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notesSlides/notesSlide2.xml" ContentType="application/vnd.openxmlformats-officedocument.presentationml.notesSlide+xml"/>
  <Override PartName="/ppt/media/image6.jpe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7.jpe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8.jpeg" ContentType="image/jpe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9.jpe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media/image10.jpeg" ContentType="image/jpeg"/>
  <Override PartName="/ppt/media/image11.jpeg" ContentType="image/jpeg"/>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12.jpeg" ContentType="image/jpeg"/>
  <Override PartName="/ppt/notesSlides/notesSlide17.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1pPr>
    <a:lvl2pPr marL="0" marR="0" indent="4572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2pPr>
    <a:lvl3pPr marL="0" marR="0" indent="9144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3pPr>
    <a:lvl4pPr marL="0" marR="0" indent="13716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4pPr>
    <a:lvl5pPr marL="0" marR="0" indent="18288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5pPr>
    <a:lvl6pPr marL="0" marR="0" indent="22860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6pPr>
    <a:lvl7pPr marL="0" marR="0" indent="27432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7pPr>
    <a:lvl8pPr marL="0" marR="0" indent="32004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8pPr>
    <a:lvl9pPr marL="0" marR="0" indent="36576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536773"/>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536773"/>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254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25400" cap="flat">
              <a:solidFill>
                <a:srgbClr val="CB297B"/>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81" name="Shape 181"/>
          <p:cNvSpPr/>
          <p:nvPr>
            <p:ph type="sldImg"/>
          </p:nvPr>
        </p:nvSpPr>
        <p:spPr>
          <a:xfrm>
            <a:off x="1143000" y="685800"/>
            <a:ext cx="4572000" cy="3429000"/>
          </a:xfrm>
          <a:prstGeom prst="rect">
            <a:avLst/>
          </a:prstGeom>
        </p:spPr>
        <p:txBody>
          <a:bodyPr/>
          <a:lstStyle/>
          <a:p>
            <a:pPr/>
          </a:p>
        </p:txBody>
      </p:sp>
      <p:sp>
        <p:nvSpPr>
          <p:cNvPr id="182" name="Shape 18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61.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62.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63.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7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Shape 189"/>
          <p:cNvSpPr/>
          <p:nvPr>
            <p:ph type="sldImg"/>
          </p:nvPr>
        </p:nvSpPr>
        <p:spPr>
          <a:prstGeom prst="rect">
            <a:avLst/>
          </a:prstGeom>
        </p:spPr>
        <p:txBody>
          <a:bodyPr/>
          <a:lstStyle/>
          <a:p>
            <a:pPr/>
          </a:p>
        </p:txBody>
      </p:sp>
      <p:sp>
        <p:nvSpPr>
          <p:cNvPr id="190" name="Shape 190"/>
          <p:cNvSpPr/>
          <p:nvPr>
            <p:ph type="body" sz="quarter" idx="1"/>
          </p:nvPr>
        </p:nvSpPr>
        <p:spPr>
          <a:prstGeom prst="rect">
            <a:avLst/>
          </a:prstGeom>
        </p:spPr>
        <p:txBody>
          <a:bodyPr/>
          <a:lstStyle/>
          <a:p>
            <a:pPr/>
            <a:r>
              <a:t> My goal in this talk is to review the way tau leptons are detected with the ATLAS detector. Before going into the specifics,I wanted to give a bit of a broad overview of the tau lepton, starting with an historical perspective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6" name="Shape 696"/>
          <p:cNvSpPr/>
          <p:nvPr>
            <p:ph type="sldImg"/>
          </p:nvPr>
        </p:nvSpPr>
        <p:spPr>
          <a:prstGeom prst="rect">
            <a:avLst/>
          </a:prstGeom>
        </p:spPr>
        <p:txBody>
          <a:bodyPr/>
          <a:lstStyle/>
          <a:p>
            <a:pPr/>
          </a:p>
        </p:txBody>
      </p:sp>
      <p:sp>
        <p:nvSpPr>
          <p:cNvPr id="697" name="Shape 697"/>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shows the event displays from the simulation study. Here, we show the position and the energy information without showing the timing information. </a:t>
            </a:r>
          </a:p>
          <a:p>
            <a:pPr defTabSz="914400">
              <a:lnSpc>
                <a:spcPct val="100000"/>
              </a:lnSpc>
              <a:defRPr sz="1200">
                <a:latin typeface="Calibri"/>
                <a:ea typeface="Calibri"/>
                <a:cs typeface="Calibri"/>
                <a:sym typeface="Calibri"/>
              </a:defRPr>
            </a:pPr>
            <a:r>
              <a:t>The first row shows the pienu decay with two tracks one pion, and one decay electron. This is our signal. </a:t>
            </a:r>
          </a:p>
          <a:p>
            <a:pPr defTabSz="914400">
              <a:lnSpc>
                <a:spcPct val="100000"/>
              </a:lnSpc>
              <a:defRPr sz="1200">
                <a:latin typeface="Calibri"/>
                <a:ea typeface="Calibri"/>
                <a:cs typeface="Calibri"/>
                <a:sym typeface="Calibri"/>
              </a:defRPr>
            </a:pPr>
            <a:r>
              <a:t>The second row shows the pimunu decay with three tracks, the 4.5 MeV muon will travel about 800 um in average. </a:t>
            </a:r>
          </a:p>
          <a:p>
            <a:pPr defTabSz="914400">
              <a:lnSpc>
                <a:spcPct val="100000"/>
              </a:lnSpc>
              <a:defRPr sz="1200">
                <a:latin typeface="Calibri"/>
                <a:ea typeface="Calibri"/>
                <a:cs typeface="Calibri"/>
                <a:sym typeface="Calibri"/>
              </a:defRPr>
            </a:pPr>
            <a:r>
              <a:t>The major background for the pienu measurement is the decay-in-flight of either pion or muon. In this case, the excellent positron resolution becomes really important in rejecting backgrounds.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04" name="Shape 704"/>
          <p:cNvSpPr/>
          <p:nvPr>
            <p:ph type="sldImg"/>
          </p:nvPr>
        </p:nvSpPr>
        <p:spPr>
          <a:prstGeom prst="rect">
            <a:avLst/>
          </a:prstGeom>
        </p:spPr>
        <p:txBody>
          <a:bodyPr/>
          <a:lstStyle/>
          <a:p>
            <a:pPr/>
          </a:p>
        </p:txBody>
      </p:sp>
      <p:sp>
        <p:nvSpPr>
          <p:cNvPr id="705" name="Shape 705"/>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illustrates the current design of the active target. The requirements of the active target includes high sementation with less dead materials. This allows us to use the pattern recognition to separate different pion decay mode. The excellent timing resolution of the LGAD technology is advantageous in detecting pion/muon/positron signals. Another requirement is to have large dynamic range. The decay positron in active target is going to be minimal ionizing. On the other hand, the stopping pion/muon will has a dE/dx of about 100 times of MIP. </a:t>
            </a:r>
          </a:p>
          <a:p>
            <a:pPr defTabSz="914400">
              <a:lnSpc>
                <a:spcPct val="100000"/>
              </a:lnSpc>
              <a:defRPr sz="1200">
                <a:latin typeface="Calibri"/>
                <a:ea typeface="Calibri"/>
                <a:cs typeface="Calibri"/>
                <a:sym typeface="Calibri"/>
              </a:defRPr>
            </a:pPr>
            <a:r>
              <a:t>The current design is to have 48 layers of LGAD detector with 120 um per layer. This allows us to cover 0.6 cm.</a:t>
            </a:r>
          </a:p>
          <a:p>
            <a:pPr defTabSz="914400">
              <a:lnSpc>
                <a:spcPct val="100000"/>
              </a:lnSpc>
              <a:defRPr sz="1200">
                <a:latin typeface="Calibri"/>
                <a:ea typeface="Calibri"/>
                <a:cs typeface="Calibri"/>
                <a:sym typeface="Calibri"/>
              </a:defRPr>
            </a:pPr>
            <a:r>
              <a:t>In each layer, there will be 100 X or Y strips. With 200 um strip pitch, it is going to cover 2x2 cm^2 area. </a:t>
            </a:r>
          </a:p>
          <a:p>
            <a:pPr defTabSz="914400">
              <a:lnSpc>
                <a:spcPct val="100000"/>
              </a:lnSpc>
              <a:defRPr sz="1200">
                <a:latin typeface="Calibri"/>
                <a:ea typeface="Calibri"/>
                <a:cs typeface="Calibri"/>
                <a:sym typeface="Calibri"/>
              </a:defRPr>
            </a:pPr>
            <a:r>
              <a:t>The sensors are going to be packed in the stack of two with rotated strip orientations.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15" name="Shape 715"/>
          <p:cNvSpPr/>
          <p:nvPr>
            <p:ph type="sldImg"/>
          </p:nvPr>
        </p:nvSpPr>
        <p:spPr>
          <a:prstGeom prst="rect">
            <a:avLst/>
          </a:prstGeom>
        </p:spPr>
        <p:txBody>
          <a:bodyPr/>
          <a:lstStyle/>
          <a:p>
            <a:pPr/>
          </a:p>
        </p:txBody>
      </p:sp>
      <p:sp>
        <p:nvSpPr>
          <p:cNvPr id="716" name="Shape 716"/>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illustrates the current design of the active target. The requirements of the active target includes high sementation with less dead materials. This allows us to use the pattern recognition to separate different pion decay mode. The excellent timing resolution of the LGAD technology is advantageous in detecting pion/muon/positron signals. Another requirement is to have large dynamic range. The decay positron in active target is going to be minimal ionizing. On the other hand, the stopping pion/muon will has a dE/dx of about 100 times of MIP. </a:t>
            </a:r>
          </a:p>
          <a:p>
            <a:pPr defTabSz="914400">
              <a:lnSpc>
                <a:spcPct val="100000"/>
              </a:lnSpc>
              <a:defRPr sz="1200">
                <a:latin typeface="Calibri"/>
                <a:ea typeface="Calibri"/>
                <a:cs typeface="Calibri"/>
                <a:sym typeface="Calibri"/>
              </a:defRPr>
            </a:pPr>
            <a:r>
              <a:t>The current design is to have 48 layers of LGAD detector with 120 um per layer. This allows us to cover 0.6 cm.</a:t>
            </a:r>
          </a:p>
          <a:p>
            <a:pPr defTabSz="914400">
              <a:lnSpc>
                <a:spcPct val="100000"/>
              </a:lnSpc>
              <a:defRPr sz="1200">
                <a:latin typeface="Calibri"/>
                <a:ea typeface="Calibri"/>
                <a:cs typeface="Calibri"/>
                <a:sym typeface="Calibri"/>
              </a:defRPr>
            </a:pPr>
            <a:r>
              <a:t>In each layer, there will be 100 X or Y strips. With 200 um strip pitch, it is going to cover 2x2 cm^2 area. </a:t>
            </a:r>
          </a:p>
          <a:p>
            <a:pPr defTabSz="914400">
              <a:lnSpc>
                <a:spcPct val="100000"/>
              </a:lnSpc>
              <a:defRPr sz="1200">
                <a:latin typeface="Calibri"/>
                <a:ea typeface="Calibri"/>
                <a:cs typeface="Calibri"/>
                <a:sym typeface="Calibri"/>
              </a:defRPr>
            </a:pPr>
            <a:r>
              <a:t>The sensors are going to be packed in the stack of two with rotated strip orientations.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25" name="Shape 725"/>
          <p:cNvSpPr/>
          <p:nvPr>
            <p:ph type="sldImg"/>
          </p:nvPr>
        </p:nvSpPr>
        <p:spPr>
          <a:prstGeom prst="rect">
            <a:avLst/>
          </a:prstGeom>
        </p:spPr>
        <p:txBody>
          <a:bodyPr/>
          <a:lstStyle/>
          <a:p>
            <a:pPr/>
          </a:p>
        </p:txBody>
      </p:sp>
      <p:sp>
        <p:nvSpPr>
          <p:cNvPr id="726" name="Shape 726"/>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illustrates the current design of the active target. The requirements of the active target includes high sementation with less dead materials. This allows us to use the pattern recognition to separate different pion decay mode. The excellent timing resolution of the LGAD technology is advantageous in detecting pion/muon/positron signals. Another requirement is to have large dynamic range. The decay positron in active target is going to be minimal ionizing. On the other hand, the stopping pion/muon will has a dE/dx of about 100 times of MIP. </a:t>
            </a:r>
          </a:p>
          <a:p>
            <a:pPr defTabSz="914400">
              <a:lnSpc>
                <a:spcPct val="100000"/>
              </a:lnSpc>
              <a:defRPr sz="1200">
                <a:latin typeface="Calibri"/>
                <a:ea typeface="Calibri"/>
                <a:cs typeface="Calibri"/>
                <a:sym typeface="Calibri"/>
              </a:defRPr>
            </a:pPr>
            <a:r>
              <a:t>The current design is to have 48 layers of LGAD detector with 120 um per layer. This allows us to cover 0.6 cm.</a:t>
            </a:r>
          </a:p>
          <a:p>
            <a:pPr defTabSz="914400">
              <a:lnSpc>
                <a:spcPct val="100000"/>
              </a:lnSpc>
              <a:defRPr sz="1200">
                <a:latin typeface="Calibri"/>
                <a:ea typeface="Calibri"/>
                <a:cs typeface="Calibri"/>
                <a:sym typeface="Calibri"/>
              </a:defRPr>
            </a:pPr>
            <a:r>
              <a:t>In each layer, there will be 100 X or Y strips. With 200 um strip pitch, it is going to cover 2x2 cm^2 area. </a:t>
            </a:r>
          </a:p>
          <a:p>
            <a:pPr defTabSz="914400">
              <a:lnSpc>
                <a:spcPct val="100000"/>
              </a:lnSpc>
              <a:defRPr sz="1200">
                <a:latin typeface="Calibri"/>
                <a:ea typeface="Calibri"/>
                <a:cs typeface="Calibri"/>
                <a:sym typeface="Calibri"/>
              </a:defRPr>
            </a:pPr>
            <a:r>
              <a:t>The sensors are going to be packed in the stack of two with rotated strip orientations.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1" name="Shape 881"/>
          <p:cNvSpPr/>
          <p:nvPr>
            <p:ph type="sldImg"/>
          </p:nvPr>
        </p:nvSpPr>
        <p:spPr>
          <a:prstGeom prst="rect">
            <a:avLst/>
          </a:prstGeom>
        </p:spPr>
        <p:txBody>
          <a:bodyPr/>
          <a:lstStyle/>
          <a:p>
            <a:pPr/>
          </a:p>
        </p:txBody>
      </p:sp>
      <p:sp>
        <p:nvSpPr>
          <p:cNvPr id="882" name="Shape 882"/>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shows the event displays from the simulation study. Here, we show the position and the energy information without showing the timing information. </a:t>
            </a:r>
          </a:p>
          <a:p>
            <a:pPr defTabSz="914400">
              <a:lnSpc>
                <a:spcPct val="100000"/>
              </a:lnSpc>
              <a:defRPr sz="1200">
                <a:latin typeface="Calibri"/>
                <a:ea typeface="Calibri"/>
                <a:cs typeface="Calibri"/>
                <a:sym typeface="Calibri"/>
              </a:defRPr>
            </a:pPr>
            <a:r>
              <a:t>The first row shows the pienu decay with two tracks one pion, and one decay electron. This is our signal. </a:t>
            </a:r>
          </a:p>
          <a:p>
            <a:pPr defTabSz="914400">
              <a:lnSpc>
                <a:spcPct val="100000"/>
              </a:lnSpc>
              <a:defRPr sz="1200">
                <a:latin typeface="Calibri"/>
                <a:ea typeface="Calibri"/>
                <a:cs typeface="Calibri"/>
                <a:sym typeface="Calibri"/>
              </a:defRPr>
            </a:pPr>
            <a:r>
              <a:t>The second row shows the pimunu decay with three tracks, the 4.5 MeV muon will travel about 800 um in average. </a:t>
            </a:r>
          </a:p>
          <a:p>
            <a:pPr defTabSz="914400">
              <a:lnSpc>
                <a:spcPct val="100000"/>
              </a:lnSpc>
              <a:defRPr sz="1200">
                <a:latin typeface="Calibri"/>
                <a:ea typeface="Calibri"/>
                <a:cs typeface="Calibri"/>
                <a:sym typeface="Calibri"/>
              </a:defRPr>
            </a:pPr>
            <a:r>
              <a:t>The major background for the pienu measurement is the decay-in-flight of either pion or muon. In this case, the excellent positron resolution becomes really important in rejecting backgrounds.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5" name="Shape 895"/>
          <p:cNvSpPr/>
          <p:nvPr>
            <p:ph type="sldImg"/>
          </p:nvPr>
        </p:nvSpPr>
        <p:spPr>
          <a:prstGeom prst="rect">
            <a:avLst/>
          </a:prstGeom>
        </p:spPr>
        <p:txBody>
          <a:bodyPr/>
          <a:lstStyle/>
          <a:p>
            <a:pPr/>
          </a:p>
        </p:txBody>
      </p:sp>
      <p:sp>
        <p:nvSpPr>
          <p:cNvPr id="896" name="Shape 896"/>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shows the event displays from the simulation study. Here, we show the position and the energy information without showing the timing information. </a:t>
            </a:r>
          </a:p>
          <a:p>
            <a:pPr defTabSz="914400">
              <a:lnSpc>
                <a:spcPct val="100000"/>
              </a:lnSpc>
              <a:defRPr sz="1200">
                <a:latin typeface="Calibri"/>
                <a:ea typeface="Calibri"/>
                <a:cs typeface="Calibri"/>
                <a:sym typeface="Calibri"/>
              </a:defRPr>
            </a:pPr>
            <a:r>
              <a:t>The first row shows the pienu decay with two tracks one pion, and one decay electron. This is our signal. </a:t>
            </a:r>
          </a:p>
          <a:p>
            <a:pPr defTabSz="914400">
              <a:lnSpc>
                <a:spcPct val="100000"/>
              </a:lnSpc>
              <a:defRPr sz="1200">
                <a:latin typeface="Calibri"/>
                <a:ea typeface="Calibri"/>
                <a:cs typeface="Calibri"/>
                <a:sym typeface="Calibri"/>
              </a:defRPr>
            </a:pPr>
            <a:r>
              <a:t>The second row shows the pimunu decay with three tracks, the 4.5 MeV muon will travel about 800 um in average. </a:t>
            </a:r>
          </a:p>
          <a:p>
            <a:pPr defTabSz="914400">
              <a:lnSpc>
                <a:spcPct val="100000"/>
              </a:lnSpc>
              <a:defRPr sz="1200">
                <a:latin typeface="Calibri"/>
                <a:ea typeface="Calibri"/>
                <a:cs typeface="Calibri"/>
                <a:sym typeface="Calibri"/>
              </a:defRPr>
            </a:pPr>
            <a:r>
              <a:t>The major background for the pienu measurement is the decay-in-flight of either pion or muon. In this case, the excellent positron resolution becomes really important in rejecting backgrounds.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05" name="Shape 905"/>
          <p:cNvSpPr/>
          <p:nvPr>
            <p:ph type="sldImg"/>
          </p:nvPr>
        </p:nvSpPr>
        <p:spPr>
          <a:prstGeom prst="rect">
            <a:avLst/>
          </a:prstGeom>
        </p:spPr>
        <p:txBody>
          <a:bodyPr/>
          <a:lstStyle/>
          <a:p>
            <a:pPr/>
          </a:p>
        </p:txBody>
      </p:sp>
      <p:sp>
        <p:nvSpPr>
          <p:cNvPr id="906" name="Shape 906"/>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shows the event displays from the simulation study. Here, we show the position and the energy information without showing the timing information. </a:t>
            </a:r>
          </a:p>
          <a:p>
            <a:pPr defTabSz="914400">
              <a:lnSpc>
                <a:spcPct val="100000"/>
              </a:lnSpc>
              <a:defRPr sz="1200">
                <a:latin typeface="Calibri"/>
                <a:ea typeface="Calibri"/>
                <a:cs typeface="Calibri"/>
                <a:sym typeface="Calibri"/>
              </a:defRPr>
            </a:pPr>
            <a:r>
              <a:t>The first row shows the pienu decay with two tracks one pion, and one decay electron. This is our signal. </a:t>
            </a:r>
          </a:p>
          <a:p>
            <a:pPr defTabSz="914400">
              <a:lnSpc>
                <a:spcPct val="100000"/>
              </a:lnSpc>
              <a:defRPr sz="1200">
                <a:latin typeface="Calibri"/>
                <a:ea typeface="Calibri"/>
                <a:cs typeface="Calibri"/>
                <a:sym typeface="Calibri"/>
              </a:defRPr>
            </a:pPr>
            <a:r>
              <a:t>The second row shows the pimunu decay with three tracks, the 4.5 MeV muon will travel about 800 um in average. </a:t>
            </a:r>
          </a:p>
          <a:p>
            <a:pPr defTabSz="914400">
              <a:lnSpc>
                <a:spcPct val="100000"/>
              </a:lnSpc>
              <a:defRPr sz="1200">
                <a:latin typeface="Calibri"/>
                <a:ea typeface="Calibri"/>
                <a:cs typeface="Calibri"/>
                <a:sym typeface="Calibri"/>
              </a:defRPr>
            </a:pPr>
            <a:r>
              <a:t>The major background for the pienu measurement is the decay-in-flight of either pion or muon. In this case, the excellent positron resolution becomes really important in rejecting backgrounds.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81" name="Shape 981"/>
          <p:cNvSpPr/>
          <p:nvPr>
            <p:ph type="sldImg"/>
          </p:nvPr>
        </p:nvSpPr>
        <p:spPr>
          <a:prstGeom prst="rect">
            <a:avLst/>
          </a:prstGeom>
        </p:spPr>
        <p:txBody>
          <a:bodyPr/>
          <a:lstStyle/>
          <a:p>
            <a:pPr/>
          </a:p>
        </p:txBody>
      </p:sp>
      <p:sp>
        <p:nvSpPr>
          <p:cNvPr id="982" name="Shape 982"/>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This slide summarizes the projected systematic uncertainty budget and illustrate how we can reach 0.01% precision for the Remu measurement. </a:t>
            </a:r>
          </a:p>
          <a:p>
            <a:pPr defTabSz="914400">
              <a:lnSpc>
                <a:spcPct val="100000"/>
              </a:lnSpc>
              <a:defRPr sz="1200">
                <a:latin typeface="Calibri"/>
                <a:ea typeface="Calibri"/>
                <a:cs typeface="Calibri"/>
                <a:sym typeface="Calibri"/>
              </a:defRPr>
            </a:pPr>
            <a:r>
              <a:t>We have said enough for the low-energy tail correction. For the t0 correction, the good timing resolution in the ATAR allows for a significant reduction in systematic uncertainties. </a:t>
            </a:r>
          </a:p>
          <a:p>
            <a:pPr defTabSz="914400">
              <a:lnSpc>
                <a:spcPct val="100000"/>
              </a:lnSpc>
              <a:defRPr sz="1200">
                <a:latin typeface="Calibri"/>
                <a:ea typeface="Calibri"/>
                <a:cs typeface="Calibri"/>
                <a:sym typeface="Calibri"/>
              </a:defRPr>
            </a:pPr>
            <a:r>
              <a:t>The high segmentation and timing resolution allows for a better rejection of muon decay-in-flight events.</a:t>
            </a:r>
          </a:p>
          <a:p>
            <a:pPr defTabSz="914400">
              <a:lnSpc>
                <a:spcPct val="100000"/>
              </a:lnSpc>
              <a:defRPr sz="1200">
                <a:latin typeface="Calibri"/>
                <a:ea typeface="Calibri"/>
                <a:cs typeface="Calibri"/>
                <a:sym typeface="Calibri"/>
              </a:defRPr>
            </a:pPr>
            <a:r>
              <a:t>We also project to have a better uncertainty in parameter fitting as well as event selection. The 3 pi acceptance of the calorimeter will reduce uncertainty in the acceptance correction. </a:t>
            </a:r>
          </a:p>
          <a:p>
            <a:pPr defTabSz="914400">
              <a:lnSpc>
                <a:spcPct val="100000"/>
              </a:lnSpc>
              <a:defRPr sz="1200">
                <a:latin typeface="Calibri"/>
                <a:ea typeface="Calibri"/>
                <a:cs typeface="Calibri"/>
                <a:sym typeface="Calibri"/>
              </a:defRPr>
            </a:pPr>
            <a:r>
              <a:t>For Phase II, the ATAR also allows a better measurement of positron in the pion beta decay. With an improved measurement of Pienu, we are expecting to achieve an uncertainty of Pibeta at 0.2%.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1" name="Shape 331"/>
          <p:cNvSpPr/>
          <p:nvPr>
            <p:ph type="sldImg"/>
          </p:nvPr>
        </p:nvSpPr>
        <p:spPr>
          <a:prstGeom prst="rect">
            <a:avLst/>
          </a:prstGeom>
        </p:spPr>
        <p:txBody>
          <a:bodyPr/>
          <a:lstStyle/>
          <a:p>
            <a:pPr/>
          </a:p>
        </p:txBody>
      </p:sp>
      <p:sp>
        <p:nvSpPr>
          <p:cNvPr id="332" name="Shape 332"/>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The first physics goal of PIONEER experiment is to test the lepton flavor universality assumption in the Standard Model. Here the lepton flavor universality means that the weak interaction coupling “g” is the same for different flavor of leptons, electron, muon, and tau. </a:t>
            </a:r>
          </a:p>
          <a:p>
            <a:pPr defTabSz="914400">
              <a:lnSpc>
                <a:spcPct val="100000"/>
              </a:lnSpc>
              <a:defRPr sz="1200">
                <a:latin typeface="Calibri"/>
                <a:ea typeface="Calibri"/>
                <a:cs typeface="Calibri"/>
                <a:sym typeface="Calibri"/>
              </a:defRPr>
            </a:pPr>
          </a:p>
          <a:p>
            <a:pPr defTabSz="914400">
              <a:lnSpc>
                <a:spcPct val="100000"/>
              </a:lnSpc>
              <a:defRPr sz="1200">
                <a:latin typeface="Calibri"/>
                <a:ea typeface="Calibri"/>
                <a:cs typeface="Calibri"/>
                <a:sym typeface="Calibri"/>
              </a:defRPr>
            </a:pPr>
            <a:r>
              <a:t>Among various channels sensitive to the lepton flavor universality, the pion decay channel gives the leading precision. Remu, the ratio between branching ratios of pienu and pimunu has tested the charged lepton flavor universality at 10^-3.</a:t>
            </a:r>
          </a:p>
          <a:p>
            <a:pPr defTabSz="914400">
              <a:lnSpc>
                <a:spcPct val="100000"/>
              </a:lnSpc>
              <a:defRPr sz="1200">
                <a:latin typeface="Calibri"/>
                <a:ea typeface="Calibri"/>
                <a:cs typeface="Calibri"/>
                <a:sym typeface="Calibri"/>
              </a:defRPr>
            </a:pPr>
          </a:p>
          <a:p>
            <a:pPr defTabSz="914400">
              <a:lnSpc>
                <a:spcPct val="100000"/>
              </a:lnSpc>
              <a:defRPr sz="1200">
                <a:latin typeface="Calibri"/>
                <a:ea typeface="Calibri"/>
                <a:cs typeface="Calibri"/>
                <a:sym typeface="Calibri"/>
              </a:defRPr>
            </a:pPr>
            <a:r>
              <a:t>Theoretically, the Remu is known to the 10^-4 precision, making it one of the most precise weak interaction calculations involving hadrons. Such a precision is about a factor of 15 better than the current experimental precision led by the TRIUMF PIENU experiment. </a:t>
            </a:r>
          </a:p>
          <a:p>
            <a:pPr defTabSz="914400">
              <a:lnSpc>
                <a:spcPct val="100000"/>
              </a:lnSpc>
              <a:defRPr sz="1200">
                <a:latin typeface="Calibri"/>
                <a:ea typeface="Calibri"/>
                <a:cs typeface="Calibri"/>
                <a:sym typeface="Calibri"/>
              </a:defRPr>
            </a:pPr>
          </a:p>
          <a:p>
            <a:pPr defTabSz="914400">
              <a:lnSpc>
                <a:spcPct val="100000"/>
              </a:lnSpc>
              <a:defRPr sz="1200">
                <a:latin typeface="Calibri"/>
                <a:ea typeface="Calibri"/>
                <a:cs typeface="Calibri"/>
                <a:sym typeface="Calibri"/>
              </a:defRPr>
            </a:pPr>
            <a:r>
              <a:t>This gap between the experimental precision and theoretical precision gives rise an excellent opportunity for a new experimental program to test lepton flavor university.  As shown by this plot, the PIONEER experiment is proposed to measure Remu to the 0.01% level, matching the SM precision. This would improve the test of lepton flavor universality by one order of magnitude.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5" name="Shape 355"/>
          <p:cNvSpPr/>
          <p:nvPr>
            <p:ph type="sldImg"/>
          </p:nvPr>
        </p:nvSpPr>
        <p:spPr>
          <a:prstGeom prst="rect">
            <a:avLst/>
          </a:prstGeom>
        </p:spPr>
        <p:txBody>
          <a:bodyPr/>
          <a:lstStyle/>
          <a:p>
            <a:pPr/>
          </a:p>
        </p:txBody>
      </p:sp>
      <p:sp>
        <p:nvSpPr>
          <p:cNvPr id="356" name="Shape 356"/>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Beside the measurement of Remu, PIONEER experiment also aims at the precision measurement of the Pionbeta decay branching ratio. Due to the limitation of phase space, the Pion beta decay is further suppressed with a branching ratio of 10^-8. </a:t>
            </a:r>
          </a:p>
          <a:p>
            <a:pPr defTabSz="914400">
              <a:lnSpc>
                <a:spcPct val="100000"/>
              </a:lnSpc>
              <a:defRPr sz="1200">
                <a:latin typeface="Calibri"/>
                <a:ea typeface="Calibri"/>
                <a:cs typeface="Calibri"/>
                <a:sym typeface="Calibri"/>
              </a:defRPr>
            </a:pPr>
            <a:r>
              <a:t>Nevertheless, since pion are in both initial and final state, the Pion beta decay provides the theoretically cleanest determination of the CKM matrix element Vud, and allows for a precision test of the unitarity of CKM matrix. </a:t>
            </a:r>
          </a:p>
          <a:p>
            <a:pPr defTabSz="914400">
              <a:lnSpc>
                <a:spcPct val="100000"/>
              </a:lnSpc>
              <a:defRPr sz="1200">
                <a:latin typeface="Calibri"/>
                <a:ea typeface="Calibri"/>
                <a:cs typeface="Calibri"/>
                <a:sym typeface="Calibri"/>
              </a:defRPr>
            </a:pPr>
            <a:r>
              <a:t>This will be done in two steps. In the first step, we aims to improve the experimental precision of Rpionbeta by a factor of 3. This would allow for a 0.2% determination of the ratio Vus/Vud when combine with the Kaon-semileptonic decay. Essentially, the goal is to shrink this band to a precision matching that of the axial channels, so that we can examine the tension between these two approaches. </a:t>
            </a:r>
          </a:p>
          <a:p>
            <a:pPr defTabSz="914400">
              <a:lnSpc>
                <a:spcPct val="100000"/>
              </a:lnSpc>
              <a:defRPr sz="1200">
                <a:latin typeface="Calibri"/>
                <a:ea typeface="Calibri"/>
                <a:cs typeface="Calibri"/>
                <a:sym typeface="Calibri"/>
              </a:defRPr>
            </a:pPr>
            <a:r>
              <a:t>In the second step, we aims for a 10-fold improvement of Rpionbeta allowing for a 0.02% determination of Vud. This precision is going to be comparable to that of the super-allowed beta decay, allowing for another stringent test of the CKM unitarity.</a:t>
            </a:r>
          </a:p>
          <a:p>
            <a:pPr defTabSz="914400">
              <a:lnSpc>
                <a:spcPct val="100000"/>
              </a:lnSpc>
              <a:defRPr sz="1200">
                <a:latin typeface="Calibri"/>
                <a:ea typeface="Calibri"/>
                <a:cs typeface="Calibri"/>
                <a:sym typeface="Calibri"/>
              </a:defRPr>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0" name="Shape 370"/>
          <p:cNvSpPr/>
          <p:nvPr>
            <p:ph type="sldImg"/>
          </p:nvPr>
        </p:nvSpPr>
        <p:spPr>
          <a:prstGeom prst="rect">
            <a:avLst/>
          </a:prstGeom>
        </p:spPr>
        <p:txBody>
          <a:bodyPr/>
          <a:lstStyle/>
          <a:p>
            <a:pPr/>
          </a:p>
        </p:txBody>
      </p:sp>
      <p:sp>
        <p:nvSpPr>
          <p:cNvPr id="371" name="Shape 37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Beside the measurement of Remu, PIONEER experiment also aims at the precision measurement of the Pionbeta decay branching ratio. Due to the limitation of phase space, the Pion beta decay is further suppressed with a branching ratio of 10^-8. </a:t>
            </a:r>
          </a:p>
          <a:p>
            <a:pPr defTabSz="914400">
              <a:lnSpc>
                <a:spcPct val="100000"/>
              </a:lnSpc>
              <a:defRPr sz="1200">
                <a:latin typeface="Calibri"/>
                <a:ea typeface="Calibri"/>
                <a:cs typeface="Calibri"/>
                <a:sym typeface="Calibri"/>
              </a:defRPr>
            </a:pPr>
            <a:r>
              <a:t>Nevertheless, since pion are in both initial and final state, the Pion beta decay provides the theoretically cleanest determination of the CKM matrix element Vud, and allows for a precision test of the unitarity of CKM matrix. </a:t>
            </a:r>
          </a:p>
          <a:p>
            <a:pPr defTabSz="914400">
              <a:lnSpc>
                <a:spcPct val="100000"/>
              </a:lnSpc>
              <a:defRPr sz="1200">
                <a:latin typeface="Calibri"/>
                <a:ea typeface="Calibri"/>
                <a:cs typeface="Calibri"/>
                <a:sym typeface="Calibri"/>
              </a:defRPr>
            </a:pPr>
            <a:r>
              <a:t>This will be done in two steps. In the first step, we aims to improve the experimental precision of Rpionbeta by a factor of 3. This would allow for a 0.2% determination of the ratio Vus/Vud when combine with the Kaon-semileptonic decay. Essentially, the goal is to shrink this band to a precision matching that of the axial channels, so that we can examine the tension between these two approaches. </a:t>
            </a:r>
          </a:p>
          <a:p>
            <a:pPr defTabSz="914400">
              <a:lnSpc>
                <a:spcPct val="100000"/>
              </a:lnSpc>
              <a:defRPr sz="1200">
                <a:latin typeface="Calibri"/>
                <a:ea typeface="Calibri"/>
                <a:cs typeface="Calibri"/>
                <a:sym typeface="Calibri"/>
              </a:defRPr>
            </a:pPr>
            <a:r>
              <a:t>In the second step, we aims for a 10-fold improvement of Rpionbeta allowing for a 0.02% determination of Vud. This precision is going to be comparable to that of the super-allowed beta decay, allowing for another stringent test of the CKM unitarity.</a:t>
            </a:r>
          </a:p>
          <a:p>
            <a:pPr defTabSz="914400">
              <a:lnSpc>
                <a:spcPct val="100000"/>
              </a:lnSpc>
              <a:defRPr sz="1200">
                <a:latin typeface="Calibri"/>
                <a:ea typeface="Calibri"/>
                <a:cs typeface="Calibri"/>
                <a:sym typeface="Calibri"/>
              </a:defRPr>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3" name="Shape 383"/>
          <p:cNvSpPr/>
          <p:nvPr>
            <p:ph type="sldImg"/>
          </p:nvPr>
        </p:nvSpPr>
        <p:spPr>
          <a:prstGeom prst="rect">
            <a:avLst/>
          </a:prstGeom>
        </p:spPr>
        <p:txBody>
          <a:bodyPr/>
          <a:lstStyle/>
          <a:p>
            <a:pPr/>
          </a:p>
        </p:txBody>
      </p:sp>
      <p:sp>
        <p:nvSpPr>
          <p:cNvPr id="384" name="Shape 384"/>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Beside the measurement of Remu, PIONEER experiment also aims at the precision measurement of the Pionbeta decay branching ratio. Due to the limitation of phase space, the Pion beta decay is further suppressed with a branching ratio of 10^-8. </a:t>
            </a:r>
          </a:p>
          <a:p>
            <a:pPr defTabSz="914400">
              <a:lnSpc>
                <a:spcPct val="100000"/>
              </a:lnSpc>
              <a:defRPr sz="1200">
                <a:latin typeface="Calibri"/>
                <a:ea typeface="Calibri"/>
                <a:cs typeface="Calibri"/>
                <a:sym typeface="Calibri"/>
              </a:defRPr>
            </a:pPr>
            <a:r>
              <a:t>Nevertheless, since pion are in both initial and final state, the Pion beta decay provides the theoretically cleanest determination of the CKM matrix element Vud, and allows for a precision test of the unitarity of CKM matrix. </a:t>
            </a:r>
          </a:p>
          <a:p>
            <a:pPr defTabSz="914400">
              <a:lnSpc>
                <a:spcPct val="100000"/>
              </a:lnSpc>
              <a:defRPr sz="1200">
                <a:latin typeface="Calibri"/>
                <a:ea typeface="Calibri"/>
                <a:cs typeface="Calibri"/>
                <a:sym typeface="Calibri"/>
              </a:defRPr>
            </a:pPr>
            <a:r>
              <a:t>This will be done in two steps. In the first step, we aims to improve the experimental precision of Rpionbeta by a factor of 3. This would allow for a 0.2% determination of the ratio Vus/Vud when combine with the Kaon-semileptonic decay. Essentially, the goal is to shrink this band to a precision matching that of the axial channels, so that we can examine the tension between these two approaches. </a:t>
            </a:r>
          </a:p>
          <a:p>
            <a:pPr defTabSz="914400">
              <a:lnSpc>
                <a:spcPct val="100000"/>
              </a:lnSpc>
              <a:defRPr sz="1200">
                <a:latin typeface="Calibri"/>
                <a:ea typeface="Calibri"/>
                <a:cs typeface="Calibri"/>
                <a:sym typeface="Calibri"/>
              </a:defRPr>
            </a:pPr>
            <a:r>
              <a:t>In the second step, we aims for a 10-fold improvement of Rpionbeta allowing for a 0.02% determination of Vud. This precision is going to be comparable to that of the super-allowed beta decay, allowing for another stringent test of the CKM unitarity.</a:t>
            </a:r>
          </a:p>
          <a:p>
            <a:pPr defTabSz="914400">
              <a:lnSpc>
                <a:spcPct val="100000"/>
              </a:lnSpc>
              <a:defRPr sz="1200">
                <a:latin typeface="Calibri"/>
                <a:ea typeface="Calibri"/>
                <a:cs typeface="Calibri"/>
                <a:sym typeface="Calibri"/>
              </a:defRPr>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6" name="Shape 506"/>
          <p:cNvSpPr/>
          <p:nvPr>
            <p:ph type="sldImg"/>
          </p:nvPr>
        </p:nvSpPr>
        <p:spPr>
          <a:prstGeom prst="rect">
            <a:avLst/>
          </a:prstGeom>
        </p:spPr>
        <p:txBody>
          <a:bodyPr/>
          <a:lstStyle/>
          <a:p>
            <a:pPr/>
          </a:p>
        </p:txBody>
      </p:sp>
      <p:sp>
        <p:nvSpPr>
          <p:cNvPr id="507" name="Shape 507"/>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The pie5 beamline at PSI, where the MEG experiment locates, is expected to match the requirements of PIONEER experiment. </a:t>
            </a:r>
          </a:p>
          <a:p>
            <a:pPr defTabSz="914400">
              <a:lnSpc>
                <a:spcPct val="100000"/>
              </a:lnSpc>
              <a:defRPr sz="1200">
                <a:latin typeface="Calibri"/>
                <a:ea typeface="Calibri"/>
                <a:cs typeface="Calibri"/>
                <a:sym typeface="Calibri"/>
              </a:defRPr>
            </a:pPr>
            <a:r>
              <a:t>The momentum range of interest is between 55 and 70 MeV. The lower limit is set to minimize the Michel positron in the beam. At higher moment, the pion rate is expected to be larger, but with a larger divergence and bigger beam spot. An ExB separator is expected to be used to suppress muon and positron in the beam. To reach the expected precision of PIONEER experiment, a tight beam spot, small divergence and narrow momentum bin is crucial. </a:t>
            </a:r>
          </a:p>
          <a:p>
            <a:pPr defTabSz="914400">
              <a:lnSpc>
                <a:spcPct val="100000"/>
              </a:lnSpc>
              <a:defRPr sz="1200">
                <a:latin typeface="Calibri"/>
                <a:ea typeface="Calibri"/>
                <a:cs typeface="Calibri"/>
                <a:sym typeface="Calibri"/>
              </a:defRPr>
            </a:pPr>
            <a:r>
              <a:t>For phase I experiment, we expect to run at 55 MeV/c with 300 kHz rate. A 3 years data taking will give us 2e8 pienu events. </a:t>
            </a:r>
          </a:p>
          <a:p>
            <a:pPr defTabSz="914400">
              <a:lnSpc>
                <a:spcPct val="100000"/>
              </a:lnSpc>
              <a:defRPr sz="1200">
                <a:latin typeface="Calibri"/>
                <a:ea typeface="Calibri"/>
                <a:cs typeface="Calibri"/>
                <a:sym typeface="Calibri"/>
              </a:defRPr>
            </a:pPr>
            <a:r>
              <a:t>For phase II, we expect to run at higher momentum setting to collect 7e5 pionbeta events in about 4 years. </a:t>
            </a:r>
          </a:p>
          <a:p>
            <a:pPr defTabSz="914400">
              <a:lnSpc>
                <a:spcPct val="100000"/>
              </a:lnSpc>
              <a:defRPr sz="1200">
                <a:latin typeface="Calibri"/>
                <a:ea typeface="Calibri"/>
                <a:cs typeface="Calibri"/>
                <a:sym typeface="Calibri"/>
              </a:defRPr>
            </a:pPr>
            <a:r>
              <a:t>This year, we have 2 weeks of beam time at piE5 beamline to experimentally verify these beam specifications.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6" name="Shape 516"/>
          <p:cNvSpPr/>
          <p:nvPr>
            <p:ph type="sldImg"/>
          </p:nvPr>
        </p:nvSpPr>
        <p:spPr>
          <a:prstGeom prst="rect">
            <a:avLst/>
          </a:prstGeom>
        </p:spPr>
        <p:txBody>
          <a:bodyPr/>
          <a:lstStyle/>
          <a:p>
            <a:pPr/>
          </a:p>
        </p:txBody>
      </p:sp>
      <p:sp>
        <p:nvSpPr>
          <p:cNvPr id="517" name="Shape 517"/>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The pie5 beamline at PSI, where the MEG experiment locates, is expected to match the requirements of PIONEER experiment. </a:t>
            </a:r>
          </a:p>
          <a:p>
            <a:pPr defTabSz="914400">
              <a:lnSpc>
                <a:spcPct val="100000"/>
              </a:lnSpc>
              <a:defRPr sz="1200">
                <a:latin typeface="Calibri"/>
                <a:ea typeface="Calibri"/>
                <a:cs typeface="Calibri"/>
                <a:sym typeface="Calibri"/>
              </a:defRPr>
            </a:pPr>
            <a:r>
              <a:t>The momentum range of interest is between 55 and 70 MeV. The lower limit is set to minimize the Michel positron in the beam. At higher moment, the pion rate is expected to be larger, but with a larger divergence and bigger beam spot. An ExB separator is expected to be used to suppress muon and positron in the beam. To reach the expected precision of PIONEER experiment, a tight beam spot, small divergence and narrow momentum bin is crucial. </a:t>
            </a:r>
          </a:p>
          <a:p>
            <a:pPr defTabSz="914400">
              <a:lnSpc>
                <a:spcPct val="100000"/>
              </a:lnSpc>
              <a:defRPr sz="1200">
                <a:latin typeface="Calibri"/>
                <a:ea typeface="Calibri"/>
                <a:cs typeface="Calibri"/>
                <a:sym typeface="Calibri"/>
              </a:defRPr>
            </a:pPr>
            <a:r>
              <a:t>For phase I experiment, we expect to run at 55 MeV/c with 300 kHz rate. A 3 years data taking will give us 2e8 pienu events. </a:t>
            </a:r>
          </a:p>
          <a:p>
            <a:pPr defTabSz="914400">
              <a:lnSpc>
                <a:spcPct val="100000"/>
              </a:lnSpc>
              <a:defRPr sz="1200">
                <a:latin typeface="Calibri"/>
                <a:ea typeface="Calibri"/>
                <a:cs typeface="Calibri"/>
                <a:sym typeface="Calibri"/>
              </a:defRPr>
            </a:pPr>
            <a:r>
              <a:t>For phase II, we expect to run at higher momentum setting to collect 7e5 pionbeta events in about 4 years. </a:t>
            </a:r>
          </a:p>
          <a:p>
            <a:pPr defTabSz="914400">
              <a:lnSpc>
                <a:spcPct val="100000"/>
              </a:lnSpc>
              <a:defRPr sz="1200">
                <a:latin typeface="Calibri"/>
                <a:ea typeface="Calibri"/>
                <a:cs typeface="Calibri"/>
                <a:sym typeface="Calibri"/>
              </a:defRPr>
            </a:pPr>
            <a:r>
              <a:t>This year, we have 2 weeks of beam time at piE5 beamline to experimentally verify these beam specifications.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1" name="Shape 531"/>
          <p:cNvSpPr/>
          <p:nvPr>
            <p:ph type="sldImg"/>
          </p:nvPr>
        </p:nvSpPr>
        <p:spPr>
          <a:prstGeom prst="rect">
            <a:avLst/>
          </a:prstGeom>
        </p:spPr>
        <p:txBody>
          <a:bodyPr/>
          <a:lstStyle/>
          <a:p>
            <a:pPr/>
          </a:p>
        </p:txBody>
      </p:sp>
      <p:sp>
        <p:nvSpPr>
          <p:cNvPr id="532" name="Shape 532"/>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The pie5 beamline at PSI, where the MEG experiment locates, is expected to match the requirements of PIONEER experiment. </a:t>
            </a:r>
          </a:p>
          <a:p>
            <a:pPr defTabSz="914400">
              <a:lnSpc>
                <a:spcPct val="100000"/>
              </a:lnSpc>
              <a:defRPr sz="1200">
                <a:latin typeface="Calibri"/>
                <a:ea typeface="Calibri"/>
                <a:cs typeface="Calibri"/>
                <a:sym typeface="Calibri"/>
              </a:defRPr>
            </a:pPr>
            <a:r>
              <a:t>The momentum range of interest is between 55 and 70 MeV. The lower limit is set to minimize the Michel positron in the beam. At higher moment, the pion rate is expected to be larger, but with a larger divergence and bigger beam spot. An ExB separator is expected to be used to suppress muon and positron in the beam. To reach the expected precision of PIONEER experiment, a tight beam spot, small divergence and narrow momentum bin is crucial. </a:t>
            </a:r>
          </a:p>
          <a:p>
            <a:pPr defTabSz="914400">
              <a:lnSpc>
                <a:spcPct val="100000"/>
              </a:lnSpc>
              <a:defRPr sz="1200">
                <a:latin typeface="Calibri"/>
                <a:ea typeface="Calibri"/>
                <a:cs typeface="Calibri"/>
                <a:sym typeface="Calibri"/>
              </a:defRPr>
            </a:pPr>
            <a:r>
              <a:t>For phase I experiment, we expect to run at 55 MeV/c with 300 kHz rate. A 3 years data taking will give us 2e8 pienu events. </a:t>
            </a:r>
          </a:p>
          <a:p>
            <a:pPr defTabSz="914400">
              <a:lnSpc>
                <a:spcPct val="100000"/>
              </a:lnSpc>
              <a:defRPr sz="1200">
                <a:latin typeface="Calibri"/>
                <a:ea typeface="Calibri"/>
                <a:cs typeface="Calibri"/>
                <a:sym typeface="Calibri"/>
              </a:defRPr>
            </a:pPr>
            <a:r>
              <a:t>For phase II, we expect to run at higher momentum setting to collect 7e5 pionbeta events in about 4 years. </a:t>
            </a:r>
          </a:p>
          <a:p>
            <a:pPr defTabSz="914400">
              <a:lnSpc>
                <a:spcPct val="100000"/>
              </a:lnSpc>
              <a:defRPr sz="1200">
                <a:latin typeface="Calibri"/>
                <a:ea typeface="Calibri"/>
                <a:cs typeface="Calibri"/>
                <a:sym typeface="Calibri"/>
              </a:defRPr>
            </a:pPr>
            <a:r>
              <a:t>This year, we have 2 weeks of beam time at piE5 beamline to experimentally verify these beam specifications.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9" name="Shape 569"/>
          <p:cNvSpPr/>
          <p:nvPr>
            <p:ph type="sldImg"/>
          </p:nvPr>
        </p:nvSpPr>
        <p:spPr>
          <a:prstGeom prst="rect">
            <a:avLst/>
          </a:prstGeom>
        </p:spPr>
        <p:txBody>
          <a:bodyPr/>
          <a:lstStyle/>
          <a:p>
            <a:pPr/>
          </a:p>
        </p:txBody>
      </p:sp>
      <p:sp>
        <p:nvSpPr>
          <p:cNvPr id="570" name="Shape 570"/>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The conceptual design of PIONEER is built upon the experience from both PIENU and PEN/PiBeta experience. Emerging technologies are going to be employed for a better performance.</a:t>
            </a:r>
          </a:p>
          <a:p>
            <a:pPr defTabSz="914400">
              <a:lnSpc>
                <a:spcPct val="100000"/>
              </a:lnSpc>
              <a:defRPr sz="1200">
                <a:latin typeface="Calibri"/>
                <a:ea typeface="Calibri"/>
                <a:cs typeface="Calibri"/>
                <a:sym typeface="Calibri"/>
              </a:defRPr>
            </a:pPr>
            <a:r>
              <a:t>On the calorimeter side, we are going to have a 25-X0 LXe calorimeter covering 3pi acceptance. Compared to the PIENU experiment, the LXe detector is expected to be more uniform, and we are aiming to reduce the tail correction by a factor of 5.  </a:t>
            </a:r>
          </a:p>
          <a:p>
            <a:pPr defTabSz="914400">
              <a:lnSpc>
                <a:spcPct val="100000"/>
              </a:lnSpc>
              <a:defRPr sz="1200">
                <a:latin typeface="Calibri"/>
                <a:ea typeface="Calibri"/>
                <a:cs typeface="Calibri"/>
                <a:sym typeface="Calibri"/>
              </a:defRPr>
            </a:pPr>
            <a:r>
              <a:t>With only the optical readout, the fast scintillation response of Lxe calorimeter will reduce the pile-up uncertainty. </a:t>
            </a:r>
          </a:p>
          <a:p>
            <a:pPr defTabSz="914400">
              <a:lnSpc>
                <a:spcPct val="100000"/>
              </a:lnSpc>
              <a:defRPr sz="1200">
                <a:latin typeface="Calibri"/>
                <a:ea typeface="Calibri"/>
                <a:cs typeface="Calibri"/>
                <a:sym typeface="Calibri"/>
              </a:defRPr>
            </a:pPr>
            <a:r>
              <a:t>On the stopping target side, we are going to have an active target based on the LGAD silicon technology. The high position and timing resolution allows us to measure the low-energy tail for the pienu decay, so that we can reduce the tail correction uncertainty. </a:t>
            </a:r>
          </a:p>
          <a:p>
            <a:pPr defTabSz="914400">
              <a:lnSpc>
                <a:spcPct val="100000"/>
              </a:lnSpc>
              <a:defRPr sz="1200">
                <a:latin typeface="Calibri"/>
                <a:ea typeface="Calibri"/>
                <a:cs typeface="Calibri"/>
                <a:sym typeface="Calibri"/>
              </a:defRPr>
            </a:pPr>
            <a:r>
              <a:t>In addition, fast electronics and pipeline DAQ will increase the overall efficiency of the experiment to match the intense pion beam at PSI.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698500" y="8657488"/>
            <a:ext cx="11607801" cy="461060"/>
          </a:xfrm>
          <a:prstGeom prst="rect">
            <a:avLst/>
          </a:prstGeom>
        </p:spPr>
        <p:txBody>
          <a:bodyPr anchor="b"/>
          <a:lstStyle>
            <a:lvl1pPr marL="0" indent="0" defTabSz="563541">
              <a:lnSpc>
                <a:spcPct val="100000"/>
              </a:lnSpc>
              <a:spcBef>
                <a:spcPts val="0"/>
              </a:spcBef>
              <a:buSzTx/>
              <a:buNone/>
              <a:defRPr b="1" sz="2304"/>
            </a:lvl1pPr>
          </a:lstStyle>
          <a:p>
            <a:pPr/>
            <a:r>
              <a:t>Author and Date</a:t>
            </a:r>
          </a:p>
        </p:txBody>
      </p:sp>
      <p:sp>
        <p:nvSpPr>
          <p:cNvPr id="12" name="Presentation Title"/>
          <p:cNvSpPr txBox="1"/>
          <p:nvPr>
            <p:ph type="title" hasCustomPrompt="1"/>
          </p:nvPr>
        </p:nvSpPr>
        <p:spPr>
          <a:xfrm>
            <a:off x="698500" y="1854200"/>
            <a:ext cx="11609057" cy="3302000"/>
          </a:xfrm>
          <a:prstGeom prst="rect">
            <a:avLst/>
          </a:prstGeom>
        </p:spPr>
        <p:txBody>
          <a:bodyPr anchor="b"/>
          <a:lstStyle>
            <a:lvl1pPr>
              <a:defRPr spc="-164" sz="8200"/>
            </a:lvl1pPr>
          </a:lstStyle>
          <a:p>
            <a:pPr/>
            <a:r>
              <a:t>Presentation Title</a:t>
            </a:r>
          </a:p>
        </p:txBody>
      </p:sp>
      <p:sp>
        <p:nvSpPr>
          <p:cNvPr id="13" name="Body Level One…"/>
          <p:cNvSpPr txBox="1"/>
          <p:nvPr>
            <p:ph type="body" sz="quarter" idx="1" hasCustomPrompt="1"/>
          </p:nvPr>
        </p:nvSpPr>
        <p:spPr>
          <a:xfrm>
            <a:off x="698500" y="5105400"/>
            <a:ext cx="11607800" cy="1456399"/>
          </a:xfrm>
          <a:prstGeom prst="rect">
            <a:avLst/>
          </a:prstGeom>
        </p:spPr>
        <p:txBody>
          <a:bodyPr/>
          <a:lstStyle>
            <a:lvl1pPr marL="0" indent="0" defTabSz="587022">
              <a:lnSpc>
                <a:spcPct val="100000"/>
              </a:lnSpc>
              <a:spcBef>
                <a:spcPts val="0"/>
              </a:spcBef>
              <a:buSzTx/>
              <a:buNone/>
              <a:defRPr b="1" sz="3800"/>
            </a:lvl1pPr>
            <a:lvl2pPr marL="0" indent="457200" defTabSz="587022">
              <a:lnSpc>
                <a:spcPct val="100000"/>
              </a:lnSpc>
              <a:spcBef>
                <a:spcPts val="0"/>
              </a:spcBef>
              <a:buSzTx/>
              <a:buNone/>
              <a:defRPr b="1" sz="3800"/>
            </a:lvl2pPr>
            <a:lvl3pPr marL="0" indent="914400" defTabSz="587022">
              <a:lnSpc>
                <a:spcPct val="100000"/>
              </a:lnSpc>
              <a:spcBef>
                <a:spcPts val="0"/>
              </a:spcBef>
              <a:buSzTx/>
              <a:buNone/>
              <a:defRPr b="1" sz="3800"/>
            </a:lvl3pPr>
            <a:lvl4pPr marL="0" indent="1371600" defTabSz="587022">
              <a:lnSpc>
                <a:spcPct val="100000"/>
              </a:lnSpc>
              <a:spcBef>
                <a:spcPts val="0"/>
              </a:spcBef>
              <a:buSzTx/>
              <a:buNone/>
              <a:defRPr b="1" sz="3800"/>
            </a:lvl4pPr>
            <a:lvl5pPr marL="0" indent="1828800" defTabSz="587022">
              <a:lnSpc>
                <a:spcPct val="100000"/>
              </a:lnSpc>
              <a:spcBef>
                <a:spcPts val="0"/>
              </a:spcBef>
              <a:buSzTx/>
              <a:buNone/>
              <a:defRPr b="1" sz="38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xfrm>
            <a:off x="6353454" y="9220199"/>
            <a:ext cx="297892" cy="28747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698500" y="3568700"/>
            <a:ext cx="11607800" cy="2617788"/>
          </a:xfrm>
          <a:prstGeom prst="rect">
            <a:avLst/>
          </a:prstGeom>
        </p:spPr>
        <p:txBody>
          <a:bodyPr anchor="ctr"/>
          <a:lstStyle>
            <a:lvl1pPr marL="0" indent="0" algn="ctr">
              <a:lnSpc>
                <a:spcPct val="80000"/>
              </a:lnSpc>
              <a:spcBef>
                <a:spcPts val="0"/>
              </a:spcBef>
              <a:buSzTx/>
              <a:buNone/>
              <a:defRPr spc="-164" sz="82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164" sz="82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164" sz="82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164" sz="82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164" sz="82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Fact information"/>
          <p:cNvSpPr txBox="1"/>
          <p:nvPr>
            <p:ph type="body" sz="quarter" idx="21" hasCustomPrompt="1"/>
          </p:nvPr>
        </p:nvSpPr>
        <p:spPr>
          <a:xfrm>
            <a:off x="698500" y="6209979"/>
            <a:ext cx="11607800" cy="671803"/>
          </a:xfrm>
          <a:prstGeom prst="rect">
            <a:avLst/>
          </a:prstGeom>
        </p:spPr>
        <p:txBody>
          <a:bodyPr/>
          <a:lstStyle>
            <a:lvl1pPr marL="0" indent="0" algn="ctr">
              <a:lnSpc>
                <a:spcPct val="100000"/>
              </a:lnSpc>
              <a:spcBef>
                <a:spcPts val="0"/>
              </a:spcBef>
              <a:buSzTx/>
              <a:buNone/>
              <a:defRPr b="1" sz="3800"/>
            </a:lvl1pPr>
          </a:lstStyle>
          <a:p>
            <a:pPr/>
            <a:r>
              <a:t>Fact information</a:t>
            </a:r>
          </a:p>
        </p:txBody>
      </p:sp>
      <p:sp>
        <p:nvSpPr>
          <p:cNvPr id="107" name="Body Level One…"/>
          <p:cNvSpPr txBox="1"/>
          <p:nvPr>
            <p:ph type="body" idx="1" hasCustomPrompt="1"/>
          </p:nvPr>
        </p:nvSpPr>
        <p:spPr>
          <a:xfrm>
            <a:off x="698500" y="999066"/>
            <a:ext cx="11607800" cy="5210914"/>
          </a:xfrm>
          <a:prstGeom prst="rect">
            <a:avLst/>
          </a:prstGeom>
        </p:spPr>
        <p:txBody>
          <a:bodyPr anchor="b"/>
          <a:lstStyle>
            <a:lvl1pPr marL="0" indent="0" algn="ctr">
              <a:lnSpc>
                <a:spcPct val="80000"/>
              </a:lnSpc>
              <a:spcBef>
                <a:spcPts val="0"/>
              </a:spcBef>
              <a:buSzTx/>
              <a:buNone/>
              <a:defRPr b="1" spc="-176" sz="17600"/>
            </a:lvl1pPr>
            <a:lvl2pPr marL="0" indent="457200" algn="ctr">
              <a:lnSpc>
                <a:spcPct val="80000"/>
              </a:lnSpc>
              <a:spcBef>
                <a:spcPts val="0"/>
              </a:spcBef>
              <a:buSzTx/>
              <a:buNone/>
              <a:defRPr b="1" spc="-176" sz="17600"/>
            </a:lvl2pPr>
            <a:lvl3pPr marL="0" indent="914400" algn="ctr">
              <a:lnSpc>
                <a:spcPct val="80000"/>
              </a:lnSpc>
              <a:spcBef>
                <a:spcPts val="0"/>
              </a:spcBef>
              <a:buSzTx/>
              <a:buNone/>
              <a:defRPr b="1" spc="-176" sz="17600"/>
            </a:lvl3pPr>
            <a:lvl4pPr marL="0" indent="1371600" algn="ctr">
              <a:lnSpc>
                <a:spcPct val="80000"/>
              </a:lnSpc>
              <a:spcBef>
                <a:spcPts val="0"/>
              </a:spcBef>
              <a:buSzTx/>
              <a:buNone/>
              <a:defRPr b="1" spc="-176" sz="17600"/>
            </a:lvl4pPr>
            <a:lvl5pPr marL="0" indent="1828800" algn="ctr">
              <a:lnSpc>
                <a:spcPct val="80000"/>
              </a:lnSpc>
              <a:spcBef>
                <a:spcPts val="0"/>
              </a:spcBef>
              <a:buSzTx/>
              <a:buNone/>
              <a:defRPr b="1" spc="-176" sz="17600"/>
            </a:lvl5pPr>
          </a:lstStyle>
          <a:p>
            <a:pPr/>
            <a:r>
              <a:t>100%</a:t>
            </a:r>
          </a:p>
          <a:p>
            <a:pPr lvl="1"/>
            <a:r>
              <a:t/>
            </a:r>
          </a:p>
          <a:p>
            <a:pPr lvl="2"/>
            <a:r>
              <a:t/>
            </a:r>
          </a:p>
          <a:p>
            <a:pPr lvl="3"/>
            <a:r>
              <a:t/>
            </a:r>
          </a:p>
          <a:p>
            <a:pPr lvl="4"/>
            <a:r>
              <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Body Level One…"/>
          <p:cNvSpPr txBox="1"/>
          <p:nvPr>
            <p:ph type="body" sz="half" idx="1" hasCustomPrompt="1"/>
          </p:nvPr>
        </p:nvSpPr>
        <p:spPr>
          <a:xfrm>
            <a:off x="736600" y="3721100"/>
            <a:ext cx="11531600" cy="2324100"/>
          </a:xfrm>
          <a:prstGeom prst="rect">
            <a:avLst/>
          </a:prstGeom>
        </p:spPr>
        <p:txBody>
          <a:bodyPr anchor="ctr"/>
          <a:lstStyle>
            <a:lvl1pPr marL="457200" indent="-342900">
              <a:spcBef>
                <a:spcPts val="0"/>
              </a:spcBef>
              <a:buSzTx/>
              <a:buNone/>
              <a:defRPr spc="-119" sz="6000">
                <a:latin typeface="Helvetica Neue Medium"/>
                <a:ea typeface="Helvetica Neue Medium"/>
                <a:cs typeface="Helvetica Neue Medium"/>
                <a:sym typeface="Helvetica Neue Medium"/>
              </a:defRPr>
            </a:lvl1pPr>
            <a:lvl2pPr marL="457200" indent="114300">
              <a:spcBef>
                <a:spcPts val="0"/>
              </a:spcBef>
              <a:buSzTx/>
              <a:buNone/>
              <a:defRPr spc="-119" sz="6000">
                <a:latin typeface="Helvetica Neue Medium"/>
                <a:ea typeface="Helvetica Neue Medium"/>
                <a:cs typeface="Helvetica Neue Medium"/>
                <a:sym typeface="Helvetica Neue Medium"/>
              </a:defRPr>
            </a:lvl2pPr>
            <a:lvl3pPr marL="457200" indent="571500">
              <a:spcBef>
                <a:spcPts val="0"/>
              </a:spcBef>
              <a:buSzTx/>
              <a:buNone/>
              <a:defRPr spc="-119" sz="6000">
                <a:latin typeface="Helvetica Neue Medium"/>
                <a:ea typeface="Helvetica Neue Medium"/>
                <a:cs typeface="Helvetica Neue Medium"/>
                <a:sym typeface="Helvetica Neue Medium"/>
              </a:defRPr>
            </a:lvl3pPr>
            <a:lvl4pPr marL="457200" indent="1028700">
              <a:spcBef>
                <a:spcPts val="0"/>
              </a:spcBef>
              <a:buSzTx/>
              <a:buNone/>
              <a:defRPr spc="-119" sz="6000">
                <a:latin typeface="Helvetica Neue Medium"/>
                <a:ea typeface="Helvetica Neue Medium"/>
                <a:cs typeface="Helvetica Neue Medium"/>
                <a:sym typeface="Helvetica Neue Medium"/>
              </a:defRPr>
            </a:lvl4pPr>
            <a:lvl5pPr marL="457200" indent="1485900">
              <a:spcBef>
                <a:spcPts val="0"/>
              </a:spcBef>
              <a:buSzTx/>
              <a:buNone/>
              <a:defRPr spc="-119" sz="60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6" name="Attribution"/>
          <p:cNvSpPr txBox="1"/>
          <p:nvPr>
            <p:ph type="body" sz="quarter" idx="21" hasCustomPrompt="1"/>
          </p:nvPr>
        </p:nvSpPr>
        <p:spPr>
          <a:xfrm>
            <a:off x="1219200" y="6426200"/>
            <a:ext cx="11049000" cy="461059"/>
          </a:xfrm>
          <a:prstGeom prst="rect">
            <a:avLst/>
          </a:prstGeom>
        </p:spPr>
        <p:txBody>
          <a:bodyPr/>
          <a:lstStyle>
            <a:lvl1pPr marL="0" indent="0" defTabSz="563541">
              <a:lnSpc>
                <a:spcPct val="100000"/>
              </a:lnSpc>
              <a:spcBef>
                <a:spcPts val="0"/>
              </a:spcBef>
              <a:buSzTx/>
              <a:buNone/>
              <a:defRPr b="1" sz="2304"/>
            </a:lvl1pPr>
          </a:lstStyle>
          <a:p>
            <a:pPr/>
            <a:r>
              <a:t>Attribution</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Bowl of pappardelle pasta with parsley butter, roasted hazelnuts and shaved parmesan cheese"/>
          <p:cNvSpPr/>
          <p:nvPr>
            <p:ph type="pic" idx="21"/>
          </p:nvPr>
        </p:nvSpPr>
        <p:spPr>
          <a:xfrm>
            <a:off x="-2082800" y="687558"/>
            <a:ext cx="11165190" cy="8373892"/>
          </a:xfrm>
          <a:prstGeom prst="rect">
            <a:avLst/>
          </a:prstGeom>
        </p:spPr>
        <p:txBody>
          <a:bodyPr lIns="91439" tIns="45719" rIns="91439" bIns="45719">
            <a:noAutofit/>
          </a:bodyPr>
          <a:lstStyle/>
          <a:p>
            <a:pPr/>
          </a:p>
        </p:txBody>
      </p:sp>
      <p:sp>
        <p:nvSpPr>
          <p:cNvPr id="125" name="Bowl of salad with fried rice, boiled eggs and chopsticks"/>
          <p:cNvSpPr/>
          <p:nvPr>
            <p:ph type="pic" sz="half" idx="22"/>
          </p:nvPr>
        </p:nvSpPr>
        <p:spPr>
          <a:xfrm>
            <a:off x="6597650" y="292100"/>
            <a:ext cx="5740400" cy="4592321"/>
          </a:xfrm>
          <a:prstGeom prst="rect">
            <a:avLst/>
          </a:prstGeom>
        </p:spPr>
        <p:txBody>
          <a:bodyPr lIns="91439" tIns="45719" rIns="91439" bIns="45719">
            <a:noAutofit/>
          </a:bodyPr>
          <a:lstStyle/>
          <a:p>
            <a:pPr/>
          </a:p>
        </p:txBody>
      </p:sp>
      <p:sp>
        <p:nvSpPr>
          <p:cNvPr id="126" name="Bowl with salmon cakes, salad and houmous"/>
          <p:cNvSpPr/>
          <p:nvPr>
            <p:ph type="pic" idx="23"/>
          </p:nvPr>
        </p:nvSpPr>
        <p:spPr>
          <a:xfrm>
            <a:off x="4984750" y="2749413"/>
            <a:ext cx="7937500" cy="9238277"/>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Bowl of salad with fried rice, boiled eggs and chopsticks"/>
          <p:cNvSpPr/>
          <p:nvPr>
            <p:ph type="pic" idx="21"/>
          </p:nvPr>
        </p:nvSpPr>
        <p:spPr>
          <a:xfrm>
            <a:off x="-1016000" y="-1054100"/>
            <a:ext cx="14427200" cy="11541760"/>
          </a:xfrm>
          <a:prstGeom prst="rect">
            <a:avLst/>
          </a:prstGeom>
        </p:spPr>
        <p:txBody>
          <a:bodyPr lIns="91439" tIns="45719" rIns="91439" bIns="45719">
            <a:noAutofit/>
          </a:bodyPr>
          <a:lstStyle/>
          <a:p>
            <a:pPr/>
          </a:p>
        </p:txBody>
      </p:sp>
      <p:sp>
        <p:nvSpPr>
          <p:cNvPr id="135" name="Slide Number"/>
          <p:cNvSpPr txBox="1"/>
          <p:nvPr>
            <p:ph type="sldNum" sz="quarter" idx="2"/>
          </p:nvPr>
        </p:nvSpPr>
        <p:spPr>
          <a:xfrm>
            <a:off x="6353454" y="9220199"/>
            <a:ext cx="297892" cy="287479"/>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49" name="Title Text"/>
          <p:cNvSpPr txBox="1"/>
          <p:nvPr>
            <p:ph type="title"/>
          </p:nvPr>
        </p:nvSpPr>
        <p:spPr>
          <a:xfrm>
            <a:off x="650239" y="1512147"/>
            <a:ext cx="11704322" cy="1219201"/>
          </a:xfrm>
          <a:prstGeom prst="rect">
            <a:avLst/>
          </a:prstGeom>
        </p:spPr>
        <p:txBody>
          <a:bodyPr lIns="48767" tIns="48767" rIns="48767" bIns="48767" anchor="ctr"/>
          <a:lstStyle>
            <a:lvl1pPr algn="ctr" defTabSz="1300480">
              <a:lnSpc>
                <a:spcPct val="100000"/>
              </a:lnSpc>
              <a:defRPr b="0" spc="0" sz="6200">
                <a:latin typeface="Calibri"/>
                <a:ea typeface="Calibri"/>
                <a:cs typeface="Calibri"/>
                <a:sym typeface="Calibri"/>
              </a:defRPr>
            </a:lvl1pPr>
          </a:lstStyle>
          <a:p>
            <a:pPr/>
            <a:r>
              <a:t>Title Text</a:t>
            </a:r>
          </a:p>
        </p:txBody>
      </p:sp>
      <p:sp>
        <p:nvSpPr>
          <p:cNvPr id="150" name="Body Level One…"/>
          <p:cNvSpPr txBox="1"/>
          <p:nvPr>
            <p:ph type="body" idx="1"/>
          </p:nvPr>
        </p:nvSpPr>
        <p:spPr>
          <a:xfrm>
            <a:off x="650239" y="2926083"/>
            <a:ext cx="11704322" cy="4827695"/>
          </a:xfrm>
          <a:prstGeom prst="rect">
            <a:avLst/>
          </a:prstGeom>
        </p:spPr>
        <p:txBody>
          <a:bodyPr lIns="48767" tIns="48767" rIns="48767" bIns="48767"/>
          <a:lstStyle>
            <a:lvl1pPr marL="471487" indent="-471487" defTabSz="1300480">
              <a:lnSpc>
                <a:spcPct val="100000"/>
              </a:lnSpc>
              <a:spcBef>
                <a:spcPts val="1000"/>
              </a:spcBef>
              <a:buSzPct val="100000"/>
              <a:buFont typeface="Arial"/>
              <a:defRPr sz="4400">
                <a:latin typeface="Calibri"/>
                <a:ea typeface="Calibri"/>
                <a:cs typeface="Calibri"/>
                <a:sym typeface="Calibri"/>
              </a:defRPr>
            </a:lvl1pPr>
            <a:lvl2pPr marL="906235" indent="-449035" defTabSz="1300480">
              <a:lnSpc>
                <a:spcPct val="100000"/>
              </a:lnSpc>
              <a:spcBef>
                <a:spcPts val="1000"/>
              </a:spcBef>
              <a:buSzPct val="100000"/>
              <a:buFont typeface="Arial"/>
              <a:buChar char="–"/>
              <a:defRPr sz="4400">
                <a:latin typeface="Calibri"/>
                <a:ea typeface="Calibri"/>
                <a:cs typeface="Calibri"/>
                <a:sym typeface="Calibri"/>
              </a:defRPr>
            </a:lvl2pPr>
            <a:lvl3pPr marL="1333500" indent="-419100" defTabSz="1300480">
              <a:lnSpc>
                <a:spcPct val="100000"/>
              </a:lnSpc>
              <a:spcBef>
                <a:spcPts val="1000"/>
              </a:spcBef>
              <a:buSzPct val="100000"/>
              <a:buFont typeface="Arial"/>
              <a:defRPr sz="4400">
                <a:latin typeface="Calibri"/>
                <a:ea typeface="Calibri"/>
                <a:cs typeface="Calibri"/>
                <a:sym typeface="Calibri"/>
              </a:defRPr>
            </a:lvl3pPr>
            <a:lvl4pPr marL="1874520" indent="-502920" defTabSz="1300480">
              <a:lnSpc>
                <a:spcPct val="100000"/>
              </a:lnSpc>
              <a:spcBef>
                <a:spcPts val="1000"/>
              </a:spcBef>
              <a:buSzPct val="100000"/>
              <a:buFont typeface="Arial"/>
              <a:buChar char="–"/>
              <a:defRPr sz="4400">
                <a:latin typeface="Calibri"/>
                <a:ea typeface="Calibri"/>
                <a:cs typeface="Calibri"/>
                <a:sym typeface="Calibri"/>
              </a:defRPr>
            </a:lvl4pPr>
            <a:lvl5pPr marL="2331720" indent="-502920" defTabSz="1300480">
              <a:lnSpc>
                <a:spcPct val="100000"/>
              </a:lnSpc>
              <a:spcBef>
                <a:spcPts val="1000"/>
              </a:spcBef>
              <a:buSzPct val="100000"/>
              <a:buFont typeface="Arial"/>
              <a:buChar char="»"/>
              <a:defRPr sz="4400">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51" name="Slide Number"/>
          <p:cNvSpPr txBox="1"/>
          <p:nvPr>
            <p:ph type="sldNum" sz="quarter" idx="2"/>
          </p:nvPr>
        </p:nvSpPr>
        <p:spPr>
          <a:xfrm>
            <a:off x="12038346" y="8040698"/>
            <a:ext cx="316215" cy="306690"/>
          </a:xfrm>
          <a:prstGeom prst="rect">
            <a:avLst/>
          </a:prstGeom>
        </p:spPr>
        <p:txBody>
          <a:bodyPr lIns="48767" tIns="48767" rIns="48767" bIns="48767" anchor="ctr"/>
          <a:lstStyle>
            <a:lvl1pPr algn="r" defTabSz="650240">
              <a:defRPr sz="1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58" name="Slide Number"/>
          <p:cNvSpPr txBox="1"/>
          <p:nvPr>
            <p:ph type="sldNum" sz="quarter" idx="2"/>
          </p:nvPr>
        </p:nvSpPr>
        <p:spPr>
          <a:xfrm>
            <a:off x="12038346" y="8040698"/>
            <a:ext cx="316215" cy="306690"/>
          </a:xfrm>
          <a:prstGeom prst="rect">
            <a:avLst/>
          </a:prstGeom>
        </p:spPr>
        <p:txBody>
          <a:bodyPr lIns="48767" tIns="48767" rIns="48767" bIns="48767" anchor="ctr"/>
          <a:lstStyle>
            <a:lvl1pPr algn="r" defTabSz="650240">
              <a:defRPr sz="16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65" name="Slide Number"/>
          <p:cNvSpPr txBox="1"/>
          <p:nvPr>
            <p:ph type="sldNum" sz="quarter" idx="2"/>
          </p:nvPr>
        </p:nvSpPr>
        <p:spPr>
          <a:xfrm>
            <a:off x="11830969" y="8058866"/>
            <a:ext cx="279752" cy="270351"/>
          </a:xfrm>
          <a:prstGeom prst="rect">
            <a:avLst/>
          </a:prstGeom>
        </p:spPr>
        <p:txBody>
          <a:bodyPr lIns="48767" tIns="48767" rIns="48767" bIns="48767" anchor="ctr"/>
          <a:lstStyle>
            <a:lvl1pPr algn="r" defTabSz="1300480">
              <a:defRPr sz="1200">
                <a:solidFill>
                  <a:srgbClr val="888888"/>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172" name="Slide Title"/>
          <p:cNvSpPr txBox="1"/>
          <p:nvPr>
            <p:ph type="title" hasCustomPrompt="1"/>
          </p:nvPr>
        </p:nvSpPr>
        <p:spPr>
          <a:xfrm>
            <a:off x="643466" y="1794933"/>
            <a:ext cx="11717868" cy="764354"/>
          </a:xfrm>
          <a:prstGeom prst="rect">
            <a:avLst/>
          </a:prstGeom>
        </p:spPr>
        <p:txBody>
          <a:bodyPr lIns="27093" tIns="27093" rIns="27093" bIns="27093"/>
          <a:lstStyle/>
          <a:p>
            <a:pPr/>
            <a:r>
              <a:t>Slide Title</a:t>
            </a:r>
          </a:p>
        </p:txBody>
      </p:sp>
      <p:sp>
        <p:nvSpPr>
          <p:cNvPr id="173" name="Slide Subtitle"/>
          <p:cNvSpPr txBox="1"/>
          <p:nvPr>
            <p:ph type="body" sz="quarter" idx="21" hasCustomPrompt="1"/>
          </p:nvPr>
        </p:nvSpPr>
        <p:spPr>
          <a:xfrm>
            <a:off x="643466" y="2484779"/>
            <a:ext cx="11717868" cy="498550"/>
          </a:xfrm>
          <a:prstGeom prst="rect">
            <a:avLst/>
          </a:prstGeom>
        </p:spPr>
        <p:txBody>
          <a:bodyPr lIns="24383" tIns="24383" rIns="24383" bIns="24383"/>
          <a:lstStyle>
            <a:lvl1pPr marL="0" indent="0" defTabSz="457877">
              <a:lnSpc>
                <a:spcPct val="100000"/>
              </a:lnSpc>
              <a:spcBef>
                <a:spcPts val="0"/>
              </a:spcBef>
              <a:buSzTx/>
              <a:buNone/>
              <a:defRPr b="1" sz="2964"/>
            </a:lvl1pPr>
          </a:lstStyle>
          <a:p>
            <a:pPr/>
            <a:r>
              <a:t>Slide Subtitle</a:t>
            </a:r>
          </a:p>
        </p:txBody>
      </p:sp>
      <p:sp>
        <p:nvSpPr>
          <p:cNvPr id="174" name="Body Level One…"/>
          <p:cNvSpPr txBox="1"/>
          <p:nvPr>
            <p:ph type="body" idx="1" hasCustomPrompt="1"/>
          </p:nvPr>
        </p:nvSpPr>
        <p:spPr>
          <a:xfrm>
            <a:off x="643466" y="3485069"/>
            <a:ext cx="11717868" cy="4403207"/>
          </a:xfrm>
          <a:prstGeom prst="rect">
            <a:avLst/>
          </a:prstGeom>
        </p:spPr>
        <p:txBody>
          <a:bodyPr lIns="27093" tIns="27093" rIns="27093" bIns="27093"/>
          <a:lstStyle>
            <a:lvl1pPr marL="431800" indent="-431800">
              <a:defRPr sz="3400"/>
            </a:lvl1pPr>
            <a:lvl2pPr marL="1041400" indent="-431800">
              <a:defRPr sz="3400"/>
            </a:lvl2pPr>
            <a:lvl3pPr marL="1651000" indent="-431800">
              <a:defRPr sz="3400"/>
            </a:lvl3pPr>
            <a:lvl4pPr marL="2260600" indent="-431800">
              <a:defRPr sz="3400"/>
            </a:lvl4pPr>
            <a:lvl5pPr marL="2870200" indent="-431800">
              <a:defRPr sz="3400"/>
            </a:lvl5pPr>
          </a:lstStyle>
          <a:p>
            <a:pPr/>
            <a:r>
              <a:t>Slide bullet text</a:t>
            </a:r>
          </a:p>
          <a:p>
            <a:pPr lvl="1"/>
            <a:r>
              <a:t/>
            </a:r>
          </a:p>
          <a:p>
            <a:pPr lvl="2"/>
            <a:r>
              <a:t/>
            </a:r>
          </a:p>
          <a:p>
            <a:pPr lvl="3"/>
            <a:r>
              <a:t/>
            </a:r>
          </a:p>
          <a:p>
            <a:pPr lvl="4"/>
            <a:r>
              <a:t/>
            </a:r>
          </a:p>
        </p:txBody>
      </p:sp>
      <p:sp>
        <p:nvSpPr>
          <p:cNvPr id="175" name="Slide Number"/>
          <p:cNvSpPr txBox="1"/>
          <p:nvPr>
            <p:ph type="sldNum" sz="quarter" idx="2"/>
          </p:nvPr>
        </p:nvSpPr>
        <p:spPr>
          <a:xfrm>
            <a:off x="6380889" y="8167799"/>
            <a:ext cx="236357" cy="227721"/>
          </a:xfrm>
          <a:prstGeom prst="rect">
            <a:avLst/>
          </a:prstGeom>
        </p:spPr>
        <p:txBody>
          <a:bodyPr lIns="27093" tIns="27093" rIns="27093" bIns="27093"/>
          <a:lstStyle>
            <a:lvl1pPr defTabSz="415431">
              <a:defRPr sz="12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376767" y="-915894"/>
            <a:ext cx="17835652" cy="10682195"/>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698500" y="5181600"/>
            <a:ext cx="11607800" cy="3302000"/>
          </a:xfrm>
          <a:prstGeom prst="rect">
            <a:avLst/>
          </a:prstGeom>
        </p:spPr>
        <p:txBody>
          <a:bodyPr anchor="b"/>
          <a:lstStyle>
            <a:lvl1pPr>
              <a:defRPr spc="-164" sz="8200"/>
            </a:lvl1pPr>
          </a:lstStyle>
          <a:p>
            <a:pPr/>
            <a:r>
              <a:t>Presentation Title</a:t>
            </a:r>
          </a:p>
        </p:txBody>
      </p:sp>
      <p:sp>
        <p:nvSpPr>
          <p:cNvPr id="23" name="Body Level One…"/>
          <p:cNvSpPr txBox="1"/>
          <p:nvPr>
            <p:ph type="body" sz="quarter" idx="1" hasCustomPrompt="1"/>
          </p:nvPr>
        </p:nvSpPr>
        <p:spPr>
          <a:xfrm>
            <a:off x="698500" y="8432800"/>
            <a:ext cx="11607800" cy="689769"/>
          </a:xfrm>
          <a:prstGeom prst="rect">
            <a:avLst/>
          </a:prstGeom>
        </p:spPr>
        <p:txBody>
          <a:bodyPr/>
          <a:lstStyle>
            <a:lvl1pPr marL="0" indent="0" defTabSz="587022">
              <a:lnSpc>
                <a:spcPct val="100000"/>
              </a:lnSpc>
              <a:spcBef>
                <a:spcPts val="0"/>
              </a:spcBef>
              <a:buSzTx/>
              <a:buNone/>
              <a:defRPr b="1" sz="3800"/>
            </a:lvl1pPr>
            <a:lvl2pPr marL="0" indent="457200" defTabSz="587022">
              <a:lnSpc>
                <a:spcPct val="100000"/>
              </a:lnSpc>
              <a:spcBef>
                <a:spcPts val="0"/>
              </a:spcBef>
              <a:buSzTx/>
              <a:buNone/>
              <a:defRPr b="1" sz="3800"/>
            </a:lvl2pPr>
            <a:lvl3pPr marL="0" indent="914400" defTabSz="587022">
              <a:lnSpc>
                <a:spcPct val="100000"/>
              </a:lnSpc>
              <a:spcBef>
                <a:spcPts val="0"/>
              </a:spcBef>
              <a:buSzTx/>
              <a:buNone/>
              <a:defRPr b="1" sz="3800"/>
            </a:lvl3pPr>
            <a:lvl4pPr marL="0" indent="1371600" defTabSz="587022">
              <a:lnSpc>
                <a:spcPct val="100000"/>
              </a:lnSpc>
              <a:spcBef>
                <a:spcPts val="0"/>
              </a:spcBef>
              <a:buSzTx/>
              <a:buNone/>
              <a:defRPr b="1" sz="3800"/>
            </a:lvl4pPr>
            <a:lvl5pPr marL="0" indent="1828800" defTabSz="587022">
              <a:lnSpc>
                <a:spcPct val="100000"/>
              </a:lnSpc>
              <a:spcBef>
                <a:spcPts val="0"/>
              </a:spcBef>
              <a:buSzTx/>
              <a:buNone/>
              <a:defRPr b="1" sz="3800"/>
            </a:lvl5pPr>
          </a:lstStyle>
          <a:p>
            <a:pPr/>
            <a:r>
              <a:t>Presentation Subtitle</a:t>
            </a:r>
          </a:p>
          <a:p>
            <a:pPr lvl="1"/>
            <a:r>
              <a:t/>
            </a:r>
          </a:p>
          <a:p>
            <a:pPr lvl="2"/>
            <a:r>
              <a:t/>
            </a:r>
          </a:p>
          <a:p>
            <a:pPr lvl="3"/>
            <a:r>
              <a:t/>
            </a:r>
          </a:p>
          <a:p>
            <a:pPr lvl="4"/>
            <a:r>
              <a:t/>
            </a:r>
          </a:p>
        </p:txBody>
      </p:sp>
      <p:sp>
        <p:nvSpPr>
          <p:cNvPr id="24" name="Author and Date"/>
          <p:cNvSpPr txBox="1"/>
          <p:nvPr>
            <p:ph type="body" sz="quarter" idx="22" hasCustomPrompt="1"/>
          </p:nvPr>
        </p:nvSpPr>
        <p:spPr>
          <a:xfrm>
            <a:off x="698500" y="571500"/>
            <a:ext cx="11607801" cy="461059"/>
          </a:xfrm>
          <a:prstGeom prst="rect">
            <a:avLst/>
          </a:prstGeom>
        </p:spPr>
        <p:txBody>
          <a:bodyPr/>
          <a:lstStyle>
            <a:lvl1pPr marL="0" indent="0" defTabSz="563541">
              <a:lnSpc>
                <a:spcPct val="100000"/>
              </a:lnSpc>
              <a:spcBef>
                <a:spcPts val="0"/>
              </a:spcBef>
              <a:buSzTx/>
              <a:buNone/>
              <a:defRPr b="1" sz="2304"/>
            </a:lvl1pPr>
          </a:lstStyle>
          <a:p>
            <a:pPr/>
            <a:r>
              <a:t>Author and Date</a:t>
            </a:r>
          </a:p>
        </p:txBody>
      </p:sp>
      <p:sp>
        <p:nvSpPr>
          <p:cNvPr id="25" name="Slide Number"/>
          <p:cNvSpPr txBox="1"/>
          <p:nvPr>
            <p:ph type="sldNum" sz="quarter" idx="2"/>
          </p:nvPr>
        </p:nvSpPr>
        <p:spPr>
          <a:xfrm>
            <a:off x="6349999" y="9220199"/>
            <a:ext cx="297893" cy="28747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oumous "/>
          <p:cNvSpPr/>
          <p:nvPr>
            <p:ph type="pic" idx="21"/>
          </p:nvPr>
        </p:nvSpPr>
        <p:spPr>
          <a:xfrm>
            <a:off x="5319129" y="495299"/>
            <a:ext cx="7543801" cy="8780059"/>
          </a:xfrm>
          <a:prstGeom prst="rect">
            <a:avLst/>
          </a:prstGeom>
        </p:spPr>
        <p:txBody>
          <a:bodyPr lIns="91439" tIns="45719" rIns="91439" bIns="45719">
            <a:noAutofit/>
          </a:bodyPr>
          <a:lstStyle/>
          <a:p>
            <a:pPr/>
          </a:p>
        </p:txBody>
      </p:sp>
      <p:sp>
        <p:nvSpPr>
          <p:cNvPr id="33" name="Body Level One…"/>
          <p:cNvSpPr txBox="1"/>
          <p:nvPr>
            <p:ph type="body" sz="quarter" idx="1" hasCustomPrompt="1"/>
          </p:nvPr>
        </p:nvSpPr>
        <p:spPr>
          <a:xfrm>
            <a:off x="698500" y="5003800"/>
            <a:ext cx="5105400" cy="4044566"/>
          </a:xfrm>
          <a:prstGeom prst="rect">
            <a:avLst/>
          </a:prstGeom>
        </p:spPr>
        <p:txBody>
          <a:bodyPr/>
          <a:lstStyle>
            <a:lvl1pPr marL="0" indent="0" defTabSz="587022">
              <a:lnSpc>
                <a:spcPct val="100000"/>
              </a:lnSpc>
              <a:spcBef>
                <a:spcPts val="0"/>
              </a:spcBef>
              <a:buSzTx/>
              <a:buNone/>
              <a:defRPr b="1" sz="3800"/>
            </a:lvl1pPr>
            <a:lvl2pPr marL="0" indent="457200" defTabSz="587022">
              <a:lnSpc>
                <a:spcPct val="100000"/>
              </a:lnSpc>
              <a:spcBef>
                <a:spcPts val="0"/>
              </a:spcBef>
              <a:buSzTx/>
              <a:buNone/>
              <a:defRPr b="1" sz="3800"/>
            </a:lvl2pPr>
            <a:lvl3pPr marL="0" indent="914400" defTabSz="587022">
              <a:lnSpc>
                <a:spcPct val="100000"/>
              </a:lnSpc>
              <a:spcBef>
                <a:spcPts val="0"/>
              </a:spcBef>
              <a:buSzTx/>
              <a:buNone/>
              <a:defRPr b="1" sz="3800"/>
            </a:lvl3pPr>
            <a:lvl4pPr marL="0" indent="1371600" defTabSz="587022">
              <a:lnSpc>
                <a:spcPct val="100000"/>
              </a:lnSpc>
              <a:spcBef>
                <a:spcPts val="0"/>
              </a:spcBef>
              <a:buSzTx/>
              <a:buNone/>
              <a:defRPr b="1" sz="3800"/>
            </a:lvl4pPr>
            <a:lvl5pPr marL="0" indent="1828800" defTabSz="587022">
              <a:lnSpc>
                <a:spcPct val="100000"/>
              </a:lnSpc>
              <a:spcBef>
                <a:spcPts val="0"/>
              </a:spcBef>
              <a:buSzTx/>
              <a:buNone/>
              <a:defRPr b="1" sz="3800"/>
            </a:lvl5pPr>
          </a:lstStyle>
          <a:p>
            <a:pPr/>
            <a:r>
              <a:t>Slide Subtitle</a:t>
            </a:r>
          </a:p>
          <a:p>
            <a:pPr lvl="1"/>
            <a:r>
              <a:t/>
            </a:r>
          </a:p>
          <a:p>
            <a:pPr lvl="2"/>
            <a:r>
              <a:t/>
            </a:r>
          </a:p>
          <a:p>
            <a:pPr lvl="3"/>
            <a:r>
              <a:t/>
            </a:r>
          </a:p>
          <a:p>
            <a:pPr lvl="4"/>
            <a:r>
              <a:t/>
            </a:r>
          </a:p>
        </p:txBody>
      </p:sp>
      <p:sp>
        <p:nvSpPr>
          <p:cNvPr id="34" name="Slide Title"/>
          <p:cNvSpPr txBox="1"/>
          <p:nvPr>
            <p:ph type="title" hasCustomPrompt="1"/>
          </p:nvPr>
        </p:nvSpPr>
        <p:spPr>
          <a:xfrm>
            <a:off x="698500" y="692534"/>
            <a:ext cx="5105400" cy="4387466"/>
          </a:xfrm>
          <a:prstGeom prst="rect">
            <a:avLst/>
          </a:prstGeom>
        </p:spPr>
        <p:txBody>
          <a:bodyPr anchor="b"/>
          <a:lstStyle/>
          <a:p>
            <a:pPr/>
            <a:r>
              <a:t>Slide Title</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3" name="Slide Subtitle"/>
          <p:cNvSpPr txBox="1"/>
          <p:nvPr>
            <p:ph type="body" sz="quarter" idx="21"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b="1" sz="3800"/>
            </a:lvl1pPr>
          </a:lstStyle>
          <a:p>
            <a:pPr/>
            <a:r>
              <a:t>Slide Subtitle</a:t>
            </a:r>
          </a:p>
        </p:txBody>
      </p:sp>
      <p:sp>
        <p:nvSpPr>
          <p:cNvPr id="44" name="Slide Title"/>
          <p:cNvSpPr txBox="1"/>
          <p:nvPr>
            <p:ph type="title" hasCustomPrompt="1"/>
          </p:nvPr>
        </p:nvSpPr>
        <p:spPr>
          <a:prstGeom prst="rect">
            <a:avLst/>
          </a:prstGeom>
        </p:spPr>
        <p:txBody>
          <a:bodyPr/>
          <a:lstStyle/>
          <a:p>
            <a:pPr/>
            <a:r>
              <a:t>Slide Title</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589358"/>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Bowl of pappardelle pasta with parsley butter, roasted hazelnuts and shaved parmesan cheese"/>
          <p:cNvSpPr/>
          <p:nvPr>
            <p:ph type="pic" idx="21"/>
          </p:nvPr>
        </p:nvSpPr>
        <p:spPr>
          <a:xfrm>
            <a:off x="6172200" y="596900"/>
            <a:ext cx="6448425" cy="8597900"/>
          </a:xfrm>
          <a:prstGeom prst="rect">
            <a:avLst/>
          </a:prstGeom>
        </p:spPr>
        <p:txBody>
          <a:bodyPr lIns="91439" tIns="45719" rIns="91439" bIns="45719">
            <a:noAutofit/>
          </a:bodyPr>
          <a:lstStyle/>
          <a:p>
            <a:pPr/>
          </a:p>
        </p:txBody>
      </p:sp>
      <p:sp>
        <p:nvSpPr>
          <p:cNvPr id="61" name="Slide Title"/>
          <p:cNvSpPr txBox="1"/>
          <p:nvPr>
            <p:ph type="title" hasCustomPrompt="1"/>
          </p:nvPr>
        </p:nvSpPr>
        <p:spPr>
          <a:xfrm>
            <a:off x="698500" y="444500"/>
            <a:ext cx="5105400" cy="1016000"/>
          </a:xfrm>
          <a:prstGeom prst="rect">
            <a:avLst/>
          </a:prstGeom>
        </p:spPr>
        <p:txBody>
          <a:bodyPr/>
          <a:lstStyle/>
          <a:p>
            <a:pPr/>
            <a:r>
              <a:t>Slide Title</a:t>
            </a:r>
          </a:p>
        </p:txBody>
      </p:sp>
      <p:sp>
        <p:nvSpPr>
          <p:cNvPr id="62" name="Slide Subtitle"/>
          <p:cNvSpPr txBox="1"/>
          <p:nvPr>
            <p:ph type="body" sz="quarter" idx="22" hasCustomPrompt="1"/>
          </p:nvPr>
        </p:nvSpPr>
        <p:spPr>
          <a:xfrm>
            <a:off x="698500" y="1412977"/>
            <a:ext cx="5105400" cy="671803"/>
          </a:xfrm>
          <a:prstGeom prst="rect">
            <a:avLst/>
          </a:prstGeom>
        </p:spPr>
        <p:txBody>
          <a:bodyPr/>
          <a:lstStyle>
            <a:lvl1pPr marL="0" indent="0" defTabSz="587022">
              <a:lnSpc>
                <a:spcPct val="100000"/>
              </a:lnSpc>
              <a:spcBef>
                <a:spcPts val="0"/>
              </a:spcBef>
              <a:buSzTx/>
              <a:buNone/>
              <a:defRPr b="1" sz="3800"/>
            </a:lvl1pPr>
          </a:lstStyle>
          <a:p>
            <a:pPr/>
            <a:r>
              <a:t>Slide Subtitle</a:t>
            </a:r>
          </a:p>
        </p:txBody>
      </p:sp>
      <p:sp>
        <p:nvSpPr>
          <p:cNvPr id="63" name="Body Level One…"/>
          <p:cNvSpPr txBox="1"/>
          <p:nvPr>
            <p:ph type="body" sz="half" idx="1" hasCustomPrompt="1"/>
          </p:nvPr>
        </p:nvSpPr>
        <p:spPr>
          <a:xfrm>
            <a:off x="698500" y="3480196"/>
            <a:ext cx="5105400" cy="5593161"/>
          </a:xfrm>
          <a:prstGeom prst="rect">
            <a:avLst/>
          </a:prstGeom>
        </p:spPr>
        <p:txBody>
          <a:bodyPr/>
          <a:lstStyle/>
          <a:p>
            <a:pPr/>
            <a:r>
              <a:t>Slide bullet text</a:t>
            </a:r>
          </a:p>
          <a:p>
            <a:pPr lvl="1"/>
            <a:r>
              <a:t/>
            </a:r>
          </a:p>
          <a:p>
            <a:pPr lvl="2"/>
            <a:r>
              <a:t/>
            </a:r>
          </a:p>
          <a:p>
            <a:pPr lvl="3"/>
            <a:r>
              <a:t/>
            </a:r>
          </a:p>
          <a:p>
            <a:pPr lvl="4"/>
            <a:r>
              <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698500" y="3225800"/>
            <a:ext cx="11607800" cy="3302000"/>
          </a:xfrm>
          <a:prstGeom prst="rect">
            <a:avLst/>
          </a:prstGeom>
        </p:spPr>
        <p:txBody>
          <a:bodyPr anchor="ctr"/>
          <a:lstStyle>
            <a:lvl1pPr>
              <a:defRPr b="0" spc="-164" sz="820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prstGeom prst="rect">
            <a:avLst/>
          </a:prstGeom>
        </p:spPr>
        <p:txBody>
          <a:bodyPr/>
          <a:lstStyle/>
          <a:p>
            <a:pPr/>
            <a:r>
              <a:t>Slide Title</a:t>
            </a:r>
          </a:p>
        </p:txBody>
      </p:sp>
      <p:sp>
        <p:nvSpPr>
          <p:cNvPr id="80" name="Slide Subtitle"/>
          <p:cNvSpPr txBox="1"/>
          <p:nvPr>
            <p:ph type="body" sz="quarter" idx="21"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b="1" sz="38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698500" y="444500"/>
            <a:ext cx="11607800" cy="1016000"/>
          </a:xfrm>
          <a:prstGeom prst="rect">
            <a:avLst/>
          </a:prstGeom>
        </p:spPr>
        <p:txBody>
          <a:bodyPr/>
          <a:lstStyle/>
          <a:p>
            <a:pPr/>
            <a:r>
              <a:t>Agenda Title</a:t>
            </a:r>
          </a:p>
        </p:txBody>
      </p:sp>
      <p:sp>
        <p:nvSpPr>
          <p:cNvPr id="89" name="Agenda Subtitle"/>
          <p:cNvSpPr txBox="1"/>
          <p:nvPr>
            <p:ph type="body" sz="quarter" idx="21" hasCustomPrompt="1"/>
          </p:nvPr>
        </p:nvSpPr>
        <p:spPr>
          <a:xfrm>
            <a:off x="698500" y="1409700"/>
            <a:ext cx="11607801" cy="671802"/>
          </a:xfrm>
          <a:prstGeom prst="rect">
            <a:avLst/>
          </a:prstGeom>
        </p:spPr>
        <p:txBody>
          <a:bodyPr/>
          <a:lstStyle>
            <a:lvl1pPr marL="0" indent="0" defTabSz="587022">
              <a:lnSpc>
                <a:spcPct val="100000"/>
              </a:lnSpc>
              <a:spcBef>
                <a:spcPts val="0"/>
              </a:spcBef>
              <a:buSzTx/>
              <a:buNone/>
              <a:defRPr b="1" sz="38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a:spcBef>
                <a:spcPts val="1300"/>
              </a:spcBef>
              <a:buSzTx/>
              <a:buNone/>
              <a:defRPr spc="-38" sz="3800"/>
            </a:lvl1pPr>
            <a:lvl2pPr marL="0" indent="457200">
              <a:spcBef>
                <a:spcPts val="1300"/>
              </a:spcBef>
              <a:buSzTx/>
              <a:buNone/>
              <a:defRPr spc="-38" sz="3800"/>
            </a:lvl2pPr>
            <a:lvl3pPr marL="0" indent="914400">
              <a:spcBef>
                <a:spcPts val="1300"/>
              </a:spcBef>
              <a:buSzTx/>
              <a:buNone/>
              <a:defRPr spc="-38" sz="3800"/>
            </a:lvl3pPr>
            <a:lvl4pPr marL="0" indent="1371600">
              <a:spcBef>
                <a:spcPts val="1300"/>
              </a:spcBef>
              <a:buSzTx/>
              <a:buNone/>
              <a:defRPr spc="-38" sz="3800"/>
            </a:lvl4pPr>
            <a:lvl5pPr marL="0" indent="1828800">
              <a:spcBef>
                <a:spcPts val="1300"/>
              </a:spcBef>
              <a:buSzTx/>
              <a:buNone/>
              <a:defRPr spc="-38" sz="38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Body Level One…"/>
          <p:cNvSpPr txBox="1"/>
          <p:nvPr>
            <p:ph type="body" idx="1" hasCustomPrompt="1"/>
          </p:nvPr>
        </p:nvSpPr>
        <p:spPr>
          <a:xfrm>
            <a:off x="698500" y="2959100"/>
            <a:ext cx="11607800" cy="609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3" name="Slide Title"/>
          <p:cNvSpPr txBox="1"/>
          <p:nvPr>
            <p:ph type="title" hasCustomPrompt="1"/>
          </p:nvPr>
        </p:nvSpPr>
        <p:spPr>
          <a:xfrm>
            <a:off x="698500" y="440266"/>
            <a:ext cx="11607800" cy="101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4" name="Slide Number"/>
          <p:cNvSpPr txBox="1"/>
          <p:nvPr>
            <p:ph type="sldNum" sz="quarter" idx="2"/>
          </p:nvPr>
        </p:nvSpPr>
        <p:spPr>
          <a:xfrm>
            <a:off x="6350067" y="9220199"/>
            <a:ext cx="297892" cy="287479"/>
          </a:xfrm>
          <a:prstGeom prst="rect">
            <a:avLst/>
          </a:prstGeom>
          <a:ln w="12700">
            <a:miter lim="400000"/>
          </a:ln>
        </p:spPr>
        <p:txBody>
          <a:bodyPr wrap="none" lIns="50800" tIns="50800" rIns="50800" bIns="50800" anchor="b">
            <a:spAutoFit/>
          </a:bodyPr>
          <a:lstStyle>
            <a:lvl1pPr defTabSz="584200">
              <a:defRPr sz="13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transition xmlns:p14="http://schemas.microsoft.com/office/powerpoint/2010/main" spd="med" advClick="1"/>
  <p:txStyles>
    <p:titleStyle>
      <a:lvl1pPr marL="0" marR="0" indent="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1pPr>
      <a:lvl2pPr marL="0" marR="0" indent="4572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2pPr>
      <a:lvl3pPr marL="0" marR="0" indent="9144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3pPr>
      <a:lvl4pPr marL="0" marR="0" indent="13716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4pPr>
      <a:lvl5pPr marL="0" marR="0" indent="18288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5pPr>
      <a:lvl6pPr marL="0" marR="0" indent="22860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6pPr>
      <a:lvl7pPr marL="0" marR="0" indent="27432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7pPr>
      <a:lvl8pPr marL="0" marR="0" indent="32004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8pPr>
      <a:lvl9pPr marL="0" marR="0" indent="3657600" algn="l" defTabSz="1733930" rtl="0" latinLnBrk="0">
        <a:lnSpc>
          <a:spcPct val="80000"/>
        </a:lnSpc>
        <a:spcBef>
          <a:spcPts val="0"/>
        </a:spcBef>
        <a:spcAft>
          <a:spcPts val="0"/>
        </a:spcAft>
        <a:buClrTx/>
        <a:buSzTx/>
        <a:buFontTx/>
        <a:buNone/>
        <a:tabLst/>
        <a:defRPr b="1" baseline="0" cap="none" i="0" spc="-119" strike="noStrike" sz="6000" u="none">
          <a:solidFill>
            <a:srgbClr val="000000"/>
          </a:solidFill>
          <a:uFillTx/>
          <a:latin typeface="+mn-lt"/>
          <a:ea typeface="+mn-ea"/>
          <a:cs typeface="+mn-cs"/>
          <a:sym typeface="Helvetica Neue"/>
        </a:defRPr>
      </a:lvl9pPr>
    </p:titleStyle>
    <p:bodyStyle>
      <a:lvl1pPr marL="381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1pPr>
      <a:lvl2pPr marL="762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2pPr>
      <a:lvl3pPr marL="1143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3pPr>
      <a:lvl4pPr marL="1524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4pPr>
      <a:lvl5pPr marL="1905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5pPr>
      <a:lvl6pPr marL="2286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6pPr>
      <a:lvl7pPr marL="2667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7pPr>
      <a:lvl8pPr marL="3048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8pPr>
      <a:lvl9pPr marL="3429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 Id="rId3" Type="http://schemas.openxmlformats.org/officeDocument/2006/relationships/image" Target="../media/image5.jpeg"/><Relationship Id="rId4" Type="http://schemas.openxmlformats.org/officeDocument/2006/relationships/image" Target="../media/image21.png"/><Relationship Id="rId5" Type="http://schemas.openxmlformats.org/officeDocument/2006/relationships/image" Target="../media/image22.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6.jpeg"/><Relationship Id="rId6" Type="http://schemas.openxmlformats.org/officeDocument/2006/relationships/image" Target="../media/image1.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 Id="rId3" Type="http://schemas.openxmlformats.org/officeDocument/2006/relationships/image" Target="../media/image25.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hyperlink" Target="https://arxiv.org/abs/2111.05338" TargetMode="External"/></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8.png"/><Relationship Id="rId4" Type="http://schemas.openxmlformats.org/officeDocument/2006/relationships/image" Target="../media/image24.png"/><Relationship Id="rId5" Type="http://schemas.openxmlformats.org/officeDocument/2006/relationships/image" Target="../media/image7.jpeg"/><Relationship Id="rId6" Type="http://schemas.openxmlformats.org/officeDocument/2006/relationships/image" Target="../media/image1.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hyperlink" Target="https://indico.cern.ch/event/1175216/contributions/5059189/" TargetMode="External"/></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2.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2.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 Id="rId3" Type="http://schemas.openxmlformats.org/officeDocument/2006/relationships/image" Target="../media/image34.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5.png"/><Relationship Id="rId3" Type="http://schemas.openxmlformats.org/officeDocument/2006/relationships/image" Target="../media/image36.png"/><Relationship Id="rId4" Type="http://schemas.openxmlformats.org/officeDocument/2006/relationships/image" Target="../media/image37.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8.jpeg"/></Relationships>

</file>

<file path=ppt/slides/_rels/slide2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0.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1.png"/><Relationship Id="rId4" Type="http://schemas.openxmlformats.org/officeDocument/2006/relationships/image" Target="../media/image42.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3.png"/><Relationship Id="rId3" Type="http://schemas.openxmlformats.org/officeDocument/2006/relationships/image" Target="../media/image44.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5.png"/><Relationship Id="rId4" Type="http://schemas.openxmlformats.org/officeDocument/2006/relationships/image" Target="../media/image46.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6.png"/><Relationship Id="rId3" Type="http://schemas.openxmlformats.org/officeDocument/2006/relationships/image" Target="../media/image47.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7.png"/><Relationship Id="rId3" Type="http://schemas.openxmlformats.org/officeDocument/2006/relationships/image" Target="../media/image37.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arxiv.org/abs/2306.15631" TargetMode="External"/><Relationship Id="rId3" Type="http://schemas.openxmlformats.org/officeDocument/2006/relationships/image" Target="../media/image48.png"/><Relationship Id="rId4" Type="http://schemas.openxmlformats.org/officeDocument/2006/relationships/image" Target="../media/image49.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0.png"/><Relationship Id="rId3" Type="http://schemas.openxmlformats.org/officeDocument/2006/relationships/image" Target="../media/image47.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1.png"/><Relationship Id="rId3" Type="http://schemas.openxmlformats.org/officeDocument/2006/relationships/image" Target="../media/image52.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3.png"/><Relationship Id="rId3" Type="http://schemas.openxmlformats.org/officeDocument/2006/relationships/image" Target="../media/image54.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2.jpeg"/><Relationship Id="rId9" Type="http://schemas.openxmlformats.org/officeDocument/2006/relationships/image" Target="../media/image3.jpeg"/><Relationship Id="rId10" Type="http://schemas.openxmlformats.org/officeDocument/2006/relationships/image" Target="../media/image4.jpeg"/><Relationship Id="rId11" Type="http://schemas.openxmlformats.org/officeDocument/2006/relationships/image" Target="../media/image9.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6.png"/><Relationship Id="rId3" Type="http://schemas.openxmlformats.org/officeDocument/2006/relationships/image" Target="../media/image57.png"/><Relationship Id="rId4" Type="http://schemas.openxmlformats.org/officeDocument/2006/relationships/image" Target="../media/image58.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59.png"/><Relationship Id="rId4" Type="http://schemas.openxmlformats.org/officeDocument/2006/relationships/image" Target="../media/image33.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4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0.png"/><Relationship Id="rId4" Type="http://schemas.openxmlformats.org/officeDocument/2006/relationships/image" Target="../media/image61.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0.jpeg"/><Relationship Id="rId4" Type="http://schemas.openxmlformats.org/officeDocument/2006/relationships/image" Target="../media/image62.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eg"/><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7.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8.png"/><Relationship Id="rId3" Type="http://schemas.openxmlformats.org/officeDocument/2006/relationships/image" Target="../media/image6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9.png"/><Relationship Id="rId3" Type="http://schemas.openxmlformats.org/officeDocument/2006/relationships/image" Target="../media/image70.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71.png"/></Relationships>

</file>

<file path=ppt/slides/_rels/slide5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s>

</file>

<file path=ppt/slides/_rels/slide5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 Id="rId3" Type="http://schemas.openxmlformats.org/officeDocument/2006/relationships/image" Target="../media/image73.png"/></Relationships>

</file>

<file path=ppt/slides/_rels/slide5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gif"/><Relationship Id="rId3" Type="http://schemas.openxmlformats.org/officeDocument/2006/relationships/image" Target="../media/image74.png"/></Relationships>

</file>

<file path=ppt/slides/_rels/slide5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 Id="rId3" Type="http://schemas.openxmlformats.org/officeDocument/2006/relationships/image" Target="../media/image73.png"/></Relationships>

</file>

<file path=ppt/slides/_rels/slide5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 Id="rId3" Type="http://schemas.openxmlformats.org/officeDocument/2006/relationships/image" Target="../media/image75.png"/><Relationship Id="rId4" Type="http://schemas.openxmlformats.org/officeDocument/2006/relationships/image" Target="../media/image73.png"/></Relationships>

</file>

<file path=ppt/slides/_rels/slide5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 Id="rId3" Type="http://schemas.openxmlformats.org/officeDocument/2006/relationships/image" Target="../media/image75.png"/><Relationship Id="rId4" Type="http://schemas.openxmlformats.org/officeDocument/2006/relationships/image" Target="../media/image73.png"/><Relationship Id="rId5" Type="http://schemas.openxmlformats.org/officeDocument/2006/relationships/image" Target="../media/image76.png"/></Relationships>

</file>

<file path=ppt/slides/_rels/slide5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gif"/><Relationship Id="rId3" Type="http://schemas.openxmlformats.org/officeDocument/2006/relationships/image" Target="../media/image75.png"/><Relationship Id="rId4" Type="http://schemas.openxmlformats.org/officeDocument/2006/relationships/image" Target="../media/image7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6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7.png"/></Relationships>

</file>

<file path=ppt/slides/_rels/slide6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78.png"/></Relationships>

</file>

<file path=ppt/slides/_rels/slide6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78.png"/><Relationship Id="rId4" Type="http://schemas.openxmlformats.org/officeDocument/2006/relationships/image" Target="../media/image79.png"/><Relationship Id="rId5" Type="http://schemas.openxmlformats.org/officeDocument/2006/relationships/image" Target="../media/image80.png"/></Relationships>

</file>

<file path=ppt/slides/_rels/slide6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56.png"/></Relationships>

</file>

<file path=ppt/slides/_rels/slide6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1.png"/><Relationship Id="rId3" Type="http://schemas.openxmlformats.org/officeDocument/2006/relationships/image" Target="../media/image82.png"/></Relationships>

</file>

<file path=ppt/slides/_rels/slide6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3.png"/><Relationship Id="rId3" Type="http://schemas.openxmlformats.org/officeDocument/2006/relationships/image" Target="../media/image84.png"/><Relationship Id="rId4" Type="http://schemas.openxmlformats.org/officeDocument/2006/relationships/image" Target="../media/image85.png"/></Relationships>

</file>

<file path=ppt/slides/_rels/slide6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6.png"/><Relationship Id="rId3" Type="http://schemas.openxmlformats.org/officeDocument/2006/relationships/image" Target="../media/image72.png"/></Relationships>

</file>

<file path=ppt/slides/_rels/slide6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6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7.png"/></Relationships>

</file>

<file path=ppt/slides/_rels/slide6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arxiv.org/abs/2203.01981" TargetMode="External"/><Relationship Id="rId3" Type="http://schemas.openxmlformats.org/officeDocument/2006/relationships/image" Target="../media/image88.png"/><Relationship Id="rId4" Type="http://schemas.openxmlformats.org/officeDocument/2006/relationships/image" Target="../media/image89.png"/><Relationship Id="rId5" Type="http://schemas.openxmlformats.org/officeDocument/2006/relationships/image" Target="../media/image12.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7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mailto:qbuat@uw.edu" TargetMode="External"/><Relationship Id="rId3" Type="http://schemas.openxmlformats.org/officeDocument/2006/relationships/hyperlink" Target="mailto:cmalbrunot@trium.ca" TargetMode="External"/><Relationship Id="rId4" Type="http://schemas.openxmlformats.org/officeDocument/2006/relationships/hyperlink" Target="mailto:hertzog@uw.edu" TargetMode="External"/><Relationship Id="rId5" Type="http://schemas.openxmlformats.org/officeDocument/2006/relationships/hyperlink" Target="mailto:doug@triumf.ca" TargetMode="External"/><Relationship Id="rId6" Type="http://schemas.openxmlformats.org/officeDocument/2006/relationships/image" Target="../media/image1.png"/><Relationship Id="rId7" Type="http://schemas.openxmlformats.org/officeDocument/2006/relationships/image" Target="../media/image71.png"/></Relationships>

</file>

<file path=ppt/slides/_rels/slide71.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image" Target="../media/image34.png"/></Relationships>

</file>

<file path=ppt/slides/_rels/slide7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0.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4" name="Quentin Buat (University of Washington) — Nov 14, 2023"/>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352213">
              <a:defRPr sz="2280"/>
            </a:lvl1pPr>
          </a:lstStyle>
          <a:p>
            <a:pPr/>
            <a:r>
              <a:t>Quentin Buat (University of Washington) — Nov 14, 2023</a:t>
            </a:r>
          </a:p>
        </p:txBody>
      </p:sp>
      <p:sp>
        <p:nvSpPr>
          <p:cNvPr id="185" name="A next generation rare pion decay experiment"/>
          <p:cNvSpPr txBox="1"/>
          <p:nvPr>
            <p:ph type="ctrTitle"/>
          </p:nvPr>
        </p:nvSpPr>
        <p:spPr>
          <a:xfrm>
            <a:off x="697871" y="4221736"/>
            <a:ext cx="11609058" cy="2131752"/>
          </a:xfrm>
          <a:prstGeom prst="rect">
            <a:avLst/>
          </a:prstGeom>
        </p:spPr>
        <p:txBody>
          <a:bodyPr/>
          <a:lstStyle>
            <a:lvl1pPr algn="ctr">
              <a:defRPr spc="-84" sz="4200"/>
            </a:lvl1pPr>
          </a:lstStyle>
          <a:p>
            <a:pPr/>
            <a:r>
              <a:t>A next generation rare pion decay experiment</a:t>
            </a:r>
          </a:p>
        </p:txBody>
      </p:sp>
      <p:sp>
        <p:nvSpPr>
          <p:cNvPr id="186" name="Slide Number"/>
          <p:cNvSpPr txBox="1"/>
          <p:nvPr>
            <p:ph type="sldNum" sz="quarter" idx="2"/>
          </p:nvPr>
        </p:nvSpPr>
        <p:spPr>
          <a:xfrm>
            <a:off x="6399352" y="9220199"/>
            <a:ext cx="206096"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87" name="image (1).png" descr="image (1).png"/>
          <p:cNvPicPr>
            <a:picLocks noChangeAspect="1"/>
          </p:cNvPicPr>
          <p:nvPr/>
        </p:nvPicPr>
        <p:blipFill>
          <a:blip r:embed="rId3">
            <a:extLst/>
          </a:blip>
          <a:stretch>
            <a:fillRect/>
          </a:stretch>
        </p:blipFill>
        <p:spPr>
          <a:xfrm>
            <a:off x="539710" y="3032073"/>
            <a:ext cx="11925488" cy="2660822"/>
          </a:xfrm>
          <a:prstGeom prst="rect">
            <a:avLst/>
          </a:prstGeom>
          <a:ln w="12700">
            <a:miter lim="400000"/>
          </a:ln>
        </p:spPr>
      </p:pic>
      <p:pic>
        <p:nvPicPr>
          <p:cNvPr id="188" name="Wordmark_center_Purple_Hex.png" descr="Wordmark_center_Purple_Hex.png"/>
          <p:cNvPicPr>
            <a:picLocks noChangeAspect="1"/>
          </p:cNvPicPr>
          <p:nvPr/>
        </p:nvPicPr>
        <p:blipFill>
          <a:blip r:embed="rId4">
            <a:extLst/>
          </a:blip>
          <a:stretch>
            <a:fillRect/>
          </a:stretch>
        </p:blipFill>
        <p:spPr>
          <a:xfrm>
            <a:off x="5353179" y="151246"/>
            <a:ext cx="7577754" cy="510457"/>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Lepton Flavour Universal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Lepton Flavour Universality</a:t>
            </a:r>
          </a:p>
        </p:txBody>
      </p:sp>
      <p:sp>
        <p:nvSpPr>
          <p:cNvPr id="293" name="Rare Pion Decays"/>
          <p:cNvSpPr txBox="1"/>
          <p:nvPr>
            <p:ph type="title"/>
          </p:nvPr>
        </p:nvSpPr>
        <p:spPr>
          <a:prstGeom prst="rect">
            <a:avLst/>
          </a:prstGeom>
        </p:spPr>
        <p:txBody>
          <a:bodyPr/>
          <a:lstStyle>
            <a:lvl1pPr defTabSz="1716590">
              <a:defRPr spc="-118" sz="5940"/>
            </a:lvl1pPr>
          </a:lstStyle>
          <a:p>
            <a:pPr/>
            <a:r>
              <a:t>Rare Pion Decays</a:t>
            </a:r>
          </a:p>
        </p:txBody>
      </p:sp>
      <p:sp>
        <p:nvSpPr>
          <p:cNvPr id="294"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95" name="Equation"/>
          <p:cNvSpPr txBox="1"/>
          <p:nvPr/>
        </p:nvSpPr>
        <p:spPr>
          <a:xfrm>
            <a:off x="1921863" y="2282699"/>
            <a:ext cx="9161074" cy="100781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R</m:t>
                      </m:r>
                    </m:e>
                    <m:sub>
                      <m:f>
                        <m:fPr>
                          <m:ctrlPr>
                            <a:rPr xmlns:a="http://schemas.openxmlformats.org/drawingml/2006/main" sz="2400" i="1">
                              <a:solidFill>
                                <a:srgbClr val="000000"/>
                              </a:solidFill>
                              <a:latin typeface="Cambria Math" panose="02040503050406030204" pitchFamily="18" charset="0"/>
                            </a:rPr>
                          </m:ctrlPr>
                          <m:type m:val="lin"/>
                        </m:fPr>
                        <m:num>
                          <m:r>
                            <a:rPr xmlns:a="http://schemas.openxmlformats.org/drawingml/2006/main" sz="2400" i="1">
                              <a:solidFill>
                                <a:srgbClr val="000000"/>
                              </a:solidFill>
                              <a:latin typeface="Cambria Math" panose="02040503050406030204" pitchFamily="18" charset="0"/>
                            </a:rPr>
                            <m:t>e</m:t>
                          </m:r>
                        </m:num>
                        <m:den>
                          <m:r>
                            <a:rPr xmlns:a="http://schemas.openxmlformats.org/drawingml/2006/main" sz="2400" i="1">
                              <a:solidFill>
                                <a:srgbClr val="000000"/>
                              </a:solidFill>
                              <a:latin typeface="Cambria Math" panose="02040503050406030204" pitchFamily="18" charset="0"/>
                            </a:rPr>
                            <m:t>μ</m:t>
                          </m:r>
                        </m:den>
                      </m:f>
                    </m:sub>
                  </m:sSub>
                  <m:r>
                    <a:rPr xmlns:a="http://schemas.openxmlformats.org/drawingml/2006/main" sz="2400" i="1">
                      <a:solidFill>
                        <a:srgbClr val="000000"/>
                      </a:solidFill>
                      <a:latin typeface="Cambria Math" panose="02040503050406030204" pitchFamily="18" charset="0"/>
                    </a:rPr>
                    <m:t>=</m:t>
                  </m:r>
                  <m:f>
                    <m:fPr>
                      <m:ctrlPr>
                        <a:rPr xmlns:a="http://schemas.openxmlformats.org/drawingml/2006/main" sz="2400" i="1">
                          <a:solidFill>
                            <a:srgbClr val="000000"/>
                          </a:solidFill>
                          <a:latin typeface="Cambria Math" panose="02040503050406030204" pitchFamily="18" charset="0"/>
                        </a:rPr>
                      </m:ctrlPr>
                      <m:type m:val="bar"/>
                    </m:fPr>
                    <m:num>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e</m:t>
                          </m:r>
                        </m:sub>
                        <m:sup>
                          <m:r>
                            <a:rPr xmlns:a="http://schemas.openxmlformats.org/drawingml/2006/main" sz="2400" i="1">
                              <a:solidFill>
                                <a:srgbClr val="000000"/>
                              </a:solidFill>
                              <a:latin typeface="Cambria Math" panose="02040503050406030204" pitchFamily="18" charset="0"/>
                            </a:rPr>
                            <m:t>2</m:t>
                          </m:r>
                        </m:sup>
                      </m:sSubSup>
                    </m:num>
                    <m:den>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μ</m:t>
                          </m:r>
                        </m:sub>
                        <m:sup>
                          <m:r>
                            <a:rPr xmlns:a="http://schemas.openxmlformats.org/drawingml/2006/main" sz="2400" i="1">
                              <a:solidFill>
                                <a:srgbClr val="000000"/>
                              </a:solidFill>
                              <a:latin typeface="Cambria Math" panose="02040503050406030204" pitchFamily="18" charset="0"/>
                            </a:rPr>
                            <m:t>2</m:t>
                          </m:r>
                        </m:sup>
                      </m:sSubSup>
                    </m:den>
                  </m:f>
                  <m:sSup>
                    <m:e>
                      <m:d>
                        <m:dPr>
                          <m:ctrlPr>
                            <a:rPr xmlns:a="http://schemas.openxmlformats.org/drawingml/2006/main" sz="2400" i="1">
                              <a:solidFill>
                                <a:srgbClr val="000000"/>
                              </a:solidFill>
                              <a:latin typeface="Cambria Math" panose="02040503050406030204" pitchFamily="18" charset="0"/>
                            </a:rPr>
                          </m:ctrlPr>
                        </m:dPr>
                        <m:e>
                          <m:f>
                            <m:fPr>
                              <m:ctrlPr>
                                <a:rPr xmlns:a="http://schemas.openxmlformats.org/drawingml/2006/main" sz="2400" i="1">
                                  <a:solidFill>
                                    <a:srgbClr val="000000"/>
                                  </a:solidFill>
                                  <a:latin typeface="Cambria Math" panose="02040503050406030204" pitchFamily="18" charset="0"/>
                                </a:rPr>
                              </m:ctrlPr>
                              <m:type m:val="bar"/>
                            </m:fPr>
                            <m:num>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π</m:t>
                                  </m:r>
                                </m:sub>
                                <m:sup>
                                  <m:r>
                                    <a:rPr xmlns:a="http://schemas.openxmlformats.org/drawingml/2006/main" sz="2400" i="1">
                                      <a:solidFill>
                                        <a:srgbClr val="000000"/>
                                      </a:solidFill>
                                      <a:latin typeface="Cambria Math" panose="02040503050406030204" pitchFamily="18" charset="0"/>
                                    </a:rPr>
                                    <m:t>2</m:t>
                                  </m:r>
                                </m:sup>
                              </m:sSubSup>
                              <m:r>
                                <a:rPr xmlns:a="http://schemas.openxmlformats.org/drawingml/2006/main" sz="2400" i="1">
                                  <a:solidFill>
                                    <a:srgbClr val="000000"/>
                                  </a:solidFill>
                                  <a:latin typeface="Cambria Math" panose="02040503050406030204" pitchFamily="18" charset="0"/>
                                </a:rPr>
                                <m:t>-</m:t>
                              </m:r>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e</m:t>
                                  </m:r>
                                </m:sub>
                                <m:sup>
                                  <m:r>
                                    <a:rPr xmlns:a="http://schemas.openxmlformats.org/drawingml/2006/main" sz="2400" i="1">
                                      <a:solidFill>
                                        <a:srgbClr val="000000"/>
                                      </a:solidFill>
                                      <a:latin typeface="Cambria Math" panose="02040503050406030204" pitchFamily="18" charset="0"/>
                                    </a:rPr>
                                    <m:t>2</m:t>
                                  </m:r>
                                </m:sup>
                              </m:sSubSup>
                            </m:num>
                            <m:den>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π</m:t>
                                  </m:r>
                                </m:sub>
                                <m:sup>
                                  <m:r>
                                    <a:rPr xmlns:a="http://schemas.openxmlformats.org/drawingml/2006/main" sz="2400" i="1">
                                      <a:solidFill>
                                        <a:srgbClr val="000000"/>
                                      </a:solidFill>
                                      <a:latin typeface="Cambria Math" panose="02040503050406030204" pitchFamily="18" charset="0"/>
                                    </a:rPr>
                                    <m:t>2</m:t>
                                  </m:r>
                                </m:sup>
                              </m:sSubSup>
                              <m:r>
                                <a:rPr xmlns:a="http://schemas.openxmlformats.org/drawingml/2006/main" sz="2400" i="1">
                                  <a:solidFill>
                                    <a:srgbClr val="000000"/>
                                  </a:solidFill>
                                  <a:latin typeface="Cambria Math" panose="02040503050406030204" pitchFamily="18" charset="0"/>
                                </a:rPr>
                                <m:t>-</m:t>
                              </m:r>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μ</m:t>
                                  </m:r>
                                </m:sub>
                                <m:sup>
                                  <m:r>
                                    <a:rPr xmlns:a="http://schemas.openxmlformats.org/drawingml/2006/main" sz="2400" i="1">
                                      <a:solidFill>
                                        <a:srgbClr val="000000"/>
                                      </a:solidFill>
                                      <a:latin typeface="Cambria Math" panose="02040503050406030204" pitchFamily="18" charset="0"/>
                                    </a:rPr>
                                    <m:t>2</m:t>
                                  </m:r>
                                </m:sup>
                              </m:sSubSup>
                            </m:den>
                          </m:f>
                        </m:e>
                      </m:d>
                    </m:e>
                    <m:sup>
                      <m:r>
                        <a:rPr xmlns:a="http://schemas.openxmlformats.org/drawingml/2006/main" sz="2400" i="1">
                          <a:solidFill>
                            <a:srgbClr val="000000"/>
                          </a:solidFill>
                          <a:latin typeface="Cambria Math" panose="02040503050406030204" pitchFamily="18" charset="0"/>
                        </a:rPr>
                        <m:t>2</m:t>
                      </m:r>
                    </m:sup>
                  </m:sSup>
                  <m:r>
                    <a:rPr xmlns:a="http://schemas.openxmlformats.org/drawingml/2006/main" sz="2400" i="1">
                      <a:solidFill>
                        <a:srgbClr val="000000"/>
                      </a:solidFill>
                      <a:latin typeface="Cambria Math" panose="02040503050406030204" pitchFamily="18" charset="0"/>
                    </a:rPr>
                    <m:t>×</m:t>
                  </m:r>
                  <m:d>
                    <m:dPr>
                      <m:ctrlPr>
                        <a:rPr xmlns:a="http://schemas.openxmlformats.org/drawingml/2006/main" sz="2400" i="1">
                          <a:solidFill>
                            <a:srgbClr val="000000"/>
                          </a:solidFill>
                          <a:latin typeface="Cambria Math" panose="02040503050406030204" pitchFamily="18" charset="0"/>
                        </a:rPr>
                      </m:ctrlPr>
                      <m:begChr m:val="["/>
                      <m:endChr m:val="]"/>
                    </m:dPr>
                    <m:e>
                      <m:r>
                        <a:rPr xmlns:a="http://schemas.openxmlformats.org/drawingml/2006/main" sz="2400" i="1">
                          <a:solidFill>
                            <a:srgbClr val="000000"/>
                          </a:solidFill>
                          <a:latin typeface="Cambria Math" panose="02040503050406030204" pitchFamily="18" charset="0"/>
                        </a:rPr>
                        <m:t>1</m:t>
                      </m:r>
                      <m:r>
                        <a:rPr xmlns:a="http://schemas.openxmlformats.org/drawingml/2006/main" sz="2400" i="1">
                          <a:solidFill>
                            <a:srgbClr val="000000"/>
                          </a:solidFill>
                          <a:latin typeface="Cambria Math" panose="02040503050406030204" pitchFamily="18" charset="0"/>
                        </a:rPr>
                        <m:t>+</m:t>
                      </m:r>
                      <m:r>
                        <m:rPr>
                          <m:nor/>
                        </m:rPr>
                        <a:rPr xmlns:a="http://schemas.openxmlformats.org/drawingml/2006/main" sz="2400" i="1">
                          <a:solidFill>
                            <a:srgbClr val="000000"/>
                          </a:solidFill>
                          <a:latin typeface="Cambria Math" panose="02040503050406030204" pitchFamily="18" charset="0"/>
                        </a:rPr>
                        <m:t>EW corrections</m:t>
                      </m:r>
                    </m:e>
                  </m:d>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1.23524</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015</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10</m:t>
                      </m:r>
                    </m:e>
                    <m: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4</m:t>
                      </m:r>
                    </m:sup>
                  </m:sSup>
                </m:oMath>
              </m:oMathPara>
            </a14:m>
            <a:endParaRPr sz="2400"/>
          </a:p>
        </p:txBody>
      </p:sp>
      <p:sp>
        <p:nvSpPr>
          <p:cNvPr id="296" name="Text"/>
          <p:cNvSpPr txBox="1"/>
          <p:nvPr/>
        </p:nvSpPr>
        <p:spPr>
          <a:xfrm>
            <a:off x="8310325" y="691751"/>
            <a:ext cx="3917180" cy="119003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pPr/>
            <a14:m>
              <m:oMathPara>
                <m:oMathParaPr>
                  <m:jc m:val="center"/>
                </m:oMathParaPr>
                <m:oMath>
                  <m:sSub>
                    <m:e>
                      <m:r>
                        <a:rPr xmlns:a="http://schemas.openxmlformats.org/drawingml/2006/main" sz="3600" i="1">
                          <a:solidFill>
                            <a:srgbClr val="000000"/>
                          </a:solidFill>
                          <a:latin typeface="Cambria Math" panose="02040503050406030204" pitchFamily="18" charset="0"/>
                        </a:rPr>
                        <m:t>R</m:t>
                      </m:r>
                    </m:e>
                    <m:sub>
                      <m:f>
                        <m:fPr>
                          <m:ctrlPr>
                            <a:rPr xmlns:a="http://schemas.openxmlformats.org/drawingml/2006/main" sz="3600" i="1">
                              <a:solidFill>
                                <a:srgbClr val="000000"/>
                              </a:solidFill>
                              <a:latin typeface="Cambria Math" panose="02040503050406030204" pitchFamily="18" charset="0"/>
                            </a:rPr>
                          </m:ctrlPr>
                          <m:type m:val="lin"/>
                        </m:fPr>
                        <m:num>
                          <m:r>
                            <a:rPr xmlns:a="http://schemas.openxmlformats.org/drawingml/2006/main" sz="3600" i="1">
                              <a:solidFill>
                                <a:srgbClr val="000000"/>
                              </a:solidFill>
                              <a:latin typeface="Cambria Math" panose="02040503050406030204" pitchFamily="18" charset="0"/>
                            </a:rPr>
                            <m:t>e</m:t>
                          </m:r>
                        </m:num>
                        <m:den>
                          <m:r>
                            <a:rPr xmlns:a="http://schemas.openxmlformats.org/drawingml/2006/main" sz="3600" i="1">
                              <a:solidFill>
                                <a:srgbClr val="000000"/>
                              </a:solidFill>
                              <a:latin typeface="Cambria Math" panose="02040503050406030204" pitchFamily="18" charset="0"/>
                            </a:rPr>
                            <m:t>μ</m:t>
                          </m:r>
                        </m:den>
                      </m:f>
                    </m:sub>
                  </m:sSub>
                  <m:r>
                    <a:rPr xmlns:a="http://schemas.openxmlformats.org/drawingml/2006/main" sz="3600" i="1">
                      <a:solidFill>
                        <a:srgbClr val="000000"/>
                      </a:solidFill>
                      <a:latin typeface="Cambria Math" panose="02040503050406030204" pitchFamily="18" charset="0"/>
                    </a:rPr>
                    <m:t>=</m:t>
                  </m:r>
                  <m:f>
                    <m:fPr>
                      <m:ctrlPr>
                        <a:rPr xmlns:a="http://schemas.openxmlformats.org/drawingml/2006/main" sz="3600" i="1">
                          <a:solidFill>
                            <a:srgbClr val="000000"/>
                          </a:solidFill>
                          <a:latin typeface="Cambria Math" panose="02040503050406030204" pitchFamily="18" charset="0"/>
                        </a:rPr>
                      </m:ctrlPr>
                      <m:type m:val="bar"/>
                    </m:fPr>
                    <m:num>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e</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num>
                    <m:den>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μ</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den>
                  </m:f>
                </m:oMath>
              </m:oMathPara>
            </a14:m>
          </a:p>
        </p:txBody>
      </p:sp>
      <p:sp>
        <p:nvSpPr>
          <p:cNvPr id="297" name="Causing a lot of confusion…"/>
          <p:cNvSpPr txBox="1"/>
          <p:nvPr/>
        </p:nvSpPr>
        <p:spPr>
          <a:xfrm>
            <a:off x="1041872" y="3666553"/>
            <a:ext cx="4297275" cy="4987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600">
                <a:solidFill>
                  <a:schemeClr val="accent5">
                    <a:hueOff val="-82419"/>
                    <a:satOff val="-9513"/>
                    <a:lumOff val="-16343"/>
                  </a:schemeClr>
                </a:solidFill>
              </a:defRPr>
            </a:lvl1pPr>
          </a:lstStyle>
          <a:p>
            <a:pPr/>
            <a:r>
              <a:t>Causing a lot of confusion…</a:t>
            </a:r>
          </a:p>
        </p:txBody>
      </p:sp>
      <p:grpSp>
        <p:nvGrpSpPr>
          <p:cNvPr id="300" name="Screenshot 2023-10-31 at 12.12.22 PM.png"/>
          <p:cNvGrpSpPr/>
          <p:nvPr/>
        </p:nvGrpSpPr>
        <p:grpSpPr>
          <a:xfrm>
            <a:off x="1936750" y="5857178"/>
            <a:ext cx="8924994" cy="3445803"/>
            <a:chOff x="0" y="0"/>
            <a:chExt cx="8924993" cy="3445801"/>
          </a:xfrm>
        </p:grpSpPr>
        <p:pic>
          <p:nvPicPr>
            <p:cNvPr id="299" name="Screenshot 2023-10-31 at 12.12.22 PM.png" descr="Screenshot 2023-10-31 at 12.12.22 PM.png"/>
            <p:cNvPicPr>
              <a:picLocks noChangeAspect="1"/>
            </p:cNvPicPr>
            <p:nvPr/>
          </p:nvPicPr>
          <p:blipFill>
            <a:blip r:embed="rId2">
              <a:extLst/>
            </a:blip>
            <a:stretch>
              <a:fillRect/>
            </a:stretch>
          </p:blipFill>
          <p:spPr>
            <a:xfrm>
              <a:off x="127000" y="88900"/>
              <a:ext cx="8670994" cy="3115602"/>
            </a:xfrm>
            <a:prstGeom prst="rect">
              <a:avLst/>
            </a:prstGeom>
            <a:ln>
              <a:noFill/>
            </a:ln>
            <a:effectLst/>
          </p:spPr>
        </p:pic>
        <p:pic>
          <p:nvPicPr>
            <p:cNvPr id="298" name="Screenshot 2023-10-31 at 12.12.22 PM.png" descr="Screenshot 2023-10-31 at 12.12.22 PM.png"/>
            <p:cNvPicPr>
              <a:picLocks noChangeAspect="0"/>
            </p:cNvPicPr>
            <p:nvPr/>
          </p:nvPicPr>
          <p:blipFill>
            <a:blip r:embed="rId3">
              <a:extLst/>
            </a:blip>
            <a:stretch>
              <a:fillRect/>
            </a:stretch>
          </p:blipFill>
          <p:spPr>
            <a:xfrm>
              <a:off x="0" y="0"/>
              <a:ext cx="8924994" cy="3445802"/>
            </a:xfrm>
            <a:prstGeom prst="rect">
              <a:avLst/>
            </a:prstGeom>
            <a:effectLst/>
          </p:spPr>
        </p:pic>
      </p:grpSp>
      <p:sp>
        <p:nvSpPr>
          <p:cNvPr id="301" name="PR 109, 193 (1958)"/>
          <p:cNvSpPr txBox="1"/>
          <p:nvPr/>
        </p:nvSpPr>
        <p:spPr>
          <a:xfrm>
            <a:off x="9261426" y="5178779"/>
            <a:ext cx="2820354" cy="4737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500">
                <a:solidFill>
                  <a:srgbClr val="000000"/>
                </a:solidFill>
              </a:defRPr>
            </a:lvl1pPr>
          </a:lstStyle>
          <a:p>
            <a:pPr/>
            <a:r>
              <a:t>PR 109, 193 (1958)</a:t>
            </a:r>
          </a:p>
        </p:txBody>
      </p:sp>
      <p:pic>
        <p:nvPicPr>
          <p:cNvPr id="302" name="Screenshot 2023-11-08 at 5.17.22 PM.png" descr="Screenshot 2023-11-08 at 5.17.22 PM.png"/>
          <p:cNvPicPr>
            <a:picLocks noChangeAspect="1"/>
          </p:cNvPicPr>
          <p:nvPr/>
        </p:nvPicPr>
        <p:blipFill>
          <a:blip r:embed="rId4">
            <a:extLst/>
          </a:blip>
          <a:stretch>
            <a:fillRect/>
          </a:stretch>
        </p:blipFill>
        <p:spPr>
          <a:xfrm>
            <a:off x="3943089" y="4243094"/>
            <a:ext cx="4912316" cy="1409500"/>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4" name="Screenshot 2023-10-31 at 12.58.28 PM.png" descr="Screenshot 2023-10-31 at 12.58.28 PM.png"/>
          <p:cNvPicPr>
            <a:picLocks noChangeAspect="1"/>
          </p:cNvPicPr>
          <p:nvPr/>
        </p:nvPicPr>
        <p:blipFill>
          <a:blip r:embed="rId2">
            <a:extLst/>
          </a:blip>
          <a:stretch>
            <a:fillRect/>
          </a:stretch>
        </p:blipFill>
        <p:spPr>
          <a:xfrm>
            <a:off x="7558725" y="4233550"/>
            <a:ext cx="4711190" cy="4618359"/>
          </a:xfrm>
          <a:prstGeom prst="rect">
            <a:avLst/>
          </a:prstGeom>
          <a:ln w="12700">
            <a:miter lim="400000"/>
          </a:ln>
        </p:spPr>
      </p:pic>
      <p:sp>
        <p:nvSpPr>
          <p:cNvPr id="305" name="Lepton Flavour Universal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Lepton Flavour Universality</a:t>
            </a:r>
          </a:p>
        </p:txBody>
      </p:sp>
      <p:sp>
        <p:nvSpPr>
          <p:cNvPr id="306" name="Rare Pion Decays"/>
          <p:cNvSpPr txBox="1"/>
          <p:nvPr>
            <p:ph type="title"/>
          </p:nvPr>
        </p:nvSpPr>
        <p:spPr>
          <a:prstGeom prst="rect">
            <a:avLst/>
          </a:prstGeom>
        </p:spPr>
        <p:txBody>
          <a:bodyPr/>
          <a:lstStyle>
            <a:lvl1pPr defTabSz="1716590">
              <a:defRPr spc="-118" sz="5940"/>
            </a:lvl1pPr>
          </a:lstStyle>
          <a:p>
            <a:pPr/>
            <a:r>
              <a:t>Rare Pion Decays</a:t>
            </a:r>
          </a:p>
        </p:txBody>
      </p:sp>
      <p:sp>
        <p:nvSpPr>
          <p:cNvPr id="30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08" name="Text"/>
          <p:cNvSpPr txBox="1"/>
          <p:nvPr/>
        </p:nvSpPr>
        <p:spPr>
          <a:xfrm>
            <a:off x="8310325" y="691751"/>
            <a:ext cx="3917180" cy="119003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pPr/>
            <a14:m>
              <m:oMathPara>
                <m:oMathParaPr>
                  <m:jc m:val="center"/>
                </m:oMathParaPr>
                <m:oMath>
                  <m:sSub>
                    <m:e>
                      <m:r>
                        <a:rPr xmlns:a="http://schemas.openxmlformats.org/drawingml/2006/main" sz="3600" i="1">
                          <a:solidFill>
                            <a:srgbClr val="000000"/>
                          </a:solidFill>
                          <a:latin typeface="Cambria Math" panose="02040503050406030204" pitchFamily="18" charset="0"/>
                        </a:rPr>
                        <m:t>R</m:t>
                      </m:r>
                    </m:e>
                    <m:sub>
                      <m:f>
                        <m:fPr>
                          <m:ctrlPr>
                            <a:rPr xmlns:a="http://schemas.openxmlformats.org/drawingml/2006/main" sz="3600" i="1">
                              <a:solidFill>
                                <a:srgbClr val="000000"/>
                              </a:solidFill>
                              <a:latin typeface="Cambria Math" panose="02040503050406030204" pitchFamily="18" charset="0"/>
                            </a:rPr>
                          </m:ctrlPr>
                          <m:type m:val="lin"/>
                        </m:fPr>
                        <m:num>
                          <m:r>
                            <a:rPr xmlns:a="http://schemas.openxmlformats.org/drawingml/2006/main" sz="3600" i="1">
                              <a:solidFill>
                                <a:srgbClr val="000000"/>
                              </a:solidFill>
                              <a:latin typeface="Cambria Math" panose="02040503050406030204" pitchFamily="18" charset="0"/>
                            </a:rPr>
                            <m:t>e</m:t>
                          </m:r>
                        </m:num>
                        <m:den>
                          <m:r>
                            <a:rPr xmlns:a="http://schemas.openxmlformats.org/drawingml/2006/main" sz="3600" i="1">
                              <a:solidFill>
                                <a:srgbClr val="000000"/>
                              </a:solidFill>
                              <a:latin typeface="Cambria Math" panose="02040503050406030204" pitchFamily="18" charset="0"/>
                            </a:rPr>
                            <m:t>μ</m:t>
                          </m:r>
                        </m:den>
                      </m:f>
                    </m:sub>
                  </m:sSub>
                  <m:r>
                    <a:rPr xmlns:a="http://schemas.openxmlformats.org/drawingml/2006/main" sz="3600" i="1">
                      <a:solidFill>
                        <a:srgbClr val="000000"/>
                      </a:solidFill>
                      <a:latin typeface="Cambria Math" panose="02040503050406030204" pitchFamily="18" charset="0"/>
                    </a:rPr>
                    <m:t>=</m:t>
                  </m:r>
                  <m:f>
                    <m:fPr>
                      <m:ctrlPr>
                        <a:rPr xmlns:a="http://schemas.openxmlformats.org/drawingml/2006/main" sz="3600" i="1">
                          <a:solidFill>
                            <a:srgbClr val="000000"/>
                          </a:solidFill>
                          <a:latin typeface="Cambria Math" panose="02040503050406030204" pitchFamily="18" charset="0"/>
                        </a:rPr>
                      </m:ctrlPr>
                      <m:type m:val="bar"/>
                    </m:fPr>
                    <m:num>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e</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num>
                    <m:den>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μ</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den>
                  </m:f>
                </m:oMath>
              </m:oMathPara>
            </a14:m>
          </a:p>
        </p:txBody>
      </p:sp>
      <p:grpSp>
        <p:nvGrpSpPr>
          <p:cNvPr id="311" name="6221283.jpg"/>
          <p:cNvGrpSpPr/>
          <p:nvPr/>
        </p:nvGrpSpPr>
        <p:grpSpPr>
          <a:xfrm>
            <a:off x="1082272" y="4111004"/>
            <a:ext cx="4840764" cy="4863451"/>
            <a:chOff x="0" y="0"/>
            <a:chExt cx="4840763" cy="4863450"/>
          </a:xfrm>
        </p:grpSpPr>
        <p:pic>
          <p:nvPicPr>
            <p:cNvPr id="310" name="6221283.jpg" descr="6221283.jpg"/>
            <p:cNvPicPr>
              <a:picLocks noChangeAspect="1"/>
            </p:cNvPicPr>
            <p:nvPr/>
          </p:nvPicPr>
          <p:blipFill>
            <a:blip r:embed="rId3">
              <a:extLst/>
            </a:blip>
            <a:stretch>
              <a:fillRect/>
            </a:stretch>
          </p:blipFill>
          <p:spPr>
            <a:xfrm>
              <a:off x="127000" y="88900"/>
              <a:ext cx="4586764" cy="4533251"/>
            </a:xfrm>
            <a:prstGeom prst="rect">
              <a:avLst/>
            </a:prstGeom>
            <a:ln>
              <a:noFill/>
            </a:ln>
            <a:effectLst/>
          </p:spPr>
        </p:pic>
        <p:pic>
          <p:nvPicPr>
            <p:cNvPr id="309" name="6221283.jpg" descr="6221283.jpg"/>
            <p:cNvPicPr>
              <a:picLocks noChangeAspect="0"/>
            </p:cNvPicPr>
            <p:nvPr/>
          </p:nvPicPr>
          <p:blipFill>
            <a:blip r:embed="rId4">
              <a:extLst/>
            </a:blip>
            <a:stretch>
              <a:fillRect/>
            </a:stretch>
          </p:blipFill>
          <p:spPr>
            <a:xfrm>
              <a:off x="0" y="0"/>
              <a:ext cx="4840764" cy="4863451"/>
            </a:xfrm>
            <a:prstGeom prst="rect">
              <a:avLst/>
            </a:prstGeom>
            <a:effectLst/>
          </p:spPr>
        </p:pic>
      </p:grpSp>
      <p:sp>
        <p:nvSpPr>
          <p:cNvPr id="312" name="CERN circa 1958"/>
          <p:cNvSpPr txBox="1"/>
          <p:nvPr/>
        </p:nvSpPr>
        <p:spPr>
          <a:xfrm>
            <a:off x="2569052" y="8893053"/>
            <a:ext cx="1867205" cy="37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defRPr>
            </a:lvl1pPr>
          </a:lstStyle>
          <a:p>
            <a:pPr/>
            <a:r>
              <a:t>CERN circa 1958</a:t>
            </a:r>
          </a:p>
        </p:txBody>
      </p:sp>
      <p:sp>
        <p:nvSpPr>
          <p:cNvPr id="313" name="DISCOVERY!…"/>
          <p:cNvSpPr txBox="1"/>
          <p:nvPr/>
        </p:nvSpPr>
        <p:spPr>
          <a:xfrm>
            <a:off x="682006" y="2530346"/>
            <a:ext cx="5641297" cy="15662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2400">
                <a:solidFill>
                  <a:srgbClr val="000000"/>
                </a:solidFill>
              </a:defRPr>
            </a:pPr>
            <a:r>
              <a:t>DISCOVERY! </a:t>
            </a:r>
          </a:p>
          <a:p>
            <a:pPr>
              <a:defRPr sz="2400">
                <a:solidFill>
                  <a:srgbClr val="000000"/>
                </a:solidFill>
              </a:defRPr>
            </a:pPr>
          </a:p>
          <a:p>
            <a:pPr>
              <a:defRPr sz="2400">
                <a:solidFill>
                  <a:srgbClr val="000000"/>
                </a:solidFill>
              </a:defRPr>
            </a:pPr>
            <a:r>
              <a:t>At a small lab that opened 4 years prior on the outskirts of Geneva, Switzerland</a:t>
            </a:r>
          </a:p>
        </p:txBody>
      </p:sp>
      <p:pic>
        <p:nvPicPr>
          <p:cNvPr id="314" name="Screenshot 2023-10-31 at 12.58.33 PM.png" descr="Screenshot 2023-10-31 at 12.58.33 PM.png"/>
          <p:cNvPicPr>
            <a:picLocks noChangeAspect="1"/>
          </p:cNvPicPr>
          <p:nvPr/>
        </p:nvPicPr>
        <p:blipFill>
          <a:blip r:embed="rId5">
            <a:extLst/>
          </a:blip>
          <a:stretch>
            <a:fillRect/>
          </a:stretch>
        </p:blipFill>
        <p:spPr>
          <a:xfrm>
            <a:off x="7828841" y="2578284"/>
            <a:ext cx="4170958" cy="1470391"/>
          </a:xfrm>
          <a:prstGeom prst="rect">
            <a:avLst/>
          </a:prstGeom>
          <a:ln w="12700">
            <a:miter lim="400000"/>
          </a:ln>
        </p:spPr>
      </p:pic>
      <p:sp>
        <p:nvSpPr>
          <p:cNvPr id="315" name="~ 40   events"/>
          <p:cNvSpPr txBox="1"/>
          <p:nvPr/>
        </p:nvSpPr>
        <p:spPr>
          <a:xfrm>
            <a:off x="8603145" y="9001040"/>
            <a:ext cx="2402510" cy="45904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000">
                <a:solidFill>
                  <a:srgbClr val="000000"/>
                </a:solidFill>
              </a:defRPr>
            </a:pPr>
            <a:r>
              <a:t>~ 40 </a:t>
            </a:r>
            <a14:m>
              <m:oMath>
                <m:r>
                  <a:rPr xmlns:a="http://schemas.openxmlformats.org/drawingml/2006/main" sz="2400" i="1">
                    <a:solidFill>
                      <a:srgbClr val="000000"/>
                    </a:solidFill>
                    <a:latin typeface="Cambria Math" panose="02040503050406030204" pitchFamily="18" charset="0"/>
                  </a:rPr>
                  <m:t>π</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e</m:t>
                </m:r>
                <m:r>
                  <a:rPr xmlns:a="http://schemas.openxmlformats.org/drawingml/2006/main" sz="2400" i="1">
                    <a:solidFill>
                      <a:srgbClr val="000000"/>
                    </a:solidFill>
                    <a:latin typeface="Cambria Math" panose="02040503050406030204" pitchFamily="18" charset="0"/>
                  </a:rPr>
                  <m:t>ν</m:t>
                </m:r>
              </m:oMath>
            </a14:m>
            <a:r>
              <a:t> events</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7" name="Content Placeholder 2"/>
          <p:cNvSpPr txBox="1"/>
          <p:nvPr>
            <p:ph type="body" sz="quarter" idx="1"/>
          </p:nvPr>
        </p:nvSpPr>
        <p:spPr>
          <a:xfrm>
            <a:off x="6539273" y="2344843"/>
            <a:ext cx="6075574" cy="894179"/>
          </a:xfrm>
          <a:prstGeom prst="rect">
            <a:avLst/>
          </a:prstGeom>
        </p:spPr>
        <p:txBody>
          <a:bodyPr>
            <a:noAutofit/>
          </a:bodyPr>
          <a:lstStyle/>
          <a:p>
            <a:pPr marL="0" indent="0" algn="ctr">
              <a:buSzTx/>
              <a:buNone/>
              <a:defRPr sz="2400">
                <a:solidFill>
                  <a:schemeClr val="accent1">
                    <a:lumOff val="-13575"/>
                  </a:schemeClr>
                </a:solidFill>
                <a:latin typeface="Helvetica"/>
                <a:ea typeface="Helvetica"/>
                <a:cs typeface="Helvetica"/>
                <a:sym typeface="Helvetica"/>
              </a:defRPr>
            </a:pPr>
            <a:r>
              <a:t>Best measurement from PIENU at TRIUMF </a:t>
            </a:r>
            <a:br/>
            <a:r>
              <a:t>tested charged LFU at </a:t>
            </a:r>
            <a14:m>
              <m:oMath>
                <m:r>
                  <a:rPr xmlns:a="http://schemas.openxmlformats.org/drawingml/2006/main" sz="2950" i="1">
                    <a:solidFill>
                      <a:srgbClr val="0075B9"/>
                    </a:solidFill>
                    <a:latin typeface="Cambria Math" panose="02040503050406030204" pitchFamily="18" charset="0"/>
                  </a:rPr>
                  <m:t>O</m:t>
                </m:r>
                <m:d>
                  <m:dPr>
                    <m:ctrlPr>
                      <a:rPr xmlns:a="http://schemas.openxmlformats.org/drawingml/2006/main" sz="2950" i="1">
                        <a:solidFill>
                          <a:srgbClr val="0075B9"/>
                        </a:solidFill>
                        <a:latin typeface="Cambria Math" panose="02040503050406030204" pitchFamily="18" charset="0"/>
                      </a:rPr>
                    </m:ctrlPr>
                  </m:dPr>
                  <m:e>
                    <m:sSup>
                      <m:e>
                        <m:r>
                          <a:rPr xmlns:a="http://schemas.openxmlformats.org/drawingml/2006/main" sz="2950" i="1">
                            <a:solidFill>
                              <a:srgbClr val="0075B9"/>
                            </a:solidFill>
                            <a:latin typeface="Cambria Math" panose="02040503050406030204" pitchFamily="18" charset="0"/>
                          </a:rPr>
                          <m:t>10</m:t>
                        </m:r>
                      </m:e>
                      <m:sup>
                        <m:r>
                          <a:rPr xmlns:a="http://schemas.openxmlformats.org/drawingml/2006/main" sz="2950" i="1">
                            <a:solidFill>
                              <a:srgbClr val="0075B9"/>
                            </a:solidFill>
                            <a:latin typeface="Cambria Math" panose="02040503050406030204" pitchFamily="18" charset="0"/>
                          </a:rPr>
                          <m:t>-</m:t>
                        </m:r>
                        <m:r>
                          <a:rPr xmlns:a="http://schemas.openxmlformats.org/drawingml/2006/main" sz="2950" i="1">
                            <a:solidFill>
                              <a:srgbClr val="0075B9"/>
                            </a:solidFill>
                            <a:latin typeface="Cambria Math" panose="02040503050406030204" pitchFamily="18" charset="0"/>
                          </a:rPr>
                          <m:t>3</m:t>
                        </m:r>
                      </m:sup>
                    </m:sSup>
                  </m:e>
                </m:d>
              </m:oMath>
            </a14:m>
            <a:endParaRPr>
              <a:solidFill>
                <a:srgbClr val="0076BA"/>
              </a:solidFill>
            </a:endParaRPr>
          </a:p>
        </p:txBody>
      </p:sp>
      <p:sp>
        <p:nvSpPr>
          <p:cNvPr id="318" name="Title 1"/>
          <p:cNvSpPr txBox="1"/>
          <p:nvPr>
            <p:ph type="title"/>
          </p:nvPr>
        </p:nvSpPr>
        <p:spPr>
          <a:prstGeom prst="rect">
            <a:avLst/>
          </a:prstGeom>
        </p:spPr>
        <p:txBody>
          <a:bodyPr/>
          <a:lstStyle>
            <a:lvl1pPr defTabSz="1716590">
              <a:defRPr spc="-118" sz="5940"/>
            </a:lvl1pPr>
          </a:lstStyle>
          <a:p>
            <a:pPr/>
            <a:r>
              <a:t>Rare Pion Decays</a:t>
            </a:r>
          </a:p>
        </p:txBody>
      </p:sp>
      <p:sp>
        <p:nvSpPr>
          <p:cNvPr id="319"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20" name="TextBox 11"/>
          <p:cNvSpPr txBox="1"/>
          <p:nvPr/>
        </p:nvSpPr>
        <p:spPr>
          <a:xfrm>
            <a:off x="6474706" y="4942691"/>
            <a:ext cx="6331708" cy="4512967"/>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defTabSz="650240">
              <a:lnSpc>
                <a:spcPct val="90000"/>
              </a:lnSpc>
              <a:defRPr sz="2400">
                <a:solidFill>
                  <a:schemeClr val="accent4">
                    <a:hueOff val="-1247790"/>
                    <a:lumOff val="-12326"/>
                  </a:schemeClr>
                </a:solidFill>
                <a:latin typeface="Helvetica"/>
                <a:ea typeface="Helvetica"/>
                <a:cs typeface="Helvetica"/>
                <a:sym typeface="Helvetica"/>
              </a:defRPr>
            </a:pPr>
            <a:r>
              <a:t>To match the precision of the SM prediction</a:t>
            </a:r>
          </a:p>
          <a:p>
            <a:pPr defTabSz="650240">
              <a:lnSpc>
                <a:spcPct val="90000"/>
              </a:lnSpc>
              <a:defRPr sz="2400">
                <a:solidFill>
                  <a:schemeClr val="accent4">
                    <a:hueOff val="-1247790"/>
                    <a:lumOff val="-12326"/>
                  </a:schemeClr>
                </a:solidFill>
                <a:latin typeface="Helvetica"/>
                <a:ea typeface="Helvetica"/>
                <a:cs typeface="Helvetica"/>
                <a:sym typeface="Helvetica"/>
              </a:defRPr>
            </a:pPr>
          </a:p>
          <a:p>
            <a:pPr defTabSz="650240">
              <a:lnSpc>
                <a:spcPct val="90000"/>
              </a:lnSpc>
              <a:defRPr sz="2400">
                <a:solidFill>
                  <a:schemeClr val="accent3">
                    <a:hueOff val="914338"/>
                    <a:satOff val="31515"/>
                    <a:lumOff val="-30790"/>
                  </a:schemeClr>
                </a:solidFill>
                <a:latin typeface="Helvetica"/>
                <a:ea typeface="Helvetica"/>
                <a:cs typeface="Helvetica"/>
                <a:sym typeface="Helvetica"/>
              </a:defRPr>
            </a:pPr>
            <a:r>
              <a:t>PIONEER aims to measure </a:t>
            </a:r>
            <a:br/>
            <a14:m>
              <m:oMath>
                <m:sSub>
                  <m:e>
                    <m:r>
                      <a:rPr xmlns:a="http://schemas.openxmlformats.org/drawingml/2006/main" sz="2900" i="1">
                        <a:solidFill>
                          <a:srgbClr val="017000"/>
                        </a:solidFill>
                        <a:latin typeface="Cambria Math" panose="02040503050406030204" pitchFamily="18" charset="0"/>
                      </a:rPr>
                      <m:t>R</m:t>
                    </m:r>
                  </m:e>
                  <m:sub>
                    <m:f>
                      <m:fPr>
                        <m:ctrlPr>
                          <a:rPr xmlns:a="http://schemas.openxmlformats.org/drawingml/2006/main" sz="2900" i="1">
                            <a:solidFill>
                              <a:srgbClr val="017000"/>
                            </a:solidFill>
                            <a:latin typeface="Cambria Math" panose="02040503050406030204" pitchFamily="18" charset="0"/>
                          </a:rPr>
                        </m:ctrlPr>
                        <m:type m:val="lin"/>
                      </m:fPr>
                      <m:num>
                        <m:r>
                          <a:rPr xmlns:a="http://schemas.openxmlformats.org/drawingml/2006/main" sz="2900" i="1">
                            <a:solidFill>
                              <a:srgbClr val="017000"/>
                            </a:solidFill>
                            <a:latin typeface="Cambria Math" panose="02040503050406030204" pitchFamily="18" charset="0"/>
                          </a:rPr>
                          <m:t>e</m:t>
                        </m:r>
                      </m:num>
                      <m:den>
                        <m:r>
                          <a:rPr xmlns:a="http://schemas.openxmlformats.org/drawingml/2006/main" sz="2900" i="1">
                            <a:solidFill>
                              <a:srgbClr val="017000"/>
                            </a:solidFill>
                            <a:latin typeface="Cambria Math" panose="02040503050406030204" pitchFamily="18" charset="0"/>
                          </a:rPr>
                          <m:t>μ</m:t>
                        </m:r>
                      </m:den>
                    </m:f>
                  </m:sub>
                </m:sSub>
              </m:oMath>
            </a14:m>
            <a:r>
              <a:t> to 0.01% precision </a:t>
            </a:r>
          </a:p>
          <a:p>
            <a:pPr defTabSz="650240">
              <a:lnSpc>
                <a:spcPct val="90000"/>
              </a:lnSpc>
              <a:defRPr sz="2400">
                <a:solidFill>
                  <a:srgbClr val="000000"/>
                </a:solidFill>
                <a:latin typeface="Helvetica"/>
                <a:ea typeface="Helvetica"/>
                <a:cs typeface="Helvetica"/>
                <a:sym typeface="Helvetica"/>
              </a:defRPr>
            </a:pPr>
          </a:p>
          <a:p>
            <a:pPr defTabSz="650240">
              <a:lnSpc>
                <a:spcPct val="90000"/>
              </a:lnSpc>
              <a:defRPr sz="2400">
                <a:solidFill>
                  <a:schemeClr val="accent3">
                    <a:hueOff val="914338"/>
                    <a:satOff val="31515"/>
                    <a:lumOff val="-30790"/>
                  </a:schemeClr>
                </a:solidFill>
                <a:latin typeface="Helvetica"/>
                <a:ea typeface="Helvetica"/>
                <a:cs typeface="Helvetica"/>
                <a:sym typeface="Helvetica"/>
              </a:defRPr>
            </a:pPr>
            <a:r>
              <a:t>15-fold improvement over </a:t>
            </a:r>
            <a:br/>
            <a:r>
              <a:t>the current world best</a:t>
            </a:r>
          </a:p>
          <a:p>
            <a:pPr defTabSz="650240">
              <a:lnSpc>
                <a:spcPct val="90000"/>
              </a:lnSpc>
              <a:defRPr sz="2400">
                <a:solidFill>
                  <a:schemeClr val="accent3">
                    <a:hueOff val="914338"/>
                    <a:satOff val="31515"/>
                    <a:lumOff val="-30790"/>
                  </a:schemeClr>
                </a:solidFill>
                <a:latin typeface="Helvetica"/>
                <a:ea typeface="Helvetica"/>
                <a:cs typeface="Helvetica"/>
                <a:sym typeface="Helvetica"/>
              </a:defRPr>
            </a:pPr>
          </a:p>
          <a:p>
            <a:pPr defTabSz="650240">
              <a:lnSpc>
                <a:spcPct val="90000"/>
              </a:lnSpc>
              <a:defRPr sz="2400">
                <a:solidFill>
                  <a:schemeClr val="accent3">
                    <a:hueOff val="914338"/>
                    <a:satOff val="31515"/>
                    <a:lumOff val="-30790"/>
                  </a:schemeClr>
                </a:solidFill>
                <a:latin typeface="Helvetica"/>
                <a:ea typeface="Helvetica"/>
                <a:cs typeface="Helvetica"/>
                <a:sym typeface="Helvetica"/>
              </a:defRPr>
            </a:pPr>
            <a:r>
              <a:t>EFT analysis (JHEP. </a:t>
            </a:r>
            <a:r>
              <a:rPr b="1"/>
              <a:t>2013</a:t>
            </a:r>
            <a:r>
              <a:t>, 46 (2013))</a:t>
            </a:r>
            <a:br/>
            <a:r>
              <a:t>BSM constraints: </a:t>
            </a:r>
          </a:p>
          <a:p>
            <a:pPr defTabSz="650240">
              <a:lnSpc>
                <a:spcPct val="90000"/>
              </a:lnSpc>
              <a:defRPr sz="2400">
                <a:solidFill>
                  <a:schemeClr val="accent3">
                    <a:hueOff val="914338"/>
                    <a:satOff val="31515"/>
                    <a:lumOff val="-30790"/>
                  </a:schemeClr>
                </a:solidFill>
                <a:latin typeface="Helvetica"/>
                <a:ea typeface="Helvetica"/>
                <a:cs typeface="Helvetica"/>
                <a:sym typeface="Helvetica"/>
              </a:defRPr>
            </a:pPr>
            <a:r>
              <a:t>Up to ~330 TeV (pseudo scalar)</a:t>
            </a:r>
            <a:br/>
            <a:r>
              <a:t>~5.5 TeV (axial currents)</a:t>
            </a:r>
          </a:p>
        </p:txBody>
      </p:sp>
      <p:sp>
        <p:nvSpPr>
          <p:cNvPr id="321" name="Equation"/>
          <p:cNvSpPr txBox="1"/>
          <p:nvPr/>
        </p:nvSpPr>
        <p:spPr>
          <a:xfrm>
            <a:off x="7625356" y="4211030"/>
            <a:ext cx="4030409" cy="37963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F27100"/>
                          </a:solidFill>
                          <a:latin typeface="Cambria Math" panose="02040503050406030204" pitchFamily="18" charset="0"/>
                        </a:rPr>
                        <m:t>R</m:t>
                      </m:r>
                    </m:e>
                    <m:sub>
                      <m:f>
                        <m:fPr>
                          <m:ctrlPr>
                            <a:rPr xmlns:a="http://schemas.openxmlformats.org/drawingml/2006/main" sz="2400" i="1">
                              <a:solidFill>
                                <a:srgbClr val="F27100"/>
                              </a:solidFill>
                              <a:latin typeface="Cambria Math" panose="02040503050406030204" pitchFamily="18" charset="0"/>
                            </a:rPr>
                          </m:ctrlPr>
                          <m:type m:val="lin"/>
                        </m:fPr>
                        <m:num>
                          <m:r>
                            <a:rPr xmlns:a="http://schemas.openxmlformats.org/drawingml/2006/main" sz="2400" i="1">
                              <a:solidFill>
                                <a:srgbClr val="F27100"/>
                              </a:solidFill>
                              <a:latin typeface="Cambria Math" panose="02040503050406030204" pitchFamily="18" charset="0"/>
                            </a:rPr>
                            <m:t>e</m:t>
                          </m:r>
                        </m:num>
                        <m:den>
                          <m:r>
                            <a:rPr xmlns:a="http://schemas.openxmlformats.org/drawingml/2006/main" sz="2400" i="1">
                              <a:solidFill>
                                <a:srgbClr val="F27100"/>
                              </a:solidFill>
                              <a:latin typeface="Cambria Math" panose="02040503050406030204" pitchFamily="18" charset="0"/>
                            </a:rPr>
                            <m:t>μ</m:t>
                          </m:r>
                        </m:den>
                      </m:f>
                    </m:sub>
                  </m:sSub>
                  <m:r>
                    <a:rPr xmlns:a="http://schemas.openxmlformats.org/drawingml/2006/main" sz="2400" i="1">
                      <a:solidFill>
                        <a:srgbClr val="F27100"/>
                      </a:solidFill>
                      <a:latin typeface="Cambria Math" panose="02040503050406030204" pitchFamily="18" charset="0"/>
                    </a:rPr>
                    <m:t>[</m:t>
                  </m:r>
                  <m:r>
                    <m:rPr>
                      <m:nor/>
                    </m:rPr>
                    <a:rPr xmlns:a="http://schemas.openxmlformats.org/drawingml/2006/main" sz="2400" i="1">
                      <a:solidFill>
                        <a:srgbClr val="F27100"/>
                      </a:solidFill>
                      <a:latin typeface="Cambria Math" panose="02040503050406030204" pitchFamily="18" charset="0"/>
                    </a:rPr>
                    <m:t>SM</m:t>
                  </m:r>
                  <m:r>
                    <a:rPr xmlns:a="http://schemas.openxmlformats.org/drawingml/2006/main" sz="2400" i="1">
                      <a:solidFill>
                        <a:srgbClr val="F27100"/>
                      </a:solidFill>
                      <a:latin typeface="Cambria Math" panose="02040503050406030204" pitchFamily="18" charset="0"/>
                    </a:rPr>
                    <m:t>]</m:t>
                  </m:r>
                  <m:r>
                    <a:rPr xmlns:a="http://schemas.openxmlformats.org/drawingml/2006/main" sz="2400" i="1">
                      <a:solidFill>
                        <a:srgbClr val="F27100"/>
                      </a:solidFill>
                      <a:latin typeface="Cambria Math" panose="02040503050406030204" pitchFamily="18" charset="0"/>
                    </a:rPr>
                    <m:t>=</m:t>
                  </m:r>
                  <m:r>
                    <a:rPr xmlns:a="http://schemas.openxmlformats.org/drawingml/2006/main" sz="2400" i="1">
                      <a:solidFill>
                        <a:srgbClr val="F27100"/>
                      </a:solidFill>
                      <a:latin typeface="Cambria Math" panose="02040503050406030204" pitchFamily="18" charset="0"/>
                    </a:rPr>
                    <m:t>1.23524</m:t>
                  </m:r>
                  <m:r>
                    <a:rPr xmlns:a="http://schemas.openxmlformats.org/drawingml/2006/main" sz="2400" i="1">
                      <a:solidFill>
                        <a:srgbClr val="F27100"/>
                      </a:solidFill>
                      <a:latin typeface="Cambria Math" panose="02040503050406030204" pitchFamily="18" charset="0"/>
                    </a:rPr>
                    <m:t>(</m:t>
                  </m:r>
                  <m:r>
                    <a:rPr xmlns:a="http://schemas.openxmlformats.org/drawingml/2006/main" sz="2400" i="1">
                      <a:solidFill>
                        <a:srgbClr val="F27100"/>
                      </a:solidFill>
                      <a:latin typeface="Cambria Math" panose="02040503050406030204" pitchFamily="18" charset="0"/>
                    </a:rPr>
                    <m:t>015</m:t>
                  </m:r>
                  <m:r>
                    <a:rPr xmlns:a="http://schemas.openxmlformats.org/drawingml/2006/main" sz="2400" i="1">
                      <a:solidFill>
                        <a:srgbClr val="F27100"/>
                      </a:solidFill>
                      <a:latin typeface="Cambria Math" panose="02040503050406030204" pitchFamily="18" charset="0"/>
                    </a:rPr>
                    <m:t>)</m:t>
                  </m:r>
                  <m:r>
                    <a:rPr xmlns:a="http://schemas.openxmlformats.org/drawingml/2006/main" sz="2400" i="1">
                      <a:solidFill>
                        <a:srgbClr val="F27100"/>
                      </a:solidFill>
                      <a:latin typeface="Cambria Math" panose="02040503050406030204" pitchFamily="18" charset="0"/>
                    </a:rPr>
                    <m:t>×</m:t>
                  </m:r>
                  <m:sSup>
                    <m:e>
                      <m:r>
                        <a:rPr xmlns:a="http://schemas.openxmlformats.org/drawingml/2006/main" sz="2400" i="1">
                          <a:solidFill>
                            <a:srgbClr val="F27100"/>
                          </a:solidFill>
                          <a:latin typeface="Cambria Math" panose="02040503050406030204" pitchFamily="18" charset="0"/>
                        </a:rPr>
                        <m:t>10</m:t>
                      </m:r>
                    </m:e>
                    <m:sup>
                      <m:r>
                        <a:rPr xmlns:a="http://schemas.openxmlformats.org/drawingml/2006/main" sz="2400" i="1">
                          <a:solidFill>
                            <a:srgbClr val="F27100"/>
                          </a:solidFill>
                          <a:latin typeface="Cambria Math" panose="02040503050406030204" pitchFamily="18" charset="0"/>
                        </a:rPr>
                        <m:t>-</m:t>
                      </m:r>
                      <m:r>
                        <a:rPr xmlns:a="http://schemas.openxmlformats.org/drawingml/2006/main" sz="2400" i="1">
                          <a:solidFill>
                            <a:srgbClr val="F27100"/>
                          </a:solidFill>
                          <a:latin typeface="Cambria Math" panose="02040503050406030204" pitchFamily="18" charset="0"/>
                        </a:rPr>
                        <m:t>4</m:t>
                      </m:r>
                    </m:sup>
                  </m:sSup>
                </m:oMath>
              </m:oMathPara>
            </a14:m>
            <a:endParaRPr sz="2400">
              <a:solidFill>
                <a:srgbClr val="F27200"/>
              </a:solidFill>
            </a:endParaRPr>
          </a:p>
        </p:txBody>
      </p:sp>
      <p:sp>
        <p:nvSpPr>
          <p:cNvPr id="322" name="Equation"/>
          <p:cNvSpPr txBox="1"/>
          <p:nvPr/>
        </p:nvSpPr>
        <p:spPr>
          <a:xfrm>
            <a:off x="7488551" y="3854685"/>
            <a:ext cx="4177018" cy="37963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75B9"/>
                          </a:solidFill>
                          <a:latin typeface="Cambria Math" panose="02040503050406030204" pitchFamily="18" charset="0"/>
                        </a:rPr>
                        <m:t>R</m:t>
                      </m:r>
                    </m:e>
                    <m:sub>
                      <m:f>
                        <m:fPr>
                          <m:ctrlPr>
                            <a:rPr xmlns:a="http://schemas.openxmlformats.org/drawingml/2006/main" sz="2400" i="1">
                              <a:solidFill>
                                <a:srgbClr val="0075B9"/>
                              </a:solidFill>
                              <a:latin typeface="Cambria Math" panose="02040503050406030204" pitchFamily="18" charset="0"/>
                            </a:rPr>
                          </m:ctrlPr>
                          <m:type m:val="lin"/>
                        </m:fPr>
                        <m:num>
                          <m:r>
                            <a:rPr xmlns:a="http://schemas.openxmlformats.org/drawingml/2006/main" sz="2400" i="1">
                              <a:solidFill>
                                <a:srgbClr val="0075B9"/>
                              </a:solidFill>
                              <a:latin typeface="Cambria Math" panose="02040503050406030204" pitchFamily="18" charset="0"/>
                            </a:rPr>
                            <m:t>e</m:t>
                          </m:r>
                        </m:num>
                        <m:den>
                          <m:r>
                            <a:rPr xmlns:a="http://schemas.openxmlformats.org/drawingml/2006/main" sz="2400" i="1">
                              <a:solidFill>
                                <a:srgbClr val="0075B9"/>
                              </a:solidFill>
                              <a:latin typeface="Cambria Math" panose="02040503050406030204" pitchFamily="18" charset="0"/>
                            </a:rPr>
                            <m:t>μ</m:t>
                          </m:r>
                        </m:den>
                      </m:f>
                    </m:sub>
                  </m:sSub>
                  <m:r>
                    <a:rPr xmlns:a="http://schemas.openxmlformats.org/drawingml/2006/main" sz="2400" i="1">
                      <a:solidFill>
                        <a:srgbClr val="0075B9"/>
                      </a:solidFill>
                      <a:latin typeface="Cambria Math" panose="02040503050406030204" pitchFamily="18" charset="0"/>
                    </a:rPr>
                    <m:t>[</m:t>
                  </m:r>
                  <m:r>
                    <m:rPr>
                      <m:nor/>
                    </m:rPr>
                    <a:rPr xmlns:a="http://schemas.openxmlformats.org/drawingml/2006/main" sz="2400" i="1">
                      <a:solidFill>
                        <a:srgbClr val="0075B9"/>
                      </a:solidFill>
                      <a:latin typeface="Cambria Math" panose="02040503050406030204" pitchFamily="18" charset="0"/>
                    </a:rPr>
                    <m:t>Exp.</m:t>
                  </m:r>
                  <m:r>
                    <a:rPr xmlns:a="http://schemas.openxmlformats.org/drawingml/2006/main" sz="2400" i="1">
                      <a:solidFill>
                        <a:srgbClr val="0075B9"/>
                      </a:solidFill>
                      <a:latin typeface="Cambria Math" panose="02040503050406030204" pitchFamily="18" charset="0"/>
                    </a:rPr>
                    <m:t>]</m:t>
                  </m:r>
                  <m:r>
                    <a:rPr xmlns:a="http://schemas.openxmlformats.org/drawingml/2006/main" sz="2400" i="1">
                      <a:solidFill>
                        <a:srgbClr val="0075B9"/>
                      </a:solidFill>
                      <a:latin typeface="Cambria Math" panose="02040503050406030204" pitchFamily="18" charset="0"/>
                    </a:rPr>
                    <m:t>=</m:t>
                  </m:r>
                  <m:r>
                    <a:rPr xmlns:a="http://schemas.openxmlformats.org/drawingml/2006/main" sz="2400" i="1">
                      <a:solidFill>
                        <a:srgbClr val="0075B9"/>
                      </a:solidFill>
                      <a:latin typeface="Cambria Math" panose="02040503050406030204" pitchFamily="18" charset="0"/>
                    </a:rPr>
                    <m:t>1.23270</m:t>
                  </m:r>
                  <m:r>
                    <a:rPr xmlns:a="http://schemas.openxmlformats.org/drawingml/2006/main" sz="2400" i="1">
                      <a:solidFill>
                        <a:srgbClr val="0075B9"/>
                      </a:solidFill>
                      <a:latin typeface="Cambria Math" panose="02040503050406030204" pitchFamily="18" charset="0"/>
                    </a:rPr>
                    <m:t>(</m:t>
                  </m:r>
                  <m:r>
                    <a:rPr xmlns:a="http://schemas.openxmlformats.org/drawingml/2006/main" sz="2400" i="1">
                      <a:solidFill>
                        <a:srgbClr val="0075B9"/>
                      </a:solidFill>
                      <a:latin typeface="Cambria Math" panose="02040503050406030204" pitchFamily="18" charset="0"/>
                    </a:rPr>
                    <m:t>230</m:t>
                  </m:r>
                  <m:r>
                    <a:rPr xmlns:a="http://schemas.openxmlformats.org/drawingml/2006/main" sz="2400" i="1">
                      <a:solidFill>
                        <a:srgbClr val="0075B9"/>
                      </a:solidFill>
                      <a:latin typeface="Cambria Math" panose="02040503050406030204" pitchFamily="18" charset="0"/>
                    </a:rPr>
                    <m:t>)</m:t>
                  </m:r>
                  <m:r>
                    <a:rPr xmlns:a="http://schemas.openxmlformats.org/drawingml/2006/main" sz="2400" i="1">
                      <a:solidFill>
                        <a:srgbClr val="0075B9"/>
                      </a:solidFill>
                      <a:latin typeface="Cambria Math" panose="02040503050406030204" pitchFamily="18" charset="0"/>
                    </a:rPr>
                    <m:t>×</m:t>
                  </m:r>
                  <m:sSup>
                    <m:e>
                      <m:r>
                        <a:rPr xmlns:a="http://schemas.openxmlformats.org/drawingml/2006/main" sz="2400" i="1">
                          <a:solidFill>
                            <a:srgbClr val="0075B9"/>
                          </a:solidFill>
                          <a:latin typeface="Cambria Math" panose="02040503050406030204" pitchFamily="18" charset="0"/>
                        </a:rPr>
                        <m:t>10</m:t>
                      </m:r>
                    </m:e>
                    <m:sup>
                      <m:r>
                        <a:rPr xmlns:a="http://schemas.openxmlformats.org/drawingml/2006/main" sz="2400" i="1">
                          <a:solidFill>
                            <a:srgbClr val="0075B9"/>
                          </a:solidFill>
                          <a:latin typeface="Cambria Math" panose="02040503050406030204" pitchFamily="18" charset="0"/>
                        </a:rPr>
                        <m:t>-</m:t>
                      </m:r>
                      <m:r>
                        <a:rPr xmlns:a="http://schemas.openxmlformats.org/drawingml/2006/main" sz="2400" i="1">
                          <a:solidFill>
                            <a:srgbClr val="0075B9"/>
                          </a:solidFill>
                          <a:latin typeface="Cambria Math" panose="02040503050406030204" pitchFamily="18" charset="0"/>
                        </a:rPr>
                        <m:t>4</m:t>
                      </m:r>
                    </m:sup>
                  </m:sSup>
                </m:oMath>
              </m:oMathPara>
            </a14:m>
            <a:endParaRPr sz="2400">
              <a:solidFill>
                <a:srgbClr val="0076BA"/>
              </a:solidFill>
            </a:endParaRPr>
          </a:p>
        </p:txBody>
      </p:sp>
      <p:sp>
        <p:nvSpPr>
          <p:cNvPr id="323" name="Lepton Flavour Universality"/>
          <p:cNvSpPr txBox="1"/>
          <p:nvPr/>
        </p:nvSpPr>
        <p:spPr>
          <a:xfrm>
            <a:off x="698500" y="1412977"/>
            <a:ext cx="11607801" cy="6718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7022">
              <a:defRPr b="1" sz="3800">
                <a:solidFill>
                  <a:srgbClr val="000000"/>
                </a:solidFill>
              </a:defRPr>
            </a:lvl1pPr>
          </a:lstStyle>
          <a:p>
            <a:pPr/>
            <a:r>
              <a:t>Lepton Flavour Universality</a:t>
            </a:r>
          </a:p>
        </p:txBody>
      </p:sp>
      <p:pic>
        <p:nvPicPr>
          <p:cNvPr id="324" name="Image" descr="Image"/>
          <p:cNvPicPr>
            <a:picLocks noChangeAspect="1"/>
          </p:cNvPicPr>
          <p:nvPr/>
        </p:nvPicPr>
        <p:blipFill>
          <a:blip r:embed="rId3">
            <a:extLst/>
          </a:blip>
          <a:srcRect l="0" t="9921" r="50152" b="0"/>
          <a:stretch>
            <a:fillRect/>
          </a:stretch>
        </p:blipFill>
        <p:spPr>
          <a:xfrm>
            <a:off x="43577" y="4459744"/>
            <a:ext cx="6075498" cy="4532607"/>
          </a:xfrm>
          <a:prstGeom prst="rect">
            <a:avLst/>
          </a:prstGeom>
          <a:ln w="12700">
            <a:miter lim="400000"/>
          </a:ln>
        </p:spPr>
      </p:pic>
      <p:grpSp>
        <p:nvGrpSpPr>
          <p:cNvPr id="327" name="We call this measurement…"/>
          <p:cNvGrpSpPr/>
          <p:nvPr/>
        </p:nvGrpSpPr>
        <p:grpSpPr>
          <a:xfrm>
            <a:off x="1161018" y="3054279"/>
            <a:ext cx="3840481" cy="982067"/>
            <a:chOff x="0" y="0"/>
            <a:chExt cx="3840479" cy="982065"/>
          </a:xfrm>
        </p:grpSpPr>
        <p:sp>
          <p:nvSpPr>
            <p:cNvPr id="326" name="We call this measurement…"/>
            <p:cNvSpPr txBox="1"/>
            <p:nvPr/>
          </p:nvSpPr>
          <p:spPr>
            <a:xfrm>
              <a:off x="38100" y="38100"/>
              <a:ext cx="3764280" cy="905866"/>
            </a:xfrm>
            <a:prstGeom prst="rect">
              <a:avLst/>
            </a:prstGeom>
            <a:noFill/>
            <a:ln>
              <a:noFill/>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2400">
                  <a:solidFill>
                    <a:srgbClr val="000000"/>
                  </a:solidFill>
                </a:defRPr>
              </a:pPr>
              <a:r>
                <a:t>We call this measurement </a:t>
              </a:r>
            </a:p>
            <a:p>
              <a:pPr>
                <a:defRPr sz="2400">
                  <a:solidFill>
                    <a:srgbClr val="000000"/>
                  </a:solidFill>
                </a:defRPr>
              </a:pPr>
              <a:r>
                <a:t>PHASE I</a:t>
              </a:r>
            </a:p>
          </p:txBody>
        </p:sp>
        <p:pic>
          <p:nvPicPr>
            <p:cNvPr id="325" name="We call this measurement… We call this measurement PHASE I" descr="We call this measurement… We call this measurement PHASE I"/>
            <p:cNvPicPr>
              <a:picLocks noChangeAspect="0"/>
            </p:cNvPicPr>
            <p:nvPr/>
          </p:nvPicPr>
          <p:blipFill>
            <a:blip r:embed="rId4">
              <a:extLst/>
            </a:blip>
            <a:stretch>
              <a:fillRect/>
            </a:stretch>
          </p:blipFill>
          <p:spPr>
            <a:xfrm>
              <a:off x="0" y="0"/>
              <a:ext cx="3840480" cy="982066"/>
            </a:xfrm>
            <a:prstGeom prst="rect">
              <a:avLst/>
            </a:prstGeom>
            <a:effectLst/>
          </p:spPr>
        </p:pic>
      </p:grpSp>
      <p:pic>
        <p:nvPicPr>
          <p:cNvPr id="328" name="logo.jpg" descr="logo.jpg"/>
          <p:cNvPicPr>
            <a:picLocks noChangeAspect="1"/>
          </p:cNvPicPr>
          <p:nvPr/>
        </p:nvPicPr>
        <p:blipFill>
          <a:blip r:embed="rId5">
            <a:extLst/>
          </a:blip>
          <a:stretch>
            <a:fillRect/>
          </a:stretch>
        </p:blipFill>
        <p:spPr>
          <a:xfrm>
            <a:off x="1216818" y="4781223"/>
            <a:ext cx="1560130" cy="379632"/>
          </a:xfrm>
          <a:prstGeom prst="rect">
            <a:avLst/>
          </a:prstGeom>
          <a:ln w="12700">
            <a:miter lim="400000"/>
          </a:ln>
        </p:spPr>
      </p:pic>
      <p:pic>
        <p:nvPicPr>
          <p:cNvPr id="329" name="image (1).png" descr="image (1).png"/>
          <p:cNvPicPr>
            <a:picLocks noChangeAspect="1"/>
          </p:cNvPicPr>
          <p:nvPr/>
        </p:nvPicPr>
        <p:blipFill>
          <a:blip r:embed="rId6">
            <a:extLst/>
          </a:blip>
          <a:stretch>
            <a:fillRect/>
          </a:stretch>
        </p:blipFill>
        <p:spPr>
          <a:xfrm>
            <a:off x="3162069" y="7872907"/>
            <a:ext cx="1587624" cy="354232"/>
          </a:xfrm>
          <a:prstGeom prst="rect">
            <a:avLst/>
          </a:prstGeom>
          <a:ln w="12700">
            <a:miter lim="400000"/>
          </a:ln>
        </p:spPr>
      </p:pic>
      <p:sp>
        <p:nvSpPr>
          <p:cNvPr id="330" name="PRL 115, 071601 (2015)"/>
          <p:cNvSpPr txBox="1"/>
          <p:nvPr/>
        </p:nvSpPr>
        <p:spPr>
          <a:xfrm>
            <a:off x="3088929" y="4718050"/>
            <a:ext cx="2042059" cy="317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spcBef>
                <a:spcPts val="3200"/>
              </a:spcBef>
              <a:defRPr i="1" sz="1400">
                <a:solidFill>
                  <a:schemeClr val="accent1">
                    <a:lumOff val="-13575"/>
                  </a:schemeClr>
                </a:solidFill>
                <a:latin typeface="Helvetica"/>
                <a:ea typeface="Helvetica"/>
                <a:cs typeface="Helvetica"/>
                <a:sym typeface="Helvetica"/>
              </a:defRPr>
            </a:lvl1pPr>
          </a:lstStyle>
          <a:p>
            <a:pPr>
              <a:defRPr i="0"/>
            </a:pPr>
            <a:r>
              <a:rPr i="1"/>
              <a:t>PRL 115, 071601 (2015)</a:t>
            </a:r>
          </a:p>
        </p:txBody>
      </p:sp>
    </p:spTree>
  </p:cSld>
  <p:clrMapOvr>
    <a:masterClrMapping/>
  </p:clrMapOvr>
  <p:transition xmlns:p14="http://schemas.microsoft.com/office/powerpoint/2010/main" spd="med" advClick="0" advTm="0"/>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4" name="Charged currents in the SM are mediated by the exchange of a W boson between left-handed fermions…"/>
          <p:cNvSpPr txBox="1"/>
          <p:nvPr>
            <p:ph type="body" sz="quarter" idx="1"/>
          </p:nvPr>
        </p:nvSpPr>
        <p:spPr>
          <a:xfrm>
            <a:off x="698500" y="2959100"/>
            <a:ext cx="11607800" cy="1786584"/>
          </a:xfrm>
          <a:prstGeom prst="rect">
            <a:avLst/>
          </a:prstGeom>
        </p:spPr>
        <p:txBody>
          <a:bodyPr>
            <a:noAutofit/>
          </a:bodyPr>
          <a:lstStyle>
            <a:lvl1pPr>
              <a:defRPr sz="2400"/>
            </a:lvl1pPr>
            <a:lvl2pPr>
              <a:defRPr sz="2400"/>
            </a:lvl2pPr>
          </a:lstStyle>
          <a:p>
            <a:pPr/>
            <a:r>
              <a:t>Charged currents in the SM are mediated by the exchange of a W boson between left-handed fermions</a:t>
            </a:r>
          </a:p>
          <a:p>
            <a:pPr lvl="1"/>
            <a:r>
              <a:t>The coupling is the same for all fermions</a:t>
            </a:r>
          </a:p>
        </p:txBody>
      </p:sp>
      <p:sp>
        <p:nvSpPr>
          <p:cNvPr id="335" name="Probing weak universal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Probing weak universality</a:t>
            </a:r>
          </a:p>
        </p:txBody>
      </p:sp>
      <p:sp>
        <p:nvSpPr>
          <p:cNvPr id="336" name="Rare Pion Decays"/>
          <p:cNvSpPr txBox="1"/>
          <p:nvPr>
            <p:ph type="title"/>
          </p:nvPr>
        </p:nvSpPr>
        <p:spPr>
          <a:prstGeom prst="rect">
            <a:avLst/>
          </a:prstGeom>
        </p:spPr>
        <p:txBody>
          <a:bodyPr/>
          <a:lstStyle>
            <a:lvl1pPr defTabSz="1716590">
              <a:defRPr spc="-118" sz="5940"/>
            </a:lvl1pPr>
          </a:lstStyle>
          <a:p>
            <a:pPr/>
            <a:r>
              <a:t>Rare Pion Decays </a:t>
            </a:r>
          </a:p>
        </p:txBody>
      </p:sp>
      <p:sp>
        <p:nvSpPr>
          <p:cNvPr id="33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38" name="Screenshot 2023-10-23 at 11.51.58 AM.png" descr="Screenshot 2023-10-23 at 11.51.58 AM.png"/>
          <p:cNvPicPr>
            <a:picLocks noChangeAspect="1"/>
          </p:cNvPicPr>
          <p:nvPr/>
        </p:nvPicPr>
        <p:blipFill>
          <a:blip r:embed="rId2">
            <a:extLst/>
          </a:blip>
          <a:stretch>
            <a:fillRect/>
          </a:stretch>
        </p:blipFill>
        <p:spPr>
          <a:xfrm>
            <a:off x="1250968" y="5234004"/>
            <a:ext cx="4022157" cy="3322285"/>
          </a:xfrm>
          <a:prstGeom prst="rect">
            <a:avLst/>
          </a:prstGeom>
          <a:ln w="12700">
            <a:miter lim="400000"/>
          </a:ln>
        </p:spPr>
      </p:pic>
      <p:sp>
        <p:nvSpPr>
          <p:cNvPr id="339" name="Equation"/>
          <p:cNvSpPr txBox="1"/>
          <p:nvPr/>
        </p:nvSpPr>
        <p:spPr>
          <a:xfrm>
            <a:off x="7272546" y="5620004"/>
            <a:ext cx="3215258" cy="90119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d>
                        <m:dPr>
                          <m:ctrlPr>
                            <a:rPr xmlns:a="http://schemas.openxmlformats.org/drawingml/2006/main" sz="3300" i="1">
                              <a:solidFill>
                                <a:srgbClr val="000000"/>
                              </a:solidFill>
                              <a:latin typeface="Cambria Math" panose="02040503050406030204" pitchFamily="18" charset="0"/>
                            </a:rPr>
                          </m:ctrlPr>
                          <m:begChr m:val="["/>
                          <m:endChr m:val="]"/>
                        </m:dPr>
                        <m:e>
                          <m:sSubSup>
                            <m:e>
                              <m:r>
                                <a:rPr xmlns:a="http://schemas.openxmlformats.org/drawingml/2006/main" sz="3300" i="1">
                                  <a:solidFill>
                                    <a:srgbClr val="000000"/>
                                  </a:solidFill>
                                  <a:latin typeface="Cambria Math" panose="02040503050406030204" pitchFamily="18" charset="0"/>
                                </a:rPr>
                                <m:t>G</m:t>
                              </m:r>
                            </m:e>
                            <m:sub>
                              <m:r>
                                <a:rPr xmlns:a="http://schemas.openxmlformats.org/drawingml/2006/main" sz="3300" i="1">
                                  <a:solidFill>
                                    <a:srgbClr val="000000"/>
                                  </a:solidFill>
                                  <a:latin typeface="Cambria Math" panose="02040503050406030204" pitchFamily="18" charset="0"/>
                                </a:rPr>
                                <m:t>F</m:t>
                              </m:r>
                            </m:sub>
                            <m: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β</m:t>
                              </m:r>
                              <m:r>
                                <a:rPr xmlns:a="http://schemas.openxmlformats.org/drawingml/2006/main" sz="3300" i="1">
                                  <a:solidFill>
                                    <a:srgbClr val="000000"/>
                                  </a:solidFill>
                                  <a:latin typeface="Cambria Math" panose="02040503050406030204" pitchFamily="18" charset="0"/>
                                </a:rPr>
                                <m:t>)</m:t>
                              </m:r>
                            </m:sup>
                          </m:sSubSup>
                        </m:e>
                      </m:d>
                    </m:e>
                    <m:sub>
                      <m:r>
                        <a:rPr xmlns:a="http://schemas.openxmlformats.org/drawingml/2006/main" sz="3300" i="1">
                          <a:solidFill>
                            <a:srgbClr val="000000"/>
                          </a:solidFill>
                          <a:latin typeface="Cambria Math" panose="02040503050406030204" pitchFamily="18" charset="0"/>
                        </a:rPr>
                        <m:t>e</m:t>
                      </m:r>
                    </m:sub>
                  </m:sSub>
                  <m:r>
                    <a:rPr xmlns:a="http://schemas.openxmlformats.org/drawingml/2006/main" sz="3300" i="1">
                      <a:solidFill>
                        <a:srgbClr val="000000"/>
                      </a:solidFill>
                      <a:latin typeface="Cambria Math" panose="02040503050406030204" pitchFamily="18" charset="0"/>
                    </a:rPr>
                    <m:t>/</m:t>
                  </m:r>
                  <m:sSub>
                    <m:e>
                      <m:d>
                        <m:dPr>
                          <m:ctrlPr>
                            <a:rPr xmlns:a="http://schemas.openxmlformats.org/drawingml/2006/main" sz="3300" i="1">
                              <a:solidFill>
                                <a:srgbClr val="000000"/>
                              </a:solidFill>
                              <a:latin typeface="Cambria Math" panose="02040503050406030204" pitchFamily="18" charset="0"/>
                            </a:rPr>
                          </m:ctrlPr>
                          <m:begChr m:val="["/>
                          <m:endChr m:val="]"/>
                        </m:dPr>
                        <m:e>
                          <m:sSubSup>
                            <m:e>
                              <m:r>
                                <a:rPr xmlns:a="http://schemas.openxmlformats.org/drawingml/2006/main" sz="3300" i="1">
                                  <a:solidFill>
                                    <a:srgbClr val="000000"/>
                                  </a:solidFill>
                                  <a:latin typeface="Cambria Math" panose="02040503050406030204" pitchFamily="18" charset="0"/>
                                </a:rPr>
                                <m:t>G</m:t>
                              </m:r>
                            </m:e>
                            <m:sub>
                              <m:r>
                                <a:rPr xmlns:a="http://schemas.openxmlformats.org/drawingml/2006/main" sz="3300" i="1">
                                  <a:solidFill>
                                    <a:srgbClr val="000000"/>
                                  </a:solidFill>
                                  <a:latin typeface="Cambria Math" panose="02040503050406030204" pitchFamily="18" charset="0"/>
                                </a:rPr>
                                <m:t>F</m:t>
                              </m:r>
                            </m:sub>
                            <m: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β</m:t>
                              </m:r>
                              <m:r>
                                <a:rPr xmlns:a="http://schemas.openxmlformats.org/drawingml/2006/main" sz="3300" i="1">
                                  <a:solidFill>
                                    <a:srgbClr val="000000"/>
                                  </a:solidFill>
                                  <a:latin typeface="Cambria Math" panose="02040503050406030204" pitchFamily="18" charset="0"/>
                                </a:rPr>
                                <m:t>)</m:t>
                              </m:r>
                            </m:sup>
                          </m:sSubSup>
                        </m:e>
                      </m:d>
                    </m:e>
                    <m:sub>
                      <m:r>
                        <a:rPr xmlns:a="http://schemas.openxmlformats.org/drawingml/2006/main" sz="3300" i="1">
                          <a:solidFill>
                            <a:srgbClr val="000000"/>
                          </a:solidFill>
                          <a:latin typeface="Cambria Math" panose="02040503050406030204" pitchFamily="18" charset="0"/>
                        </a:rPr>
                        <m:t>μ</m:t>
                      </m:r>
                    </m:sub>
                  </m:sSub>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1</m:t>
                  </m:r>
                </m:oMath>
              </m:oMathPara>
            </a14:m>
            <a:endParaRPr sz="3300"/>
          </a:p>
        </p:txBody>
      </p:sp>
      <p:sp>
        <p:nvSpPr>
          <p:cNvPr id="340" name="Equation"/>
          <p:cNvSpPr txBox="1"/>
          <p:nvPr/>
        </p:nvSpPr>
        <p:spPr>
          <a:xfrm>
            <a:off x="7380656" y="7189572"/>
            <a:ext cx="4693418" cy="49587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r>
                    <a:rPr xmlns:a="http://schemas.openxmlformats.org/drawingml/2006/main" sz="3300" i="1">
                      <a:solidFill>
                        <a:srgbClr val="000000"/>
                      </a:solidFill>
                      <a:latin typeface="Cambria Math" panose="02040503050406030204" pitchFamily="18" charset="0"/>
                    </a:rPr>
                    <m:t>|</m:t>
                  </m:r>
                  <m:sSub>
                    <m:e>
                      <m:r>
                        <a:rPr xmlns:a="http://schemas.openxmlformats.org/drawingml/2006/main" sz="3300" i="1">
                          <a:solidFill>
                            <a:srgbClr val="000000"/>
                          </a:solidFill>
                          <a:latin typeface="Cambria Math" panose="02040503050406030204" pitchFamily="18" charset="0"/>
                        </a:rPr>
                        <m:t>V</m:t>
                      </m:r>
                    </m:e>
                    <m:sub>
                      <m:r>
                        <a:rPr xmlns:a="http://schemas.openxmlformats.org/drawingml/2006/main" sz="3300" i="1">
                          <a:solidFill>
                            <a:srgbClr val="000000"/>
                          </a:solidFill>
                          <a:latin typeface="Cambria Math" panose="02040503050406030204" pitchFamily="18" charset="0"/>
                        </a:rPr>
                        <m:t>u</m:t>
                      </m:r>
                      <m:r>
                        <a:rPr xmlns:a="http://schemas.openxmlformats.org/drawingml/2006/main" sz="3300" i="1">
                          <a:solidFill>
                            <a:srgbClr val="000000"/>
                          </a:solidFill>
                          <a:latin typeface="Cambria Math" panose="02040503050406030204" pitchFamily="18" charset="0"/>
                        </a:rPr>
                        <m:t>d</m:t>
                      </m:r>
                    </m:sub>
                  </m:sSub>
                  <m:sSup>
                    <m:e>
                      <m:r>
                        <a:rPr xmlns:a="http://schemas.openxmlformats.org/drawingml/2006/main" sz="3300" i="1">
                          <a:solidFill>
                            <a:srgbClr val="000000"/>
                          </a:solidFill>
                          <a:latin typeface="Cambria Math" panose="02040503050406030204" pitchFamily="18" charset="0"/>
                        </a:rPr>
                        <m:t>|</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m:t>
                  </m:r>
                  <m:sSub>
                    <m:e>
                      <m:r>
                        <a:rPr xmlns:a="http://schemas.openxmlformats.org/drawingml/2006/main" sz="3300" i="1">
                          <a:solidFill>
                            <a:srgbClr val="000000"/>
                          </a:solidFill>
                          <a:latin typeface="Cambria Math" panose="02040503050406030204" pitchFamily="18" charset="0"/>
                        </a:rPr>
                        <m:t>V</m:t>
                      </m:r>
                    </m:e>
                    <m:sub>
                      <m:r>
                        <a:rPr xmlns:a="http://schemas.openxmlformats.org/drawingml/2006/main" sz="3300" i="1">
                          <a:solidFill>
                            <a:srgbClr val="000000"/>
                          </a:solidFill>
                          <a:latin typeface="Cambria Math" panose="02040503050406030204" pitchFamily="18" charset="0"/>
                        </a:rPr>
                        <m:t>u</m:t>
                      </m:r>
                      <m:r>
                        <a:rPr xmlns:a="http://schemas.openxmlformats.org/drawingml/2006/main" sz="3300" i="1">
                          <a:solidFill>
                            <a:srgbClr val="000000"/>
                          </a:solidFill>
                          <a:latin typeface="Cambria Math" panose="02040503050406030204" pitchFamily="18" charset="0"/>
                        </a:rPr>
                        <m:t>s</m:t>
                      </m:r>
                    </m:sub>
                  </m:sSub>
                  <m:sSup>
                    <m:e>
                      <m:r>
                        <a:rPr xmlns:a="http://schemas.openxmlformats.org/drawingml/2006/main" sz="3300" i="1">
                          <a:solidFill>
                            <a:srgbClr val="000000"/>
                          </a:solidFill>
                          <a:latin typeface="Cambria Math" panose="02040503050406030204" pitchFamily="18" charset="0"/>
                        </a:rPr>
                        <m:t>|</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m:t>
                  </m:r>
                  <m:sSub>
                    <m:e>
                      <m:r>
                        <a:rPr xmlns:a="http://schemas.openxmlformats.org/drawingml/2006/main" sz="3300" i="1">
                          <a:solidFill>
                            <a:srgbClr val="000000"/>
                          </a:solidFill>
                          <a:latin typeface="Cambria Math" panose="02040503050406030204" pitchFamily="18" charset="0"/>
                        </a:rPr>
                        <m:t>V</m:t>
                      </m:r>
                    </m:e>
                    <m:sub>
                      <m:r>
                        <a:rPr xmlns:a="http://schemas.openxmlformats.org/drawingml/2006/main" sz="3300" i="1">
                          <a:solidFill>
                            <a:srgbClr val="000000"/>
                          </a:solidFill>
                          <a:latin typeface="Cambria Math" panose="02040503050406030204" pitchFamily="18" charset="0"/>
                        </a:rPr>
                        <m:t>u</m:t>
                      </m:r>
                      <m:r>
                        <a:rPr xmlns:a="http://schemas.openxmlformats.org/drawingml/2006/main" sz="3300" i="1">
                          <a:solidFill>
                            <a:srgbClr val="000000"/>
                          </a:solidFill>
                          <a:latin typeface="Cambria Math" panose="02040503050406030204" pitchFamily="18" charset="0"/>
                        </a:rPr>
                        <m:t>b</m:t>
                      </m:r>
                    </m:sub>
                  </m:sSub>
                  <m:sSup>
                    <m:e>
                      <m:r>
                        <a:rPr xmlns:a="http://schemas.openxmlformats.org/drawingml/2006/main" sz="3300" i="1">
                          <a:solidFill>
                            <a:srgbClr val="000000"/>
                          </a:solidFill>
                          <a:latin typeface="Cambria Math" panose="02040503050406030204" pitchFamily="18" charset="0"/>
                        </a:rPr>
                        <m:t>|</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1</m:t>
                  </m:r>
                </m:oMath>
              </m:oMathPara>
            </a14:m>
            <a:endParaRPr sz="3300"/>
          </a:p>
        </p:txBody>
      </p:sp>
      <p:sp>
        <p:nvSpPr>
          <p:cNvPr id="341" name="Lepton Flavour Universality"/>
          <p:cNvSpPr txBox="1"/>
          <p:nvPr/>
        </p:nvSpPr>
        <p:spPr>
          <a:xfrm>
            <a:off x="7197327" y="5176333"/>
            <a:ext cx="2891562" cy="37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chemeClr val="accent1">
                    <a:lumOff val="-13575"/>
                  </a:schemeClr>
                </a:solidFill>
              </a:defRPr>
            </a:lvl1pPr>
          </a:lstStyle>
          <a:p>
            <a:pPr/>
            <a:r>
              <a:t>Lepton Flavour Universality</a:t>
            </a:r>
          </a:p>
        </p:txBody>
      </p:sp>
      <p:sp>
        <p:nvSpPr>
          <p:cNvPr id="342" name="Cabbibo Universality"/>
          <p:cNvSpPr txBox="1"/>
          <p:nvPr/>
        </p:nvSpPr>
        <p:spPr>
          <a:xfrm>
            <a:off x="7254549" y="6826380"/>
            <a:ext cx="2235252" cy="37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chemeClr val="accent1">
                    <a:lumOff val="-13575"/>
                  </a:schemeClr>
                </a:solidFill>
              </a:defRPr>
            </a:lvl1pPr>
          </a:lstStyle>
          <a:p>
            <a:pPr/>
            <a:r>
              <a:t>Cabbibo Universality</a:t>
            </a:r>
          </a:p>
        </p:txBody>
      </p:sp>
      <p:pic>
        <p:nvPicPr>
          <p:cNvPr id="343" name="Rectangle Rectangle" descr="Rectangle Rectangle"/>
          <p:cNvPicPr>
            <a:picLocks noChangeAspect="0"/>
          </p:cNvPicPr>
          <p:nvPr/>
        </p:nvPicPr>
        <p:blipFill>
          <a:blip r:embed="rId3">
            <a:extLst/>
          </a:blip>
          <a:stretch>
            <a:fillRect/>
          </a:stretch>
        </p:blipFill>
        <p:spPr>
          <a:xfrm>
            <a:off x="6756399" y="6667500"/>
            <a:ext cx="5750636" cy="1346200"/>
          </a:xfrm>
          <a:prstGeom prst="rect">
            <a:avLst/>
          </a:prstGeom>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6" name="Title 1"/>
          <p:cNvSpPr txBox="1"/>
          <p:nvPr>
            <p:ph type="title"/>
          </p:nvPr>
        </p:nvSpPr>
        <p:spPr>
          <a:prstGeom prst="rect">
            <a:avLst/>
          </a:prstGeom>
        </p:spPr>
        <p:txBody>
          <a:bodyPr/>
          <a:lstStyle>
            <a:lvl1pPr defTabSz="1716590">
              <a:defRPr spc="-118" sz="5940"/>
            </a:lvl1pPr>
          </a:lstStyle>
          <a:p>
            <a:pPr/>
            <a:r>
              <a:t>Rare Pion Decays</a:t>
            </a:r>
          </a:p>
        </p:txBody>
      </p:sp>
      <p:sp>
        <p:nvSpPr>
          <p:cNvPr id="347"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48" name="TextBox 6"/>
          <p:cNvSpPr txBox="1"/>
          <p:nvPr/>
        </p:nvSpPr>
        <p:spPr>
          <a:xfrm>
            <a:off x="159539" y="7458519"/>
            <a:ext cx="6649542" cy="1562202"/>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defTabSz="650240">
              <a:defRPr sz="2400">
                <a:solidFill>
                  <a:srgbClr val="000000"/>
                </a:solidFill>
              </a:defRPr>
            </a:pPr>
            <a:r>
              <a:t>~3</a:t>
            </a:r>
            <a:r>
              <a:t>σ</a:t>
            </a:r>
            <a:r>
              <a:t> tension in the first-row of CKM unitarity test </a:t>
            </a:r>
          </a:p>
          <a:p>
            <a:pPr defTabSz="650240">
              <a:defRPr sz="2400">
                <a:solidFill>
                  <a:srgbClr val="000000"/>
                </a:solidFill>
              </a:defRPr>
            </a:pPr>
          </a:p>
          <a:p>
            <a:pPr defTabSz="650240">
              <a:defRPr sz="2400">
                <a:solidFill>
                  <a:srgbClr val="000000"/>
                </a:solidFill>
              </a:defRPr>
            </a:pPr>
            <a:r>
              <a:t>Often referred to as the </a:t>
            </a:r>
          </a:p>
          <a:p>
            <a:pPr defTabSz="650240">
              <a:defRPr sz="2400">
                <a:solidFill>
                  <a:srgbClr val="000000"/>
                </a:solidFill>
              </a:defRPr>
            </a:pPr>
            <a:r>
              <a:t>Cabbibo Angle Anomaly  (or CAA)</a:t>
            </a:r>
          </a:p>
        </p:txBody>
      </p:sp>
      <p:pic>
        <p:nvPicPr>
          <p:cNvPr id="349" name="Screenshot 2023-07-18 at 4.21.45 PM.png" descr="Screenshot 2023-07-18 at 4.21.45 PM.png"/>
          <p:cNvPicPr>
            <a:picLocks noChangeAspect="1"/>
          </p:cNvPicPr>
          <p:nvPr/>
        </p:nvPicPr>
        <p:blipFill>
          <a:blip r:embed="rId3">
            <a:extLst/>
          </a:blip>
          <a:stretch>
            <a:fillRect/>
          </a:stretch>
        </p:blipFill>
        <p:spPr>
          <a:xfrm>
            <a:off x="1016396" y="2613125"/>
            <a:ext cx="10972073" cy="1569904"/>
          </a:xfrm>
          <a:prstGeom prst="rect">
            <a:avLst/>
          </a:prstGeom>
          <a:ln w="12700">
            <a:miter lim="400000"/>
          </a:ln>
        </p:spPr>
      </p:pic>
      <p:sp>
        <p:nvSpPr>
          <p:cNvPr id="350" name="Equation"/>
          <p:cNvSpPr txBox="1"/>
          <p:nvPr/>
        </p:nvSpPr>
        <p:spPr>
          <a:xfrm>
            <a:off x="1985770" y="4711508"/>
            <a:ext cx="3525167" cy="36063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r>
                    <a:rPr xmlns:a="http://schemas.openxmlformats.org/drawingml/2006/main" sz="2400" i="1">
                      <a:solidFill>
                        <a:srgbClr val="000000"/>
                      </a:solidFill>
                      <a:latin typeface="Cambria Math" panose="02040503050406030204" pitchFamily="18" charset="0"/>
                    </a:rPr>
                    <m:t>|</m:t>
                  </m:r>
                  <m:sSub>
                    <m:e>
                      <m:r>
                        <a:rPr xmlns:a="http://schemas.openxmlformats.org/drawingml/2006/main" sz="2400" i="1">
                          <a:solidFill>
                            <a:srgbClr val="000000"/>
                          </a:solidFill>
                          <a:latin typeface="Cambria Math" panose="02040503050406030204" pitchFamily="18" charset="0"/>
                        </a:rPr>
                        <m:t>V</m:t>
                      </m:r>
                    </m:e>
                    <m:sub>
                      <m:r>
                        <a:rPr xmlns:a="http://schemas.openxmlformats.org/drawingml/2006/main" sz="2400" i="1">
                          <a:solidFill>
                            <a:srgbClr val="000000"/>
                          </a:solidFill>
                          <a:latin typeface="Cambria Math" panose="02040503050406030204" pitchFamily="18" charset="0"/>
                        </a:rPr>
                        <m:t>u</m:t>
                      </m:r>
                      <m:r>
                        <a:rPr xmlns:a="http://schemas.openxmlformats.org/drawingml/2006/main" sz="2400" i="1">
                          <a:solidFill>
                            <a:srgbClr val="000000"/>
                          </a:solidFill>
                          <a:latin typeface="Cambria Math" panose="02040503050406030204" pitchFamily="18" charset="0"/>
                        </a:rPr>
                        <m:t>d</m:t>
                      </m:r>
                    </m:sub>
                  </m:sSub>
                  <m:sSup>
                    <m:e>
                      <m:r>
                        <a:rPr xmlns:a="http://schemas.openxmlformats.org/drawingml/2006/main" sz="2400" i="1">
                          <a:solidFill>
                            <a:srgbClr val="000000"/>
                          </a:solidFill>
                          <a:latin typeface="Cambria Math" panose="02040503050406030204" pitchFamily="18" charset="0"/>
                        </a:rPr>
                        <m:t>|</m:t>
                      </m:r>
                    </m:e>
                    <m:sup>
                      <m:r>
                        <a:rPr xmlns:a="http://schemas.openxmlformats.org/drawingml/2006/main" sz="2400" i="1">
                          <a:solidFill>
                            <a:srgbClr val="000000"/>
                          </a:solidFill>
                          <a:latin typeface="Cambria Math" panose="02040503050406030204" pitchFamily="18" charset="0"/>
                        </a:rPr>
                        <m:t>2</m:t>
                      </m:r>
                    </m:sup>
                  </m:s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m:t>
                  </m:r>
                  <m:sSub>
                    <m:e>
                      <m:r>
                        <a:rPr xmlns:a="http://schemas.openxmlformats.org/drawingml/2006/main" sz="2400" i="1">
                          <a:solidFill>
                            <a:srgbClr val="000000"/>
                          </a:solidFill>
                          <a:latin typeface="Cambria Math" panose="02040503050406030204" pitchFamily="18" charset="0"/>
                        </a:rPr>
                        <m:t>V</m:t>
                      </m:r>
                    </m:e>
                    <m:sub>
                      <m:r>
                        <a:rPr xmlns:a="http://schemas.openxmlformats.org/drawingml/2006/main" sz="2400" i="1">
                          <a:solidFill>
                            <a:srgbClr val="000000"/>
                          </a:solidFill>
                          <a:latin typeface="Cambria Math" panose="02040503050406030204" pitchFamily="18" charset="0"/>
                        </a:rPr>
                        <m:t>u</m:t>
                      </m:r>
                      <m:r>
                        <a:rPr xmlns:a="http://schemas.openxmlformats.org/drawingml/2006/main" sz="2400" i="1">
                          <a:solidFill>
                            <a:srgbClr val="000000"/>
                          </a:solidFill>
                          <a:latin typeface="Cambria Math" panose="02040503050406030204" pitchFamily="18" charset="0"/>
                        </a:rPr>
                        <m:t>s</m:t>
                      </m:r>
                    </m:sub>
                  </m:sSub>
                  <m:sSup>
                    <m:e>
                      <m:r>
                        <a:rPr xmlns:a="http://schemas.openxmlformats.org/drawingml/2006/main" sz="2400" i="1">
                          <a:solidFill>
                            <a:srgbClr val="000000"/>
                          </a:solidFill>
                          <a:latin typeface="Cambria Math" panose="02040503050406030204" pitchFamily="18" charset="0"/>
                        </a:rPr>
                        <m:t>|</m:t>
                      </m:r>
                    </m:e>
                    <m:sup>
                      <m:r>
                        <a:rPr xmlns:a="http://schemas.openxmlformats.org/drawingml/2006/main" sz="2400" i="1">
                          <a:solidFill>
                            <a:srgbClr val="000000"/>
                          </a:solidFill>
                          <a:latin typeface="Cambria Math" panose="02040503050406030204" pitchFamily="18" charset="0"/>
                        </a:rPr>
                        <m:t>2</m:t>
                      </m:r>
                    </m:sup>
                  </m:s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V</m:t>
                  </m:r>
                  <m:r>
                    <a:rPr xmlns:a="http://schemas.openxmlformats.org/drawingml/2006/main" sz="2400" i="1">
                      <a:solidFill>
                        <a:srgbClr val="000000"/>
                      </a:solidFill>
                      <a:latin typeface="Cambria Math" panose="02040503050406030204" pitchFamily="18" charset="0"/>
                    </a:rPr>
                    <m:t>u</m:t>
                  </m:r>
                  <m:r>
                    <a:rPr xmlns:a="http://schemas.openxmlformats.org/drawingml/2006/main" sz="2400" i="1">
                      <a:solidFill>
                        <a:srgbClr val="000000"/>
                      </a:solidFill>
                      <a:latin typeface="Cambria Math" panose="02040503050406030204" pitchFamily="18" charset="0"/>
                    </a:rPr>
                    <m:t>b</m:t>
                  </m:r>
                  <m:sSup>
                    <m:e>
                      <m:r>
                        <a:rPr xmlns:a="http://schemas.openxmlformats.org/drawingml/2006/main" sz="2400" i="1">
                          <a:solidFill>
                            <a:srgbClr val="000000"/>
                          </a:solidFill>
                          <a:latin typeface="Cambria Math" panose="02040503050406030204" pitchFamily="18" charset="0"/>
                        </a:rPr>
                        <m:t>|</m:t>
                      </m:r>
                    </m:e>
                    <m:sup>
                      <m:r>
                        <a:rPr xmlns:a="http://schemas.openxmlformats.org/drawingml/2006/main" sz="2400" i="1">
                          <a:solidFill>
                            <a:srgbClr val="000000"/>
                          </a:solidFill>
                          <a:latin typeface="Cambria Math" panose="02040503050406030204" pitchFamily="18" charset="0"/>
                        </a:rPr>
                        <m:t>2</m:t>
                      </m:r>
                    </m:sup>
                  </m:s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m:t>
                  </m:r>
                </m:oMath>
              </m:oMathPara>
            </a14:m>
            <a:endParaRPr sz="2400"/>
          </a:p>
        </p:txBody>
      </p:sp>
      <p:sp>
        <p:nvSpPr>
          <p:cNvPr id="351" name="Since ,  the third term can be neglected and the first row can be studied in a 2D plane"/>
          <p:cNvSpPr txBox="1"/>
          <p:nvPr/>
        </p:nvSpPr>
        <p:spPr>
          <a:xfrm>
            <a:off x="542624" y="5601434"/>
            <a:ext cx="6121992" cy="128930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400">
                <a:solidFill>
                  <a:srgbClr val="000000"/>
                </a:solidFill>
              </a:defRPr>
            </a:pPr>
            <a:r>
              <a:t>Since</a:t>
            </a:r>
            <a14:m>
              <m:oMath>
                <m:r>
                  <a:rPr xmlns:a="http://schemas.openxmlformats.org/drawingml/2006/main" sz="2850" i="1">
                    <a:solidFill>
                      <a:srgbClr val="000000"/>
                    </a:solidFill>
                    <a:latin typeface="Cambria Math" panose="02040503050406030204" pitchFamily="18" charset="0"/>
                  </a:rPr>
                  <m:t>|</m:t>
                </m:r>
                <m:sSub>
                  <m:e>
                    <m:r>
                      <a:rPr xmlns:a="http://schemas.openxmlformats.org/drawingml/2006/main" sz="2850" i="1">
                        <a:solidFill>
                          <a:srgbClr val="000000"/>
                        </a:solidFill>
                        <a:latin typeface="Cambria Math" panose="02040503050406030204" pitchFamily="18" charset="0"/>
                      </a:rPr>
                      <m:t>V</m:t>
                    </m:r>
                  </m:e>
                  <m:sub>
                    <m:r>
                      <a:rPr xmlns:a="http://schemas.openxmlformats.org/drawingml/2006/main" sz="2850" i="1">
                        <a:solidFill>
                          <a:srgbClr val="000000"/>
                        </a:solidFill>
                        <a:latin typeface="Cambria Math" panose="02040503050406030204" pitchFamily="18" charset="0"/>
                      </a:rPr>
                      <m:t>u</m:t>
                    </m:r>
                    <m:r>
                      <a:rPr xmlns:a="http://schemas.openxmlformats.org/drawingml/2006/main" sz="2850" i="1">
                        <a:solidFill>
                          <a:srgbClr val="000000"/>
                        </a:solidFill>
                        <a:latin typeface="Cambria Math" panose="02040503050406030204" pitchFamily="18" charset="0"/>
                      </a:rPr>
                      <m:t>b</m:t>
                    </m:r>
                  </m:sub>
                </m:sSub>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m:t>
                </m:r>
                <m:sSub>
                  <m:e>
                    <m:r>
                      <a:rPr xmlns:a="http://schemas.openxmlformats.org/drawingml/2006/main" sz="2850" i="1">
                        <a:solidFill>
                          <a:srgbClr val="000000"/>
                        </a:solidFill>
                        <a:latin typeface="Cambria Math" panose="02040503050406030204" pitchFamily="18" charset="0"/>
                      </a:rPr>
                      <m:t>V</m:t>
                    </m:r>
                  </m:e>
                  <m:sub>
                    <m:r>
                      <a:rPr xmlns:a="http://schemas.openxmlformats.org/drawingml/2006/main" sz="2850" i="1">
                        <a:solidFill>
                          <a:srgbClr val="000000"/>
                        </a:solidFill>
                        <a:latin typeface="Cambria Math" panose="02040503050406030204" pitchFamily="18" charset="0"/>
                      </a:rPr>
                      <m:t>u</m:t>
                    </m:r>
                    <m:r>
                      <a:rPr xmlns:a="http://schemas.openxmlformats.org/drawingml/2006/main" sz="2850" i="1">
                        <a:solidFill>
                          <a:srgbClr val="000000"/>
                        </a:solidFill>
                        <a:latin typeface="Cambria Math" panose="02040503050406030204" pitchFamily="18" charset="0"/>
                      </a:rPr>
                      <m:t>s</m:t>
                    </m:r>
                  </m:sub>
                </m:sSub>
                <m:r>
                  <a:rPr xmlns:a="http://schemas.openxmlformats.org/drawingml/2006/main" sz="2850" i="1">
                    <a:solidFill>
                      <a:srgbClr val="000000"/>
                    </a:solidFill>
                    <a:latin typeface="Cambria Math" panose="02040503050406030204" pitchFamily="18" charset="0"/>
                  </a:rPr>
                  <m:t>|</m:t>
                </m:r>
              </m:oMath>
            </a14:m>
            <a:r>
              <a:t>,  the third term can be neglected and the first row can be studied in a 2D plane</a:t>
            </a:r>
          </a:p>
        </p:txBody>
      </p:sp>
      <p:pic>
        <p:nvPicPr>
          <p:cNvPr id="352" name="Screenshot 2023-10-31 at 1.14.29 PM.png" descr="Screenshot 2023-10-31 at 1.14.29 PM.png"/>
          <p:cNvPicPr>
            <a:picLocks noChangeAspect="1"/>
          </p:cNvPicPr>
          <p:nvPr/>
        </p:nvPicPr>
        <p:blipFill>
          <a:blip r:embed="rId4">
            <a:extLst/>
          </a:blip>
          <a:stretch>
            <a:fillRect/>
          </a:stretch>
        </p:blipFill>
        <p:spPr>
          <a:xfrm>
            <a:off x="6936609" y="4345970"/>
            <a:ext cx="5658365" cy="5184701"/>
          </a:xfrm>
          <a:prstGeom prst="rect">
            <a:avLst/>
          </a:prstGeom>
          <a:ln w="12700">
            <a:miter lim="400000"/>
          </a:ln>
        </p:spPr>
      </p:pic>
      <p:sp>
        <p:nvSpPr>
          <p:cNvPr id="353" name="TextBox 11"/>
          <p:cNvSpPr txBox="1"/>
          <p:nvPr/>
        </p:nvSpPr>
        <p:spPr>
          <a:xfrm>
            <a:off x="8436873" y="4664297"/>
            <a:ext cx="2657837" cy="747073"/>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algn="l" defTabSz="650240">
              <a:defRPr sz="2200">
                <a:solidFill>
                  <a:srgbClr val="000000"/>
                </a:solidFill>
                <a:latin typeface="Calibri"/>
                <a:ea typeface="Calibri"/>
                <a:cs typeface="Calibri"/>
                <a:sym typeface="Calibri"/>
              </a:defRPr>
            </a:pPr>
            <a:r>
              <a:t>D. Bryman et al. </a:t>
            </a:r>
            <a:br/>
            <a:r>
              <a:rPr u="sng">
                <a:solidFill>
                  <a:srgbClr val="0000FF"/>
                </a:solidFill>
                <a:uFill>
                  <a:solidFill>
                    <a:srgbClr val="0000FF"/>
                  </a:solidFill>
                </a:uFill>
                <a:hlinkClick r:id="rId5" invalidUrl="" action="" tgtFrame="" tooltip="" history="1" highlightClick="0" endSnd="0"/>
              </a:rPr>
              <a:t>arXiv:2111.05338</a:t>
            </a:r>
          </a:p>
        </p:txBody>
      </p:sp>
      <p:sp>
        <p:nvSpPr>
          <p:cNvPr id="354" name="Testing CKM Unitarity"/>
          <p:cNvSpPr txBox="1"/>
          <p:nvPr/>
        </p:nvSpPr>
        <p:spPr>
          <a:xfrm>
            <a:off x="698500" y="1412977"/>
            <a:ext cx="11607801" cy="6718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7022">
              <a:defRPr b="1" sz="3800">
                <a:solidFill>
                  <a:srgbClr val="000000"/>
                </a:solidFill>
              </a:defRPr>
            </a:lvl1pPr>
          </a:lstStyle>
          <a:p>
            <a:pPr/>
            <a:r>
              <a:t>Testing CKM Unitarity</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 name="Content Placeholder 2"/>
          <p:cNvSpPr txBox="1"/>
          <p:nvPr>
            <p:ph type="body" sz="half" idx="1"/>
          </p:nvPr>
        </p:nvSpPr>
        <p:spPr>
          <a:xfrm>
            <a:off x="6864494" y="2838852"/>
            <a:ext cx="5955110" cy="6684401"/>
          </a:xfrm>
          <a:prstGeom prst="rect">
            <a:avLst/>
          </a:prstGeom>
        </p:spPr>
        <p:txBody>
          <a:bodyPr>
            <a:noAutofit/>
          </a:bodyPr>
          <a:lstStyle/>
          <a:p>
            <a:pPr marL="0" indent="0" algn="ctr">
              <a:spcBef>
                <a:spcPts val="800"/>
              </a:spcBef>
              <a:buSzTx/>
              <a:buNone/>
              <a:defRPr sz="2400"/>
            </a:pPr>
            <a:r>
              <a:t>Pion beta decay provides the theoretically cleanest determination of </a:t>
            </a:r>
            <a14:m>
              <m:oMath>
                <m:r>
                  <a:rPr xmlns:a="http://schemas.openxmlformats.org/drawingml/2006/main" sz="2850" i="1">
                    <a:solidFill>
                      <a:srgbClr val="000000"/>
                    </a:solidFill>
                    <a:latin typeface="Cambria Math" panose="02040503050406030204" pitchFamily="18" charset="0"/>
                  </a:rPr>
                  <m:t>|</m:t>
                </m:r>
                <m:sSub>
                  <m:e>
                    <m:r>
                      <a:rPr xmlns:a="http://schemas.openxmlformats.org/drawingml/2006/main" sz="2850" i="1">
                        <a:solidFill>
                          <a:srgbClr val="000000"/>
                        </a:solidFill>
                        <a:latin typeface="Cambria Math" panose="02040503050406030204" pitchFamily="18" charset="0"/>
                      </a:rPr>
                      <m:t>𝑉</m:t>
                    </m:r>
                  </m:e>
                  <m:sub>
                    <m:r>
                      <a:rPr xmlns:a="http://schemas.openxmlformats.org/drawingml/2006/main" sz="2850" i="1">
                        <a:solidFill>
                          <a:srgbClr val="000000"/>
                        </a:solidFill>
                        <a:latin typeface="Cambria Math" panose="02040503050406030204" pitchFamily="18" charset="0"/>
                      </a:rPr>
                      <m:t>𝑢</m:t>
                    </m:r>
                    <m:r>
                      <a:rPr xmlns:a="http://schemas.openxmlformats.org/drawingml/2006/main" sz="2850" i="1">
                        <a:solidFill>
                          <a:srgbClr val="000000"/>
                        </a:solidFill>
                        <a:latin typeface="Cambria Math" panose="02040503050406030204" pitchFamily="18" charset="0"/>
                      </a:rPr>
                      <m:t>𝑑</m:t>
                    </m:r>
                  </m:sub>
                </m:sSub>
                <m:r>
                  <a:rPr xmlns:a="http://schemas.openxmlformats.org/drawingml/2006/main" sz="2850" i="1">
                    <a:solidFill>
                      <a:srgbClr val="000000"/>
                    </a:solidFill>
                    <a:latin typeface="Cambria Math" panose="02040503050406030204" pitchFamily="18" charset="0"/>
                  </a:rPr>
                  <m:t>|</m:t>
                </m:r>
              </m:oMath>
            </a14:m>
          </a:p>
          <a:p>
            <a:pPr marL="0" indent="0" algn="ctr">
              <a:spcBef>
                <a:spcPts val="800"/>
              </a:spcBef>
              <a:buSzTx/>
              <a:buNone/>
              <a:defRPr sz="2400"/>
            </a:pPr>
          </a:p>
          <a:p>
            <a:pPr marL="0" indent="0" algn="ctr">
              <a:spcBef>
                <a:spcPts val="800"/>
              </a:spcBef>
              <a:buSzTx/>
              <a:buNone/>
              <a:defRPr sz="2400">
                <a:solidFill>
                  <a:schemeClr val="accent1">
                    <a:lumOff val="-13575"/>
                  </a:schemeClr>
                </a:solidFill>
              </a:defRPr>
            </a:pPr>
            <a:r>
              <a:t>Current best measurement </a:t>
            </a:r>
            <a:br/>
            <a:r>
              <a:t>from PIBETA at PSI</a:t>
            </a:r>
          </a:p>
          <a:p>
            <a:pPr marL="0" indent="0" algn="ctr">
              <a:spcBef>
                <a:spcPts val="800"/>
              </a:spcBef>
              <a:buSzTx/>
              <a:buNone/>
              <a:defRPr sz="2400">
                <a:solidFill>
                  <a:schemeClr val="accent1">
                    <a:lumOff val="-13575"/>
                  </a:schemeClr>
                </a:solidFill>
              </a:defRPr>
            </a:pPr>
            <a14:m>
              <m:oMathPara>
                <m:oMathParaPr>
                  <m:jc m:val="center"/>
                </m:oMathParaPr>
                <m:oMath>
                  <m:sSubSup>
                    <m:e>
                      <m:r>
                        <a:rPr xmlns:a="http://schemas.openxmlformats.org/drawingml/2006/main" sz="2850" i="1">
                          <a:solidFill>
                            <a:srgbClr val="0075B9"/>
                          </a:solidFill>
                          <a:latin typeface="Cambria Math" panose="02040503050406030204" pitchFamily="18" charset="0"/>
                        </a:rPr>
                        <m:t>R</m:t>
                      </m:r>
                    </m:e>
                    <m:sub>
                      <m:r>
                        <a:rPr xmlns:a="http://schemas.openxmlformats.org/drawingml/2006/main" sz="2850" i="1">
                          <a:solidFill>
                            <a:srgbClr val="0075B9"/>
                          </a:solidFill>
                          <a:latin typeface="Cambria Math" panose="02040503050406030204" pitchFamily="18" charset="0"/>
                        </a:rPr>
                        <m:t>π</m:t>
                      </m:r>
                      <m:r>
                        <a:rPr xmlns:a="http://schemas.openxmlformats.org/drawingml/2006/main" sz="2850" i="1">
                          <a:solidFill>
                            <a:srgbClr val="0075B9"/>
                          </a:solidFill>
                          <a:latin typeface="Cambria Math" panose="02040503050406030204" pitchFamily="18" charset="0"/>
                        </a:rPr>
                        <m:t>β</m:t>
                      </m:r>
                    </m:sub>
                    <m:sup>
                      <m:r>
                        <a:rPr xmlns:a="http://schemas.openxmlformats.org/drawingml/2006/main" sz="2850" i="1">
                          <a:solidFill>
                            <a:srgbClr val="0075B9"/>
                          </a:solidFill>
                          <a:latin typeface="Cambria Math" panose="02040503050406030204" pitchFamily="18" charset="0"/>
                        </a:rPr>
                        <m:t>E</m:t>
                      </m:r>
                      <m:r>
                        <a:rPr xmlns:a="http://schemas.openxmlformats.org/drawingml/2006/main" sz="2850" i="1">
                          <a:solidFill>
                            <a:srgbClr val="0075B9"/>
                          </a:solidFill>
                          <a:latin typeface="Cambria Math" panose="02040503050406030204" pitchFamily="18" charset="0"/>
                        </a:rPr>
                        <m:t>x</m:t>
                      </m:r>
                      <m:r>
                        <a:rPr xmlns:a="http://schemas.openxmlformats.org/drawingml/2006/main" sz="2850" i="1">
                          <a:solidFill>
                            <a:srgbClr val="0075B9"/>
                          </a:solidFill>
                          <a:latin typeface="Cambria Math" panose="02040503050406030204" pitchFamily="18" charset="0"/>
                        </a:rPr>
                        <m:t>p</m:t>
                      </m:r>
                    </m:sup>
                  </m:sSubSup>
                  <m:r>
                    <a:rPr xmlns:a="http://schemas.openxmlformats.org/drawingml/2006/main" sz="2850" i="1">
                      <a:solidFill>
                        <a:srgbClr val="0075B9"/>
                      </a:solidFill>
                      <a:latin typeface="Cambria Math" panose="02040503050406030204" pitchFamily="18" charset="0"/>
                    </a:rPr>
                    <m:t>=</m:t>
                  </m:r>
                  <m:r>
                    <a:rPr xmlns:a="http://schemas.openxmlformats.org/drawingml/2006/main" sz="2850" i="1">
                      <a:solidFill>
                        <a:srgbClr val="0075B9"/>
                      </a:solidFill>
                      <a:latin typeface="Cambria Math" panose="02040503050406030204" pitchFamily="18" charset="0"/>
                    </a:rPr>
                    <m:t>1.036</m:t>
                  </m:r>
                  <m:r>
                    <a:rPr xmlns:a="http://schemas.openxmlformats.org/drawingml/2006/main" sz="2850" i="1">
                      <a:solidFill>
                        <a:srgbClr val="0075B9"/>
                      </a:solidFill>
                      <a:latin typeface="Cambria Math" panose="02040503050406030204" pitchFamily="18" charset="0"/>
                    </a:rPr>
                    <m:t>(</m:t>
                  </m:r>
                  <m:r>
                    <a:rPr xmlns:a="http://schemas.openxmlformats.org/drawingml/2006/main" sz="2850" i="1">
                      <a:solidFill>
                        <a:srgbClr val="0075B9"/>
                      </a:solidFill>
                      <a:latin typeface="Cambria Math" panose="02040503050406030204" pitchFamily="18" charset="0"/>
                    </a:rPr>
                    <m:t>0.006</m:t>
                  </m:r>
                  <m:r>
                    <a:rPr xmlns:a="http://schemas.openxmlformats.org/drawingml/2006/main" sz="2850" i="1">
                      <a:solidFill>
                        <a:srgbClr val="0075B9"/>
                      </a:solidFill>
                      <a:latin typeface="Cambria Math" panose="02040503050406030204" pitchFamily="18" charset="0"/>
                    </a:rPr>
                    <m:t>)</m:t>
                  </m:r>
                  <m:r>
                    <a:rPr xmlns:a="http://schemas.openxmlformats.org/drawingml/2006/main" sz="2850" i="1">
                      <a:solidFill>
                        <a:srgbClr val="0075B9"/>
                      </a:solidFill>
                      <a:latin typeface="Cambria Math" panose="02040503050406030204" pitchFamily="18" charset="0"/>
                    </a:rPr>
                    <m:t>×</m:t>
                  </m:r>
                  <m:sSup>
                    <m:e>
                      <m:r>
                        <a:rPr xmlns:a="http://schemas.openxmlformats.org/drawingml/2006/main" sz="2850" i="1">
                          <a:solidFill>
                            <a:srgbClr val="0075B9"/>
                          </a:solidFill>
                          <a:latin typeface="Cambria Math" panose="02040503050406030204" pitchFamily="18" charset="0"/>
                        </a:rPr>
                        <m:t>10</m:t>
                      </m:r>
                    </m:e>
                    <m:sup>
                      <m:r>
                        <a:rPr xmlns:a="http://schemas.openxmlformats.org/drawingml/2006/main" sz="2850" i="1">
                          <a:solidFill>
                            <a:srgbClr val="0075B9"/>
                          </a:solidFill>
                          <a:latin typeface="Cambria Math" panose="02040503050406030204" pitchFamily="18" charset="0"/>
                        </a:rPr>
                        <m:t>-</m:t>
                      </m:r>
                      <m:r>
                        <a:rPr xmlns:a="http://schemas.openxmlformats.org/drawingml/2006/main" sz="2850" i="1">
                          <a:solidFill>
                            <a:srgbClr val="0075B9"/>
                          </a:solidFill>
                          <a:latin typeface="Cambria Math" panose="02040503050406030204" pitchFamily="18" charset="0"/>
                        </a:rPr>
                        <m:t>8</m:t>
                      </m:r>
                    </m:sup>
                  </m:sSup>
                </m:oMath>
              </m:oMathPara>
            </a14:m>
          </a:p>
          <a:p>
            <a:pPr lvl="1" marL="0" indent="457200" algn="ctr">
              <a:spcBef>
                <a:spcPts val="600"/>
              </a:spcBef>
              <a:buSzTx/>
              <a:buNone/>
              <a:defRPr sz="2400">
                <a:solidFill>
                  <a:srgbClr val="C00000"/>
                </a:solidFill>
              </a:defRPr>
            </a:pPr>
          </a:p>
          <a:p>
            <a:pPr marL="0" indent="0" algn="ctr">
              <a:spcBef>
                <a:spcPts val="600"/>
              </a:spcBef>
              <a:buSzTx/>
              <a:buNone/>
              <a:defRPr sz="2400">
                <a:solidFill>
                  <a:schemeClr val="accent3">
                    <a:hueOff val="914338"/>
                    <a:satOff val="31515"/>
                    <a:lumOff val="-30790"/>
                  </a:schemeClr>
                </a:solidFill>
              </a:defRPr>
            </a:pPr>
            <a:r>
              <a:t>PIONEER aims to measure </a:t>
            </a:r>
            <a:br/>
            <a14:m>
              <m:oMath>
                <m:sSub>
                  <m:e>
                    <m:r>
                      <a:rPr xmlns:a="http://schemas.openxmlformats.org/drawingml/2006/main" sz="2850" i="1">
                        <a:solidFill>
                          <a:srgbClr val="017000"/>
                        </a:solidFill>
                        <a:latin typeface="Cambria Math" panose="02040503050406030204" pitchFamily="18" charset="0"/>
                      </a:rPr>
                      <m:t>R</m:t>
                    </m:r>
                  </m:e>
                  <m:sub>
                    <m:r>
                      <a:rPr xmlns:a="http://schemas.openxmlformats.org/drawingml/2006/main" sz="2850" i="1">
                        <a:solidFill>
                          <a:srgbClr val="017000"/>
                        </a:solidFill>
                        <a:latin typeface="Cambria Math" panose="02040503050406030204" pitchFamily="18" charset="0"/>
                      </a:rPr>
                      <m:t>π</m:t>
                    </m:r>
                    <m:r>
                      <a:rPr xmlns:a="http://schemas.openxmlformats.org/drawingml/2006/main" sz="2850" i="1">
                        <a:solidFill>
                          <a:srgbClr val="017000"/>
                        </a:solidFill>
                        <a:latin typeface="Cambria Math" panose="02040503050406030204" pitchFamily="18" charset="0"/>
                      </a:rPr>
                      <m:t>β</m:t>
                    </m:r>
                  </m:sub>
                </m:sSub>
              </m:oMath>
            </a14:m>
            <a:r>
              <a:t> to 0.06% precision</a:t>
            </a:r>
          </a:p>
          <a:p>
            <a:pPr marL="0" indent="0" algn="ctr">
              <a:spcBef>
                <a:spcPts val="600"/>
              </a:spcBef>
              <a:buSzTx/>
              <a:buNone/>
              <a:defRPr sz="2400">
                <a:solidFill>
                  <a:schemeClr val="accent3">
                    <a:hueOff val="914338"/>
                    <a:satOff val="31515"/>
                    <a:lumOff val="-30790"/>
                  </a:schemeClr>
                </a:solidFill>
              </a:defRPr>
            </a:pPr>
          </a:p>
          <a:p>
            <a:pPr marL="0" indent="0" algn="ctr">
              <a:spcBef>
                <a:spcPts val="600"/>
              </a:spcBef>
              <a:buSzTx/>
              <a:buNone/>
              <a:defRPr sz="2400">
                <a:solidFill>
                  <a:schemeClr val="accent3">
                    <a:hueOff val="914338"/>
                    <a:satOff val="31515"/>
                    <a:lumOff val="-30790"/>
                  </a:schemeClr>
                </a:solidFill>
              </a:defRPr>
            </a:pPr>
            <a:r>
              <a:t>Ten-fold improvement </a:t>
            </a:r>
            <a:br/>
            <a:r>
              <a:t>over current world best</a:t>
            </a:r>
            <a:br/>
            <a:r>
              <a:t> </a:t>
            </a:r>
          </a:p>
          <a:p>
            <a:pPr marL="0" indent="0" algn="ctr">
              <a:spcBef>
                <a:spcPts val="600"/>
              </a:spcBef>
              <a:buSzTx/>
              <a:buNone/>
              <a:defRPr sz="2400">
                <a:solidFill>
                  <a:schemeClr val="accent3">
                    <a:hueOff val="914338"/>
                    <a:satOff val="31515"/>
                    <a:lumOff val="-30790"/>
                  </a:schemeClr>
                </a:solidFill>
              </a:defRPr>
            </a:pPr>
            <a:r>
              <a:t>Constraint on </a:t>
            </a:r>
            <a14:m>
              <m:oMath>
                <m:r>
                  <a:rPr xmlns:a="http://schemas.openxmlformats.org/drawingml/2006/main" sz="2850" i="1">
                    <a:solidFill>
                      <a:srgbClr val="017000"/>
                    </a:solidFill>
                    <a:latin typeface="Cambria Math" panose="02040503050406030204" pitchFamily="18" charset="0"/>
                  </a:rPr>
                  <m:t>|</m:t>
                </m:r>
                <m:sSub>
                  <m:e>
                    <m:r>
                      <a:rPr xmlns:a="http://schemas.openxmlformats.org/drawingml/2006/main" sz="2850" i="1">
                        <a:solidFill>
                          <a:srgbClr val="017000"/>
                        </a:solidFill>
                        <a:latin typeface="Cambria Math" panose="02040503050406030204" pitchFamily="18" charset="0"/>
                      </a:rPr>
                      <m:t>V</m:t>
                    </m:r>
                  </m:e>
                  <m:sub>
                    <m:r>
                      <a:rPr xmlns:a="http://schemas.openxmlformats.org/drawingml/2006/main" sz="2850" i="1">
                        <a:solidFill>
                          <a:srgbClr val="017000"/>
                        </a:solidFill>
                        <a:latin typeface="Cambria Math" panose="02040503050406030204" pitchFamily="18" charset="0"/>
                      </a:rPr>
                      <m:t>u</m:t>
                    </m:r>
                    <m:r>
                      <a:rPr xmlns:a="http://schemas.openxmlformats.org/drawingml/2006/main" sz="2850" i="1">
                        <a:solidFill>
                          <a:srgbClr val="017000"/>
                        </a:solidFill>
                        <a:latin typeface="Cambria Math" panose="02040503050406030204" pitchFamily="18" charset="0"/>
                      </a:rPr>
                      <m:t>d</m:t>
                    </m:r>
                  </m:sub>
                </m:sSub>
                <m:r>
                  <a:rPr xmlns:a="http://schemas.openxmlformats.org/drawingml/2006/main" sz="2850" i="1">
                    <a:solidFill>
                      <a:srgbClr val="017000"/>
                    </a:solidFill>
                    <a:latin typeface="Cambria Math" panose="02040503050406030204" pitchFamily="18" charset="0"/>
                  </a:rPr>
                  <m:t>|</m:t>
                </m:r>
              </m:oMath>
            </a14:m>
            <a:r>
              <a:t> comparable </a:t>
            </a:r>
            <a:br/>
            <a:r>
              <a:t>to super-allowed beta decay</a:t>
            </a:r>
            <a:endParaRPr>
              <a:solidFill>
                <a:srgbClr val="017100"/>
              </a:solidFill>
            </a:endParaRPr>
          </a:p>
        </p:txBody>
      </p:sp>
      <p:sp>
        <p:nvSpPr>
          <p:cNvPr id="359" name="Testing CKM Unitar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Testing CKM Unitarity</a:t>
            </a:r>
          </a:p>
        </p:txBody>
      </p:sp>
      <p:sp>
        <p:nvSpPr>
          <p:cNvPr id="360" name="Title 1"/>
          <p:cNvSpPr txBox="1"/>
          <p:nvPr>
            <p:ph type="title"/>
          </p:nvPr>
        </p:nvSpPr>
        <p:spPr>
          <a:prstGeom prst="rect">
            <a:avLst/>
          </a:prstGeom>
        </p:spPr>
        <p:txBody>
          <a:bodyPr/>
          <a:lstStyle>
            <a:lvl1pPr defTabSz="1716590">
              <a:defRPr spc="-118" sz="5940"/>
            </a:lvl1pPr>
          </a:lstStyle>
          <a:p>
            <a:pPr/>
            <a:r>
              <a:t>Rare Pion Decays</a:t>
            </a:r>
          </a:p>
        </p:txBody>
      </p:sp>
      <p:sp>
        <p:nvSpPr>
          <p:cNvPr id="361"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2" name="Picture 14" descr="Picture 14"/>
          <p:cNvPicPr>
            <a:picLocks noChangeAspect="1"/>
          </p:cNvPicPr>
          <p:nvPr/>
        </p:nvPicPr>
        <p:blipFill>
          <a:blip r:embed="rId3">
            <a:extLst/>
          </a:blip>
          <a:srcRect l="50336" t="8721" r="0" b="0"/>
          <a:stretch>
            <a:fillRect/>
          </a:stretch>
        </p:blipFill>
        <p:spPr>
          <a:xfrm>
            <a:off x="476394" y="4505222"/>
            <a:ext cx="5954912" cy="4512723"/>
          </a:xfrm>
          <a:prstGeom prst="rect">
            <a:avLst/>
          </a:prstGeom>
          <a:ln w="12700">
            <a:miter lim="400000"/>
          </a:ln>
        </p:spPr>
      </p:pic>
      <p:grpSp>
        <p:nvGrpSpPr>
          <p:cNvPr id="365" name="We call this measurement…"/>
          <p:cNvGrpSpPr/>
          <p:nvPr/>
        </p:nvGrpSpPr>
        <p:grpSpPr>
          <a:xfrm>
            <a:off x="1755778" y="3041963"/>
            <a:ext cx="3840481" cy="982066"/>
            <a:chOff x="0" y="0"/>
            <a:chExt cx="3840479" cy="982065"/>
          </a:xfrm>
        </p:grpSpPr>
        <p:sp>
          <p:nvSpPr>
            <p:cNvPr id="364" name="We call this measurement…"/>
            <p:cNvSpPr txBox="1"/>
            <p:nvPr/>
          </p:nvSpPr>
          <p:spPr>
            <a:xfrm>
              <a:off x="38100" y="38100"/>
              <a:ext cx="3764280" cy="905866"/>
            </a:xfrm>
            <a:prstGeom prst="rect">
              <a:avLst/>
            </a:prstGeom>
            <a:noFill/>
            <a:ln>
              <a:noFill/>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2400">
                  <a:solidFill>
                    <a:srgbClr val="000000"/>
                  </a:solidFill>
                </a:defRPr>
              </a:pPr>
              <a:r>
                <a:t>We call this measurement </a:t>
              </a:r>
            </a:p>
            <a:p>
              <a:pPr>
                <a:defRPr sz="2400">
                  <a:solidFill>
                    <a:srgbClr val="000000"/>
                  </a:solidFill>
                </a:defRPr>
              </a:pPr>
              <a:r>
                <a:t>PHASE II</a:t>
              </a:r>
            </a:p>
          </p:txBody>
        </p:sp>
        <p:pic>
          <p:nvPicPr>
            <p:cNvPr id="363" name="We call this measurement… We call this measurement PHASE II" descr="We call this measurement… We call this measurement PHASE II"/>
            <p:cNvPicPr>
              <a:picLocks noChangeAspect="0"/>
            </p:cNvPicPr>
            <p:nvPr/>
          </p:nvPicPr>
          <p:blipFill>
            <a:blip r:embed="rId4">
              <a:extLst/>
            </a:blip>
            <a:stretch>
              <a:fillRect/>
            </a:stretch>
          </p:blipFill>
          <p:spPr>
            <a:xfrm>
              <a:off x="0" y="0"/>
              <a:ext cx="3840480" cy="982066"/>
            </a:xfrm>
            <a:prstGeom prst="rect">
              <a:avLst/>
            </a:prstGeom>
            <a:effectLst/>
          </p:spPr>
        </p:pic>
      </p:grpSp>
      <p:pic>
        <p:nvPicPr>
          <p:cNvPr id="366" name="logo_large.jpg" descr="logo_large.jpg"/>
          <p:cNvPicPr>
            <a:picLocks noChangeAspect="1"/>
          </p:cNvPicPr>
          <p:nvPr/>
        </p:nvPicPr>
        <p:blipFill>
          <a:blip r:embed="rId5">
            <a:extLst/>
          </a:blip>
          <a:stretch>
            <a:fillRect/>
          </a:stretch>
        </p:blipFill>
        <p:spPr>
          <a:xfrm>
            <a:off x="757230" y="4867366"/>
            <a:ext cx="470516" cy="470516"/>
          </a:xfrm>
          <a:prstGeom prst="rect">
            <a:avLst/>
          </a:prstGeom>
          <a:ln w="12700">
            <a:miter lim="400000"/>
          </a:ln>
        </p:spPr>
      </p:pic>
      <p:sp>
        <p:nvSpPr>
          <p:cNvPr id="367" name="PRL 93, 181803 (2004)"/>
          <p:cNvSpPr txBox="1"/>
          <p:nvPr/>
        </p:nvSpPr>
        <p:spPr>
          <a:xfrm>
            <a:off x="1231891" y="4816873"/>
            <a:ext cx="1956284" cy="317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i="1" sz="1400">
                <a:solidFill>
                  <a:schemeClr val="accent1">
                    <a:lumOff val="-13575"/>
                  </a:schemeClr>
                </a:solidFill>
                <a:latin typeface="Helvetica"/>
                <a:ea typeface="Helvetica"/>
                <a:cs typeface="Helvetica"/>
                <a:sym typeface="Helvetica"/>
              </a:defRPr>
            </a:lvl1pPr>
          </a:lstStyle>
          <a:p>
            <a:pPr/>
            <a:r>
              <a:t>PRL 93, 181803 (2004)</a:t>
            </a:r>
          </a:p>
        </p:txBody>
      </p:sp>
      <p:sp>
        <p:nvSpPr>
          <p:cNvPr id="368" name="Equation"/>
          <p:cNvSpPr txBox="1"/>
          <p:nvPr/>
        </p:nvSpPr>
        <p:spPr>
          <a:xfrm>
            <a:off x="8437396" y="1763699"/>
            <a:ext cx="2809306" cy="76772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R</m:t>
                      </m:r>
                    </m:e>
                    <m:sub>
                      <m:r>
                        <a:rPr xmlns:a="http://schemas.openxmlformats.org/drawingml/2006/main" sz="2400" i="1">
                          <a:solidFill>
                            <a:srgbClr val="000000"/>
                          </a:solidFill>
                          <a:latin typeface="Cambria Math" panose="02040503050406030204" pitchFamily="18" charset="0"/>
                        </a:rPr>
                        <m:t>π</m:t>
                      </m:r>
                      <m:r>
                        <a:rPr xmlns:a="http://schemas.openxmlformats.org/drawingml/2006/main" sz="2400" i="1">
                          <a:solidFill>
                            <a:srgbClr val="000000"/>
                          </a:solidFill>
                          <a:latin typeface="Cambria Math" panose="02040503050406030204" pitchFamily="18" charset="0"/>
                        </a:rPr>
                        <m:t>β</m:t>
                      </m:r>
                    </m:sub>
                  </m:sSub>
                  <m:r>
                    <a:rPr xmlns:a="http://schemas.openxmlformats.org/drawingml/2006/main" sz="2400" i="1">
                      <a:solidFill>
                        <a:srgbClr val="000000"/>
                      </a:solidFill>
                      <a:latin typeface="Cambria Math" panose="02040503050406030204" pitchFamily="18" charset="0"/>
                    </a:rPr>
                    <m:t>=</m:t>
                  </m:r>
                  <m:f>
                    <m:fPr>
                      <m:ctrlPr>
                        <a:rPr xmlns:a="http://schemas.openxmlformats.org/drawingml/2006/main" sz="2400" i="1">
                          <a:solidFill>
                            <a:srgbClr val="000000"/>
                          </a:solidFill>
                          <a:latin typeface="Cambria Math" panose="02040503050406030204" pitchFamily="18" charset="0"/>
                        </a:rPr>
                      </m:ctrlPr>
                      <m:type m:val="bar"/>
                    </m:fPr>
                    <m:num>
                      <m:r>
                        <m:rPr>
                          <m:sty m:val="p"/>
                        </m:rPr>
                        <a:rPr xmlns:a="http://schemas.openxmlformats.org/drawingml/2006/main" sz="2400" i="1">
                          <a:solidFill>
                            <a:srgbClr val="000000"/>
                          </a:solidFill>
                          <a:latin typeface="Cambria Math" panose="02040503050406030204" pitchFamily="18" charset="0"/>
                        </a:rPr>
                        <m:t>Γ</m:t>
                      </m:r>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m:t>
                          </m:r>
                        </m:sup>
                      </m:sSup>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0</m:t>
                          </m:r>
                        </m:sup>
                      </m:sSup>
                      <m:sSup>
                        <m:e>
                          <m:r>
                            <a:rPr xmlns:a="http://schemas.openxmlformats.org/drawingml/2006/main" sz="2400" i="1">
                              <a:solidFill>
                                <a:srgbClr val="000000"/>
                              </a:solidFill>
                              <a:latin typeface="Cambria Math" panose="02040503050406030204" pitchFamily="18" charset="0"/>
                            </a:rPr>
                            <m:t>e</m:t>
                          </m:r>
                        </m:e>
                        <m:sup>
                          <m:r>
                            <a:rPr xmlns:a="http://schemas.openxmlformats.org/drawingml/2006/main" sz="2400" i="1">
                              <a:solidFill>
                                <a:srgbClr val="000000"/>
                              </a:solidFill>
                              <a:latin typeface="Cambria Math" panose="02040503050406030204" pitchFamily="18" charset="0"/>
                            </a:rPr>
                            <m:t>+</m:t>
                          </m:r>
                        </m:sup>
                      </m:sSup>
                      <m:sSub>
                        <m:e>
                          <m:r>
                            <a:rPr xmlns:a="http://schemas.openxmlformats.org/drawingml/2006/main" sz="2400" i="1">
                              <a:solidFill>
                                <a:srgbClr val="000000"/>
                              </a:solidFill>
                              <a:latin typeface="Cambria Math" panose="02040503050406030204" pitchFamily="18" charset="0"/>
                            </a:rPr>
                            <m:t>ν</m:t>
                          </m:r>
                        </m:e>
                        <m:sub>
                          <m:r>
                            <a:rPr xmlns:a="http://schemas.openxmlformats.org/drawingml/2006/main" sz="2400" i="1">
                              <a:solidFill>
                                <a:srgbClr val="000000"/>
                              </a:solidFill>
                              <a:latin typeface="Cambria Math" panose="02040503050406030204" pitchFamily="18" charset="0"/>
                            </a:rPr>
                            <m:t>e</m:t>
                          </m:r>
                        </m:sub>
                      </m:sSub>
                      <m:r>
                        <a:rPr xmlns:a="http://schemas.openxmlformats.org/drawingml/2006/main" sz="2400" i="1">
                          <a:solidFill>
                            <a:srgbClr val="000000"/>
                          </a:solidFill>
                          <a:latin typeface="Cambria Math" panose="02040503050406030204" pitchFamily="18" charset="0"/>
                        </a:rPr>
                        <m:t>)</m:t>
                      </m:r>
                    </m:num>
                    <m:den>
                      <m:r>
                        <m:rPr>
                          <m:sty m:val="p"/>
                        </m:rPr>
                        <a:rPr xmlns:a="http://schemas.openxmlformats.org/drawingml/2006/main" sz="2400" i="1">
                          <a:solidFill>
                            <a:srgbClr val="000000"/>
                          </a:solidFill>
                          <a:latin typeface="Cambria Math" panose="02040503050406030204" pitchFamily="18" charset="0"/>
                        </a:rPr>
                        <m:t>Γ</m:t>
                      </m:r>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m:t>
                          </m:r>
                        </m:sup>
                      </m:sSup>
                      <m:r>
                        <a:rPr xmlns:a="http://schemas.openxmlformats.org/drawingml/2006/main" sz="2400" i="1">
                          <a:solidFill>
                            <a:srgbClr val="000000"/>
                          </a:solidFill>
                          <a:latin typeface="Cambria Math" panose="02040503050406030204" pitchFamily="18" charset="0"/>
                        </a:rPr>
                        <m:t>→</m:t>
                      </m:r>
                      <m:r>
                        <m:rPr>
                          <m:nor/>
                        </m:rPr>
                        <a:rPr xmlns:a="http://schemas.openxmlformats.org/drawingml/2006/main" sz="2400" i="1">
                          <a:solidFill>
                            <a:srgbClr val="000000"/>
                          </a:solidFill>
                          <a:latin typeface="Cambria Math" panose="02040503050406030204" pitchFamily="18" charset="0"/>
                        </a:rPr>
                        <m:t>all</m:t>
                      </m:r>
                      <m:r>
                        <a:rPr xmlns:a="http://schemas.openxmlformats.org/drawingml/2006/main" sz="2400" i="1">
                          <a:solidFill>
                            <a:srgbClr val="000000"/>
                          </a:solidFill>
                          <a:latin typeface="Cambria Math" panose="02040503050406030204" pitchFamily="18" charset="0"/>
                        </a:rPr>
                        <m:t>)</m:t>
                      </m:r>
                    </m:den>
                  </m:f>
                </m:oMath>
              </m:oMathPara>
            </a14:m>
            <a:endParaRPr sz="2400"/>
          </a:p>
        </p:txBody>
      </p:sp>
      <p:pic>
        <p:nvPicPr>
          <p:cNvPr id="369" name="image (1).png" descr="image (1).png"/>
          <p:cNvPicPr>
            <a:picLocks noChangeAspect="1"/>
          </p:cNvPicPr>
          <p:nvPr/>
        </p:nvPicPr>
        <p:blipFill>
          <a:blip r:embed="rId6">
            <a:extLst/>
          </a:blip>
          <a:stretch>
            <a:fillRect/>
          </a:stretch>
        </p:blipFill>
        <p:spPr>
          <a:xfrm>
            <a:off x="3860569" y="7949107"/>
            <a:ext cx="1587624" cy="354232"/>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3" name="Content Placeholder 2"/>
          <p:cNvSpPr txBox="1"/>
          <p:nvPr>
            <p:ph type="body" sz="quarter" idx="1"/>
          </p:nvPr>
        </p:nvSpPr>
        <p:spPr>
          <a:xfrm>
            <a:off x="260494" y="2508652"/>
            <a:ext cx="6052245" cy="2712118"/>
          </a:xfrm>
          <a:prstGeom prst="rect">
            <a:avLst/>
          </a:prstGeom>
        </p:spPr>
        <p:txBody>
          <a:bodyPr anchor="ctr">
            <a:noAutofit/>
          </a:bodyPr>
          <a:lstStyle/>
          <a:p>
            <a:pPr marL="485774" indent="-485774">
              <a:spcBef>
                <a:spcPts val="800"/>
              </a:spcBef>
              <a:defRPr sz="2400"/>
            </a:pPr>
            <a:r>
              <a:t>Collecting very large samples of rare pion decay</a:t>
            </a:r>
          </a:p>
          <a:p>
            <a:pPr lvl="1" marL="866775" indent="-485775">
              <a:spcBef>
                <a:spcPts val="800"/>
              </a:spcBef>
              <a:defRPr sz="2400"/>
            </a:pPr>
            <a:r>
              <a:t>Search for new weakly coupled particle in the MeV range</a:t>
            </a:r>
          </a:p>
          <a:p>
            <a:pPr lvl="1" marL="866775" indent="-485775">
              <a:spcBef>
                <a:spcPts val="800"/>
              </a:spcBef>
              <a:defRPr sz="2400"/>
            </a:pPr>
            <a:r>
              <a:t>Popular models involve sterile neutrinos or axion-like particles</a:t>
            </a:r>
          </a:p>
        </p:txBody>
      </p:sp>
      <p:sp>
        <p:nvSpPr>
          <p:cNvPr id="374" name="Direct searches for new physics"/>
          <p:cNvSpPr txBox="1"/>
          <p:nvPr>
            <p:ph type="body" idx="21"/>
          </p:nvPr>
        </p:nvSpPr>
        <p:spPr>
          <a:xfrm>
            <a:off x="698500" y="1400179"/>
            <a:ext cx="11607801" cy="671802"/>
          </a:xfrm>
          <a:prstGeom prst="rect">
            <a:avLst/>
          </a:prstGeom>
          <a:extLst>
            <a:ext uri="{C572A759-6A51-4108-AA02-DFA0A04FC94B}">
              <ma14:wrappingTextBoxFlag xmlns:ma14="http://schemas.microsoft.com/office/mac/drawingml/2011/main" val="1"/>
            </a:ext>
          </a:extLst>
        </p:spPr>
        <p:txBody>
          <a:bodyPr/>
          <a:lstStyle/>
          <a:p>
            <a:pPr/>
            <a:r>
              <a:t>Direct searches for new physics</a:t>
            </a:r>
          </a:p>
        </p:txBody>
      </p:sp>
      <p:sp>
        <p:nvSpPr>
          <p:cNvPr id="375" name="Title 1"/>
          <p:cNvSpPr txBox="1"/>
          <p:nvPr>
            <p:ph type="title"/>
          </p:nvPr>
        </p:nvSpPr>
        <p:spPr>
          <a:prstGeom prst="rect">
            <a:avLst/>
          </a:prstGeom>
        </p:spPr>
        <p:txBody>
          <a:bodyPr/>
          <a:lstStyle>
            <a:lvl1pPr defTabSz="1716590">
              <a:defRPr spc="-118" sz="5940"/>
            </a:lvl1pPr>
          </a:lstStyle>
          <a:p>
            <a:pPr/>
            <a:r>
              <a:t>Rare Pion Decays</a:t>
            </a:r>
          </a:p>
        </p:txBody>
      </p:sp>
      <p:sp>
        <p:nvSpPr>
          <p:cNvPr id="376"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77" name="Screenshot 2023-11-02 at 11.15.58 AM.png" descr="Screenshot 2023-11-02 at 11.15.58 AM.png"/>
          <p:cNvPicPr>
            <a:picLocks noChangeAspect="1"/>
          </p:cNvPicPr>
          <p:nvPr/>
        </p:nvPicPr>
        <p:blipFill>
          <a:blip r:embed="rId3">
            <a:extLst/>
          </a:blip>
          <a:stretch>
            <a:fillRect/>
          </a:stretch>
        </p:blipFill>
        <p:spPr>
          <a:xfrm>
            <a:off x="6820667" y="4109389"/>
            <a:ext cx="5862230" cy="4178302"/>
          </a:xfrm>
          <a:prstGeom prst="rect">
            <a:avLst/>
          </a:prstGeom>
          <a:ln w="12700">
            <a:miter lim="400000"/>
          </a:ln>
        </p:spPr>
      </p:pic>
      <p:pic>
        <p:nvPicPr>
          <p:cNvPr id="378" name="Screenshot 2023-11-02 at 11.16.32 AM.png" descr="Screenshot 2023-11-02 at 11.16.32 AM.png"/>
          <p:cNvPicPr>
            <a:picLocks noChangeAspect="1"/>
          </p:cNvPicPr>
          <p:nvPr/>
        </p:nvPicPr>
        <p:blipFill>
          <a:blip r:embed="rId4">
            <a:extLst/>
          </a:blip>
          <a:srcRect l="0" t="23186" r="48790" b="2774"/>
          <a:stretch>
            <a:fillRect/>
          </a:stretch>
        </p:blipFill>
        <p:spPr>
          <a:xfrm>
            <a:off x="8494084" y="2078697"/>
            <a:ext cx="3026137" cy="2121097"/>
          </a:xfrm>
          <a:prstGeom prst="rect">
            <a:avLst/>
          </a:prstGeom>
          <a:ln w="12700">
            <a:miter lim="400000"/>
          </a:ln>
        </p:spPr>
      </p:pic>
      <p:sp>
        <p:nvSpPr>
          <p:cNvPr id="379" name="W. Altmannshofer, J. Dror, and S. Gori…"/>
          <p:cNvSpPr txBox="1"/>
          <p:nvPr/>
        </p:nvSpPr>
        <p:spPr>
          <a:xfrm>
            <a:off x="7852618" y="8318500"/>
            <a:ext cx="3547964" cy="60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457200">
              <a:spcBef>
                <a:spcPts val="200"/>
              </a:spcBef>
              <a:defRPr>
                <a:solidFill>
                  <a:srgbClr val="000000"/>
                </a:solidFill>
                <a:latin typeface="Helvetica"/>
                <a:ea typeface="Helvetica"/>
                <a:cs typeface="Helvetica"/>
                <a:sym typeface="Helvetica"/>
              </a:defRPr>
            </a:pPr>
            <a:r>
              <a:t>W. Altmannshofer, J. Dror, and S. Gori</a:t>
            </a:r>
          </a:p>
          <a:p>
            <a:pPr defTabSz="457200">
              <a:spcBef>
                <a:spcPts val="200"/>
              </a:spcBef>
              <a:defRPr>
                <a:solidFill>
                  <a:srgbClr val="000000"/>
                </a:solidFill>
                <a:latin typeface="Helvetica"/>
                <a:ea typeface="Helvetica"/>
                <a:cs typeface="Helvetica"/>
                <a:sym typeface="Helvetica"/>
              </a:defRPr>
            </a:pPr>
            <a:r>
              <a:t>Phys. Rev. Lett. </a:t>
            </a:r>
            <a:r>
              <a:rPr b="1"/>
              <a:t>130</a:t>
            </a:r>
            <a:r>
              <a:t>, 241801</a:t>
            </a:r>
          </a:p>
        </p:txBody>
      </p:sp>
      <p:sp>
        <p:nvSpPr>
          <p:cNvPr id="380" name="Lepto-philic axion"/>
          <p:cNvSpPr txBox="1"/>
          <p:nvPr/>
        </p:nvSpPr>
        <p:spPr>
          <a:xfrm>
            <a:off x="9137118" y="3842968"/>
            <a:ext cx="1740105"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Lepto-philic axion</a:t>
            </a:r>
          </a:p>
        </p:txBody>
      </p:sp>
      <p:pic>
        <p:nvPicPr>
          <p:cNvPr id="381" name="Screenshot 2023-11-02 at 5.12.31 PM.png" descr="Screenshot 2023-11-02 at 5.12.31 PM.png"/>
          <p:cNvPicPr>
            <a:picLocks noChangeAspect="1"/>
          </p:cNvPicPr>
          <p:nvPr/>
        </p:nvPicPr>
        <p:blipFill>
          <a:blip r:embed="rId5">
            <a:extLst/>
          </a:blip>
          <a:stretch>
            <a:fillRect/>
          </a:stretch>
        </p:blipFill>
        <p:spPr>
          <a:xfrm>
            <a:off x="662551" y="5447402"/>
            <a:ext cx="5248131" cy="2943624"/>
          </a:xfrm>
          <a:prstGeom prst="rect">
            <a:avLst/>
          </a:prstGeom>
          <a:ln w="12700">
            <a:miter lim="400000"/>
          </a:ln>
        </p:spPr>
      </p:pic>
      <p:sp>
        <p:nvSpPr>
          <p:cNvPr id="382" name="J. Dror review at 2022 Rare Pion Decays Workshop…"/>
          <p:cNvSpPr txBox="1"/>
          <p:nvPr/>
        </p:nvSpPr>
        <p:spPr>
          <a:xfrm>
            <a:off x="1042771" y="8483599"/>
            <a:ext cx="4747058" cy="5531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a:solidFill>
                  <a:srgbClr val="000000"/>
                </a:solidFill>
              </a:defRPr>
            </a:pPr>
            <a:r>
              <a:t>J. Dror review at 2022 Rare Pion Decays Workshop</a:t>
            </a:r>
          </a:p>
          <a:p>
            <a:pPr>
              <a:defRPr>
                <a:solidFill>
                  <a:srgbClr val="000000"/>
                </a:solidFill>
              </a:defRPr>
            </a:pPr>
            <a:r>
              <a:rPr u="sng">
                <a:hlinkClick r:id="rId6" invalidUrl="" action="" tgtFrame="" tooltip="" history="1" highlightClick="0" endSnd="0"/>
              </a:rPr>
              <a:t>indico contribution</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6" name="Phase I measurement strategy…"/>
          <p:cNvSpPr txBox="1"/>
          <p:nvPr>
            <p:ph type="body" sz="half" idx="1"/>
          </p:nvPr>
        </p:nvSpPr>
        <p:spPr>
          <a:xfrm>
            <a:off x="698500" y="2956892"/>
            <a:ext cx="6214630" cy="6096001"/>
          </a:xfrm>
          <a:prstGeom prst="rect">
            <a:avLst/>
          </a:prstGeom>
        </p:spPr>
        <p:txBody>
          <a:bodyPr anchor="ctr"/>
          <a:lstStyle/>
          <a:p>
            <a:pPr/>
            <a:r>
              <a:t>Phase I measurement strategy</a:t>
            </a:r>
          </a:p>
          <a:p>
            <a:pPr/>
            <a:r>
              <a:t>PSI Pion beam line</a:t>
            </a:r>
          </a:p>
          <a:p>
            <a:pPr/>
            <a:r>
              <a:t>Detector developments</a:t>
            </a:r>
          </a:p>
          <a:p>
            <a:pPr/>
            <a:r>
              <a:t>Simulation studies</a:t>
            </a:r>
          </a:p>
        </p:txBody>
      </p:sp>
      <p:sp>
        <p:nvSpPr>
          <p:cNvPr id="387" name="Outlin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Outline</a:t>
            </a:r>
          </a:p>
        </p:txBody>
      </p:sp>
      <p:sp>
        <p:nvSpPr>
          <p:cNvPr id="388"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38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90" name="image (1).png" descr="image (1).png"/>
          <p:cNvPicPr>
            <a:picLocks noChangeAspect="1"/>
          </p:cNvPicPr>
          <p:nvPr/>
        </p:nvPicPr>
        <p:blipFill>
          <a:blip r:embed="rId2">
            <a:extLst/>
          </a:blip>
          <a:srcRect l="29912" t="0" r="52585" b="0"/>
          <a:stretch>
            <a:fillRect/>
          </a:stretch>
        </p:blipFill>
        <p:spPr>
          <a:xfrm>
            <a:off x="8189561" y="2304273"/>
            <a:ext cx="4629226" cy="5901352"/>
          </a:xfrm>
          <a:prstGeom prst="rect">
            <a:avLst/>
          </a:prstGeom>
          <a:ln w="12700">
            <a:miter lim="400000"/>
          </a:ln>
        </p:spPr>
      </p:pic>
      <p:sp>
        <p:nvSpPr>
          <p:cNvPr id="391" name="π+"/>
          <p:cNvSpPr txBox="1"/>
          <p:nvPr/>
        </p:nvSpPr>
        <p:spPr>
          <a:xfrm>
            <a:off x="7384384" y="4968451"/>
            <a:ext cx="516663"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π</a:t>
            </a:r>
            <a:r>
              <a:rPr baseline="31999"/>
              <a:t>+</a:t>
            </a:r>
          </a:p>
        </p:txBody>
      </p:sp>
      <p:sp>
        <p:nvSpPr>
          <p:cNvPr id="392" name="e+"/>
          <p:cNvSpPr txBox="1"/>
          <p:nvPr/>
        </p:nvSpPr>
        <p:spPr>
          <a:xfrm>
            <a:off x="11636135" y="3789802"/>
            <a:ext cx="483198"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e</a:t>
            </a:r>
            <a:r>
              <a:rPr baseline="31999"/>
              <a:t>+</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4" name="The pion stops in the target and decay"/>
          <p:cNvSpPr txBox="1"/>
          <p:nvPr/>
        </p:nvSpPr>
        <p:spPr>
          <a:xfrm>
            <a:off x="614759" y="7672061"/>
            <a:ext cx="4264419" cy="38694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The pion stops in the target and decay</a:t>
            </a:r>
          </a:p>
        </p:txBody>
      </p:sp>
      <p:sp>
        <p:nvSpPr>
          <p:cNvPr id="395" name="Oval"/>
          <p:cNvSpPr/>
          <p:nvPr/>
        </p:nvSpPr>
        <p:spPr>
          <a:xfrm>
            <a:off x="1842325" y="3308758"/>
            <a:ext cx="638908" cy="3534332"/>
          </a:xfrm>
          <a:prstGeom prst="ellipse">
            <a:avLst/>
          </a:prstGeom>
          <a:solidFill>
            <a:srgbClr val="D5D5D5"/>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396"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397" name="Phase I measurement strateg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Phase I measurement strategy</a:t>
            </a:r>
          </a:p>
        </p:txBody>
      </p:sp>
      <p:pic>
        <p:nvPicPr>
          <p:cNvPr id="398" name="PiPlus_muon_decay.svg.png" descr="PiPlus_muon_decay.svg.png"/>
          <p:cNvPicPr>
            <a:picLocks noChangeAspect="1"/>
          </p:cNvPicPr>
          <p:nvPr/>
        </p:nvPicPr>
        <p:blipFill>
          <a:blip r:embed="rId2">
            <a:extLst/>
          </a:blip>
          <a:stretch>
            <a:fillRect/>
          </a:stretch>
        </p:blipFill>
        <p:spPr>
          <a:xfrm>
            <a:off x="543336" y="3300301"/>
            <a:ext cx="5489966" cy="3293980"/>
          </a:xfrm>
          <a:prstGeom prst="rect">
            <a:avLst/>
          </a:prstGeom>
          <a:ln w="12700">
            <a:miter lim="400000"/>
          </a:ln>
        </p:spPr>
      </p:pic>
      <p:sp>
        <p:nvSpPr>
          <p:cNvPr id="399" name="Line"/>
          <p:cNvSpPr/>
          <p:nvPr/>
        </p:nvSpPr>
        <p:spPr>
          <a:xfrm flipV="1">
            <a:off x="7617571" y="3527434"/>
            <a:ext cx="1" cy="3534332"/>
          </a:xfrm>
          <a:prstGeom prst="line">
            <a:avLst/>
          </a:prstGeom>
          <a:ln w="25400">
            <a:solidFill>
              <a:srgbClr val="000000"/>
            </a:solidFill>
            <a:miter lim="400000"/>
            <a:tailEnd type="triangle"/>
          </a:ln>
        </p:spPr>
        <p:txBody>
          <a:bodyPr lIns="50800" tIns="50800" rIns="50800" bIns="50800" anchor="ctr"/>
          <a:lstStyle/>
          <a:p>
            <a:pPr/>
          </a:p>
        </p:txBody>
      </p:sp>
      <p:sp>
        <p:nvSpPr>
          <p:cNvPr id="400" name="Line"/>
          <p:cNvSpPr/>
          <p:nvPr/>
        </p:nvSpPr>
        <p:spPr>
          <a:xfrm>
            <a:off x="6971498" y="6726929"/>
            <a:ext cx="5489965" cy="1"/>
          </a:xfrm>
          <a:prstGeom prst="line">
            <a:avLst/>
          </a:prstGeom>
          <a:ln w="25400">
            <a:solidFill>
              <a:srgbClr val="000000"/>
            </a:solidFill>
            <a:miter lim="400000"/>
            <a:tailEnd type="triangle"/>
          </a:ln>
        </p:spPr>
        <p:txBody>
          <a:bodyPr lIns="50800" tIns="50800" rIns="50800" bIns="50800" anchor="ctr"/>
          <a:lstStyle/>
          <a:p>
            <a:pPr/>
          </a:p>
        </p:txBody>
      </p:sp>
      <p:sp>
        <p:nvSpPr>
          <p:cNvPr id="401" name="Rectangle"/>
          <p:cNvSpPr/>
          <p:nvPr/>
        </p:nvSpPr>
        <p:spPr>
          <a:xfrm>
            <a:off x="5344233" y="3295894"/>
            <a:ext cx="638908" cy="538311"/>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402" name="Equation"/>
          <p:cNvSpPr txBox="1"/>
          <p:nvPr/>
        </p:nvSpPr>
        <p:spPr>
          <a:xfrm>
            <a:off x="5465801" y="3398942"/>
            <a:ext cx="395772" cy="33221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p>
                    <m:e>
                      <m:r>
                        <a:rPr xmlns:a="http://schemas.openxmlformats.org/drawingml/2006/main" sz="3400" i="1">
                          <a:solidFill>
                            <a:srgbClr val="000000"/>
                          </a:solidFill>
                          <a:latin typeface="Cambria Math" panose="02040503050406030204" pitchFamily="18" charset="0"/>
                        </a:rPr>
                        <m:t>e</m:t>
                      </m:r>
                    </m:e>
                    <m:sup>
                      <m:r>
                        <a:rPr xmlns:a="http://schemas.openxmlformats.org/drawingml/2006/main" sz="3400" i="1">
                          <a:solidFill>
                            <a:srgbClr val="000000"/>
                          </a:solidFill>
                          <a:latin typeface="Cambria Math" panose="02040503050406030204" pitchFamily="18" charset="0"/>
                        </a:rPr>
                        <m:t>+</m:t>
                      </m:r>
                    </m:sup>
                  </m:sSup>
                </m:oMath>
              </m:oMathPara>
            </a14:m>
            <a:endParaRPr sz="3400"/>
          </a:p>
        </p:txBody>
      </p:sp>
      <p:sp>
        <p:nvSpPr>
          <p:cNvPr id="403" name="Rectangle"/>
          <p:cNvSpPr/>
          <p:nvPr/>
        </p:nvSpPr>
        <p:spPr>
          <a:xfrm>
            <a:off x="5344233" y="6047008"/>
            <a:ext cx="638908" cy="538311"/>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404" name="Equation"/>
          <p:cNvSpPr txBox="1"/>
          <p:nvPr/>
        </p:nvSpPr>
        <p:spPr>
          <a:xfrm>
            <a:off x="5465801" y="5995697"/>
            <a:ext cx="305450" cy="30174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3400" i="1">
                          <a:solidFill>
                            <a:srgbClr val="000000"/>
                          </a:solidFill>
                          <a:latin typeface="Cambria Math" panose="02040503050406030204" pitchFamily="18" charset="0"/>
                        </a:rPr>
                        <m:t>ν</m:t>
                      </m:r>
                    </m:e>
                    <m:sub>
                      <m:r>
                        <a:rPr xmlns:a="http://schemas.openxmlformats.org/drawingml/2006/main" sz="3400" i="1">
                          <a:solidFill>
                            <a:srgbClr val="000000"/>
                          </a:solidFill>
                          <a:latin typeface="Cambria Math" panose="02040503050406030204" pitchFamily="18" charset="0"/>
                        </a:rPr>
                        <m:t>e</m:t>
                      </m:r>
                    </m:sub>
                  </m:sSub>
                </m:oMath>
              </m:oMathPara>
            </a14:m>
            <a:endParaRPr sz="3400"/>
          </a:p>
        </p:txBody>
      </p:sp>
      <p:sp>
        <p:nvSpPr>
          <p:cNvPr id="40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06" name="Counts"/>
          <p:cNvSpPr txBox="1"/>
          <p:nvPr/>
        </p:nvSpPr>
        <p:spPr>
          <a:xfrm rot="16200000">
            <a:off x="6932410" y="3749785"/>
            <a:ext cx="769214"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Counts</a:t>
            </a:r>
          </a:p>
        </p:txBody>
      </p:sp>
      <p:sp>
        <p:nvSpPr>
          <p:cNvPr id="407" name="Positron Energy [MeV]"/>
          <p:cNvSpPr txBox="1"/>
          <p:nvPr/>
        </p:nvSpPr>
        <p:spPr>
          <a:xfrm>
            <a:off x="10333726" y="7134400"/>
            <a:ext cx="2121917"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Positron Energy [MeV]</a:t>
            </a:r>
          </a:p>
        </p:txBody>
      </p:sp>
      <p:sp>
        <p:nvSpPr>
          <p:cNvPr id="408" name="Equation"/>
          <p:cNvSpPr txBox="1"/>
          <p:nvPr/>
        </p:nvSpPr>
        <p:spPr>
          <a:xfrm>
            <a:off x="1080233" y="7312014"/>
            <a:ext cx="2163093" cy="29772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m</m:t>
                      </m:r>
                    </m:e>
                    <m:sub>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m:t>
                          </m:r>
                        </m:sup>
                      </m:sSup>
                    </m:sub>
                  </m:sSub>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139.6</m:t>
                  </m:r>
                  <m:r>
                    <m:rPr>
                      <m:nor/>
                    </m:rPr>
                    <a:rPr xmlns:a="http://schemas.openxmlformats.org/drawingml/2006/main" sz="2400" i="1">
                      <a:solidFill>
                        <a:srgbClr val="000000"/>
                      </a:solidFill>
                      <a:latin typeface="Cambria Math" panose="02040503050406030204" pitchFamily="18" charset="0"/>
                    </a:rPr>
                    <m:t>MeV</m:t>
                  </m:r>
                </m:oMath>
              </m:oMathPara>
            </a14:m>
            <a:endParaRPr sz="2400"/>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0" name="Oval"/>
          <p:cNvSpPr/>
          <p:nvPr/>
        </p:nvSpPr>
        <p:spPr>
          <a:xfrm>
            <a:off x="1842325" y="3307879"/>
            <a:ext cx="638908" cy="3534332"/>
          </a:xfrm>
          <a:prstGeom prst="ellipse">
            <a:avLst/>
          </a:prstGeom>
          <a:solidFill>
            <a:srgbClr val="D5D5D5"/>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411"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412" name="Phase I measurement strateg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Phase I measurement strategy</a:t>
            </a:r>
          </a:p>
        </p:txBody>
      </p:sp>
      <p:pic>
        <p:nvPicPr>
          <p:cNvPr id="413" name="PiPlus_muon_decay.svg.png" descr="PiPlus_muon_decay.svg.png"/>
          <p:cNvPicPr>
            <a:picLocks noChangeAspect="1"/>
          </p:cNvPicPr>
          <p:nvPr/>
        </p:nvPicPr>
        <p:blipFill>
          <a:blip r:embed="rId2">
            <a:extLst/>
          </a:blip>
          <a:stretch>
            <a:fillRect/>
          </a:stretch>
        </p:blipFill>
        <p:spPr>
          <a:xfrm>
            <a:off x="543336" y="3299421"/>
            <a:ext cx="5489966" cy="3293980"/>
          </a:xfrm>
          <a:prstGeom prst="rect">
            <a:avLst/>
          </a:prstGeom>
          <a:ln w="12700">
            <a:miter lim="400000"/>
          </a:ln>
        </p:spPr>
      </p:pic>
      <p:sp>
        <p:nvSpPr>
          <p:cNvPr id="414" name="Line"/>
          <p:cNvSpPr/>
          <p:nvPr/>
        </p:nvSpPr>
        <p:spPr>
          <a:xfrm flipV="1">
            <a:off x="7617571" y="3526554"/>
            <a:ext cx="1" cy="3534332"/>
          </a:xfrm>
          <a:prstGeom prst="line">
            <a:avLst/>
          </a:prstGeom>
          <a:ln w="25400">
            <a:solidFill>
              <a:srgbClr val="000000"/>
            </a:solidFill>
            <a:miter lim="400000"/>
            <a:tailEnd type="triangle"/>
          </a:ln>
        </p:spPr>
        <p:txBody>
          <a:bodyPr lIns="50800" tIns="50800" rIns="50800" bIns="50800" anchor="ctr"/>
          <a:lstStyle/>
          <a:p>
            <a:pPr/>
          </a:p>
        </p:txBody>
      </p:sp>
      <p:sp>
        <p:nvSpPr>
          <p:cNvPr id="415" name="Line"/>
          <p:cNvSpPr/>
          <p:nvPr/>
        </p:nvSpPr>
        <p:spPr>
          <a:xfrm>
            <a:off x="6971498" y="6726050"/>
            <a:ext cx="5489965" cy="1"/>
          </a:xfrm>
          <a:prstGeom prst="line">
            <a:avLst/>
          </a:prstGeom>
          <a:ln w="25400">
            <a:solidFill>
              <a:srgbClr val="000000"/>
            </a:solidFill>
            <a:miter lim="400000"/>
            <a:tailEnd type="triangle"/>
          </a:ln>
        </p:spPr>
        <p:txBody>
          <a:bodyPr lIns="50800" tIns="50800" rIns="50800" bIns="50800" anchor="ctr"/>
          <a:lstStyle/>
          <a:p>
            <a:pPr/>
          </a:p>
        </p:txBody>
      </p:sp>
      <p:sp>
        <p:nvSpPr>
          <p:cNvPr id="416" name="Rectangle"/>
          <p:cNvSpPr/>
          <p:nvPr/>
        </p:nvSpPr>
        <p:spPr>
          <a:xfrm>
            <a:off x="5344233" y="3295015"/>
            <a:ext cx="638908" cy="538310"/>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417" name="Equation"/>
          <p:cNvSpPr txBox="1"/>
          <p:nvPr/>
        </p:nvSpPr>
        <p:spPr>
          <a:xfrm>
            <a:off x="5465801" y="3398063"/>
            <a:ext cx="395772" cy="33221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p>
                    <m:e>
                      <m:r>
                        <a:rPr xmlns:a="http://schemas.openxmlformats.org/drawingml/2006/main" sz="3400" i="1">
                          <a:solidFill>
                            <a:srgbClr val="000000"/>
                          </a:solidFill>
                          <a:latin typeface="Cambria Math" panose="02040503050406030204" pitchFamily="18" charset="0"/>
                        </a:rPr>
                        <m:t>e</m:t>
                      </m:r>
                    </m:e>
                    <m:sup>
                      <m:r>
                        <a:rPr xmlns:a="http://schemas.openxmlformats.org/drawingml/2006/main" sz="3400" i="1">
                          <a:solidFill>
                            <a:srgbClr val="000000"/>
                          </a:solidFill>
                          <a:latin typeface="Cambria Math" panose="02040503050406030204" pitchFamily="18" charset="0"/>
                        </a:rPr>
                        <m:t>+</m:t>
                      </m:r>
                    </m:sup>
                  </m:sSup>
                </m:oMath>
              </m:oMathPara>
            </a14:m>
            <a:endParaRPr sz="3400"/>
          </a:p>
        </p:txBody>
      </p:sp>
      <p:sp>
        <p:nvSpPr>
          <p:cNvPr id="418" name="Rectangle"/>
          <p:cNvSpPr/>
          <p:nvPr/>
        </p:nvSpPr>
        <p:spPr>
          <a:xfrm>
            <a:off x="5344233" y="6046129"/>
            <a:ext cx="638908" cy="538310"/>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419" name="Equation"/>
          <p:cNvSpPr txBox="1"/>
          <p:nvPr/>
        </p:nvSpPr>
        <p:spPr>
          <a:xfrm>
            <a:off x="5465801" y="5994817"/>
            <a:ext cx="305450" cy="30174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3400" i="1">
                          <a:solidFill>
                            <a:srgbClr val="000000"/>
                          </a:solidFill>
                          <a:latin typeface="Cambria Math" panose="02040503050406030204" pitchFamily="18" charset="0"/>
                        </a:rPr>
                        <m:t>ν</m:t>
                      </m:r>
                    </m:e>
                    <m:sub>
                      <m:r>
                        <a:rPr xmlns:a="http://schemas.openxmlformats.org/drawingml/2006/main" sz="3400" i="1">
                          <a:solidFill>
                            <a:srgbClr val="000000"/>
                          </a:solidFill>
                          <a:latin typeface="Cambria Math" panose="02040503050406030204" pitchFamily="18" charset="0"/>
                        </a:rPr>
                        <m:t>e</m:t>
                      </m:r>
                    </m:sub>
                  </m:sSub>
                </m:oMath>
              </m:oMathPara>
            </a14:m>
            <a:endParaRPr sz="3400"/>
          </a:p>
        </p:txBody>
      </p:sp>
      <p:sp>
        <p:nvSpPr>
          <p:cNvPr id="420" name="Positron Energy [MeV]"/>
          <p:cNvSpPr txBox="1"/>
          <p:nvPr/>
        </p:nvSpPr>
        <p:spPr>
          <a:xfrm>
            <a:off x="10333726" y="7133521"/>
            <a:ext cx="2121917"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Positron Energy [MeV]</a:t>
            </a:r>
          </a:p>
        </p:txBody>
      </p:sp>
      <p:sp>
        <p:nvSpPr>
          <p:cNvPr id="421" name="Equation"/>
          <p:cNvSpPr txBox="1"/>
          <p:nvPr/>
        </p:nvSpPr>
        <p:spPr>
          <a:xfrm>
            <a:off x="1080233" y="7312014"/>
            <a:ext cx="2163093" cy="29772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m</m:t>
                      </m:r>
                    </m:e>
                    <m:sub>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m:t>
                          </m:r>
                        </m:sup>
                      </m:sSup>
                    </m:sub>
                  </m:sSub>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139.6</m:t>
                  </m:r>
                  <m:r>
                    <m:rPr>
                      <m:nor/>
                    </m:rPr>
                    <a:rPr xmlns:a="http://schemas.openxmlformats.org/drawingml/2006/main" sz="2400" i="1">
                      <a:solidFill>
                        <a:srgbClr val="000000"/>
                      </a:solidFill>
                      <a:latin typeface="Cambria Math" panose="02040503050406030204" pitchFamily="18" charset="0"/>
                    </a:rPr>
                    <m:t>MeV</m:t>
                  </m:r>
                </m:oMath>
              </m:oMathPara>
            </a14:m>
            <a:endParaRPr sz="2400"/>
          </a:p>
        </p:txBody>
      </p:sp>
      <p:sp>
        <p:nvSpPr>
          <p:cNvPr id="422" name="The pion stops in the target and decay"/>
          <p:cNvSpPr txBox="1"/>
          <p:nvPr/>
        </p:nvSpPr>
        <p:spPr>
          <a:xfrm>
            <a:off x="614759" y="7672061"/>
            <a:ext cx="4264419" cy="38694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The pion stops in the target and decay</a:t>
            </a:r>
          </a:p>
        </p:txBody>
      </p:sp>
      <p:sp>
        <p:nvSpPr>
          <p:cNvPr id="423" name="Line"/>
          <p:cNvSpPr/>
          <p:nvPr/>
        </p:nvSpPr>
        <p:spPr>
          <a:xfrm flipV="1">
            <a:off x="11394684" y="5197150"/>
            <a:ext cx="1" cy="1615511"/>
          </a:xfrm>
          <a:prstGeom prst="line">
            <a:avLst/>
          </a:prstGeom>
          <a:ln w="38100">
            <a:solidFill>
              <a:schemeClr val="accent4">
                <a:hueOff val="-1247790"/>
                <a:lumOff val="-12326"/>
              </a:schemeClr>
            </a:solidFill>
            <a:miter lim="400000"/>
          </a:ln>
        </p:spPr>
        <p:txBody>
          <a:bodyPr lIns="50800" tIns="50800" rIns="50800" bIns="50800" anchor="ctr"/>
          <a:lstStyle/>
          <a:p>
            <a:pPr/>
          </a:p>
        </p:txBody>
      </p:sp>
      <p:sp>
        <p:nvSpPr>
          <p:cNvPr id="424" name="69"/>
          <p:cNvSpPr txBox="1"/>
          <p:nvPr/>
        </p:nvSpPr>
        <p:spPr>
          <a:xfrm>
            <a:off x="11224555" y="6788784"/>
            <a:ext cx="340259"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69</a:t>
            </a:r>
          </a:p>
        </p:txBody>
      </p:sp>
      <p:sp>
        <p:nvSpPr>
          <p:cNvPr id="42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26" name="Counts"/>
          <p:cNvSpPr txBox="1"/>
          <p:nvPr/>
        </p:nvSpPr>
        <p:spPr>
          <a:xfrm rot="16200000">
            <a:off x="6932410" y="3748906"/>
            <a:ext cx="769214"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Counts</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The SM of Particle Physics"/>
          <p:cNvSpPr txBox="1"/>
          <p:nvPr>
            <p:ph type="title"/>
          </p:nvPr>
        </p:nvSpPr>
        <p:spPr>
          <a:prstGeom prst="rect">
            <a:avLst/>
          </a:prstGeom>
        </p:spPr>
        <p:txBody>
          <a:bodyPr/>
          <a:lstStyle>
            <a:lvl1pPr defTabSz="1716590">
              <a:defRPr spc="-118" sz="5940"/>
            </a:lvl1pPr>
          </a:lstStyle>
          <a:p>
            <a:pPr/>
            <a:r>
              <a:t>The SM of Particle Physics</a:t>
            </a:r>
          </a:p>
        </p:txBody>
      </p:sp>
      <p:pic>
        <p:nvPicPr>
          <p:cNvPr id="193" name="SM_graphic-FINAL_T02-2.svg" descr="SM_graphic-FINAL_T02-2.svg"/>
          <p:cNvPicPr>
            <a:picLocks noChangeAspect="1"/>
          </p:cNvPicPr>
          <p:nvPr/>
        </p:nvPicPr>
        <p:blipFill>
          <a:blip r:embed="rId2">
            <a:extLst/>
          </a:blip>
          <a:stretch>
            <a:fillRect/>
          </a:stretch>
        </p:blipFill>
        <p:spPr>
          <a:xfrm>
            <a:off x="2783258" y="1471368"/>
            <a:ext cx="7112001" cy="7620001"/>
          </a:xfrm>
          <a:prstGeom prst="rect">
            <a:avLst/>
          </a:prstGeom>
          <a:ln w="12700">
            <a:miter lim="400000"/>
          </a:ln>
        </p:spPr>
      </p:pic>
      <p:sp>
        <p:nvSpPr>
          <p:cNvPr id="194"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8"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429" name="Phase I measurement strateg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Phase I measurement strategy</a:t>
            </a:r>
          </a:p>
        </p:txBody>
      </p:sp>
      <p:sp>
        <p:nvSpPr>
          <p:cNvPr id="430" name="Line"/>
          <p:cNvSpPr/>
          <p:nvPr/>
        </p:nvSpPr>
        <p:spPr>
          <a:xfrm flipV="1">
            <a:off x="7617571" y="3513854"/>
            <a:ext cx="1" cy="3534332"/>
          </a:xfrm>
          <a:prstGeom prst="line">
            <a:avLst/>
          </a:prstGeom>
          <a:ln w="25400">
            <a:solidFill>
              <a:srgbClr val="000000"/>
            </a:solidFill>
            <a:miter lim="400000"/>
            <a:tailEnd type="triangle"/>
          </a:ln>
        </p:spPr>
        <p:txBody>
          <a:bodyPr lIns="50800" tIns="50800" rIns="50800" bIns="50800" anchor="ctr"/>
          <a:lstStyle/>
          <a:p>
            <a:pPr/>
          </a:p>
        </p:txBody>
      </p:sp>
      <p:sp>
        <p:nvSpPr>
          <p:cNvPr id="431" name="Line"/>
          <p:cNvSpPr/>
          <p:nvPr/>
        </p:nvSpPr>
        <p:spPr>
          <a:xfrm>
            <a:off x="6971498" y="6713350"/>
            <a:ext cx="5489965" cy="1"/>
          </a:xfrm>
          <a:prstGeom prst="line">
            <a:avLst/>
          </a:prstGeom>
          <a:ln w="25400">
            <a:solidFill>
              <a:srgbClr val="000000"/>
            </a:solidFill>
            <a:miter lim="400000"/>
            <a:tailEnd type="triangle"/>
          </a:ln>
        </p:spPr>
        <p:txBody>
          <a:bodyPr lIns="50800" tIns="50800" rIns="50800" bIns="50800" anchor="ctr"/>
          <a:lstStyle/>
          <a:p>
            <a:pPr/>
          </a:p>
        </p:txBody>
      </p:sp>
      <p:sp>
        <p:nvSpPr>
          <p:cNvPr id="432" name="Positron Energy [MeV]"/>
          <p:cNvSpPr txBox="1"/>
          <p:nvPr/>
        </p:nvSpPr>
        <p:spPr>
          <a:xfrm>
            <a:off x="10333726" y="7120821"/>
            <a:ext cx="2121917"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Positron Energy [MeV]</a:t>
            </a:r>
          </a:p>
        </p:txBody>
      </p:sp>
      <p:sp>
        <p:nvSpPr>
          <p:cNvPr id="433" name="Counts"/>
          <p:cNvSpPr txBox="1"/>
          <p:nvPr/>
        </p:nvSpPr>
        <p:spPr>
          <a:xfrm rot="16200000">
            <a:off x="6932410" y="3736206"/>
            <a:ext cx="769214"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Counts</a:t>
            </a:r>
          </a:p>
        </p:txBody>
      </p:sp>
      <p:sp>
        <p:nvSpPr>
          <p:cNvPr id="434" name="Equation"/>
          <p:cNvSpPr txBox="1"/>
          <p:nvPr/>
        </p:nvSpPr>
        <p:spPr>
          <a:xfrm>
            <a:off x="1095762" y="6034892"/>
            <a:ext cx="2163093" cy="29772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m</m:t>
                      </m:r>
                    </m:e>
                    <m:sub>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m:t>
                          </m:r>
                        </m:sup>
                      </m:sSup>
                    </m:sub>
                  </m:sSub>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139.6</m:t>
                  </m:r>
                  <m:r>
                    <m:rPr>
                      <m:nor/>
                    </m:rPr>
                    <a:rPr xmlns:a="http://schemas.openxmlformats.org/drawingml/2006/main" sz="2400" i="1">
                      <a:solidFill>
                        <a:srgbClr val="000000"/>
                      </a:solidFill>
                      <a:latin typeface="Cambria Math" panose="02040503050406030204" pitchFamily="18" charset="0"/>
                    </a:rPr>
                    <m:t>MeV</m:t>
                  </m:r>
                </m:oMath>
              </m:oMathPara>
            </a14:m>
            <a:endParaRPr sz="2400"/>
          </a:p>
        </p:txBody>
      </p:sp>
      <p:sp>
        <p:nvSpPr>
          <p:cNvPr id="435" name="The pion stops in the target and decay"/>
          <p:cNvSpPr txBox="1"/>
          <p:nvPr/>
        </p:nvSpPr>
        <p:spPr>
          <a:xfrm>
            <a:off x="716522" y="6892564"/>
            <a:ext cx="4264420" cy="38694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The pion stops in the target and decay</a:t>
            </a:r>
          </a:p>
        </p:txBody>
      </p:sp>
      <p:sp>
        <p:nvSpPr>
          <p:cNvPr id="436" name="Line"/>
          <p:cNvSpPr/>
          <p:nvPr/>
        </p:nvSpPr>
        <p:spPr>
          <a:xfrm flipV="1">
            <a:off x="11394684" y="5184450"/>
            <a:ext cx="1" cy="1615511"/>
          </a:xfrm>
          <a:prstGeom prst="line">
            <a:avLst/>
          </a:prstGeom>
          <a:ln w="38100">
            <a:solidFill>
              <a:schemeClr val="accent4">
                <a:hueOff val="-1247790"/>
                <a:lumOff val="-12326"/>
              </a:schemeClr>
            </a:solidFill>
            <a:miter lim="400000"/>
          </a:ln>
        </p:spPr>
        <p:txBody>
          <a:bodyPr lIns="50800" tIns="50800" rIns="50800" bIns="50800" anchor="ctr"/>
          <a:lstStyle/>
          <a:p>
            <a:pPr/>
          </a:p>
        </p:txBody>
      </p:sp>
      <p:sp>
        <p:nvSpPr>
          <p:cNvPr id="437" name="69"/>
          <p:cNvSpPr txBox="1"/>
          <p:nvPr/>
        </p:nvSpPr>
        <p:spPr>
          <a:xfrm>
            <a:off x="11224555" y="6776084"/>
            <a:ext cx="340259"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69</a:t>
            </a:r>
          </a:p>
        </p:txBody>
      </p:sp>
      <p:sp>
        <p:nvSpPr>
          <p:cNvPr id="43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39" name="bla.png" descr="bla.png"/>
          <p:cNvPicPr>
            <a:picLocks noChangeAspect="1"/>
          </p:cNvPicPr>
          <p:nvPr/>
        </p:nvPicPr>
        <p:blipFill>
          <a:blip r:embed="rId2">
            <a:extLst/>
          </a:blip>
          <a:srcRect l="7990" t="0" r="0" b="14986"/>
          <a:stretch>
            <a:fillRect/>
          </a:stretch>
        </p:blipFill>
        <p:spPr>
          <a:xfrm>
            <a:off x="1333639" y="2955042"/>
            <a:ext cx="5051276" cy="2913108"/>
          </a:xfrm>
          <a:prstGeom prst="rect">
            <a:avLst/>
          </a:prstGeom>
          <a:ln w="12700">
            <a:miter lim="400000"/>
          </a:ln>
        </p:spPr>
      </p:pic>
      <p:sp>
        <p:nvSpPr>
          <p:cNvPr id="440" name="Equation"/>
          <p:cNvSpPr txBox="1"/>
          <p:nvPr/>
        </p:nvSpPr>
        <p:spPr>
          <a:xfrm>
            <a:off x="1095762" y="6499401"/>
            <a:ext cx="2163512" cy="33819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m</m:t>
                      </m:r>
                    </m:e>
                    <m:sub>
                      <m:sSup>
                        <m:e>
                          <m:r>
                            <a:rPr xmlns:a="http://schemas.openxmlformats.org/drawingml/2006/main" sz="2400" i="1">
                              <a:solidFill>
                                <a:srgbClr val="000000"/>
                              </a:solidFill>
                              <a:latin typeface="Cambria Math" panose="02040503050406030204" pitchFamily="18" charset="0"/>
                            </a:rPr>
                            <m:t>μ</m:t>
                          </m:r>
                        </m:e>
                        <m:sup>
                          <m:r>
                            <a:rPr xmlns:a="http://schemas.openxmlformats.org/drawingml/2006/main" sz="2400" i="1">
                              <a:solidFill>
                                <a:srgbClr val="000000"/>
                              </a:solidFill>
                              <a:latin typeface="Cambria Math" panose="02040503050406030204" pitchFamily="18" charset="0"/>
                            </a:rPr>
                            <m:t>+</m:t>
                          </m:r>
                        </m:sup>
                      </m:sSup>
                    </m:sub>
                  </m:sSub>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105.7</m:t>
                  </m:r>
                  <m:r>
                    <m:rPr>
                      <m:nor/>
                    </m:rPr>
                    <a:rPr xmlns:a="http://schemas.openxmlformats.org/drawingml/2006/main" sz="2400" i="1">
                      <a:solidFill>
                        <a:srgbClr val="000000"/>
                      </a:solidFill>
                      <a:latin typeface="Cambria Math" panose="02040503050406030204" pitchFamily="18" charset="0"/>
                    </a:rPr>
                    <m:t>MeV</m:t>
                  </m:r>
                </m:oMath>
              </m:oMathPara>
            </a14:m>
            <a:endParaRPr sz="2400"/>
          </a:p>
        </p:txBody>
      </p:sp>
      <p:sp>
        <p:nvSpPr>
          <p:cNvPr id="441" name="Then the muon stops in the target and decay"/>
          <p:cNvSpPr txBox="1"/>
          <p:nvPr/>
        </p:nvSpPr>
        <p:spPr>
          <a:xfrm>
            <a:off x="374359" y="7334480"/>
            <a:ext cx="4948746" cy="38694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Then the muon stops in the target and decay</a:t>
            </a:r>
          </a:p>
        </p:txBody>
      </p:sp>
      <p:sp>
        <p:nvSpPr>
          <p:cNvPr id="442" name="Oval"/>
          <p:cNvSpPr/>
          <p:nvPr/>
        </p:nvSpPr>
        <p:spPr>
          <a:xfrm>
            <a:off x="1207325" y="3519635"/>
            <a:ext cx="638908" cy="2164703"/>
          </a:xfrm>
          <a:prstGeom prst="ellipse">
            <a:avLst/>
          </a:prstGeom>
          <a:solidFill>
            <a:srgbClr val="D5D5D5">
              <a:alpha val="69598"/>
            </a:srgbClr>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443" name="Equation"/>
          <p:cNvSpPr txBox="1"/>
          <p:nvPr/>
        </p:nvSpPr>
        <p:spPr>
          <a:xfrm>
            <a:off x="464667" y="4143945"/>
            <a:ext cx="640291" cy="502856"/>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p>
                    <m:e>
                      <m:r>
                        <a:rPr xmlns:a="http://schemas.openxmlformats.org/drawingml/2006/main" sz="5100" i="1">
                          <a:solidFill>
                            <a:srgbClr val="000000"/>
                          </a:solidFill>
                          <a:latin typeface="Cambria Math" panose="02040503050406030204" pitchFamily="18" charset="0"/>
                        </a:rPr>
                        <m:t>π</m:t>
                      </m:r>
                    </m:e>
                    <m:sup>
                      <m:r>
                        <a:rPr xmlns:a="http://schemas.openxmlformats.org/drawingml/2006/main" sz="5100" i="1">
                          <a:solidFill>
                            <a:srgbClr val="000000"/>
                          </a:solidFill>
                          <a:latin typeface="Cambria Math" panose="02040503050406030204" pitchFamily="18" charset="0"/>
                        </a:rPr>
                        <m:t>+</m:t>
                      </m:r>
                    </m:sup>
                  </m:sSup>
                </m:oMath>
              </m:oMathPara>
            </a14:m>
            <a:endParaRPr sz="5100"/>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 name="Rectangle"/>
          <p:cNvSpPr/>
          <p:nvPr/>
        </p:nvSpPr>
        <p:spPr>
          <a:xfrm>
            <a:off x="7616972" y="4145098"/>
            <a:ext cx="3121131" cy="2575726"/>
          </a:xfrm>
          <a:prstGeom prst="rect">
            <a:avLst/>
          </a:prstGeom>
          <a:solidFill>
            <a:srgbClr val="00A1FF"/>
          </a:solidFill>
          <a:ln w="12700">
            <a:miter lim="400000"/>
          </a:ln>
        </p:spPr>
        <p:txBody>
          <a:bodyPr lIns="50800" tIns="50800" rIns="50800" bIns="50800" anchor="ctr"/>
          <a:lstStyle/>
          <a:p>
            <a:pPr defTabSz="584200">
              <a:defRPr sz="2200">
                <a:solidFill>
                  <a:srgbClr val="000000"/>
                </a:solidFill>
                <a:latin typeface="Helvetica Neue Medium"/>
                <a:ea typeface="Helvetica Neue Medium"/>
                <a:cs typeface="Helvetica Neue Medium"/>
                <a:sym typeface="Helvetica Neue Medium"/>
              </a:defRPr>
            </a:pPr>
          </a:p>
        </p:txBody>
      </p:sp>
      <p:sp>
        <p:nvSpPr>
          <p:cNvPr id="446"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447" name="Phase I measurement strateg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Phase I measurement strategy</a:t>
            </a:r>
          </a:p>
        </p:txBody>
      </p:sp>
      <p:sp>
        <p:nvSpPr>
          <p:cNvPr id="448" name="Line"/>
          <p:cNvSpPr/>
          <p:nvPr/>
        </p:nvSpPr>
        <p:spPr>
          <a:xfrm flipV="1">
            <a:off x="7617571" y="3513854"/>
            <a:ext cx="1" cy="3534332"/>
          </a:xfrm>
          <a:prstGeom prst="line">
            <a:avLst/>
          </a:prstGeom>
          <a:ln w="25400">
            <a:solidFill>
              <a:srgbClr val="000000"/>
            </a:solidFill>
            <a:miter lim="400000"/>
            <a:tailEnd type="triangle"/>
          </a:ln>
        </p:spPr>
        <p:txBody>
          <a:bodyPr lIns="50800" tIns="50800" rIns="50800" bIns="50800" anchor="ctr"/>
          <a:lstStyle/>
          <a:p>
            <a:pPr/>
          </a:p>
        </p:txBody>
      </p:sp>
      <p:sp>
        <p:nvSpPr>
          <p:cNvPr id="449" name="Line"/>
          <p:cNvSpPr/>
          <p:nvPr/>
        </p:nvSpPr>
        <p:spPr>
          <a:xfrm>
            <a:off x="6971498" y="6713350"/>
            <a:ext cx="5489965" cy="1"/>
          </a:xfrm>
          <a:prstGeom prst="line">
            <a:avLst/>
          </a:prstGeom>
          <a:ln w="25400">
            <a:solidFill>
              <a:srgbClr val="000000"/>
            </a:solidFill>
            <a:miter lim="400000"/>
            <a:tailEnd type="triangle"/>
          </a:ln>
        </p:spPr>
        <p:txBody>
          <a:bodyPr lIns="50800" tIns="50800" rIns="50800" bIns="50800" anchor="ctr"/>
          <a:lstStyle/>
          <a:p>
            <a:pPr/>
          </a:p>
        </p:txBody>
      </p:sp>
      <p:sp>
        <p:nvSpPr>
          <p:cNvPr id="450" name="Positron Energy [MeV]"/>
          <p:cNvSpPr txBox="1"/>
          <p:nvPr/>
        </p:nvSpPr>
        <p:spPr>
          <a:xfrm>
            <a:off x="10333726" y="7120821"/>
            <a:ext cx="2121917"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Positron Energy [MeV]</a:t>
            </a:r>
          </a:p>
        </p:txBody>
      </p:sp>
      <p:sp>
        <p:nvSpPr>
          <p:cNvPr id="451" name="Counts"/>
          <p:cNvSpPr txBox="1"/>
          <p:nvPr/>
        </p:nvSpPr>
        <p:spPr>
          <a:xfrm rot="16200000">
            <a:off x="6932410" y="3736206"/>
            <a:ext cx="769214"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Counts</a:t>
            </a:r>
          </a:p>
        </p:txBody>
      </p:sp>
      <p:sp>
        <p:nvSpPr>
          <p:cNvPr id="452" name="Equation"/>
          <p:cNvSpPr txBox="1"/>
          <p:nvPr/>
        </p:nvSpPr>
        <p:spPr>
          <a:xfrm>
            <a:off x="1095762" y="6034892"/>
            <a:ext cx="2163093" cy="29772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m</m:t>
                      </m:r>
                    </m:e>
                    <m:sub>
                      <m:sSup>
                        <m:e>
                          <m:r>
                            <a:rPr xmlns:a="http://schemas.openxmlformats.org/drawingml/2006/main" sz="2400" i="1">
                              <a:solidFill>
                                <a:srgbClr val="000000"/>
                              </a:solidFill>
                              <a:latin typeface="Cambria Math" panose="02040503050406030204" pitchFamily="18" charset="0"/>
                            </a:rPr>
                            <m:t>π</m:t>
                          </m:r>
                        </m:e>
                        <m:sup>
                          <m:r>
                            <a:rPr xmlns:a="http://schemas.openxmlformats.org/drawingml/2006/main" sz="2400" i="1">
                              <a:solidFill>
                                <a:srgbClr val="000000"/>
                              </a:solidFill>
                              <a:latin typeface="Cambria Math" panose="02040503050406030204" pitchFamily="18" charset="0"/>
                            </a:rPr>
                            <m:t>+</m:t>
                          </m:r>
                        </m:sup>
                      </m:sSup>
                    </m:sub>
                  </m:sSub>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139.6</m:t>
                  </m:r>
                  <m:r>
                    <m:rPr>
                      <m:nor/>
                    </m:rPr>
                    <a:rPr xmlns:a="http://schemas.openxmlformats.org/drawingml/2006/main" sz="2400" i="1">
                      <a:solidFill>
                        <a:srgbClr val="000000"/>
                      </a:solidFill>
                      <a:latin typeface="Cambria Math" panose="02040503050406030204" pitchFamily="18" charset="0"/>
                    </a:rPr>
                    <m:t>MeV</m:t>
                  </m:r>
                </m:oMath>
              </m:oMathPara>
            </a14:m>
            <a:endParaRPr sz="2400"/>
          </a:p>
        </p:txBody>
      </p:sp>
      <p:sp>
        <p:nvSpPr>
          <p:cNvPr id="453" name="Line"/>
          <p:cNvSpPr/>
          <p:nvPr/>
        </p:nvSpPr>
        <p:spPr>
          <a:xfrm flipV="1">
            <a:off x="11394684" y="5184450"/>
            <a:ext cx="1" cy="1615511"/>
          </a:xfrm>
          <a:prstGeom prst="line">
            <a:avLst/>
          </a:prstGeom>
          <a:ln w="38100">
            <a:solidFill>
              <a:schemeClr val="accent4">
                <a:hueOff val="-1247790"/>
                <a:lumOff val="-12326"/>
              </a:schemeClr>
            </a:solidFill>
            <a:miter lim="400000"/>
          </a:ln>
        </p:spPr>
        <p:txBody>
          <a:bodyPr lIns="50800" tIns="50800" rIns="50800" bIns="50800" anchor="ctr"/>
          <a:lstStyle/>
          <a:p>
            <a:pPr/>
          </a:p>
        </p:txBody>
      </p:sp>
      <p:sp>
        <p:nvSpPr>
          <p:cNvPr id="454" name="69"/>
          <p:cNvSpPr txBox="1"/>
          <p:nvPr/>
        </p:nvSpPr>
        <p:spPr>
          <a:xfrm>
            <a:off x="11224555" y="6776084"/>
            <a:ext cx="340259"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69</a:t>
            </a:r>
          </a:p>
        </p:txBody>
      </p:sp>
      <p:sp>
        <p:nvSpPr>
          <p:cNvPr id="45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56" name="bla.png" descr="bla.png"/>
          <p:cNvPicPr>
            <a:picLocks noChangeAspect="1"/>
          </p:cNvPicPr>
          <p:nvPr/>
        </p:nvPicPr>
        <p:blipFill>
          <a:blip r:embed="rId2">
            <a:extLst/>
          </a:blip>
          <a:srcRect l="0" t="0" r="0" b="14986"/>
          <a:stretch>
            <a:fillRect/>
          </a:stretch>
        </p:blipFill>
        <p:spPr>
          <a:xfrm>
            <a:off x="894949" y="2955042"/>
            <a:ext cx="5489966" cy="2913108"/>
          </a:xfrm>
          <a:prstGeom prst="rect">
            <a:avLst/>
          </a:prstGeom>
          <a:ln w="12700">
            <a:miter lim="400000"/>
          </a:ln>
        </p:spPr>
      </p:pic>
      <p:sp>
        <p:nvSpPr>
          <p:cNvPr id="457" name="Equation"/>
          <p:cNvSpPr txBox="1"/>
          <p:nvPr/>
        </p:nvSpPr>
        <p:spPr>
          <a:xfrm>
            <a:off x="1095762" y="6499401"/>
            <a:ext cx="2163512" cy="33819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m</m:t>
                      </m:r>
                    </m:e>
                    <m:sub>
                      <m:sSup>
                        <m:e>
                          <m:r>
                            <a:rPr xmlns:a="http://schemas.openxmlformats.org/drawingml/2006/main" sz="2400" i="1">
                              <a:solidFill>
                                <a:srgbClr val="000000"/>
                              </a:solidFill>
                              <a:latin typeface="Cambria Math" panose="02040503050406030204" pitchFamily="18" charset="0"/>
                            </a:rPr>
                            <m:t>μ</m:t>
                          </m:r>
                        </m:e>
                        <m:sup>
                          <m:r>
                            <a:rPr xmlns:a="http://schemas.openxmlformats.org/drawingml/2006/main" sz="2400" i="1">
                              <a:solidFill>
                                <a:srgbClr val="000000"/>
                              </a:solidFill>
                              <a:latin typeface="Cambria Math" panose="02040503050406030204" pitchFamily="18" charset="0"/>
                            </a:rPr>
                            <m:t>+</m:t>
                          </m:r>
                        </m:sup>
                      </m:sSup>
                    </m:sub>
                  </m:sSub>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105.7</m:t>
                  </m:r>
                  <m:r>
                    <m:rPr>
                      <m:nor/>
                    </m:rPr>
                    <a:rPr xmlns:a="http://schemas.openxmlformats.org/drawingml/2006/main" sz="2400" i="1">
                      <a:solidFill>
                        <a:srgbClr val="000000"/>
                      </a:solidFill>
                      <a:latin typeface="Cambria Math" panose="02040503050406030204" pitchFamily="18" charset="0"/>
                    </a:rPr>
                    <m:t>MeV</m:t>
                  </m:r>
                </m:oMath>
              </m:oMathPara>
            </a14:m>
            <a:endParaRPr sz="2400"/>
          </a:p>
        </p:txBody>
      </p:sp>
      <p:sp>
        <p:nvSpPr>
          <p:cNvPr id="458" name="53"/>
          <p:cNvSpPr txBox="1"/>
          <p:nvPr/>
        </p:nvSpPr>
        <p:spPr>
          <a:xfrm>
            <a:off x="10566893" y="6776084"/>
            <a:ext cx="340260"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53</a:t>
            </a:r>
          </a:p>
        </p:txBody>
      </p:sp>
      <p:sp>
        <p:nvSpPr>
          <p:cNvPr id="459" name="The pion stops in the target and decay"/>
          <p:cNvSpPr txBox="1"/>
          <p:nvPr/>
        </p:nvSpPr>
        <p:spPr>
          <a:xfrm>
            <a:off x="716522" y="6892564"/>
            <a:ext cx="4264420" cy="38694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The pion stops in the target and decay</a:t>
            </a:r>
          </a:p>
        </p:txBody>
      </p:sp>
      <p:sp>
        <p:nvSpPr>
          <p:cNvPr id="460" name="Then the muon stops in the target and decay"/>
          <p:cNvSpPr txBox="1"/>
          <p:nvPr/>
        </p:nvSpPr>
        <p:spPr>
          <a:xfrm>
            <a:off x="374359" y="7334480"/>
            <a:ext cx="4948746" cy="38694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Then the muon stops in the target and decay</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2"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46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64" name="pi-mu-e"/>
          <p:cNvSpPr txBox="1"/>
          <p:nvPr/>
        </p:nvSpPr>
        <p:spPr>
          <a:xfrm>
            <a:off x="5481264" y="2709070"/>
            <a:ext cx="1013207" cy="399289"/>
          </a:xfrm>
          <a:prstGeom prst="rect">
            <a:avLst/>
          </a:prstGeom>
          <a:solidFill>
            <a:schemeClr val="accent1">
              <a:lumOff val="16847"/>
            </a:schemeClr>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000">
                <a:solidFill>
                  <a:srgbClr val="000000"/>
                </a:solidFill>
              </a:defRPr>
            </a:lvl1pPr>
          </a:lstStyle>
          <a:p>
            <a:pPr/>
            <a:r>
              <a:t>pi-mu-e</a:t>
            </a:r>
          </a:p>
        </p:txBody>
      </p:sp>
      <p:pic>
        <p:nvPicPr>
          <p:cNvPr id="465" name="Content Placeholder 7" descr="Content Placeholder 7"/>
          <p:cNvPicPr>
            <a:picLocks noChangeAspect="1"/>
          </p:cNvPicPr>
          <p:nvPr/>
        </p:nvPicPr>
        <p:blipFill>
          <a:blip r:embed="rId2">
            <a:extLst/>
          </a:blip>
          <a:stretch>
            <a:fillRect/>
          </a:stretch>
        </p:blipFill>
        <p:spPr>
          <a:xfrm>
            <a:off x="580934" y="2179510"/>
            <a:ext cx="8413932" cy="4102167"/>
          </a:xfrm>
          <a:prstGeom prst="rect">
            <a:avLst/>
          </a:prstGeom>
          <a:ln w="12700">
            <a:miter lim="400000"/>
          </a:ln>
        </p:spPr>
      </p:pic>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7"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46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69" name="Guiding principles to the design of the experiment:…"/>
          <p:cNvSpPr txBox="1"/>
          <p:nvPr/>
        </p:nvSpPr>
        <p:spPr>
          <a:xfrm>
            <a:off x="114134" y="7004854"/>
            <a:ext cx="12776533" cy="20761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100"/>
              </a:spcBef>
              <a:defRPr b="1"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sz="2400">
                <a:solidFill>
                  <a:srgbClr val="000000"/>
                </a:solidFill>
              </a:defRPr>
            </a:pPr>
            <a:r>
              <a:t>Tail must be measured with a precision of 1% → Event identification in the active target</a:t>
            </a:r>
          </a:p>
        </p:txBody>
      </p:sp>
      <p:pic>
        <p:nvPicPr>
          <p:cNvPr id="470" name="Content Placeholder 7" descr="Content Placeholder 7"/>
          <p:cNvPicPr>
            <a:picLocks noChangeAspect="1"/>
          </p:cNvPicPr>
          <p:nvPr/>
        </p:nvPicPr>
        <p:blipFill>
          <a:blip r:embed="rId2">
            <a:extLst/>
          </a:blip>
          <a:stretch>
            <a:fillRect/>
          </a:stretch>
        </p:blipFill>
        <p:spPr>
          <a:xfrm>
            <a:off x="580934" y="2179510"/>
            <a:ext cx="8413932" cy="4102167"/>
          </a:xfrm>
          <a:prstGeom prst="rect">
            <a:avLst/>
          </a:prstGeom>
          <a:ln w="12700">
            <a:miter lim="400000"/>
          </a:ln>
        </p:spPr>
      </p:pic>
      <p:sp>
        <p:nvSpPr>
          <p:cNvPr id="471" name="TextBox 10"/>
          <p:cNvSpPr txBox="1"/>
          <p:nvPr/>
        </p:nvSpPr>
        <p:spPr>
          <a:xfrm>
            <a:off x="1890792" y="3492162"/>
            <a:ext cx="3392521" cy="96588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900" i="1">
                          <a:solidFill>
                            <a:srgbClr val="003087"/>
                          </a:solidFill>
                          <a:latin typeface="Cambria Math" panose="02040503050406030204" pitchFamily="18" charset="0"/>
                        </a:rPr>
                        <m:t>𝑅</m:t>
                      </m:r>
                    </m:e>
                    <m:sub>
                      <m:f>
                        <m:fPr>
                          <m:ctrlPr>
                            <a:rPr xmlns:a="http://schemas.openxmlformats.org/drawingml/2006/main" sz="2900" i="1">
                              <a:solidFill>
                                <a:srgbClr val="003087"/>
                              </a:solidFill>
                              <a:latin typeface="Cambria Math" panose="02040503050406030204" pitchFamily="18" charset="0"/>
                            </a:rPr>
                          </m:ctrlPr>
                          <m:type m:val="lin"/>
                        </m:fPr>
                        <m:num>
                          <m:r>
                            <a:rPr xmlns:a="http://schemas.openxmlformats.org/drawingml/2006/main" sz="2900" i="1">
                              <a:solidFill>
                                <a:srgbClr val="003087"/>
                              </a:solidFill>
                              <a:latin typeface="Cambria Math" panose="02040503050406030204" pitchFamily="18" charset="0"/>
                            </a:rPr>
                            <m:t>𝑒</m:t>
                          </m:r>
                        </m:num>
                        <m:den>
                          <m:r>
                            <a:rPr xmlns:a="http://schemas.openxmlformats.org/drawingml/2006/main" sz="2900" i="1">
                              <a:solidFill>
                                <a:srgbClr val="003087"/>
                              </a:solidFill>
                              <a:latin typeface="Cambria Math" panose="02040503050406030204" pitchFamily="18" charset="0"/>
                            </a:rPr>
                            <m:t>𝜇</m:t>
                          </m:r>
                        </m:den>
                      </m:f>
                    </m:sub>
                  </m:sSub>
                  <m:r>
                    <a:rPr xmlns:a="http://schemas.openxmlformats.org/drawingml/2006/main" sz="2900" i="1">
                      <a:solidFill>
                        <a:srgbClr val="003087"/>
                      </a:solidFill>
                      <a:latin typeface="Cambria Math" panose="02040503050406030204" pitchFamily="18" charset="0"/>
                    </a:rPr>
                    <m:t>=</m:t>
                  </m:r>
                  <m:f>
                    <m:fPr>
                      <m:ctrlPr>
                        <a:rPr xmlns:a="http://schemas.openxmlformats.org/drawingml/2006/main" sz="2900" i="1">
                          <a:solidFill>
                            <a:srgbClr val="AF272F"/>
                          </a:solidFill>
                          <a:latin typeface="Cambria Math" panose="02040503050406030204" pitchFamily="18" charset="0"/>
                        </a:rPr>
                      </m:ctrlPr>
                      <m:type m:val="bar"/>
                    </m:fPr>
                    <m:num>
                      <m:sSub>
                        <m:e>
                          <m:r>
                            <a:rPr xmlns:a="http://schemas.openxmlformats.org/drawingml/2006/main" sz="2900" i="1">
                              <a:solidFill>
                                <a:srgbClr val="DB720C"/>
                              </a:solidFill>
                              <a:latin typeface="Cambria Math" panose="02040503050406030204" pitchFamily="18" charset="0"/>
                            </a:rPr>
                            <m:t>𝑁</m:t>
                          </m:r>
                        </m:e>
                        <m:sub>
                          <m:r>
                            <a:rPr xmlns:a="http://schemas.openxmlformats.org/drawingml/2006/main" sz="2900" i="1">
                              <a:solidFill>
                                <a:srgbClr val="DB720C"/>
                              </a:solidFill>
                              <a:latin typeface="Cambria Math" panose="02040503050406030204" pitchFamily="18" charset="0"/>
                            </a:rPr>
                            <m:t>𝑟</m:t>
                          </m:r>
                          <m:r>
                            <a:rPr xmlns:a="http://schemas.openxmlformats.org/drawingml/2006/main" sz="2900" i="1">
                              <a:solidFill>
                                <a:srgbClr val="DB720C"/>
                              </a:solidFill>
                              <a:latin typeface="Cambria Math" panose="02040503050406030204" pitchFamily="18" charset="0"/>
                            </a:rPr>
                            <m:t>𝑖</m:t>
                          </m:r>
                          <m:r>
                            <a:rPr xmlns:a="http://schemas.openxmlformats.org/drawingml/2006/main" sz="2900" i="1">
                              <a:solidFill>
                                <a:srgbClr val="DB720C"/>
                              </a:solidFill>
                              <a:latin typeface="Cambria Math" panose="02040503050406030204" pitchFamily="18" charset="0"/>
                            </a:rPr>
                            <m:t>𝑔</m:t>
                          </m:r>
                          <m:r>
                            <a:rPr xmlns:a="http://schemas.openxmlformats.org/drawingml/2006/main" sz="2900" i="1">
                              <a:solidFill>
                                <a:srgbClr val="DB720C"/>
                              </a:solidFill>
                              <a:latin typeface="Cambria Math" panose="02040503050406030204" pitchFamily="18" charset="0"/>
                            </a:rPr>
                            <m:t>h</m:t>
                          </m:r>
                          <m:r>
                            <a:rPr xmlns:a="http://schemas.openxmlformats.org/drawingml/2006/main" sz="2900" i="1">
                              <a:solidFill>
                                <a:srgbClr val="DB720C"/>
                              </a:solidFill>
                              <a:latin typeface="Cambria Math" panose="02040503050406030204" pitchFamily="18" charset="0"/>
                            </a:rPr>
                            <m:t>𝑡</m:t>
                          </m:r>
                        </m:sub>
                      </m:sSub>
                    </m:num>
                    <m:den>
                      <m:sSub>
                        <m:e>
                          <m:r>
                            <a:rPr xmlns:a="http://schemas.openxmlformats.org/drawingml/2006/main" sz="2900" i="1">
                              <a:solidFill>
                                <a:srgbClr val="00B5E2"/>
                              </a:solidFill>
                              <a:latin typeface="Cambria Math" panose="02040503050406030204" pitchFamily="18" charset="0"/>
                            </a:rPr>
                            <m:t>𝑁</m:t>
                          </m:r>
                        </m:e>
                        <m:sub>
                          <m:r>
                            <a:rPr xmlns:a="http://schemas.openxmlformats.org/drawingml/2006/main" sz="2900" i="1">
                              <a:solidFill>
                                <a:srgbClr val="00B5E2"/>
                              </a:solidFill>
                              <a:latin typeface="Cambria Math" panose="02040503050406030204" pitchFamily="18" charset="0"/>
                            </a:rPr>
                            <m:t>𝑙</m:t>
                          </m:r>
                          <m:r>
                            <a:rPr xmlns:a="http://schemas.openxmlformats.org/drawingml/2006/main" sz="2900" i="1">
                              <a:solidFill>
                                <a:srgbClr val="00B5E2"/>
                              </a:solidFill>
                              <a:latin typeface="Cambria Math" panose="02040503050406030204" pitchFamily="18" charset="0"/>
                            </a:rPr>
                            <m:t>𝑒</m:t>
                          </m:r>
                          <m:r>
                            <a:rPr xmlns:a="http://schemas.openxmlformats.org/drawingml/2006/main" sz="2900" i="1">
                              <a:solidFill>
                                <a:srgbClr val="00B5E2"/>
                              </a:solidFill>
                              <a:latin typeface="Cambria Math" panose="02040503050406030204" pitchFamily="18" charset="0"/>
                            </a:rPr>
                            <m:t>𝑓</m:t>
                          </m:r>
                          <m:r>
                            <a:rPr xmlns:a="http://schemas.openxmlformats.org/drawingml/2006/main" sz="2900" i="1">
                              <a:solidFill>
                                <a:srgbClr val="00B5E2"/>
                              </a:solidFill>
                              <a:latin typeface="Cambria Math" panose="02040503050406030204" pitchFamily="18" charset="0"/>
                            </a:rPr>
                            <m:t>𝑡</m:t>
                          </m:r>
                        </m:sub>
                      </m:sSub>
                    </m:den>
                  </m:f>
                  <m:d>
                    <m:dPr>
                      <m:ctrlPr>
                        <a:rPr xmlns:a="http://schemas.openxmlformats.org/drawingml/2006/main" sz="2900" i="1">
                          <a:solidFill>
                            <a:srgbClr val="003087"/>
                          </a:solidFill>
                          <a:latin typeface="Cambria Math" panose="02040503050406030204" pitchFamily="18" charset="0"/>
                        </a:rPr>
                      </m:ctrlPr>
                      <m:begChr m:val="["/>
                      <m:endChr m:val="]"/>
                    </m:dPr>
                    <m:e>
                      <m:r>
                        <a:rPr xmlns:a="http://schemas.openxmlformats.org/drawingml/2006/main" sz="2900" i="1">
                          <a:solidFill>
                            <a:srgbClr val="003087"/>
                          </a:solidFill>
                          <a:latin typeface="Cambria Math" panose="02040503050406030204" pitchFamily="18" charset="0"/>
                        </a:rPr>
                        <m:t>1</m:t>
                      </m:r>
                      <m:r>
                        <a:rPr xmlns:a="http://schemas.openxmlformats.org/drawingml/2006/main" sz="2900" i="1">
                          <a:solidFill>
                            <a:srgbClr val="003087"/>
                          </a:solidFill>
                          <a:latin typeface="Cambria Math" panose="02040503050406030204" pitchFamily="18" charset="0"/>
                        </a:rPr>
                        <m:t>+</m:t>
                      </m:r>
                      <m:sSub>
                        <m:e>
                          <m:r>
                            <a:rPr xmlns:a="http://schemas.openxmlformats.org/drawingml/2006/main" sz="2900" i="1">
                              <a:solidFill>
                                <a:srgbClr val="7030A0"/>
                              </a:solidFill>
                              <a:latin typeface="Cambria Math" panose="02040503050406030204" pitchFamily="18" charset="0"/>
                            </a:rPr>
                            <m:t>𝐶</m:t>
                          </m:r>
                        </m:e>
                        <m:sub>
                          <m:r>
                            <a:rPr xmlns:a="http://schemas.openxmlformats.org/drawingml/2006/main" sz="2900" i="1">
                              <a:solidFill>
                                <a:srgbClr val="7030A0"/>
                              </a:solidFill>
                              <a:latin typeface="Cambria Math" panose="02040503050406030204" pitchFamily="18" charset="0"/>
                            </a:rPr>
                            <m:t>𝑡</m:t>
                          </m:r>
                          <m:r>
                            <a:rPr xmlns:a="http://schemas.openxmlformats.org/drawingml/2006/main" sz="2900" i="1">
                              <a:solidFill>
                                <a:srgbClr val="7030A0"/>
                              </a:solidFill>
                              <a:latin typeface="Cambria Math" panose="02040503050406030204" pitchFamily="18" charset="0"/>
                            </a:rPr>
                            <m:t>𝑎</m:t>
                          </m:r>
                          <m:r>
                            <a:rPr xmlns:a="http://schemas.openxmlformats.org/drawingml/2006/main" sz="2900" i="1">
                              <a:solidFill>
                                <a:srgbClr val="7030A0"/>
                              </a:solidFill>
                              <a:latin typeface="Cambria Math" panose="02040503050406030204" pitchFamily="18" charset="0"/>
                            </a:rPr>
                            <m:t>𝑖</m:t>
                          </m:r>
                          <m:r>
                            <a:rPr xmlns:a="http://schemas.openxmlformats.org/drawingml/2006/main" sz="2900" i="1">
                              <a:solidFill>
                                <a:srgbClr val="7030A0"/>
                              </a:solidFill>
                              <a:latin typeface="Cambria Math" panose="02040503050406030204" pitchFamily="18" charset="0"/>
                            </a:rPr>
                            <m:t>𝑙</m:t>
                          </m:r>
                        </m:sub>
                      </m:sSub>
                    </m:e>
                  </m:d>
                </m:oMath>
              </m:oMathPara>
            </a14:m>
            <a:endParaRPr sz="2900">
              <a:solidFill>
                <a:srgbClr val="003087"/>
              </a:solidFill>
            </a:endParaRPr>
          </a:p>
        </p:txBody>
      </p:sp>
      <p:pic>
        <p:nvPicPr>
          <p:cNvPr id="472" name="Picture 6" descr="Picture 6"/>
          <p:cNvPicPr>
            <a:picLocks noChangeAspect="1"/>
          </p:cNvPicPr>
          <p:nvPr/>
        </p:nvPicPr>
        <p:blipFill>
          <a:blip r:embed="rId3">
            <a:extLst/>
          </a:blip>
          <a:stretch>
            <a:fillRect/>
          </a:stretch>
        </p:blipFill>
        <p:spPr>
          <a:xfrm>
            <a:off x="8959553" y="2801426"/>
            <a:ext cx="3922219" cy="2562486"/>
          </a:xfrm>
          <a:prstGeom prst="rect">
            <a:avLst/>
          </a:prstGeom>
          <a:ln w="12700">
            <a:miter lim="400000"/>
          </a:ln>
        </p:spPr>
      </p:pic>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474" name="Collect large samples:…"/>
          <p:cNvSpPr txBox="1"/>
          <p:nvPr>
            <p:ph type="body" sz="half" idx="1"/>
          </p:nvPr>
        </p:nvSpPr>
        <p:spPr>
          <a:xfrm>
            <a:off x="460558" y="5389789"/>
            <a:ext cx="6447267" cy="4464534"/>
          </a:xfrm>
          <a:prstGeom prst="rect">
            <a:avLst/>
          </a:prstGeom>
        </p:spPr>
        <p:txBody>
          <a:bodyPr>
            <a:noAutofit/>
          </a:bodyPr>
          <a:lstStyle/>
          <a:p>
            <a:pPr>
              <a:spcBef>
                <a:spcPts val="1000"/>
              </a:spcBef>
              <a:defRPr sz="2400"/>
            </a:pPr>
            <a:r>
              <a:t>Collect large samples:</a:t>
            </a:r>
          </a:p>
          <a:p>
            <a:pPr lvl="1">
              <a:spcBef>
                <a:spcPts val="1000"/>
              </a:spcBef>
              <a:defRPr sz="2400"/>
            </a:pPr>
            <a:r>
              <a:t>Large solid angle: 3π sr</a:t>
            </a:r>
          </a:p>
          <a:p>
            <a:pPr>
              <a:spcBef>
                <a:spcPts val="1000"/>
              </a:spcBef>
              <a:defRPr sz="2400"/>
            </a:pPr>
            <a:r>
              <a:t>Maintain a tail fraction of 1%</a:t>
            </a:r>
          </a:p>
          <a:p>
            <a:pPr lvl="1">
              <a:spcBef>
                <a:spcPts val="1000"/>
              </a:spcBef>
              <a:defRPr sz="2400"/>
            </a:pPr>
            <a:r>
              <a:t>Depth of ~ 25 X</a:t>
            </a:r>
            <a:r>
              <a:rPr baseline="-5999"/>
              <a:t>0 </a:t>
            </a:r>
            <a:endParaRPr baseline="-5999"/>
          </a:p>
          <a:p>
            <a:pPr lvl="1">
              <a:spcBef>
                <a:spcPts val="1000"/>
              </a:spcBef>
              <a:defRPr sz="2400"/>
            </a:pPr>
            <a:r>
              <a:t>Very good uniformity</a:t>
            </a:r>
            <a:endParaRPr baseline="-5999"/>
          </a:p>
          <a:p>
            <a:pPr lvl="1">
              <a:spcBef>
                <a:spcPts val="1000"/>
              </a:spcBef>
              <a:defRPr sz="2400"/>
            </a:pPr>
            <a:r>
              <a:t>Energy resolution of ~2% at 70 MeV</a:t>
            </a:r>
          </a:p>
          <a:p>
            <a:pPr>
              <a:spcBef>
                <a:spcPts val="1000"/>
              </a:spcBef>
              <a:defRPr sz="2400"/>
            </a:pPr>
            <a:r>
              <a:t>Reduce pileup:</a:t>
            </a:r>
          </a:p>
          <a:p>
            <a:pPr lvl="1">
              <a:spcBef>
                <a:spcPts val="1000"/>
              </a:spcBef>
              <a:defRPr sz="2400"/>
            </a:pPr>
            <a:r>
              <a:t>Fast scintillator response</a:t>
            </a:r>
          </a:p>
        </p:txBody>
      </p:sp>
      <p:sp>
        <p:nvSpPr>
          <p:cNvPr id="475" name="Requirement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Requirements</a:t>
            </a:r>
          </a:p>
        </p:txBody>
      </p:sp>
      <p:sp>
        <p:nvSpPr>
          <p:cNvPr id="476" name="Calorimeter"/>
          <p:cNvSpPr txBox="1"/>
          <p:nvPr>
            <p:ph type="title"/>
          </p:nvPr>
        </p:nvSpPr>
        <p:spPr>
          <a:prstGeom prst="rect">
            <a:avLst/>
          </a:prstGeom>
        </p:spPr>
        <p:txBody>
          <a:bodyPr/>
          <a:lstStyle>
            <a:lvl1pPr defTabSz="1716590">
              <a:defRPr spc="-118" sz="5940"/>
            </a:lvl1pPr>
          </a:lstStyle>
          <a:p>
            <a:pPr/>
            <a:r>
              <a:t>Calorimeter</a:t>
            </a:r>
          </a:p>
        </p:txBody>
      </p:sp>
      <p:sp>
        <p:nvSpPr>
          <p:cNvPr id="477" name="Slide Number"/>
          <p:cNvSpPr txBox="1"/>
          <p:nvPr>
            <p:ph type="sldNum" sz="quarter" idx="2"/>
          </p:nvPr>
        </p:nvSpPr>
        <p:spPr>
          <a:xfrm>
            <a:off x="6391425" y="9220199"/>
            <a:ext cx="21517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78" name="Image" descr="Image"/>
          <p:cNvPicPr>
            <a:picLocks noChangeAspect="1"/>
          </p:cNvPicPr>
          <p:nvPr/>
        </p:nvPicPr>
        <p:blipFill>
          <a:blip r:embed="rId2">
            <a:extLst/>
          </a:blip>
          <a:stretch>
            <a:fillRect/>
          </a:stretch>
        </p:blipFill>
        <p:spPr>
          <a:xfrm>
            <a:off x="1225550" y="2355850"/>
            <a:ext cx="4470160" cy="3031488"/>
          </a:xfrm>
          <a:prstGeom prst="rect">
            <a:avLst/>
          </a:prstGeom>
          <a:ln w="12700">
            <a:miter lim="400000"/>
          </a:ln>
        </p:spPr>
      </p:pic>
      <p:pic>
        <p:nvPicPr>
          <p:cNvPr id="479" name="Google Shape;141;p16" descr="Google Shape;141;p16"/>
          <p:cNvPicPr>
            <a:picLocks noChangeAspect="1"/>
          </p:cNvPicPr>
          <p:nvPr/>
        </p:nvPicPr>
        <p:blipFill>
          <a:blip r:embed="rId3">
            <a:extLst/>
          </a:blip>
          <a:srcRect l="0" t="6031" r="0" b="0"/>
          <a:stretch>
            <a:fillRect/>
          </a:stretch>
        </p:blipFill>
        <p:spPr>
          <a:xfrm>
            <a:off x="7290503" y="1310043"/>
            <a:ext cx="5337675" cy="3401544"/>
          </a:xfrm>
          <a:prstGeom prst="rect">
            <a:avLst/>
          </a:prstGeom>
          <a:ln w="12700">
            <a:miter lim="400000"/>
          </a:ln>
        </p:spPr>
      </p:pic>
      <p:pic>
        <p:nvPicPr>
          <p:cNvPr id="480" name="Google Shape;144;p16" descr="Google Shape;144;p16"/>
          <p:cNvPicPr>
            <a:picLocks noChangeAspect="1"/>
          </p:cNvPicPr>
          <p:nvPr/>
        </p:nvPicPr>
        <p:blipFill>
          <a:blip r:embed="rId4">
            <a:extLst/>
          </a:blip>
          <a:srcRect l="0" t="6498" r="0" b="0"/>
          <a:stretch>
            <a:fillRect/>
          </a:stretch>
        </p:blipFill>
        <p:spPr>
          <a:xfrm>
            <a:off x="7290503" y="5713880"/>
            <a:ext cx="5337595" cy="3384553"/>
          </a:xfrm>
          <a:prstGeom prst="rect">
            <a:avLst/>
          </a:prstGeom>
          <a:ln w="12700">
            <a:miter lim="400000"/>
          </a:ln>
        </p:spPr>
      </p:pic>
      <p:sp>
        <p:nvSpPr>
          <p:cNvPr id="481" name="signal"/>
          <p:cNvSpPr txBox="1"/>
          <p:nvPr/>
        </p:nvSpPr>
        <p:spPr>
          <a:xfrm>
            <a:off x="9055075" y="810002"/>
            <a:ext cx="2062430" cy="53053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400">
                <a:solidFill>
                  <a:srgbClr val="000000"/>
                </a:solidFill>
              </a:defRPr>
            </a:pPr>
            <a14:m>
              <m:oMath>
                <m:r>
                  <a:rPr xmlns:a="http://schemas.openxmlformats.org/drawingml/2006/main" sz="2850" i="1">
                    <a:solidFill>
                      <a:srgbClr val="000000"/>
                    </a:solidFill>
                    <a:latin typeface="Cambria Math" panose="02040503050406030204" pitchFamily="18" charset="0"/>
                  </a:rPr>
                  <m:t>π</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e</m:t>
                </m:r>
                <m:r>
                  <a:rPr xmlns:a="http://schemas.openxmlformats.org/drawingml/2006/main" sz="2850" i="1">
                    <a:solidFill>
                      <a:srgbClr val="000000"/>
                    </a:solidFill>
                    <a:latin typeface="Cambria Math" panose="02040503050406030204" pitchFamily="18" charset="0"/>
                  </a:rPr>
                  <m:t>ν</m:t>
                </m:r>
              </m:oMath>
            </a14:m>
            <a:r>
              <a:t> signal</a:t>
            </a:r>
          </a:p>
        </p:txBody>
      </p:sp>
      <p:sp>
        <p:nvSpPr>
          <p:cNvPr id="482" name="background"/>
          <p:cNvSpPr txBox="1"/>
          <p:nvPr/>
        </p:nvSpPr>
        <p:spPr>
          <a:xfrm>
            <a:off x="8356259" y="5215797"/>
            <a:ext cx="3206062" cy="5327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400">
                <a:solidFill>
                  <a:srgbClr val="000000"/>
                </a:solidFill>
              </a:defRPr>
            </a:pPr>
            <a14:m>
              <m:oMath>
                <m:r>
                  <a:rPr xmlns:a="http://schemas.openxmlformats.org/drawingml/2006/main" sz="2850" i="1">
                    <a:solidFill>
                      <a:srgbClr val="000000"/>
                    </a:solidFill>
                    <a:latin typeface="Cambria Math" panose="02040503050406030204" pitchFamily="18" charset="0"/>
                  </a:rPr>
                  <m:t>π</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μ</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e</m:t>
                </m:r>
              </m:oMath>
            </a14:m>
            <a:r>
              <a:t> background</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4" name="Phase I measurement strategy…"/>
          <p:cNvSpPr txBox="1"/>
          <p:nvPr>
            <p:ph type="body" sz="half" idx="1"/>
          </p:nvPr>
        </p:nvSpPr>
        <p:spPr>
          <a:xfrm>
            <a:off x="698500" y="2959100"/>
            <a:ext cx="6214630" cy="6096000"/>
          </a:xfrm>
          <a:prstGeom prst="rect">
            <a:avLst/>
          </a:prstGeom>
        </p:spPr>
        <p:txBody>
          <a:bodyPr/>
          <a:lstStyle/>
          <a:p>
            <a:pPr/>
            <a:r>
              <a:t>Phase I measurement strategy</a:t>
            </a:r>
          </a:p>
          <a:p>
            <a:pPr>
              <a:defRPr b="1"/>
            </a:pPr>
            <a:r>
              <a:t>PSI Pion beam line</a:t>
            </a:r>
          </a:p>
          <a:p>
            <a:pPr/>
            <a:r>
              <a:t>Detector developments</a:t>
            </a:r>
          </a:p>
          <a:p>
            <a:pPr lvl="1"/>
            <a:r>
              <a:t>Calorimeter</a:t>
            </a:r>
          </a:p>
          <a:p>
            <a:pPr lvl="1"/>
            <a:r>
              <a:t>Active target</a:t>
            </a:r>
          </a:p>
          <a:p>
            <a:pPr/>
            <a:r>
              <a:t>Simulation studies</a:t>
            </a:r>
          </a:p>
        </p:txBody>
      </p:sp>
      <p:sp>
        <p:nvSpPr>
          <p:cNvPr id="485" name="Outlin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Outline</a:t>
            </a:r>
          </a:p>
        </p:txBody>
      </p:sp>
      <p:sp>
        <p:nvSpPr>
          <p:cNvPr id="486"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48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88" name="image (1).png" descr="image (1).png"/>
          <p:cNvPicPr>
            <a:picLocks noChangeAspect="1"/>
          </p:cNvPicPr>
          <p:nvPr/>
        </p:nvPicPr>
        <p:blipFill>
          <a:blip r:embed="rId2">
            <a:extLst/>
          </a:blip>
          <a:srcRect l="29912" t="0" r="52585" b="0"/>
          <a:stretch>
            <a:fillRect/>
          </a:stretch>
        </p:blipFill>
        <p:spPr>
          <a:xfrm>
            <a:off x="8189561" y="2304273"/>
            <a:ext cx="4629226" cy="5901352"/>
          </a:xfrm>
          <a:prstGeom prst="rect">
            <a:avLst/>
          </a:prstGeom>
          <a:ln w="12700">
            <a:miter lim="400000"/>
          </a:ln>
        </p:spPr>
      </p:pic>
      <p:sp>
        <p:nvSpPr>
          <p:cNvPr id="489" name="π+"/>
          <p:cNvSpPr txBox="1"/>
          <p:nvPr/>
        </p:nvSpPr>
        <p:spPr>
          <a:xfrm>
            <a:off x="7384384" y="4968451"/>
            <a:ext cx="516663"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π</a:t>
            </a:r>
            <a:r>
              <a:rPr baseline="31999"/>
              <a:t>+</a:t>
            </a:r>
          </a:p>
        </p:txBody>
      </p:sp>
      <p:sp>
        <p:nvSpPr>
          <p:cNvPr id="490" name="e+"/>
          <p:cNvSpPr txBox="1"/>
          <p:nvPr/>
        </p:nvSpPr>
        <p:spPr>
          <a:xfrm>
            <a:off x="11636135" y="3789802"/>
            <a:ext cx="483198"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e</a:t>
            </a:r>
            <a:r>
              <a:rPr baseline="31999"/>
              <a:t>+</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2"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49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94" name="Guiding principles to the design of the experiment:…"/>
          <p:cNvSpPr txBox="1"/>
          <p:nvPr/>
        </p:nvSpPr>
        <p:spPr>
          <a:xfrm>
            <a:off x="114134" y="7004854"/>
            <a:ext cx="12776533" cy="20761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100"/>
              </a:spcBef>
              <a:defRPr b="1"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sz="2400">
                <a:solidFill>
                  <a:srgbClr val="000000"/>
                </a:solidFill>
              </a:defRPr>
            </a:pPr>
            <a:r>
              <a:t>Tail must be measured with a precision of 1% → Event identification in the active target</a:t>
            </a:r>
          </a:p>
        </p:txBody>
      </p:sp>
      <p:pic>
        <p:nvPicPr>
          <p:cNvPr id="495" name="Content Placeholder 7" descr="Content Placeholder 7"/>
          <p:cNvPicPr>
            <a:picLocks noChangeAspect="1"/>
          </p:cNvPicPr>
          <p:nvPr/>
        </p:nvPicPr>
        <p:blipFill>
          <a:blip r:embed="rId2">
            <a:extLst/>
          </a:blip>
          <a:stretch>
            <a:fillRect/>
          </a:stretch>
        </p:blipFill>
        <p:spPr>
          <a:xfrm>
            <a:off x="1763972" y="1927291"/>
            <a:ext cx="9476856" cy="4620389"/>
          </a:xfrm>
          <a:prstGeom prst="rect">
            <a:avLst/>
          </a:prstGeom>
          <a:ln w="12700">
            <a:miter lim="400000"/>
          </a:ln>
        </p:spPr>
      </p:pic>
      <p:sp>
        <p:nvSpPr>
          <p:cNvPr id="496" name="TextBox 10"/>
          <p:cNvSpPr txBox="1"/>
          <p:nvPr/>
        </p:nvSpPr>
        <p:spPr>
          <a:xfrm>
            <a:off x="3554492" y="3314362"/>
            <a:ext cx="3392521" cy="96588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900" i="1">
                          <a:solidFill>
                            <a:srgbClr val="003087"/>
                          </a:solidFill>
                          <a:latin typeface="Cambria Math" panose="02040503050406030204" pitchFamily="18" charset="0"/>
                        </a:rPr>
                        <m:t>𝑅</m:t>
                      </m:r>
                    </m:e>
                    <m:sub>
                      <m:f>
                        <m:fPr>
                          <m:ctrlPr>
                            <a:rPr xmlns:a="http://schemas.openxmlformats.org/drawingml/2006/main" sz="2900" i="1">
                              <a:solidFill>
                                <a:srgbClr val="003087"/>
                              </a:solidFill>
                              <a:latin typeface="Cambria Math" panose="02040503050406030204" pitchFamily="18" charset="0"/>
                            </a:rPr>
                          </m:ctrlPr>
                          <m:type m:val="lin"/>
                        </m:fPr>
                        <m:num>
                          <m:r>
                            <a:rPr xmlns:a="http://schemas.openxmlformats.org/drawingml/2006/main" sz="2900" i="1">
                              <a:solidFill>
                                <a:srgbClr val="003087"/>
                              </a:solidFill>
                              <a:latin typeface="Cambria Math" panose="02040503050406030204" pitchFamily="18" charset="0"/>
                            </a:rPr>
                            <m:t>𝑒</m:t>
                          </m:r>
                        </m:num>
                        <m:den>
                          <m:r>
                            <a:rPr xmlns:a="http://schemas.openxmlformats.org/drawingml/2006/main" sz="2900" i="1">
                              <a:solidFill>
                                <a:srgbClr val="003087"/>
                              </a:solidFill>
                              <a:latin typeface="Cambria Math" panose="02040503050406030204" pitchFamily="18" charset="0"/>
                            </a:rPr>
                            <m:t>𝜇</m:t>
                          </m:r>
                        </m:den>
                      </m:f>
                    </m:sub>
                  </m:sSub>
                  <m:r>
                    <a:rPr xmlns:a="http://schemas.openxmlformats.org/drawingml/2006/main" sz="2900" i="1">
                      <a:solidFill>
                        <a:srgbClr val="003087"/>
                      </a:solidFill>
                      <a:latin typeface="Cambria Math" panose="02040503050406030204" pitchFamily="18" charset="0"/>
                    </a:rPr>
                    <m:t>=</m:t>
                  </m:r>
                  <m:f>
                    <m:fPr>
                      <m:ctrlPr>
                        <a:rPr xmlns:a="http://schemas.openxmlformats.org/drawingml/2006/main" sz="2900" i="1">
                          <a:solidFill>
                            <a:srgbClr val="AF272F"/>
                          </a:solidFill>
                          <a:latin typeface="Cambria Math" panose="02040503050406030204" pitchFamily="18" charset="0"/>
                        </a:rPr>
                      </m:ctrlPr>
                      <m:type m:val="bar"/>
                    </m:fPr>
                    <m:num>
                      <m:sSub>
                        <m:e>
                          <m:r>
                            <a:rPr xmlns:a="http://schemas.openxmlformats.org/drawingml/2006/main" sz="2900" i="1">
                              <a:solidFill>
                                <a:srgbClr val="DB720C"/>
                              </a:solidFill>
                              <a:latin typeface="Cambria Math" panose="02040503050406030204" pitchFamily="18" charset="0"/>
                            </a:rPr>
                            <m:t>𝑁</m:t>
                          </m:r>
                        </m:e>
                        <m:sub>
                          <m:r>
                            <a:rPr xmlns:a="http://schemas.openxmlformats.org/drawingml/2006/main" sz="2900" i="1">
                              <a:solidFill>
                                <a:srgbClr val="DB720C"/>
                              </a:solidFill>
                              <a:latin typeface="Cambria Math" panose="02040503050406030204" pitchFamily="18" charset="0"/>
                            </a:rPr>
                            <m:t>𝑟</m:t>
                          </m:r>
                          <m:r>
                            <a:rPr xmlns:a="http://schemas.openxmlformats.org/drawingml/2006/main" sz="2900" i="1">
                              <a:solidFill>
                                <a:srgbClr val="DB720C"/>
                              </a:solidFill>
                              <a:latin typeface="Cambria Math" panose="02040503050406030204" pitchFamily="18" charset="0"/>
                            </a:rPr>
                            <m:t>𝑖</m:t>
                          </m:r>
                          <m:r>
                            <a:rPr xmlns:a="http://schemas.openxmlformats.org/drawingml/2006/main" sz="2900" i="1">
                              <a:solidFill>
                                <a:srgbClr val="DB720C"/>
                              </a:solidFill>
                              <a:latin typeface="Cambria Math" panose="02040503050406030204" pitchFamily="18" charset="0"/>
                            </a:rPr>
                            <m:t>𝑔</m:t>
                          </m:r>
                          <m:r>
                            <a:rPr xmlns:a="http://schemas.openxmlformats.org/drawingml/2006/main" sz="2900" i="1">
                              <a:solidFill>
                                <a:srgbClr val="DB720C"/>
                              </a:solidFill>
                              <a:latin typeface="Cambria Math" panose="02040503050406030204" pitchFamily="18" charset="0"/>
                            </a:rPr>
                            <m:t>h</m:t>
                          </m:r>
                          <m:r>
                            <a:rPr xmlns:a="http://schemas.openxmlformats.org/drawingml/2006/main" sz="2900" i="1">
                              <a:solidFill>
                                <a:srgbClr val="DB720C"/>
                              </a:solidFill>
                              <a:latin typeface="Cambria Math" panose="02040503050406030204" pitchFamily="18" charset="0"/>
                            </a:rPr>
                            <m:t>𝑡</m:t>
                          </m:r>
                        </m:sub>
                      </m:sSub>
                    </m:num>
                    <m:den>
                      <m:sSub>
                        <m:e>
                          <m:r>
                            <a:rPr xmlns:a="http://schemas.openxmlformats.org/drawingml/2006/main" sz="2900" i="1">
                              <a:solidFill>
                                <a:srgbClr val="00B5E2"/>
                              </a:solidFill>
                              <a:latin typeface="Cambria Math" panose="02040503050406030204" pitchFamily="18" charset="0"/>
                            </a:rPr>
                            <m:t>𝑁</m:t>
                          </m:r>
                        </m:e>
                        <m:sub>
                          <m:r>
                            <a:rPr xmlns:a="http://schemas.openxmlformats.org/drawingml/2006/main" sz="2900" i="1">
                              <a:solidFill>
                                <a:srgbClr val="00B5E2"/>
                              </a:solidFill>
                              <a:latin typeface="Cambria Math" panose="02040503050406030204" pitchFamily="18" charset="0"/>
                            </a:rPr>
                            <m:t>𝑙</m:t>
                          </m:r>
                          <m:r>
                            <a:rPr xmlns:a="http://schemas.openxmlformats.org/drawingml/2006/main" sz="2900" i="1">
                              <a:solidFill>
                                <a:srgbClr val="00B5E2"/>
                              </a:solidFill>
                              <a:latin typeface="Cambria Math" panose="02040503050406030204" pitchFamily="18" charset="0"/>
                            </a:rPr>
                            <m:t>𝑒</m:t>
                          </m:r>
                          <m:r>
                            <a:rPr xmlns:a="http://schemas.openxmlformats.org/drawingml/2006/main" sz="2900" i="1">
                              <a:solidFill>
                                <a:srgbClr val="00B5E2"/>
                              </a:solidFill>
                              <a:latin typeface="Cambria Math" panose="02040503050406030204" pitchFamily="18" charset="0"/>
                            </a:rPr>
                            <m:t>𝑓</m:t>
                          </m:r>
                          <m:r>
                            <a:rPr xmlns:a="http://schemas.openxmlformats.org/drawingml/2006/main" sz="2900" i="1">
                              <a:solidFill>
                                <a:srgbClr val="00B5E2"/>
                              </a:solidFill>
                              <a:latin typeface="Cambria Math" panose="02040503050406030204" pitchFamily="18" charset="0"/>
                            </a:rPr>
                            <m:t>𝑡</m:t>
                          </m:r>
                        </m:sub>
                      </m:sSub>
                    </m:den>
                  </m:f>
                  <m:d>
                    <m:dPr>
                      <m:ctrlPr>
                        <a:rPr xmlns:a="http://schemas.openxmlformats.org/drawingml/2006/main" sz="2900" i="1">
                          <a:solidFill>
                            <a:srgbClr val="003087"/>
                          </a:solidFill>
                          <a:latin typeface="Cambria Math" panose="02040503050406030204" pitchFamily="18" charset="0"/>
                        </a:rPr>
                      </m:ctrlPr>
                      <m:begChr m:val="["/>
                      <m:endChr m:val="]"/>
                    </m:dPr>
                    <m:e>
                      <m:r>
                        <a:rPr xmlns:a="http://schemas.openxmlformats.org/drawingml/2006/main" sz="2900" i="1">
                          <a:solidFill>
                            <a:srgbClr val="003087"/>
                          </a:solidFill>
                          <a:latin typeface="Cambria Math" panose="02040503050406030204" pitchFamily="18" charset="0"/>
                        </a:rPr>
                        <m:t>1</m:t>
                      </m:r>
                      <m:r>
                        <a:rPr xmlns:a="http://schemas.openxmlformats.org/drawingml/2006/main" sz="2900" i="1">
                          <a:solidFill>
                            <a:srgbClr val="003087"/>
                          </a:solidFill>
                          <a:latin typeface="Cambria Math" panose="02040503050406030204" pitchFamily="18" charset="0"/>
                        </a:rPr>
                        <m:t>+</m:t>
                      </m:r>
                      <m:sSub>
                        <m:e>
                          <m:r>
                            <a:rPr xmlns:a="http://schemas.openxmlformats.org/drawingml/2006/main" sz="2900" i="1">
                              <a:solidFill>
                                <a:srgbClr val="7030A0"/>
                              </a:solidFill>
                              <a:latin typeface="Cambria Math" panose="02040503050406030204" pitchFamily="18" charset="0"/>
                            </a:rPr>
                            <m:t>𝐶</m:t>
                          </m:r>
                        </m:e>
                        <m:sub>
                          <m:r>
                            <a:rPr xmlns:a="http://schemas.openxmlformats.org/drawingml/2006/main" sz="2900" i="1">
                              <a:solidFill>
                                <a:srgbClr val="7030A0"/>
                              </a:solidFill>
                              <a:latin typeface="Cambria Math" panose="02040503050406030204" pitchFamily="18" charset="0"/>
                            </a:rPr>
                            <m:t>𝑡</m:t>
                          </m:r>
                          <m:r>
                            <a:rPr xmlns:a="http://schemas.openxmlformats.org/drawingml/2006/main" sz="2900" i="1">
                              <a:solidFill>
                                <a:srgbClr val="7030A0"/>
                              </a:solidFill>
                              <a:latin typeface="Cambria Math" panose="02040503050406030204" pitchFamily="18" charset="0"/>
                            </a:rPr>
                            <m:t>𝑎</m:t>
                          </m:r>
                          <m:r>
                            <a:rPr xmlns:a="http://schemas.openxmlformats.org/drawingml/2006/main" sz="2900" i="1">
                              <a:solidFill>
                                <a:srgbClr val="7030A0"/>
                              </a:solidFill>
                              <a:latin typeface="Cambria Math" panose="02040503050406030204" pitchFamily="18" charset="0"/>
                            </a:rPr>
                            <m:t>𝑖</m:t>
                          </m:r>
                          <m:r>
                            <a:rPr xmlns:a="http://schemas.openxmlformats.org/drawingml/2006/main" sz="2900" i="1">
                              <a:solidFill>
                                <a:srgbClr val="7030A0"/>
                              </a:solidFill>
                              <a:latin typeface="Cambria Math" panose="02040503050406030204" pitchFamily="18" charset="0"/>
                            </a:rPr>
                            <m:t>𝑙</m:t>
                          </m:r>
                        </m:sub>
                      </m:sSub>
                    </m:e>
                  </m:d>
                </m:oMath>
              </m:oMathPara>
            </a14:m>
            <a:endParaRPr sz="2900">
              <a:solidFill>
                <a:srgbClr val="003087"/>
              </a:solidFill>
            </a:endParaRP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98" name="Screenshot 2023-07-19 at 2.06.05 PM.png" descr="Screenshot 2023-07-19 at 2.06.05 PM.png"/>
          <p:cNvPicPr>
            <a:picLocks noChangeAspect="1"/>
          </p:cNvPicPr>
          <p:nvPr/>
        </p:nvPicPr>
        <p:blipFill>
          <a:blip r:embed="rId3">
            <a:extLst/>
          </a:blip>
          <a:srcRect l="0" t="0" r="0" b="32372"/>
          <a:stretch>
            <a:fillRect/>
          </a:stretch>
        </p:blipFill>
        <p:spPr>
          <a:xfrm>
            <a:off x="-454340" y="-132512"/>
            <a:ext cx="13486880" cy="7007766"/>
          </a:xfrm>
          <a:prstGeom prst="rect">
            <a:avLst/>
          </a:prstGeom>
          <a:ln w="12700">
            <a:miter lim="400000"/>
          </a:ln>
        </p:spPr>
      </p:pic>
      <p:sp>
        <p:nvSpPr>
          <p:cNvPr id="499"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00" name="Rectangle"/>
          <p:cNvSpPr/>
          <p:nvPr/>
        </p:nvSpPr>
        <p:spPr>
          <a:xfrm>
            <a:off x="336179" y="858751"/>
            <a:ext cx="4737092" cy="5957394"/>
          </a:xfrm>
          <a:prstGeom prst="rect">
            <a:avLst/>
          </a:prstGeom>
          <a:solidFill>
            <a:srgbClr val="ED220D"/>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pic>
        <p:nvPicPr>
          <p:cNvPr id="501" name="440px-Paul_Scherrer_Institut.svg.png" descr="440px-Paul_Scherrer_Institut.svg.png"/>
          <p:cNvPicPr>
            <a:picLocks noChangeAspect="1"/>
          </p:cNvPicPr>
          <p:nvPr/>
        </p:nvPicPr>
        <p:blipFill>
          <a:blip r:embed="rId4">
            <a:extLst/>
          </a:blip>
          <a:stretch>
            <a:fillRect/>
          </a:stretch>
        </p:blipFill>
        <p:spPr>
          <a:xfrm>
            <a:off x="336179" y="963793"/>
            <a:ext cx="4737092" cy="1690282"/>
          </a:xfrm>
          <a:prstGeom prst="rect">
            <a:avLst/>
          </a:prstGeom>
          <a:ln w="12700">
            <a:miter lim="400000"/>
          </a:ln>
        </p:spPr>
      </p:pic>
      <p:sp>
        <p:nvSpPr>
          <p:cNvPr id="502" name="Located near Zurich, Switzerland…"/>
          <p:cNvSpPr txBox="1"/>
          <p:nvPr/>
        </p:nvSpPr>
        <p:spPr>
          <a:xfrm>
            <a:off x="254378" y="2599179"/>
            <a:ext cx="4737092" cy="131368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000">
                <a:solidFill>
                  <a:srgbClr val="000000"/>
                </a:solidFill>
              </a:defRPr>
            </a:pPr>
            <a:r>
              <a:t>Located near Zurich, Switzerland</a:t>
            </a:r>
          </a:p>
          <a:p>
            <a:pPr>
              <a:defRPr sz="2000">
                <a:solidFill>
                  <a:srgbClr val="000000"/>
                </a:solidFill>
              </a:defRPr>
            </a:pPr>
            <a:r>
              <a:t>World most intense low-energy pion beamline</a:t>
            </a:r>
          </a:p>
        </p:txBody>
      </p:sp>
      <p:pic>
        <p:nvPicPr>
          <p:cNvPr id="503" name="440px-Luftbild_PSI_Mai_2016.jpg" descr="440px-Luftbild_PSI_Mai_2016.jpg"/>
          <p:cNvPicPr>
            <a:picLocks noChangeAspect="1"/>
          </p:cNvPicPr>
          <p:nvPr/>
        </p:nvPicPr>
        <p:blipFill>
          <a:blip r:embed="rId5">
            <a:extLst/>
          </a:blip>
          <a:stretch>
            <a:fillRect/>
          </a:stretch>
        </p:blipFill>
        <p:spPr>
          <a:xfrm>
            <a:off x="456267" y="3633987"/>
            <a:ext cx="4496916" cy="2994538"/>
          </a:xfrm>
          <a:prstGeom prst="rect">
            <a:avLst/>
          </a:prstGeom>
          <a:ln w="12700">
            <a:miter lim="400000"/>
          </a:ln>
        </p:spPr>
      </p:pic>
      <p:sp>
        <p:nvSpPr>
          <p:cNvPr id="504" name="Line"/>
          <p:cNvSpPr/>
          <p:nvPr/>
        </p:nvSpPr>
        <p:spPr>
          <a:xfrm>
            <a:off x="5039252" y="3471993"/>
            <a:ext cx="2941601" cy="1290354"/>
          </a:xfrm>
          <a:prstGeom prst="line">
            <a:avLst/>
          </a:prstGeom>
          <a:ln w="76200">
            <a:solidFill>
              <a:schemeClr val="accent5">
                <a:hueOff val="-82419"/>
                <a:satOff val="-9513"/>
                <a:lumOff val="-16343"/>
              </a:schemeClr>
            </a:solidFill>
            <a:miter lim="400000"/>
            <a:tailEnd type="triangle"/>
          </a:ln>
        </p:spPr>
        <p:txBody>
          <a:bodyPr lIns="50800" tIns="50800" rIns="50800" bIns="50800" anchor="ctr"/>
          <a:lstStyle/>
          <a:p>
            <a:pPr/>
          </a:p>
        </p:txBody>
      </p:sp>
      <p:sp>
        <p:nvSpPr>
          <p:cNvPr id="505" name="Guiding principles to the design of the experiment:…"/>
          <p:cNvSpPr txBox="1"/>
          <p:nvPr/>
        </p:nvSpPr>
        <p:spPr>
          <a:xfrm>
            <a:off x="114134" y="7000372"/>
            <a:ext cx="12776533" cy="208514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100"/>
              </a:spcBef>
              <a:defRPr b="1" sz="2400">
                <a:solidFill>
                  <a:srgbClr val="000000"/>
                </a:solidFill>
              </a:defRPr>
            </a:pPr>
            <a:r>
              <a:t>Guiding principles to the design of the experiment:</a:t>
            </a:r>
          </a:p>
          <a:p>
            <a:pPr marL="660400" indent="-381000" algn="l">
              <a:spcBef>
                <a:spcPts val="1100"/>
              </a:spcBef>
              <a:buSzPct val="100000"/>
              <a:buAutoNum type="arabicPeriod" startAt="1"/>
              <a:defRPr b="1"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sz="2400">
                <a:solidFill>
                  <a:srgbClr val="000000"/>
                </a:solidFill>
              </a:defRPr>
            </a:pPr>
            <a:r>
              <a:t>Tail must be measured with a precision of 1% → Event identification in the active target</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9" name="Title 1"/>
          <p:cNvSpPr txBox="1"/>
          <p:nvPr>
            <p:ph type="title"/>
          </p:nvPr>
        </p:nvSpPr>
        <p:spPr>
          <a:prstGeom prst="rect">
            <a:avLst/>
          </a:prstGeom>
        </p:spPr>
        <p:txBody>
          <a:bodyPr/>
          <a:lstStyle>
            <a:lvl1pPr defTabSz="1716590">
              <a:defRPr spc="-118" sz="5940"/>
            </a:lvl1pPr>
          </a:lstStyle>
          <a:p>
            <a:pPr/>
            <a:r>
              <a:t>Pion Beamline at PSI</a:t>
            </a:r>
          </a:p>
        </p:txBody>
      </p:sp>
      <p:sp>
        <p:nvSpPr>
          <p:cNvPr id="510"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513" name="Group 18"/>
          <p:cNvGrpSpPr/>
          <p:nvPr/>
        </p:nvGrpSpPr>
        <p:grpSpPr>
          <a:xfrm>
            <a:off x="2072671" y="1400834"/>
            <a:ext cx="8256944" cy="4384678"/>
            <a:chOff x="0" y="0"/>
            <a:chExt cx="8256942" cy="4384676"/>
          </a:xfrm>
        </p:grpSpPr>
        <p:pic>
          <p:nvPicPr>
            <p:cNvPr id="511" name="Picture 9" descr="Picture 9"/>
            <p:cNvPicPr>
              <a:picLocks noChangeAspect="1"/>
            </p:cNvPicPr>
            <p:nvPr/>
          </p:nvPicPr>
          <p:blipFill>
            <a:blip r:embed="rId3">
              <a:extLst/>
            </a:blip>
            <a:stretch>
              <a:fillRect/>
            </a:stretch>
          </p:blipFill>
          <p:spPr>
            <a:xfrm>
              <a:off x="0" y="0"/>
              <a:ext cx="8256943" cy="4343049"/>
            </a:xfrm>
            <a:prstGeom prst="rect">
              <a:avLst/>
            </a:prstGeom>
            <a:ln w="12700" cap="flat">
              <a:noFill/>
              <a:miter lim="400000"/>
            </a:ln>
            <a:effectLst/>
          </p:spPr>
        </p:pic>
        <p:sp>
          <p:nvSpPr>
            <p:cNvPr id="512" name="Rectangle 11"/>
            <p:cNvSpPr/>
            <p:nvPr/>
          </p:nvSpPr>
          <p:spPr>
            <a:xfrm>
              <a:off x="4709699" y="3961473"/>
              <a:ext cx="735406" cy="423204"/>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defTabSz="914400">
                <a:defRPr sz="1800">
                  <a:solidFill>
                    <a:srgbClr val="000000"/>
                  </a:solidFill>
                  <a:latin typeface="Calibri"/>
                  <a:ea typeface="Calibri"/>
                  <a:cs typeface="Calibri"/>
                  <a:sym typeface="Calibri"/>
                </a:defRPr>
              </a:pPr>
            </a:p>
          </p:txBody>
        </p:sp>
      </p:grpSp>
      <p:graphicFrame>
        <p:nvGraphicFramePr>
          <p:cNvPr id="514" name="Table 5"/>
          <p:cNvGraphicFramePr/>
          <p:nvPr/>
        </p:nvGraphicFramePr>
        <p:xfrm>
          <a:off x="286182" y="5549255"/>
          <a:ext cx="11829922" cy="3755604"/>
        </p:xfrm>
        <a:graphic xmlns:a="http://schemas.openxmlformats.org/drawingml/2006/main">
          <a:graphicData uri="http://schemas.openxmlformats.org/drawingml/2006/table">
            <a:tbl>
              <a:tblPr firstCol="1" firstRow="1" lastCol="0" lastRow="0" bandCol="0" bandRow="0" rtl="0">
                <a:tableStyleId>{4C3C2611-4C71-4FC5-86AE-919BDF0F9419}</a:tableStyleId>
              </a:tblPr>
              <a:tblGrid>
                <a:gridCol w="3151655"/>
                <a:gridCol w="4494095"/>
                <a:gridCol w="4184170"/>
              </a:tblGrid>
              <a:tr h="990190">
                <a:tc>
                  <a:txBody>
                    <a:bodyPr/>
                    <a:lstStyle/>
                    <a:p>
                      <a:pPr>
                        <a:defRPr sz="1600"/>
                      </a:pPr>
                    </a:p>
                  </a:txBody>
                  <a:tcPr marL="45720" marR="45720" marT="45720" marB="45720" anchor="ctr" anchorCtr="0" horzOverflow="overflow">
                    <a:lnL w="0">
                      <a:miter lim="400000"/>
                    </a:lnL>
                    <a:lnT w="0">
                      <a:miter lim="400000"/>
                    </a:lnT>
                  </a:tcPr>
                </a:tc>
                <a:tc>
                  <a:txBody>
                    <a:bodyPr/>
                    <a:lstStyle/>
                    <a:p>
                      <a:pPr>
                        <a:defRPr b="0" sz="1800"/>
                      </a:pPr>
                      <a:r>
                        <a:rPr sz="2000"/>
                        <a:t>Phase 1</a:t>
                      </a:r>
                    </a:p>
                  </a:txBody>
                  <a:tcPr marL="45720" marR="45720" marT="45720" marB="45720" anchor="ctr" anchorCtr="0" horzOverflow="overflow">
                    <a:lnT w="0">
                      <a:miter lim="400000"/>
                    </a:lnT>
                  </a:tcPr>
                </a:tc>
                <a:tc>
                  <a:txBody>
                    <a:bodyPr/>
                    <a:lstStyle/>
                    <a:p>
                      <a:pPr>
                        <a:defRPr b="0" sz="1800"/>
                      </a:pPr>
                      <a:r>
                        <a:rPr sz="2000"/>
                        <a:t>Phase 2</a:t>
                      </a:r>
                    </a:p>
                  </a:txBody>
                  <a:tcPr marL="45720" marR="45720" marT="45720" marB="45720" anchor="ctr" anchorCtr="0" horzOverflow="overflow">
                    <a:lnR w="0">
                      <a:miter lim="400000"/>
                    </a:lnR>
                    <a:lnT w="0">
                      <a:miter lim="400000"/>
                    </a:lnT>
                  </a:tcPr>
                </a:tc>
              </a:tr>
              <a:tr h="990190">
                <a:tc>
                  <a:txBody>
                    <a:bodyPr/>
                    <a:lstStyle/>
                    <a:p>
                      <a:pPr>
                        <a:defRPr b="0" sz="1800"/>
                      </a:pPr>
                      <a:r>
                        <a:rPr b="1" sz="1600"/>
                        <a:t> Pion Decay of Interest</a:t>
                      </a:r>
                    </a:p>
                  </a:txBody>
                  <a:tcPr marL="45720" marR="45720" marT="45720" marB="45720" anchor="ctr" anchorCtr="0" horzOverflow="overflow">
                    <a:lnL w="0">
                      <a:miter lim="400000"/>
                    </a:lnL>
                  </a:tcPr>
                </a:tc>
                <a:tc>
                  <a:txBody>
                    <a:bodyPr/>
                    <a:lstStyle/>
                    <a:p>
                      <a:pPr>
                        <a:defRPr sz="2000">
                          <a:latin typeface="Cambria Math"/>
                          <a:ea typeface="Cambria Math"/>
                          <a:cs typeface="Cambria Math"/>
                          <a:sym typeface="Cambria Math"/>
                        </a:defRPr>
                      </a:pPr>
                      <a:r>
                        <a:t>π</a:t>
                      </a:r>
                      <a:r>
                        <a:rPr baseline="31999"/>
                        <a:t>+</a:t>
                      </a:r>
                      <a:r>
                        <a:t>→e</a:t>
                      </a:r>
                      <a:r>
                        <a:rPr baseline="31999"/>
                        <a:t>+</a:t>
                      </a:r>
                      <a:r>
                        <a:t>ν</a:t>
                      </a:r>
                      <a:r>
                        <a:rPr baseline="-5999"/>
                        <a:t>e</a:t>
                      </a:r>
                    </a:p>
                  </a:txBody>
                  <a:tcPr marL="45720" marR="45720" marT="45720" marB="45720" anchor="ctr" anchorCtr="0" horzOverflow="overflow"/>
                </a:tc>
                <a:tc>
                  <a:txBody>
                    <a:bodyPr/>
                    <a:lstStyle/>
                    <a:p>
                      <a:pPr>
                        <a:defRPr sz="2000">
                          <a:latin typeface="Cambria Math"/>
                          <a:ea typeface="Cambria Math"/>
                          <a:cs typeface="Cambria Math"/>
                          <a:sym typeface="Cambria Math"/>
                        </a:defRPr>
                      </a:pPr>
                      <a:r>
                        <a:t>π</a:t>
                      </a:r>
                      <a:r>
                        <a:rPr baseline="31999"/>
                        <a:t>+</a:t>
                      </a:r>
                      <a:r>
                        <a:t>→π</a:t>
                      </a:r>
                      <a:r>
                        <a:rPr baseline="31999"/>
                        <a:t>0</a:t>
                      </a:r>
                      <a:r>
                        <a:t>e</a:t>
                      </a:r>
                      <a:r>
                        <a:rPr baseline="31999"/>
                        <a:t>+</a:t>
                      </a:r>
                      <a:r>
                        <a:t>ν</a:t>
                      </a:r>
                      <a:r>
                        <a:rPr baseline="-5999"/>
                        <a:t>e</a:t>
                      </a:r>
                    </a:p>
                  </a:txBody>
                  <a:tcPr marL="45720" marR="45720" marT="45720" marB="45720" anchor="ctr" anchorCtr="0" horzOverflow="overflow">
                    <a:lnR w="0">
                      <a:miter lim="400000"/>
                    </a:lnR>
                  </a:tcPr>
                </a:tc>
              </a:tr>
              <a:tr h="444352">
                <a:tc>
                  <a:txBody>
                    <a:bodyPr/>
                    <a:lstStyle/>
                    <a:p>
                      <a:pPr>
                        <a:defRPr b="0" sz="1800"/>
                      </a:pPr>
                      <a:r>
                        <a:rPr b="1" sz="1600"/>
                        <a:t>Rate (Hz - pion/s)</a:t>
                      </a:r>
                    </a:p>
                  </a:txBody>
                  <a:tcPr marL="45720" marR="45720" marT="45720" marB="45720" anchor="ctr" anchorCtr="0" horzOverflow="overflow">
                    <a:lnL w="0">
                      <a:miter lim="400000"/>
                    </a:lnL>
                  </a:tcPr>
                </a:tc>
                <a:tc>
                  <a:txBody>
                    <a:bodyPr/>
                    <a:lstStyle/>
                    <a:p>
                      <a:pPr>
                        <a:defRPr sz="1600"/>
                      </a:pPr>
                      <a:r>
                        <a:t>3 .10</a:t>
                      </a:r>
                      <a:r>
                        <a:rPr baseline="31999"/>
                        <a:t>5</a:t>
                      </a:r>
                    </a:p>
                  </a:txBody>
                  <a:tcPr marL="45720" marR="45720" marT="45720" marB="45720" anchor="ctr" anchorCtr="0" horzOverflow="overflow"/>
                </a:tc>
                <a:tc>
                  <a:txBody>
                    <a:bodyPr/>
                    <a:lstStyle/>
                    <a:p>
                      <a:pPr>
                        <a:defRPr sz="1600"/>
                      </a:pPr>
                      <a:r>
                        <a:t>3 .10</a:t>
                      </a:r>
                      <a:r>
                        <a:rPr baseline="31999"/>
                        <a:t>7</a:t>
                      </a:r>
                    </a:p>
                  </a:txBody>
                  <a:tcPr marL="45720" marR="45720" marT="45720" marB="45720" anchor="ctr" anchorCtr="0" horzOverflow="overflow">
                    <a:lnR w="0">
                      <a:miter lim="400000"/>
                    </a:lnR>
                  </a:tcPr>
                </a:tc>
              </a:tr>
              <a:tr h="444352">
                <a:tc>
                  <a:txBody>
                    <a:bodyPr/>
                    <a:lstStyle/>
                    <a:p>
                      <a:pPr>
                        <a:defRPr b="0" sz="1800"/>
                      </a:pPr>
                      <a:r>
                        <a:rPr b="1" sz="1600"/>
                        <a:t>Momentum bite</a:t>
                      </a:r>
                    </a:p>
                  </a:txBody>
                  <a:tcPr marL="45720" marR="45720" marT="45720" marB="45720" anchor="ctr" anchorCtr="0" horzOverflow="overflow">
                    <a:lnL w="0">
                      <a:miter lim="400000"/>
                    </a:lnL>
                  </a:tcPr>
                </a:tc>
                <a:tc>
                  <a:txBody>
                    <a:bodyPr/>
                    <a:lstStyle/>
                    <a:p>
                      <a:pPr>
                        <a:defRPr sz="1800"/>
                      </a:pPr>
                      <a:r>
                        <a:rPr sz="1600"/>
                        <a:t>dp/p=1%</a:t>
                      </a:r>
                    </a:p>
                  </a:txBody>
                  <a:tcPr marL="45720" marR="45720" marT="45720" marB="45720" anchor="ctr" anchorCtr="0" horzOverflow="overflow"/>
                </a:tc>
                <a:tc>
                  <a:txBody>
                    <a:bodyPr/>
                    <a:lstStyle/>
                    <a:p>
                      <a:pPr>
                        <a:defRPr sz="1800"/>
                      </a:pPr>
                      <a:r>
                        <a:rPr sz="1600"/>
                        <a:t>dp/p=3%</a:t>
                      </a:r>
                    </a:p>
                  </a:txBody>
                  <a:tcPr marL="45720" marR="45720" marT="45720" marB="45720" anchor="ctr" anchorCtr="0" horzOverflow="overflow">
                    <a:lnR w="0">
                      <a:miter lim="400000"/>
                    </a:lnR>
                  </a:tcPr>
                </a:tc>
              </a:tr>
              <a:tr h="443257">
                <a:tc>
                  <a:txBody>
                    <a:bodyPr/>
                    <a:lstStyle/>
                    <a:p>
                      <a:pPr>
                        <a:defRPr b="0" sz="1800"/>
                      </a:pPr>
                      <a:r>
                        <a:rPr b="1" sz="1600"/>
                        <a:t>Statistics/yr</a:t>
                      </a:r>
                    </a:p>
                  </a:txBody>
                  <a:tcPr marL="45720" marR="45720" marT="45720" marB="45720" anchor="ctr" anchorCtr="0" horzOverflow="overflow">
                    <a:lnL w="0">
                      <a:miter lim="400000"/>
                    </a:lnL>
                  </a:tcPr>
                </a:tc>
                <a:tc>
                  <a:txBody>
                    <a:bodyPr/>
                    <a:lstStyle/>
                    <a:p>
                      <a:pPr>
                        <a:defRPr sz="1600"/>
                      </a:pPr>
                      <a:r>
                        <a:t>10</a:t>
                      </a:r>
                      <a:r>
                        <a:rPr baseline="31999"/>
                        <a:t>8</a:t>
                      </a:r>
                    </a:p>
                  </a:txBody>
                  <a:tcPr marL="45720" marR="45720" marT="45720" marB="45720" anchor="ctr" anchorCtr="0" horzOverflow="overflow"/>
                </a:tc>
                <a:tc>
                  <a:txBody>
                    <a:bodyPr/>
                    <a:lstStyle/>
                    <a:p>
                      <a:pPr>
                        <a:defRPr sz="1600"/>
                      </a:pPr>
                      <a:r>
                        <a:t>10</a:t>
                      </a:r>
                      <a:r>
                        <a:rPr baseline="30000"/>
                        <a:t>6</a:t>
                      </a:r>
                    </a:p>
                  </a:txBody>
                  <a:tcPr marL="45720" marR="45720" marT="45720" marB="45720" anchor="ctr" anchorCtr="0" horzOverflow="overflow">
                    <a:lnR w="0">
                      <a:miter lim="400000"/>
                    </a:lnR>
                  </a:tcPr>
                </a:tc>
              </a:tr>
              <a:tr h="443257">
                <a:tc>
                  <a:txBody>
                    <a:bodyPr/>
                    <a:lstStyle/>
                    <a:p>
                      <a:pPr>
                        <a:defRPr b="0" sz="1800"/>
                      </a:pPr>
                      <a:r>
                        <a:rPr b="1" sz="1600"/>
                        <a:t>Measurement precision</a:t>
                      </a:r>
                    </a:p>
                  </a:txBody>
                  <a:tcPr marL="45720" marR="45720" marT="45720" marB="45720" anchor="ctr" anchorCtr="0" horzOverflow="overflow">
                    <a:lnL w="0">
                      <a:miter lim="400000"/>
                    </a:lnL>
                    <a:lnB w="0">
                      <a:miter lim="400000"/>
                    </a:lnB>
                  </a:tcPr>
                </a:tc>
                <a:tc>
                  <a:txBody>
                    <a:bodyPr/>
                    <a:lstStyle/>
                    <a:p>
                      <a:pPr>
                        <a:defRPr sz="1800"/>
                      </a:pPr>
                      <a:r>
                        <a:rPr sz="1600"/>
                        <a:t>0.015%</a:t>
                      </a:r>
                    </a:p>
                  </a:txBody>
                  <a:tcPr marL="45720" marR="45720" marT="45720" marB="45720" anchor="ctr" anchorCtr="0" horzOverflow="overflow">
                    <a:lnB w="0">
                      <a:miter lim="400000"/>
                    </a:lnB>
                  </a:tcPr>
                </a:tc>
                <a:tc>
                  <a:txBody>
                    <a:bodyPr/>
                    <a:lstStyle/>
                    <a:p>
                      <a:pPr>
                        <a:defRPr sz="1800"/>
                      </a:pPr>
                      <a:r>
                        <a:rPr sz="1600"/>
                        <a:t>0.1%</a:t>
                      </a:r>
                    </a:p>
                  </a:txBody>
                  <a:tcPr marL="45720" marR="45720" marT="45720" marB="45720" anchor="ctr" anchorCtr="0" horzOverflow="overflow">
                    <a:lnR w="0">
                      <a:miter lim="400000"/>
                    </a:lnR>
                    <a:lnB w="0">
                      <a:miter lim="400000"/>
                    </a:lnB>
                  </a:tcPr>
                </a:tc>
              </a:tr>
            </a:tbl>
          </a:graphicData>
        </a:graphic>
      </p:graphicFrame>
      <p:sp>
        <p:nvSpPr>
          <p:cNvPr id="515" name="Equation"/>
          <p:cNvSpPr txBox="1"/>
          <p:nvPr/>
        </p:nvSpPr>
        <p:spPr>
          <a:xfrm>
            <a:off x="6449872" y="4831486"/>
            <a:ext cx="105056" cy="9062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r>
                    <a:rPr xmlns:a="http://schemas.openxmlformats.org/drawingml/2006/main" sz="1600" i="1">
                      <a:solidFill>
                        <a:srgbClr val="5E5E5E"/>
                      </a:solidFill>
                      <a:latin typeface="Cambria Math" panose="02040503050406030204" pitchFamily="18" charset="0"/>
                    </a:rPr>
                    <m:t>π</m:t>
                  </m:r>
                </m:oMath>
              </m:oMathPara>
            </a14:m>
            <a:endParaRPr sz="1600">
              <a:solidFill>
                <a:srgbClr val="5E5E5E"/>
              </a:solidFill>
            </a:endParaRP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9" name="Content Placeholder 2"/>
          <p:cNvSpPr txBox="1"/>
          <p:nvPr>
            <p:ph type="body" sz="half" idx="1"/>
          </p:nvPr>
        </p:nvSpPr>
        <p:spPr>
          <a:xfrm>
            <a:off x="286874" y="1828800"/>
            <a:ext cx="6423820" cy="6096000"/>
          </a:xfrm>
          <a:prstGeom prst="rect">
            <a:avLst/>
          </a:prstGeom>
        </p:spPr>
        <p:txBody>
          <a:bodyPr/>
          <a:lstStyle/>
          <a:p>
            <a:pPr marL="466344" indent="-466344">
              <a:lnSpc>
                <a:spcPct val="80000"/>
              </a:lnSpc>
              <a:spcBef>
                <a:spcPts val="800"/>
              </a:spcBef>
              <a:defRPr sz="2600"/>
            </a:pPr>
            <a:r>
              <a:t>Specifications:</a:t>
            </a:r>
          </a:p>
          <a:p>
            <a:pPr lvl="1" marL="770659" indent="-389659">
              <a:lnSpc>
                <a:spcPct val="80000"/>
              </a:lnSpc>
              <a:spcBef>
                <a:spcPts val="700"/>
              </a:spcBef>
              <a:defRPr sz="2600">
                <a:solidFill>
                  <a:schemeClr val="accent3">
                    <a:hueOff val="362282"/>
                    <a:satOff val="31803"/>
                    <a:lumOff val="-18242"/>
                  </a:schemeClr>
                </a:solidFill>
              </a:defRPr>
            </a:pPr>
            <a:r>
              <a:t>Rate: O(10</a:t>
            </a:r>
            <a:r>
              <a:rPr baseline="31999"/>
              <a:t>7</a:t>
            </a:r>
            <a:r>
              <a:t> Hz)</a:t>
            </a:r>
          </a:p>
          <a:p>
            <a:pPr lvl="1" marL="770659" indent="-389659">
              <a:lnSpc>
                <a:spcPct val="80000"/>
              </a:lnSpc>
              <a:spcBef>
                <a:spcPts val="700"/>
              </a:spcBef>
              <a:defRPr sz="2600">
                <a:solidFill>
                  <a:schemeClr val="accent3">
                    <a:hueOff val="362282"/>
                    <a:satOff val="31803"/>
                    <a:lumOff val="-18242"/>
                  </a:schemeClr>
                </a:solidFill>
              </a:defRPr>
            </a:pPr>
            <a:r>
              <a:t>Momentum p=55-70 MeV/c </a:t>
            </a:r>
          </a:p>
          <a:p>
            <a:pPr lvl="1" marL="770659" indent="-389659">
              <a:lnSpc>
                <a:spcPct val="80000"/>
              </a:lnSpc>
              <a:spcBef>
                <a:spcPts val="700"/>
              </a:spcBef>
              <a:defRPr sz="2600">
                <a:solidFill>
                  <a:schemeClr val="accent5">
                    <a:hueOff val="-82419"/>
                    <a:satOff val="-9513"/>
                    <a:lumOff val="-16343"/>
                  </a:schemeClr>
                </a:solidFill>
              </a:defRPr>
            </a:pPr>
            <a14:m>
              <m:oMath>
                <m:r>
                  <a:rPr xmlns:a="http://schemas.openxmlformats.org/drawingml/2006/main" sz="2750" i="1">
                    <a:solidFill>
                      <a:srgbClr val="FF0000"/>
                    </a:solidFill>
                    <a:latin typeface="Cambria Math" panose="02040503050406030204" pitchFamily="18" charset="0"/>
                  </a:rPr>
                  <m:t>E</m:t>
                </m:r>
                <m:r>
                  <a:rPr xmlns:a="http://schemas.openxmlformats.org/drawingml/2006/main" sz="2750" i="1">
                    <a:solidFill>
                      <a:srgbClr val="FF0000"/>
                    </a:solidFill>
                    <a:latin typeface="Cambria Math" panose="02040503050406030204" pitchFamily="18" charset="0"/>
                  </a:rPr>
                  <m:t>×</m:t>
                </m:r>
                <m:r>
                  <a:rPr xmlns:a="http://schemas.openxmlformats.org/drawingml/2006/main" sz="2750" i="1">
                    <a:solidFill>
                      <a:srgbClr val="FF0000"/>
                    </a:solidFill>
                    <a:latin typeface="Cambria Math" panose="02040503050406030204" pitchFamily="18" charset="0"/>
                  </a:rPr>
                  <m:t>B</m:t>
                </m:r>
              </m:oMath>
            </a14:m>
            <a:r>
              <a:t> separation of </a:t>
            </a:r>
            <a:r>
              <a:t>π</a:t>
            </a:r>
            <a:r>
              <a:t> from µ and e</a:t>
            </a:r>
          </a:p>
          <a:p>
            <a:pPr lvl="1" marL="770659" indent="-389659">
              <a:lnSpc>
                <a:spcPct val="80000"/>
              </a:lnSpc>
              <a:spcBef>
                <a:spcPts val="700"/>
              </a:spcBef>
              <a:defRPr sz="2600">
                <a:solidFill>
                  <a:schemeClr val="accent4">
                    <a:hueOff val="-1247790"/>
                    <a:lumOff val="-12326"/>
                  </a:schemeClr>
                </a:solidFill>
              </a:defRPr>
            </a:pPr>
            <a:r>
              <a:t>Tight beam spot (&lt; 2 cm</a:t>
            </a:r>
            <a:r>
              <a:rPr baseline="30307"/>
              <a:t>2</a:t>
            </a:r>
            <a:r>
              <a:t>) and small divergence</a:t>
            </a:r>
          </a:p>
          <a:p>
            <a:pPr lvl="1" marL="770659" indent="-389659">
              <a:lnSpc>
                <a:spcPct val="80000"/>
              </a:lnSpc>
              <a:spcBef>
                <a:spcPts val="700"/>
              </a:spcBef>
              <a:defRPr sz="2600">
                <a:solidFill>
                  <a:schemeClr val="accent5">
                    <a:hueOff val="-82419"/>
                    <a:satOff val="-9513"/>
                    <a:lumOff val="-16343"/>
                  </a:schemeClr>
                </a:solidFill>
              </a:defRPr>
            </a:pPr>
            <a:r>
              <a:t>Narrow momentum bite (dp/p &lt;2%) to stop </a:t>
            </a:r>
            <a:r>
              <a:t>π+ in 3±0.5mm silicon target</a:t>
            </a:r>
          </a:p>
        </p:txBody>
      </p:sp>
      <p:sp>
        <p:nvSpPr>
          <p:cNvPr id="520" name="Title 1"/>
          <p:cNvSpPr txBox="1"/>
          <p:nvPr>
            <p:ph type="title"/>
          </p:nvPr>
        </p:nvSpPr>
        <p:spPr>
          <a:prstGeom prst="rect">
            <a:avLst/>
          </a:prstGeom>
        </p:spPr>
        <p:txBody>
          <a:bodyPr/>
          <a:lstStyle>
            <a:lvl1pPr defTabSz="1716590">
              <a:defRPr spc="-118" sz="5940"/>
            </a:lvl1pPr>
          </a:lstStyle>
          <a:p>
            <a:pPr/>
            <a:r>
              <a:t>Pion Beamline at PSI</a:t>
            </a:r>
          </a:p>
        </p:txBody>
      </p:sp>
      <p:sp>
        <p:nvSpPr>
          <p:cNvPr id="521"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22" name="Picture 8" descr="Picture 8"/>
          <p:cNvPicPr>
            <a:picLocks noChangeAspect="1"/>
          </p:cNvPicPr>
          <p:nvPr/>
        </p:nvPicPr>
        <p:blipFill>
          <a:blip r:embed="rId3">
            <a:extLst/>
          </a:blip>
          <a:stretch>
            <a:fillRect/>
          </a:stretch>
        </p:blipFill>
        <p:spPr>
          <a:xfrm>
            <a:off x="7690434" y="2819776"/>
            <a:ext cx="4422611" cy="1970193"/>
          </a:xfrm>
          <a:prstGeom prst="rect">
            <a:avLst/>
          </a:prstGeom>
          <a:ln w="12700">
            <a:miter lim="400000"/>
          </a:ln>
        </p:spPr>
      </p:pic>
      <p:sp>
        <p:nvSpPr>
          <p:cNvPr id="523" name="TextBox 9"/>
          <p:cNvSpPr txBox="1"/>
          <p:nvPr/>
        </p:nvSpPr>
        <p:spPr>
          <a:xfrm>
            <a:off x="11911007" y="2961040"/>
            <a:ext cx="1041341" cy="31658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algn="l" defTabSz="650240">
              <a:defRPr sz="1700">
                <a:solidFill>
                  <a:srgbClr val="000000"/>
                </a:solidFill>
                <a:latin typeface="Calibri"/>
                <a:ea typeface="Calibri"/>
                <a:cs typeface="Calibri"/>
                <a:sym typeface="Calibri"/>
              </a:defRPr>
            </a:pPr>
            <a:r>
              <a:t>X 10</a:t>
            </a:r>
            <a:r>
              <a:rPr baseline="29882"/>
              <a:t>6</a:t>
            </a:r>
            <a:r>
              <a:t> Hz</a:t>
            </a:r>
          </a:p>
        </p:txBody>
      </p:sp>
      <p:sp>
        <p:nvSpPr>
          <p:cNvPr id="524" name="TextBox 17"/>
          <p:cNvSpPr txBox="1"/>
          <p:nvPr/>
        </p:nvSpPr>
        <p:spPr>
          <a:xfrm>
            <a:off x="8536823" y="2370538"/>
            <a:ext cx="3309440" cy="398567"/>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650240">
              <a:defRPr sz="2400">
                <a:solidFill>
                  <a:srgbClr val="000000"/>
                </a:solidFill>
                <a:latin typeface="Calibri"/>
                <a:ea typeface="Calibri"/>
                <a:cs typeface="Calibri"/>
                <a:sym typeface="Calibri"/>
              </a:defRPr>
            </a:lvl1pPr>
          </a:lstStyle>
          <a:p>
            <a:pPr/>
            <a:r>
              <a:t>2022 test beam study</a:t>
            </a:r>
          </a:p>
        </p:txBody>
      </p:sp>
      <p:sp>
        <p:nvSpPr>
          <p:cNvPr id="525" name="TextBox 27"/>
          <p:cNvSpPr txBox="1"/>
          <p:nvPr/>
        </p:nvSpPr>
        <p:spPr>
          <a:xfrm>
            <a:off x="4082015" y="7739488"/>
            <a:ext cx="999003" cy="33308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914400">
              <a:defRPr b="1" sz="1800">
                <a:solidFill>
                  <a:srgbClr val="FFFFFF"/>
                </a:solidFill>
                <a:latin typeface="Calibri"/>
                <a:ea typeface="Calibri"/>
                <a:cs typeface="Calibri"/>
                <a:sym typeface="Calibri"/>
              </a:defRPr>
            </a:lvl1pPr>
          </a:lstStyle>
          <a:p>
            <a:pPr/>
            <a:r>
              <a:t>PIONS</a:t>
            </a:r>
          </a:p>
        </p:txBody>
      </p:sp>
      <p:sp>
        <p:nvSpPr>
          <p:cNvPr id="526" name="TextBox 28"/>
          <p:cNvSpPr txBox="1"/>
          <p:nvPr/>
        </p:nvSpPr>
        <p:spPr>
          <a:xfrm>
            <a:off x="8201287" y="6611399"/>
            <a:ext cx="1354369" cy="33308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914400">
              <a:defRPr b="1" sz="1800">
                <a:solidFill>
                  <a:srgbClr val="FFFFFF"/>
                </a:solidFill>
                <a:latin typeface="Calibri"/>
                <a:ea typeface="Calibri"/>
                <a:cs typeface="Calibri"/>
                <a:sym typeface="Calibri"/>
              </a:defRPr>
            </a:lvl1pPr>
          </a:lstStyle>
          <a:p>
            <a:pPr/>
            <a:r>
              <a:t>POSITRONS</a:t>
            </a:r>
          </a:p>
        </p:txBody>
      </p:sp>
      <p:sp>
        <p:nvSpPr>
          <p:cNvPr id="527" name="TextBox 31"/>
          <p:cNvSpPr txBox="1"/>
          <p:nvPr/>
        </p:nvSpPr>
        <p:spPr>
          <a:xfrm rot="16200000">
            <a:off x="5818202" y="7044741"/>
            <a:ext cx="2120631" cy="333089"/>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9" rIns="45719">
            <a:spAutoFit/>
          </a:bodyPr>
          <a:lstStyle>
            <a:lvl1pPr defTabSz="914400">
              <a:defRPr sz="1800">
                <a:solidFill>
                  <a:srgbClr val="000000"/>
                </a:solidFill>
                <a:latin typeface="Calibri"/>
                <a:ea typeface="Calibri"/>
                <a:cs typeface="Calibri"/>
                <a:sym typeface="Calibri"/>
              </a:defRPr>
            </a:lvl1pPr>
          </a:lstStyle>
          <a:p>
            <a:pPr/>
            <a:r>
              <a:t>VERTICAL [mm]</a:t>
            </a:r>
          </a:p>
        </p:txBody>
      </p:sp>
      <p:sp>
        <p:nvSpPr>
          <p:cNvPr id="528" name="TextBox 32"/>
          <p:cNvSpPr txBox="1"/>
          <p:nvPr/>
        </p:nvSpPr>
        <p:spPr>
          <a:xfrm rot="16200000">
            <a:off x="1606293" y="7071192"/>
            <a:ext cx="2120631" cy="333088"/>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9" rIns="45719">
            <a:spAutoFit/>
          </a:bodyPr>
          <a:lstStyle>
            <a:lvl1pPr defTabSz="914400">
              <a:defRPr sz="1800">
                <a:solidFill>
                  <a:srgbClr val="000000"/>
                </a:solidFill>
                <a:latin typeface="Calibri"/>
                <a:ea typeface="Calibri"/>
                <a:cs typeface="Calibri"/>
                <a:sym typeface="Calibri"/>
              </a:defRPr>
            </a:lvl1pPr>
          </a:lstStyle>
          <a:p>
            <a:pPr/>
            <a:r>
              <a:t>VERTICAL [mm]</a:t>
            </a:r>
          </a:p>
        </p:txBody>
      </p:sp>
      <p:sp>
        <p:nvSpPr>
          <p:cNvPr id="529" name="Slide Number Placeholder 3"/>
          <p:cNvSpPr txBox="1"/>
          <p:nvPr/>
        </p:nvSpPr>
        <p:spPr>
          <a:xfrm>
            <a:off x="6350067" y="9220199"/>
            <a:ext cx="297892" cy="2874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defTabSz="584200">
              <a:defRPr sz="1300">
                <a:solidFill>
                  <a:srgbClr val="000000"/>
                </a:solidFill>
              </a:defRPr>
            </a:lvl1pPr>
          </a:lstStyle>
          <a:p>
            <a:pPr/>
            <a:fld id="{86CB4B4D-7CA3-9044-876B-883B54F8677D}" type="slidenum"/>
          </a:p>
        </p:txBody>
      </p:sp>
      <p:pic>
        <p:nvPicPr>
          <p:cNvPr id="530" name="Screenshot 2023-11-06 at 11.47.10 AM.png" descr="Screenshot 2023-11-06 at 11.47.10 AM.png"/>
          <p:cNvPicPr>
            <a:picLocks noChangeAspect="1"/>
          </p:cNvPicPr>
          <p:nvPr/>
        </p:nvPicPr>
        <p:blipFill>
          <a:blip r:embed="rId4">
            <a:extLst/>
          </a:blip>
          <a:stretch>
            <a:fillRect/>
          </a:stretch>
        </p:blipFill>
        <p:spPr>
          <a:xfrm>
            <a:off x="1831282" y="5507298"/>
            <a:ext cx="9681992" cy="3689443"/>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6" name="Fundamental interactions"/>
          <p:cNvSpPr txBox="1"/>
          <p:nvPr>
            <p:ph type="title"/>
          </p:nvPr>
        </p:nvSpPr>
        <p:spPr>
          <a:prstGeom prst="rect">
            <a:avLst/>
          </a:prstGeom>
        </p:spPr>
        <p:txBody>
          <a:bodyPr/>
          <a:lstStyle>
            <a:lvl1pPr>
              <a:defRPr spc="-100" sz="5000"/>
            </a:lvl1pPr>
          </a:lstStyle>
          <a:p>
            <a:pPr/>
            <a:r>
              <a:t>Fundamental interactions</a:t>
            </a:r>
          </a:p>
        </p:txBody>
      </p:sp>
      <p:sp>
        <p:nvSpPr>
          <p:cNvPr id="197"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8" name="c1.pdf" descr="c1.pdf"/>
          <p:cNvPicPr>
            <a:picLocks noChangeAspect="1"/>
          </p:cNvPicPr>
          <p:nvPr/>
        </p:nvPicPr>
        <p:blipFill>
          <a:blip r:embed="rId2">
            <a:extLst/>
          </a:blip>
          <a:stretch>
            <a:fillRect/>
          </a:stretch>
        </p:blipFill>
        <p:spPr>
          <a:xfrm>
            <a:off x="791738" y="2099836"/>
            <a:ext cx="11902641" cy="4093502"/>
          </a:xfrm>
          <a:prstGeom prst="rect">
            <a:avLst/>
          </a:prstGeom>
          <a:ln w="12700">
            <a:miter lim="400000"/>
          </a:ln>
        </p:spPr>
      </p:pic>
      <p:sp>
        <p:nvSpPr>
          <p:cNvPr id="199" name="QED"/>
          <p:cNvSpPr txBox="1"/>
          <p:nvPr/>
        </p:nvSpPr>
        <p:spPr>
          <a:xfrm>
            <a:off x="2590511" y="4805307"/>
            <a:ext cx="535941"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QED</a:t>
            </a:r>
          </a:p>
        </p:txBody>
      </p:sp>
      <p:sp>
        <p:nvSpPr>
          <p:cNvPr id="200" name="QCD"/>
          <p:cNvSpPr txBox="1"/>
          <p:nvPr/>
        </p:nvSpPr>
        <p:spPr>
          <a:xfrm>
            <a:off x="3792094" y="4805307"/>
            <a:ext cx="558496"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QCD</a:t>
            </a:r>
          </a:p>
        </p:txBody>
      </p:sp>
      <p:sp>
        <p:nvSpPr>
          <p:cNvPr id="201" name="EW"/>
          <p:cNvSpPr txBox="1"/>
          <p:nvPr/>
        </p:nvSpPr>
        <p:spPr>
          <a:xfrm>
            <a:off x="4668335" y="4805307"/>
            <a:ext cx="426619"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EW</a:t>
            </a:r>
          </a:p>
        </p:txBody>
      </p:sp>
      <p:sp>
        <p:nvSpPr>
          <p:cNvPr id="202" name="Gravity"/>
          <p:cNvSpPr txBox="1"/>
          <p:nvPr/>
        </p:nvSpPr>
        <p:spPr>
          <a:xfrm>
            <a:off x="11533251" y="4805307"/>
            <a:ext cx="757633"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Gravity</a:t>
            </a:r>
          </a:p>
        </p:txBody>
      </p:sp>
      <p:sp>
        <p:nvSpPr>
          <p:cNvPr id="203" name="Known forces in Nature and their associated energy scale"/>
          <p:cNvSpPr txBox="1"/>
          <p:nvPr/>
        </p:nvSpPr>
        <p:spPr>
          <a:xfrm>
            <a:off x="2932862" y="5780381"/>
            <a:ext cx="7620394" cy="4490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300">
                <a:solidFill>
                  <a:srgbClr val="000000"/>
                </a:solidFill>
              </a:defRPr>
            </a:lvl1pPr>
          </a:lstStyle>
          <a:p>
            <a:pPr/>
            <a:r>
              <a:t>Known forces in Nature and their associated energy scale</a:t>
            </a:r>
          </a:p>
        </p:txBody>
      </p:sp>
      <p:sp>
        <p:nvSpPr>
          <p:cNvPr id="204" name="Explore the gap between EW and Gravity scales…"/>
          <p:cNvSpPr txBox="1"/>
          <p:nvPr/>
        </p:nvSpPr>
        <p:spPr>
          <a:xfrm>
            <a:off x="3162858" y="7411237"/>
            <a:ext cx="6679084" cy="11979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400">
                <a:solidFill>
                  <a:schemeClr val="accent5">
                    <a:hueOff val="-82419"/>
                    <a:satOff val="-9513"/>
                    <a:lumOff val="-16343"/>
                  </a:schemeClr>
                </a:solidFill>
              </a:defRPr>
            </a:pPr>
            <a:r>
              <a:t>Explore the gap between EW and Gravity scales</a:t>
            </a:r>
          </a:p>
          <a:p>
            <a:pPr>
              <a:defRPr sz="2400">
                <a:solidFill>
                  <a:schemeClr val="accent5">
                    <a:hueOff val="-82419"/>
                    <a:satOff val="-9513"/>
                    <a:lumOff val="-16343"/>
                  </a:schemeClr>
                </a:solidFill>
              </a:defRPr>
            </a:pPr>
          </a:p>
          <a:p>
            <a:pPr>
              <a:defRPr sz="2400">
                <a:solidFill>
                  <a:schemeClr val="accent5">
                    <a:hueOff val="-82419"/>
                    <a:satOff val="-9513"/>
                    <a:lumOff val="-16343"/>
                  </a:schemeClr>
                </a:solidFill>
              </a:defRPr>
            </a:pPr>
            <a:r>
              <a:t>Look for feeble interactions below the EW scale </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4" name="Phase I measurement strategy…"/>
          <p:cNvSpPr txBox="1"/>
          <p:nvPr>
            <p:ph type="body" sz="half" idx="1"/>
          </p:nvPr>
        </p:nvSpPr>
        <p:spPr>
          <a:xfrm>
            <a:off x="698500" y="2959100"/>
            <a:ext cx="6214630" cy="6096000"/>
          </a:xfrm>
          <a:prstGeom prst="rect">
            <a:avLst/>
          </a:prstGeom>
        </p:spPr>
        <p:txBody>
          <a:bodyPr/>
          <a:lstStyle/>
          <a:p>
            <a:pPr/>
            <a:r>
              <a:t>Phase I measurement strategy</a:t>
            </a:r>
          </a:p>
          <a:p>
            <a:pPr/>
            <a:r>
              <a:t>PSI Pion beam line</a:t>
            </a:r>
          </a:p>
          <a:p>
            <a:pPr>
              <a:defRPr b="1"/>
            </a:pPr>
            <a:r>
              <a:t>Detector developments</a:t>
            </a:r>
          </a:p>
          <a:p>
            <a:pPr/>
            <a:r>
              <a:t>Simulation studies</a:t>
            </a:r>
          </a:p>
        </p:txBody>
      </p:sp>
      <p:sp>
        <p:nvSpPr>
          <p:cNvPr id="535" name="Outlin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Outline</a:t>
            </a:r>
          </a:p>
        </p:txBody>
      </p:sp>
      <p:sp>
        <p:nvSpPr>
          <p:cNvPr id="536"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53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38" name="image (1).png" descr="image (1).png"/>
          <p:cNvPicPr>
            <a:picLocks noChangeAspect="1"/>
          </p:cNvPicPr>
          <p:nvPr/>
        </p:nvPicPr>
        <p:blipFill>
          <a:blip r:embed="rId2">
            <a:extLst/>
          </a:blip>
          <a:srcRect l="29912" t="0" r="52585" b="0"/>
          <a:stretch>
            <a:fillRect/>
          </a:stretch>
        </p:blipFill>
        <p:spPr>
          <a:xfrm>
            <a:off x="8189561" y="2304273"/>
            <a:ext cx="4629226" cy="5901352"/>
          </a:xfrm>
          <a:prstGeom prst="rect">
            <a:avLst/>
          </a:prstGeom>
          <a:ln w="12700">
            <a:miter lim="400000"/>
          </a:ln>
        </p:spPr>
      </p:pic>
      <p:sp>
        <p:nvSpPr>
          <p:cNvPr id="539" name="π+"/>
          <p:cNvSpPr txBox="1"/>
          <p:nvPr/>
        </p:nvSpPr>
        <p:spPr>
          <a:xfrm>
            <a:off x="7384384" y="4968451"/>
            <a:ext cx="516663"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π</a:t>
            </a:r>
            <a:r>
              <a:rPr baseline="31999"/>
              <a:t>+</a:t>
            </a:r>
          </a:p>
        </p:txBody>
      </p:sp>
      <p:sp>
        <p:nvSpPr>
          <p:cNvPr id="540" name="e+"/>
          <p:cNvSpPr txBox="1"/>
          <p:nvPr/>
        </p:nvSpPr>
        <p:spPr>
          <a:xfrm>
            <a:off x="11636135" y="3789802"/>
            <a:ext cx="483198"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e</a:t>
            </a:r>
            <a:r>
              <a:rPr baseline="31999"/>
              <a:t>+</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2" name="Rectangle"/>
          <p:cNvSpPr/>
          <p:nvPr/>
        </p:nvSpPr>
        <p:spPr>
          <a:xfrm>
            <a:off x="6542458" y="1948925"/>
            <a:ext cx="6040536" cy="6802393"/>
          </a:xfrm>
          <a:prstGeom prst="rect">
            <a:avLst/>
          </a:prstGeom>
          <a:solidFill>
            <a:srgbClr val="942192">
              <a:alpha val="46864"/>
            </a:srgbClr>
          </a:solidFill>
          <a:ln w="12700">
            <a:miter lim="400000"/>
          </a:ln>
        </p:spPr>
        <p:txBody>
          <a:bodyPr lIns="50800" tIns="50800" rIns="50800" bIns="50800" anchor="ctr"/>
          <a:lstStyle/>
          <a:p>
            <a:pPr defTabSz="584200">
              <a:defRPr sz="2200">
                <a:solidFill>
                  <a:srgbClr val="000000"/>
                </a:solidFill>
                <a:latin typeface="Helvetica Neue Medium"/>
                <a:ea typeface="Helvetica Neue Medium"/>
                <a:cs typeface="Helvetica Neue Medium"/>
                <a:sym typeface="Helvetica Neue Medium"/>
              </a:defRPr>
            </a:pPr>
          </a:p>
        </p:txBody>
      </p:sp>
      <p:sp>
        <p:nvSpPr>
          <p:cNvPr id="543" name="Rectangle"/>
          <p:cNvSpPr/>
          <p:nvPr/>
        </p:nvSpPr>
        <p:spPr>
          <a:xfrm>
            <a:off x="207546" y="1944264"/>
            <a:ext cx="6040536" cy="6802393"/>
          </a:xfrm>
          <a:prstGeom prst="rect">
            <a:avLst/>
          </a:prstGeom>
          <a:solidFill>
            <a:schemeClr val="accent1">
              <a:lumOff val="16847"/>
              <a:alpha val="60231"/>
            </a:schemeClr>
          </a:solidFill>
          <a:ln w="12700">
            <a:miter lim="400000"/>
          </a:ln>
        </p:spPr>
        <p:txBody>
          <a:bodyPr lIns="50800" tIns="50800" rIns="50800" bIns="50800" anchor="ctr"/>
          <a:lstStyle/>
          <a:p>
            <a:pPr defTabSz="584200">
              <a:defRPr sz="2200">
                <a:solidFill>
                  <a:srgbClr val="000000"/>
                </a:solidFill>
                <a:latin typeface="Helvetica Neue Medium"/>
                <a:ea typeface="Helvetica Neue Medium"/>
                <a:cs typeface="Helvetica Neue Medium"/>
                <a:sym typeface="Helvetica Neue Medium"/>
              </a:defRPr>
            </a:pPr>
          </a:p>
        </p:txBody>
      </p:sp>
      <p:sp>
        <p:nvSpPr>
          <p:cNvPr id="544" name="PIENU                                            PEN/PIBETA"/>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defTabSz="975360">
              <a:defRPr>
                <a:latin typeface="Calibri"/>
                <a:ea typeface="Calibri"/>
                <a:cs typeface="Calibri"/>
                <a:sym typeface="Calibri"/>
              </a:defRPr>
            </a:pPr>
            <a:r>
              <a:t>                </a:t>
            </a:r>
            <a:r>
              <a:rPr>
                <a:solidFill>
                  <a:srgbClr val="0070C0"/>
                </a:solidFill>
              </a:rPr>
              <a:t>PIENU</a:t>
            </a:r>
            <a:r>
              <a:t>                                            </a:t>
            </a:r>
            <a:r>
              <a:rPr>
                <a:solidFill>
                  <a:srgbClr val="7030A0"/>
                </a:solidFill>
              </a:rPr>
              <a:t>PEN/PIBETA</a:t>
            </a:r>
          </a:p>
        </p:txBody>
      </p:sp>
      <p:sp>
        <p:nvSpPr>
          <p:cNvPr id="545" name="Two recent Pion Decay Experiments"/>
          <p:cNvSpPr txBox="1"/>
          <p:nvPr>
            <p:ph type="title"/>
          </p:nvPr>
        </p:nvSpPr>
        <p:spPr>
          <a:prstGeom prst="rect">
            <a:avLst/>
          </a:prstGeom>
        </p:spPr>
        <p:txBody>
          <a:bodyPr/>
          <a:lstStyle>
            <a:lvl1pPr defTabSz="1144393">
              <a:defRPr spc="-108" sz="5412"/>
            </a:lvl1pPr>
          </a:lstStyle>
          <a:p>
            <a:pPr/>
            <a:r>
              <a:t>Two recent Pion Decay Experiments</a:t>
            </a:r>
          </a:p>
        </p:txBody>
      </p:sp>
      <p:sp>
        <p:nvSpPr>
          <p:cNvPr id="546" name="Rectangle 10"/>
          <p:cNvSpPr/>
          <p:nvPr/>
        </p:nvSpPr>
        <p:spPr>
          <a:xfrm>
            <a:off x="3071622" y="2744188"/>
            <a:ext cx="2150228" cy="310342"/>
          </a:xfrm>
          <a:prstGeom prst="rect">
            <a:avLst/>
          </a:prstGeom>
          <a:solidFill>
            <a:srgbClr val="FFFFFF"/>
          </a:solidFill>
          <a:ln w="12700">
            <a:miter lim="400000"/>
          </a:ln>
        </p:spPr>
        <p:txBody>
          <a:bodyPr lIns="48767" tIns="48767" rIns="48767" bIns="48767" anchor="ctr"/>
          <a:lstStyle/>
          <a:p>
            <a:pPr defTabSz="975360">
              <a:defRPr sz="1800">
                <a:solidFill>
                  <a:srgbClr val="FFFFFF"/>
                </a:solidFill>
                <a:latin typeface="Calibri"/>
                <a:ea typeface="Calibri"/>
                <a:cs typeface="Calibri"/>
                <a:sym typeface="Calibri"/>
              </a:defRPr>
            </a:pPr>
          </a:p>
        </p:txBody>
      </p:sp>
      <p:sp>
        <p:nvSpPr>
          <p:cNvPr id="547" name="Rectangle 15"/>
          <p:cNvSpPr/>
          <p:nvPr/>
        </p:nvSpPr>
        <p:spPr>
          <a:xfrm>
            <a:off x="4301816" y="5699121"/>
            <a:ext cx="1571139" cy="465085"/>
          </a:xfrm>
          <a:prstGeom prst="rect">
            <a:avLst/>
          </a:prstGeom>
          <a:solidFill>
            <a:srgbClr val="FFFFFF"/>
          </a:solidFill>
          <a:ln w="12700">
            <a:miter lim="400000"/>
          </a:ln>
        </p:spPr>
        <p:txBody>
          <a:bodyPr lIns="48767" tIns="48767" rIns="48767" bIns="48767" anchor="ctr"/>
          <a:lstStyle/>
          <a:p>
            <a:pPr defTabSz="975360">
              <a:defRPr sz="1800">
                <a:solidFill>
                  <a:srgbClr val="FFFFFF"/>
                </a:solidFill>
                <a:latin typeface="Calibri"/>
                <a:ea typeface="Calibri"/>
                <a:cs typeface="Calibri"/>
                <a:sym typeface="Calibri"/>
              </a:defRPr>
            </a:pPr>
          </a:p>
        </p:txBody>
      </p:sp>
      <p:sp>
        <p:nvSpPr>
          <p:cNvPr id="548" name="Slide Number Placeholder 9"/>
          <p:cNvSpPr txBox="1"/>
          <p:nvPr>
            <p:ph type="sldNum" sz="quarter" idx="2"/>
          </p:nvPr>
        </p:nvSpPr>
        <p:spPr>
          <a:xfrm>
            <a:off x="6358184" y="9239315"/>
            <a:ext cx="281658" cy="268363"/>
          </a:xfrm>
          <a:prstGeom prst="rect">
            <a:avLst/>
          </a:prstGeom>
          <a:extLst>
            <a:ext uri="{C572A759-6A51-4108-AA02-DFA0A04FC94B}">
              <ma14:wrappingTextBoxFlag xmlns:ma14="http://schemas.microsoft.com/office/mac/drawingml/2011/main" val="1"/>
            </a:ext>
          </a:extLst>
        </p:spPr>
        <p:txBody>
          <a:bodyPr/>
          <a:lstStyle>
            <a:lvl1pPr defTabSz="975360">
              <a:defRPr>
                <a:latin typeface="Calibri"/>
                <a:ea typeface="Calibri"/>
                <a:cs typeface="Calibri"/>
                <a:sym typeface="Calibri"/>
              </a:defRPr>
            </a:lvl1pPr>
          </a:lstStyle>
          <a:p>
            <a:pPr/>
            <a:fld id="{86CB4B4D-7CA3-9044-876B-883B54F8677D}" type="slidenum"/>
          </a:p>
        </p:txBody>
      </p:sp>
      <p:pic>
        <p:nvPicPr>
          <p:cNvPr id="549" name="Picture 18" descr="Picture 18"/>
          <p:cNvPicPr>
            <a:picLocks noChangeAspect="1"/>
          </p:cNvPicPr>
          <p:nvPr/>
        </p:nvPicPr>
        <p:blipFill>
          <a:blip r:embed="rId2">
            <a:extLst/>
          </a:blip>
          <a:stretch>
            <a:fillRect/>
          </a:stretch>
        </p:blipFill>
        <p:spPr>
          <a:xfrm>
            <a:off x="386082" y="2210380"/>
            <a:ext cx="5499714" cy="4493100"/>
          </a:xfrm>
          <a:prstGeom prst="rect">
            <a:avLst/>
          </a:prstGeom>
          <a:ln w="12700">
            <a:miter lim="400000"/>
          </a:ln>
        </p:spPr>
      </p:pic>
      <p:pic>
        <p:nvPicPr>
          <p:cNvPr id="550" name="Picture 19" descr="Picture 19"/>
          <p:cNvPicPr>
            <a:picLocks noChangeAspect="1"/>
          </p:cNvPicPr>
          <p:nvPr/>
        </p:nvPicPr>
        <p:blipFill>
          <a:blip r:embed="rId3">
            <a:extLst/>
          </a:blip>
          <a:stretch>
            <a:fillRect/>
          </a:stretch>
        </p:blipFill>
        <p:spPr>
          <a:xfrm>
            <a:off x="6633070" y="2303480"/>
            <a:ext cx="5620400" cy="3562620"/>
          </a:xfrm>
          <a:prstGeom prst="rect">
            <a:avLst/>
          </a:prstGeom>
          <a:ln w="12700">
            <a:miter lim="400000"/>
          </a:ln>
        </p:spPr>
      </p:pic>
      <p:sp>
        <p:nvSpPr>
          <p:cNvPr id="551" name="TextBox 20"/>
          <p:cNvSpPr txBox="1"/>
          <p:nvPr/>
        </p:nvSpPr>
        <p:spPr>
          <a:xfrm>
            <a:off x="3539049" y="6051565"/>
            <a:ext cx="1525534" cy="398567"/>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1300480">
              <a:defRPr sz="2400">
                <a:solidFill>
                  <a:srgbClr val="000000"/>
                </a:solidFill>
                <a:latin typeface="Calibri"/>
                <a:ea typeface="Calibri"/>
                <a:cs typeface="Calibri"/>
                <a:sym typeface="Calibri"/>
              </a:defRPr>
            </a:lvl1pPr>
          </a:lstStyle>
          <a:p>
            <a:pPr/>
            <a:r>
              <a:t>@TRIUMF</a:t>
            </a:r>
          </a:p>
        </p:txBody>
      </p:sp>
      <p:sp>
        <p:nvSpPr>
          <p:cNvPr id="552" name="TextBox 22"/>
          <p:cNvSpPr txBox="1"/>
          <p:nvPr/>
        </p:nvSpPr>
        <p:spPr>
          <a:xfrm>
            <a:off x="3900580" y="3565211"/>
            <a:ext cx="1567964" cy="1383253"/>
          </a:xfrm>
          <a:prstGeom prst="rect">
            <a:avLst/>
          </a:prstGeom>
          <a:solidFill>
            <a:srgbClr val="DEEBF7"/>
          </a:solidFill>
          <a:ln w="3175">
            <a:solidFill>
              <a:srgbClr val="000000"/>
            </a:solidFill>
          </a:ln>
          <a:extLst>
            <a:ext uri="{C572A759-6A51-4108-AA02-DFA0A04FC94B}">
              <ma14:wrappingTextBoxFlag xmlns:ma14="http://schemas.microsoft.com/office/mac/drawingml/2011/main" val="1"/>
            </a:ext>
          </a:extLst>
        </p:spPr>
        <p:txBody>
          <a:bodyPr lIns="48767" tIns="48767" rIns="48767" bIns="48767">
            <a:spAutoFit/>
          </a:bodyPr>
          <a:lstStyle/>
          <a:p>
            <a:pPr defTabSz="975360">
              <a:defRPr b="1" sz="2800">
                <a:solidFill>
                  <a:srgbClr val="000000"/>
                </a:solidFill>
                <a:latin typeface="Calibri"/>
                <a:ea typeface="Calibri"/>
                <a:cs typeface="Calibri"/>
                <a:sym typeface="Calibri"/>
              </a:defRPr>
            </a:pPr>
            <a:r>
              <a:t>0.8</a:t>
            </a:r>
            <a:r>
              <a:rPr b="0">
                <a:latin typeface="Symbol"/>
                <a:ea typeface="Symbol"/>
                <a:cs typeface="Symbol"/>
                <a:sym typeface="Symbol"/>
              </a:rPr>
              <a:t>p</a:t>
            </a:r>
            <a:endParaRPr b="0">
              <a:latin typeface="Symbol"/>
              <a:ea typeface="Symbol"/>
              <a:cs typeface="Symbol"/>
              <a:sym typeface="Symbol"/>
            </a:endParaRPr>
          </a:p>
          <a:p>
            <a:pPr defTabSz="975360">
              <a:defRPr b="1" sz="2800">
                <a:solidFill>
                  <a:srgbClr val="000000"/>
                </a:solidFill>
                <a:latin typeface="Calibri"/>
                <a:ea typeface="Calibri"/>
                <a:cs typeface="Calibri"/>
                <a:sym typeface="Calibri"/>
              </a:defRPr>
            </a:pPr>
            <a:r>
              <a:t>NaI(Tl)</a:t>
            </a:r>
          </a:p>
          <a:p>
            <a:pPr defTabSz="975360">
              <a:defRPr b="1" sz="2800">
                <a:solidFill>
                  <a:srgbClr val="000000"/>
                </a:solidFill>
                <a:latin typeface="Calibri"/>
                <a:ea typeface="Calibri"/>
                <a:cs typeface="Calibri"/>
                <a:sym typeface="Calibri"/>
              </a:defRPr>
            </a:pPr>
            <a:r>
              <a:t>19 X</a:t>
            </a:r>
            <a:r>
              <a:rPr baseline="-19571"/>
              <a:t>0</a:t>
            </a:r>
          </a:p>
        </p:txBody>
      </p:sp>
      <p:sp>
        <p:nvSpPr>
          <p:cNvPr id="553" name="TextBox 23"/>
          <p:cNvSpPr txBox="1"/>
          <p:nvPr/>
        </p:nvSpPr>
        <p:spPr>
          <a:xfrm>
            <a:off x="3786473" y="2486620"/>
            <a:ext cx="720526" cy="492303"/>
          </a:xfrm>
          <a:prstGeom prst="rect">
            <a:avLst/>
          </a:prstGeom>
          <a:solidFill>
            <a:srgbClr val="E7E6E6"/>
          </a:solidFill>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defTabSz="1300480">
              <a:defRPr sz="2800">
                <a:solidFill>
                  <a:srgbClr val="000000"/>
                </a:solidFill>
                <a:latin typeface="Arial"/>
                <a:ea typeface="Arial"/>
                <a:cs typeface="Arial"/>
                <a:sym typeface="Arial"/>
              </a:defRPr>
            </a:lvl1pPr>
          </a:lstStyle>
          <a:p>
            <a:pPr/>
            <a:r>
              <a:t>CsI</a:t>
            </a:r>
          </a:p>
        </p:txBody>
      </p:sp>
      <p:sp>
        <p:nvSpPr>
          <p:cNvPr id="554" name="TextBox 4"/>
          <p:cNvSpPr txBox="1"/>
          <p:nvPr/>
        </p:nvSpPr>
        <p:spPr>
          <a:xfrm>
            <a:off x="6839002" y="2394120"/>
            <a:ext cx="1239943" cy="1387445"/>
          </a:xfrm>
          <a:prstGeom prst="rect">
            <a:avLst/>
          </a:prstGeom>
          <a:solidFill>
            <a:srgbClr val="DEEBF7"/>
          </a:solidFill>
          <a:ln w="3175">
            <a:solidFill>
              <a:srgbClr val="000000"/>
            </a:solidFill>
          </a:ln>
          <a:extLst>
            <a:ext uri="{C572A759-6A51-4108-AA02-DFA0A04FC94B}">
              <ma14:wrappingTextBoxFlag xmlns:ma14="http://schemas.microsoft.com/office/mac/drawingml/2011/main" val="1"/>
            </a:ext>
          </a:extLst>
        </p:spPr>
        <p:txBody>
          <a:bodyPr lIns="48767" tIns="48767" rIns="48767" bIns="48767">
            <a:spAutoFit/>
          </a:bodyPr>
          <a:lstStyle/>
          <a:p>
            <a:pPr defTabSz="1300480">
              <a:defRPr sz="2800">
                <a:solidFill>
                  <a:srgbClr val="000000"/>
                </a:solidFill>
                <a:latin typeface="Arial"/>
                <a:ea typeface="Arial"/>
                <a:cs typeface="Arial"/>
                <a:sym typeface="Arial"/>
              </a:defRPr>
            </a:pPr>
            <a:r>
              <a:t>3</a:t>
            </a:r>
            <a:r>
              <a:rPr>
                <a:latin typeface="Symbol"/>
                <a:ea typeface="Symbol"/>
                <a:cs typeface="Symbol"/>
                <a:sym typeface="Symbol"/>
              </a:rPr>
              <a:t>p</a:t>
            </a:r>
          </a:p>
          <a:p>
            <a:pPr defTabSz="1300480">
              <a:defRPr sz="2800">
                <a:solidFill>
                  <a:srgbClr val="000000"/>
                </a:solidFill>
                <a:latin typeface="Arial"/>
                <a:ea typeface="Arial"/>
                <a:cs typeface="Arial"/>
                <a:sym typeface="Arial"/>
              </a:defRPr>
            </a:pPr>
            <a:r>
              <a:t>CsI</a:t>
            </a:r>
          </a:p>
          <a:p>
            <a:pPr defTabSz="1300480">
              <a:defRPr sz="2800">
                <a:solidFill>
                  <a:srgbClr val="000000"/>
                </a:solidFill>
                <a:latin typeface="Arial"/>
                <a:ea typeface="Arial"/>
                <a:cs typeface="Arial"/>
                <a:sym typeface="Arial"/>
              </a:defRPr>
            </a:pPr>
            <a:r>
              <a:t>12 X</a:t>
            </a:r>
            <a:r>
              <a:rPr baseline="-19571"/>
              <a:t>0</a:t>
            </a:r>
          </a:p>
        </p:txBody>
      </p:sp>
      <p:sp>
        <p:nvSpPr>
          <p:cNvPr id="555" name="TextBox 25"/>
          <p:cNvSpPr txBox="1"/>
          <p:nvPr/>
        </p:nvSpPr>
        <p:spPr>
          <a:xfrm>
            <a:off x="7057679" y="6871797"/>
            <a:ext cx="5190301" cy="1546901"/>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marL="381000" indent="-381000" algn="l" defTabSz="1300480">
              <a:buSzPct val="100000"/>
              <a:buFont typeface="Arial"/>
              <a:buChar char="•"/>
              <a:defRPr sz="2400">
                <a:solidFill>
                  <a:srgbClr val="000000"/>
                </a:solidFill>
                <a:latin typeface="Calibri"/>
                <a:ea typeface="Calibri"/>
                <a:cs typeface="Calibri"/>
                <a:sym typeface="Calibri"/>
              </a:defRPr>
            </a:pPr>
            <a:r>
              <a:t>Experiment at PSI</a:t>
            </a:r>
          </a:p>
          <a:p>
            <a:pPr marL="381000" indent="-381000" algn="l" defTabSz="1300480">
              <a:buSzPct val="100000"/>
              <a:buFont typeface="Arial"/>
              <a:buChar char="•"/>
              <a:defRPr sz="2400">
                <a:solidFill>
                  <a:srgbClr val="000000"/>
                </a:solidFill>
                <a:latin typeface="Calibri"/>
                <a:ea typeface="Calibri"/>
                <a:cs typeface="Calibri"/>
                <a:sym typeface="Calibri"/>
              </a:defRPr>
            </a:pPr>
            <a:r>
              <a:t>Large acceptance but calorimeter depth of 12X</a:t>
            </a:r>
            <a:r>
              <a:rPr baseline="-20250"/>
              <a:t>0</a:t>
            </a:r>
            <a:r>
              <a:t> too small to resolve tail under the π-μ-e spectrum. </a:t>
            </a:r>
          </a:p>
        </p:txBody>
      </p:sp>
      <p:sp>
        <p:nvSpPr>
          <p:cNvPr id="556" name="TextBox 26"/>
          <p:cNvSpPr txBox="1"/>
          <p:nvPr/>
        </p:nvSpPr>
        <p:spPr>
          <a:xfrm>
            <a:off x="591531" y="6879551"/>
            <a:ext cx="5941164" cy="1871767"/>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marL="381000" indent="-381000" algn="l" defTabSz="1300480">
              <a:buSzPct val="100000"/>
              <a:buFont typeface="Arial"/>
              <a:buChar char="•"/>
              <a:defRPr sz="2400">
                <a:solidFill>
                  <a:srgbClr val="000000"/>
                </a:solidFill>
                <a:latin typeface="Calibri"/>
                <a:ea typeface="Calibri"/>
                <a:cs typeface="Calibri"/>
                <a:sym typeface="Calibri"/>
              </a:defRPr>
            </a:pPr>
            <a:r>
              <a:t>Experiment at TRIUMF</a:t>
            </a:r>
          </a:p>
          <a:p>
            <a:pPr marL="381000" indent="-381000" algn="l" defTabSz="1300480">
              <a:buSzPct val="100000"/>
              <a:buFont typeface="Arial"/>
              <a:buChar char="•"/>
              <a:defRPr sz="2400">
                <a:solidFill>
                  <a:srgbClr val="000000"/>
                </a:solidFill>
                <a:latin typeface="Calibri"/>
                <a:ea typeface="Calibri"/>
                <a:cs typeface="Calibri"/>
                <a:sym typeface="Calibri"/>
              </a:defRPr>
            </a:pPr>
            <a:r>
              <a:t>NaI slow, but excellent resolution</a:t>
            </a:r>
          </a:p>
          <a:p>
            <a:pPr marL="381000" indent="-381000" algn="l" defTabSz="1300480">
              <a:buSzPct val="100000"/>
              <a:buFont typeface="Arial"/>
              <a:buChar char="•"/>
              <a:defRPr sz="2400">
                <a:solidFill>
                  <a:srgbClr val="000000"/>
                </a:solidFill>
                <a:latin typeface="Calibri"/>
                <a:ea typeface="Calibri"/>
                <a:cs typeface="Calibri"/>
                <a:sym typeface="Calibri"/>
              </a:defRPr>
            </a:pPr>
            <a:r>
              <a:t>Single large crystal not uniform enough (material and effective “depth”)</a:t>
            </a:r>
          </a:p>
          <a:p>
            <a:pPr marL="381000" indent="-381000" algn="l" defTabSz="1300480">
              <a:buSzPct val="100000"/>
              <a:buFont typeface="Arial"/>
              <a:buChar char="•"/>
              <a:defRPr sz="2400">
                <a:solidFill>
                  <a:srgbClr val="000000"/>
                </a:solidFill>
                <a:latin typeface="Calibri"/>
                <a:ea typeface="Calibri"/>
                <a:cs typeface="Calibri"/>
                <a:sym typeface="Calibri"/>
              </a:defRPr>
            </a:pPr>
            <a:r>
              <a:t>Small solid angle</a:t>
            </a:r>
          </a:p>
        </p:txBody>
      </p:sp>
      <p:sp>
        <p:nvSpPr>
          <p:cNvPr id="557" name="TextBox 3"/>
          <p:cNvSpPr txBox="1"/>
          <p:nvPr/>
        </p:nvSpPr>
        <p:spPr>
          <a:xfrm>
            <a:off x="142670" y="8808797"/>
            <a:ext cx="13004800" cy="388670"/>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defTabSz="975360">
              <a:defRPr b="1" sz="2300">
                <a:solidFill>
                  <a:srgbClr val="000000"/>
                </a:solidFill>
                <a:latin typeface="Calibri"/>
                <a:ea typeface="Calibri"/>
                <a:cs typeface="Calibri"/>
                <a:sym typeface="Calibri"/>
              </a:defRPr>
            </a:lvl1pPr>
          </a:lstStyle>
          <a:p>
            <a:pPr/>
            <a:r>
              <a:t>Both experiments took data a while ago but have (known) challenges to overcome before final results</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559" name="Picture 6" descr="Picture 6"/>
          <p:cNvPicPr>
            <a:picLocks noChangeAspect="1"/>
          </p:cNvPicPr>
          <p:nvPr/>
        </p:nvPicPr>
        <p:blipFill>
          <a:blip r:embed="rId3">
            <a:extLst/>
          </a:blip>
          <a:srcRect l="24398" t="0" r="27258" b="0"/>
          <a:stretch>
            <a:fillRect/>
          </a:stretch>
        </p:blipFill>
        <p:spPr>
          <a:xfrm>
            <a:off x="8397168" y="1261090"/>
            <a:ext cx="4214390" cy="4617517"/>
          </a:xfrm>
          <a:prstGeom prst="rect">
            <a:avLst/>
          </a:prstGeom>
          <a:ln w="12700">
            <a:miter lim="400000"/>
          </a:ln>
        </p:spPr>
      </p:pic>
      <p:sp>
        <p:nvSpPr>
          <p:cNvPr id="560" name="Content Placeholder 4"/>
          <p:cNvSpPr txBox="1"/>
          <p:nvPr>
            <p:ph type="body" idx="1"/>
          </p:nvPr>
        </p:nvSpPr>
        <p:spPr>
          <a:xfrm>
            <a:off x="299568" y="2279757"/>
            <a:ext cx="7490292" cy="6775343"/>
          </a:xfrm>
          <a:prstGeom prst="rect">
            <a:avLst/>
          </a:prstGeom>
        </p:spPr>
        <p:txBody>
          <a:bodyPr/>
          <a:lstStyle/>
          <a:p>
            <a:pPr marL="251460" indent="-251460" defTabSz="1144393">
              <a:lnSpc>
                <a:spcPct val="100000"/>
              </a:lnSpc>
              <a:spcBef>
                <a:spcPts val="1300"/>
              </a:spcBef>
              <a:defRPr sz="1980">
                <a:latin typeface="Helvetica"/>
                <a:ea typeface="Helvetica"/>
                <a:cs typeface="Helvetica"/>
                <a:sym typeface="Helvetica"/>
              </a:defRPr>
            </a:pPr>
            <a:r>
              <a:t>Building on PIENU and PEN/PIBETA experiences and </a:t>
            </a:r>
            <a:br/>
            <a:r>
              <a:t>use emerging technologies (LXe, LGAD)</a:t>
            </a:r>
          </a:p>
          <a:p>
            <a:pPr marL="251460" indent="-251460" defTabSz="1144393">
              <a:lnSpc>
                <a:spcPct val="100000"/>
              </a:lnSpc>
              <a:spcBef>
                <a:spcPts val="1300"/>
              </a:spcBef>
              <a:defRPr sz="1980">
                <a:solidFill>
                  <a:schemeClr val="accent6">
                    <a:satOff val="-16844"/>
                    <a:lumOff val="-30747"/>
                  </a:schemeClr>
                </a:solidFill>
                <a:latin typeface="Helvetica"/>
                <a:ea typeface="Helvetica"/>
                <a:cs typeface="Helvetica"/>
                <a:sym typeface="Helvetica"/>
              </a:defRPr>
            </a:pPr>
            <a:r>
              <a:t>Intense Pion beam at PSI </a:t>
            </a:r>
          </a:p>
          <a:p>
            <a:pPr marL="251460" indent="-251460" defTabSz="1144393">
              <a:lnSpc>
                <a:spcPct val="100000"/>
              </a:lnSpc>
              <a:spcBef>
                <a:spcPts val="1300"/>
              </a:spcBef>
              <a:defRPr sz="1980">
                <a:solidFill>
                  <a:srgbClr val="0433FF"/>
                </a:solidFill>
                <a:latin typeface="Helvetica"/>
                <a:ea typeface="Helvetica"/>
                <a:cs typeface="Helvetica"/>
                <a:sym typeface="Helvetica"/>
              </a:defRPr>
            </a:pPr>
            <a:r>
              <a:t>Calorimeter: 25 X</a:t>
            </a:r>
            <a:r>
              <a:rPr baseline="-27111"/>
              <a:t>0</a:t>
            </a:r>
            <a:r>
              <a:t>, 3π sr calorimeter </a:t>
            </a:r>
          </a:p>
          <a:p>
            <a:pPr lvl="1" marL="502920" indent="-251460" defTabSz="1144393">
              <a:lnSpc>
                <a:spcPct val="100000"/>
              </a:lnSpc>
              <a:spcBef>
                <a:spcPts val="1300"/>
              </a:spcBef>
              <a:buClr>
                <a:srgbClr val="000000"/>
              </a:buClr>
              <a:defRPr sz="1980">
                <a:solidFill>
                  <a:srgbClr val="0433FF"/>
                </a:solidFill>
                <a:latin typeface="Helvetica"/>
                <a:ea typeface="Helvetica"/>
                <a:cs typeface="Helvetica"/>
                <a:sym typeface="Helvetica"/>
              </a:defRPr>
            </a:pPr>
            <a:r>
              <a:t>Improve uniformity (x5) </a:t>
            </a:r>
          </a:p>
          <a:p>
            <a:pPr lvl="1" marL="502920" indent="-251460" defTabSz="1144393">
              <a:lnSpc>
                <a:spcPct val="100000"/>
              </a:lnSpc>
              <a:spcBef>
                <a:spcPts val="1300"/>
              </a:spcBef>
              <a:buClr>
                <a:srgbClr val="000000"/>
              </a:buClr>
              <a:defRPr sz="1980">
                <a:solidFill>
                  <a:srgbClr val="0433FF"/>
                </a:solidFill>
                <a:latin typeface="Helvetica"/>
                <a:ea typeface="Helvetica"/>
                <a:cs typeface="Helvetica"/>
                <a:sym typeface="Helvetica"/>
              </a:defRPr>
            </a:pPr>
            <a:r>
              <a:t>reduce tail correction (x5)</a:t>
            </a:r>
          </a:p>
          <a:p>
            <a:pPr lvl="1" marL="502920" indent="-251460" defTabSz="1144393">
              <a:lnSpc>
                <a:spcPct val="100000"/>
              </a:lnSpc>
              <a:spcBef>
                <a:spcPts val="1300"/>
              </a:spcBef>
              <a:buClr>
                <a:srgbClr val="000000"/>
              </a:buClr>
              <a:defRPr sz="1980">
                <a:solidFill>
                  <a:srgbClr val="0433FF"/>
                </a:solidFill>
                <a:latin typeface="Helvetica"/>
                <a:ea typeface="Helvetica"/>
                <a:cs typeface="Helvetica"/>
                <a:sym typeface="Helvetica"/>
              </a:defRPr>
            </a:pPr>
            <a:r>
              <a:t>reduce pile-up uncertainties with fast scintillator response (x5)</a:t>
            </a:r>
          </a:p>
          <a:p>
            <a:pPr marL="251460" indent="-251460" defTabSz="1144393">
              <a:lnSpc>
                <a:spcPct val="100000"/>
              </a:lnSpc>
              <a:spcBef>
                <a:spcPts val="1300"/>
              </a:spcBef>
              <a:buClr>
                <a:srgbClr val="000000"/>
              </a:buClr>
              <a:defRPr sz="1980">
                <a:solidFill>
                  <a:srgbClr val="FF2600"/>
                </a:solidFill>
                <a:latin typeface="Helvetica"/>
                <a:ea typeface="Helvetica"/>
                <a:cs typeface="Helvetica"/>
                <a:sym typeface="Helvetica"/>
              </a:defRPr>
            </a:pPr>
            <a:r>
              <a:t>Active target (“4D”) based on LGAD technology </a:t>
            </a:r>
          </a:p>
          <a:p>
            <a:pPr lvl="1" marL="502920" indent="-251460" defTabSz="1144393">
              <a:lnSpc>
                <a:spcPct val="100000"/>
              </a:lnSpc>
              <a:spcBef>
                <a:spcPts val="1300"/>
              </a:spcBef>
              <a:buClr>
                <a:srgbClr val="000000"/>
              </a:buClr>
              <a:defRPr sz="1980">
                <a:solidFill>
                  <a:srgbClr val="FF2600"/>
                </a:solidFill>
                <a:latin typeface="Helvetica"/>
                <a:ea typeface="Helvetica"/>
                <a:cs typeface="Helvetica"/>
                <a:sym typeface="Helvetica"/>
              </a:defRPr>
            </a:pPr>
            <a:r>
              <a:t>reduce tail correction uncertainty (x10)</a:t>
            </a:r>
          </a:p>
          <a:p>
            <a:pPr lvl="1" marL="502920" indent="-251460" defTabSz="1144393">
              <a:lnSpc>
                <a:spcPct val="100000"/>
              </a:lnSpc>
              <a:spcBef>
                <a:spcPts val="1300"/>
              </a:spcBef>
              <a:buClr>
                <a:srgbClr val="000000"/>
              </a:buClr>
              <a:defRPr sz="1980">
                <a:solidFill>
                  <a:srgbClr val="FF2600"/>
                </a:solidFill>
                <a:latin typeface="Helvetica"/>
                <a:ea typeface="Helvetica"/>
                <a:cs typeface="Helvetica"/>
                <a:sym typeface="Helvetica"/>
              </a:defRPr>
            </a:pPr>
            <a:r>
              <a:t>Fast pulse shape: allow </a:t>
            </a:r>
            <a:r>
              <a:t>π</a:t>
            </a:r>
            <a:r>
              <a:t> → </a:t>
            </a:r>
            <a:r>
              <a:t>µ</a:t>
            </a:r>
            <a:r>
              <a:t> → e decay chain observation</a:t>
            </a:r>
          </a:p>
          <a:p>
            <a:pPr marL="251460" indent="-251460" defTabSz="1144393">
              <a:lnSpc>
                <a:spcPct val="100000"/>
              </a:lnSpc>
              <a:spcBef>
                <a:spcPts val="1300"/>
              </a:spcBef>
              <a:defRPr sz="1980">
                <a:latin typeface="Helvetica"/>
                <a:ea typeface="Helvetica"/>
                <a:cs typeface="Helvetica"/>
                <a:sym typeface="Helvetica"/>
              </a:defRPr>
            </a:pPr>
            <a:r>
              <a:t>State-of-the-art additional instrumentation:</a:t>
            </a:r>
          </a:p>
          <a:p>
            <a:pPr lvl="1" marL="502920" indent="-251460" defTabSz="1144393">
              <a:lnSpc>
                <a:spcPct val="100000"/>
              </a:lnSpc>
              <a:spcBef>
                <a:spcPts val="1300"/>
              </a:spcBef>
              <a:defRPr sz="1980">
                <a:latin typeface="Helvetica"/>
                <a:ea typeface="Helvetica"/>
                <a:cs typeface="Helvetica"/>
                <a:sym typeface="Helvetica"/>
              </a:defRPr>
            </a:pPr>
            <a:r>
              <a:t>µRWell Tracker</a:t>
            </a:r>
          </a:p>
          <a:p>
            <a:pPr lvl="1" marL="502920" indent="-251460" defTabSz="1144393">
              <a:lnSpc>
                <a:spcPct val="100000"/>
              </a:lnSpc>
              <a:spcBef>
                <a:spcPts val="1300"/>
              </a:spcBef>
              <a:defRPr sz="1980">
                <a:latin typeface="Helvetica"/>
                <a:ea typeface="Helvetica"/>
                <a:cs typeface="Helvetica"/>
                <a:sym typeface="Helvetica"/>
              </a:defRPr>
            </a:pPr>
            <a:r>
              <a:t>Fast triggering</a:t>
            </a:r>
          </a:p>
          <a:p>
            <a:pPr lvl="1" marL="502920" indent="-251460" defTabSz="1144393">
              <a:lnSpc>
                <a:spcPct val="100000"/>
              </a:lnSpc>
              <a:spcBef>
                <a:spcPts val="1300"/>
              </a:spcBef>
              <a:defRPr sz="1980">
                <a:latin typeface="Helvetica"/>
                <a:ea typeface="Helvetica"/>
                <a:cs typeface="Helvetica"/>
                <a:sym typeface="Helvetica"/>
              </a:defRPr>
            </a:pPr>
            <a:r>
              <a:t>High speed digitization</a:t>
            </a:r>
          </a:p>
        </p:txBody>
      </p:sp>
      <p:sp>
        <p:nvSpPr>
          <p:cNvPr id="561" name="best of both worlds"/>
          <p:cNvSpPr txBox="1"/>
          <p:nvPr>
            <p:ph type="body" idx="21"/>
          </p:nvPr>
        </p:nvSpPr>
        <p:spPr>
          <a:xfrm>
            <a:off x="698500" y="1400179"/>
            <a:ext cx="11607801" cy="671802"/>
          </a:xfrm>
          <a:prstGeom prst="rect">
            <a:avLst/>
          </a:prstGeom>
          <a:extLst>
            <a:ext uri="{C572A759-6A51-4108-AA02-DFA0A04FC94B}">
              <ma14:wrappingTextBoxFlag xmlns:ma14="http://schemas.microsoft.com/office/mac/drawingml/2011/main" val="1"/>
            </a:ext>
          </a:extLst>
        </p:spPr>
        <p:txBody>
          <a:bodyPr/>
          <a:lstStyle>
            <a:lvl1pPr defTabSz="797607">
              <a:lnSpc>
                <a:spcPct val="80000"/>
              </a:lnSpc>
              <a:defRPr spc="-75" sz="3772"/>
            </a:lvl1pPr>
          </a:lstStyle>
          <a:p>
            <a:pPr/>
            <a:r>
              <a:t>best of both worlds</a:t>
            </a:r>
          </a:p>
        </p:txBody>
      </p:sp>
      <p:sp>
        <p:nvSpPr>
          <p:cNvPr id="562" name="PIONEER Detector"/>
          <p:cNvSpPr txBox="1"/>
          <p:nvPr>
            <p:ph type="title"/>
          </p:nvPr>
        </p:nvSpPr>
        <p:spPr>
          <a:prstGeom prst="rect">
            <a:avLst/>
          </a:prstGeom>
        </p:spPr>
        <p:txBody>
          <a:bodyPr/>
          <a:lstStyle>
            <a:lvl1pPr defTabSz="1265768">
              <a:defRPr spc="-119" sz="5986"/>
            </a:lvl1pPr>
          </a:lstStyle>
          <a:p>
            <a:pPr/>
            <a:r>
              <a:t>PIONEER Detector</a:t>
            </a:r>
          </a:p>
        </p:txBody>
      </p:sp>
      <p:sp>
        <p:nvSpPr>
          <p:cNvPr id="563" name="Slide Number Placeholder 3"/>
          <p:cNvSpPr txBox="1"/>
          <p:nvPr>
            <p:ph type="sldNum" sz="quarter" idx="2"/>
          </p:nvPr>
        </p:nvSpPr>
        <p:spPr>
          <a:xfrm>
            <a:off x="6359319" y="9149088"/>
            <a:ext cx="279389" cy="358590"/>
          </a:xfrm>
          <a:prstGeom prst="rect">
            <a:avLst/>
          </a:prstGeom>
          <a:extLst>
            <a:ext uri="{C572A759-6A51-4108-AA02-DFA0A04FC94B}">
              <ma14:wrappingTextBoxFlag xmlns:ma14="http://schemas.microsoft.com/office/mac/drawingml/2011/main" val="1"/>
            </a:ext>
          </a:extLst>
        </p:spPr>
        <p:txBody>
          <a:bodyPr/>
          <a:lstStyle>
            <a:lvl1pPr>
              <a:defRPr sz="1800">
                <a:latin typeface="Times New Roman"/>
                <a:ea typeface="Times New Roman"/>
                <a:cs typeface="Times New Roman"/>
                <a:sym typeface="Times New Roman"/>
              </a:defRPr>
            </a:lvl1pPr>
          </a:lstStyle>
          <a:p>
            <a:pPr/>
            <a:fld id="{86CB4B4D-7CA3-9044-876B-883B54F8677D}" type="slidenum"/>
          </a:p>
        </p:txBody>
      </p:sp>
      <p:pic>
        <p:nvPicPr>
          <p:cNvPr id="564" name="Picture 7" descr="Picture 7"/>
          <p:cNvPicPr>
            <a:picLocks noChangeAspect="1"/>
          </p:cNvPicPr>
          <p:nvPr/>
        </p:nvPicPr>
        <p:blipFill>
          <a:blip r:embed="rId4">
            <a:extLst/>
          </a:blip>
          <a:stretch>
            <a:fillRect/>
          </a:stretch>
        </p:blipFill>
        <p:spPr>
          <a:xfrm>
            <a:off x="8024372" y="6409349"/>
            <a:ext cx="4381313" cy="1640325"/>
          </a:xfrm>
          <a:prstGeom prst="rect">
            <a:avLst/>
          </a:prstGeom>
          <a:ln w="12700">
            <a:miter lim="400000"/>
          </a:ln>
        </p:spPr>
      </p:pic>
      <p:sp>
        <p:nvSpPr>
          <p:cNvPr id="565" name="TextBox 21"/>
          <p:cNvSpPr txBox="1"/>
          <p:nvPr/>
        </p:nvSpPr>
        <p:spPr>
          <a:xfrm>
            <a:off x="8801217" y="8580290"/>
            <a:ext cx="6405756" cy="338837"/>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650240">
              <a:defRPr>
                <a:solidFill>
                  <a:srgbClr val="FF0000"/>
                </a:solidFill>
                <a:latin typeface="DIYYMT+Calibri"/>
                <a:ea typeface="DIYYMT+Calibri"/>
                <a:cs typeface="DIYYMT+Calibri"/>
                <a:sym typeface="DIYYMT+Calibri"/>
              </a:defRPr>
            </a:lvl1pPr>
          </a:lstStyle>
          <a:p>
            <a:pPr/>
            <a:r>
              <a:t>LGAD Fully Active Tracking Target (ATAR) </a:t>
            </a:r>
          </a:p>
        </p:txBody>
      </p:sp>
      <p:sp>
        <p:nvSpPr>
          <p:cNvPr id="566" name="TextBox 23"/>
          <p:cNvSpPr txBox="1"/>
          <p:nvPr/>
        </p:nvSpPr>
        <p:spPr>
          <a:xfrm>
            <a:off x="10786657" y="5835474"/>
            <a:ext cx="6405757" cy="338837"/>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650240">
              <a:defRPr>
                <a:solidFill>
                  <a:srgbClr val="FF0000"/>
                </a:solidFill>
                <a:latin typeface="DIYYMT+Calibri"/>
                <a:ea typeface="DIYYMT+Calibri"/>
                <a:cs typeface="DIYYMT+Calibri"/>
                <a:sym typeface="DIYYMT+Calibri"/>
              </a:defRPr>
            </a:lvl1pPr>
          </a:lstStyle>
          <a:p>
            <a:pPr/>
            <a:r>
              <a:t>LXe calorimeter</a:t>
            </a:r>
          </a:p>
        </p:txBody>
      </p:sp>
      <p:sp>
        <p:nvSpPr>
          <p:cNvPr id="567" name="Straight Arrow Connector 10"/>
          <p:cNvSpPr/>
          <p:nvPr/>
        </p:nvSpPr>
        <p:spPr>
          <a:xfrm flipH="1" flipV="1">
            <a:off x="9425830" y="8026374"/>
            <a:ext cx="78647" cy="334892"/>
          </a:xfrm>
          <a:prstGeom prst="line">
            <a:avLst/>
          </a:prstGeom>
          <a:ln w="25400">
            <a:solidFill>
              <a:srgbClr val="FF0000"/>
            </a:solidFill>
            <a:tailEnd type="triangle"/>
          </a:ln>
        </p:spPr>
        <p:txBody>
          <a:bodyPr lIns="48767" tIns="48767" rIns="48767" bIns="48767"/>
          <a:lstStyle/>
          <a:p>
            <a:pPr algn="l" defTabSz="650240">
              <a:defRPr sz="2400">
                <a:solidFill>
                  <a:srgbClr val="000000"/>
                </a:solidFill>
                <a:latin typeface="Arial"/>
                <a:ea typeface="Arial"/>
                <a:cs typeface="Arial"/>
                <a:sym typeface="Arial"/>
              </a:defRPr>
            </a:pPr>
          </a:p>
        </p:txBody>
      </p:sp>
      <p:sp>
        <p:nvSpPr>
          <p:cNvPr id="568" name="Straight Arrow Connector 30"/>
          <p:cNvSpPr/>
          <p:nvPr/>
        </p:nvSpPr>
        <p:spPr>
          <a:xfrm flipH="1" flipV="1">
            <a:off x="10988209" y="4802631"/>
            <a:ext cx="586434" cy="872704"/>
          </a:xfrm>
          <a:prstGeom prst="line">
            <a:avLst/>
          </a:prstGeom>
          <a:ln w="25400">
            <a:solidFill>
              <a:srgbClr val="FF0000"/>
            </a:solidFill>
            <a:tailEnd type="triangle"/>
          </a:ln>
        </p:spPr>
        <p:txBody>
          <a:bodyPr lIns="48767" tIns="48767" rIns="48767" bIns="48767"/>
          <a:lstStyle/>
          <a:p>
            <a:pPr algn="l" defTabSz="650240">
              <a:defRPr sz="2400">
                <a:solidFill>
                  <a:srgbClr val="000000"/>
                </a:solidFill>
                <a:latin typeface="Arial"/>
                <a:ea typeface="Arial"/>
                <a:cs typeface="Arial"/>
                <a:sym typeface="Aria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60">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568"/>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3" fill="hold">
                                  <p:stCondLst>
                                    <p:cond delay="0"/>
                                  </p:stCondLst>
                                  <p:iterate type="el" backwards="0">
                                    <p:tmAbs val="0"/>
                                  </p:iterate>
                                  <p:childTnLst>
                                    <p:set>
                                      <p:cBhvr>
                                        <p:cTn id="12" fill="hold"/>
                                        <p:tgtEl>
                                          <p:spTgt spid="566"/>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560">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1" fill="hold">
                                  <p:stCondLst>
                                    <p:cond delay="0"/>
                                  </p:stCondLst>
                                  <p:iterate type="el" backwards="0">
                                    <p:tmAbs val="0"/>
                                  </p:iterate>
                                  <p:childTnLst>
                                    <p:set>
                                      <p:cBhvr>
                                        <p:cTn id="19" fill="hold"/>
                                        <p:tgtEl>
                                          <p:spTgt spid="560">
                                            <p:txEl>
                                              <p:pRg st="4" end="4"/>
                                            </p:txEl>
                                          </p:spTgt>
                                        </p:tgtEl>
                                        <p:attrNameLst>
                                          <p:attrName>style.visibility</p:attrName>
                                        </p:attrNameLst>
                                      </p:cBhvr>
                                      <p:to>
                                        <p:strVal val="visible"/>
                                      </p:to>
                                    </p:set>
                                  </p:childTnLst>
                                </p:cTn>
                              </p:par>
                            </p:childTnLst>
                          </p:cTn>
                        </p:par>
                        <p:par>
                          <p:cTn id="20" fill="hold">
                            <p:stCondLst>
                              <p:cond delay="0"/>
                            </p:stCondLst>
                            <p:childTnLst>
                              <p:par>
                                <p:cTn id="21" presetClass="entr" nodeType="afterEffect" presetSubtype="0" presetID="1" grpId="4" fill="hold">
                                  <p:stCondLst>
                                    <p:cond delay="0"/>
                                  </p:stCondLst>
                                  <p:iterate type="el" backwards="0">
                                    <p:tmAbs val="0"/>
                                  </p:iterate>
                                  <p:childTnLst>
                                    <p:set>
                                      <p:cBhvr>
                                        <p:cTn id="22" fill="hold"/>
                                        <p:tgtEl>
                                          <p:spTgt spid="567"/>
                                        </p:tgtEl>
                                        <p:attrNameLst>
                                          <p:attrName>style.visibility</p:attrName>
                                        </p:attrNameLst>
                                      </p:cBhvr>
                                      <p:to>
                                        <p:strVal val="visible"/>
                                      </p:to>
                                    </p:set>
                                  </p:childTnLst>
                                </p:cTn>
                              </p:par>
                            </p:childTnLst>
                          </p:cTn>
                        </p:par>
                        <p:par>
                          <p:cTn id="23" fill="hold">
                            <p:stCondLst>
                              <p:cond delay="0"/>
                            </p:stCondLst>
                            <p:childTnLst>
                              <p:par>
                                <p:cTn id="24" presetClass="entr" nodeType="afterEffect" presetSubtype="0" presetID="1" grpId="5" fill="hold">
                                  <p:stCondLst>
                                    <p:cond delay="0"/>
                                  </p:stCondLst>
                                  <p:iterate type="el" backwards="0">
                                    <p:tmAbs val="0"/>
                                  </p:iterate>
                                  <p:childTnLst>
                                    <p:set>
                                      <p:cBhvr>
                                        <p:cTn id="25" fill="hold"/>
                                        <p:tgtEl>
                                          <p:spTgt spid="565"/>
                                        </p:tgtEl>
                                        <p:attrNameLst>
                                          <p:attrName>style.visibility</p:attrName>
                                        </p:attrNameLst>
                                      </p:cBhvr>
                                      <p:to>
                                        <p:strVal val="visible"/>
                                      </p:to>
                                    </p:set>
                                  </p:childTnLst>
                                </p:cTn>
                              </p:par>
                            </p:childTnLst>
                          </p:cTn>
                        </p:par>
                        <p:par>
                          <p:cTn id="26" fill="hold">
                            <p:stCondLst>
                              <p:cond delay="0"/>
                            </p:stCondLst>
                            <p:childTnLst>
                              <p:par>
                                <p:cTn id="27" presetClass="entr" nodeType="afterEffect" presetSubtype="0" presetID="1" grpId="6" fill="hold">
                                  <p:stCondLst>
                                    <p:cond delay="0"/>
                                  </p:stCondLst>
                                  <p:iterate type="el" backwards="0">
                                    <p:tmAbs val="0"/>
                                  </p:iterate>
                                  <p:childTnLst>
                                    <p:set>
                                      <p:cBhvr>
                                        <p:cTn id="28" fill="hold"/>
                                        <p:tgtEl>
                                          <p:spTgt spid="564"/>
                                        </p:tgtEl>
                                        <p:attrNameLst>
                                          <p:attrName>style.visibility</p:attrName>
                                        </p:attrNameLst>
                                      </p:cBhvr>
                                      <p:to>
                                        <p:strVal val="visible"/>
                                      </p:to>
                                    </p:set>
                                  </p:childTnLst>
                                </p:cTn>
                              </p:par>
                            </p:childTnLst>
                          </p:cTn>
                        </p:par>
                        <p:par>
                          <p:cTn id="29" fill="hold">
                            <p:stCondLst>
                              <p:cond delay="0"/>
                            </p:stCondLst>
                            <p:childTnLst>
                              <p:par>
                                <p:cTn id="30" presetClass="entr" nodeType="afterEffect" presetSubtype="0" presetID="1" grpId="1" fill="hold">
                                  <p:stCondLst>
                                    <p:cond delay="0"/>
                                  </p:stCondLst>
                                  <p:iterate type="el" backwards="0">
                                    <p:tmAbs val="0"/>
                                  </p:iterate>
                                  <p:childTnLst>
                                    <p:set>
                                      <p:cBhvr>
                                        <p:cTn id="31" fill="hold"/>
                                        <p:tgtEl>
                                          <p:spTgt spid="560">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0" presetID="1" grpId="1" fill="hold">
                                  <p:stCondLst>
                                    <p:cond delay="0"/>
                                  </p:stCondLst>
                                  <p:iterate type="el" backwards="0">
                                    <p:tmAbs val="0"/>
                                  </p:iterate>
                                  <p:childTnLst>
                                    <p:set>
                                      <p:cBhvr>
                                        <p:cTn id="35" fill="hold"/>
                                        <p:tgtEl>
                                          <p:spTgt spid="560">
                                            <p:txEl>
                                              <p:pRg st="6" end="6"/>
                                            </p:txEl>
                                          </p:spTgt>
                                        </p:tgtEl>
                                        <p:attrNameLst>
                                          <p:attrName>style.visibility</p:attrName>
                                        </p:attrNameLst>
                                      </p:cBhvr>
                                      <p:to>
                                        <p:strVal val="visible"/>
                                      </p:to>
                                    </p:set>
                                  </p:childTnLst>
                                </p:cTn>
                              </p:par>
                            </p:childTnLst>
                          </p:cTn>
                        </p:par>
                        <p:par>
                          <p:cTn id="36" fill="hold">
                            <p:stCondLst>
                              <p:cond delay="0"/>
                            </p:stCondLst>
                            <p:childTnLst>
                              <p:par>
                                <p:cTn id="37" presetClass="entr" nodeType="afterEffect" presetSubtype="0" presetID="1" grpId="1" fill="hold">
                                  <p:stCondLst>
                                    <p:cond delay="0"/>
                                  </p:stCondLst>
                                  <p:iterate type="el" backwards="0">
                                    <p:tmAbs val="0"/>
                                  </p:iterate>
                                  <p:childTnLst>
                                    <p:set>
                                      <p:cBhvr>
                                        <p:cTn id="38" fill="hold"/>
                                        <p:tgtEl>
                                          <p:spTgt spid="560">
                                            <p:txEl>
                                              <p:pRg st="7" end="7"/>
                                            </p:txEl>
                                          </p:spTgt>
                                        </p:tgtEl>
                                        <p:attrNameLst>
                                          <p:attrName>style.visibility</p:attrName>
                                        </p:attrNameLst>
                                      </p:cBhvr>
                                      <p:to>
                                        <p:strVal val="visible"/>
                                      </p:to>
                                    </p:set>
                                  </p:childTnLst>
                                </p:cTn>
                              </p:par>
                            </p:childTnLst>
                          </p:cTn>
                        </p:par>
                        <p:par>
                          <p:cTn id="39" fill="hold">
                            <p:stCondLst>
                              <p:cond delay="0"/>
                            </p:stCondLst>
                            <p:childTnLst>
                              <p:par>
                                <p:cTn id="40" presetClass="entr" nodeType="afterEffect" presetSubtype="0" presetID="1" grpId="1" fill="hold">
                                  <p:stCondLst>
                                    <p:cond delay="0"/>
                                  </p:stCondLst>
                                  <p:iterate type="el" backwards="0">
                                    <p:tmAbs val="0"/>
                                  </p:iterate>
                                  <p:childTnLst>
                                    <p:set>
                                      <p:cBhvr>
                                        <p:cTn id="41" fill="hold"/>
                                        <p:tgtEl>
                                          <p:spTgt spid="560">
                                            <p:txEl>
                                              <p:pRg st="8" end="8"/>
                                            </p:txEl>
                                          </p:spTgt>
                                        </p:tgtEl>
                                        <p:attrNameLst>
                                          <p:attrName>style.visibility</p:attrName>
                                        </p:attrNameLst>
                                      </p:cBhvr>
                                      <p:to>
                                        <p:strVal val="visible"/>
                                      </p:to>
                                    </p:set>
                                  </p:childTnLst>
                                </p:cTn>
                              </p:par>
                            </p:childTnLst>
                          </p:cTn>
                        </p:par>
                        <p:par>
                          <p:cTn id="42" fill="hold">
                            <p:stCondLst>
                              <p:cond delay="0"/>
                            </p:stCondLst>
                            <p:childTnLst>
                              <p:par>
                                <p:cTn id="43" presetClass="entr" nodeType="afterEffect" presetSubtype="0" presetID="1" grpId="1" fill="hold">
                                  <p:stCondLst>
                                    <p:cond delay="0"/>
                                  </p:stCondLst>
                                  <p:iterate type="el" backwards="0">
                                    <p:tmAbs val="0"/>
                                  </p:iterate>
                                  <p:childTnLst>
                                    <p:set>
                                      <p:cBhvr>
                                        <p:cTn id="44" fill="hold"/>
                                        <p:tgtEl>
                                          <p:spTgt spid="560">
                                            <p:txEl>
                                              <p:pRg st="9" end="9"/>
                                            </p:txEl>
                                          </p:spTgt>
                                        </p:tgtEl>
                                        <p:attrNameLst>
                                          <p:attrName>style.visibility</p:attrName>
                                        </p:attrNameLst>
                                      </p:cBhvr>
                                      <p:to>
                                        <p:strVal val="visible"/>
                                      </p:to>
                                    </p:set>
                                  </p:childTnLst>
                                </p:cTn>
                              </p:par>
                            </p:childTnLst>
                          </p:cTn>
                        </p:par>
                        <p:par>
                          <p:cTn id="45" fill="hold">
                            <p:stCondLst>
                              <p:cond delay="0"/>
                            </p:stCondLst>
                            <p:childTnLst>
                              <p:par>
                                <p:cTn id="46" presetClass="entr" nodeType="afterEffect" presetSubtype="0" presetID="1" grpId="1" fill="hold">
                                  <p:stCondLst>
                                    <p:cond delay="0"/>
                                  </p:stCondLst>
                                  <p:iterate type="el" backwards="0">
                                    <p:tmAbs val="0"/>
                                  </p:iterate>
                                  <p:childTnLst>
                                    <p:set>
                                      <p:cBhvr>
                                        <p:cTn id="47" fill="hold"/>
                                        <p:tgtEl>
                                          <p:spTgt spid="560">
                                            <p:txEl>
                                              <p:pRg st="10" end="10"/>
                                            </p:txEl>
                                          </p:spTgt>
                                        </p:tgtEl>
                                        <p:attrNameLst>
                                          <p:attrName>style.visibility</p:attrName>
                                        </p:attrNameLst>
                                      </p:cBhvr>
                                      <p:to>
                                        <p:strVal val="visible"/>
                                      </p:to>
                                    </p:set>
                                  </p:childTnLst>
                                </p:cTn>
                              </p:par>
                            </p:childTnLst>
                          </p:cTn>
                        </p:par>
                        <p:par>
                          <p:cTn id="48" fill="hold">
                            <p:stCondLst>
                              <p:cond delay="0"/>
                            </p:stCondLst>
                            <p:childTnLst>
                              <p:par>
                                <p:cTn id="49" presetClass="entr" nodeType="afterEffect" presetSubtype="0" presetID="1" grpId="1" fill="hold">
                                  <p:stCondLst>
                                    <p:cond delay="0"/>
                                  </p:stCondLst>
                                  <p:iterate type="el" backwards="0">
                                    <p:tmAbs val="0"/>
                                  </p:iterate>
                                  <p:childTnLst>
                                    <p:set>
                                      <p:cBhvr>
                                        <p:cTn id="50" fill="hold"/>
                                        <p:tgtEl>
                                          <p:spTgt spid="560">
                                            <p:txEl>
                                              <p:pRg st="11" end="11"/>
                                            </p:txEl>
                                          </p:spTgt>
                                        </p:tgtEl>
                                        <p:attrNameLst>
                                          <p:attrName>style.visibility</p:attrName>
                                        </p:attrNameLst>
                                      </p:cBhvr>
                                      <p:to>
                                        <p:strVal val="visible"/>
                                      </p:to>
                                    </p:set>
                                  </p:childTnLst>
                                </p:cTn>
                              </p:par>
                            </p:childTnLst>
                          </p:cTn>
                        </p:par>
                        <p:par>
                          <p:cTn id="51" fill="hold">
                            <p:stCondLst>
                              <p:cond delay="0"/>
                            </p:stCondLst>
                            <p:childTnLst>
                              <p:par>
                                <p:cTn id="52" presetClass="entr" nodeType="afterEffect" presetSubtype="0" presetID="1" grpId="1" fill="hold">
                                  <p:stCondLst>
                                    <p:cond delay="0"/>
                                  </p:stCondLst>
                                  <p:iterate type="el" backwards="0">
                                    <p:tmAbs val="0"/>
                                  </p:iterate>
                                  <p:childTnLst>
                                    <p:set>
                                      <p:cBhvr>
                                        <p:cTn id="53" fill="hold"/>
                                        <p:tgtEl>
                                          <p:spTgt spid="560">
                                            <p:txEl>
                                              <p:pRg st="12" end="1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65" grpId="5"/>
      <p:bldP build="whole" bldLvl="1" animBg="1" rev="0" advAuto="0" spid="564" grpId="6"/>
      <p:bldP build="p" bldLvl="5" animBg="1" rev="0" advAuto="0" spid="560" grpId="1"/>
      <p:bldP build="whole" bldLvl="1" animBg="1" rev="0" advAuto="0" spid="567" grpId="4"/>
      <p:bldP build="whole" bldLvl="1" animBg="1" rev="0" advAuto="0" spid="568" grpId="2"/>
      <p:bldP build="whole" bldLvl="1" animBg="1" rev="0" advAuto="0" spid="566" grpId="3"/>
    </p:bldLst>
  </p:timing>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2"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57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74" name="Guiding principles to the design of the experiment:…"/>
          <p:cNvSpPr txBox="1"/>
          <p:nvPr/>
        </p:nvSpPr>
        <p:spPr>
          <a:xfrm>
            <a:off x="114134" y="7004854"/>
            <a:ext cx="12776533" cy="20761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100"/>
              </a:spcBef>
              <a:defRPr b="1"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b="1"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sz="2400">
                <a:solidFill>
                  <a:srgbClr val="000000"/>
                </a:solidFill>
              </a:defRPr>
            </a:pPr>
            <a:r>
              <a:t>Tail must be measured with a precision of 1% → Event identification in the active target</a:t>
            </a:r>
          </a:p>
        </p:txBody>
      </p:sp>
      <p:pic>
        <p:nvPicPr>
          <p:cNvPr id="575" name="Content Placeholder 7" descr="Content Placeholder 7"/>
          <p:cNvPicPr>
            <a:picLocks noChangeAspect="1"/>
          </p:cNvPicPr>
          <p:nvPr/>
        </p:nvPicPr>
        <p:blipFill>
          <a:blip r:embed="rId2">
            <a:extLst/>
          </a:blip>
          <a:stretch>
            <a:fillRect/>
          </a:stretch>
        </p:blipFill>
        <p:spPr>
          <a:xfrm>
            <a:off x="1763972" y="1927291"/>
            <a:ext cx="9476856" cy="4620389"/>
          </a:xfrm>
          <a:prstGeom prst="rect">
            <a:avLst/>
          </a:prstGeom>
          <a:ln w="12700">
            <a:miter lim="400000"/>
          </a:ln>
        </p:spPr>
      </p:pic>
      <p:sp>
        <p:nvSpPr>
          <p:cNvPr id="576" name="TextBox 10"/>
          <p:cNvSpPr txBox="1"/>
          <p:nvPr/>
        </p:nvSpPr>
        <p:spPr>
          <a:xfrm>
            <a:off x="3554492" y="3314362"/>
            <a:ext cx="3392521" cy="96588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900" i="1">
                          <a:solidFill>
                            <a:srgbClr val="003087"/>
                          </a:solidFill>
                          <a:latin typeface="Cambria Math" panose="02040503050406030204" pitchFamily="18" charset="0"/>
                        </a:rPr>
                        <m:t>𝑅</m:t>
                      </m:r>
                    </m:e>
                    <m:sub>
                      <m:f>
                        <m:fPr>
                          <m:ctrlPr>
                            <a:rPr xmlns:a="http://schemas.openxmlformats.org/drawingml/2006/main" sz="2900" i="1">
                              <a:solidFill>
                                <a:srgbClr val="003087"/>
                              </a:solidFill>
                              <a:latin typeface="Cambria Math" panose="02040503050406030204" pitchFamily="18" charset="0"/>
                            </a:rPr>
                          </m:ctrlPr>
                          <m:type m:val="lin"/>
                        </m:fPr>
                        <m:num>
                          <m:r>
                            <a:rPr xmlns:a="http://schemas.openxmlformats.org/drawingml/2006/main" sz="2900" i="1">
                              <a:solidFill>
                                <a:srgbClr val="003087"/>
                              </a:solidFill>
                              <a:latin typeface="Cambria Math" panose="02040503050406030204" pitchFamily="18" charset="0"/>
                            </a:rPr>
                            <m:t>𝑒</m:t>
                          </m:r>
                        </m:num>
                        <m:den>
                          <m:r>
                            <a:rPr xmlns:a="http://schemas.openxmlformats.org/drawingml/2006/main" sz="2900" i="1">
                              <a:solidFill>
                                <a:srgbClr val="003087"/>
                              </a:solidFill>
                              <a:latin typeface="Cambria Math" panose="02040503050406030204" pitchFamily="18" charset="0"/>
                            </a:rPr>
                            <m:t>𝜇</m:t>
                          </m:r>
                        </m:den>
                      </m:f>
                    </m:sub>
                  </m:sSub>
                  <m:r>
                    <a:rPr xmlns:a="http://schemas.openxmlformats.org/drawingml/2006/main" sz="2900" i="1">
                      <a:solidFill>
                        <a:srgbClr val="003087"/>
                      </a:solidFill>
                      <a:latin typeface="Cambria Math" panose="02040503050406030204" pitchFamily="18" charset="0"/>
                    </a:rPr>
                    <m:t>=</m:t>
                  </m:r>
                  <m:f>
                    <m:fPr>
                      <m:ctrlPr>
                        <a:rPr xmlns:a="http://schemas.openxmlformats.org/drawingml/2006/main" sz="2900" i="1">
                          <a:solidFill>
                            <a:srgbClr val="AF272F"/>
                          </a:solidFill>
                          <a:latin typeface="Cambria Math" panose="02040503050406030204" pitchFamily="18" charset="0"/>
                        </a:rPr>
                      </m:ctrlPr>
                      <m:type m:val="bar"/>
                    </m:fPr>
                    <m:num>
                      <m:sSub>
                        <m:e>
                          <m:r>
                            <a:rPr xmlns:a="http://schemas.openxmlformats.org/drawingml/2006/main" sz="2900" i="1">
                              <a:solidFill>
                                <a:srgbClr val="DB720C"/>
                              </a:solidFill>
                              <a:latin typeface="Cambria Math" panose="02040503050406030204" pitchFamily="18" charset="0"/>
                            </a:rPr>
                            <m:t>𝑁</m:t>
                          </m:r>
                        </m:e>
                        <m:sub>
                          <m:r>
                            <a:rPr xmlns:a="http://schemas.openxmlformats.org/drawingml/2006/main" sz="2900" i="1">
                              <a:solidFill>
                                <a:srgbClr val="DB720C"/>
                              </a:solidFill>
                              <a:latin typeface="Cambria Math" panose="02040503050406030204" pitchFamily="18" charset="0"/>
                            </a:rPr>
                            <m:t>𝑟</m:t>
                          </m:r>
                          <m:r>
                            <a:rPr xmlns:a="http://schemas.openxmlformats.org/drawingml/2006/main" sz="2900" i="1">
                              <a:solidFill>
                                <a:srgbClr val="DB720C"/>
                              </a:solidFill>
                              <a:latin typeface="Cambria Math" panose="02040503050406030204" pitchFamily="18" charset="0"/>
                            </a:rPr>
                            <m:t>𝑖</m:t>
                          </m:r>
                          <m:r>
                            <a:rPr xmlns:a="http://schemas.openxmlformats.org/drawingml/2006/main" sz="2900" i="1">
                              <a:solidFill>
                                <a:srgbClr val="DB720C"/>
                              </a:solidFill>
                              <a:latin typeface="Cambria Math" panose="02040503050406030204" pitchFamily="18" charset="0"/>
                            </a:rPr>
                            <m:t>𝑔</m:t>
                          </m:r>
                          <m:r>
                            <a:rPr xmlns:a="http://schemas.openxmlformats.org/drawingml/2006/main" sz="2900" i="1">
                              <a:solidFill>
                                <a:srgbClr val="DB720C"/>
                              </a:solidFill>
                              <a:latin typeface="Cambria Math" panose="02040503050406030204" pitchFamily="18" charset="0"/>
                            </a:rPr>
                            <m:t>h</m:t>
                          </m:r>
                          <m:r>
                            <a:rPr xmlns:a="http://schemas.openxmlformats.org/drawingml/2006/main" sz="2900" i="1">
                              <a:solidFill>
                                <a:srgbClr val="DB720C"/>
                              </a:solidFill>
                              <a:latin typeface="Cambria Math" panose="02040503050406030204" pitchFamily="18" charset="0"/>
                            </a:rPr>
                            <m:t>𝑡</m:t>
                          </m:r>
                        </m:sub>
                      </m:sSub>
                    </m:num>
                    <m:den>
                      <m:sSub>
                        <m:e>
                          <m:r>
                            <a:rPr xmlns:a="http://schemas.openxmlformats.org/drawingml/2006/main" sz="2900" i="1">
                              <a:solidFill>
                                <a:srgbClr val="00B5E2"/>
                              </a:solidFill>
                              <a:latin typeface="Cambria Math" panose="02040503050406030204" pitchFamily="18" charset="0"/>
                            </a:rPr>
                            <m:t>𝑁</m:t>
                          </m:r>
                        </m:e>
                        <m:sub>
                          <m:r>
                            <a:rPr xmlns:a="http://schemas.openxmlformats.org/drawingml/2006/main" sz="2900" i="1">
                              <a:solidFill>
                                <a:srgbClr val="00B5E2"/>
                              </a:solidFill>
                              <a:latin typeface="Cambria Math" panose="02040503050406030204" pitchFamily="18" charset="0"/>
                            </a:rPr>
                            <m:t>𝑙</m:t>
                          </m:r>
                          <m:r>
                            <a:rPr xmlns:a="http://schemas.openxmlformats.org/drawingml/2006/main" sz="2900" i="1">
                              <a:solidFill>
                                <a:srgbClr val="00B5E2"/>
                              </a:solidFill>
                              <a:latin typeface="Cambria Math" panose="02040503050406030204" pitchFamily="18" charset="0"/>
                            </a:rPr>
                            <m:t>𝑒</m:t>
                          </m:r>
                          <m:r>
                            <a:rPr xmlns:a="http://schemas.openxmlformats.org/drawingml/2006/main" sz="2900" i="1">
                              <a:solidFill>
                                <a:srgbClr val="00B5E2"/>
                              </a:solidFill>
                              <a:latin typeface="Cambria Math" panose="02040503050406030204" pitchFamily="18" charset="0"/>
                            </a:rPr>
                            <m:t>𝑓</m:t>
                          </m:r>
                          <m:r>
                            <a:rPr xmlns:a="http://schemas.openxmlformats.org/drawingml/2006/main" sz="2900" i="1">
                              <a:solidFill>
                                <a:srgbClr val="00B5E2"/>
                              </a:solidFill>
                              <a:latin typeface="Cambria Math" panose="02040503050406030204" pitchFamily="18" charset="0"/>
                            </a:rPr>
                            <m:t>𝑡</m:t>
                          </m:r>
                        </m:sub>
                      </m:sSub>
                    </m:den>
                  </m:f>
                  <m:d>
                    <m:dPr>
                      <m:ctrlPr>
                        <a:rPr xmlns:a="http://schemas.openxmlformats.org/drawingml/2006/main" sz="2900" i="1">
                          <a:solidFill>
                            <a:srgbClr val="003087"/>
                          </a:solidFill>
                          <a:latin typeface="Cambria Math" panose="02040503050406030204" pitchFamily="18" charset="0"/>
                        </a:rPr>
                      </m:ctrlPr>
                      <m:begChr m:val="["/>
                      <m:endChr m:val="]"/>
                    </m:dPr>
                    <m:e>
                      <m:r>
                        <a:rPr xmlns:a="http://schemas.openxmlformats.org/drawingml/2006/main" sz="2900" i="1">
                          <a:solidFill>
                            <a:srgbClr val="003087"/>
                          </a:solidFill>
                          <a:latin typeface="Cambria Math" panose="02040503050406030204" pitchFamily="18" charset="0"/>
                        </a:rPr>
                        <m:t>1</m:t>
                      </m:r>
                      <m:r>
                        <a:rPr xmlns:a="http://schemas.openxmlformats.org/drawingml/2006/main" sz="2900" i="1">
                          <a:solidFill>
                            <a:srgbClr val="003087"/>
                          </a:solidFill>
                          <a:latin typeface="Cambria Math" panose="02040503050406030204" pitchFamily="18" charset="0"/>
                        </a:rPr>
                        <m:t>+</m:t>
                      </m:r>
                      <m:sSub>
                        <m:e>
                          <m:r>
                            <a:rPr xmlns:a="http://schemas.openxmlformats.org/drawingml/2006/main" sz="2900" i="1">
                              <a:solidFill>
                                <a:srgbClr val="7030A0"/>
                              </a:solidFill>
                              <a:latin typeface="Cambria Math" panose="02040503050406030204" pitchFamily="18" charset="0"/>
                            </a:rPr>
                            <m:t>𝐶</m:t>
                          </m:r>
                        </m:e>
                        <m:sub>
                          <m:r>
                            <a:rPr xmlns:a="http://schemas.openxmlformats.org/drawingml/2006/main" sz="2900" i="1">
                              <a:solidFill>
                                <a:srgbClr val="7030A0"/>
                              </a:solidFill>
                              <a:latin typeface="Cambria Math" panose="02040503050406030204" pitchFamily="18" charset="0"/>
                            </a:rPr>
                            <m:t>𝑡</m:t>
                          </m:r>
                          <m:r>
                            <a:rPr xmlns:a="http://schemas.openxmlformats.org/drawingml/2006/main" sz="2900" i="1">
                              <a:solidFill>
                                <a:srgbClr val="7030A0"/>
                              </a:solidFill>
                              <a:latin typeface="Cambria Math" panose="02040503050406030204" pitchFamily="18" charset="0"/>
                            </a:rPr>
                            <m:t>𝑎</m:t>
                          </m:r>
                          <m:r>
                            <a:rPr xmlns:a="http://schemas.openxmlformats.org/drawingml/2006/main" sz="2900" i="1">
                              <a:solidFill>
                                <a:srgbClr val="7030A0"/>
                              </a:solidFill>
                              <a:latin typeface="Cambria Math" panose="02040503050406030204" pitchFamily="18" charset="0"/>
                            </a:rPr>
                            <m:t>𝑖</m:t>
                          </m:r>
                          <m:r>
                            <a:rPr xmlns:a="http://schemas.openxmlformats.org/drawingml/2006/main" sz="2900" i="1">
                              <a:solidFill>
                                <a:srgbClr val="7030A0"/>
                              </a:solidFill>
                              <a:latin typeface="Cambria Math" panose="02040503050406030204" pitchFamily="18" charset="0"/>
                            </a:rPr>
                            <m:t>𝑙</m:t>
                          </m:r>
                        </m:sub>
                      </m:sSub>
                    </m:e>
                  </m:d>
                </m:oMath>
              </m:oMathPara>
            </a14:m>
            <a:endParaRPr sz="2900">
              <a:solidFill>
                <a:srgbClr val="003087"/>
              </a:solidFill>
            </a:endParaRP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8"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57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80" name="Guiding principles to the design of the experiment:…"/>
          <p:cNvSpPr txBox="1"/>
          <p:nvPr/>
        </p:nvSpPr>
        <p:spPr>
          <a:xfrm>
            <a:off x="114134" y="7004854"/>
            <a:ext cx="12776533" cy="20761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100"/>
              </a:spcBef>
              <a:defRPr b="1"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b="1"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sz="2400">
                <a:solidFill>
                  <a:srgbClr val="000000"/>
                </a:solidFill>
              </a:defRPr>
            </a:pPr>
            <a:r>
              <a:t>Tail must be measured with a precision of 1% → Event identification in the active target</a:t>
            </a:r>
          </a:p>
        </p:txBody>
      </p:sp>
      <p:pic>
        <p:nvPicPr>
          <p:cNvPr id="581" name="Google Shape;141;p16" descr="Google Shape;141;p16"/>
          <p:cNvPicPr>
            <a:picLocks noChangeAspect="1"/>
          </p:cNvPicPr>
          <p:nvPr/>
        </p:nvPicPr>
        <p:blipFill>
          <a:blip r:embed="rId2">
            <a:extLst/>
          </a:blip>
          <a:srcRect l="0" t="6031" r="0" b="0"/>
          <a:stretch>
            <a:fillRect/>
          </a:stretch>
        </p:blipFill>
        <p:spPr>
          <a:xfrm>
            <a:off x="6998403" y="2287943"/>
            <a:ext cx="5337675" cy="3401544"/>
          </a:xfrm>
          <a:prstGeom prst="rect">
            <a:avLst/>
          </a:prstGeom>
          <a:ln w="12700">
            <a:miter lim="400000"/>
          </a:ln>
        </p:spPr>
      </p:pic>
      <p:sp>
        <p:nvSpPr>
          <p:cNvPr id="582" name="signal"/>
          <p:cNvSpPr txBox="1"/>
          <p:nvPr/>
        </p:nvSpPr>
        <p:spPr>
          <a:xfrm>
            <a:off x="8762975" y="1787902"/>
            <a:ext cx="2062430" cy="53052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400">
                <a:solidFill>
                  <a:srgbClr val="000000"/>
                </a:solidFill>
              </a:defRPr>
            </a:pPr>
            <a14:m>
              <m:oMath>
                <m:r>
                  <a:rPr xmlns:a="http://schemas.openxmlformats.org/drawingml/2006/main" sz="2850" i="1">
                    <a:solidFill>
                      <a:srgbClr val="000000"/>
                    </a:solidFill>
                    <a:latin typeface="Cambria Math" panose="02040503050406030204" pitchFamily="18" charset="0"/>
                  </a:rPr>
                  <m:t>π</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e</m:t>
                </m:r>
                <m:r>
                  <a:rPr xmlns:a="http://schemas.openxmlformats.org/drawingml/2006/main" sz="2850" i="1">
                    <a:solidFill>
                      <a:srgbClr val="000000"/>
                    </a:solidFill>
                    <a:latin typeface="Cambria Math" panose="02040503050406030204" pitchFamily="18" charset="0"/>
                  </a:rPr>
                  <m:t>ν</m:t>
                </m:r>
              </m:oMath>
            </a14:m>
            <a:r>
              <a:t> signal</a:t>
            </a:r>
          </a:p>
        </p:txBody>
      </p:sp>
      <p:sp>
        <p:nvSpPr>
          <p:cNvPr id="583" name="At least 25 X0"/>
          <p:cNvSpPr txBox="1"/>
          <p:nvPr/>
        </p:nvSpPr>
        <p:spPr>
          <a:xfrm>
            <a:off x="8748137" y="5827002"/>
            <a:ext cx="1838106" cy="436396"/>
          </a:xfrm>
          <a:prstGeom prst="rect">
            <a:avLst/>
          </a:prstGeom>
          <a:solidFill>
            <a:srgbClr val="ED220D"/>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584200">
              <a:defRPr sz="2200">
                <a:solidFill>
                  <a:srgbClr val="FFFFFF"/>
                </a:solidFill>
                <a:latin typeface="Helvetica Neue Medium"/>
                <a:ea typeface="Helvetica Neue Medium"/>
                <a:cs typeface="Helvetica Neue Medium"/>
                <a:sym typeface="Helvetica Neue Medium"/>
              </a:defRPr>
            </a:pPr>
            <a:r>
              <a:t>At least 25 X</a:t>
            </a:r>
            <a:r>
              <a:rPr baseline="-5999"/>
              <a:t>0</a:t>
            </a:r>
          </a:p>
        </p:txBody>
      </p:sp>
      <p:sp>
        <p:nvSpPr>
          <p:cNvPr id="584" name="Fast response…"/>
          <p:cNvSpPr txBox="1"/>
          <p:nvPr/>
        </p:nvSpPr>
        <p:spPr>
          <a:xfrm>
            <a:off x="1206785" y="5108809"/>
            <a:ext cx="3809430" cy="1046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100">
                <a:solidFill>
                  <a:schemeClr val="accent3">
                    <a:hueOff val="362282"/>
                    <a:satOff val="31803"/>
                    <a:lumOff val="-18242"/>
                  </a:schemeClr>
                </a:solidFill>
              </a:defRPr>
            </a:pPr>
            <a:r>
              <a:t>Fast response</a:t>
            </a:r>
          </a:p>
          <a:p>
            <a:pPr>
              <a:defRPr sz="2100">
                <a:solidFill>
                  <a:schemeClr val="accent3">
                    <a:hueOff val="362282"/>
                    <a:satOff val="31803"/>
                    <a:lumOff val="-18242"/>
                  </a:schemeClr>
                </a:solidFill>
              </a:defRPr>
            </a:pPr>
            <a:r>
              <a:t>Highly homogeneous response</a:t>
            </a:r>
          </a:p>
          <a:p>
            <a:pPr>
              <a:defRPr sz="2100">
                <a:solidFill>
                  <a:schemeClr val="accent3">
                    <a:hueOff val="362282"/>
                    <a:satOff val="31803"/>
                    <a:lumOff val="-18242"/>
                  </a:schemeClr>
                </a:solidFill>
              </a:defRPr>
            </a:pPr>
            <a:r>
              <a:t>Detector can be reshaped</a:t>
            </a:r>
          </a:p>
        </p:txBody>
      </p:sp>
      <p:pic>
        <p:nvPicPr>
          <p:cNvPr id="585" name="Screenshot 2023-10-25 at 3.16.59 PM.png" descr="Screenshot 2023-10-25 at 3.16.59 PM.png"/>
          <p:cNvPicPr>
            <a:picLocks noChangeAspect="1"/>
          </p:cNvPicPr>
          <p:nvPr/>
        </p:nvPicPr>
        <p:blipFill>
          <a:blip r:embed="rId3">
            <a:extLst/>
          </a:blip>
          <a:stretch>
            <a:fillRect/>
          </a:stretch>
        </p:blipFill>
        <p:spPr>
          <a:xfrm>
            <a:off x="1780310" y="2293622"/>
            <a:ext cx="2662380" cy="2608046"/>
          </a:xfrm>
          <a:prstGeom prst="rect">
            <a:avLst/>
          </a:prstGeom>
          <a:ln w="12700">
            <a:miter lim="400000"/>
          </a:ln>
        </p:spPr>
      </p:pic>
      <p:sp>
        <p:nvSpPr>
          <p:cNvPr id="586" name="Liquid Xenon"/>
          <p:cNvSpPr txBox="1"/>
          <p:nvPr/>
        </p:nvSpPr>
        <p:spPr>
          <a:xfrm>
            <a:off x="2414447" y="1822060"/>
            <a:ext cx="1749706" cy="411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000000"/>
                </a:solidFill>
              </a:defRPr>
            </a:lvl1pPr>
          </a:lstStyle>
          <a:p>
            <a:pPr/>
            <a:r>
              <a:t>Liquid Xenon </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8"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58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90" name="Guiding principles to the design of the experiment:…"/>
          <p:cNvSpPr txBox="1"/>
          <p:nvPr/>
        </p:nvSpPr>
        <p:spPr>
          <a:xfrm>
            <a:off x="114134" y="7004854"/>
            <a:ext cx="12776533" cy="20761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100"/>
              </a:spcBef>
              <a:defRPr b="1"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b="1"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sz="2400">
                <a:solidFill>
                  <a:srgbClr val="000000"/>
                </a:solidFill>
              </a:defRPr>
            </a:pPr>
            <a:r>
              <a:t>Tail must be measured with a precision of 1% → Event identification in the active target</a:t>
            </a:r>
          </a:p>
        </p:txBody>
      </p:sp>
      <p:sp>
        <p:nvSpPr>
          <p:cNvPr id="591" name="Fast response…"/>
          <p:cNvSpPr txBox="1"/>
          <p:nvPr/>
        </p:nvSpPr>
        <p:spPr>
          <a:xfrm>
            <a:off x="1206785" y="5108809"/>
            <a:ext cx="3809430" cy="1046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100">
                <a:solidFill>
                  <a:schemeClr val="accent3">
                    <a:hueOff val="362282"/>
                    <a:satOff val="31803"/>
                    <a:lumOff val="-18242"/>
                  </a:schemeClr>
                </a:solidFill>
              </a:defRPr>
            </a:pPr>
            <a:r>
              <a:t>Fast response</a:t>
            </a:r>
          </a:p>
          <a:p>
            <a:pPr>
              <a:defRPr sz="2100">
                <a:solidFill>
                  <a:schemeClr val="accent3">
                    <a:hueOff val="362282"/>
                    <a:satOff val="31803"/>
                    <a:lumOff val="-18242"/>
                  </a:schemeClr>
                </a:solidFill>
              </a:defRPr>
            </a:pPr>
            <a:r>
              <a:t>Highly homogeneous response</a:t>
            </a:r>
          </a:p>
          <a:p>
            <a:pPr>
              <a:defRPr sz="2100">
                <a:solidFill>
                  <a:schemeClr val="accent3">
                    <a:hueOff val="362282"/>
                    <a:satOff val="31803"/>
                    <a:lumOff val="-18242"/>
                  </a:schemeClr>
                </a:solidFill>
              </a:defRPr>
            </a:pPr>
            <a:r>
              <a:t>Detector can be reshaped</a:t>
            </a:r>
          </a:p>
        </p:txBody>
      </p:sp>
      <p:pic>
        <p:nvPicPr>
          <p:cNvPr id="592" name="Screenshot 2023-10-25 at 3.16.59 PM.png" descr="Screenshot 2023-10-25 at 3.16.59 PM.png"/>
          <p:cNvPicPr>
            <a:picLocks noChangeAspect="1"/>
          </p:cNvPicPr>
          <p:nvPr/>
        </p:nvPicPr>
        <p:blipFill>
          <a:blip r:embed="rId2">
            <a:extLst/>
          </a:blip>
          <a:stretch>
            <a:fillRect/>
          </a:stretch>
        </p:blipFill>
        <p:spPr>
          <a:xfrm>
            <a:off x="1780310" y="2293622"/>
            <a:ext cx="2662380" cy="2608046"/>
          </a:xfrm>
          <a:prstGeom prst="rect">
            <a:avLst/>
          </a:prstGeom>
          <a:ln w="12700">
            <a:miter lim="400000"/>
          </a:ln>
        </p:spPr>
      </p:pic>
      <p:sp>
        <p:nvSpPr>
          <p:cNvPr id="593" name="Liquid Xenon"/>
          <p:cNvSpPr txBox="1"/>
          <p:nvPr/>
        </p:nvSpPr>
        <p:spPr>
          <a:xfrm>
            <a:off x="2414447" y="1822060"/>
            <a:ext cx="1749706" cy="411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000000"/>
                </a:solidFill>
              </a:defRPr>
            </a:lvl1pPr>
          </a:lstStyle>
          <a:p>
            <a:pPr/>
            <a:r>
              <a:t>Liquid Xenon </a:t>
            </a:r>
          </a:p>
        </p:txBody>
      </p:sp>
      <p:pic>
        <p:nvPicPr>
          <p:cNvPr id="594" name="Google Shape;141;p16" descr="Google Shape;141;p16"/>
          <p:cNvPicPr>
            <a:picLocks noChangeAspect="1"/>
          </p:cNvPicPr>
          <p:nvPr/>
        </p:nvPicPr>
        <p:blipFill>
          <a:blip r:embed="rId3">
            <a:extLst/>
          </a:blip>
          <a:srcRect l="0" t="3014" r="0" b="3014"/>
          <a:stretch>
            <a:fillRect/>
          </a:stretch>
        </p:blipFill>
        <p:spPr>
          <a:xfrm>
            <a:off x="6998403" y="2287943"/>
            <a:ext cx="5337675" cy="3401544"/>
          </a:xfrm>
          <a:prstGeom prst="rect">
            <a:avLst/>
          </a:prstGeom>
          <a:ln w="12700">
            <a:miter lim="400000"/>
          </a:ln>
        </p:spPr>
      </p:pic>
      <p:sp>
        <p:nvSpPr>
          <p:cNvPr id="595" name="Targeted resolution:  2% for positrons with 70 MeV/c"/>
          <p:cNvSpPr txBox="1"/>
          <p:nvPr/>
        </p:nvSpPr>
        <p:spPr>
          <a:xfrm>
            <a:off x="7542060" y="5833352"/>
            <a:ext cx="4250259" cy="779296"/>
          </a:xfrm>
          <a:prstGeom prst="rect">
            <a:avLst/>
          </a:prstGeom>
          <a:solidFill>
            <a:srgbClr val="ED220D"/>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584200">
              <a:defRPr sz="2200">
                <a:solidFill>
                  <a:srgbClr val="FFFFFF"/>
                </a:solidFill>
                <a:latin typeface="Helvetica Neue Medium"/>
                <a:ea typeface="Helvetica Neue Medium"/>
                <a:cs typeface="Helvetica Neue Medium"/>
                <a:sym typeface="Helvetica Neue Medium"/>
              </a:defRPr>
            </a:pPr>
            <a:r>
              <a:t>Targeted resolution:</a:t>
            </a:r>
            <a:br/>
            <a:r>
              <a:t> 2% for positrons with 70 MeV/c</a:t>
            </a:r>
          </a:p>
        </p:txBody>
      </p:sp>
      <p:sp>
        <p:nvSpPr>
          <p:cNvPr id="596" name="background"/>
          <p:cNvSpPr txBox="1"/>
          <p:nvPr/>
        </p:nvSpPr>
        <p:spPr>
          <a:xfrm>
            <a:off x="7892591" y="1901097"/>
            <a:ext cx="3809430" cy="532739"/>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400">
                <a:solidFill>
                  <a:srgbClr val="000000"/>
                </a:solidFill>
              </a:defRPr>
            </a:pPr>
            <a14:m>
              <m:oMath>
                <m:r>
                  <a:rPr xmlns:a="http://schemas.openxmlformats.org/drawingml/2006/main" sz="2850" i="1">
                    <a:solidFill>
                      <a:srgbClr val="000000"/>
                    </a:solidFill>
                    <a:latin typeface="Cambria Math" panose="02040503050406030204" pitchFamily="18" charset="0"/>
                  </a:rPr>
                  <m:t>π</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μ</m:t>
                </m:r>
                <m:r>
                  <a:rPr xmlns:a="http://schemas.openxmlformats.org/drawingml/2006/main" sz="2850" i="1">
                    <a:solidFill>
                      <a:srgbClr val="000000"/>
                    </a:solidFill>
                    <a:latin typeface="Cambria Math" panose="02040503050406030204" pitchFamily="18" charset="0"/>
                  </a:rPr>
                  <m:t>-</m:t>
                </m:r>
                <m:r>
                  <a:rPr xmlns:a="http://schemas.openxmlformats.org/drawingml/2006/main" sz="2850" i="1">
                    <a:solidFill>
                      <a:srgbClr val="000000"/>
                    </a:solidFill>
                    <a:latin typeface="Cambria Math" panose="02040503050406030204" pitchFamily="18" charset="0"/>
                  </a:rPr>
                  <m:t>e</m:t>
                </m:r>
              </m:oMath>
            </a14:m>
            <a:r>
              <a:t> background</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8" name="Series of prototypes leading to a large 100L, 28X0 cylinder…"/>
          <p:cNvSpPr txBox="1"/>
          <p:nvPr>
            <p:ph type="body" sz="half" idx="1"/>
          </p:nvPr>
        </p:nvSpPr>
        <p:spPr>
          <a:xfrm>
            <a:off x="698500" y="2959100"/>
            <a:ext cx="5754259" cy="6096000"/>
          </a:xfrm>
          <a:prstGeom prst="rect">
            <a:avLst/>
          </a:prstGeom>
        </p:spPr>
        <p:txBody>
          <a:bodyPr anchor="ctr"/>
          <a:lstStyle/>
          <a:p>
            <a:pPr>
              <a:defRPr sz="2400"/>
            </a:pPr>
            <a:r>
              <a:t>Series of prototypes leading to a large 100L, 28X</a:t>
            </a:r>
            <a:r>
              <a:rPr baseline="-5999"/>
              <a:t>0</a:t>
            </a:r>
            <a:r>
              <a:t> cylinder</a:t>
            </a:r>
          </a:p>
          <a:p>
            <a:pPr lvl="1">
              <a:defRPr sz="2400"/>
            </a:pPr>
            <a:r>
              <a:t>Measure resolution for 70 MeV positrons</a:t>
            </a:r>
          </a:p>
          <a:p>
            <a:pPr lvl="1">
              <a:defRPr sz="2400"/>
            </a:pPr>
            <a:r>
              <a:t> Check and correct simulations</a:t>
            </a:r>
          </a:p>
          <a:p>
            <a:pPr>
              <a:defRPr sz="2400"/>
            </a:pPr>
            <a:r>
              <a:t>Build expertise with LXe handling </a:t>
            </a:r>
          </a:p>
          <a:p>
            <a:pPr>
              <a:defRPr sz="2400"/>
            </a:pPr>
            <a:r>
              <a:t>Bonus: prototype could set stringent limits on μ→eeeee  (</a:t>
            </a:r>
            <a:r>
              <a:rPr u="sng">
                <a:hlinkClick r:id="rId2" invalidUrl="" action="" tgtFrame="" tooltip="" history="1" highlightClick="0" endSnd="0"/>
              </a:rPr>
              <a:t>arXiv:2306.15631</a:t>
            </a:r>
            <a:r>
              <a:t>)  </a:t>
            </a:r>
          </a:p>
        </p:txBody>
      </p:sp>
      <p:sp>
        <p:nvSpPr>
          <p:cNvPr id="599" name="Liquid Xenon Prototyp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Liquid Xenon Prototype</a:t>
            </a:r>
          </a:p>
        </p:txBody>
      </p:sp>
      <p:sp>
        <p:nvSpPr>
          <p:cNvPr id="600" name="Calorimeter Developments"/>
          <p:cNvSpPr txBox="1"/>
          <p:nvPr>
            <p:ph type="title"/>
          </p:nvPr>
        </p:nvSpPr>
        <p:spPr>
          <a:prstGeom prst="rect">
            <a:avLst/>
          </a:prstGeom>
        </p:spPr>
        <p:txBody>
          <a:bodyPr/>
          <a:lstStyle>
            <a:lvl1pPr defTabSz="1716590">
              <a:defRPr spc="-118" sz="5940"/>
            </a:lvl1pPr>
          </a:lstStyle>
          <a:p>
            <a:pPr/>
            <a:r>
              <a:t>Calorimeter Developments</a:t>
            </a:r>
          </a:p>
        </p:txBody>
      </p:sp>
      <p:sp>
        <p:nvSpPr>
          <p:cNvPr id="60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02" name="Screenshot 2023-10-31 at 9.44.38 PM.png" descr="Screenshot 2023-10-31 at 9.44.38 PM.png"/>
          <p:cNvPicPr>
            <a:picLocks noChangeAspect="1"/>
          </p:cNvPicPr>
          <p:nvPr/>
        </p:nvPicPr>
        <p:blipFill>
          <a:blip r:embed="rId3">
            <a:extLst/>
          </a:blip>
          <a:stretch>
            <a:fillRect/>
          </a:stretch>
        </p:blipFill>
        <p:spPr>
          <a:xfrm>
            <a:off x="7458852" y="1482081"/>
            <a:ext cx="4921906" cy="3504183"/>
          </a:xfrm>
          <a:prstGeom prst="rect">
            <a:avLst/>
          </a:prstGeom>
          <a:ln w="12700">
            <a:miter lim="400000"/>
          </a:ln>
        </p:spPr>
      </p:pic>
      <p:pic>
        <p:nvPicPr>
          <p:cNvPr id="603" name="Screenshot 2023-10-31 at 9.45.22 PM.png" descr="Screenshot 2023-10-31 at 9.45.22 PM.png"/>
          <p:cNvPicPr>
            <a:picLocks noChangeAspect="1"/>
          </p:cNvPicPr>
          <p:nvPr/>
        </p:nvPicPr>
        <p:blipFill>
          <a:blip r:embed="rId4">
            <a:extLst/>
          </a:blip>
          <a:stretch>
            <a:fillRect/>
          </a:stretch>
        </p:blipFill>
        <p:spPr>
          <a:xfrm>
            <a:off x="7196791" y="5404152"/>
            <a:ext cx="5446028" cy="3573283"/>
          </a:xfrm>
          <a:prstGeom prst="rect">
            <a:avLst/>
          </a:prstGeom>
          <a:ln w="12700">
            <a:miter lim="400000"/>
          </a:ln>
        </p:spPr>
      </p:pic>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5" name="Calorimeter Alternative"/>
          <p:cNvSpPr txBox="1"/>
          <p:nvPr>
            <p:ph type="title"/>
          </p:nvPr>
        </p:nvSpPr>
        <p:spPr>
          <a:prstGeom prst="rect">
            <a:avLst/>
          </a:prstGeom>
        </p:spPr>
        <p:txBody>
          <a:bodyPr/>
          <a:lstStyle>
            <a:lvl1pPr defTabSz="1716590">
              <a:defRPr spc="-118" sz="5940"/>
            </a:lvl1pPr>
          </a:lstStyle>
          <a:p>
            <a:pPr/>
            <a:r>
              <a:t>Calorimeter Alternative</a:t>
            </a:r>
          </a:p>
        </p:txBody>
      </p:sp>
      <p:sp>
        <p:nvSpPr>
          <p:cNvPr id="60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07" name="Liquid Xenon"/>
          <p:cNvSpPr txBox="1"/>
          <p:nvPr/>
        </p:nvSpPr>
        <p:spPr>
          <a:xfrm>
            <a:off x="2374391" y="2099055"/>
            <a:ext cx="1601217" cy="3992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000">
                <a:solidFill>
                  <a:srgbClr val="000000"/>
                </a:solidFill>
              </a:defRPr>
            </a:lvl1pPr>
          </a:lstStyle>
          <a:p>
            <a:pPr/>
            <a:r>
              <a:t>Liquid Xenon</a:t>
            </a:r>
          </a:p>
        </p:txBody>
      </p:sp>
      <p:pic>
        <p:nvPicPr>
          <p:cNvPr id="608" name="Google Shape;343;p22" descr="Google Shape;343;p22"/>
          <p:cNvPicPr>
            <a:picLocks noChangeAspect="1"/>
          </p:cNvPicPr>
          <p:nvPr/>
        </p:nvPicPr>
        <p:blipFill>
          <a:blip r:embed="rId2">
            <a:extLst/>
          </a:blip>
          <a:srcRect l="53254" t="5383" r="0" b="9429"/>
          <a:stretch>
            <a:fillRect/>
          </a:stretch>
        </p:blipFill>
        <p:spPr>
          <a:xfrm>
            <a:off x="8290917" y="2488635"/>
            <a:ext cx="2950778" cy="2495284"/>
          </a:xfrm>
          <a:prstGeom prst="rect">
            <a:avLst/>
          </a:prstGeom>
          <a:ln>
            <a:solidFill>
              <a:srgbClr val="1A1A1A"/>
            </a:solidFill>
          </a:ln>
        </p:spPr>
      </p:pic>
      <p:sp>
        <p:nvSpPr>
          <p:cNvPr id="609" name="Fast response…"/>
          <p:cNvSpPr txBox="1"/>
          <p:nvPr/>
        </p:nvSpPr>
        <p:spPr>
          <a:xfrm>
            <a:off x="8430774" y="5590345"/>
            <a:ext cx="2925052" cy="10466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100">
                <a:solidFill>
                  <a:schemeClr val="accent3">
                    <a:hueOff val="362282"/>
                    <a:satOff val="31803"/>
                    <a:lumOff val="-18242"/>
                  </a:schemeClr>
                </a:solidFill>
              </a:defRPr>
            </a:pPr>
            <a:r>
              <a:t>Fast response</a:t>
            </a:r>
          </a:p>
          <a:p>
            <a:pPr>
              <a:defRPr sz="2100">
                <a:solidFill>
                  <a:schemeClr val="accent3">
                    <a:hueOff val="362282"/>
                    <a:satOff val="31803"/>
                    <a:lumOff val="-18242"/>
                  </a:schemeClr>
                </a:solidFill>
              </a:defRPr>
            </a:pPr>
            <a:r>
              <a:t>High stopping power</a:t>
            </a:r>
          </a:p>
          <a:p>
            <a:pPr>
              <a:defRPr sz="2100">
                <a:solidFill>
                  <a:schemeClr val="accent3">
                    <a:hueOff val="362282"/>
                    <a:satOff val="31803"/>
                    <a:lumOff val="-18242"/>
                  </a:schemeClr>
                </a:solidFill>
              </a:defRPr>
            </a:pPr>
            <a:r>
              <a:t>Intrinsically segmented </a:t>
            </a:r>
          </a:p>
        </p:txBody>
      </p:sp>
      <p:sp>
        <p:nvSpPr>
          <p:cNvPr id="610" name="Resolution better than 4% has not been demonstrated for an array of LYSO crystals at 70 MeV"/>
          <p:cNvSpPr txBox="1"/>
          <p:nvPr/>
        </p:nvSpPr>
        <p:spPr>
          <a:xfrm>
            <a:off x="7651544" y="7464839"/>
            <a:ext cx="4483512" cy="10466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100">
                <a:solidFill>
                  <a:schemeClr val="accent5">
                    <a:hueOff val="-82419"/>
                    <a:satOff val="-9513"/>
                    <a:lumOff val="-16343"/>
                  </a:schemeClr>
                </a:solidFill>
              </a:defRPr>
            </a:lvl1pPr>
          </a:lstStyle>
          <a:p>
            <a:pPr/>
            <a:r>
              <a:t>Resolution better than 4% has not been demonstrated for an array of LYSO crystals at 70 MeV</a:t>
            </a:r>
          </a:p>
        </p:txBody>
      </p:sp>
      <p:sp>
        <p:nvSpPr>
          <p:cNvPr id="611" name="BUT"/>
          <p:cNvSpPr txBox="1"/>
          <p:nvPr/>
        </p:nvSpPr>
        <p:spPr>
          <a:xfrm>
            <a:off x="9571983" y="6967739"/>
            <a:ext cx="642634" cy="411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000000"/>
                </a:solidFill>
              </a:defRPr>
            </a:lvl1pPr>
          </a:lstStyle>
          <a:p>
            <a:pPr/>
            <a:r>
              <a:t>BUT</a:t>
            </a:r>
          </a:p>
        </p:txBody>
      </p:sp>
      <p:sp>
        <p:nvSpPr>
          <p:cNvPr id="612" name="LYSO Crystals"/>
          <p:cNvSpPr txBox="1"/>
          <p:nvPr/>
        </p:nvSpPr>
        <p:spPr>
          <a:xfrm>
            <a:off x="9022333" y="2099055"/>
            <a:ext cx="1741933" cy="3992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000">
                <a:solidFill>
                  <a:srgbClr val="000000"/>
                </a:solidFill>
              </a:defRPr>
            </a:lvl1pPr>
          </a:lstStyle>
          <a:p>
            <a:pPr/>
            <a:r>
              <a:t>LYSO Crystals</a:t>
            </a:r>
          </a:p>
        </p:txBody>
      </p:sp>
      <p:sp>
        <p:nvSpPr>
          <p:cNvPr id="613" name="Fast response…"/>
          <p:cNvSpPr txBox="1"/>
          <p:nvPr/>
        </p:nvSpPr>
        <p:spPr>
          <a:xfrm>
            <a:off x="1130585" y="5590345"/>
            <a:ext cx="3809430" cy="10466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100">
                <a:solidFill>
                  <a:schemeClr val="accent3">
                    <a:hueOff val="362282"/>
                    <a:satOff val="31803"/>
                    <a:lumOff val="-18242"/>
                  </a:schemeClr>
                </a:solidFill>
              </a:defRPr>
            </a:pPr>
            <a:r>
              <a:t>Fast response</a:t>
            </a:r>
          </a:p>
          <a:p>
            <a:pPr>
              <a:defRPr sz="2100">
                <a:solidFill>
                  <a:schemeClr val="accent3">
                    <a:hueOff val="362282"/>
                    <a:satOff val="31803"/>
                    <a:lumOff val="-18242"/>
                  </a:schemeClr>
                </a:solidFill>
              </a:defRPr>
            </a:pPr>
            <a:r>
              <a:t>Highly homogeneous response</a:t>
            </a:r>
          </a:p>
          <a:p>
            <a:pPr>
              <a:defRPr sz="2100">
                <a:solidFill>
                  <a:schemeClr val="accent3">
                    <a:hueOff val="362282"/>
                    <a:satOff val="31803"/>
                    <a:lumOff val="-18242"/>
                  </a:schemeClr>
                </a:solidFill>
              </a:defRPr>
            </a:pPr>
            <a:r>
              <a:t>Detector can be reshaped</a:t>
            </a:r>
          </a:p>
        </p:txBody>
      </p:sp>
      <p:sp>
        <p:nvSpPr>
          <p:cNvPr id="614" name="Expensive?…"/>
          <p:cNvSpPr txBox="1"/>
          <p:nvPr/>
        </p:nvSpPr>
        <p:spPr>
          <a:xfrm>
            <a:off x="1074714" y="7464839"/>
            <a:ext cx="3921172" cy="10466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100">
                <a:solidFill>
                  <a:schemeClr val="accent5">
                    <a:hueOff val="-82419"/>
                    <a:satOff val="-9513"/>
                    <a:lumOff val="-16343"/>
                  </a:schemeClr>
                </a:solidFill>
              </a:defRPr>
            </a:pPr>
            <a:r>
              <a:t>Expensive?</a:t>
            </a:r>
          </a:p>
          <a:p>
            <a:pPr>
              <a:defRPr sz="2100">
                <a:solidFill>
                  <a:schemeClr val="accent5">
                    <a:hueOff val="-82419"/>
                    <a:satOff val="-9513"/>
                    <a:lumOff val="-16343"/>
                  </a:schemeClr>
                </a:solidFill>
              </a:defRPr>
            </a:pPr>
            <a:r>
              <a:t>Unsegmented calorimeter impacts pileup rejection</a:t>
            </a:r>
          </a:p>
        </p:txBody>
      </p:sp>
      <p:sp>
        <p:nvSpPr>
          <p:cNvPr id="615" name="BUT"/>
          <p:cNvSpPr txBox="1"/>
          <p:nvPr/>
        </p:nvSpPr>
        <p:spPr>
          <a:xfrm>
            <a:off x="2713983" y="6967739"/>
            <a:ext cx="642634" cy="411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000000"/>
                </a:solidFill>
              </a:defRPr>
            </a:lvl1pPr>
          </a:lstStyle>
          <a:p>
            <a:pPr/>
            <a:r>
              <a:t>BUT</a:t>
            </a:r>
          </a:p>
        </p:txBody>
      </p:sp>
      <p:pic>
        <p:nvPicPr>
          <p:cNvPr id="616" name="Screenshot 2023-10-25 at 3.16.59 PM.png" descr="Screenshot 2023-10-25 at 3.16.59 PM.png"/>
          <p:cNvPicPr>
            <a:picLocks noChangeAspect="1"/>
          </p:cNvPicPr>
          <p:nvPr/>
        </p:nvPicPr>
        <p:blipFill>
          <a:blip r:embed="rId3">
            <a:extLst/>
          </a:blip>
          <a:stretch>
            <a:fillRect/>
          </a:stretch>
        </p:blipFill>
        <p:spPr>
          <a:xfrm>
            <a:off x="1704110" y="2787858"/>
            <a:ext cx="2662380" cy="2608046"/>
          </a:xfrm>
          <a:prstGeom prst="rect">
            <a:avLst/>
          </a:prstGeom>
          <a:ln w="12700">
            <a:miter lim="400000"/>
          </a:ln>
        </p:spPr>
      </p:pic>
      <p:sp>
        <p:nvSpPr>
          <p:cNvPr id="617" name="Growing long homogeneous crystals is a challenge"/>
          <p:cNvSpPr txBox="1"/>
          <p:nvPr/>
        </p:nvSpPr>
        <p:spPr>
          <a:xfrm>
            <a:off x="8078831" y="8596939"/>
            <a:ext cx="3628939" cy="7291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100">
                <a:solidFill>
                  <a:schemeClr val="accent5">
                    <a:hueOff val="-82419"/>
                    <a:satOff val="-9513"/>
                    <a:lumOff val="-16343"/>
                  </a:schemeClr>
                </a:solidFill>
              </a:defRPr>
            </a:lvl1pPr>
          </a:lstStyle>
          <a:p>
            <a:pPr/>
            <a:r>
              <a:t>Growing long homogeneous crystals is a challenge</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9" name="LYSO Test Beam studie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109715">
              <a:lnSpc>
                <a:spcPct val="80000"/>
              </a:lnSpc>
              <a:defRPr spc="-76" sz="3839"/>
            </a:lvl1pPr>
          </a:lstStyle>
          <a:p>
            <a:pPr/>
            <a:r>
              <a:t>LYSO Test Beam studies</a:t>
            </a:r>
          </a:p>
        </p:txBody>
      </p:sp>
      <p:sp>
        <p:nvSpPr>
          <p:cNvPr id="620" name="Calorimeter Developments"/>
          <p:cNvSpPr txBox="1"/>
          <p:nvPr>
            <p:ph type="title"/>
          </p:nvPr>
        </p:nvSpPr>
        <p:spPr>
          <a:prstGeom prst="rect">
            <a:avLst/>
          </a:prstGeom>
        </p:spPr>
        <p:txBody>
          <a:bodyPr/>
          <a:lstStyle>
            <a:lvl1pPr defTabSz="1716590">
              <a:defRPr spc="-118" sz="5940"/>
            </a:lvl1pPr>
          </a:lstStyle>
          <a:p>
            <a:pPr/>
            <a:r>
              <a:t>Calorimeter Developments</a:t>
            </a:r>
          </a:p>
        </p:txBody>
      </p:sp>
      <p:sp>
        <p:nvSpPr>
          <p:cNvPr id="62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22" name="Goals:…"/>
          <p:cNvSpPr txBox="1"/>
          <p:nvPr>
            <p:ph type="body" sz="half" idx="1"/>
          </p:nvPr>
        </p:nvSpPr>
        <p:spPr>
          <a:xfrm>
            <a:off x="433727" y="5196715"/>
            <a:ext cx="6657245" cy="4412548"/>
          </a:xfrm>
          <a:prstGeom prst="rect">
            <a:avLst/>
          </a:prstGeom>
        </p:spPr>
        <p:txBody>
          <a:bodyPr>
            <a:noAutofit/>
          </a:bodyPr>
          <a:lstStyle/>
          <a:p>
            <a:pPr>
              <a:lnSpc>
                <a:spcPct val="100000"/>
              </a:lnSpc>
              <a:spcBef>
                <a:spcPts val="1000"/>
              </a:spcBef>
              <a:defRPr sz="2400"/>
            </a:pPr>
            <a:r>
              <a:t>Goals:</a:t>
            </a:r>
          </a:p>
          <a:p>
            <a:pPr lvl="1">
              <a:lnSpc>
                <a:spcPct val="100000"/>
              </a:lnSpc>
              <a:spcBef>
                <a:spcPts val="1000"/>
              </a:spcBef>
              <a:defRPr sz="2400"/>
            </a:pPr>
            <a:r>
              <a:t>LYSO resolution for 70 MeV positrons</a:t>
            </a:r>
          </a:p>
          <a:p>
            <a:pPr lvl="1">
              <a:lnSpc>
                <a:spcPct val="100000"/>
              </a:lnSpc>
              <a:spcBef>
                <a:spcPts val="1000"/>
              </a:spcBef>
              <a:defRPr sz="2400"/>
            </a:pPr>
            <a:r>
              <a:t>Albedo modelling validation</a:t>
            </a:r>
          </a:p>
          <a:p>
            <a:pPr>
              <a:lnSpc>
                <a:spcPct val="100000"/>
              </a:lnSpc>
              <a:spcBef>
                <a:spcPts val="1000"/>
              </a:spcBef>
              <a:defRPr sz="2400"/>
            </a:pPr>
            <a:r>
              <a:t>Ongoing prep work at UW with the in-house accelerator</a:t>
            </a:r>
          </a:p>
          <a:p>
            <a:pPr lvl="1">
              <a:lnSpc>
                <a:spcPct val="100000"/>
              </a:lnSpc>
              <a:spcBef>
                <a:spcPts val="1000"/>
              </a:spcBef>
              <a:defRPr sz="2400"/>
            </a:pPr>
            <a:r>
              <a:t>Testing with a sharp 17.6 MeV gamma from a Li-7 source</a:t>
            </a:r>
          </a:p>
          <a:p>
            <a:pPr lvl="1">
              <a:lnSpc>
                <a:spcPct val="100000"/>
              </a:lnSpc>
              <a:spcBef>
                <a:spcPts val="1000"/>
              </a:spcBef>
              <a:defRPr sz="2400"/>
            </a:pPr>
            <a:r>
              <a:t>Moving setup at PSI for test beam at the end of November</a:t>
            </a:r>
          </a:p>
        </p:txBody>
      </p:sp>
      <p:pic>
        <p:nvPicPr>
          <p:cNvPr id="623" name="Screenshot 2023-10-25 at 3.28.26 PM.png" descr="Screenshot 2023-10-25 at 3.28.26 PM.png"/>
          <p:cNvPicPr>
            <a:picLocks noChangeAspect="1"/>
          </p:cNvPicPr>
          <p:nvPr/>
        </p:nvPicPr>
        <p:blipFill>
          <a:blip r:embed="rId2">
            <a:extLst/>
          </a:blip>
          <a:stretch>
            <a:fillRect/>
          </a:stretch>
        </p:blipFill>
        <p:spPr>
          <a:xfrm>
            <a:off x="1463775" y="2009639"/>
            <a:ext cx="4597149" cy="3218004"/>
          </a:xfrm>
          <a:prstGeom prst="rect">
            <a:avLst/>
          </a:prstGeom>
          <a:ln w="12700">
            <a:miter lim="400000"/>
          </a:ln>
        </p:spPr>
      </p:pic>
      <p:grpSp>
        <p:nvGrpSpPr>
          <p:cNvPr id="651" name="Group"/>
          <p:cNvGrpSpPr/>
          <p:nvPr/>
        </p:nvGrpSpPr>
        <p:grpSpPr>
          <a:xfrm>
            <a:off x="7937799" y="2316750"/>
            <a:ext cx="4253903" cy="6617523"/>
            <a:chOff x="0" y="0"/>
            <a:chExt cx="4253901" cy="6617522"/>
          </a:xfrm>
        </p:grpSpPr>
        <p:pic>
          <p:nvPicPr>
            <p:cNvPr id="624" name="Google Shape;261;p20" descr="Google Shape;261;p20"/>
            <p:cNvPicPr>
              <a:picLocks noChangeAspect="1"/>
            </p:cNvPicPr>
            <p:nvPr/>
          </p:nvPicPr>
          <p:blipFill>
            <a:blip r:embed="rId3">
              <a:extLst/>
            </a:blip>
            <a:srcRect l="32014" t="0" r="38010" b="0"/>
            <a:stretch>
              <a:fillRect/>
            </a:stretch>
          </p:blipFill>
          <p:spPr>
            <a:xfrm>
              <a:off x="1108035" y="1377928"/>
              <a:ext cx="2817428" cy="5239595"/>
            </a:xfrm>
            <a:prstGeom prst="rect">
              <a:avLst/>
            </a:prstGeom>
            <a:ln w="12700" cap="flat">
              <a:noFill/>
              <a:miter lim="400000"/>
            </a:ln>
            <a:effectLst/>
          </p:spPr>
        </p:pic>
        <p:sp>
          <p:nvSpPr>
            <p:cNvPr id="625" name="Google Shape;262;p20"/>
            <p:cNvSpPr/>
            <p:nvPr/>
          </p:nvSpPr>
          <p:spPr>
            <a:xfrm>
              <a:off x="832196" y="2844359"/>
              <a:ext cx="1352231" cy="2373254"/>
            </a:xfrm>
            <a:prstGeom prst="line">
              <a:avLst/>
            </a:prstGeom>
            <a:noFill/>
            <a:ln w="28575" cap="flat">
              <a:solidFill>
                <a:srgbClr val="EB5600"/>
              </a:solidFill>
              <a:prstDash val="solid"/>
              <a:round/>
              <a:tailEnd type="triangle" w="med" len="med"/>
            </a:ln>
            <a:effectLst/>
          </p:spPr>
          <p:txBody>
            <a:bodyPr wrap="square" lIns="0" tIns="0" rIns="0" bIns="0" numCol="1" anchor="t">
              <a:noAutofit/>
            </a:bodyPr>
            <a:lstStyle/>
            <a:p>
              <a:pPr algn="l" defTabSz="914400">
                <a:defRPr sz="1400">
                  <a:solidFill>
                    <a:srgbClr val="AF8BC2"/>
                  </a:solidFill>
                  <a:latin typeface="Arial"/>
                  <a:ea typeface="Arial"/>
                  <a:cs typeface="Arial"/>
                  <a:sym typeface="Arial"/>
                </a:defRPr>
              </a:pPr>
            </a:p>
          </p:txBody>
        </p:sp>
        <p:sp>
          <p:nvSpPr>
            <p:cNvPr id="626" name="Google Shape;263;p20"/>
            <p:cNvSpPr/>
            <p:nvPr/>
          </p:nvSpPr>
          <p:spPr>
            <a:xfrm flipH="1" flipV="1">
              <a:off x="2047855" y="1440023"/>
              <a:ext cx="136522" cy="3771632"/>
            </a:xfrm>
            <a:prstGeom prst="line">
              <a:avLst/>
            </a:prstGeom>
            <a:noFill/>
            <a:ln w="19050" cap="flat">
              <a:solidFill>
                <a:srgbClr val="1A1A1A"/>
              </a:solidFill>
              <a:prstDash val="dash"/>
              <a:round/>
            </a:ln>
            <a:effectLst/>
          </p:spPr>
          <p:txBody>
            <a:bodyPr wrap="square" lIns="0" tIns="0" rIns="0" bIns="0" numCol="1" anchor="t">
              <a:noAutofit/>
            </a:bodyPr>
            <a:lstStyle/>
            <a:p>
              <a:pPr algn="l" defTabSz="914400">
                <a:defRPr sz="1400">
                  <a:solidFill>
                    <a:srgbClr val="AF8BC2"/>
                  </a:solidFill>
                  <a:latin typeface="Arial"/>
                  <a:ea typeface="Arial"/>
                  <a:cs typeface="Arial"/>
                  <a:sym typeface="Arial"/>
                </a:defRPr>
              </a:pPr>
            </a:p>
          </p:txBody>
        </p:sp>
        <p:sp>
          <p:nvSpPr>
            <p:cNvPr id="627" name="Google Shape;264;p20"/>
            <p:cNvSpPr/>
            <p:nvPr/>
          </p:nvSpPr>
          <p:spPr>
            <a:xfrm flipV="1">
              <a:off x="2201436" y="2816931"/>
              <a:ext cx="483113" cy="2383830"/>
            </a:xfrm>
            <a:prstGeom prst="line">
              <a:avLst/>
            </a:prstGeom>
            <a:noFill/>
            <a:ln w="19050" cap="flat">
              <a:solidFill>
                <a:srgbClr val="1A1A1A"/>
              </a:solidFill>
              <a:prstDash val="dash"/>
              <a:round/>
            </a:ln>
            <a:effectLst/>
          </p:spPr>
          <p:txBody>
            <a:bodyPr wrap="square" lIns="0" tIns="0" rIns="0" bIns="0" numCol="1" anchor="t">
              <a:noAutofit/>
            </a:bodyPr>
            <a:lstStyle/>
            <a:p>
              <a:pPr algn="l" defTabSz="914400">
                <a:defRPr sz="1400">
                  <a:solidFill>
                    <a:srgbClr val="AF8BC2"/>
                  </a:solidFill>
                  <a:latin typeface="Arial"/>
                  <a:ea typeface="Arial"/>
                  <a:cs typeface="Arial"/>
                  <a:sym typeface="Arial"/>
                </a:defRPr>
              </a:pPr>
            </a:p>
          </p:txBody>
        </p:sp>
        <p:sp>
          <p:nvSpPr>
            <p:cNvPr id="628" name="Google Shape;265;p20"/>
            <p:cNvSpPr txBox="1"/>
            <p:nvPr/>
          </p:nvSpPr>
          <p:spPr>
            <a:xfrm>
              <a:off x="1623665" y="4077420"/>
              <a:ext cx="892194" cy="5371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000">
                  <a:solidFill>
                    <a:srgbClr val="000000"/>
                  </a:solidFill>
                  <a:latin typeface="Lato"/>
                  <a:ea typeface="Lato"/>
                  <a:cs typeface="Lato"/>
                  <a:sym typeface="Lato"/>
                </a:defRPr>
              </a:lvl1pPr>
            </a:lstStyle>
            <a:p>
              <a:pPr/>
              <a:r>
                <a:t>18°</a:t>
              </a:r>
            </a:p>
          </p:txBody>
        </p:sp>
        <p:sp>
          <p:nvSpPr>
            <p:cNvPr id="629" name="Google Shape;266;p20"/>
            <p:cNvSpPr txBox="1"/>
            <p:nvPr/>
          </p:nvSpPr>
          <p:spPr>
            <a:xfrm>
              <a:off x="2076297" y="2983754"/>
              <a:ext cx="892194" cy="5371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000">
                  <a:solidFill>
                    <a:srgbClr val="000000"/>
                  </a:solidFill>
                  <a:latin typeface="Lato"/>
                  <a:ea typeface="Lato"/>
                  <a:cs typeface="Lato"/>
                  <a:sym typeface="Lato"/>
                </a:defRPr>
              </a:lvl1pPr>
            </a:lstStyle>
            <a:p>
              <a:pPr/>
              <a:r>
                <a:t>15°</a:t>
              </a:r>
            </a:p>
          </p:txBody>
        </p:sp>
        <p:sp>
          <p:nvSpPr>
            <p:cNvPr id="630" name="Google Shape;267;p20"/>
            <p:cNvSpPr txBox="1"/>
            <p:nvPr/>
          </p:nvSpPr>
          <p:spPr>
            <a:xfrm>
              <a:off x="0" y="2406245"/>
              <a:ext cx="1352231" cy="5371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000">
                  <a:solidFill>
                    <a:srgbClr val="EB5600"/>
                  </a:solidFill>
                  <a:latin typeface="Lato"/>
                  <a:ea typeface="Lato"/>
                  <a:cs typeface="Lato"/>
                  <a:sym typeface="Lato"/>
                </a:defRPr>
              </a:lvl1pPr>
            </a:lstStyle>
            <a:p>
              <a:pPr/>
              <a:r>
                <a:t>Beam</a:t>
              </a:r>
            </a:p>
          </p:txBody>
        </p:sp>
        <p:sp>
          <p:nvSpPr>
            <p:cNvPr id="631" name="Google Shape;268;p20"/>
            <p:cNvSpPr/>
            <p:nvPr/>
          </p:nvSpPr>
          <p:spPr>
            <a:xfrm>
              <a:off x="2616185" y="2800416"/>
              <a:ext cx="112967" cy="103834"/>
            </a:xfrm>
            <a:prstGeom prst="ellipse">
              <a:avLst/>
            </a:prstGeom>
            <a:solidFill>
              <a:srgbClr val="1A1A1A"/>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32" name="Google Shape;269;p20"/>
            <p:cNvSpPr/>
            <p:nvPr/>
          </p:nvSpPr>
          <p:spPr>
            <a:xfrm>
              <a:off x="2131073" y="5171041"/>
              <a:ext cx="112968" cy="103834"/>
            </a:xfrm>
            <a:prstGeom prst="ellipse">
              <a:avLst/>
            </a:prstGeom>
            <a:solidFill>
              <a:srgbClr val="1A1A1A"/>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33" name="Google Shape;270;p20"/>
            <p:cNvSpPr txBox="1"/>
            <p:nvPr/>
          </p:nvSpPr>
          <p:spPr>
            <a:xfrm>
              <a:off x="2131073" y="2406245"/>
              <a:ext cx="1528651" cy="55754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100">
                  <a:solidFill>
                    <a:srgbClr val="000000"/>
                  </a:solidFill>
                  <a:latin typeface="Lato"/>
                  <a:ea typeface="Lato"/>
                  <a:cs typeface="Lato"/>
                  <a:sym typeface="Lato"/>
                </a:defRPr>
              </a:lvl1pPr>
            </a:lstStyle>
            <a:p>
              <a:pPr/>
              <a:r>
                <a:t>(4.92,18.35)</a:t>
              </a:r>
            </a:p>
          </p:txBody>
        </p:sp>
        <p:sp>
          <p:nvSpPr>
            <p:cNvPr id="634" name="Google Shape;271;p20"/>
            <p:cNvSpPr txBox="1"/>
            <p:nvPr/>
          </p:nvSpPr>
          <p:spPr>
            <a:xfrm>
              <a:off x="1822797" y="5171076"/>
              <a:ext cx="1528651" cy="5371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000">
                  <a:solidFill>
                    <a:srgbClr val="000000"/>
                  </a:solidFill>
                  <a:latin typeface="Lato"/>
                  <a:ea typeface="Lato"/>
                  <a:cs typeface="Lato"/>
                  <a:sym typeface="Lato"/>
                </a:defRPr>
              </a:lvl1pPr>
            </a:lstStyle>
            <a:p>
              <a:pPr/>
              <a:r>
                <a:t>(0,0)</a:t>
              </a:r>
            </a:p>
          </p:txBody>
        </p:sp>
        <p:sp>
          <p:nvSpPr>
            <p:cNvPr id="635" name="Google Shape;274;p20"/>
            <p:cNvSpPr/>
            <p:nvPr/>
          </p:nvSpPr>
          <p:spPr>
            <a:xfrm flipV="1">
              <a:off x="2355436" y="4006887"/>
              <a:ext cx="305392" cy="1281348"/>
            </a:xfrm>
            <a:prstGeom prst="line">
              <a:avLst/>
            </a:prstGeom>
            <a:noFill/>
            <a:ln w="19050" cap="flat">
              <a:solidFill>
                <a:srgbClr val="0000FF"/>
              </a:solidFill>
              <a:prstDash val="solid"/>
              <a:round/>
              <a:headEnd type="diamond" w="med" len="med"/>
              <a:tailEnd type="diamond" w="med" len="med"/>
            </a:ln>
            <a:effectLst/>
          </p:spPr>
          <p:txBody>
            <a:bodyPr wrap="square" lIns="0" tIns="0" rIns="0" bIns="0" numCol="1" anchor="t">
              <a:noAutofit/>
            </a:bodyPr>
            <a:lstStyle/>
            <a:p>
              <a:pPr algn="l" defTabSz="914400">
                <a:defRPr sz="1400">
                  <a:solidFill>
                    <a:srgbClr val="AF8BC2"/>
                  </a:solidFill>
                  <a:latin typeface="Arial"/>
                  <a:ea typeface="Arial"/>
                  <a:cs typeface="Arial"/>
                  <a:sym typeface="Arial"/>
                </a:defRPr>
              </a:pPr>
            </a:p>
          </p:txBody>
        </p:sp>
        <p:sp>
          <p:nvSpPr>
            <p:cNvPr id="636" name="Google Shape;275;p20"/>
            <p:cNvSpPr txBox="1"/>
            <p:nvPr/>
          </p:nvSpPr>
          <p:spPr>
            <a:xfrm>
              <a:off x="2376818" y="4450790"/>
              <a:ext cx="879215" cy="8220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100">
                  <a:solidFill>
                    <a:srgbClr val="0000FF"/>
                  </a:solidFill>
                  <a:latin typeface="Lato"/>
                  <a:ea typeface="Lato"/>
                  <a:cs typeface="Lato"/>
                  <a:sym typeface="Lato"/>
                </a:defRPr>
              </a:lvl1pPr>
            </a:lstStyle>
            <a:p>
              <a:pPr/>
              <a:r>
                <a:t>10 cm</a:t>
              </a:r>
            </a:p>
          </p:txBody>
        </p:sp>
        <p:sp>
          <p:nvSpPr>
            <p:cNvPr id="637" name="Google Shape;276;p20"/>
            <p:cNvSpPr txBox="1"/>
            <p:nvPr/>
          </p:nvSpPr>
          <p:spPr>
            <a:xfrm>
              <a:off x="2469514" y="5527536"/>
              <a:ext cx="1784388" cy="102559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p>
              <a:pPr algn="l" defTabSz="914400">
                <a:defRPr b="1" i="1" sz="1000">
                  <a:solidFill>
                    <a:srgbClr val="674EA7"/>
                  </a:solidFill>
                  <a:latin typeface="Lato"/>
                  <a:ea typeface="Lato"/>
                  <a:cs typeface="Lato"/>
                  <a:sym typeface="Lato"/>
                </a:defRPr>
              </a:pPr>
              <a:r>
                <a:t>Target</a:t>
              </a:r>
            </a:p>
            <a:p>
              <a:pPr algn="l" defTabSz="914400">
                <a:defRPr b="1" i="1" sz="1000">
                  <a:solidFill>
                    <a:srgbClr val="674EA7"/>
                  </a:solidFill>
                  <a:latin typeface="Lato"/>
                  <a:ea typeface="Lato"/>
                  <a:cs typeface="Lato"/>
                  <a:sym typeface="Lato"/>
                </a:defRPr>
              </a:pPr>
              <a:r>
                <a:t>(LYSO/NaI/Lead)</a:t>
              </a:r>
            </a:p>
          </p:txBody>
        </p:sp>
        <p:sp>
          <p:nvSpPr>
            <p:cNvPr id="638" name="Google Shape;277;p20"/>
            <p:cNvSpPr/>
            <p:nvPr/>
          </p:nvSpPr>
          <p:spPr>
            <a:xfrm>
              <a:off x="1223835" y="39738"/>
              <a:ext cx="372549" cy="363414"/>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39" name="Google Shape;278;p20"/>
            <p:cNvSpPr/>
            <p:nvPr/>
          </p:nvSpPr>
          <p:spPr>
            <a:xfrm>
              <a:off x="1590462" y="39738"/>
              <a:ext cx="372549" cy="363414"/>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0" name="Google Shape;279;p20"/>
            <p:cNvSpPr/>
            <p:nvPr/>
          </p:nvSpPr>
          <p:spPr>
            <a:xfrm>
              <a:off x="1960189" y="39738"/>
              <a:ext cx="372550" cy="363414"/>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1" name="Google Shape;280;p20"/>
            <p:cNvSpPr/>
            <p:nvPr/>
          </p:nvSpPr>
          <p:spPr>
            <a:xfrm>
              <a:off x="1037607" y="401869"/>
              <a:ext cx="372550" cy="363415"/>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2" name="Google Shape;281;p20"/>
            <p:cNvSpPr/>
            <p:nvPr/>
          </p:nvSpPr>
          <p:spPr>
            <a:xfrm>
              <a:off x="1410118" y="401869"/>
              <a:ext cx="372550" cy="363415"/>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3" name="Google Shape;282;p20"/>
            <p:cNvSpPr/>
            <p:nvPr/>
          </p:nvSpPr>
          <p:spPr>
            <a:xfrm>
              <a:off x="1770806" y="401869"/>
              <a:ext cx="372549" cy="363415"/>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4" name="Google Shape;283;p20"/>
            <p:cNvSpPr/>
            <p:nvPr/>
          </p:nvSpPr>
          <p:spPr>
            <a:xfrm>
              <a:off x="2143318" y="403234"/>
              <a:ext cx="372549" cy="363415"/>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5" name="Google Shape;284;p20"/>
            <p:cNvSpPr/>
            <p:nvPr/>
          </p:nvSpPr>
          <p:spPr>
            <a:xfrm>
              <a:off x="1223863" y="765366"/>
              <a:ext cx="372550" cy="363414"/>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6" name="Google Shape;285;p20"/>
            <p:cNvSpPr/>
            <p:nvPr/>
          </p:nvSpPr>
          <p:spPr>
            <a:xfrm>
              <a:off x="1590462" y="765366"/>
              <a:ext cx="372549" cy="363414"/>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7" name="Google Shape;286;p20"/>
            <p:cNvSpPr/>
            <p:nvPr/>
          </p:nvSpPr>
          <p:spPr>
            <a:xfrm>
              <a:off x="1960189" y="765366"/>
              <a:ext cx="372550" cy="363414"/>
            </a:xfrm>
            <a:prstGeom prst="rect">
              <a:avLst/>
            </a:prstGeom>
            <a:solidFill>
              <a:srgbClr val="DBD2EE"/>
            </a:solid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8" name="Google Shape;287;p20"/>
            <p:cNvSpPr/>
            <p:nvPr/>
          </p:nvSpPr>
          <p:spPr>
            <a:xfrm>
              <a:off x="997948" y="0"/>
              <a:ext cx="1560376" cy="1189752"/>
            </a:xfrm>
            <a:prstGeom prst="rect">
              <a:avLst/>
            </a:prstGeom>
            <a:noFill/>
            <a:ln w="9525" cap="flat">
              <a:solidFill>
                <a:srgbClr val="1A1A1A"/>
              </a:solidFill>
              <a:prstDash val="solid"/>
              <a:round/>
            </a:ln>
            <a:effectLst/>
          </p:spPr>
          <p:txBody>
            <a:bodyPr wrap="square" lIns="0" tIns="0" rIns="0" bIns="0" numCol="1" anchor="ctr">
              <a:noAutofit/>
            </a:bodyPr>
            <a:lstStyle/>
            <a:p>
              <a:pPr defTabSz="914400">
                <a:defRPr sz="1400">
                  <a:solidFill>
                    <a:srgbClr val="000000"/>
                  </a:solidFill>
                  <a:latin typeface="Lato"/>
                  <a:ea typeface="Lato"/>
                  <a:cs typeface="Lato"/>
                  <a:sym typeface="Lato"/>
                </a:defRPr>
              </a:pPr>
            </a:p>
          </p:txBody>
        </p:sp>
        <p:sp>
          <p:nvSpPr>
            <p:cNvPr id="649" name="Google Shape;288;p20"/>
            <p:cNvSpPr txBox="1"/>
            <p:nvPr/>
          </p:nvSpPr>
          <p:spPr>
            <a:xfrm>
              <a:off x="2558326" y="324397"/>
              <a:ext cx="1352231" cy="10255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t">
              <a:noAutofit/>
            </a:bodyPr>
            <a:lstStyle>
              <a:lvl1pPr algn="l" defTabSz="914400">
                <a:defRPr b="1" i="1" sz="1000">
                  <a:solidFill>
                    <a:srgbClr val="000000"/>
                  </a:solidFill>
                  <a:latin typeface="Lato"/>
                  <a:ea typeface="Lato"/>
                  <a:cs typeface="Lato"/>
                  <a:sym typeface="Lato"/>
                </a:defRPr>
              </a:lvl1pPr>
            </a:lstStyle>
            <a:p>
              <a:pPr/>
              <a:r>
                <a:t>3-4-3 LYSO array</a:t>
              </a:r>
            </a:p>
          </p:txBody>
        </p:sp>
        <p:sp>
          <p:nvSpPr>
            <p:cNvPr id="650" name="Google Shape;289;p20"/>
            <p:cNvSpPr/>
            <p:nvPr/>
          </p:nvSpPr>
          <p:spPr>
            <a:xfrm>
              <a:off x="2141152" y="965540"/>
              <a:ext cx="510032" cy="1575759"/>
            </a:xfrm>
            <a:prstGeom prst="line">
              <a:avLst/>
            </a:prstGeom>
            <a:noFill/>
            <a:ln w="28575" cap="flat">
              <a:solidFill>
                <a:srgbClr val="1A1A1A"/>
              </a:solidFill>
              <a:prstDash val="solid"/>
              <a:round/>
              <a:tailEnd type="triangle" w="med" len="med"/>
            </a:ln>
            <a:effectLst/>
          </p:spPr>
          <p:txBody>
            <a:bodyPr wrap="square" lIns="0" tIns="0" rIns="0" bIns="0" numCol="1" anchor="t">
              <a:noAutofit/>
            </a:bodyPr>
            <a:lstStyle/>
            <a:p>
              <a:pPr algn="l" defTabSz="914400">
                <a:defRPr sz="1400">
                  <a:solidFill>
                    <a:srgbClr val="AF8BC2"/>
                  </a:solidFill>
                  <a:latin typeface="Arial"/>
                  <a:ea typeface="Arial"/>
                  <a:cs typeface="Arial"/>
                  <a:sym typeface="Arial"/>
                </a:defRPr>
              </a:pPr>
            </a:p>
          </p:txBody>
        </p:sp>
      </p:gr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3" name="LYSO Test Beam studie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109715">
              <a:lnSpc>
                <a:spcPct val="80000"/>
              </a:lnSpc>
              <a:defRPr spc="-76" sz="3839"/>
            </a:lvl1pPr>
          </a:lstStyle>
          <a:p>
            <a:pPr/>
            <a:r>
              <a:t>LYSO Test Beam studies</a:t>
            </a:r>
          </a:p>
        </p:txBody>
      </p:sp>
      <p:sp>
        <p:nvSpPr>
          <p:cNvPr id="654" name="Calorimeter Developments"/>
          <p:cNvSpPr txBox="1"/>
          <p:nvPr>
            <p:ph type="title"/>
          </p:nvPr>
        </p:nvSpPr>
        <p:spPr>
          <a:prstGeom prst="rect">
            <a:avLst/>
          </a:prstGeom>
        </p:spPr>
        <p:txBody>
          <a:bodyPr/>
          <a:lstStyle>
            <a:lvl1pPr defTabSz="1716590">
              <a:defRPr spc="-118" sz="5940"/>
            </a:lvl1pPr>
          </a:lstStyle>
          <a:p>
            <a:pPr/>
            <a:r>
              <a:t>Calorimeter Developments</a:t>
            </a:r>
          </a:p>
        </p:txBody>
      </p:sp>
      <p:sp>
        <p:nvSpPr>
          <p:cNvPr id="65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56" name="Google Shape;248;p19" descr="Google Shape;248;p19"/>
          <p:cNvPicPr>
            <a:picLocks noChangeAspect="1"/>
          </p:cNvPicPr>
          <p:nvPr/>
        </p:nvPicPr>
        <p:blipFill>
          <a:blip r:embed="rId2">
            <a:extLst/>
          </a:blip>
          <a:srcRect l="0" t="7689" r="0" b="0"/>
          <a:stretch>
            <a:fillRect/>
          </a:stretch>
        </p:blipFill>
        <p:spPr>
          <a:xfrm>
            <a:off x="7726824" y="4007636"/>
            <a:ext cx="5017346" cy="3082577"/>
          </a:xfrm>
          <a:prstGeom prst="rect">
            <a:avLst/>
          </a:prstGeom>
          <a:ln>
            <a:solidFill>
              <a:srgbClr val="1A1A1A"/>
            </a:solidFill>
          </a:ln>
        </p:spPr>
      </p:pic>
      <p:sp>
        <p:nvSpPr>
          <p:cNvPr id="657" name="Large discrepancies of the albedo effect…"/>
          <p:cNvSpPr txBox="1"/>
          <p:nvPr/>
        </p:nvSpPr>
        <p:spPr>
          <a:xfrm>
            <a:off x="8240301" y="3332656"/>
            <a:ext cx="3812541" cy="5531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a:solidFill>
                  <a:srgbClr val="000000"/>
                </a:solidFill>
              </a:defRPr>
            </a:pPr>
            <a:r>
              <a:t>Large discrepancies of the albedo effect </a:t>
            </a:r>
          </a:p>
          <a:p>
            <a:pPr>
              <a:defRPr>
                <a:solidFill>
                  <a:srgbClr val="000000"/>
                </a:solidFill>
              </a:defRPr>
            </a:pPr>
            <a:r>
              <a:t>between different simulation models</a:t>
            </a:r>
          </a:p>
        </p:txBody>
      </p:sp>
      <p:sp>
        <p:nvSpPr>
          <p:cNvPr id="658" name="Will be tested"/>
          <p:cNvSpPr txBox="1"/>
          <p:nvPr/>
        </p:nvSpPr>
        <p:spPr>
          <a:xfrm>
            <a:off x="10057129" y="4231944"/>
            <a:ext cx="1348741"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Will be tested</a:t>
            </a:r>
          </a:p>
        </p:txBody>
      </p:sp>
      <p:pic>
        <p:nvPicPr>
          <p:cNvPr id="659" name="Screenshot 2023-10-25 at 3.31.04 PM.png" descr="Screenshot 2023-10-25 at 3.31.04 PM.png"/>
          <p:cNvPicPr>
            <a:picLocks noChangeAspect="1"/>
          </p:cNvPicPr>
          <p:nvPr/>
        </p:nvPicPr>
        <p:blipFill>
          <a:blip r:embed="rId3">
            <a:extLst/>
          </a:blip>
          <a:stretch>
            <a:fillRect/>
          </a:stretch>
        </p:blipFill>
        <p:spPr>
          <a:xfrm>
            <a:off x="698760" y="2504375"/>
            <a:ext cx="5219142" cy="6649387"/>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Collide particles at the highest possible energ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Collide particles at the highest possible energy </a:t>
            </a:r>
          </a:p>
        </p:txBody>
      </p:sp>
      <p:sp>
        <p:nvSpPr>
          <p:cNvPr id="207" name="The direct approach"/>
          <p:cNvSpPr txBox="1"/>
          <p:nvPr>
            <p:ph type="title"/>
          </p:nvPr>
        </p:nvSpPr>
        <p:spPr>
          <a:prstGeom prst="rect">
            <a:avLst/>
          </a:prstGeom>
        </p:spPr>
        <p:txBody>
          <a:bodyPr/>
          <a:lstStyle>
            <a:lvl1pPr defTabSz="1716590">
              <a:defRPr spc="-118" sz="5940"/>
            </a:lvl1pPr>
          </a:lstStyle>
          <a:p>
            <a:pPr/>
            <a:r>
              <a:t>The direct approach</a:t>
            </a:r>
          </a:p>
        </p:txBody>
      </p:sp>
      <p:grpSp>
        <p:nvGrpSpPr>
          <p:cNvPr id="210" name="960x0.jpg"/>
          <p:cNvGrpSpPr/>
          <p:nvPr/>
        </p:nvGrpSpPr>
        <p:grpSpPr>
          <a:xfrm>
            <a:off x="456738" y="6267863"/>
            <a:ext cx="4188444" cy="3166734"/>
            <a:chOff x="0" y="0"/>
            <a:chExt cx="4188442" cy="3166732"/>
          </a:xfrm>
        </p:grpSpPr>
        <p:pic>
          <p:nvPicPr>
            <p:cNvPr id="209" name="960x0.jpg" descr="960x0.jpg"/>
            <p:cNvPicPr>
              <a:picLocks noChangeAspect="1"/>
            </p:cNvPicPr>
            <p:nvPr/>
          </p:nvPicPr>
          <p:blipFill>
            <a:blip r:embed="rId2">
              <a:extLst/>
            </a:blip>
            <a:stretch>
              <a:fillRect/>
            </a:stretch>
          </p:blipFill>
          <p:spPr>
            <a:xfrm>
              <a:off x="50800" y="50800"/>
              <a:ext cx="4086843" cy="3065133"/>
            </a:xfrm>
            <a:prstGeom prst="rect">
              <a:avLst/>
            </a:prstGeom>
            <a:ln>
              <a:noFill/>
            </a:ln>
            <a:effectLst/>
          </p:spPr>
        </p:pic>
        <p:pic>
          <p:nvPicPr>
            <p:cNvPr id="208" name="960x0.jpg" descr="960x0.jpg"/>
            <p:cNvPicPr>
              <a:picLocks noChangeAspect="0"/>
            </p:cNvPicPr>
            <p:nvPr/>
          </p:nvPicPr>
          <p:blipFill>
            <a:blip r:embed="rId3">
              <a:extLst/>
            </a:blip>
            <a:stretch>
              <a:fillRect/>
            </a:stretch>
          </p:blipFill>
          <p:spPr>
            <a:xfrm>
              <a:off x="0" y="0"/>
              <a:ext cx="4188443" cy="3166733"/>
            </a:xfrm>
            <a:prstGeom prst="rect">
              <a:avLst/>
            </a:prstGeom>
            <a:effectLst/>
          </p:spPr>
        </p:pic>
      </p:grpSp>
      <p:sp>
        <p:nvSpPr>
          <p:cNvPr id="211" name="Discovered the Higgs boson and deploy a comprehensive measurement program to understand the EWSB mechanism"/>
          <p:cNvSpPr txBox="1"/>
          <p:nvPr/>
        </p:nvSpPr>
        <p:spPr>
          <a:xfrm>
            <a:off x="5235972" y="6409401"/>
            <a:ext cx="4493461" cy="933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defRPr>
            </a:lvl1pPr>
          </a:lstStyle>
          <a:p>
            <a:pPr/>
            <a:r>
              <a:t>Discovered the Higgs boson and deploy a comprehensive measurement program to understand the EWSB mechanism </a:t>
            </a:r>
          </a:p>
        </p:txBody>
      </p:sp>
      <p:sp>
        <p:nvSpPr>
          <p:cNvPr id="212" name="However, no sign of deviations from the SM and no large collision energy increase foreseen anytime soon"/>
          <p:cNvSpPr txBox="1"/>
          <p:nvPr/>
        </p:nvSpPr>
        <p:spPr>
          <a:xfrm>
            <a:off x="7236794" y="8099884"/>
            <a:ext cx="5684256" cy="654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defRPr>
            </a:lvl1pPr>
          </a:lstStyle>
          <a:p>
            <a:pPr/>
            <a:r>
              <a:t>However, no sign of deviations from the SM and no large collision energy increase foreseen anytime soon</a:t>
            </a:r>
          </a:p>
        </p:txBody>
      </p:sp>
      <p:sp>
        <p:nvSpPr>
          <p:cNvPr id="213"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14" name="c1.pdf" descr="c1.pdf"/>
          <p:cNvPicPr>
            <a:picLocks noChangeAspect="1"/>
          </p:cNvPicPr>
          <p:nvPr/>
        </p:nvPicPr>
        <p:blipFill>
          <a:blip r:embed="rId4">
            <a:extLst/>
          </a:blip>
          <a:stretch>
            <a:fillRect/>
          </a:stretch>
        </p:blipFill>
        <p:spPr>
          <a:xfrm>
            <a:off x="791738" y="2099836"/>
            <a:ext cx="11902641" cy="4093502"/>
          </a:xfrm>
          <a:prstGeom prst="rect">
            <a:avLst/>
          </a:prstGeom>
          <a:ln w="12700">
            <a:miter lim="400000"/>
          </a:ln>
        </p:spPr>
      </p:pic>
      <p:pic>
        <p:nvPicPr>
          <p:cNvPr id="215" name="Line Line" descr="Line Line"/>
          <p:cNvPicPr>
            <a:picLocks noChangeAspect="0"/>
          </p:cNvPicPr>
          <p:nvPr/>
        </p:nvPicPr>
        <p:blipFill>
          <a:blip r:embed="rId5">
            <a:extLst/>
          </a:blip>
          <a:stretch>
            <a:fillRect/>
          </a:stretch>
        </p:blipFill>
        <p:spPr>
          <a:xfrm rot="16200000">
            <a:off x="3880803" y="4108487"/>
            <a:ext cx="2178114" cy="76201"/>
          </a:xfrm>
          <a:prstGeom prst="rect">
            <a:avLst/>
          </a:prstGeom>
        </p:spPr>
      </p:pic>
      <p:pic>
        <p:nvPicPr>
          <p:cNvPr id="217" name="Line Line" descr="Line Line"/>
          <p:cNvPicPr>
            <a:picLocks noChangeAspect="0"/>
          </p:cNvPicPr>
          <p:nvPr/>
        </p:nvPicPr>
        <p:blipFill>
          <a:blip r:embed="rId6">
            <a:extLst/>
          </a:blip>
          <a:stretch>
            <a:fillRect/>
          </a:stretch>
        </p:blipFill>
        <p:spPr>
          <a:xfrm rot="17262656">
            <a:off x="4174180" y="5687698"/>
            <a:ext cx="1237941" cy="76201"/>
          </a:xfrm>
          <a:prstGeom prst="rect">
            <a:avLst/>
          </a:prstGeom>
        </p:spPr>
      </p:pic>
      <p:pic>
        <p:nvPicPr>
          <p:cNvPr id="219" name="Line Line" descr="Line Line"/>
          <p:cNvPicPr>
            <a:picLocks noChangeAspect="0"/>
          </p:cNvPicPr>
          <p:nvPr/>
        </p:nvPicPr>
        <p:blipFill>
          <a:blip r:embed="rId7">
            <a:extLst/>
          </a:blip>
          <a:stretch>
            <a:fillRect/>
          </a:stretch>
        </p:blipFill>
        <p:spPr>
          <a:xfrm rot="20599907">
            <a:off x="308721" y="5687698"/>
            <a:ext cx="4798449" cy="76201"/>
          </a:xfrm>
          <a:prstGeom prst="rect">
            <a:avLst/>
          </a:prstGeom>
        </p:spPr>
      </p:pic>
      <p:sp>
        <p:nvSpPr>
          <p:cNvPr id="221" name="Large Hadron Collider"/>
          <p:cNvSpPr txBox="1"/>
          <p:nvPr/>
        </p:nvSpPr>
        <p:spPr>
          <a:xfrm>
            <a:off x="629386" y="8747064"/>
            <a:ext cx="3843148" cy="5481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000">
                <a:solidFill>
                  <a:srgbClr val="FFFFFF"/>
                </a:solidFill>
              </a:defRPr>
            </a:lvl1pPr>
          </a:lstStyle>
          <a:p>
            <a:pPr/>
            <a:r>
              <a:t>Large Hadron Collider</a:t>
            </a:r>
          </a:p>
        </p:txBody>
      </p:sp>
      <p:pic>
        <p:nvPicPr>
          <p:cNvPr id="222" name="MwJVpY6pwemkT7dMHhYcXo.jpg" descr="MwJVpY6pwemkT7dMHhYcXo.jpg"/>
          <p:cNvPicPr>
            <a:picLocks noChangeAspect="1"/>
          </p:cNvPicPr>
          <p:nvPr/>
        </p:nvPicPr>
        <p:blipFill>
          <a:blip r:embed="rId8">
            <a:extLst/>
          </a:blip>
          <a:stretch>
            <a:fillRect/>
          </a:stretch>
        </p:blipFill>
        <p:spPr>
          <a:xfrm>
            <a:off x="2896616" y="6611573"/>
            <a:ext cx="1523638" cy="857556"/>
          </a:xfrm>
          <a:prstGeom prst="rect">
            <a:avLst/>
          </a:prstGeom>
          <a:ln w="12700">
            <a:miter lim="400000"/>
          </a:ln>
        </p:spPr>
      </p:pic>
      <p:pic>
        <p:nvPicPr>
          <p:cNvPr id="223" name="Higgs-boson_1024x1024.jpg.jpeg" descr="Higgs-boson_1024x1024.jpg.jpeg"/>
          <p:cNvPicPr>
            <a:picLocks noChangeAspect="1"/>
          </p:cNvPicPr>
          <p:nvPr/>
        </p:nvPicPr>
        <p:blipFill>
          <a:blip r:embed="rId9">
            <a:extLst/>
          </a:blip>
          <a:stretch>
            <a:fillRect/>
          </a:stretch>
        </p:blipFill>
        <p:spPr>
          <a:xfrm>
            <a:off x="10084444" y="6116788"/>
            <a:ext cx="1515660" cy="1518626"/>
          </a:xfrm>
          <a:prstGeom prst="rect">
            <a:avLst/>
          </a:prstGeom>
          <a:ln w="12700">
            <a:miter lim="400000"/>
          </a:ln>
        </p:spPr>
      </p:pic>
      <p:pic>
        <p:nvPicPr>
          <p:cNvPr id="224" name="tachyon_1024x1024.jpg.jpeg" descr="tachyon_1024x1024.jpg.jpeg"/>
          <p:cNvPicPr>
            <a:picLocks noChangeAspect="1"/>
          </p:cNvPicPr>
          <p:nvPr/>
        </p:nvPicPr>
        <p:blipFill>
          <a:blip r:embed="rId10">
            <a:extLst/>
          </a:blip>
          <a:stretch>
            <a:fillRect/>
          </a:stretch>
        </p:blipFill>
        <p:spPr>
          <a:xfrm>
            <a:off x="5636677" y="7758035"/>
            <a:ext cx="1523638" cy="1518626"/>
          </a:xfrm>
          <a:prstGeom prst="rect">
            <a:avLst/>
          </a:prstGeom>
          <a:ln w="12700">
            <a:miter lim="400000"/>
          </a:ln>
        </p:spPr>
      </p:pic>
      <p:pic>
        <p:nvPicPr>
          <p:cNvPr id="225" name="Line Line" descr="Line Line"/>
          <p:cNvPicPr>
            <a:picLocks noChangeAspect="0"/>
          </p:cNvPicPr>
          <p:nvPr/>
        </p:nvPicPr>
        <p:blipFill>
          <a:blip r:embed="rId11">
            <a:extLst/>
          </a:blip>
          <a:stretch>
            <a:fillRect/>
          </a:stretch>
        </p:blipFill>
        <p:spPr>
          <a:xfrm rot="18900000">
            <a:off x="5152323" y="8479248"/>
            <a:ext cx="2492346" cy="76201"/>
          </a:xfrm>
          <a:prstGeom prst="rect">
            <a:avLst/>
          </a:prstGeom>
        </p:spPr>
      </p:pic>
      <p:pic>
        <p:nvPicPr>
          <p:cNvPr id="227" name="Line Line" descr="Line Line"/>
          <p:cNvPicPr>
            <a:picLocks noChangeAspect="0"/>
          </p:cNvPicPr>
          <p:nvPr/>
        </p:nvPicPr>
        <p:blipFill>
          <a:blip r:embed="rId11">
            <a:extLst/>
          </a:blip>
          <a:stretch>
            <a:fillRect/>
          </a:stretch>
        </p:blipFill>
        <p:spPr>
          <a:xfrm rot="13500000">
            <a:off x="5152323" y="8479248"/>
            <a:ext cx="2492346" cy="76201"/>
          </a:xfrm>
          <a:prstGeom prst="rect">
            <a:avLst/>
          </a:prstGeom>
        </p:spPr>
      </p:pic>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1"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66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63" name="Content Placeholder 7" descr="Content Placeholder 7"/>
          <p:cNvPicPr>
            <a:picLocks noChangeAspect="1"/>
          </p:cNvPicPr>
          <p:nvPr/>
        </p:nvPicPr>
        <p:blipFill>
          <a:blip r:embed="rId2">
            <a:extLst/>
          </a:blip>
          <a:stretch>
            <a:fillRect/>
          </a:stretch>
        </p:blipFill>
        <p:spPr>
          <a:xfrm>
            <a:off x="1763972" y="1927291"/>
            <a:ext cx="9476856" cy="4620389"/>
          </a:xfrm>
          <a:prstGeom prst="rect">
            <a:avLst/>
          </a:prstGeom>
          <a:ln w="12700">
            <a:miter lim="400000"/>
          </a:ln>
        </p:spPr>
      </p:pic>
      <p:sp>
        <p:nvSpPr>
          <p:cNvPr id="664" name="TextBox 10"/>
          <p:cNvSpPr txBox="1"/>
          <p:nvPr/>
        </p:nvSpPr>
        <p:spPr>
          <a:xfrm>
            <a:off x="3554492" y="3314362"/>
            <a:ext cx="3392521" cy="96588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900" i="1">
                          <a:solidFill>
                            <a:srgbClr val="003087"/>
                          </a:solidFill>
                          <a:latin typeface="Cambria Math" panose="02040503050406030204" pitchFamily="18" charset="0"/>
                        </a:rPr>
                        <m:t>𝑅</m:t>
                      </m:r>
                    </m:e>
                    <m:sub>
                      <m:f>
                        <m:fPr>
                          <m:ctrlPr>
                            <a:rPr xmlns:a="http://schemas.openxmlformats.org/drawingml/2006/main" sz="2900" i="1">
                              <a:solidFill>
                                <a:srgbClr val="003087"/>
                              </a:solidFill>
                              <a:latin typeface="Cambria Math" panose="02040503050406030204" pitchFamily="18" charset="0"/>
                            </a:rPr>
                          </m:ctrlPr>
                          <m:type m:val="lin"/>
                        </m:fPr>
                        <m:num>
                          <m:r>
                            <a:rPr xmlns:a="http://schemas.openxmlformats.org/drawingml/2006/main" sz="2900" i="1">
                              <a:solidFill>
                                <a:srgbClr val="003087"/>
                              </a:solidFill>
                              <a:latin typeface="Cambria Math" panose="02040503050406030204" pitchFamily="18" charset="0"/>
                            </a:rPr>
                            <m:t>𝑒</m:t>
                          </m:r>
                        </m:num>
                        <m:den>
                          <m:r>
                            <a:rPr xmlns:a="http://schemas.openxmlformats.org/drawingml/2006/main" sz="2900" i="1">
                              <a:solidFill>
                                <a:srgbClr val="003087"/>
                              </a:solidFill>
                              <a:latin typeface="Cambria Math" panose="02040503050406030204" pitchFamily="18" charset="0"/>
                            </a:rPr>
                            <m:t>𝜇</m:t>
                          </m:r>
                        </m:den>
                      </m:f>
                    </m:sub>
                  </m:sSub>
                  <m:r>
                    <a:rPr xmlns:a="http://schemas.openxmlformats.org/drawingml/2006/main" sz="2900" i="1">
                      <a:solidFill>
                        <a:srgbClr val="003087"/>
                      </a:solidFill>
                      <a:latin typeface="Cambria Math" panose="02040503050406030204" pitchFamily="18" charset="0"/>
                    </a:rPr>
                    <m:t>=</m:t>
                  </m:r>
                  <m:f>
                    <m:fPr>
                      <m:ctrlPr>
                        <a:rPr xmlns:a="http://schemas.openxmlformats.org/drawingml/2006/main" sz="2900" i="1">
                          <a:solidFill>
                            <a:srgbClr val="AF272F"/>
                          </a:solidFill>
                          <a:latin typeface="Cambria Math" panose="02040503050406030204" pitchFamily="18" charset="0"/>
                        </a:rPr>
                      </m:ctrlPr>
                      <m:type m:val="bar"/>
                    </m:fPr>
                    <m:num>
                      <m:sSub>
                        <m:e>
                          <m:r>
                            <a:rPr xmlns:a="http://schemas.openxmlformats.org/drawingml/2006/main" sz="2900" i="1">
                              <a:solidFill>
                                <a:srgbClr val="DB720C"/>
                              </a:solidFill>
                              <a:latin typeface="Cambria Math" panose="02040503050406030204" pitchFamily="18" charset="0"/>
                            </a:rPr>
                            <m:t>𝑁</m:t>
                          </m:r>
                        </m:e>
                        <m:sub>
                          <m:r>
                            <a:rPr xmlns:a="http://schemas.openxmlformats.org/drawingml/2006/main" sz="2900" i="1">
                              <a:solidFill>
                                <a:srgbClr val="DB720C"/>
                              </a:solidFill>
                              <a:latin typeface="Cambria Math" panose="02040503050406030204" pitchFamily="18" charset="0"/>
                            </a:rPr>
                            <m:t>𝑟</m:t>
                          </m:r>
                          <m:r>
                            <a:rPr xmlns:a="http://schemas.openxmlformats.org/drawingml/2006/main" sz="2900" i="1">
                              <a:solidFill>
                                <a:srgbClr val="DB720C"/>
                              </a:solidFill>
                              <a:latin typeface="Cambria Math" panose="02040503050406030204" pitchFamily="18" charset="0"/>
                            </a:rPr>
                            <m:t>𝑖</m:t>
                          </m:r>
                          <m:r>
                            <a:rPr xmlns:a="http://schemas.openxmlformats.org/drawingml/2006/main" sz="2900" i="1">
                              <a:solidFill>
                                <a:srgbClr val="DB720C"/>
                              </a:solidFill>
                              <a:latin typeface="Cambria Math" panose="02040503050406030204" pitchFamily="18" charset="0"/>
                            </a:rPr>
                            <m:t>𝑔</m:t>
                          </m:r>
                          <m:r>
                            <a:rPr xmlns:a="http://schemas.openxmlformats.org/drawingml/2006/main" sz="2900" i="1">
                              <a:solidFill>
                                <a:srgbClr val="DB720C"/>
                              </a:solidFill>
                              <a:latin typeface="Cambria Math" panose="02040503050406030204" pitchFamily="18" charset="0"/>
                            </a:rPr>
                            <m:t>h</m:t>
                          </m:r>
                          <m:r>
                            <a:rPr xmlns:a="http://schemas.openxmlformats.org/drawingml/2006/main" sz="2900" i="1">
                              <a:solidFill>
                                <a:srgbClr val="DB720C"/>
                              </a:solidFill>
                              <a:latin typeface="Cambria Math" panose="02040503050406030204" pitchFamily="18" charset="0"/>
                            </a:rPr>
                            <m:t>𝑡</m:t>
                          </m:r>
                        </m:sub>
                      </m:sSub>
                    </m:num>
                    <m:den>
                      <m:sSub>
                        <m:e>
                          <m:r>
                            <a:rPr xmlns:a="http://schemas.openxmlformats.org/drawingml/2006/main" sz="2900" i="1">
                              <a:solidFill>
                                <a:srgbClr val="00B5E2"/>
                              </a:solidFill>
                              <a:latin typeface="Cambria Math" panose="02040503050406030204" pitchFamily="18" charset="0"/>
                            </a:rPr>
                            <m:t>𝑁</m:t>
                          </m:r>
                        </m:e>
                        <m:sub>
                          <m:r>
                            <a:rPr xmlns:a="http://schemas.openxmlformats.org/drawingml/2006/main" sz="2900" i="1">
                              <a:solidFill>
                                <a:srgbClr val="00B5E2"/>
                              </a:solidFill>
                              <a:latin typeface="Cambria Math" panose="02040503050406030204" pitchFamily="18" charset="0"/>
                            </a:rPr>
                            <m:t>𝑙</m:t>
                          </m:r>
                          <m:r>
                            <a:rPr xmlns:a="http://schemas.openxmlformats.org/drawingml/2006/main" sz="2900" i="1">
                              <a:solidFill>
                                <a:srgbClr val="00B5E2"/>
                              </a:solidFill>
                              <a:latin typeface="Cambria Math" panose="02040503050406030204" pitchFamily="18" charset="0"/>
                            </a:rPr>
                            <m:t>𝑒</m:t>
                          </m:r>
                          <m:r>
                            <a:rPr xmlns:a="http://schemas.openxmlformats.org/drawingml/2006/main" sz="2900" i="1">
                              <a:solidFill>
                                <a:srgbClr val="00B5E2"/>
                              </a:solidFill>
                              <a:latin typeface="Cambria Math" panose="02040503050406030204" pitchFamily="18" charset="0"/>
                            </a:rPr>
                            <m:t>𝑓</m:t>
                          </m:r>
                          <m:r>
                            <a:rPr xmlns:a="http://schemas.openxmlformats.org/drawingml/2006/main" sz="2900" i="1">
                              <a:solidFill>
                                <a:srgbClr val="00B5E2"/>
                              </a:solidFill>
                              <a:latin typeface="Cambria Math" panose="02040503050406030204" pitchFamily="18" charset="0"/>
                            </a:rPr>
                            <m:t>𝑡</m:t>
                          </m:r>
                        </m:sub>
                      </m:sSub>
                    </m:den>
                  </m:f>
                  <m:d>
                    <m:dPr>
                      <m:ctrlPr>
                        <a:rPr xmlns:a="http://schemas.openxmlformats.org/drawingml/2006/main" sz="2900" i="1">
                          <a:solidFill>
                            <a:srgbClr val="003087"/>
                          </a:solidFill>
                          <a:latin typeface="Cambria Math" panose="02040503050406030204" pitchFamily="18" charset="0"/>
                        </a:rPr>
                      </m:ctrlPr>
                      <m:begChr m:val="["/>
                      <m:endChr m:val="]"/>
                    </m:dPr>
                    <m:e>
                      <m:r>
                        <a:rPr xmlns:a="http://schemas.openxmlformats.org/drawingml/2006/main" sz="2900" i="1">
                          <a:solidFill>
                            <a:srgbClr val="003087"/>
                          </a:solidFill>
                          <a:latin typeface="Cambria Math" panose="02040503050406030204" pitchFamily="18" charset="0"/>
                        </a:rPr>
                        <m:t>1</m:t>
                      </m:r>
                      <m:r>
                        <a:rPr xmlns:a="http://schemas.openxmlformats.org/drawingml/2006/main" sz="2900" i="1">
                          <a:solidFill>
                            <a:srgbClr val="003087"/>
                          </a:solidFill>
                          <a:latin typeface="Cambria Math" panose="02040503050406030204" pitchFamily="18" charset="0"/>
                        </a:rPr>
                        <m:t>+</m:t>
                      </m:r>
                      <m:sSub>
                        <m:e>
                          <m:r>
                            <a:rPr xmlns:a="http://schemas.openxmlformats.org/drawingml/2006/main" sz="2900" i="1">
                              <a:solidFill>
                                <a:srgbClr val="7030A0"/>
                              </a:solidFill>
                              <a:latin typeface="Cambria Math" panose="02040503050406030204" pitchFamily="18" charset="0"/>
                            </a:rPr>
                            <m:t>𝐶</m:t>
                          </m:r>
                        </m:e>
                        <m:sub>
                          <m:r>
                            <a:rPr xmlns:a="http://schemas.openxmlformats.org/drawingml/2006/main" sz="2900" i="1">
                              <a:solidFill>
                                <a:srgbClr val="7030A0"/>
                              </a:solidFill>
                              <a:latin typeface="Cambria Math" panose="02040503050406030204" pitchFamily="18" charset="0"/>
                            </a:rPr>
                            <m:t>𝑡</m:t>
                          </m:r>
                          <m:r>
                            <a:rPr xmlns:a="http://schemas.openxmlformats.org/drawingml/2006/main" sz="2900" i="1">
                              <a:solidFill>
                                <a:srgbClr val="7030A0"/>
                              </a:solidFill>
                              <a:latin typeface="Cambria Math" panose="02040503050406030204" pitchFamily="18" charset="0"/>
                            </a:rPr>
                            <m:t>𝑎</m:t>
                          </m:r>
                          <m:r>
                            <a:rPr xmlns:a="http://schemas.openxmlformats.org/drawingml/2006/main" sz="2900" i="1">
                              <a:solidFill>
                                <a:srgbClr val="7030A0"/>
                              </a:solidFill>
                              <a:latin typeface="Cambria Math" panose="02040503050406030204" pitchFamily="18" charset="0"/>
                            </a:rPr>
                            <m:t>𝑖</m:t>
                          </m:r>
                          <m:r>
                            <a:rPr xmlns:a="http://schemas.openxmlformats.org/drawingml/2006/main" sz="2900" i="1">
                              <a:solidFill>
                                <a:srgbClr val="7030A0"/>
                              </a:solidFill>
                              <a:latin typeface="Cambria Math" panose="02040503050406030204" pitchFamily="18" charset="0"/>
                            </a:rPr>
                            <m:t>𝑙</m:t>
                          </m:r>
                        </m:sub>
                      </m:sSub>
                    </m:e>
                  </m:d>
                </m:oMath>
              </m:oMathPara>
            </a14:m>
            <a:endParaRPr sz="2900">
              <a:solidFill>
                <a:srgbClr val="003087"/>
              </a:solidFill>
            </a:endParaRPr>
          </a:p>
        </p:txBody>
      </p:sp>
      <p:sp>
        <p:nvSpPr>
          <p:cNvPr id="665" name="Guiding principles to the design of the experiment:…"/>
          <p:cNvSpPr txBox="1"/>
          <p:nvPr/>
        </p:nvSpPr>
        <p:spPr>
          <a:xfrm>
            <a:off x="114134" y="7004854"/>
            <a:ext cx="12776533" cy="244417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spcBef>
                <a:spcPts val="1100"/>
              </a:spcBef>
              <a:defRPr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b="1" sz="2400">
                <a:solidFill>
                  <a:srgbClr val="000000"/>
                </a:solidFill>
              </a:defRPr>
            </a:pPr>
            <a:r>
              <a:t>Tail must be measured with a precision of 1% → Event identification in the active target</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7" name="Facing experimental reality"/>
          <p:cNvSpPr txBox="1"/>
          <p:nvPr>
            <p:ph type="title"/>
          </p:nvPr>
        </p:nvSpPr>
        <p:spPr>
          <a:prstGeom prst="rect">
            <a:avLst/>
          </a:prstGeom>
        </p:spPr>
        <p:txBody>
          <a:bodyPr/>
          <a:lstStyle>
            <a:lvl1pPr defTabSz="1716590">
              <a:defRPr spc="-118" sz="5940"/>
            </a:lvl1pPr>
          </a:lstStyle>
          <a:p>
            <a:pPr/>
            <a:r>
              <a:t>Facing experimental reality</a:t>
            </a:r>
          </a:p>
        </p:txBody>
      </p:sp>
      <p:sp>
        <p:nvSpPr>
          <p:cNvPr id="66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69" name="Guiding principles to the design of the experiment:…"/>
          <p:cNvSpPr txBox="1"/>
          <p:nvPr/>
        </p:nvSpPr>
        <p:spPr>
          <a:xfrm>
            <a:off x="114134" y="7004854"/>
            <a:ext cx="12776533" cy="244417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spcBef>
                <a:spcPts val="1100"/>
              </a:spcBef>
              <a:defRPr sz="2400">
                <a:solidFill>
                  <a:srgbClr val="000000"/>
                </a:solidFill>
              </a:defRPr>
            </a:pPr>
            <a:r>
              <a:t>Guiding principles to the design of the experiment:</a:t>
            </a:r>
          </a:p>
          <a:p>
            <a:pPr marL="660400" indent="-381000" algn="l">
              <a:spcBef>
                <a:spcPts val="1100"/>
              </a:spcBef>
              <a:buSzPct val="100000"/>
              <a:buAutoNum type="arabicPeriod" startAt="1"/>
              <a:defRPr sz="2400">
                <a:solidFill>
                  <a:srgbClr val="000000"/>
                </a:solidFill>
              </a:defRPr>
            </a:pPr>
            <a:r>
              <a:t>Collect very large datasets of rare pion decays (2e8 </a:t>
            </a:r>
            <a14:m>
              <m:oMath>
                <m:sSup>
                  <m:e>
                    <m:r>
                      <a:rPr xmlns:a="http://schemas.openxmlformats.org/drawingml/2006/main" sz="2850" i="1">
                        <a:solidFill>
                          <a:srgbClr val="000000"/>
                        </a:solidFill>
                        <a:latin typeface="Cambria Math" panose="02040503050406030204" pitchFamily="18" charset="0"/>
                      </a:rPr>
                      <m:t>π</m:t>
                    </m:r>
                  </m:e>
                  <m:sup>
                    <m:r>
                      <a:rPr xmlns:a="http://schemas.openxmlformats.org/drawingml/2006/main" sz="2850" i="1">
                        <a:solidFill>
                          <a:srgbClr val="000000"/>
                        </a:solidFill>
                        <a:latin typeface="Cambria Math" panose="02040503050406030204" pitchFamily="18" charset="0"/>
                      </a:rPr>
                      <m:t>+</m:t>
                    </m:r>
                  </m:sup>
                </m:sSup>
                <m:r>
                  <a:rPr xmlns:a="http://schemas.openxmlformats.org/drawingml/2006/main" sz="2850" i="1">
                    <a:solidFill>
                      <a:srgbClr val="000000"/>
                    </a:solidFill>
                    <a:latin typeface="Cambria Math" panose="02040503050406030204" pitchFamily="18" charset="0"/>
                  </a:rPr>
                  <m:t>→</m:t>
                </m:r>
                <m:sSup>
                  <m:e>
                    <m:r>
                      <a:rPr xmlns:a="http://schemas.openxmlformats.org/drawingml/2006/main" sz="2850" i="1">
                        <a:solidFill>
                          <a:srgbClr val="000000"/>
                        </a:solidFill>
                        <a:latin typeface="Cambria Math" panose="02040503050406030204" pitchFamily="18" charset="0"/>
                      </a:rPr>
                      <m:t>e</m:t>
                    </m:r>
                  </m:e>
                  <m:sup>
                    <m:r>
                      <a:rPr xmlns:a="http://schemas.openxmlformats.org/drawingml/2006/main" sz="2850" i="1">
                        <a:solidFill>
                          <a:srgbClr val="000000"/>
                        </a:solidFill>
                        <a:latin typeface="Cambria Math" panose="02040503050406030204" pitchFamily="18" charset="0"/>
                      </a:rPr>
                      <m:t>+</m:t>
                    </m:r>
                  </m:sup>
                </m:sSup>
                <m:sSub>
                  <m:e>
                    <m:r>
                      <a:rPr xmlns:a="http://schemas.openxmlformats.org/drawingml/2006/main" sz="2850" i="1">
                        <a:solidFill>
                          <a:srgbClr val="000000"/>
                        </a:solidFill>
                        <a:latin typeface="Cambria Math" panose="02040503050406030204" pitchFamily="18" charset="0"/>
                      </a:rPr>
                      <m:t>ν</m:t>
                    </m:r>
                  </m:e>
                  <m:sub>
                    <m:r>
                      <a:rPr xmlns:a="http://schemas.openxmlformats.org/drawingml/2006/main" sz="2850" i="1">
                        <a:solidFill>
                          <a:srgbClr val="000000"/>
                        </a:solidFill>
                        <a:latin typeface="Cambria Math" panose="02040503050406030204" pitchFamily="18" charset="0"/>
                      </a:rPr>
                      <m:t>e</m:t>
                    </m:r>
                  </m:sub>
                </m:sSub>
              </m:oMath>
            </a14:m>
            <a:r>
              <a:t> during Phase I) </a:t>
            </a:r>
          </a:p>
          <a:p>
            <a:pPr marL="660400" indent="-381000" algn="l">
              <a:spcBef>
                <a:spcPts val="1100"/>
              </a:spcBef>
              <a:buSzPct val="100000"/>
              <a:buAutoNum type="arabicPeriod" startAt="1"/>
              <a:defRPr sz="2400">
                <a:solidFill>
                  <a:srgbClr val="000000"/>
                </a:solidFill>
              </a:defRPr>
            </a:pPr>
            <a:r>
              <a:t>Tail must be less than 1% of total signal → Shower containment in the calorimeter</a:t>
            </a:r>
          </a:p>
          <a:p>
            <a:pPr marL="660400" indent="-381000" algn="l">
              <a:spcBef>
                <a:spcPts val="1100"/>
              </a:spcBef>
              <a:buSzPct val="100000"/>
              <a:buAutoNum type="arabicPeriod" startAt="1"/>
              <a:defRPr b="1" sz="2400">
                <a:solidFill>
                  <a:srgbClr val="000000"/>
                </a:solidFill>
              </a:defRPr>
            </a:pPr>
            <a:r>
              <a:t>Tail must be measured with a precision of 1% → Event identification in the active target</a:t>
            </a:r>
          </a:p>
        </p:txBody>
      </p:sp>
      <p:sp>
        <p:nvSpPr>
          <p:cNvPr id="670" name="Active target (“4D”) based on  low-gain avalanche diode (LGAD) technology…"/>
          <p:cNvSpPr txBox="1"/>
          <p:nvPr>
            <p:ph type="body" sz="half" idx="4294967295"/>
          </p:nvPr>
        </p:nvSpPr>
        <p:spPr>
          <a:xfrm>
            <a:off x="245914" y="1689275"/>
            <a:ext cx="5890928" cy="4613104"/>
          </a:xfrm>
          <a:prstGeom prst="rect">
            <a:avLst/>
          </a:prstGeom>
          <a:solidFill>
            <a:schemeClr val="accent4">
              <a:hueOff val="348544"/>
              <a:lumOff val="7139"/>
            </a:schemeClr>
          </a:solidFill>
          <a:effectLst>
            <a:outerShdw sx="100000" sy="100000" kx="0" ky="0" algn="b" rotWithShape="0" blurRad="190500" dist="8455" dir="5400000">
              <a:srgbClr val="000000"/>
            </a:outerShdw>
          </a:effectLst>
        </p:spPr>
        <p:txBody>
          <a:bodyPr>
            <a:noAutofit/>
          </a:bodyPr>
          <a:lstStyle/>
          <a:p>
            <a:pPr marL="0" indent="0" algn="ctr">
              <a:spcBef>
                <a:spcPts val="900"/>
              </a:spcBef>
              <a:buSzTx/>
              <a:buNone/>
              <a:defRPr sz="2400"/>
            </a:pPr>
            <a:br/>
            <a:r>
              <a:t>Active target (“4D”) based on </a:t>
            </a:r>
            <a:br/>
            <a:r>
              <a:t>low-gain avalanche diode (LGAD) technology</a:t>
            </a:r>
          </a:p>
          <a:p>
            <a:pPr marL="0" indent="0" algn="ctr">
              <a:spcBef>
                <a:spcPts val="900"/>
              </a:spcBef>
              <a:buSzTx/>
              <a:buNone/>
              <a:defRPr sz="2400"/>
            </a:pPr>
            <a:br/>
            <a:r>
              <a:rPr b="1"/>
              <a:t>Tentative design</a:t>
            </a:r>
          </a:p>
          <a:p>
            <a:pPr lvl="1" marL="785812" indent="-404812">
              <a:spcBef>
                <a:spcPts val="800"/>
              </a:spcBef>
              <a:defRPr sz="2400">
                <a:solidFill>
                  <a:srgbClr val="0070C0"/>
                </a:solidFill>
              </a:defRPr>
            </a:pPr>
            <a:r>
              <a:t>48 layers X/Y strips: 120 μm thick</a:t>
            </a:r>
          </a:p>
          <a:p>
            <a:pPr lvl="1" marL="785812" indent="-404812">
              <a:spcBef>
                <a:spcPts val="800"/>
              </a:spcBef>
              <a:defRPr sz="2400">
                <a:solidFill>
                  <a:srgbClr val="7030A0"/>
                </a:solidFill>
              </a:defRPr>
            </a:pPr>
            <a:r>
              <a:t>100 strips with 200 μm pitch covering 2x2 cm</a:t>
            </a:r>
            <a:r>
              <a:rPr baseline="30000"/>
              <a:t>2 </a:t>
            </a:r>
            <a:r>
              <a:t>area</a:t>
            </a:r>
          </a:p>
          <a:p>
            <a:pPr lvl="1" marL="785812" indent="-404812">
              <a:spcBef>
                <a:spcPts val="800"/>
              </a:spcBef>
              <a:defRPr sz="2400"/>
            </a:pPr>
            <a:r>
              <a:t>Sensors are packed in stack of two with facing HV side and rotate 90</a:t>
            </a:r>
          </a:p>
        </p:txBody>
      </p:sp>
      <p:pic>
        <p:nvPicPr>
          <p:cNvPr id="671" name="Picture 50" descr="Picture 50"/>
          <p:cNvPicPr>
            <a:picLocks noChangeAspect="1"/>
          </p:cNvPicPr>
          <p:nvPr/>
        </p:nvPicPr>
        <p:blipFill>
          <a:blip r:embed="rId2">
            <a:extLst/>
          </a:blip>
          <a:stretch>
            <a:fillRect/>
          </a:stretch>
        </p:blipFill>
        <p:spPr>
          <a:xfrm>
            <a:off x="7056924" y="76267"/>
            <a:ext cx="5890928" cy="6400666"/>
          </a:xfrm>
          <a:prstGeom prst="rect">
            <a:avLst/>
          </a:prstGeom>
          <a:ln w="12700">
            <a:miter lim="400000"/>
          </a:ln>
        </p:spPr>
      </p:pic>
      <p:sp>
        <p:nvSpPr>
          <p:cNvPr id="672" name="Line"/>
          <p:cNvSpPr/>
          <p:nvPr/>
        </p:nvSpPr>
        <p:spPr>
          <a:xfrm>
            <a:off x="7056924" y="5131562"/>
            <a:ext cx="2169871" cy="1460735"/>
          </a:xfrm>
          <a:prstGeom prst="line">
            <a:avLst/>
          </a:prstGeom>
          <a:ln w="25400">
            <a:solidFill>
              <a:srgbClr val="000000"/>
            </a:solidFill>
            <a:miter lim="400000"/>
            <a:headEnd type="triangle"/>
            <a:tailEnd type="triangle"/>
          </a:ln>
        </p:spPr>
        <p:txBody>
          <a:bodyPr lIns="50800" tIns="50800" rIns="50800" bIns="50800" anchor="ctr"/>
          <a:lstStyle/>
          <a:p>
            <a:pPr/>
          </a:p>
        </p:txBody>
      </p:sp>
      <p:sp>
        <p:nvSpPr>
          <p:cNvPr id="673" name="Line"/>
          <p:cNvSpPr/>
          <p:nvPr/>
        </p:nvSpPr>
        <p:spPr>
          <a:xfrm flipV="1">
            <a:off x="6972300" y="1582503"/>
            <a:ext cx="1" cy="3574460"/>
          </a:xfrm>
          <a:prstGeom prst="line">
            <a:avLst/>
          </a:prstGeom>
          <a:ln w="25400">
            <a:solidFill>
              <a:srgbClr val="000000"/>
            </a:solidFill>
            <a:miter lim="400000"/>
            <a:headEnd type="triangle"/>
            <a:tailEnd type="triangle"/>
          </a:ln>
        </p:spPr>
        <p:txBody>
          <a:bodyPr lIns="50800" tIns="50800" rIns="50800" bIns="50800" anchor="ctr"/>
          <a:lstStyle/>
          <a:p>
            <a:pPr/>
          </a:p>
        </p:txBody>
      </p:sp>
      <p:sp>
        <p:nvSpPr>
          <p:cNvPr id="674" name="2cm"/>
          <p:cNvSpPr txBox="1"/>
          <p:nvPr/>
        </p:nvSpPr>
        <p:spPr>
          <a:xfrm rot="16200000">
            <a:off x="6530348" y="3114344"/>
            <a:ext cx="509728"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2cm</a:t>
            </a:r>
          </a:p>
        </p:txBody>
      </p:sp>
      <p:sp>
        <p:nvSpPr>
          <p:cNvPr id="675" name="2cm"/>
          <p:cNvSpPr txBox="1"/>
          <p:nvPr/>
        </p:nvSpPr>
        <p:spPr>
          <a:xfrm rot="2112583">
            <a:off x="7546349" y="5699674"/>
            <a:ext cx="509728"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2cm</a:t>
            </a:r>
          </a:p>
        </p:txBody>
      </p:sp>
      <p:sp>
        <p:nvSpPr>
          <p:cNvPr id="676" name="📍"/>
          <p:cNvSpPr txBox="1"/>
          <p:nvPr/>
        </p:nvSpPr>
        <p:spPr>
          <a:xfrm>
            <a:off x="2800036" y="1347787"/>
            <a:ext cx="635001" cy="787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100"/>
            </a:lvl1pPr>
          </a:lstStyle>
          <a:p>
            <a:pPr/>
            <a:r>
              <a:t>📍</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8" name="Thick and highly segmented target to…"/>
          <p:cNvSpPr txBox="1"/>
          <p:nvPr>
            <p:ph type="body" sz="quarter" idx="1"/>
          </p:nvPr>
        </p:nvSpPr>
        <p:spPr>
          <a:xfrm>
            <a:off x="698500" y="2290233"/>
            <a:ext cx="5792573" cy="3750065"/>
          </a:xfrm>
          <a:prstGeom prst="rect">
            <a:avLst/>
          </a:prstGeom>
        </p:spPr>
        <p:txBody>
          <a:bodyPr/>
          <a:lstStyle/>
          <a:p>
            <a:pPr marL="346710" indent="-346710" defTabSz="1577876">
              <a:spcBef>
                <a:spcPts val="2900"/>
              </a:spcBef>
              <a:defRPr sz="2730"/>
            </a:pPr>
            <a:r>
              <a:t>Thick and highly segmented target to </a:t>
            </a:r>
          </a:p>
          <a:p>
            <a:pPr lvl="1" marL="693420" indent="-346710" defTabSz="1577876">
              <a:spcBef>
                <a:spcPts val="2900"/>
              </a:spcBef>
              <a:defRPr sz="2730"/>
            </a:pPr>
            <a:r>
              <a:t>stop the pion </a:t>
            </a:r>
          </a:p>
          <a:p>
            <a:pPr lvl="1" marL="693420" indent="-346710" defTabSz="1577876">
              <a:spcBef>
                <a:spcPts val="2900"/>
              </a:spcBef>
              <a:defRPr sz="2730"/>
            </a:pPr>
            <a:r>
              <a:t>tag and measure the decay chain</a:t>
            </a:r>
          </a:p>
          <a:p>
            <a:pPr marL="346710" indent="-346710" defTabSz="1577876">
              <a:spcBef>
                <a:spcPts val="2900"/>
              </a:spcBef>
              <a:defRPr sz="2730"/>
            </a:pPr>
            <a:r>
              <a:t>Measure </a:t>
            </a:r>
            <a:r>
              <a:rPr>
                <a:solidFill>
                  <a:schemeClr val="accent1">
                    <a:lumOff val="-13575"/>
                  </a:schemeClr>
                </a:solidFill>
              </a:rPr>
              <a:t>energy</a:t>
            </a:r>
            <a:r>
              <a:t>, </a:t>
            </a:r>
            <a:r>
              <a:rPr>
                <a:solidFill>
                  <a:schemeClr val="accent5">
                    <a:hueOff val="-82419"/>
                    <a:satOff val="-9513"/>
                    <a:lumOff val="-16343"/>
                  </a:schemeClr>
                </a:solidFill>
              </a:rPr>
              <a:t>time</a:t>
            </a:r>
            <a:r>
              <a:t> and </a:t>
            </a:r>
            <a:r>
              <a:rPr>
                <a:solidFill>
                  <a:schemeClr val="accent3">
                    <a:hueOff val="362282"/>
                    <a:satOff val="31803"/>
                    <a:lumOff val="-18242"/>
                  </a:schemeClr>
                </a:solidFill>
              </a:rPr>
              <a:t>position</a:t>
            </a:r>
          </a:p>
        </p:txBody>
      </p:sp>
      <p:sp>
        <p:nvSpPr>
          <p:cNvPr id="679" name="Requirement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Requirements</a:t>
            </a:r>
          </a:p>
        </p:txBody>
      </p:sp>
      <p:sp>
        <p:nvSpPr>
          <p:cNvPr id="680" name="Active Target"/>
          <p:cNvSpPr txBox="1"/>
          <p:nvPr>
            <p:ph type="title"/>
          </p:nvPr>
        </p:nvSpPr>
        <p:spPr>
          <a:xfrm>
            <a:off x="698500" y="440266"/>
            <a:ext cx="5792573" cy="1016001"/>
          </a:xfrm>
          <a:prstGeom prst="rect">
            <a:avLst/>
          </a:prstGeom>
        </p:spPr>
        <p:txBody>
          <a:bodyPr/>
          <a:lstStyle>
            <a:lvl1pPr defTabSz="1716590">
              <a:defRPr spc="-118" sz="5940"/>
            </a:lvl1pPr>
          </a:lstStyle>
          <a:p>
            <a:pPr/>
            <a:r>
              <a:t>Active Target</a:t>
            </a:r>
          </a:p>
        </p:txBody>
      </p:sp>
      <p:sp>
        <p:nvSpPr>
          <p:cNvPr id="68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82" name="eloss.png" descr="eloss.png"/>
          <p:cNvPicPr>
            <a:picLocks noChangeAspect="1"/>
          </p:cNvPicPr>
          <p:nvPr/>
        </p:nvPicPr>
        <p:blipFill>
          <a:blip r:embed="rId2">
            <a:extLst/>
          </a:blip>
          <a:stretch>
            <a:fillRect/>
          </a:stretch>
        </p:blipFill>
        <p:spPr>
          <a:xfrm>
            <a:off x="7805669" y="326580"/>
            <a:ext cx="4502200" cy="3107441"/>
          </a:xfrm>
          <a:prstGeom prst="rect">
            <a:avLst/>
          </a:prstGeom>
          <a:ln w="12700">
            <a:miter lim="400000"/>
          </a:ln>
        </p:spPr>
      </p:pic>
      <p:pic>
        <p:nvPicPr>
          <p:cNvPr id="683" name="Picture 8" descr="Picture 8"/>
          <p:cNvPicPr>
            <a:picLocks noChangeAspect="1"/>
          </p:cNvPicPr>
          <p:nvPr/>
        </p:nvPicPr>
        <p:blipFill>
          <a:blip r:embed="rId3">
            <a:extLst/>
          </a:blip>
          <a:srcRect l="0" t="0" r="51832" b="0"/>
          <a:stretch>
            <a:fillRect/>
          </a:stretch>
        </p:blipFill>
        <p:spPr>
          <a:xfrm>
            <a:off x="7627894" y="4668335"/>
            <a:ext cx="4502001" cy="3503812"/>
          </a:xfrm>
          <a:prstGeom prst="rect">
            <a:avLst/>
          </a:prstGeom>
          <a:ln w="12700">
            <a:miter lim="400000"/>
          </a:ln>
        </p:spPr>
      </p:pic>
      <p:sp>
        <p:nvSpPr>
          <p:cNvPr id="684" name="Energy loss of particles through silicon…"/>
          <p:cNvSpPr txBox="1"/>
          <p:nvPr/>
        </p:nvSpPr>
        <p:spPr>
          <a:xfrm>
            <a:off x="7594823" y="3489939"/>
            <a:ext cx="4923892" cy="11224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200">
                <a:solidFill>
                  <a:schemeClr val="accent1">
                    <a:lumOff val="-13575"/>
                  </a:schemeClr>
                </a:solidFill>
              </a:defRPr>
            </a:pPr>
            <a:r>
              <a:t>Energy loss of particles through silicon</a:t>
            </a:r>
          </a:p>
          <a:p>
            <a:pPr>
              <a:defRPr sz="2200">
                <a:solidFill>
                  <a:schemeClr val="accent1">
                    <a:lumOff val="-13575"/>
                  </a:schemeClr>
                </a:solidFill>
              </a:defRPr>
            </a:pPr>
            <a:r>
              <a:t>Device needs to accommodate </a:t>
            </a:r>
            <a:br/>
            <a:r>
              <a:t>large range of energy scales</a:t>
            </a:r>
          </a:p>
        </p:txBody>
      </p:sp>
      <p:sp>
        <p:nvSpPr>
          <p:cNvPr id="685" name="Decay chain time is very different  between   and   events…"/>
          <p:cNvSpPr txBox="1"/>
          <p:nvPr/>
        </p:nvSpPr>
        <p:spPr>
          <a:xfrm>
            <a:off x="6960266" y="8044113"/>
            <a:ext cx="6193006" cy="15255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200">
                <a:solidFill>
                  <a:schemeClr val="accent5">
                    <a:hueOff val="-82419"/>
                    <a:satOff val="-9513"/>
                    <a:lumOff val="-16343"/>
                  </a:schemeClr>
                </a:solidFill>
              </a:defRPr>
            </a:pPr>
            <a:r>
              <a:t>Decay chain time is very different</a:t>
            </a:r>
            <a:br/>
            <a:r>
              <a:t> between </a:t>
            </a:r>
            <a14:m>
              <m:oMath>
                <m:r>
                  <a:rPr xmlns:a="http://schemas.openxmlformats.org/drawingml/2006/main" sz="2650" i="1">
                    <a:solidFill>
                      <a:srgbClr val="ED220B"/>
                    </a:solidFill>
                    <a:latin typeface="Cambria Math" panose="02040503050406030204" pitchFamily="18" charset="0"/>
                  </a:rPr>
                  <m:t>π</m:t>
                </m:r>
                <m:r>
                  <a:rPr xmlns:a="http://schemas.openxmlformats.org/drawingml/2006/main" sz="2650" i="1">
                    <a:solidFill>
                      <a:srgbClr val="ED220B"/>
                    </a:solidFill>
                    <a:latin typeface="Cambria Math" panose="02040503050406030204" pitchFamily="18" charset="0"/>
                  </a:rPr>
                  <m:t>→</m:t>
                </m:r>
                <m:r>
                  <a:rPr xmlns:a="http://schemas.openxmlformats.org/drawingml/2006/main" sz="2650" i="1">
                    <a:solidFill>
                      <a:srgbClr val="ED220B"/>
                    </a:solidFill>
                    <a:latin typeface="Cambria Math" panose="02040503050406030204" pitchFamily="18" charset="0"/>
                  </a:rPr>
                  <m:t>e</m:t>
                </m:r>
                <m:r>
                  <a:rPr xmlns:a="http://schemas.openxmlformats.org/drawingml/2006/main" sz="2650" i="1">
                    <a:solidFill>
                      <a:srgbClr val="ED220B"/>
                    </a:solidFill>
                    <a:latin typeface="Cambria Math" panose="02040503050406030204" pitchFamily="18" charset="0"/>
                  </a:rPr>
                  <m:t>ν</m:t>
                </m:r>
              </m:oMath>
            </a14:m>
            <a:r>
              <a:t> and </a:t>
            </a:r>
            <a14:m>
              <m:oMath>
                <m:r>
                  <a:rPr xmlns:a="http://schemas.openxmlformats.org/drawingml/2006/main" sz="2650" i="1">
                    <a:solidFill>
                      <a:srgbClr val="ED220B"/>
                    </a:solidFill>
                    <a:latin typeface="Cambria Math" panose="02040503050406030204" pitchFamily="18" charset="0"/>
                  </a:rPr>
                  <m:t>π</m:t>
                </m:r>
                <m:r>
                  <a:rPr xmlns:a="http://schemas.openxmlformats.org/drawingml/2006/main" sz="2650" i="1">
                    <a:solidFill>
                      <a:srgbClr val="ED220B"/>
                    </a:solidFill>
                    <a:latin typeface="Cambria Math" panose="02040503050406030204" pitchFamily="18" charset="0"/>
                  </a:rPr>
                  <m:t>-</m:t>
                </m:r>
                <m:r>
                  <a:rPr xmlns:a="http://schemas.openxmlformats.org/drawingml/2006/main" sz="2650" i="1">
                    <a:solidFill>
                      <a:srgbClr val="ED220B"/>
                    </a:solidFill>
                    <a:latin typeface="Cambria Math" panose="02040503050406030204" pitchFamily="18" charset="0"/>
                  </a:rPr>
                  <m:t>μ</m:t>
                </m:r>
                <m:r>
                  <a:rPr xmlns:a="http://schemas.openxmlformats.org/drawingml/2006/main" sz="2650" i="1">
                    <a:solidFill>
                      <a:srgbClr val="ED220B"/>
                    </a:solidFill>
                    <a:latin typeface="Cambria Math" panose="02040503050406030204" pitchFamily="18" charset="0"/>
                  </a:rPr>
                  <m:t>-</m:t>
                </m:r>
                <m:r>
                  <a:rPr xmlns:a="http://schemas.openxmlformats.org/drawingml/2006/main" sz="2650" i="1">
                    <a:solidFill>
                      <a:srgbClr val="ED220B"/>
                    </a:solidFill>
                    <a:latin typeface="Cambria Math" panose="02040503050406030204" pitchFamily="18" charset="0"/>
                  </a:rPr>
                  <m:t>e</m:t>
                </m:r>
              </m:oMath>
            </a14:m>
            <a:r>
              <a:t> events </a:t>
            </a:r>
          </a:p>
          <a:p>
            <a:pPr>
              <a:defRPr sz="2200">
                <a:solidFill>
                  <a:schemeClr val="accent5">
                    <a:hueOff val="-82419"/>
                    <a:satOff val="-9513"/>
                    <a:lumOff val="-16343"/>
                  </a:schemeClr>
                </a:solidFill>
              </a:defRPr>
            </a:pPr>
            <a:r>
              <a:t>Device needs to separate </a:t>
            </a:r>
            <a:br/>
            <a:r>
              <a:t>signal within 1 ns apart</a:t>
            </a:r>
          </a:p>
        </p:txBody>
      </p:sp>
      <p:pic>
        <p:nvPicPr>
          <p:cNvPr id="686" name="Picture 6" descr="Picture 6"/>
          <p:cNvPicPr>
            <a:picLocks noChangeAspect="1"/>
          </p:cNvPicPr>
          <p:nvPr/>
        </p:nvPicPr>
        <p:blipFill>
          <a:blip r:embed="rId4">
            <a:extLst/>
          </a:blip>
          <a:stretch>
            <a:fillRect/>
          </a:stretch>
        </p:blipFill>
        <p:spPr>
          <a:xfrm>
            <a:off x="638357" y="6245750"/>
            <a:ext cx="5912859" cy="2185871"/>
          </a:xfrm>
          <a:prstGeom prst="rect">
            <a:avLst/>
          </a:prstGeom>
          <a:ln w="12700">
            <a:miter lim="400000"/>
          </a:ln>
        </p:spPr>
      </p:pic>
      <p:sp>
        <p:nvSpPr>
          <p:cNvPr id="687" name="TextBox 11"/>
          <p:cNvSpPr txBox="1"/>
          <p:nvPr/>
        </p:nvSpPr>
        <p:spPr>
          <a:xfrm>
            <a:off x="1890200" y="8590562"/>
            <a:ext cx="2652200" cy="432614"/>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650240">
              <a:defRPr sz="2200">
                <a:solidFill>
                  <a:schemeClr val="accent3">
                    <a:hueOff val="362282"/>
                    <a:satOff val="31803"/>
                    <a:lumOff val="-18242"/>
                  </a:schemeClr>
                </a:solidFill>
              </a:defRPr>
            </a:lvl1pPr>
          </a:lstStyle>
          <a:p>
            <a:pPr/>
            <a:r>
              <a:t>Pattern Recognition</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9" name="Pion Decay tagging"/>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109715">
              <a:lnSpc>
                <a:spcPct val="80000"/>
              </a:lnSpc>
              <a:defRPr spc="-76" sz="3839"/>
            </a:lvl1pPr>
          </a:lstStyle>
          <a:p>
            <a:pPr/>
            <a:r>
              <a:t>Pion Decay tagging</a:t>
            </a:r>
          </a:p>
        </p:txBody>
      </p:sp>
      <p:sp>
        <p:nvSpPr>
          <p:cNvPr id="690" name="Active Target"/>
          <p:cNvSpPr txBox="1"/>
          <p:nvPr>
            <p:ph type="title"/>
          </p:nvPr>
        </p:nvSpPr>
        <p:spPr>
          <a:prstGeom prst="rect">
            <a:avLst/>
          </a:prstGeom>
        </p:spPr>
        <p:txBody>
          <a:bodyPr/>
          <a:lstStyle>
            <a:lvl1pPr defTabSz="1716590">
              <a:defRPr spc="-118" sz="5940"/>
            </a:lvl1pPr>
          </a:lstStyle>
          <a:p>
            <a:pPr/>
            <a:r>
              <a:t>Active Target</a:t>
            </a:r>
          </a:p>
        </p:txBody>
      </p:sp>
      <p:sp>
        <p:nvSpPr>
          <p:cNvPr id="691"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92" name="Picture 1" descr="Picture 1"/>
          <p:cNvPicPr>
            <a:picLocks noChangeAspect="1"/>
          </p:cNvPicPr>
          <p:nvPr/>
        </p:nvPicPr>
        <p:blipFill>
          <a:blip r:embed="rId3">
            <a:extLst/>
          </a:blip>
          <a:srcRect l="0" t="0" r="51017" b="0"/>
          <a:stretch>
            <a:fillRect/>
          </a:stretch>
        </p:blipFill>
        <p:spPr>
          <a:xfrm>
            <a:off x="6765064" y="2070862"/>
            <a:ext cx="5926107" cy="5802719"/>
          </a:xfrm>
          <a:prstGeom prst="rect">
            <a:avLst/>
          </a:prstGeom>
          <a:ln w="12700">
            <a:miter lim="400000"/>
          </a:ln>
        </p:spPr>
      </p:pic>
      <p:sp>
        <p:nvSpPr>
          <p:cNvPr id="693" name="Glossary:…"/>
          <p:cNvSpPr txBox="1"/>
          <p:nvPr/>
        </p:nvSpPr>
        <p:spPr>
          <a:xfrm>
            <a:off x="909345" y="7859660"/>
            <a:ext cx="11186110" cy="14163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sz="1700" u="sng">
                <a:solidFill>
                  <a:srgbClr val="000000"/>
                </a:solidFill>
              </a:defRPr>
            </a:pPr>
            <a:r>
              <a:t>Glossary:</a:t>
            </a:r>
          </a:p>
          <a:p>
            <a:pPr lvl="1" algn="l">
              <a:defRPr sz="1700">
                <a:solidFill>
                  <a:srgbClr val="000000"/>
                </a:solidFill>
              </a:defRPr>
            </a:pPr>
            <a:r>
              <a:rPr b="1"/>
              <a:t>DAR</a:t>
            </a:r>
            <a:r>
              <a:t>: Decay At Rest — particle stops in material before decaying</a:t>
            </a:r>
          </a:p>
          <a:p>
            <a:pPr lvl="1" algn="l">
              <a:defRPr sz="1700">
                <a:solidFill>
                  <a:srgbClr val="000000"/>
                </a:solidFill>
              </a:defRPr>
            </a:pPr>
            <a:r>
              <a:rPr b="1"/>
              <a:t>DIF</a:t>
            </a:r>
            <a:r>
              <a:t>: Decay In Flight — particle decays before depositing all its kinetic energy</a:t>
            </a:r>
          </a:p>
          <a:p>
            <a:pPr lvl="1" algn="l">
              <a:defRPr sz="1700">
                <a:solidFill>
                  <a:srgbClr val="000000"/>
                </a:solidFill>
              </a:defRPr>
            </a:pPr>
            <a:r>
              <a:rPr b="1"/>
              <a:t>MIP</a:t>
            </a:r>
            <a:r>
              <a:t>: Minimum Ionizing Particle — particle at the threshold of being detectable through ionisation </a:t>
            </a:r>
            <a:br/>
            <a:r>
              <a:t>        (i.e. a positron through silicon)</a:t>
            </a:r>
          </a:p>
        </p:txBody>
      </p:sp>
      <p:pic>
        <p:nvPicPr>
          <p:cNvPr id="694" name="Picture 1" descr="Picture 1"/>
          <p:cNvPicPr>
            <a:picLocks noChangeAspect="1"/>
          </p:cNvPicPr>
          <p:nvPr/>
        </p:nvPicPr>
        <p:blipFill>
          <a:blip r:embed="rId3">
            <a:extLst/>
          </a:blip>
          <a:srcRect l="95035" t="9787" r="3778" b="0"/>
          <a:stretch>
            <a:fillRect/>
          </a:stretch>
        </p:blipFill>
        <p:spPr>
          <a:xfrm>
            <a:off x="12687570" y="2638795"/>
            <a:ext cx="143466" cy="5234786"/>
          </a:xfrm>
          <a:prstGeom prst="rect">
            <a:avLst/>
          </a:prstGeom>
          <a:ln w="12700">
            <a:miter lim="400000"/>
          </a:ln>
        </p:spPr>
      </p:pic>
      <p:pic>
        <p:nvPicPr>
          <p:cNvPr id="695" name="Content Placeholder 7" descr="Content Placeholder 7"/>
          <p:cNvPicPr>
            <a:picLocks noChangeAspect="1"/>
          </p:cNvPicPr>
          <p:nvPr/>
        </p:nvPicPr>
        <p:blipFill>
          <a:blip r:embed="rId4">
            <a:extLst/>
          </a:blip>
          <a:stretch>
            <a:fillRect/>
          </a:stretch>
        </p:blipFill>
        <p:spPr>
          <a:xfrm>
            <a:off x="162652" y="3336301"/>
            <a:ext cx="6710467" cy="3271651"/>
          </a:xfrm>
          <a:prstGeom prst="rect">
            <a:avLst/>
          </a:prstGeom>
          <a:ln w="12700">
            <a:miter lim="400000"/>
          </a:ln>
        </p:spPr>
      </p:pic>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9" name="Low Gain Avalanche Diode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231090">
              <a:lnSpc>
                <a:spcPct val="80000"/>
              </a:lnSpc>
              <a:defRPr spc="-76" sz="3834"/>
            </a:lvl1pPr>
          </a:lstStyle>
          <a:p>
            <a:pPr/>
            <a:r>
              <a:t>Low Gain Avalanche Diodes</a:t>
            </a:r>
          </a:p>
        </p:txBody>
      </p:sp>
      <p:sp>
        <p:nvSpPr>
          <p:cNvPr id="700" name="Title 1"/>
          <p:cNvSpPr txBox="1"/>
          <p:nvPr>
            <p:ph type="title"/>
          </p:nvPr>
        </p:nvSpPr>
        <p:spPr>
          <a:prstGeom prst="rect">
            <a:avLst/>
          </a:prstGeom>
        </p:spPr>
        <p:txBody>
          <a:bodyPr/>
          <a:lstStyle>
            <a:lvl1pPr>
              <a:defRPr spc="-107" sz="5400"/>
            </a:lvl1pPr>
          </a:lstStyle>
          <a:p>
            <a:pPr/>
            <a:r>
              <a:t>Active Target</a:t>
            </a:r>
          </a:p>
        </p:txBody>
      </p:sp>
      <p:sp>
        <p:nvSpPr>
          <p:cNvPr id="701"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02" name="1-s2.0-S0168900218317741-gr1_lrg.jpg" descr="1-s2.0-S0168900218317741-gr1_lrg.jpg"/>
          <p:cNvPicPr>
            <a:picLocks noChangeAspect="1"/>
          </p:cNvPicPr>
          <p:nvPr/>
        </p:nvPicPr>
        <p:blipFill>
          <a:blip r:embed="rId3">
            <a:extLst/>
          </a:blip>
          <a:stretch>
            <a:fillRect/>
          </a:stretch>
        </p:blipFill>
        <p:spPr>
          <a:xfrm>
            <a:off x="2240266" y="2208922"/>
            <a:ext cx="7777786" cy="3578610"/>
          </a:xfrm>
          <a:prstGeom prst="rect">
            <a:avLst/>
          </a:prstGeom>
          <a:ln w="12700">
            <a:miter lim="400000"/>
          </a:ln>
        </p:spPr>
      </p:pic>
      <p:sp>
        <p:nvSpPr>
          <p:cNvPr id="703" name="In silicon sensors, when applying a very large electric field (300 kV/cm),  electrons (and holes) acquire kinetic energy and can generate  additional e/h pairs by impact ionisation → ‘avalanche’ effect…"/>
          <p:cNvSpPr txBox="1"/>
          <p:nvPr/>
        </p:nvSpPr>
        <p:spPr>
          <a:xfrm>
            <a:off x="578353" y="6070424"/>
            <a:ext cx="11607802" cy="29516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100">
                <a:solidFill>
                  <a:srgbClr val="000000"/>
                </a:solidFill>
              </a:defRPr>
            </a:pPr>
            <a:r>
              <a:t>In silicon sensors, when applying a very large electric field (300 kV/cm), </a:t>
            </a:r>
            <a:br/>
            <a:r>
              <a:t>electrons (and holes) acquire kinetic energy and can generate </a:t>
            </a:r>
            <a:br/>
            <a:r>
              <a:t>additional e/h pairs by impact ionisation → ‘avalanche’ effect</a:t>
            </a:r>
          </a:p>
          <a:p>
            <a:pPr>
              <a:defRPr sz="2100">
                <a:solidFill>
                  <a:srgbClr val="000000"/>
                </a:solidFill>
              </a:defRPr>
            </a:pPr>
          </a:p>
          <a:p>
            <a:pPr lvl="1">
              <a:defRPr sz="2100">
                <a:solidFill>
                  <a:srgbClr val="000000"/>
                </a:solidFill>
              </a:defRPr>
            </a:pPr>
            <a:r>
              <a:t>Obtained by implanting an appropriate acceptor or donor layer </a:t>
            </a:r>
          </a:p>
          <a:p>
            <a:pPr lvl="1">
              <a:defRPr sz="2100">
                <a:solidFill>
                  <a:srgbClr val="000000"/>
                </a:solidFill>
              </a:defRPr>
            </a:pPr>
            <a:r>
              <a:t>when depleted, generate a very high field</a:t>
            </a:r>
          </a:p>
          <a:p>
            <a:pPr>
              <a:defRPr sz="2100">
                <a:solidFill>
                  <a:srgbClr val="000000"/>
                </a:solidFill>
              </a:defRPr>
            </a:pPr>
          </a:p>
          <a:p>
            <a:pPr>
              <a:defRPr sz="2100">
                <a:solidFill>
                  <a:schemeClr val="accent3">
                    <a:hueOff val="914338"/>
                    <a:satOff val="31515"/>
                    <a:lumOff val="-30790"/>
                  </a:schemeClr>
                </a:solidFill>
              </a:defRPr>
            </a:pPr>
            <a:r>
              <a:t>The signal amplification allows for thin sensors and very high timing resolution</a:t>
            </a:r>
          </a:p>
          <a:p>
            <a:pPr>
              <a:defRPr sz="2100">
                <a:solidFill>
                  <a:srgbClr val="FF2600"/>
                </a:solidFill>
              </a:defRPr>
            </a:pPr>
            <a:r>
              <a:t>The gain mechanism saturates for large energy deposit</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07" name="Content Placeholder 2"/>
          <p:cNvSpPr txBox="1"/>
          <p:nvPr>
            <p:ph type="body" sz="half" idx="1"/>
          </p:nvPr>
        </p:nvSpPr>
        <p:spPr>
          <a:xfrm>
            <a:off x="673100" y="2692400"/>
            <a:ext cx="5012852" cy="6096000"/>
          </a:xfrm>
          <a:prstGeom prst="rect">
            <a:avLst/>
          </a:prstGeom>
        </p:spPr>
        <p:txBody>
          <a:bodyPr>
            <a:noAutofit/>
          </a:bodyPr>
          <a:lstStyle/>
          <a:p>
            <a:pPr marL="0" indent="0" defTabSz="2438338">
              <a:spcBef>
                <a:spcPts val="1000"/>
              </a:spcBef>
              <a:buSzTx/>
              <a:buNone/>
              <a:defRPr b="1" sz="2400"/>
            </a:pPr>
            <a:r>
              <a:t>TCAD Simulations:</a:t>
            </a:r>
          </a:p>
          <a:p>
            <a:pPr marL="254000" indent="-254000" defTabSz="2438338">
              <a:spcBef>
                <a:spcPts val="1000"/>
              </a:spcBef>
              <a:defRPr sz="2400"/>
            </a:pPr>
            <a:r>
              <a:t>Large gain suppression effect with high input charge density</a:t>
            </a:r>
          </a:p>
          <a:p>
            <a:pPr marL="254000" indent="-254000" defTabSz="2438338">
              <a:spcBef>
                <a:spcPts val="1000"/>
              </a:spcBef>
              <a:defRPr sz="2400"/>
            </a:pPr>
            <a:r>
              <a:t>Gain suppression reduced if input charges are spread more evenly</a:t>
            </a:r>
          </a:p>
          <a:p>
            <a:pPr marL="254000" indent="-254000" defTabSz="2438338">
              <a:spcBef>
                <a:spcPts val="1000"/>
              </a:spcBef>
              <a:defRPr sz="2400"/>
            </a:pPr>
            <a:r>
              <a:t>Gain of LGAD produced by impact ionization in high field region of gain layer</a:t>
            </a:r>
          </a:p>
          <a:p>
            <a:pPr lvl="1" marL="914400" indent="-304800" defTabSz="2438338">
              <a:spcBef>
                <a:spcPts val="1000"/>
              </a:spcBef>
              <a:defRPr sz="2400"/>
            </a:pPr>
            <a:r>
              <a:t>Very sensitive to electric field magnitude</a:t>
            </a:r>
          </a:p>
        </p:txBody>
      </p:sp>
      <p:sp>
        <p:nvSpPr>
          <p:cNvPr id="708" name="Low Gain Avalanche Diode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231090">
              <a:lnSpc>
                <a:spcPct val="80000"/>
              </a:lnSpc>
              <a:defRPr spc="-76" sz="3834"/>
            </a:lvl1pPr>
          </a:lstStyle>
          <a:p>
            <a:pPr/>
            <a:r>
              <a:t>Low Gain Avalanche Diodes</a:t>
            </a:r>
          </a:p>
        </p:txBody>
      </p:sp>
      <p:sp>
        <p:nvSpPr>
          <p:cNvPr id="709" name="Title 1"/>
          <p:cNvSpPr txBox="1"/>
          <p:nvPr>
            <p:ph type="title"/>
          </p:nvPr>
        </p:nvSpPr>
        <p:spPr>
          <a:prstGeom prst="rect">
            <a:avLst/>
          </a:prstGeom>
        </p:spPr>
        <p:txBody>
          <a:bodyPr/>
          <a:lstStyle>
            <a:lvl1pPr>
              <a:defRPr spc="-107" sz="5400"/>
            </a:lvl1pPr>
          </a:lstStyle>
          <a:p>
            <a:pPr/>
            <a:r>
              <a:t>Active Target</a:t>
            </a:r>
          </a:p>
        </p:txBody>
      </p:sp>
      <p:sp>
        <p:nvSpPr>
          <p:cNvPr id="710"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11" name="Screen Shot 2023-08-14 at 1.22.09 PM.png" descr="Screen Shot 2023-08-14 at 1.22.09 PM.png"/>
          <p:cNvPicPr>
            <a:picLocks noChangeAspect="1"/>
          </p:cNvPicPr>
          <p:nvPr/>
        </p:nvPicPr>
        <p:blipFill>
          <a:blip r:embed="rId3">
            <a:extLst/>
          </a:blip>
          <a:stretch>
            <a:fillRect/>
          </a:stretch>
        </p:blipFill>
        <p:spPr>
          <a:xfrm>
            <a:off x="6829487" y="5406959"/>
            <a:ext cx="6124513" cy="3428455"/>
          </a:xfrm>
          <a:prstGeom prst="rect">
            <a:avLst/>
          </a:prstGeom>
          <a:ln w="12700">
            <a:miter lim="400000"/>
          </a:ln>
        </p:spPr>
      </p:pic>
      <p:pic>
        <p:nvPicPr>
          <p:cNvPr id="712" name="Screenshot 2023-10-25 at 7.46.19 PM.png" descr="Screenshot 2023-10-25 at 7.46.19 PM.png"/>
          <p:cNvPicPr>
            <a:picLocks noChangeAspect="1"/>
          </p:cNvPicPr>
          <p:nvPr/>
        </p:nvPicPr>
        <p:blipFill>
          <a:blip r:embed="rId4">
            <a:extLst/>
          </a:blip>
          <a:stretch>
            <a:fillRect/>
          </a:stretch>
        </p:blipFill>
        <p:spPr>
          <a:xfrm>
            <a:off x="7193895" y="1034467"/>
            <a:ext cx="5395698" cy="3777611"/>
          </a:xfrm>
          <a:prstGeom prst="rect">
            <a:avLst/>
          </a:prstGeom>
          <a:ln w="12700">
            <a:miter lim="400000"/>
          </a:ln>
        </p:spPr>
      </p:pic>
      <p:sp>
        <p:nvSpPr>
          <p:cNvPr id="713" name="Critical for PIONEER’s feasibility to understand the MeV-scale response of LGADs"/>
          <p:cNvSpPr txBox="1"/>
          <p:nvPr/>
        </p:nvSpPr>
        <p:spPr>
          <a:xfrm>
            <a:off x="140665" y="7421067"/>
            <a:ext cx="6520106" cy="82966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rgbClr val="000000"/>
                </a:solidFill>
              </a:defRPr>
            </a:lvl1pPr>
          </a:lstStyle>
          <a:p>
            <a:pPr/>
            <a:r>
              <a:t>Critical for PIONEER’s feasibility to understand the MeV-scale response of LGADs</a:t>
            </a:r>
          </a:p>
        </p:txBody>
      </p:sp>
      <p:sp>
        <p:nvSpPr>
          <p:cNvPr id="714" name="Performing our own tests"/>
          <p:cNvSpPr txBox="1"/>
          <p:nvPr/>
        </p:nvSpPr>
        <p:spPr>
          <a:xfrm>
            <a:off x="242265" y="8504783"/>
            <a:ext cx="6520106" cy="46136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rgbClr val="000000"/>
                </a:solidFill>
              </a:defRPr>
            </a:lvl1pPr>
          </a:lstStyle>
          <a:p>
            <a:pPr/>
            <a:r>
              <a:t>Performing our own tests</a:t>
            </a:r>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18" name="Tandem Accelerator at the University of Washington"/>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213751">
              <a:lnSpc>
                <a:spcPct val="80000"/>
              </a:lnSpc>
              <a:defRPr spc="-75" sz="3780"/>
            </a:lvl1pPr>
          </a:lstStyle>
          <a:p>
            <a:pPr/>
            <a:r>
              <a:t>Tandem Accelerator at the University of Washington</a:t>
            </a:r>
          </a:p>
        </p:txBody>
      </p:sp>
      <p:sp>
        <p:nvSpPr>
          <p:cNvPr id="719" name="Title 1"/>
          <p:cNvSpPr txBox="1"/>
          <p:nvPr>
            <p:ph type="title"/>
          </p:nvPr>
        </p:nvSpPr>
        <p:spPr>
          <a:prstGeom prst="rect">
            <a:avLst/>
          </a:prstGeom>
        </p:spPr>
        <p:txBody>
          <a:bodyPr/>
          <a:lstStyle>
            <a:lvl1pPr>
              <a:defRPr spc="-107" sz="5400"/>
            </a:lvl1pPr>
          </a:lstStyle>
          <a:p>
            <a:pPr/>
            <a:r>
              <a:t>Active Target</a:t>
            </a:r>
          </a:p>
        </p:txBody>
      </p:sp>
      <p:sp>
        <p:nvSpPr>
          <p:cNvPr id="720"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21" name="Test beam this summer at CENPA to understand LGAD response of MeV-scale deposit"/>
          <p:cNvSpPr txBox="1"/>
          <p:nvPr/>
        </p:nvSpPr>
        <p:spPr>
          <a:xfrm>
            <a:off x="7749052" y="5790997"/>
            <a:ext cx="3862571" cy="1466776"/>
          </a:xfrm>
          <a:prstGeom prst="rect">
            <a:avLst/>
          </a:prstGeom>
          <a:solidFill>
            <a:schemeClr val="accent4">
              <a:hueOff val="-476017"/>
              <a:lumOff val="-10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584200">
              <a:defRPr sz="2200">
                <a:solidFill>
                  <a:srgbClr val="000000"/>
                </a:solidFill>
              </a:defRPr>
            </a:pPr>
            <a:r>
              <a:t>Test beam this summer at CENPA to understand LGAD response of</a:t>
            </a:r>
            <a:r>
              <a:rPr b="1"/>
              <a:t> MeV-scale</a:t>
            </a:r>
            <a:r>
              <a:t> deposit</a:t>
            </a:r>
          </a:p>
        </p:txBody>
      </p:sp>
      <p:pic>
        <p:nvPicPr>
          <p:cNvPr id="722" name="CENPA_VDG-800x600.JPG" descr="CENPA_VDG-800x600.JPG"/>
          <p:cNvPicPr>
            <a:picLocks noChangeAspect="1"/>
          </p:cNvPicPr>
          <p:nvPr/>
        </p:nvPicPr>
        <p:blipFill>
          <a:blip r:embed="rId3">
            <a:extLst/>
          </a:blip>
          <a:stretch>
            <a:fillRect/>
          </a:stretch>
        </p:blipFill>
        <p:spPr>
          <a:xfrm>
            <a:off x="611213" y="3567985"/>
            <a:ext cx="5680367" cy="4260275"/>
          </a:xfrm>
          <a:prstGeom prst="rect">
            <a:avLst/>
          </a:prstGeom>
          <a:ln w="12700">
            <a:miter lim="400000"/>
          </a:ln>
        </p:spPr>
      </p:pic>
      <p:sp>
        <p:nvSpPr>
          <p:cNvPr id="723" name="Tandem Van de Graaf Accelerator"/>
          <p:cNvSpPr txBox="1"/>
          <p:nvPr/>
        </p:nvSpPr>
        <p:spPr>
          <a:xfrm>
            <a:off x="917927" y="8054855"/>
            <a:ext cx="3734283" cy="38694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900">
                <a:solidFill>
                  <a:srgbClr val="000000"/>
                </a:solidFill>
              </a:defRPr>
            </a:lvl1pPr>
          </a:lstStyle>
          <a:p>
            <a:pPr/>
            <a:r>
              <a:t>Tandem Van de Graaf Accelerator</a:t>
            </a:r>
          </a:p>
        </p:txBody>
      </p:sp>
      <p:pic>
        <p:nvPicPr>
          <p:cNvPr id="724" name="Screenshot 2023-10-25 at 4.52.17 PM.png" descr="Screenshot 2023-10-25 at 4.52.17 PM.png"/>
          <p:cNvPicPr>
            <a:picLocks noChangeAspect="1"/>
          </p:cNvPicPr>
          <p:nvPr/>
        </p:nvPicPr>
        <p:blipFill>
          <a:blip r:embed="rId4">
            <a:extLst/>
          </a:blip>
          <a:stretch>
            <a:fillRect/>
          </a:stretch>
        </p:blipFill>
        <p:spPr>
          <a:xfrm>
            <a:off x="7393142" y="2516375"/>
            <a:ext cx="4932504" cy="1876361"/>
          </a:xfrm>
          <a:prstGeom prst="rect">
            <a:avLst/>
          </a:prstGeom>
          <a:ln w="12700">
            <a:miter lim="400000"/>
          </a:ln>
        </p:spPr>
      </p:pic>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28" name="Active Target"/>
          <p:cNvSpPr txBox="1"/>
          <p:nvPr>
            <p:ph type="title"/>
          </p:nvPr>
        </p:nvSpPr>
        <p:spPr>
          <a:prstGeom prst="rect">
            <a:avLst/>
          </a:prstGeom>
        </p:spPr>
        <p:txBody>
          <a:bodyPr/>
          <a:lstStyle>
            <a:lvl1pPr defTabSz="1716590">
              <a:defRPr spc="-118" sz="5940"/>
            </a:lvl1pPr>
          </a:lstStyle>
          <a:p>
            <a:pPr/>
            <a:r>
              <a:t>Active Target</a:t>
            </a:r>
          </a:p>
        </p:txBody>
      </p:sp>
      <p:sp>
        <p:nvSpPr>
          <p:cNvPr id="729" name="Test beam setup"/>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Test beam setup</a:t>
            </a:r>
          </a:p>
        </p:txBody>
      </p:sp>
      <p:sp>
        <p:nvSpPr>
          <p:cNvPr id="73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31" name="IMG_1640.jpeg" descr="IMG_1640.jpeg"/>
          <p:cNvPicPr>
            <a:picLocks noChangeAspect="1"/>
          </p:cNvPicPr>
          <p:nvPr/>
        </p:nvPicPr>
        <p:blipFill>
          <a:blip r:embed="rId2">
            <a:extLst/>
          </a:blip>
          <a:stretch>
            <a:fillRect/>
          </a:stretch>
        </p:blipFill>
        <p:spPr>
          <a:xfrm rot="5400000">
            <a:off x="3682574" y="1689291"/>
            <a:ext cx="5847116" cy="7796155"/>
          </a:xfrm>
          <a:prstGeom prst="rect">
            <a:avLst/>
          </a:prstGeom>
          <a:ln w="12700">
            <a:miter lim="400000"/>
          </a:ln>
        </p:spPr>
      </p:pic>
      <p:pic>
        <p:nvPicPr>
          <p:cNvPr id="732" name="Line Line" descr="Line Line"/>
          <p:cNvPicPr>
            <a:picLocks noChangeAspect="0"/>
          </p:cNvPicPr>
          <p:nvPr/>
        </p:nvPicPr>
        <p:blipFill>
          <a:blip r:embed="rId3">
            <a:extLst/>
          </a:blip>
          <a:stretch>
            <a:fillRect/>
          </a:stretch>
        </p:blipFill>
        <p:spPr>
          <a:xfrm rot="1891146">
            <a:off x="664276" y="3289262"/>
            <a:ext cx="4905110" cy="774915"/>
          </a:xfrm>
          <a:prstGeom prst="rect">
            <a:avLst/>
          </a:prstGeom>
        </p:spPr>
      </p:pic>
      <p:sp>
        <p:nvSpPr>
          <p:cNvPr id="734" name="Proton beam"/>
          <p:cNvSpPr txBox="1"/>
          <p:nvPr/>
        </p:nvSpPr>
        <p:spPr>
          <a:xfrm rot="1800000">
            <a:off x="1042593" y="2378399"/>
            <a:ext cx="1597814" cy="39940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1900">
                <a:solidFill>
                  <a:schemeClr val="accent5">
                    <a:hueOff val="-82419"/>
                    <a:satOff val="-9513"/>
                    <a:lumOff val="-16343"/>
                  </a:schemeClr>
                </a:solidFill>
              </a:defRPr>
            </a:lvl1pPr>
          </a:lstStyle>
          <a:p>
            <a:pPr/>
            <a:r>
              <a:t>Proton beam</a:t>
            </a:r>
          </a:p>
        </p:txBody>
      </p:sp>
      <p:pic>
        <p:nvPicPr>
          <p:cNvPr id="735" name="Screen Shot 2023-08-14 at 12.34.52 PM.png" descr="Screen Shot 2023-08-14 at 12.34.52 PM.png"/>
          <p:cNvPicPr>
            <a:picLocks noChangeAspect="1"/>
          </p:cNvPicPr>
          <p:nvPr/>
        </p:nvPicPr>
        <p:blipFill>
          <a:blip r:embed="rId4">
            <a:extLst/>
          </a:blip>
          <a:stretch>
            <a:fillRect/>
          </a:stretch>
        </p:blipFill>
        <p:spPr>
          <a:xfrm>
            <a:off x="92150" y="5283787"/>
            <a:ext cx="5474156" cy="3739852"/>
          </a:xfrm>
          <a:prstGeom prst="rect">
            <a:avLst/>
          </a:prstGeom>
          <a:ln w="12700">
            <a:miter lim="400000"/>
          </a:ln>
        </p:spPr>
      </p:pic>
      <p:pic>
        <p:nvPicPr>
          <p:cNvPr id="736" name="Line Line" descr="Line Line"/>
          <p:cNvPicPr>
            <a:picLocks noChangeAspect="0"/>
          </p:cNvPicPr>
          <p:nvPr/>
        </p:nvPicPr>
        <p:blipFill>
          <a:blip r:embed="rId5">
            <a:extLst/>
          </a:blip>
          <a:stretch>
            <a:fillRect/>
          </a:stretch>
        </p:blipFill>
        <p:spPr>
          <a:xfrm rot="11162832">
            <a:off x="2157676" y="6218681"/>
            <a:ext cx="3057013" cy="299400"/>
          </a:xfrm>
          <a:prstGeom prst="rect">
            <a:avLst/>
          </a:prstGeom>
        </p:spPr>
      </p:pic>
      <p:pic>
        <p:nvPicPr>
          <p:cNvPr id="738" name="Screen Shot 2023-10-14 at 12.10.31 PM.png" descr="Screen Shot 2023-10-14 at 12.10.31 PM.png"/>
          <p:cNvPicPr>
            <a:picLocks noChangeAspect="1"/>
          </p:cNvPicPr>
          <p:nvPr/>
        </p:nvPicPr>
        <p:blipFill>
          <a:blip r:embed="rId6">
            <a:extLst/>
          </a:blip>
          <a:stretch>
            <a:fillRect/>
          </a:stretch>
        </p:blipFill>
        <p:spPr>
          <a:xfrm>
            <a:off x="8658252" y="968601"/>
            <a:ext cx="3734284" cy="3064815"/>
          </a:xfrm>
          <a:prstGeom prst="rect">
            <a:avLst/>
          </a:prstGeom>
          <a:ln w="12700">
            <a:miter lim="400000"/>
          </a:ln>
        </p:spPr>
      </p:pic>
      <p:sp>
        <p:nvSpPr>
          <p:cNvPr id="739" name="1mmx1mm sensor with 50μm thickness"/>
          <p:cNvSpPr txBox="1"/>
          <p:nvPr/>
        </p:nvSpPr>
        <p:spPr>
          <a:xfrm>
            <a:off x="8955319" y="643778"/>
            <a:ext cx="3724759"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1mmx1mm sensor with 50μm thickness</a:t>
            </a:r>
          </a:p>
        </p:txBody>
      </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1" name="Studied sensor response at various energy from 1.8 to 5 MeV…"/>
          <p:cNvSpPr txBox="1"/>
          <p:nvPr>
            <p:ph type="body" sz="half" idx="1"/>
          </p:nvPr>
        </p:nvSpPr>
        <p:spPr>
          <a:xfrm>
            <a:off x="698500" y="5920071"/>
            <a:ext cx="11607800" cy="3135030"/>
          </a:xfrm>
          <a:prstGeom prst="rect">
            <a:avLst/>
          </a:prstGeom>
        </p:spPr>
        <p:txBody>
          <a:bodyPr/>
          <a:lstStyle/>
          <a:p>
            <a:pPr>
              <a:defRPr sz="2400"/>
            </a:pPr>
            <a:r>
              <a:t>Studied sensor response at various energy from 1.8 to 5 MeV </a:t>
            </a:r>
          </a:p>
          <a:p>
            <a:pPr>
              <a:defRPr sz="2400"/>
            </a:pPr>
            <a:r>
              <a:t>Expected gain increase with increasing bias voltage</a:t>
            </a:r>
          </a:p>
          <a:p>
            <a:pPr>
              <a:defRPr sz="2400"/>
            </a:pPr>
            <a:r>
              <a:t>Observed large gain reduction compared to the response from a beta source</a:t>
            </a:r>
          </a:p>
          <a:p>
            <a:pPr>
              <a:defRPr sz="2400"/>
            </a:pPr>
            <a:r>
              <a:t>Impact of charge localisation: angular dependency of the response</a:t>
            </a:r>
          </a:p>
        </p:txBody>
      </p:sp>
      <p:sp>
        <p:nvSpPr>
          <p:cNvPr id="742" name="LGAD gain saturation studie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LGAD gain saturation studies</a:t>
            </a:r>
          </a:p>
        </p:txBody>
      </p:sp>
      <p:sp>
        <p:nvSpPr>
          <p:cNvPr id="743" name="Active Target"/>
          <p:cNvSpPr txBox="1"/>
          <p:nvPr>
            <p:ph type="title"/>
          </p:nvPr>
        </p:nvSpPr>
        <p:spPr>
          <a:prstGeom prst="rect">
            <a:avLst/>
          </a:prstGeom>
        </p:spPr>
        <p:txBody>
          <a:bodyPr/>
          <a:lstStyle>
            <a:lvl1pPr defTabSz="1716590">
              <a:defRPr spc="-118" sz="5940"/>
            </a:lvl1pPr>
          </a:lstStyle>
          <a:p>
            <a:pPr/>
            <a:r>
              <a:t>Active Target</a:t>
            </a:r>
          </a:p>
        </p:txBody>
      </p:sp>
      <p:sp>
        <p:nvSpPr>
          <p:cNvPr id="74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747" name="Group"/>
          <p:cNvGrpSpPr/>
          <p:nvPr/>
        </p:nvGrpSpPr>
        <p:grpSpPr>
          <a:xfrm>
            <a:off x="936855" y="2211954"/>
            <a:ext cx="11131090" cy="3424875"/>
            <a:chOff x="0" y="0"/>
            <a:chExt cx="11131087" cy="3424873"/>
          </a:xfrm>
        </p:grpSpPr>
        <p:pic>
          <p:nvPicPr>
            <p:cNvPr id="745" name="gain-0.png" descr="gain-0.png"/>
            <p:cNvPicPr>
              <a:picLocks noChangeAspect="1"/>
            </p:cNvPicPr>
            <p:nvPr/>
          </p:nvPicPr>
          <p:blipFill>
            <a:blip r:embed="rId2">
              <a:extLst/>
            </a:blip>
            <a:srcRect l="0" t="0" r="0" b="52992"/>
            <a:stretch>
              <a:fillRect/>
            </a:stretch>
          </p:blipFill>
          <p:spPr>
            <a:xfrm>
              <a:off x="65" y="0"/>
              <a:ext cx="11131023" cy="3078465"/>
            </a:xfrm>
            <a:prstGeom prst="rect">
              <a:avLst/>
            </a:prstGeom>
            <a:ln w="12700" cap="flat">
              <a:noFill/>
              <a:miter lim="400000"/>
            </a:ln>
            <a:effectLst/>
          </p:spPr>
        </p:pic>
        <p:pic>
          <p:nvPicPr>
            <p:cNvPr id="746" name="gain-0.png" descr="gain-0.png"/>
            <p:cNvPicPr>
              <a:picLocks noChangeAspect="1"/>
            </p:cNvPicPr>
            <p:nvPr/>
          </p:nvPicPr>
          <p:blipFill>
            <a:blip r:embed="rId2">
              <a:extLst/>
            </a:blip>
            <a:srcRect l="0" t="95406" r="0" b="0"/>
            <a:stretch>
              <a:fillRect/>
            </a:stretch>
          </p:blipFill>
          <p:spPr>
            <a:xfrm>
              <a:off x="0" y="3124029"/>
              <a:ext cx="11131023" cy="300845"/>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9" name="LGAD gain saturation studie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LGAD gain saturation studies</a:t>
            </a:r>
          </a:p>
        </p:txBody>
      </p:sp>
      <p:sp>
        <p:nvSpPr>
          <p:cNvPr id="750" name="Active Target"/>
          <p:cNvSpPr txBox="1"/>
          <p:nvPr>
            <p:ph type="title"/>
          </p:nvPr>
        </p:nvSpPr>
        <p:spPr>
          <a:prstGeom prst="rect">
            <a:avLst/>
          </a:prstGeom>
        </p:spPr>
        <p:txBody>
          <a:bodyPr/>
          <a:lstStyle>
            <a:lvl1pPr defTabSz="1716590">
              <a:defRPr spc="-118" sz="5940"/>
            </a:lvl1pPr>
          </a:lstStyle>
          <a:p>
            <a:pPr/>
            <a:r>
              <a:t>Active Target</a:t>
            </a:r>
          </a:p>
        </p:txBody>
      </p:sp>
      <p:sp>
        <p:nvSpPr>
          <p:cNvPr id="75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52" name="Screen Shot 2023-08-14 at 1.33.11 PM.png" descr="Screen Shot 2023-08-14 at 1.33.11 PM.png"/>
          <p:cNvPicPr>
            <a:picLocks noChangeAspect="1"/>
          </p:cNvPicPr>
          <p:nvPr/>
        </p:nvPicPr>
        <p:blipFill>
          <a:blip r:embed="rId2">
            <a:extLst/>
          </a:blip>
          <a:stretch>
            <a:fillRect/>
          </a:stretch>
        </p:blipFill>
        <p:spPr>
          <a:xfrm>
            <a:off x="601686" y="5569363"/>
            <a:ext cx="11545217" cy="2187404"/>
          </a:xfrm>
          <a:prstGeom prst="rect">
            <a:avLst/>
          </a:prstGeom>
          <a:ln w="12700">
            <a:miter lim="400000"/>
          </a:ln>
        </p:spPr>
      </p:pic>
      <p:sp>
        <p:nvSpPr>
          <p:cNvPr id="753" name="54º"/>
          <p:cNvSpPr txBox="1"/>
          <p:nvPr/>
        </p:nvSpPr>
        <p:spPr>
          <a:xfrm>
            <a:off x="2741006" y="5003800"/>
            <a:ext cx="570282"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2438338">
              <a:defRPr sz="2400"/>
            </a:lvl1pPr>
          </a:lstStyle>
          <a:p>
            <a:pPr/>
            <a:r>
              <a:t>54º</a:t>
            </a:r>
          </a:p>
        </p:txBody>
      </p:sp>
      <p:sp>
        <p:nvSpPr>
          <p:cNvPr id="754" name="75º"/>
          <p:cNvSpPr txBox="1"/>
          <p:nvPr/>
        </p:nvSpPr>
        <p:spPr>
          <a:xfrm>
            <a:off x="9637182" y="5003800"/>
            <a:ext cx="570282"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2438338">
              <a:defRPr sz="2400"/>
            </a:lvl1pPr>
          </a:lstStyle>
          <a:p>
            <a:pPr/>
            <a:r>
              <a:t>75º</a:t>
            </a:r>
          </a:p>
        </p:txBody>
      </p:sp>
      <p:sp>
        <p:nvSpPr>
          <p:cNvPr id="755" name="Trying to reproduce observed behaviour in simulations"/>
          <p:cNvSpPr txBox="1"/>
          <p:nvPr/>
        </p:nvSpPr>
        <p:spPr>
          <a:xfrm>
            <a:off x="2630436" y="8519617"/>
            <a:ext cx="7487717"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Trying to reproduce observed behaviour in simulations</a:t>
            </a:r>
          </a:p>
        </p:txBody>
      </p:sp>
      <p:grpSp>
        <p:nvGrpSpPr>
          <p:cNvPr id="758" name="Group"/>
          <p:cNvGrpSpPr/>
          <p:nvPr/>
        </p:nvGrpSpPr>
        <p:grpSpPr>
          <a:xfrm>
            <a:off x="936855" y="2211954"/>
            <a:ext cx="11131090" cy="3424875"/>
            <a:chOff x="0" y="0"/>
            <a:chExt cx="11131087" cy="3424873"/>
          </a:xfrm>
        </p:grpSpPr>
        <p:pic>
          <p:nvPicPr>
            <p:cNvPr id="756" name="gain-0.png" descr="gain-0.png"/>
            <p:cNvPicPr>
              <a:picLocks noChangeAspect="1"/>
            </p:cNvPicPr>
            <p:nvPr/>
          </p:nvPicPr>
          <p:blipFill>
            <a:blip r:embed="rId3">
              <a:extLst/>
            </a:blip>
            <a:srcRect l="0" t="0" r="0" b="52992"/>
            <a:stretch>
              <a:fillRect/>
            </a:stretch>
          </p:blipFill>
          <p:spPr>
            <a:xfrm>
              <a:off x="65" y="0"/>
              <a:ext cx="11131023" cy="3078465"/>
            </a:xfrm>
            <a:prstGeom prst="rect">
              <a:avLst/>
            </a:prstGeom>
            <a:ln w="12700" cap="flat">
              <a:noFill/>
              <a:miter lim="400000"/>
            </a:ln>
            <a:effectLst/>
          </p:spPr>
        </p:pic>
        <p:pic>
          <p:nvPicPr>
            <p:cNvPr id="757" name="gain-0.png" descr="gain-0.png"/>
            <p:cNvPicPr>
              <a:picLocks noChangeAspect="1"/>
            </p:cNvPicPr>
            <p:nvPr/>
          </p:nvPicPr>
          <p:blipFill>
            <a:blip r:embed="rId3">
              <a:extLst/>
            </a:blip>
            <a:srcRect l="0" t="95406" r="0" b="0"/>
            <a:stretch>
              <a:fillRect/>
            </a:stretch>
          </p:blipFill>
          <p:spPr>
            <a:xfrm>
              <a:off x="0" y="3124029"/>
              <a:ext cx="11131023" cy="300845"/>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 name="What else can we do?"/>
          <p:cNvSpPr txBox="1"/>
          <p:nvPr>
            <p:ph type="title"/>
          </p:nvPr>
        </p:nvSpPr>
        <p:spPr>
          <a:prstGeom prst="rect">
            <a:avLst/>
          </a:prstGeom>
        </p:spPr>
        <p:txBody>
          <a:bodyPr/>
          <a:lstStyle>
            <a:lvl1pPr defTabSz="1716590">
              <a:defRPr spc="-118" sz="5940"/>
            </a:lvl1pPr>
          </a:lstStyle>
          <a:p>
            <a:pPr/>
            <a:r>
              <a:t>What else can we do?</a:t>
            </a:r>
          </a:p>
        </p:txBody>
      </p:sp>
      <p:sp>
        <p:nvSpPr>
          <p:cNvPr id="231" name="Consider “well-defined” SM quantities and measure them very precisely…"/>
          <p:cNvSpPr txBox="1"/>
          <p:nvPr/>
        </p:nvSpPr>
        <p:spPr>
          <a:xfrm>
            <a:off x="883244" y="2129204"/>
            <a:ext cx="10865779" cy="16816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100">
                <a:solidFill>
                  <a:srgbClr val="000000"/>
                </a:solidFill>
              </a:defRPr>
            </a:pPr>
            <a:r>
              <a:t>Consider “well-defined” SM quantities and measure them very precisely</a:t>
            </a:r>
          </a:p>
          <a:p>
            <a:pPr>
              <a:defRPr sz="2100">
                <a:solidFill>
                  <a:srgbClr val="000000"/>
                </a:solidFill>
              </a:defRPr>
            </a:pPr>
          </a:p>
          <a:p>
            <a:pPr>
              <a:defRPr sz="2100">
                <a:solidFill>
                  <a:srgbClr val="000000"/>
                </a:solidFill>
              </a:defRPr>
            </a:pPr>
            <a:r>
              <a:t>High energy particles can have an impact at lower energy through quantum effects</a:t>
            </a:r>
          </a:p>
          <a:p>
            <a:pPr>
              <a:defRPr sz="2100">
                <a:solidFill>
                  <a:srgbClr val="000000"/>
                </a:solidFill>
              </a:defRPr>
            </a:pPr>
          </a:p>
          <a:p>
            <a:pPr>
              <a:defRPr sz="2100">
                <a:solidFill>
                  <a:srgbClr val="000000"/>
                </a:solidFill>
              </a:defRPr>
            </a:pPr>
            <a:r>
              <a:t>Precision measurements require large datasets: opportunity to discover feeble interactions</a:t>
            </a:r>
          </a:p>
        </p:txBody>
      </p:sp>
      <p:sp>
        <p:nvSpPr>
          <p:cNvPr id="232"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3" name="Screenshot 2023-10-23 at 11.43.11 AM.png" descr="Screenshot 2023-10-23 at 11.43.11 AM.png"/>
          <p:cNvPicPr>
            <a:picLocks noChangeAspect="1"/>
          </p:cNvPicPr>
          <p:nvPr/>
        </p:nvPicPr>
        <p:blipFill>
          <a:blip r:embed="rId2">
            <a:extLst/>
          </a:blip>
          <a:stretch>
            <a:fillRect/>
          </a:stretch>
        </p:blipFill>
        <p:spPr>
          <a:xfrm>
            <a:off x="451338" y="4841428"/>
            <a:ext cx="4326263" cy="2871498"/>
          </a:xfrm>
          <a:prstGeom prst="rect">
            <a:avLst/>
          </a:prstGeom>
          <a:ln w="12700">
            <a:miter lim="400000"/>
          </a:ln>
        </p:spPr>
      </p:pic>
      <p:pic>
        <p:nvPicPr>
          <p:cNvPr id="234" name="Screenshot 2023-10-23 at 11.44.17 AM.png" descr="Screenshot 2023-10-23 at 11.44.17 AM.png"/>
          <p:cNvPicPr>
            <a:picLocks noChangeAspect="1"/>
          </p:cNvPicPr>
          <p:nvPr/>
        </p:nvPicPr>
        <p:blipFill>
          <a:blip r:embed="rId3">
            <a:extLst/>
          </a:blip>
          <a:stretch>
            <a:fillRect/>
          </a:stretch>
        </p:blipFill>
        <p:spPr>
          <a:xfrm>
            <a:off x="4707492" y="4977655"/>
            <a:ext cx="3217282" cy="1922679"/>
          </a:xfrm>
          <a:prstGeom prst="rect">
            <a:avLst/>
          </a:prstGeom>
          <a:ln w="12700">
            <a:miter lim="400000"/>
          </a:ln>
        </p:spPr>
      </p:pic>
      <p:sp>
        <p:nvSpPr>
          <p:cNvPr id="235" name="Hadronic corrections"/>
          <p:cNvSpPr txBox="1"/>
          <p:nvPr/>
        </p:nvSpPr>
        <p:spPr>
          <a:xfrm>
            <a:off x="1490443" y="7872967"/>
            <a:ext cx="2248054" cy="37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defRPr>
            </a:lvl1pPr>
          </a:lstStyle>
          <a:p>
            <a:pPr/>
            <a:r>
              <a:t>Hadronic corrections</a:t>
            </a:r>
          </a:p>
        </p:txBody>
      </p:sp>
      <p:sp>
        <p:nvSpPr>
          <p:cNvPr id="236" name="EW corrections"/>
          <p:cNvSpPr txBox="1"/>
          <p:nvPr/>
        </p:nvSpPr>
        <p:spPr>
          <a:xfrm>
            <a:off x="5666295" y="7872967"/>
            <a:ext cx="1672210" cy="37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defRPr>
            </a:lvl1pPr>
          </a:lstStyle>
          <a:p>
            <a:pPr/>
            <a:r>
              <a:t>EW corrections</a:t>
            </a:r>
          </a:p>
        </p:txBody>
      </p:sp>
      <p:pic>
        <p:nvPicPr>
          <p:cNvPr id="237" name="Screenshot 2023-10-23 at 11.46.02 AM.png" descr="Screenshot 2023-10-23 at 11.46.02 AM.png"/>
          <p:cNvPicPr>
            <a:picLocks noChangeAspect="1"/>
          </p:cNvPicPr>
          <p:nvPr/>
        </p:nvPicPr>
        <p:blipFill>
          <a:blip r:embed="rId4">
            <a:extLst/>
          </a:blip>
          <a:stretch>
            <a:fillRect/>
          </a:stretch>
        </p:blipFill>
        <p:spPr>
          <a:xfrm>
            <a:off x="9477931" y="4178974"/>
            <a:ext cx="2277534" cy="1580677"/>
          </a:xfrm>
          <a:prstGeom prst="rect">
            <a:avLst/>
          </a:prstGeom>
          <a:ln w="12700">
            <a:miter lim="400000"/>
          </a:ln>
        </p:spPr>
      </p:pic>
      <p:pic>
        <p:nvPicPr>
          <p:cNvPr id="238" name="Screenshot 2023-10-23 at 11.46.32 AM.png" descr="Screenshot 2023-10-23 at 11.46.32 AM.png"/>
          <p:cNvPicPr>
            <a:picLocks noChangeAspect="1"/>
          </p:cNvPicPr>
          <p:nvPr/>
        </p:nvPicPr>
        <p:blipFill>
          <a:blip r:embed="rId5">
            <a:extLst/>
          </a:blip>
          <a:stretch>
            <a:fillRect/>
          </a:stretch>
        </p:blipFill>
        <p:spPr>
          <a:xfrm>
            <a:off x="9658894" y="6852315"/>
            <a:ext cx="2010969" cy="1364912"/>
          </a:xfrm>
          <a:prstGeom prst="rect">
            <a:avLst/>
          </a:prstGeom>
          <a:ln w="12700">
            <a:miter lim="400000"/>
          </a:ln>
        </p:spPr>
      </p:pic>
      <p:sp>
        <p:nvSpPr>
          <p:cNvPr id="239" name="Feeble interactions with new light particles"/>
          <p:cNvSpPr txBox="1"/>
          <p:nvPr/>
        </p:nvSpPr>
        <p:spPr>
          <a:xfrm>
            <a:off x="9542404" y="8186233"/>
            <a:ext cx="2243949" cy="933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defRPr>
            </a:lvl1pPr>
          </a:lstStyle>
          <a:p>
            <a:pPr/>
            <a:r>
              <a:t>Feeble interactions with new light particles</a:t>
            </a:r>
          </a:p>
        </p:txBody>
      </p:sp>
      <p:sp>
        <p:nvSpPr>
          <p:cNvPr id="240" name="Contribution from off-shell new heavy particles"/>
          <p:cNvSpPr txBox="1"/>
          <p:nvPr/>
        </p:nvSpPr>
        <p:spPr>
          <a:xfrm>
            <a:off x="9356228" y="5740582"/>
            <a:ext cx="2791874" cy="654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defRPr>
            </a:lvl1pPr>
          </a:lstStyle>
          <a:p>
            <a:pPr/>
            <a:r>
              <a:t>Contribution from off-shell new heavy particles</a:t>
            </a:r>
          </a:p>
        </p:txBody>
      </p:sp>
      <p:sp>
        <p:nvSpPr>
          <p:cNvPr id="241" name="π+"/>
          <p:cNvSpPr txBox="1"/>
          <p:nvPr/>
        </p:nvSpPr>
        <p:spPr>
          <a:xfrm>
            <a:off x="9505996" y="4750974"/>
            <a:ext cx="399848" cy="4366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200">
                <a:solidFill>
                  <a:srgbClr val="000000"/>
                </a:solidFill>
              </a:defRPr>
            </a:pPr>
            <a:r>
              <a:t>π</a:t>
            </a:r>
            <a:r>
              <a:rPr baseline="31999"/>
              <a:t>+</a:t>
            </a:r>
          </a:p>
        </p:txBody>
      </p:sp>
      <p:sp>
        <p:nvSpPr>
          <p:cNvPr id="242" name="e+"/>
          <p:cNvSpPr txBox="1"/>
          <p:nvPr/>
        </p:nvSpPr>
        <p:spPr>
          <a:xfrm>
            <a:off x="11643004" y="4243989"/>
            <a:ext cx="376098" cy="4366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200">
                <a:solidFill>
                  <a:srgbClr val="000000"/>
                </a:solidFill>
              </a:defRPr>
            </a:pPr>
            <a:r>
              <a:t>e</a:t>
            </a:r>
            <a:r>
              <a:rPr baseline="31999"/>
              <a:t>+</a:t>
            </a:r>
          </a:p>
        </p:txBody>
      </p:sp>
      <p:sp>
        <p:nvSpPr>
          <p:cNvPr id="243" name="νe"/>
          <p:cNvSpPr txBox="1"/>
          <p:nvPr/>
        </p:nvSpPr>
        <p:spPr>
          <a:xfrm>
            <a:off x="11537742" y="5309750"/>
            <a:ext cx="349556" cy="4366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200">
                <a:solidFill>
                  <a:srgbClr val="000000"/>
                </a:solidFill>
              </a:defRPr>
            </a:pPr>
            <a:r>
              <a:t>ν</a:t>
            </a:r>
            <a:r>
              <a:rPr baseline="-5999"/>
              <a:t>e</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60" name="Phase I measurement strategy…"/>
          <p:cNvSpPr txBox="1"/>
          <p:nvPr>
            <p:ph type="body" sz="half" idx="1"/>
          </p:nvPr>
        </p:nvSpPr>
        <p:spPr>
          <a:xfrm>
            <a:off x="698500" y="2959100"/>
            <a:ext cx="6214630" cy="6096000"/>
          </a:xfrm>
          <a:prstGeom prst="rect">
            <a:avLst/>
          </a:prstGeom>
        </p:spPr>
        <p:txBody>
          <a:bodyPr/>
          <a:lstStyle/>
          <a:p>
            <a:pPr/>
            <a:r>
              <a:t>Phase I measurement strategy</a:t>
            </a:r>
          </a:p>
          <a:p>
            <a:pPr/>
            <a:r>
              <a:t>PSI Pion beam line</a:t>
            </a:r>
          </a:p>
          <a:p>
            <a:pPr/>
            <a:r>
              <a:t>Detector developments</a:t>
            </a:r>
          </a:p>
          <a:p>
            <a:pPr>
              <a:defRPr b="1"/>
            </a:pPr>
            <a:r>
              <a:t>Simulation studies</a:t>
            </a:r>
          </a:p>
          <a:p>
            <a:pPr/>
            <a:r>
              <a:t>Timeline of the project</a:t>
            </a:r>
          </a:p>
        </p:txBody>
      </p:sp>
      <p:sp>
        <p:nvSpPr>
          <p:cNvPr id="761" name="Outlin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Outline</a:t>
            </a:r>
          </a:p>
        </p:txBody>
      </p:sp>
      <p:sp>
        <p:nvSpPr>
          <p:cNvPr id="762"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76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64" name="image (1).png" descr="image (1).png"/>
          <p:cNvPicPr>
            <a:picLocks noChangeAspect="1"/>
          </p:cNvPicPr>
          <p:nvPr/>
        </p:nvPicPr>
        <p:blipFill>
          <a:blip r:embed="rId2">
            <a:extLst/>
          </a:blip>
          <a:srcRect l="29912" t="0" r="52585" b="0"/>
          <a:stretch>
            <a:fillRect/>
          </a:stretch>
        </p:blipFill>
        <p:spPr>
          <a:xfrm>
            <a:off x="8189561" y="2304273"/>
            <a:ext cx="4629226" cy="5901352"/>
          </a:xfrm>
          <a:prstGeom prst="rect">
            <a:avLst/>
          </a:prstGeom>
          <a:ln w="12700">
            <a:miter lim="400000"/>
          </a:ln>
        </p:spPr>
      </p:pic>
      <p:sp>
        <p:nvSpPr>
          <p:cNvPr id="765" name="π+"/>
          <p:cNvSpPr txBox="1"/>
          <p:nvPr/>
        </p:nvSpPr>
        <p:spPr>
          <a:xfrm>
            <a:off x="7384384" y="4968451"/>
            <a:ext cx="516663"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π</a:t>
            </a:r>
            <a:r>
              <a:rPr baseline="31999"/>
              <a:t>+</a:t>
            </a:r>
          </a:p>
        </p:txBody>
      </p:sp>
      <p:sp>
        <p:nvSpPr>
          <p:cNvPr id="766" name="e+"/>
          <p:cNvSpPr txBox="1"/>
          <p:nvPr/>
        </p:nvSpPr>
        <p:spPr>
          <a:xfrm>
            <a:off x="11636135" y="3789802"/>
            <a:ext cx="483198"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e</a:t>
            </a:r>
            <a:r>
              <a:rPr baseline="31999"/>
              <a:t>+</a:t>
            </a: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68" name="Geant4 simulation…"/>
          <p:cNvSpPr txBox="1"/>
          <p:nvPr>
            <p:ph type="body" sz="half" idx="1"/>
          </p:nvPr>
        </p:nvSpPr>
        <p:spPr>
          <a:xfrm>
            <a:off x="685800" y="2730500"/>
            <a:ext cx="6459076" cy="6096000"/>
          </a:xfrm>
          <a:prstGeom prst="rect">
            <a:avLst/>
          </a:prstGeom>
        </p:spPr>
        <p:txBody>
          <a:bodyPr anchor="ctr"/>
          <a:lstStyle/>
          <a:p>
            <a:pPr>
              <a:defRPr sz="2400"/>
            </a:pPr>
            <a:r>
              <a:rPr b="1">
                <a:latin typeface="Helvetica"/>
                <a:ea typeface="Helvetica"/>
                <a:cs typeface="Helvetica"/>
                <a:sym typeface="Helvetica"/>
              </a:rPr>
              <a:t>Geant4</a:t>
            </a:r>
            <a:r>
              <a:t> simulation</a:t>
            </a:r>
          </a:p>
          <a:p>
            <a:pPr lvl="1">
              <a:defRPr sz="2400"/>
            </a:pPr>
            <a:r>
              <a:t>Spec the detector</a:t>
            </a:r>
          </a:p>
          <a:p>
            <a:pPr lvl="1">
              <a:defRPr sz="2400"/>
            </a:pPr>
            <a:r>
              <a:t>Study sensitivity</a:t>
            </a:r>
          </a:p>
          <a:p>
            <a:pPr>
              <a:defRPr sz="2400"/>
            </a:pPr>
            <a:r>
              <a:t>Precise model of the experiment</a:t>
            </a:r>
          </a:p>
          <a:p>
            <a:pPr lvl="1">
              <a:defRPr sz="2400"/>
            </a:pPr>
            <a:r>
              <a:t>Dead material, electronic response, etc</a:t>
            </a:r>
          </a:p>
          <a:p>
            <a:pPr lvl="1">
              <a:defRPr sz="2400"/>
            </a:pPr>
            <a:r>
              <a:t>Critical to reach the 10</a:t>
            </a:r>
            <a:r>
              <a:rPr baseline="31999"/>
              <a:t>-4</a:t>
            </a:r>
            <a:r>
              <a:t> level of precision!</a:t>
            </a:r>
          </a:p>
        </p:txBody>
      </p:sp>
      <p:sp>
        <p:nvSpPr>
          <p:cNvPr id="769" name="Simulation efforts"/>
          <p:cNvSpPr txBox="1"/>
          <p:nvPr>
            <p:ph type="title"/>
          </p:nvPr>
        </p:nvSpPr>
        <p:spPr>
          <a:prstGeom prst="rect">
            <a:avLst/>
          </a:prstGeom>
        </p:spPr>
        <p:txBody>
          <a:bodyPr/>
          <a:lstStyle>
            <a:lvl1pPr defTabSz="1716590">
              <a:defRPr spc="-118" sz="5940"/>
            </a:lvl1pPr>
          </a:lstStyle>
          <a:p>
            <a:pPr/>
            <a:r>
              <a:t>Simulation efforts</a:t>
            </a:r>
          </a:p>
        </p:txBody>
      </p:sp>
      <p:sp>
        <p:nvSpPr>
          <p:cNvPr id="77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71" name="g4logo-web.png" descr="g4logo-web.png"/>
          <p:cNvPicPr>
            <a:picLocks noChangeAspect="1"/>
          </p:cNvPicPr>
          <p:nvPr/>
        </p:nvPicPr>
        <p:blipFill>
          <a:blip r:embed="rId2">
            <a:extLst/>
          </a:blip>
          <a:stretch>
            <a:fillRect/>
          </a:stretch>
        </p:blipFill>
        <p:spPr>
          <a:xfrm>
            <a:off x="7934439" y="5875715"/>
            <a:ext cx="4469882" cy="1498884"/>
          </a:xfrm>
          <a:prstGeom prst="rect">
            <a:avLst/>
          </a:prstGeom>
          <a:ln w="12700">
            <a:miter lim="400000"/>
          </a:ln>
        </p:spPr>
      </p:pic>
      <p:pic>
        <p:nvPicPr>
          <p:cNvPr id="772" name="pngtree-cartoon-computer-cartoon-wallpaper-coloring-pages-vector-png-image_6785508.png" descr="pngtree-cartoon-computer-cartoon-wallpaper-coloring-pages-vector-png-image_6785508.png"/>
          <p:cNvPicPr>
            <a:picLocks noChangeAspect="1"/>
          </p:cNvPicPr>
          <p:nvPr/>
        </p:nvPicPr>
        <p:blipFill>
          <a:blip r:embed="rId3">
            <a:extLst/>
          </a:blip>
          <a:stretch>
            <a:fillRect/>
          </a:stretch>
        </p:blipFill>
        <p:spPr>
          <a:xfrm>
            <a:off x="8688375" y="1583772"/>
            <a:ext cx="2962011" cy="2962012"/>
          </a:xfrm>
          <a:prstGeom prst="rect">
            <a:avLst/>
          </a:prstGeom>
          <a:ln w="12700">
            <a:miter lim="400000"/>
          </a:ln>
        </p:spPr>
      </p:pic>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4" name="Realistic detector geometr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Realistic detector geometry</a:t>
            </a:r>
          </a:p>
        </p:txBody>
      </p:sp>
      <p:sp>
        <p:nvSpPr>
          <p:cNvPr id="775"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77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77" name="image (1).png" descr="image (1).png"/>
          <p:cNvPicPr>
            <a:picLocks noChangeAspect="1"/>
          </p:cNvPicPr>
          <p:nvPr/>
        </p:nvPicPr>
        <p:blipFill>
          <a:blip r:embed="rId2">
            <a:extLst/>
          </a:blip>
          <a:srcRect l="29912" t="0" r="52585" b="0"/>
          <a:stretch>
            <a:fillRect/>
          </a:stretch>
        </p:blipFill>
        <p:spPr>
          <a:xfrm>
            <a:off x="1204561" y="2342373"/>
            <a:ext cx="4629225" cy="5901352"/>
          </a:xfrm>
          <a:prstGeom prst="rect">
            <a:avLst/>
          </a:prstGeom>
          <a:ln w="12700">
            <a:miter lim="400000"/>
          </a:ln>
        </p:spPr>
      </p:pic>
      <p:sp>
        <p:nvSpPr>
          <p:cNvPr id="778" name="π+"/>
          <p:cNvSpPr txBox="1"/>
          <p:nvPr/>
        </p:nvSpPr>
        <p:spPr>
          <a:xfrm>
            <a:off x="399384" y="5006551"/>
            <a:ext cx="516663"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π</a:t>
            </a:r>
            <a:r>
              <a:rPr baseline="31999"/>
              <a:t>+</a:t>
            </a:r>
          </a:p>
        </p:txBody>
      </p:sp>
      <p:sp>
        <p:nvSpPr>
          <p:cNvPr id="779" name="e+"/>
          <p:cNvSpPr txBox="1"/>
          <p:nvPr/>
        </p:nvSpPr>
        <p:spPr>
          <a:xfrm>
            <a:off x="4651135" y="3827902"/>
            <a:ext cx="483198"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e</a:t>
            </a:r>
            <a:r>
              <a:rPr baseline="31999"/>
              <a:t>+</a:t>
            </a:r>
          </a:p>
        </p:txBody>
      </p:sp>
      <p:pic>
        <p:nvPicPr>
          <p:cNvPr id="780" name="Screenshot 2023-10-26 at 12.12.57 PM.png" descr="Screenshot 2023-10-26 at 12.12.57 PM.png"/>
          <p:cNvPicPr>
            <a:picLocks noChangeAspect="1"/>
          </p:cNvPicPr>
          <p:nvPr/>
        </p:nvPicPr>
        <p:blipFill>
          <a:blip r:embed="rId3">
            <a:extLst/>
          </a:blip>
          <a:stretch>
            <a:fillRect/>
          </a:stretch>
        </p:blipFill>
        <p:spPr>
          <a:xfrm>
            <a:off x="7730508" y="2135763"/>
            <a:ext cx="5193913" cy="5901388"/>
          </a:xfrm>
          <a:prstGeom prst="rect">
            <a:avLst/>
          </a:prstGeom>
          <a:ln w="12700">
            <a:miter lim="400000"/>
          </a:ln>
        </p:spPr>
      </p:pic>
      <p:sp>
        <p:nvSpPr>
          <p:cNvPr id="781" name="Line"/>
          <p:cNvSpPr/>
          <p:nvPr/>
        </p:nvSpPr>
        <p:spPr>
          <a:xfrm>
            <a:off x="5994400" y="5181600"/>
            <a:ext cx="1270000" cy="0"/>
          </a:xfrm>
          <a:prstGeom prst="line">
            <a:avLst/>
          </a:prstGeom>
          <a:ln w="25400">
            <a:solidFill>
              <a:srgbClr val="000000"/>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83"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784"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78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86" name="Image" descr="Image"/>
          <p:cNvPicPr>
            <a:picLocks noChangeAspect="1"/>
          </p:cNvPicPr>
          <p:nvPr/>
        </p:nvPicPr>
        <p:blipFill>
          <a:blip r:embed="rId2">
            <a:extLst/>
          </a:blip>
          <a:stretch>
            <a:fillRect/>
          </a:stretch>
        </p:blipFill>
        <p:spPr>
          <a:xfrm>
            <a:off x="2631432" y="2366428"/>
            <a:ext cx="8014207" cy="5434923"/>
          </a:xfrm>
          <a:prstGeom prst="rect">
            <a:avLst/>
          </a:prstGeom>
          <a:ln w="12700">
            <a:miter lim="400000"/>
          </a:ln>
        </p:spPr>
      </p:pic>
      <p:sp>
        <p:nvSpPr>
          <p:cNvPr id="787" name="This is what real data could look like"/>
          <p:cNvSpPr txBox="1"/>
          <p:nvPr/>
        </p:nvSpPr>
        <p:spPr>
          <a:xfrm>
            <a:off x="4120125" y="7696120"/>
            <a:ext cx="5036821"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This is what real data could look like</a:t>
            </a:r>
          </a:p>
        </p:txBody>
      </p:sp>
      <p:sp>
        <p:nvSpPr>
          <p:cNvPr id="788" name="Finding the signal in a ‘sea’ of backgrounds"/>
          <p:cNvSpPr txBox="1"/>
          <p:nvPr/>
        </p:nvSpPr>
        <p:spPr>
          <a:xfrm>
            <a:off x="3244746" y="8513889"/>
            <a:ext cx="6036870"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Finding the signal in a ‘sea’ of backgrounds</a:t>
            </a:r>
          </a:p>
        </p:txBody>
      </p:sp>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0"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791"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79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93" name="Image" descr="Image"/>
          <p:cNvPicPr>
            <a:picLocks noChangeAspect="1"/>
          </p:cNvPicPr>
          <p:nvPr/>
        </p:nvPicPr>
        <p:blipFill>
          <a:blip r:embed="rId2">
            <a:extLst/>
          </a:blip>
          <a:stretch>
            <a:fillRect/>
          </a:stretch>
        </p:blipFill>
        <p:spPr>
          <a:xfrm>
            <a:off x="2631432" y="2366428"/>
            <a:ext cx="8014207" cy="5434923"/>
          </a:xfrm>
          <a:prstGeom prst="rect">
            <a:avLst/>
          </a:prstGeom>
          <a:ln w="12700">
            <a:miter lim="400000"/>
          </a:ln>
        </p:spPr>
      </p:pic>
      <p:sp>
        <p:nvSpPr>
          <p:cNvPr id="794" name="This is what real data could look like"/>
          <p:cNvSpPr txBox="1"/>
          <p:nvPr/>
        </p:nvSpPr>
        <p:spPr>
          <a:xfrm>
            <a:off x="4120125" y="7696120"/>
            <a:ext cx="5036821"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This is what real data could look like</a:t>
            </a:r>
          </a:p>
        </p:txBody>
      </p:sp>
      <p:sp>
        <p:nvSpPr>
          <p:cNvPr id="795" name="Finding the signal in a ‘sea’ of backgrounds"/>
          <p:cNvSpPr txBox="1"/>
          <p:nvPr/>
        </p:nvSpPr>
        <p:spPr>
          <a:xfrm>
            <a:off x="3244746" y="8513889"/>
            <a:ext cx="6036870"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Finding the signal in a ‘sea’ of backgrounds</a:t>
            </a:r>
          </a:p>
        </p:txBody>
      </p:sp>
      <p:grpSp>
        <p:nvGrpSpPr>
          <p:cNvPr id="798" name="Pileup…"/>
          <p:cNvGrpSpPr/>
          <p:nvPr/>
        </p:nvGrpSpPr>
        <p:grpSpPr>
          <a:xfrm>
            <a:off x="10252100" y="5302887"/>
            <a:ext cx="2702092" cy="1404011"/>
            <a:chOff x="0" y="0"/>
            <a:chExt cx="2702090" cy="1404010"/>
          </a:xfrm>
        </p:grpSpPr>
        <p:sp>
          <p:nvSpPr>
            <p:cNvPr id="797" name="Pileup…"/>
            <p:cNvSpPr txBox="1"/>
            <p:nvPr/>
          </p:nvSpPr>
          <p:spPr>
            <a:xfrm>
              <a:off x="38100" y="38100"/>
              <a:ext cx="2625891" cy="13278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Pileup</a:t>
              </a:r>
            </a:p>
            <a:p>
              <a:pPr>
                <a:defRPr>
                  <a:solidFill>
                    <a:srgbClr val="000000"/>
                  </a:solidFill>
                </a:defRPr>
              </a:pPr>
              <a:r>
                <a:t>Spatial resolution</a:t>
              </a:r>
              <a:br/>
              <a:r>
                <a:t> in the target</a:t>
              </a:r>
            </a:p>
            <a:p>
              <a:pPr>
                <a:defRPr>
                  <a:solidFill>
                    <a:srgbClr val="000000"/>
                  </a:solidFill>
                </a:defRPr>
              </a:pPr>
              <a:r>
                <a:t>Time separation </a:t>
              </a:r>
              <a:br/>
              <a:r>
                <a:t>from the pion stop</a:t>
              </a:r>
            </a:p>
          </p:txBody>
        </p:sp>
        <p:pic>
          <p:nvPicPr>
            <p:cNvPr id="796" name="Pileup… PileupSpatial resolution  in the targetTime separation  from the pion stop" descr="Pileup… PileupSpatial resolution  in the targetTime separation  from the pion stop"/>
            <p:cNvPicPr>
              <a:picLocks noChangeAspect="0"/>
            </p:cNvPicPr>
            <p:nvPr/>
          </p:nvPicPr>
          <p:blipFill>
            <a:blip r:embed="rId3">
              <a:extLst/>
            </a:blip>
            <a:stretch>
              <a:fillRect/>
            </a:stretch>
          </p:blipFill>
          <p:spPr>
            <a:xfrm>
              <a:off x="0" y="0"/>
              <a:ext cx="2702091" cy="1404011"/>
            </a:xfrm>
            <a:prstGeom prst="rect">
              <a:avLst/>
            </a:prstGeom>
            <a:effectLst/>
          </p:spPr>
        </p:pic>
      </p:grpSp>
      <p:sp>
        <p:nvSpPr>
          <p:cNvPr id="799" name="Line"/>
          <p:cNvSpPr/>
          <p:nvPr/>
        </p:nvSpPr>
        <p:spPr>
          <a:xfrm flipH="1" flipV="1">
            <a:off x="8715532" y="5591977"/>
            <a:ext cx="1538052" cy="417700"/>
          </a:xfrm>
          <a:prstGeom prst="line">
            <a:avLst/>
          </a:prstGeom>
          <a:ln w="25400">
            <a:solidFill>
              <a:srgbClr val="000000"/>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1"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802"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0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04" name="pioneer.gif" descr="pioneer.gif"/>
          <p:cNvPicPr>
            <a:picLocks noChangeAspect="0"/>
          </p:cNvPicPr>
          <p:nvPr/>
        </p:nvPicPr>
        <p:blipFill>
          <a:blip r:embed="rId2">
            <a:extLst/>
          </a:blip>
          <a:stretch>
            <a:fillRect/>
          </a:stretch>
        </p:blipFill>
        <p:spPr>
          <a:xfrm>
            <a:off x="2631432" y="2366428"/>
            <a:ext cx="8014207" cy="5434923"/>
          </a:xfrm>
          <a:prstGeom prst="rect">
            <a:avLst/>
          </a:prstGeom>
          <a:ln w="12700">
            <a:miter lim="400000"/>
          </a:ln>
        </p:spPr>
      </p:pic>
      <p:sp>
        <p:nvSpPr>
          <p:cNvPr id="805" name="This is what real data could look like"/>
          <p:cNvSpPr txBox="1"/>
          <p:nvPr/>
        </p:nvSpPr>
        <p:spPr>
          <a:xfrm>
            <a:off x="4120125" y="7696120"/>
            <a:ext cx="5036821"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This is what real data could look like</a:t>
            </a:r>
          </a:p>
        </p:txBody>
      </p:sp>
      <p:grpSp>
        <p:nvGrpSpPr>
          <p:cNvPr id="808" name="Pileup…"/>
          <p:cNvGrpSpPr/>
          <p:nvPr/>
        </p:nvGrpSpPr>
        <p:grpSpPr>
          <a:xfrm>
            <a:off x="10252100" y="5290289"/>
            <a:ext cx="2702092" cy="1429207"/>
            <a:chOff x="0" y="0"/>
            <a:chExt cx="2702090" cy="1429205"/>
          </a:xfrm>
        </p:grpSpPr>
        <p:sp>
          <p:nvSpPr>
            <p:cNvPr id="807" name="Pileup…"/>
            <p:cNvSpPr txBox="1"/>
            <p:nvPr/>
          </p:nvSpPr>
          <p:spPr>
            <a:xfrm>
              <a:off x="38100" y="38100"/>
              <a:ext cx="2625891" cy="1353006"/>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Pileup</a:t>
              </a:r>
            </a:p>
            <a:p>
              <a:pPr>
                <a:defRPr>
                  <a:solidFill>
                    <a:srgbClr val="000000"/>
                  </a:solidFill>
                </a:defRPr>
              </a:pPr>
              <a:r>
                <a:t>Spatial resolution</a:t>
              </a:r>
              <a:br/>
              <a:r>
                <a:t> in the target</a:t>
              </a:r>
            </a:p>
            <a:p>
              <a:pPr>
                <a:defRPr b="1">
                  <a:solidFill>
                    <a:srgbClr val="000000"/>
                  </a:solidFill>
                </a:defRPr>
              </a:pPr>
              <a:r>
                <a:t>Time separation </a:t>
              </a:r>
              <a:br/>
              <a:r>
                <a:t>from the pion stop</a:t>
              </a:r>
            </a:p>
          </p:txBody>
        </p:sp>
        <p:pic>
          <p:nvPicPr>
            <p:cNvPr id="806" name="Pileup… PileupSpatial resolution  in the targetTime separation  from the pion stop" descr="Pileup… PileupSpatial resolution  in the targetTime separation  from the pion stop"/>
            <p:cNvPicPr>
              <a:picLocks noChangeAspect="0"/>
            </p:cNvPicPr>
            <p:nvPr/>
          </p:nvPicPr>
          <p:blipFill>
            <a:blip r:embed="rId3">
              <a:extLst/>
            </a:blip>
            <a:stretch>
              <a:fillRect/>
            </a:stretch>
          </p:blipFill>
          <p:spPr>
            <a:xfrm>
              <a:off x="0" y="0"/>
              <a:ext cx="2702091" cy="1429206"/>
            </a:xfrm>
            <a:prstGeom prst="rect">
              <a:avLst/>
            </a:prstGeom>
            <a:effectLst/>
          </p:spPr>
        </p:pic>
      </p:grpSp>
      <p:sp>
        <p:nvSpPr>
          <p:cNvPr id="809" name="Line"/>
          <p:cNvSpPr/>
          <p:nvPr/>
        </p:nvSpPr>
        <p:spPr>
          <a:xfrm flipH="1" flipV="1">
            <a:off x="8715532" y="5591977"/>
            <a:ext cx="1538052" cy="417700"/>
          </a:xfrm>
          <a:prstGeom prst="line">
            <a:avLst/>
          </a:prstGeom>
          <a:ln w="25400">
            <a:solidFill>
              <a:srgbClr val="000000"/>
            </a:solidFill>
            <a:miter lim="400000"/>
            <a:tailEnd type="triangle"/>
          </a:ln>
        </p:spPr>
        <p:txBody>
          <a:bodyPr lIns="50800" tIns="50800" rIns="50800" bIns="50800" anchor="ctr"/>
          <a:lstStyle/>
          <a:p>
            <a:pPr/>
          </a:p>
        </p:txBody>
      </p:sp>
      <p:sp>
        <p:nvSpPr>
          <p:cNvPr id="810" name="Finding the signal in a ‘sea’ of backgrounds"/>
          <p:cNvSpPr txBox="1"/>
          <p:nvPr/>
        </p:nvSpPr>
        <p:spPr>
          <a:xfrm>
            <a:off x="3244746" y="8513889"/>
            <a:ext cx="6036870" cy="46136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Finding the signal in a ‘sea’ of backgrounds</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2"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813"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1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15" name="Image" descr="Image"/>
          <p:cNvPicPr>
            <a:picLocks noChangeAspect="1"/>
          </p:cNvPicPr>
          <p:nvPr/>
        </p:nvPicPr>
        <p:blipFill>
          <a:blip r:embed="rId2">
            <a:extLst/>
          </a:blip>
          <a:stretch>
            <a:fillRect/>
          </a:stretch>
        </p:blipFill>
        <p:spPr>
          <a:xfrm>
            <a:off x="2631432" y="2366428"/>
            <a:ext cx="8014207" cy="5434923"/>
          </a:xfrm>
          <a:prstGeom prst="rect">
            <a:avLst/>
          </a:prstGeom>
          <a:ln w="12700">
            <a:miter lim="400000"/>
          </a:ln>
        </p:spPr>
      </p:pic>
      <p:sp>
        <p:nvSpPr>
          <p:cNvPr id="816" name="Measuring the tail fraction: Select background-free sample  with minimal bias while maintaining a decent (&gt;1%) efficiency"/>
          <p:cNvSpPr txBox="1"/>
          <p:nvPr/>
        </p:nvSpPr>
        <p:spPr>
          <a:xfrm>
            <a:off x="1031908" y="8082999"/>
            <a:ext cx="11213255" cy="8311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2400" u="sng">
                <a:solidFill>
                  <a:srgbClr val="000000"/>
                </a:solidFill>
              </a:defRPr>
            </a:pPr>
            <a:r>
              <a:t>Measuring the tail fraction:</a:t>
            </a:r>
            <a:r>
              <a:rPr b="0" u="none"/>
              <a:t> Select background-free sample </a:t>
            </a:r>
            <a:br>
              <a:rPr b="0" u="none"/>
            </a:br>
            <a:r>
              <a:rPr b="0" u="none"/>
              <a:t>with minimal bias while maintaining a decent (&gt;1%) efficiency </a:t>
            </a:r>
          </a:p>
        </p:txBody>
      </p:sp>
      <p:grpSp>
        <p:nvGrpSpPr>
          <p:cNvPr id="819" name="Pileup…"/>
          <p:cNvGrpSpPr/>
          <p:nvPr/>
        </p:nvGrpSpPr>
        <p:grpSpPr>
          <a:xfrm>
            <a:off x="10252100" y="5302887"/>
            <a:ext cx="2702092" cy="1404011"/>
            <a:chOff x="0" y="0"/>
            <a:chExt cx="2702090" cy="1404010"/>
          </a:xfrm>
        </p:grpSpPr>
        <p:sp>
          <p:nvSpPr>
            <p:cNvPr id="818" name="Pileup…"/>
            <p:cNvSpPr txBox="1"/>
            <p:nvPr/>
          </p:nvSpPr>
          <p:spPr>
            <a:xfrm>
              <a:off x="38100" y="38100"/>
              <a:ext cx="2625891" cy="13278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Pileup</a:t>
              </a:r>
            </a:p>
            <a:p>
              <a:pPr>
                <a:defRPr>
                  <a:solidFill>
                    <a:srgbClr val="000000"/>
                  </a:solidFill>
                </a:defRPr>
              </a:pPr>
              <a:r>
                <a:t>Spatial resolution</a:t>
              </a:r>
              <a:br/>
              <a:r>
                <a:t> in the target</a:t>
              </a:r>
            </a:p>
            <a:p>
              <a:pPr>
                <a:defRPr>
                  <a:solidFill>
                    <a:srgbClr val="000000"/>
                  </a:solidFill>
                </a:defRPr>
              </a:pPr>
              <a:r>
                <a:t>Time separation </a:t>
              </a:r>
              <a:br/>
              <a:r>
                <a:t>from the pion stop</a:t>
              </a:r>
            </a:p>
          </p:txBody>
        </p:sp>
        <p:pic>
          <p:nvPicPr>
            <p:cNvPr id="817" name="Pileup… PileupSpatial resolution  in the targetTime separation  from the pion stop" descr="Pileup… PileupSpatial resolution  in the targetTime separation  from the pion stop"/>
            <p:cNvPicPr>
              <a:picLocks noChangeAspect="0"/>
            </p:cNvPicPr>
            <p:nvPr/>
          </p:nvPicPr>
          <p:blipFill>
            <a:blip r:embed="rId3">
              <a:extLst/>
            </a:blip>
            <a:stretch>
              <a:fillRect/>
            </a:stretch>
          </p:blipFill>
          <p:spPr>
            <a:xfrm>
              <a:off x="0" y="0"/>
              <a:ext cx="2702091" cy="1404011"/>
            </a:xfrm>
            <a:prstGeom prst="rect">
              <a:avLst/>
            </a:prstGeom>
            <a:effectLst/>
          </p:spPr>
        </p:pic>
      </p:grpSp>
      <p:sp>
        <p:nvSpPr>
          <p:cNvPr id="820" name="Line"/>
          <p:cNvSpPr/>
          <p:nvPr/>
        </p:nvSpPr>
        <p:spPr>
          <a:xfrm flipH="1" flipV="1">
            <a:off x="8715532" y="5591977"/>
            <a:ext cx="1538052" cy="417700"/>
          </a:xfrm>
          <a:prstGeom prst="line">
            <a:avLst/>
          </a:prstGeom>
          <a:ln w="25400">
            <a:solidFill>
              <a:srgbClr val="000000"/>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2"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823"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2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25" name="Image" descr="Image"/>
          <p:cNvPicPr>
            <a:picLocks noChangeAspect="1"/>
          </p:cNvPicPr>
          <p:nvPr/>
        </p:nvPicPr>
        <p:blipFill>
          <a:blip r:embed="rId2">
            <a:extLst/>
          </a:blip>
          <a:stretch>
            <a:fillRect/>
          </a:stretch>
        </p:blipFill>
        <p:spPr>
          <a:xfrm>
            <a:off x="2631432" y="2366428"/>
            <a:ext cx="8014207" cy="5434923"/>
          </a:xfrm>
          <a:prstGeom prst="rect">
            <a:avLst/>
          </a:prstGeom>
          <a:ln w="12700">
            <a:miter lim="400000"/>
          </a:ln>
        </p:spPr>
      </p:pic>
      <p:sp>
        <p:nvSpPr>
          <p:cNvPr id="826" name="Measuring the tail fraction: Select background-free sample  with minimal bias while maintaining a decent (&gt;1%) efficiency"/>
          <p:cNvSpPr txBox="1"/>
          <p:nvPr/>
        </p:nvSpPr>
        <p:spPr>
          <a:xfrm>
            <a:off x="1031908" y="8082999"/>
            <a:ext cx="11213255" cy="8311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2400" u="sng">
                <a:solidFill>
                  <a:srgbClr val="000000"/>
                </a:solidFill>
              </a:defRPr>
            </a:pPr>
            <a:r>
              <a:t>Measuring the tail fraction:</a:t>
            </a:r>
            <a:r>
              <a:rPr b="0" u="none"/>
              <a:t> Select background-free sample </a:t>
            </a:r>
            <a:br>
              <a:rPr b="0" u="none"/>
            </a:br>
            <a:r>
              <a:rPr b="0" u="none"/>
              <a:t>with minimal bias while maintaining a decent (&gt;1%) efficiency </a:t>
            </a:r>
          </a:p>
        </p:txBody>
      </p:sp>
      <p:grpSp>
        <p:nvGrpSpPr>
          <p:cNvPr id="829" name="Muon Decay At Rest…"/>
          <p:cNvGrpSpPr/>
          <p:nvPr/>
        </p:nvGrpSpPr>
        <p:grpSpPr>
          <a:xfrm>
            <a:off x="269900" y="3831894"/>
            <a:ext cx="2822087" cy="1175412"/>
            <a:chOff x="0" y="0"/>
            <a:chExt cx="2822086" cy="1175410"/>
          </a:xfrm>
        </p:grpSpPr>
        <p:sp>
          <p:nvSpPr>
            <p:cNvPr id="828" name="Muon Decay At Rest…"/>
            <p:cNvSpPr txBox="1"/>
            <p:nvPr/>
          </p:nvSpPr>
          <p:spPr>
            <a:xfrm>
              <a:off x="38100" y="38100"/>
              <a:ext cx="2745887" cy="10992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Muon Decay At Rest</a:t>
              </a:r>
            </a:p>
            <a:p>
              <a:pPr>
                <a:defRPr>
                  <a:solidFill>
                    <a:srgbClr val="000000"/>
                  </a:solidFill>
                </a:defRPr>
              </a:pPr>
              <a:r>
                <a:t>Excellent pulse shape separation should </a:t>
              </a:r>
            </a:p>
            <a:p>
              <a:pPr>
                <a:defRPr>
                  <a:solidFill>
                    <a:srgbClr val="000000"/>
                  </a:solidFill>
                </a:defRPr>
              </a:pPr>
              <a:r>
                <a:t>provide O(10-7) rejection</a:t>
              </a:r>
            </a:p>
          </p:txBody>
        </p:sp>
        <p:pic>
          <p:nvPicPr>
            <p:cNvPr id="827" name="Muon Decay At Rest… Muon Decay At RestExcellent pulse shape separation should provide O(10-7) rejection" descr="Muon Decay At Rest… Muon Decay At RestExcellent pulse shape separation should provide O(10-7) rejection"/>
            <p:cNvPicPr>
              <a:picLocks noChangeAspect="0"/>
            </p:cNvPicPr>
            <p:nvPr/>
          </p:nvPicPr>
          <p:blipFill>
            <a:blip r:embed="rId3">
              <a:extLst/>
            </a:blip>
            <a:stretch>
              <a:fillRect/>
            </a:stretch>
          </p:blipFill>
          <p:spPr>
            <a:xfrm>
              <a:off x="0" y="0"/>
              <a:ext cx="2822087" cy="1175411"/>
            </a:xfrm>
            <a:prstGeom prst="rect">
              <a:avLst/>
            </a:prstGeom>
            <a:effectLst/>
          </p:spPr>
        </p:pic>
      </p:grpSp>
      <p:grpSp>
        <p:nvGrpSpPr>
          <p:cNvPr id="832" name="Pileup…"/>
          <p:cNvGrpSpPr/>
          <p:nvPr/>
        </p:nvGrpSpPr>
        <p:grpSpPr>
          <a:xfrm>
            <a:off x="10252100" y="5302887"/>
            <a:ext cx="2702092" cy="1404011"/>
            <a:chOff x="0" y="0"/>
            <a:chExt cx="2702090" cy="1404010"/>
          </a:xfrm>
        </p:grpSpPr>
        <p:sp>
          <p:nvSpPr>
            <p:cNvPr id="831" name="Pileup…"/>
            <p:cNvSpPr txBox="1"/>
            <p:nvPr/>
          </p:nvSpPr>
          <p:spPr>
            <a:xfrm>
              <a:off x="38100" y="38100"/>
              <a:ext cx="2625891" cy="13278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Pileup</a:t>
              </a:r>
            </a:p>
            <a:p>
              <a:pPr>
                <a:defRPr>
                  <a:solidFill>
                    <a:srgbClr val="000000"/>
                  </a:solidFill>
                </a:defRPr>
              </a:pPr>
              <a:r>
                <a:t>Spatial resolution</a:t>
              </a:r>
              <a:br/>
              <a:r>
                <a:t> in the target</a:t>
              </a:r>
            </a:p>
            <a:p>
              <a:pPr>
                <a:defRPr>
                  <a:solidFill>
                    <a:srgbClr val="000000"/>
                  </a:solidFill>
                </a:defRPr>
              </a:pPr>
              <a:r>
                <a:t>Time separation </a:t>
              </a:r>
              <a:br/>
              <a:r>
                <a:t>from the pion stop</a:t>
              </a:r>
            </a:p>
          </p:txBody>
        </p:sp>
        <p:pic>
          <p:nvPicPr>
            <p:cNvPr id="830" name="Pileup… PileupSpatial resolution  in the targetTime separation  from the pion stop" descr="Pileup… PileupSpatial resolution  in the targetTime separation  from the pion stop"/>
            <p:cNvPicPr>
              <a:picLocks noChangeAspect="0"/>
            </p:cNvPicPr>
            <p:nvPr/>
          </p:nvPicPr>
          <p:blipFill>
            <a:blip r:embed="rId4">
              <a:extLst/>
            </a:blip>
            <a:stretch>
              <a:fillRect/>
            </a:stretch>
          </p:blipFill>
          <p:spPr>
            <a:xfrm>
              <a:off x="0" y="0"/>
              <a:ext cx="2702091" cy="1404011"/>
            </a:xfrm>
            <a:prstGeom prst="rect">
              <a:avLst/>
            </a:prstGeom>
            <a:effectLst/>
          </p:spPr>
        </p:pic>
      </p:grpSp>
      <p:sp>
        <p:nvSpPr>
          <p:cNvPr id="833" name="Line"/>
          <p:cNvSpPr/>
          <p:nvPr/>
        </p:nvSpPr>
        <p:spPr>
          <a:xfrm flipH="1" flipV="1">
            <a:off x="8715532" y="5591977"/>
            <a:ext cx="1538052" cy="417700"/>
          </a:xfrm>
          <a:prstGeom prst="line">
            <a:avLst/>
          </a:prstGeom>
          <a:ln w="25400">
            <a:solidFill>
              <a:srgbClr val="000000"/>
            </a:solidFill>
            <a:miter lim="400000"/>
            <a:tailEnd type="triangle"/>
          </a:ln>
        </p:spPr>
        <p:txBody>
          <a:bodyPr lIns="50800" tIns="50800" rIns="50800" bIns="50800" anchor="ctr"/>
          <a:lstStyle/>
          <a:p>
            <a:pPr/>
          </a:p>
        </p:txBody>
      </p:sp>
      <p:sp>
        <p:nvSpPr>
          <p:cNvPr id="834" name="Line"/>
          <p:cNvSpPr/>
          <p:nvPr/>
        </p:nvSpPr>
        <p:spPr>
          <a:xfrm flipV="1">
            <a:off x="3086099" y="3805403"/>
            <a:ext cx="1730534" cy="817398"/>
          </a:xfrm>
          <a:prstGeom prst="line">
            <a:avLst/>
          </a:prstGeom>
          <a:ln w="25400">
            <a:solidFill>
              <a:srgbClr val="000000"/>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6"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837"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3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39" name="Image" descr="Image"/>
          <p:cNvPicPr>
            <a:picLocks noChangeAspect="1"/>
          </p:cNvPicPr>
          <p:nvPr/>
        </p:nvPicPr>
        <p:blipFill>
          <a:blip r:embed="rId2">
            <a:extLst/>
          </a:blip>
          <a:stretch>
            <a:fillRect/>
          </a:stretch>
        </p:blipFill>
        <p:spPr>
          <a:xfrm>
            <a:off x="2631432" y="2366428"/>
            <a:ext cx="8014207" cy="5434923"/>
          </a:xfrm>
          <a:prstGeom prst="rect">
            <a:avLst/>
          </a:prstGeom>
          <a:ln w="12700">
            <a:miter lim="400000"/>
          </a:ln>
        </p:spPr>
      </p:pic>
      <p:grpSp>
        <p:nvGrpSpPr>
          <p:cNvPr id="842" name="Muon Decay At Rest…"/>
          <p:cNvGrpSpPr/>
          <p:nvPr/>
        </p:nvGrpSpPr>
        <p:grpSpPr>
          <a:xfrm>
            <a:off x="269900" y="3831894"/>
            <a:ext cx="2822087" cy="1175412"/>
            <a:chOff x="0" y="0"/>
            <a:chExt cx="2822086" cy="1175410"/>
          </a:xfrm>
        </p:grpSpPr>
        <p:sp>
          <p:nvSpPr>
            <p:cNvPr id="841" name="Muon Decay At Rest…"/>
            <p:cNvSpPr txBox="1"/>
            <p:nvPr/>
          </p:nvSpPr>
          <p:spPr>
            <a:xfrm>
              <a:off x="38100" y="38100"/>
              <a:ext cx="2745887" cy="10992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Muon Decay At Rest</a:t>
              </a:r>
            </a:p>
            <a:p>
              <a:pPr>
                <a:defRPr>
                  <a:solidFill>
                    <a:srgbClr val="000000"/>
                  </a:solidFill>
                </a:defRPr>
              </a:pPr>
              <a:r>
                <a:t>Excellent pulse shape separation should </a:t>
              </a:r>
            </a:p>
            <a:p>
              <a:pPr>
                <a:defRPr>
                  <a:solidFill>
                    <a:srgbClr val="000000"/>
                  </a:solidFill>
                </a:defRPr>
              </a:pPr>
              <a:r>
                <a:t>provide O(10-7) rejection</a:t>
              </a:r>
            </a:p>
          </p:txBody>
        </p:sp>
        <p:pic>
          <p:nvPicPr>
            <p:cNvPr id="840" name="Muon Decay At Rest… Muon Decay At RestExcellent pulse shape separation should provide O(10-7) rejection" descr="Muon Decay At Rest… Muon Decay At RestExcellent pulse shape separation should provide O(10-7) rejection"/>
            <p:cNvPicPr>
              <a:picLocks noChangeAspect="0"/>
            </p:cNvPicPr>
            <p:nvPr/>
          </p:nvPicPr>
          <p:blipFill>
            <a:blip r:embed="rId3">
              <a:extLst/>
            </a:blip>
            <a:stretch>
              <a:fillRect/>
            </a:stretch>
          </p:blipFill>
          <p:spPr>
            <a:xfrm>
              <a:off x="0" y="0"/>
              <a:ext cx="2822087" cy="1175411"/>
            </a:xfrm>
            <a:prstGeom prst="rect">
              <a:avLst/>
            </a:prstGeom>
            <a:effectLst/>
          </p:spPr>
        </p:pic>
      </p:grpSp>
      <p:grpSp>
        <p:nvGrpSpPr>
          <p:cNvPr id="845" name="Pileup…"/>
          <p:cNvGrpSpPr/>
          <p:nvPr/>
        </p:nvGrpSpPr>
        <p:grpSpPr>
          <a:xfrm>
            <a:off x="10252100" y="5302887"/>
            <a:ext cx="2702092" cy="1404011"/>
            <a:chOff x="0" y="0"/>
            <a:chExt cx="2702090" cy="1404010"/>
          </a:xfrm>
        </p:grpSpPr>
        <p:sp>
          <p:nvSpPr>
            <p:cNvPr id="844" name="Pileup…"/>
            <p:cNvSpPr txBox="1"/>
            <p:nvPr/>
          </p:nvSpPr>
          <p:spPr>
            <a:xfrm>
              <a:off x="38100" y="38100"/>
              <a:ext cx="2625891" cy="13278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Pileup</a:t>
              </a:r>
            </a:p>
            <a:p>
              <a:pPr>
                <a:defRPr>
                  <a:solidFill>
                    <a:srgbClr val="000000"/>
                  </a:solidFill>
                </a:defRPr>
              </a:pPr>
              <a:r>
                <a:t>Spatial resolution</a:t>
              </a:r>
              <a:br/>
              <a:r>
                <a:t> in the target</a:t>
              </a:r>
            </a:p>
            <a:p>
              <a:pPr>
                <a:defRPr>
                  <a:solidFill>
                    <a:srgbClr val="000000"/>
                  </a:solidFill>
                </a:defRPr>
              </a:pPr>
              <a:r>
                <a:t>Time separation </a:t>
              </a:r>
              <a:br/>
              <a:r>
                <a:t>from the pion stop</a:t>
              </a:r>
            </a:p>
          </p:txBody>
        </p:sp>
        <p:pic>
          <p:nvPicPr>
            <p:cNvPr id="843" name="Pileup… PileupSpatial resolution  in the targetTime separation  from the pion stop" descr="Pileup… PileupSpatial resolution  in the targetTime separation  from the pion stop"/>
            <p:cNvPicPr>
              <a:picLocks noChangeAspect="0"/>
            </p:cNvPicPr>
            <p:nvPr/>
          </p:nvPicPr>
          <p:blipFill>
            <a:blip r:embed="rId4">
              <a:extLst/>
            </a:blip>
            <a:stretch>
              <a:fillRect/>
            </a:stretch>
          </p:blipFill>
          <p:spPr>
            <a:xfrm>
              <a:off x="0" y="0"/>
              <a:ext cx="2702091" cy="1404011"/>
            </a:xfrm>
            <a:prstGeom prst="rect">
              <a:avLst/>
            </a:prstGeom>
            <a:effectLst/>
          </p:spPr>
        </p:pic>
      </p:grpSp>
      <p:sp>
        <p:nvSpPr>
          <p:cNvPr id="846" name="Line"/>
          <p:cNvSpPr/>
          <p:nvPr/>
        </p:nvSpPr>
        <p:spPr>
          <a:xfrm flipH="1" flipV="1">
            <a:off x="8715532" y="5591977"/>
            <a:ext cx="1538052" cy="417700"/>
          </a:xfrm>
          <a:prstGeom prst="line">
            <a:avLst/>
          </a:prstGeom>
          <a:ln w="25400">
            <a:solidFill>
              <a:srgbClr val="000000"/>
            </a:solidFill>
            <a:miter lim="400000"/>
            <a:tailEnd type="triangle"/>
          </a:ln>
        </p:spPr>
        <p:txBody>
          <a:bodyPr lIns="50800" tIns="50800" rIns="50800" bIns="50800" anchor="ctr"/>
          <a:lstStyle/>
          <a:p>
            <a:pPr/>
          </a:p>
        </p:txBody>
      </p:sp>
      <p:grpSp>
        <p:nvGrpSpPr>
          <p:cNvPr id="849" name="Muon Decay In Flight…"/>
          <p:cNvGrpSpPr/>
          <p:nvPr/>
        </p:nvGrpSpPr>
        <p:grpSpPr>
          <a:xfrm>
            <a:off x="104800" y="6167252"/>
            <a:ext cx="2822087" cy="946811"/>
            <a:chOff x="0" y="0"/>
            <a:chExt cx="2822086" cy="946810"/>
          </a:xfrm>
        </p:grpSpPr>
        <p:sp>
          <p:nvSpPr>
            <p:cNvPr id="848" name="Muon Decay In Flight…"/>
            <p:cNvSpPr txBox="1"/>
            <p:nvPr/>
          </p:nvSpPr>
          <p:spPr>
            <a:xfrm>
              <a:off x="38100" y="38100"/>
              <a:ext cx="2745887" cy="8706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Muon Decay In Flight</a:t>
              </a:r>
            </a:p>
            <a:p>
              <a:pPr>
                <a:defRPr>
                  <a:solidFill>
                    <a:srgbClr val="000000"/>
                  </a:solidFill>
                </a:defRPr>
              </a:pPr>
              <a:r>
                <a:t>‘The hard ones’</a:t>
              </a:r>
            </a:p>
            <a:p>
              <a:pPr>
                <a:defRPr>
                  <a:solidFill>
                    <a:srgbClr val="000000"/>
                  </a:solidFill>
                </a:defRPr>
              </a:pPr>
              <a:r>
                <a:t>need O(10-2) rejection</a:t>
              </a:r>
            </a:p>
          </p:txBody>
        </p:sp>
        <p:pic>
          <p:nvPicPr>
            <p:cNvPr id="847" name="Muon Decay In Flight… Muon Decay In Flight‘The hard ones’need O(10-2) rejection" descr="Muon Decay In Flight… Muon Decay In Flight‘The hard ones’need O(10-2) rejection"/>
            <p:cNvPicPr>
              <a:picLocks noChangeAspect="0"/>
            </p:cNvPicPr>
            <p:nvPr/>
          </p:nvPicPr>
          <p:blipFill>
            <a:blip r:embed="rId5">
              <a:extLst/>
            </a:blip>
            <a:stretch>
              <a:fillRect/>
            </a:stretch>
          </p:blipFill>
          <p:spPr>
            <a:xfrm>
              <a:off x="0" y="0"/>
              <a:ext cx="2822087" cy="946811"/>
            </a:xfrm>
            <a:prstGeom prst="rect">
              <a:avLst/>
            </a:prstGeom>
            <a:effectLst/>
          </p:spPr>
        </p:pic>
      </p:grpSp>
      <p:sp>
        <p:nvSpPr>
          <p:cNvPr id="850" name="Line"/>
          <p:cNvSpPr/>
          <p:nvPr/>
        </p:nvSpPr>
        <p:spPr>
          <a:xfrm flipV="1">
            <a:off x="2908299" y="5156449"/>
            <a:ext cx="3354656" cy="1380856"/>
          </a:xfrm>
          <a:prstGeom prst="line">
            <a:avLst/>
          </a:prstGeom>
          <a:ln w="25400">
            <a:solidFill>
              <a:srgbClr val="000000"/>
            </a:solidFill>
            <a:miter lim="400000"/>
            <a:tailEnd type="triangle"/>
          </a:ln>
        </p:spPr>
        <p:txBody>
          <a:bodyPr lIns="50800" tIns="50800" rIns="50800" bIns="50800" anchor="ctr"/>
          <a:lstStyle/>
          <a:p>
            <a:pPr/>
          </a:p>
        </p:txBody>
      </p:sp>
      <p:sp>
        <p:nvSpPr>
          <p:cNvPr id="851" name="Line"/>
          <p:cNvSpPr/>
          <p:nvPr/>
        </p:nvSpPr>
        <p:spPr>
          <a:xfrm flipV="1">
            <a:off x="3086099" y="3805403"/>
            <a:ext cx="1730534" cy="817398"/>
          </a:xfrm>
          <a:prstGeom prst="line">
            <a:avLst/>
          </a:prstGeom>
          <a:ln w="25400">
            <a:solidFill>
              <a:srgbClr val="000000"/>
            </a:solidFill>
            <a:miter lim="400000"/>
            <a:tailEnd type="triangle"/>
          </a:ln>
        </p:spPr>
        <p:txBody>
          <a:bodyPr lIns="50800" tIns="50800" rIns="50800" bIns="50800" anchor="ctr"/>
          <a:lstStyle/>
          <a:p>
            <a:pPr/>
          </a:p>
        </p:txBody>
      </p:sp>
      <p:sp>
        <p:nvSpPr>
          <p:cNvPr id="852" name="Measuring the tail fraction: Select background-free sample  with minimal bias while maintaining a decent (&gt;1%) efficiency"/>
          <p:cNvSpPr txBox="1"/>
          <p:nvPr/>
        </p:nvSpPr>
        <p:spPr>
          <a:xfrm>
            <a:off x="1031908" y="8082999"/>
            <a:ext cx="11213255" cy="8311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2400" u="sng">
                <a:solidFill>
                  <a:srgbClr val="000000"/>
                </a:solidFill>
              </a:defRPr>
            </a:pPr>
            <a:r>
              <a:t>Measuring the tail fraction:</a:t>
            </a:r>
            <a:r>
              <a:rPr b="0" u="none"/>
              <a:t> Select background-free sample </a:t>
            </a:r>
            <a:br>
              <a:rPr b="0" u="none"/>
            </a:br>
            <a:r>
              <a:rPr b="0" u="none"/>
              <a:t>with minimal bias while maintaining a decent (&gt;1%) efficiency </a:t>
            </a:r>
          </a:p>
        </p:txBody>
      </p:sp>
    </p:spTree>
  </p:cSld>
  <p:clrMapOvr>
    <a:masterClrMapping/>
  </p:clrMapOvr>
  <p:transition xmlns:p14="http://schemas.microsoft.com/office/powerpoint/2010/main" spd="med" advClick="1"/>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854" name="pioneer.gif" descr="pioneer.gif"/>
          <p:cNvPicPr>
            <a:picLocks noChangeAspect="0"/>
          </p:cNvPicPr>
          <p:nvPr/>
        </p:nvPicPr>
        <p:blipFill>
          <a:blip r:embed="rId2">
            <a:extLst/>
          </a:blip>
          <a:stretch>
            <a:fillRect/>
          </a:stretch>
        </p:blipFill>
        <p:spPr>
          <a:xfrm>
            <a:off x="2631432" y="2366428"/>
            <a:ext cx="8014207" cy="5434923"/>
          </a:xfrm>
          <a:prstGeom prst="rect">
            <a:avLst/>
          </a:prstGeom>
          <a:ln w="12700">
            <a:miter lim="400000"/>
          </a:ln>
        </p:spPr>
      </p:pic>
      <p:sp>
        <p:nvSpPr>
          <p:cNvPr id="855" name="Prototyping the data analysi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Prototyping the data analysis</a:t>
            </a:r>
          </a:p>
        </p:txBody>
      </p:sp>
      <p:sp>
        <p:nvSpPr>
          <p:cNvPr id="856"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5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860" name="Muon Decay At Rest…"/>
          <p:cNvGrpSpPr/>
          <p:nvPr/>
        </p:nvGrpSpPr>
        <p:grpSpPr>
          <a:xfrm>
            <a:off x="269900" y="3831894"/>
            <a:ext cx="2822087" cy="1175412"/>
            <a:chOff x="0" y="0"/>
            <a:chExt cx="2822086" cy="1175410"/>
          </a:xfrm>
        </p:grpSpPr>
        <p:sp>
          <p:nvSpPr>
            <p:cNvPr id="859" name="Muon Decay At Rest…"/>
            <p:cNvSpPr txBox="1"/>
            <p:nvPr/>
          </p:nvSpPr>
          <p:spPr>
            <a:xfrm>
              <a:off x="38100" y="38100"/>
              <a:ext cx="2745887" cy="10992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Muon Decay At Rest</a:t>
              </a:r>
            </a:p>
            <a:p>
              <a:pPr>
                <a:defRPr>
                  <a:solidFill>
                    <a:srgbClr val="000000"/>
                  </a:solidFill>
                </a:defRPr>
              </a:pPr>
              <a:r>
                <a:t>Excellent pulse shape separation should </a:t>
              </a:r>
            </a:p>
            <a:p>
              <a:pPr>
                <a:defRPr>
                  <a:solidFill>
                    <a:srgbClr val="000000"/>
                  </a:solidFill>
                </a:defRPr>
              </a:pPr>
              <a:r>
                <a:t>provide O(10-7) rejection</a:t>
              </a:r>
            </a:p>
          </p:txBody>
        </p:sp>
        <p:pic>
          <p:nvPicPr>
            <p:cNvPr id="858" name="Muon Decay At Rest… Muon Decay At RestExcellent pulse shape separation should provide O(10-7) rejection" descr="Muon Decay At Rest… Muon Decay At RestExcellent pulse shape separation should provide O(10-7) rejection"/>
            <p:cNvPicPr>
              <a:picLocks noChangeAspect="0"/>
            </p:cNvPicPr>
            <p:nvPr/>
          </p:nvPicPr>
          <p:blipFill>
            <a:blip r:embed="rId3">
              <a:extLst/>
            </a:blip>
            <a:stretch>
              <a:fillRect/>
            </a:stretch>
          </p:blipFill>
          <p:spPr>
            <a:xfrm>
              <a:off x="0" y="0"/>
              <a:ext cx="2822087" cy="1175411"/>
            </a:xfrm>
            <a:prstGeom prst="rect">
              <a:avLst/>
            </a:prstGeom>
            <a:effectLst/>
          </p:spPr>
        </p:pic>
      </p:grpSp>
      <p:sp>
        <p:nvSpPr>
          <p:cNvPr id="861" name="Line"/>
          <p:cNvSpPr/>
          <p:nvPr/>
        </p:nvSpPr>
        <p:spPr>
          <a:xfrm flipV="1">
            <a:off x="3086099" y="3805403"/>
            <a:ext cx="1730534" cy="817398"/>
          </a:xfrm>
          <a:prstGeom prst="line">
            <a:avLst/>
          </a:prstGeom>
          <a:ln w="25400">
            <a:solidFill>
              <a:srgbClr val="000000"/>
            </a:solidFill>
            <a:miter lim="400000"/>
            <a:tailEnd type="triangle"/>
          </a:ln>
        </p:spPr>
        <p:txBody>
          <a:bodyPr lIns="50800" tIns="50800" rIns="50800" bIns="50800" anchor="ctr"/>
          <a:lstStyle/>
          <a:p>
            <a:pPr/>
          </a:p>
        </p:txBody>
      </p:sp>
      <p:grpSp>
        <p:nvGrpSpPr>
          <p:cNvPr id="864" name="Pileup…"/>
          <p:cNvGrpSpPr/>
          <p:nvPr/>
        </p:nvGrpSpPr>
        <p:grpSpPr>
          <a:xfrm>
            <a:off x="10252100" y="5302887"/>
            <a:ext cx="2702092" cy="1404011"/>
            <a:chOff x="0" y="0"/>
            <a:chExt cx="2702090" cy="1404010"/>
          </a:xfrm>
        </p:grpSpPr>
        <p:sp>
          <p:nvSpPr>
            <p:cNvPr id="863" name="Pileup…"/>
            <p:cNvSpPr txBox="1"/>
            <p:nvPr/>
          </p:nvSpPr>
          <p:spPr>
            <a:xfrm>
              <a:off x="38100" y="38100"/>
              <a:ext cx="2625891" cy="13278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Pileup</a:t>
              </a:r>
            </a:p>
            <a:p>
              <a:pPr>
                <a:defRPr>
                  <a:solidFill>
                    <a:srgbClr val="000000"/>
                  </a:solidFill>
                </a:defRPr>
              </a:pPr>
              <a:r>
                <a:t>Spatial resolution</a:t>
              </a:r>
              <a:br/>
              <a:r>
                <a:t> in the target</a:t>
              </a:r>
            </a:p>
            <a:p>
              <a:pPr>
                <a:defRPr>
                  <a:solidFill>
                    <a:srgbClr val="000000"/>
                  </a:solidFill>
                </a:defRPr>
              </a:pPr>
              <a:r>
                <a:t>Time separation </a:t>
              </a:r>
              <a:br/>
              <a:r>
                <a:t>from the pion stop</a:t>
              </a:r>
            </a:p>
          </p:txBody>
        </p:sp>
        <p:pic>
          <p:nvPicPr>
            <p:cNvPr id="862" name="Pileup… PileupSpatial resolution  in the targetTime separation  from the pion stop" descr="Pileup… PileupSpatial resolution  in the targetTime separation  from the pion stop"/>
            <p:cNvPicPr>
              <a:picLocks noChangeAspect="0"/>
            </p:cNvPicPr>
            <p:nvPr/>
          </p:nvPicPr>
          <p:blipFill>
            <a:blip r:embed="rId4">
              <a:extLst/>
            </a:blip>
            <a:stretch>
              <a:fillRect/>
            </a:stretch>
          </p:blipFill>
          <p:spPr>
            <a:xfrm>
              <a:off x="0" y="0"/>
              <a:ext cx="2702091" cy="1404011"/>
            </a:xfrm>
            <a:prstGeom prst="rect">
              <a:avLst/>
            </a:prstGeom>
            <a:effectLst/>
          </p:spPr>
        </p:pic>
      </p:grpSp>
      <p:sp>
        <p:nvSpPr>
          <p:cNvPr id="865" name="Line"/>
          <p:cNvSpPr/>
          <p:nvPr/>
        </p:nvSpPr>
        <p:spPr>
          <a:xfrm flipH="1" flipV="1">
            <a:off x="8715532" y="5591977"/>
            <a:ext cx="1538052" cy="417700"/>
          </a:xfrm>
          <a:prstGeom prst="line">
            <a:avLst/>
          </a:prstGeom>
          <a:ln w="25400">
            <a:solidFill>
              <a:srgbClr val="000000"/>
            </a:solidFill>
            <a:miter lim="400000"/>
            <a:tailEnd type="triangle"/>
          </a:ln>
        </p:spPr>
        <p:txBody>
          <a:bodyPr lIns="50800" tIns="50800" rIns="50800" bIns="50800" anchor="ctr"/>
          <a:lstStyle/>
          <a:p>
            <a:pPr/>
          </a:p>
        </p:txBody>
      </p:sp>
      <p:grpSp>
        <p:nvGrpSpPr>
          <p:cNvPr id="868" name="Muon Decay In Flight…"/>
          <p:cNvGrpSpPr/>
          <p:nvPr/>
        </p:nvGrpSpPr>
        <p:grpSpPr>
          <a:xfrm>
            <a:off x="104800" y="6052952"/>
            <a:ext cx="2822087" cy="1175411"/>
            <a:chOff x="0" y="0"/>
            <a:chExt cx="2822086" cy="1175410"/>
          </a:xfrm>
        </p:grpSpPr>
        <p:sp>
          <p:nvSpPr>
            <p:cNvPr id="867" name="Muon Decay In Flight…"/>
            <p:cNvSpPr txBox="1"/>
            <p:nvPr/>
          </p:nvSpPr>
          <p:spPr>
            <a:xfrm>
              <a:off x="38100" y="38100"/>
              <a:ext cx="2745887" cy="109921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b="1" u="sng">
                  <a:solidFill>
                    <a:srgbClr val="000000"/>
                  </a:solidFill>
                </a:defRPr>
              </a:pPr>
              <a:r>
                <a:t>Muon Decay In Flight</a:t>
              </a:r>
            </a:p>
            <a:p>
              <a:pPr>
                <a:defRPr>
                  <a:solidFill>
                    <a:srgbClr val="000000"/>
                  </a:solidFill>
                </a:defRPr>
              </a:pPr>
              <a:r>
                <a:t>Same timing </a:t>
              </a:r>
              <a:br/>
              <a:r>
                <a:t>structure as signal</a:t>
              </a:r>
            </a:p>
            <a:p>
              <a:pPr>
                <a:defRPr>
                  <a:solidFill>
                    <a:srgbClr val="000000"/>
                  </a:solidFill>
                </a:defRPr>
              </a:pPr>
              <a:r>
                <a:t>need O(10-2) rejection</a:t>
              </a:r>
            </a:p>
          </p:txBody>
        </p:sp>
        <p:pic>
          <p:nvPicPr>
            <p:cNvPr id="866" name="Muon Decay In Flight… Muon Decay In FlightSame timing  structure as signalneed O(10-2) rejection" descr="Muon Decay In Flight… Muon Decay In FlightSame timing  structure as signalneed O(10-2) rejection"/>
            <p:cNvPicPr>
              <a:picLocks noChangeAspect="0"/>
            </p:cNvPicPr>
            <p:nvPr/>
          </p:nvPicPr>
          <p:blipFill>
            <a:blip r:embed="rId3">
              <a:extLst/>
            </a:blip>
            <a:stretch>
              <a:fillRect/>
            </a:stretch>
          </p:blipFill>
          <p:spPr>
            <a:xfrm>
              <a:off x="0" y="0"/>
              <a:ext cx="2822087" cy="1175411"/>
            </a:xfrm>
            <a:prstGeom prst="rect">
              <a:avLst/>
            </a:prstGeom>
            <a:effectLst/>
          </p:spPr>
        </p:pic>
      </p:grpSp>
      <p:sp>
        <p:nvSpPr>
          <p:cNvPr id="869" name="Line"/>
          <p:cNvSpPr/>
          <p:nvPr/>
        </p:nvSpPr>
        <p:spPr>
          <a:xfrm flipV="1">
            <a:off x="2908299" y="5156449"/>
            <a:ext cx="3354656" cy="1380856"/>
          </a:xfrm>
          <a:prstGeom prst="line">
            <a:avLst/>
          </a:prstGeom>
          <a:ln w="25400">
            <a:solidFill>
              <a:srgbClr val="000000"/>
            </a:solidFill>
            <a:miter lim="400000"/>
            <a:tailEnd type="triangle"/>
          </a:ln>
        </p:spPr>
        <p:txBody>
          <a:bodyPr lIns="50800" tIns="50800" rIns="50800" bIns="50800" anchor="ctr"/>
          <a:lstStyle/>
          <a:p>
            <a:pPr/>
          </a:p>
        </p:txBody>
      </p:sp>
      <p:sp>
        <p:nvSpPr>
          <p:cNvPr id="870" name="Measuring the tail fraction: Select background-free sample  with minimal bias while maintaining a decent (&gt;1%) efficiency"/>
          <p:cNvSpPr txBox="1"/>
          <p:nvPr/>
        </p:nvSpPr>
        <p:spPr>
          <a:xfrm>
            <a:off x="1031908" y="8082999"/>
            <a:ext cx="11213255" cy="8311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2400" u="sng">
                <a:solidFill>
                  <a:srgbClr val="000000"/>
                </a:solidFill>
              </a:defRPr>
            </a:pPr>
            <a:r>
              <a:t>Measuring the tail fraction:</a:t>
            </a:r>
            <a:r>
              <a:rPr b="0" u="none"/>
              <a:t> Select background-free sample </a:t>
            </a:r>
            <a:br>
              <a:rPr b="0" u="none"/>
            </a:br>
            <a:r>
              <a:rPr b="0" u="none"/>
              <a:t>with minimal bias while maintaining a decent (&gt;1%) efficiency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Charged currents in the SM are mediated by the exchange of a W boson between left-handed fermions and right-handed anti-fermions…"/>
          <p:cNvSpPr txBox="1"/>
          <p:nvPr>
            <p:ph type="body" sz="quarter" idx="1"/>
          </p:nvPr>
        </p:nvSpPr>
        <p:spPr>
          <a:xfrm>
            <a:off x="698500" y="2959100"/>
            <a:ext cx="11607800" cy="1786584"/>
          </a:xfrm>
          <a:prstGeom prst="rect">
            <a:avLst/>
          </a:prstGeom>
        </p:spPr>
        <p:txBody>
          <a:bodyPr>
            <a:noAutofit/>
          </a:bodyPr>
          <a:lstStyle>
            <a:lvl1pPr>
              <a:defRPr sz="2400"/>
            </a:lvl1pPr>
            <a:lvl2pPr>
              <a:defRPr sz="2400"/>
            </a:lvl2pPr>
          </a:lstStyle>
          <a:p>
            <a:pPr/>
            <a:r>
              <a:t>Charged currents in the SM are mediated by the exchange of a W boson between left-handed fermions and right-handed anti-fermions</a:t>
            </a:r>
          </a:p>
          <a:p>
            <a:pPr lvl="1"/>
            <a:r>
              <a:t>The coupling is the same for all fermions</a:t>
            </a:r>
          </a:p>
        </p:txBody>
      </p:sp>
      <p:sp>
        <p:nvSpPr>
          <p:cNvPr id="246" name="Probing weak universal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Probing weak universality</a:t>
            </a:r>
          </a:p>
        </p:txBody>
      </p:sp>
      <p:sp>
        <p:nvSpPr>
          <p:cNvPr id="247" name="Rare Pion Decays"/>
          <p:cNvSpPr txBox="1"/>
          <p:nvPr>
            <p:ph type="title"/>
          </p:nvPr>
        </p:nvSpPr>
        <p:spPr>
          <a:prstGeom prst="rect">
            <a:avLst/>
          </a:prstGeom>
        </p:spPr>
        <p:txBody>
          <a:bodyPr/>
          <a:lstStyle>
            <a:lvl1pPr defTabSz="1716590">
              <a:defRPr spc="-118" sz="5940"/>
            </a:lvl1pPr>
          </a:lstStyle>
          <a:p>
            <a:pPr/>
            <a:r>
              <a:t>Rare Pion Decays </a:t>
            </a:r>
          </a:p>
        </p:txBody>
      </p:sp>
      <p:sp>
        <p:nvSpPr>
          <p:cNvPr id="248"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9" name="Screenshot 2023-10-23 at 11.51.58 AM.png" descr="Screenshot 2023-10-23 at 11.51.58 AM.png"/>
          <p:cNvPicPr>
            <a:picLocks noChangeAspect="1"/>
          </p:cNvPicPr>
          <p:nvPr/>
        </p:nvPicPr>
        <p:blipFill>
          <a:blip r:embed="rId2">
            <a:extLst/>
          </a:blip>
          <a:stretch>
            <a:fillRect/>
          </a:stretch>
        </p:blipFill>
        <p:spPr>
          <a:xfrm>
            <a:off x="1250968" y="5234004"/>
            <a:ext cx="4022157" cy="3322285"/>
          </a:xfrm>
          <a:prstGeom prst="rect">
            <a:avLst/>
          </a:prstGeom>
          <a:ln w="12700">
            <a:miter lim="400000"/>
          </a:ln>
        </p:spPr>
      </p:pic>
      <p:sp>
        <p:nvSpPr>
          <p:cNvPr id="250" name="Equation"/>
          <p:cNvSpPr txBox="1"/>
          <p:nvPr/>
        </p:nvSpPr>
        <p:spPr>
          <a:xfrm>
            <a:off x="7272546" y="5620004"/>
            <a:ext cx="3215258" cy="90119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d>
                        <m:dPr>
                          <m:ctrlPr>
                            <a:rPr xmlns:a="http://schemas.openxmlformats.org/drawingml/2006/main" sz="3300" i="1">
                              <a:solidFill>
                                <a:srgbClr val="000000"/>
                              </a:solidFill>
                              <a:latin typeface="Cambria Math" panose="02040503050406030204" pitchFamily="18" charset="0"/>
                            </a:rPr>
                          </m:ctrlPr>
                          <m:begChr m:val="["/>
                          <m:endChr m:val="]"/>
                        </m:dPr>
                        <m:e>
                          <m:sSubSup>
                            <m:e>
                              <m:r>
                                <a:rPr xmlns:a="http://schemas.openxmlformats.org/drawingml/2006/main" sz="3300" i="1">
                                  <a:solidFill>
                                    <a:srgbClr val="000000"/>
                                  </a:solidFill>
                                  <a:latin typeface="Cambria Math" panose="02040503050406030204" pitchFamily="18" charset="0"/>
                                </a:rPr>
                                <m:t>G</m:t>
                              </m:r>
                            </m:e>
                            <m:sub>
                              <m:r>
                                <a:rPr xmlns:a="http://schemas.openxmlformats.org/drawingml/2006/main" sz="3300" i="1">
                                  <a:solidFill>
                                    <a:srgbClr val="000000"/>
                                  </a:solidFill>
                                  <a:latin typeface="Cambria Math" panose="02040503050406030204" pitchFamily="18" charset="0"/>
                                </a:rPr>
                                <m:t>F</m:t>
                              </m:r>
                            </m:sub>
                            <m: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β</m:t>
                              </m:r>
                              <m:r>
                                <a:rPr xmlns:a="http://schemas.openxmlformats.org/drawingml/2006/main" sz="3300" i="1">
                                  <a:solidFill>
                                    <a:srgbClr val="000000"/>
                                  </a:solidFill>
                                  <a:latin typeface="Cambria Math" panose="02040503050406030204" pitchFamily="18" charset="0"/>
                                </a:rPr>
                                <m:t>)</m:t>
                              </m:r>
                            </m:sup>
                          </m:sSubSup>
                        </m:e>
                      </m:d>
                    </m:e>
                    <m:sub>
                      <m:r>
                        <a:rPr xmlns:a="http://schemas.openxmlformats.org/drawingml/2006/main" sz="3300" i="1">
                          <a:solidFill>
                            <a:srgbClr val="000000"/>
                          </a:solidFill>
                          <a:latin typeface="Cambria Math" panose="02040503050406030204" pitchFamily="18" charset="0"/>
                        </a:rPr>
                        <m:t>e</m:t>
                      </m:r>
                    </m:sub>
                  </m:sSub>
                  <m:r>
                    <a:rPr xmlns:a="http://schemas.openxmlformats.org/drawingml/2006/main" sz="3300" i="1">
                      <a:solidFill>
                        <a:srgbClr val="000000"/>
                      </a:solidFill>
                      <a:latin typeface="Cambria Math" panose="02040503050406030204" pitchFamily="18" charset="0"/>
                    </a:rPr>
                    <m:t>/</m:t>
                  </m:r>
                  <m:sSub>
                    <m:e>
                      <m:d>
                        <m:dPr>
                          <m:ctrlPr>
                            <a:rPr xmlns:a="http://schemas.openxmlformats.org/drawingml/2006/main" sz="3300" i="1">
                              <a:solidFill>
                                <a:srgbClr val="000000"/>
                              </a:solidFill>
                              <a:latin typeface="Cambria Math" panose="02040503050406030204" pitchFamily="18" charset="0"/>
                            </a:rPr>
                          </m:ctrlPr>
                          <m:begChr m:val="["/>
                          <m:endChr m:val="]"/>
                        </m:dPr>
                        <m:e>
                          <m:sSubSup>
                            <m:e>
                              <m:r>
                                <a:rPr xmlns:a="http://schemas.openxmlformats.org/drawingml/2006/main" sz="3300" i="1">
                                  <a:solidFill>
                                    <a:srgbClr val="000000"/>
                                  </a:solidFill>
                                  <a:latin typeface="Cambria Math" panose="02040503050406030204" pitchFamily="18" charset="0"/>
                                </a:rPr>
                                <m:t>G</m:t>
                              </m:r>
                            </m:e>
                            <m:sub>
                              <m:r>
                                <a:rPr xmlns:a="http://schemas.openxmlformats.org/drawingml/2006/main" sz="3300" i="1">
                                  <a:solidFill>
                                    <a:srgbClr val="000000"/>
                                  </a:solidFill>
                                  <a:latin typeface="Cambria Math" panose="02040503050406030204" pitchFamily="18" charset="0"/>
                                </a:rPr>
                                <m:t>F</m:t>
                              </m:r>
                            </m:sub>
                            <m: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β</m:t>
                              </m:r>
                              <m:r>
                                <a:rPr xmlns:a="http://schemas.openxmlformats.org/drawingml/2006/main" sz="3300" i="1">
                                  <a:solidFill>
                                    <a:srgbClr val="000000"/>
                                  </a:solidFill>
                                  <a:latin typeface="Cambria Math" panose="02040503050406030204" pitchFamily="18" charset="0"/>
                                </a:rPr>
                                <m:t>)</m:t>
                              </m:r>
                            </m:sup>
                          </m:sSubSup>
                        </m:e>
                      </m:d>
                    </m:e>
                    <m:sub>
                      <m:r>
                        <a:rPr xmlns:a="http://schemas.openxmlformats.org/drawingml/2006/main" sz="3300" i="1">
                          <a:solidFill>
                            <a:srgbClr val="000000"/>
                          </a:solidFill>
                          <a:latin typeface="Cambria Math" panose="02040503050406030204" pitchFamily="18" charset="0"/>
                        </a:rPr>
                        <m:t>μ</m:t>
                      </m:r>
                    </m:sub>
                  </m:sSub>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1</m:t>
                  </m:r>
                </m:oMath>
              </m:oMathPara>
            </a14:m>
            <a:endParaRPr sz="3300"/>
          </a:p>
        </p:txBody>
      </p:sp>
      <p:sp>
        <p:nvSpPr>
          <p:cNvPr id="251" name="Equation"/>
          <p:cNvSpPr txBox="1"/>
          <p:nvPr/>
        </p:nvSpPr>
        <p:spPr>
          <a:xfrm>
            <a:off x="7380656" y="7189572"/>
            <a:ext cx="4693418" cy="49587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r>
                    <a:rPr xmlns:a="http://schemas.openxmlformats.org/drawingml/2006/main" sz="3300" i="1">
                      <a:solidFill>
                        <a:srgbClr val="000000"/>
                      </a:solidFill>
                      <a:latin typeface="Cambria Math" panose="02040503050406030204" pitchFamily="18" charset="0"/>
                    </a:rPr>
                    <m:t>|</m:t>
                  </m:r>
                  <m:sSub>
                    <m:e>
                      <m:r>
                        <a:rPr xmlns:a="http://schemas.openxmlformats.org/drawingml/2006/main" sz="3300" i="1">
                          <a:solidFill>
                            <a:srgbClr val="000000"/>
                          </a:solidFill>
                          <a:latin typeface="Cambria Math" panose="02040503050406030204" pitchFamily="18" charset="0"/>
                        </a:rPr>
                        <m:t>V</m:t>
                      </m:r>
                    </m:e>
                    <m:sub>
                      <m:r>
                        <a:rPr xmlns:a="http://schemas.openxmlformats.org/drawingml/2006/main" sz="3300" i="1">
                          <a:solidFill>
                            <a:srgbClr val="000000"/>
                          </a:solidFill>
                          <a:latin typeface="Cambria Math" panose="02040503050406030204" pitchFamily="18" charset="0"/>
                        </a:rPr>
                        <m:t>u</m:t>
                      </m:r>
                      <m:r>
                        <a:rPr xmlns:a="http://schemas.openxmlformats.org/drawingml/2006/main" sz="3300" i="1">
                          <a:solidFill>
                            <a:srgbClr val="000000"/>
                          </a:solidFill>
                          <a:latin typeface="Cambria Math" panose="02040503050406030204" pitchFamily="18" charset="0"/>
                        </a:rPr>
                        <m:t>d</m:t>
                      </m:r>
                    </m:sub>
                  </m:sSub>
                  <m:sSup>
                    <m:e>
                      <m:r>
                        <a:rPr xmlns:a="http://schemas.openxmlformats.org/drawingml/2006/main" sz="3300" i="1">
                          <a:solidFill>
                            <a:srgbClr val="000000"/>
                          </a:solidFill>
                          <a:latin typeface="Cambria Math" panose="02040503050406030204" pitchFamily="18" charset="0"/>
                        </a:rPr>
                        <m:t>|</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m:t>
                  </m:r>
                  <m:sSub>
                    <m:e>
                      <m:r>
                        <a:rPr xmlns:a="http://schemas.openxmlformats.org/drawingml/2006/main" sz="3300" i="1">
                          <a:solidFill>
                            <a:srgbClr val="000000"/>
                          </a:solidFill>
                          <a:latin typeface="Cambria Math" panose="02040503050406030204" pitchFamily="18" charset="0"/>
                        </a:rPr>
                        <m:t>V</m:t>
                      </m:r>
                    </m:e>
                    <m:sub>
                      <m:r>
                        <a:rPr xmlns:a="http://schemas.openxmlformats.org/drawingml/2006/main" sz="3300" i="1">
                          <a:solidFill>
                            <a:srgbClr val="000000"/>
                          </a:solidFill>
                          <a:latin typeface="Cambria Math" panose="02040503050406030204" pitchFamily="18" charset="0"/>
                        </a:rPr>
                        <m:t>u</m:t>
                      </m:r>
                      <m:r>
                        <a:rPr xmlns:a="http://schemas.openxmlformats.org/drawingml/2006/main" sz="3300" i="1">
                          <a:solidFill>
                            <a:srgbClr val="000000"/>
                          </a:solidFill>
                          <a:latin typeface="Cambria Math" panose="02040503050406030204" pitchFamily="18" charset="0"/>
                        </a:rPr>
                        <m:t>s</m:t>
                      </m:r>
                    </m:sub>
                  </m:sSub>
                  <m:sSup>
                    <m:e>
                      <m:r>
                        <a:rPr xmlns:a="http://schemas.openxmlformats.org/drawingml/2006/main" sz="3300" i="1">
                          <a:solidFill>
                            <a:srgbClr val="000000"/>
                          </a:solidFill>
                          <a:latin typeface="Cambria Math" panose="02040503050406030204" pitchFamily="18" charset="0"/>
                        </a:rPr>
                        <m:t>|</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m:t>
                  </m:r>
                  <m:sSub>
                    <m:e>
                      <m:r>
                        <a:rPr xmlns:a="http://schemas.openxmlformats.org/drawingml/2006/main" sz="3300" i="1">
                          <a:solidFill>
                            <a:srgbClr val="000000"/>
                          </a:solidFill>
                          <a:latin typeface="Cambria Math" panose="02040503050406030204" pitchFamily="18" charset="0"/>
                        </a:rPr>
                        <m:t>V</m:t>
                      </m:r>
                    </m:e>
                    <m:sub>
                      <m:r>
                        <a:rPr xmlns:a="http://schemas.openxmlformats.org/drawingml/2006/main" sz="3300" i="1">
                          <a:solidFill>
                            <a:srgbClr val="000000"/>
                          </a:solidFill>
                          <a:latin typeface="Cambria Math" panose="02040503050406030204" pitchFamily="18" charset="0"/>
                        </a:rPr>
                        <m:t>u</m:t>
                      </m:r>
                      <m:r>
                        <a:rPr xmlns:a="http://schemas.openxmlformats.org/drawingml/2006/main" sz="3300" i="1">
                          <a:solidFill>
                            <a:srgbClr val="000000"/>
                          </a:solidFill>
                          <a:latin typeface="Cambria Math" panose="02040503050406030204" pitchFamily="18" charset="0"/>
                        </a:rPr>
                        <m:t>b</m:t>
                      </m:r>
                    </m:sub>
                  </m:sSub>
                  <m:sSup>
                    <m:e>
                      <m:r>
                        <a:rPr xmlns:a="http://schemas.openxmlformats.org/drawingml/2006/main" sz="3300" i="1">
                          <a:solidFill>
                            <a:srgbClr val="000000"/>
                          </a:solidFill>
                          <a:latin typeface="Cambria Math" panose="02040503050406030204" pitchFamily="18" charset="0"/>
                        </a:rPr>
                        <m:t>|</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1</m:t>
                  </m:r>
                </m:oMath>
              </m:oMathPara>
            </a14:m>
            <a:endParaRPr sz="3300"/>
          </a:p>
        </p:txBody>
      </p:sp>
      <p:sp>
        <p:nvSpPr>
          <p:cNvPr id="252" name="Lepton Flavour Universality"/>
          <p:cNvSpPr txBox="1"/>
          <p:nvPr/>
        </p:nvSpPr>
        <p:spPr>
          <a:xfrm>
            <a:off x="7197327" y="5176333"/>
            <a:ext cx="2891562" cy="37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chemeClr val="accent1">
                    <a:lumOff val="-13575"/>
                  </a:schemeClr>
                </a:solidFill>
              </a:defRPr>
            </a:lvl1pPr>
          </a:lstStyle>
          <a:p>
            <a:pPr/>
            <a:r>
              <a:t>Lepton Flavour Universality</a:t>
            </a:r>
          </a:p>
        </p:txBody>
      </p:sp>
      <p:sp>
        <p:nvSpPr>
          <p:cNvPr id="253" name="Cabbibo Universality"/>
          <p:cNvSpPr txBox="1"/>
          <p:nvPr/>
        </p:nvSpPr>
        <p:spPr>
          <a:xfrm>
            <a:off x="7254549" y="6826380"/>
            <a:ext cx="2235252" cy="37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chemeClr val="accent1">
                    <a:lumOff val="-13575"/>
                  </a:schemeClr>
                </a:solidFill>
              </a:defRPr>
            </a:lvl1pPr>
          </a:lstStyle>
          <a:p>
            <a:pPr/>
            <a:r>
              <a:t>Cabbibo Universality</a:t>
            </a:r>
          </a:p>
        </p:txBody>
      </p:sp>
      <p:sp>
        <p:nvSpPr>
          <p:cNvPr id="254" name="PIONEER will test both!"/>
          <p:cNvSpPr txBox="1"/>
          <p:nvPr/>
        </p:nvSpPr>
        <p:spPr>
          <a:xfrm>
            <a:off x="7220081" y="8476426"/>
            <a:ext cx="3320188"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000000"/>
                </a:solidFill>
              </a:defRPr>
            </a:lvl1pPr>
          </a:lstStyle>
          <a:p>
            <a:pPr/>
            <a:r>
              <a:t>PIONEER will test both!</a:t>
            </a:r>
          </a:p>
        </p:txBody>
      </p:sp>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2" name="An easy case: pion and muon decay at rest"/>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An easy case: pion and muon decay at rest</a:t>
            </a:r>
          </a:p>
        </p:txBody>
      </p:sp>
      <p:sp>
        <p:nvSpPr>
          <p:cNvPr id="873"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7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75" name="Unknown.png" descr="Unknown.png"/>
          <p:cNvPicPr>
            <a:picLocks noChangeAspect="1"/>
          </p:cNvPicPr>
          <p:nvPr/>
        </p:nvPicPr>
        <p:blipFill>
          <a:blip r:embed="rId2">
            <a:extLst/>
          </a:blip>
          <a:stretch>
            <a:fillRect/>
          </a:stretch>
        </p:blipFill>
        <p:spPr>
          <a:xfrm>
            <a:off x="790593" y="2471171"/>
            <a:ext cx="11423614" cy="6667437"/>
          </a:xfrm>
          <a:prstGeom prst="rect">
            <a:avLst/>
          </a:prstGeom>
          <a:ln w="12700">
            <a:miter lim="400000"/>
          </a:ln>
        </p:spPr>
      </p:pic>
    </p:spTree>
  </p:cSld>
  <p:clrMapOvr>
    <a:masterClrMapping/>
  </p:clrMapOvr>
  <p:transition xmlns:p14="http://schemas.microsoft.com/office/powerpoint/2010/main" spd="med" advClick="1"/>
</p:sld>
</file>

<file path=ppt/slides/slide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7" name="A difficult case: muon decaying in flight"/>
          <p:cNvSpPr txBox="1"/>
          <p:nvPr>
            <p:ph type="body" idx="21"/>
          </p:nvPr>
        </p:nvSpPr>
        <p:spPr>
          <a:xfrm>
            <a:off x="698500" y="1400179"/>
            <a:ext cx="11607801" cy="671802"/>
          </a:xfrm>
          <a:prstGeom prst="rect">
            <a:avLst/>
          </a:prstGeom>
          <a:extLst>
            <a:ext uri="{C572A759-6A51-4108-AA02-DFA0A04FC94B}">
              <ma14:wrappingTextBoxFlag xmlns:ma14="http://schemas.microsoft.com/office/mac/drawingml/2011/main" val="1"/>
            </a:ext>
          </a:extLst>
        </p:spPr>
        <p:txBody>
          <a:bodyPr/>
          <a:lstStyle/>
          <a:p>
            <a:pPr/>
            <a:r>
              <a:t>A difficult case: muon decaying in flight</a:t>
            </a:r>
          </a:p>
        </p:txBody>
      </p:sp>
      <p:sp>
        <p:nvSpPr>
          <p:cNvPr id="878"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79"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80" name="Unknown.png" descr="Unknown.png"/>
          <p:cNvPicPr>
            <a:picLocks noChangeAspect="1"/>
          </p:cNvPicPr>
          <p:nvPr/>
        </p:nvPicPr>
        <p:blipFill>
          <a:blip r:embed="rId3">
            <a:extLst/>
          </a:blip>
          <a:stretch>
            <a:fillRect/>
          </a:stretch>
        </p:blipFill>
        <p:spPr>
          <a:xfrm>
            <a:off x="1071958" y="2646607"/>
            <a:ext cx="10860884" cy="6307667"/>
          </a:xfrm>
          <a:prstGeom prst="rect">
            <a:avLst/>
          </a:prstGeom>
          <a:ln w="12700">
            <a:miter lim="400000"/>
          </a:ln>
        </p:spPr>
      </p:pic>
    </p:spTree>
  </p:cSld>
  <p:clrMapOvr>
    <a:masterClrMapping/>
  </p:clrMapOvr>
  <p:transition xmlns:p14="http://schemas.microsoft.com/office/powerpoint/2010/main" spd="med" advClick="1"/>
</p:sld>
</file>

<file path=ppt/slides/slide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4" name="A difficult case: muon decaying in flight"/>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A difficult case: muon decaying in flight</a:t>
            </a:r>
          </a:p>
        </p:txBody>
      </p:sp>
      <p:sp>
        <p:nvSpPr>
          <p:cNvPr id="885"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886"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87" name="Unknown.png" descr="Unknown.png"/>
          <p:cNvPicPr>
            <a:picLocks noChangeAspect="1"/>
          </p:cNvPicPr>
          <p:nvPr/>
        </p:nvPicPr>
        <p:blipFill>
          <a:blip r:embed="rId3">
            <a:extLst/>
          </a:blip>
          <a:stretch>
            <a:fillRect/>
          </a:stretch>
        </p:blipFill>
        <p:spPr>
          <a:xfrm>
            <a:off x="1071958" y="2646607"/>
            <a:ext cx="10860884" cy="6307667"/>
          </a:xfrm>
          <a:prstGeom prst="rect">
            <a:avLst/>
          </a:prstGeom>
          <a:ln w="12700">
            <a:miter lim="400000"/>
          </a:ln>
        </p:spPr>
      </p:pic>
      <p:pic>
        <p:nvPicPr>
          <p:cNvPr id="888" name="Screenshot 2023-10-14 at 4.12.12 PM.png" descr="Screenshot 2023-10-14 at 4.12.12 PM.png"/>
          <p:cNvPicPr>
            <a:picLocks noChangeAspect="1"/>
          </p:cNvPicPr>
          <p:nvPr/>
        </p:nvPicPr>
        <p:blipFill>
          <a:blip r:embed="rId4">
            <a:extLst/>
          </a:blip>
          <a:stretch>
            <a:fillRect/>
          </a:stretch>
        </p:blipFill>
        <p:spPr>
          <a:xfrm>
            <a:off x="6185996" y="2746098"/>
            <a:ext cx="3178353" cy="2996155"/>
          </a:xfrm>
          <a:prstGeom prst="rect">
            <a:avLst/>
          </a:prstGeom>
          <a:ln w="12700">
            <a:miter lim="400000"/>
          </a:ln>
        </p:spPr>
      </p:pic>
      <p:sp>
        <p:nvSpPr>
          <p:cNvPr id="889" name="Search"/>
          <p:cNvSpPr/>
          <p:nvPr/>
        </p:nvSpPr>
        <p:spPr>
          <a:xfrm rot="4836528">
            <a:off x="4475682" y="3844116"/>
            <a:ext cx="1446309" cy="1695149"/>
          </a:xfrm>
          <a:custGeom>
            <a:avLst/>
            <a:gdLst/>
            <a:ahLst/>
            <a:cxnLst>
              <a:cxn ang="0">
                <a:pos x="wd2" y="hd2"/>
              </a:cxn>
              <a:cxn ang="5400000">
                <a:pos x="wd2" y="hd2"/>
              </a:cxn>
              <a:cxn ang="10800000">
                <a:pos x="wd2" y="hd2"/>
              </a:cxn>
              <a:cxn ang="16200000">
                <a:pos x="wd2" y="hd2"/>
              </a:cxn>
            </a:cxnLst>
            <a:rect l="0" t="0" r="r" b="b"/>
            <a:pathLst>
              <a:path w="20400" h="21502" fill="norm" stroke="1" extrusionOk="0">
                <a:moveTo>
                  <a:pt x="7928" y="4"/>
                </a:moveTo>
                <a:cubicBezTo>
                  <a:pt x="6343" y="54"/>
                  <a:pt x="4758" y="513"/>
                  <a:pt x="3383" y="1414"/>
                </a:cubicBezTo>
                <a:cubicBezTo>
                  <a:pt x="-286" y="3816"/>
                  <a:pt x="-1098" y="8454"/>
                  <a:pt x="1573" y="11753"/>
                </a:cubicBezTo>
                <a:cubicBezTo>
                  <a:pt x="3866" y="14587"/>
                  <a:pt x="8102" y="15587"/>
                  <a:pt x="11645" y="14130"/>
                </a:cubicBezTo>
                <a:lnTo>
                  <a:pt x="11895" y="14028"/>
                </a:lnTo>
                <a:lnTo>
                  <a:pt x="12039" y="14238"/>
                </a:lnTo>
                <a:cubicBezTo>
                  <a:pt x="12051" y="14256"/>
                  <a:pt x="12060" y="14269"/>
                  <a:pt x="12071" y="14282"/>
                </a:cubicBezTo>
                <a:lnTo>
                  <a:pt x="17686" y="21218"/>
                </a:lnTo>
                <a:cubicBezTo>
                  <a:pt x="17806" y="21366"/>
                  <a:pt x="17984" y="21464"/>
                  <a:pt x="18188" y="21493"/>
                </a:cubicBezTo>
                <a:cubicBezTo>
                  <a:pt x="18392" y="21522"/>
                  <a:pt x="18597" y="21479"/>
                  <a:pt x="18762" y="21371"/>
                </a:cubicBezTo>
                <a:lnTo>
                  <a:pt x="20082" y="20505"/>
                </a:lnTo>
                <a:cubicBezTo>
                  <a:pt x="20425" y="20281"/>
                  <a:pt x="20502" y="19847"/>
                  <a:pt x="20252" y="19538"/>
                </a:cubicBezTo>
                <a:lnTo>
                  <a:pt x="14637" y="12602"/>
                </a:lnTo>
                <a:cubicBezTo>
                  <a:pt x="14613" y="12572"/>
                  <a:pt x="14586" y="12546"/>
                  <a:pt x="14559" y="12521"/>
                </a:cubicBezTo>
                <a:lnTo>
                  <a:pt x="14359" y="12340"/>
                </a:lnTo>
                <a:lnTo>
                  <a:pt x="14540" y="12143"/>
                </a:lnTo>
                <a:cubicBezTo>
                  <a:pt x="16964" y="9533"/>
                  <a:pt x="17103" y="5790"/>
                  <a:pt x="14878" y="3042"/>
                </a:cubicBezTo>
                <a:cubicBezTo>
                  <a:pt x="13209" y="980"/>
                  <a:pt x="10569" y="-78"/>
                  <a:pt x="7928" y="4"/>
                </a:cubicBezTo>
                <a:close/>
                <a:moveTo>
                  <a:pt x="7952" y="1548"/>
                </a:moveTo>
                <a:cubicBezTo>
                  <a:pt x="8377" y="1533"/>
                  <a:pt x="8807" y="1556"/>
                  <a:pt x="9237" y="1617"/>
                </a:cubicBezTo>
                <a:cubicBezTo>
                  <a:pt x="10956" y="1861"/>
                  <a:pt x="12466" y="2690"/>
                  <a:pt x="13488" y="3952"/>
                </a:cubicBezTo>
                <a:cubicBezTo>
                  <a:pt x="15601" y="6562"/>
                  <a:pt x="14959" y="10231"/>
                  <a:pt x="12058" y="12131"/>
                </a:cubicBezTo>
                <a:cubicBezTo>
                  <a:pt x="10904" y="12887"/>
                  <a:pt x="9563" y="13250"/>
                  <a:pt x="8234" y="13250"/>
                </a:cubicBezTo>
                <a:cubicBezTo>
                  <a:pt x="6221" y="13250"/>
                  <a:pt x="4235" y="12415"/>
                  <a:pt x="2963" y="10843"/>
                </a:cubicBezTo>
                <a:cubicBezTo>
                  <a:pt x="850" y="8233"/>
                  <a:pt x="1491" y="4565"/>
                  <a:pt x="4393" y="2665"/>
                </a:cubicBezTo>
                <a:cubicBezTo>
                  <a:pt x="5446" y="1976"/>
                  <a:pt x="6677" y="1593"/>
                  <a:pt x="7952" y="1548"/>
                </a:cubicBezTo>
                <a:close/>
              </a:path>
            </a:pathLst>
          </a:custGeom>
          <a:solidFill>
            <a:schemeClr val="accent3">
              <a:hueOff val="914338"/>
              <a:satOff val="31515"/>
              <a:lumOff val="-30790"/>
            </a:schemeClr>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pic>
        <p:nvPicPr>
          <p:cNvPr id="890" name="Rectangle Rectangle" descr="Rectangle Rectangle"/>
          <p:cNvPicPr>
            <a:picLocks noChangeAspect="0"/>
          </p:cNvPicPr>
          <p:nvPr/>
        </p:nvPicPr>
        <p:blipFill>
          <a:blip r:embed="rId5">
            <a:extLst/>
          </a:blip>
          <a:stretch>
            <a:fillRect/>
          </a:stretch>
        </p:blipFill>
        <p:spPr>
          <a:xfrm>
            <a:off x="5940778" y="2463902"/>
            <a:ext cx="3569441" cy="3659509"/>
          </a:xfrm>
          <a:prstGeom prst="rect">
            <a:avLst/>
          </a:prstGeom>
        </p:spPr>
      </p:pic>
      <p:sp>
        <p:nvSpPr>
          <p:cNvPr id="892" name="This event:…"/>
          <p:cNvSpPr txBox="1"/>
          <p:nvPr/>
        </p:nvSpPr>
        <p:spPr>
          <a:xfrm>
            <a:off x="9530370" y="3448748"/>
            <a:ext cx="3014257" cy="128971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2438338">
              <a:defRPr sz="1800">
                <a:solidFill>
                  <a:srgbClr val="000000"/>
                </a:solidFill>
              </a:defRPr>
            </a:pPr>
            <a:r>
              <a:t>This event:</a:t>
            </a:r>
          </a:p>
          <a:p>
            <a:pPr defTabSz="2438338">
              <a:defRPr>
                <a:solidFill>
                  <a:srgbClr val="000000"/>
                </a:solidFill>
              </a:defRPr>
            </a:pPr>
            <a:r>
              <a:t>The μ+ only travels through a single strip and leaves a positron-like energy deposit </a:t>
            </a:r>
          </a:p>
        </p:txBody>
      </p:sp>
      <p:sp>
        <p:nvSpPr>
          <p:cNvPr id="893" name="With timing information we can easily remove incoming pion and use first positron-like hit in the same strip"/>
          <p:cNvSpPr txBox="1"/>
          <p:nvPr/>
        </p:nvSpPr>
        <p:spPr>
          <a:xfrm>
            <a:off x="6273800" y="12223736"/>
            <a:ext cx="5768704" cy="15662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2438338">
              <a:defRPr sz="2400">
                <a:solidFill>
                  <a:srgbClr val="000000"/>
                </a:solidFill>
              </a:defRPr>
            </a:lvl1pPr>
          </a:lstStyle>
          <a:p>
            <a:pPr/>
            <a:r>
              <a:t>With timing information we can easily remove incoming pion and use first positron-like hit in the same strip</a:t>
            </a:r>
          </a:p>
        </p:txBody>
      </p:sp>
      <p:sp>
        <p:nvSpPr>
          <p:cNvPr id="894" name="With timing information we can easily remove incoming pion and use first positron-like hit in the same strip"/>
          <p:cNvSpPr txBox="1"/>
          <p:nvPr/>
        </p:nvSpPr>
        <p:spPr>
          <a:xfrm>
            <a:off x="9688610" y="6894617"/>
            <a:ext cx="3178354" cy="123891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2438338">
              <a:defRPr>
                <a:solidFill>
                  <a:srgbClr val="000000"/>
                </a:solidFill>
              </a:defRPr>
            </a:lvl1pPr>
          </a:lstStyle>
          <a:p>
            <a:pPr/>
            <a:r>
              <a:t>With timing information we can easily remove incoming pion and use first positron-like hit in the same strip</a:t>
            </a:r>
          </a:p>
        </p:txBody>
      </p:sp>
    </p:spTree>
  </p:cSld>
  <p:clrMapOvr>
    <a:masterClrMapping/>
  </p:clrMapOvr>
  <p:transition xmlns:p14="http://schemas.microsoft.com/office/powerpoint/2010/main" spd="med" advClick="1"/>
</p:sld>
</file>

<file path=ppt/slides/slide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8" name="A difficult case: muon decaying in flight"/>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A difficult case: muon decaying in flight</a:t>
            </a:r>
          </a:p>
        </p:txBody>
      </p:sp>
      <p:sp>
        <p:nvSpPr>
          <p:cNvPr id="899"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900" name="Slide Number Placeholder 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01" name="eloss.png" descr="eloss.png"/>
          <p:cNvPicPr>
            <a:picLocks noChangeAspect="1"/>
          </p:cNvPicPr>
          <p:nvPr/>
        </p:nvPicPr>
        <p:blipFill>
          <a:blip r:embed="rId3">
            <a:extLst/>
          </a:blip>
          <a:stretch>
            <a:fillRect/>
          </a:stretch>
        </p:blipFill>
        <p:spPr>
          <a:xfrm>
            <a:off x="2977832" y="2630664"/>
            <a:ext cx="7049136" cy="4865349"/>
          </a:xfrm>
          <a:prstGeom prst="rect">
            <a:avLst/>
          </a:prstGeom>
          <a:ln w="12700">
            <a:miter lim="400000"/>
          </a:ln>
        </p:spPr>
      </p:pic>
      <p:sp>
        <p:nvSpPr>
          <p:cNvPr id="902" name="We can learn a lot about a particle travel through material from measuring its energy!"/>
          <p:cNvSpPr txBox="1"/>
          <p:nvPr/>
        </p:nvSpPr>
        <p:spPr>
          <a:xfrm>
            <a:off x="2015693" y="7725852"/>
            <a:ext cx="9675877" cy="39928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000">
                <a:solidFill>
                  <a:srgbClr val="000000"/>
                </a:solidFill>
              </a:defRPr>
            </a:lvl1pPr>
          </a:lstStyle>
          <a:p>
            <a:pPr/>
            <a:r>
              <a:t>We can learn a lot about a particle travel through material from measuring its energy!</a:t>
            </a:r>
          </a:p>
        </p:txBody>
      </p:sp>
      <p:sp>
        <p:nvSpPr>
          <p:cNvPr id="903" name="Line"/>
          <p:cNvSpPr/>
          <p:nvPr/>
        </p:nvSpPr>
        <p:spPr>
          <a:xfrm flipH="1">
            <a:off x="9862962" y="5506235"/>
            <a:ext cx="2855022" cy="1"/>
          </a:xfrm>
          <a:prstGeom prst="line">
            <a:avLst/>
          </a:prstGeom>
          <a:ln w="25400">
            <a:solidFill>
              <a:srgbClr val="000000"/>
            </a:solidFill>
            <a:miter lim="400000"/>
            <a:tailEnd type="triangle"/>
          </a:ln>
        </p:spPr>
        <p:txBody>
          <a:bodyPr lIns="50800" tIns="50800" rIns="50800" bIns="50800" anchor="ctr"/>
          <a:lstStyle/>
          <a:p>
            <a:pPr/>
          </a:p>
        </p:txBody>
      </p:sp>
      <p:sp>
        <p:nvSpPr>
          <p:cNvPr id="904" name="A Particle enters ATAR here"/>
          <p:cNvSpPr txBox="1"/>
          <p:nvPr/>
        </p:nvSpPr>
        <p:spPr>
          <a:xfrm>
            <a:off x="9993294" y="5111822"/>
            <a:ext cx="2594357"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A Particle enters ATAR here</a:t>
            </a:r>
          </a:p>
        </p:txBody>
      </p:sp>
    </p:spTree>
  </p:cSld>
  <p:clrMapOvr>
    <a:masterClrMapping/>
  </p:clrMapOvr>
  <p:transition xmlns:p14="http://schemas.microsoft.com/office/powerpoint/2010/main" spd="med" advClick="1"/>
</p:sld>
</file>

<file path=ppt/slides/slide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08"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90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10" name="π+"/>
          <p:cNvSpPr txBox="1"/>
          <p:nvPr/>
        </p:nvSpPr>
        <p:spPr>
          <a:xfrm>
            <a:off x="4378621" y="5186822"/>
            <a:ext cx="337652" cy="364320"/>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chor="ctr">
            <a:spAutoFit/>
          </a:bodyPr>
          <a:lstStyle/>
          <a:p>
            <a:pPr>
              <a:defRPr b="1" sz="2000">
                <a:solidFill>
                  <a:srgbClr val="000000"/>
                </a:solidFill>
              </a:defRPr>
            </a:pPr>
            <a:r>
              <a:t>π</a:t>
            </a:r>
            <a:r>
              <a:rPr baseline="31999"/>
              <a:t>+</a:t>
            </a:r>
          </a:p>
        </p:txBody>
      </p:sp>
      <p:pic>
        <p:nvPicPr>
          <p:cNvPr id="911" name="dx_vs_E0_with_fit.pdf" descr="dx_vs_E0_with_fit.pdf"/>
          <p:cNvPicPr>
            <a:picLocks noChangeAspect="1"/>
          </p:cNvPicPr>
          <p:nvPr/>
        </p:nvPicPr>
        <p:blipFill>
          <a:blip r:embed="rId2">
            <a:extLst/>
          </a:blip>
          <a:stretch>
            <a:fillRect/>
          </a:stretch>
        </p:blipFill>
        <p:spPr>
          <a:xfrm>
            <a:off x="84176" y="3810750"/>
            <a:ext cx="7012238" cy="4439848"/>
          </a:xfrm>
          <a:prstGeom prst="rect">
            <a:avLst/>
          </a:prstGeom>
          <a:ln w="12700">
            <a:miter lim="400000"/>
          </a:ln>
        </p:spPr>
      </p:pic>
      <p:sp>
        <p:nvSpPr>
          <p:cNvPr id="912" name="Step 1: Precisely determining the pion stopping position"/>
          <p:cNvSpPr txBox="1"/>
          <p:nvPr/>
        </p:nvSpPr>
        <p:spPr>
          <a:xfrm>
            <a:off x="2780665" y="2845637"/>
            <a:ext cx="7106286" cy="4366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200">
                <a:solidFill>
                  <a:srgbClr val="000000"/>
                </a:solidFill>
              </a:defRPr>
            </a:lvl1pPr>
          </a:lstStyle>
          <a:p>
            <a:pPr/>
            <a:r>
              <a:t>Step 1: Precisely determining the pion stopping position</a:t>
            </a:r>
          </a:p>
        </p:txBody>
      </p:sp>
      <p:sp>
        <p:nvSpPr>
          <p:cNvPr id="913" name="dx = (E0/5.56)1.69"/>
          <p:cNvSpPr txBox="1"/>
          <p:nvPr/>
        </p:nvSpPr>
        <p:spPr>
          <a:xfrm>
            <a:off x="4008505" y="7093450"/>
            <a:ext cx="2165935" cy="4366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2438338">
              <a:defRPr sz="2200">
                <a:solidFill>
                  <a:schemeClr val="accent5">
                    <a:hueOff val="-82419"/>
                    <a:satOff val="-9513"/>
                    <a:lumOff val="-16343"/>
                  </a:schemeClr>
                </a:solidFill>
              </a:defRPr>
            </a:pPr>
            <a:r>
              <a:t>dx = (E</a:t>
            </a:r>
            <a:r>
              <a:rPr baseline="-5999"/>
              <a:t>0</a:t>
            </a:r>
            <a:r>
              <a:t>/5.56)</a:t>
            </a:r>
            <a:r>
              <a:rPr baseline="31999"/>
              <a:t>1.69</a:t>
            </a:r>
          </a:p>
        </p:txBody>
      </p:sp>
      <p:pic>
        <p:nvPicPr>
          <p:cNvPr id="914" name="compare_before_after_saturation_true_reco_residual_pion_travel.pdf" descr="compare_before_after_saturation_true_reco_residual_pion_travel.pdf"/>
          <p:cNvPicPr>
            <a:picLocks noChangeAspect="1"/>
          </p:cNvPicPr>
          <p:nvPr/>
        </p:nvPicPr>
        <p:blipFill>
          <a:blip r:embed="rId3">
            <a:extLst/>
          </a:blip>
          <a:stretch>
            <a:fillRect/>
          </a:stretch>
        </p:blipFill>
        <p:spPr>
          <a:xfrm>
            <a:off x="7085608" y="4054795"/>
            <a:ext cx="5835016" cy="3951758"/>
          </a:xfrm>
          <a:prstGeom prst="rect">
            <a:avLst/>
          </a:prstGeom>
          <a:ln w="12700">
            <a:miter lim="400000"/>
          </a:ln>
        </p:spPr>
      </p:pic>
      <p:sp>
        <p:nvSpPr>
          <p:cNvPr id="915" name="A difficult case: muon decaying in flight"/>
          <p:cNvSpPr txBox="1"/>
          <p:nvPr/>
        </p:nvSpPr>
        <p:spPr>
          <a:xfrm>
            <a:off x="698500" y="1412977"/>
            <a:ext cx="11607801" cy="6718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7022">
              <a:defRPr b="1" sz="3800">
                <a:solidFill>
                  <a:srgbClr val="000000"/>
                </a:solidFill>
              </a:defRPr>
            </a:lvl1pPr>
          </a:lstStyle>
          <a:p>
            <a:pPr/>
            <a:r>
              <a:t>A difficult case: muon decaying in flight</a:t>
            </a:r>
          </a:p>
        </p:txBody>
      </p:sp>
      <p:sp>
        <p:nvSpPr>
          <p:cNvPr id="916" name="RMS ~ 1μm"/>
          <p:cNvSpPr txBox="1"/>
          <p:nvPr/>
        </p:nvSpPr>
        <p:spPr>
          <a:xfrm>
            <a:off x="8304530" y="4671685"/>
            <a:ext cx="1196341" cy="3245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RMS ~ 1μm</a:t>
            </a:r>
          </a:p>
        </p:txBody>
      </p:sp>
    </p:spTree>
  </p:cSld>
  <p:clrMapOvr>
    <a:masterClrMapping/>
  </p:clrMapOvr>
  <p:transition xmlns:p14="http://schemas.microsoft.com/office/powerpoint/2010/main" spd="med" advClick="1"/>
</p:sld>
</file>

<file path=ppt/slides/slide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18" name="A difficult case: muon decaying in flight"/>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A difficult case: muon decaying in flight</a:t>
            </a:r>
          </a:p>
        </p:txBody>
      </p:sp>
      <p:sp>
        <p:nvSpPr>
          <p:cNvPr id="919" name="Simulation studies"/>
          <p:cNvSpPr txBox="1"/>
          <p:nvPr>
            <p:ph type="title"/>
          </p:nvPr>
        </p:nvSpPr>
        <p:spPr>
          <a:prstGeom prst="rect">
            <a:avLst/>
          </a:prstGeom>
        </p:spPr>
        <p:txBody>
          <a:bodyPr/>
          <a:lstStyle>
            <a:lvl1pPr defTabSz="1716590">
              <a:defRPr spc="-118" sz="5940"/>
            </a:lvl1pPr>
          </a:lstStyle>
          <a:p>
            <a:pPr/>
            <a:r>
              <a:t>Simulation studies</a:t>
            </a:r>
          </a:p>
        </p:txBody>
      </p:sp>
      <p:pic>
        <p:nvPicPr>
          <p:cNvPr id="920" name="ene_onepix.pdf" descr="ene_onepix.pdf"/>
          <p:cNvPicPr>
            <a:picLocks noChangeAspect="1"/>
          </p:cNvPicPr>
          <p:nvPr/>
        </p:nvPicPr>
        <p:blipFill>
          <a:blip r:embed="rId2">
            <a:extLst/>
          </a:blip>
          <a:stretch>
            <a:fillRect/>
          </a:stretch>
        </p:blipFill>
        <p:spPr>
          <a:xfrm>
            <a:off x="7762264" y="2645242"/>
            <a:ext cx="4507338" cy="3052589"/>
          </a:xfrm>
          <a:prstGeom prst="rect">
            <a:avLst/>
          </a:prstGeom>
          <a:ln w="12700">
            <a:miter lim="400000"/>
          </a:ln>
        </p:spPr>
      </p:pic>
      <p:pic>
        <p:nvPicPr>
          <p:cNvPr id="921" name="muon_travel_compare_strategies.pdf" descr="muon_travel_compare_strategies.pdf"/>
          <p:cNvPicPr>
            <a:picLocks noChangeAspect="1"/>
          </p:cNvPicPr>
          <p:nvPr/>
        </p:nvPicPr>
        <p:blipFill>
          <a:blip r:embed="rId3">
            <a:extLst/>
          </a:blip>
          <a:stretch>
            <a:fillRect/>
          </a:stretch>
        </p:blipFill>
        <p:spPr>
          <a:xfrm>
            <a:off x="7582193" y="6068098"/>
            <a:ext cx="4867585" cy="3296566"/>
          </a:xfrm>
          <a:prstGeom prst="rect">
            <a:avLst/>
          </a:prstGeom>
          <a:ln w="12700">
            <a:miter lim="400000"/>
          </a:ln>
        </p:spPr>
      </p:pic>
      <p:sp>
        <p:nvSpPr>
          <p:cNvPr id="922" name="Rectangle"/>
          <p:cNvSpPr/>
          <p:nvPr/>
        </p:nvSpPr>
        <p:spPr>
          <a:xfrm rot="16200000">
            <a:off x="-2468185" y="4940660"/>
            <a:ext cx="5495340" cy="677335"/>
          </a:xfrm>
          <a:prstGeom prst="rect">
            <a:avLst/>
          </a:prstGeom>
          <a:solidFill>
            <a:srgbClr val="FFFFFF"/>
          </a:solidFill>
          <a:ln w="12700">
            <a:miter lim="400000"/>
          </a:ln>
        </p:spPr>
        <p:txBody>
          <a:bodyPr lIns="27093" tIns="27093" rIns="27093" bIns="27093" anchor="ctr"/>
          <a:lstStyle/>
          <a:p>
            <a:pPr defTabSz="587022">
              <a:defRPr sz="2200">
                <a:solidFill>
                  <a:srgbClr val="FFFFFF"/>
                </a:solidFill>
                <a:latin typeface="Helvetica Neue Medium"/>
                <a:ea typeface="Helvetica Neue Medium"/>
                <a:cs typeface="Helvetica Neue Medium"/>
                <a:sym typeface="Helvetica Neue Medium"/>
              </a:defRPr>
            </a:pPr>
          </a:p>
        </p:txBody>
      </p:sp>
      <p:sp>
        <p:nvSpPr>
          <p:cNvPr id="923" name="dE"/>
          <p:cNvSpPr txBox="1"/>
          <p:nvPr/>
        </p:nvSpPr>
        <p:spPr>
          <a:xfrm>
            <a:off x="9737823" y="3908920"/>
            <a:ext cx="556193" cy="525408"/>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chor="ctr">
            <a:spAutoFit/>
          </a:bodyPr>
          <a:lstStyle>
            <a:lvl1pPr>
              <a:defRPr sz="3200">
                <a:solidFill>
                  <a:srgbClr val="000000"/>
                </a:solidFill>
              </a:defRPr>
            </a:lvl1pPr>
          </a:lstStyle>
          <a:p>
            <a:pPr/>
            <a:r>
              <a:t>dE</a:t>
            </a:r>
          </a:p>
        </p:txBody>
      </p:sp>
      <p:sp>
        <p:nvSpPr>
          <p:cNvPr id="924" name="dx (along z)"/>
          <p:cNvSpPr txBox="1"/>
          <p:nvPr/>
        </p:nvSpPr>
        <p:spPr>
          <a:xfrm>
            <a:off x="9087977" y="6628938"/>
            <a:ext cx="2150906" cy="525408"/>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chor="ctr">
            <a:spAutoFit/>
          </a:bodyPr>
          <a:lstStyle>
            <a:lvl1pPr>
              <a:defRPr sz="3200">
                <a:solidFill>
                  <a:srgbClr val="000000"/>
                </a:solidFill>
              </a:defRPr>
            </a:lvl1pPr>
          </a:lstStyle>
          <a:p>
            <a:pPr/>
            <a:r>
              <a:t>dx (along z)</a:t>
            </a:r>
          </a:p>
        </p:txBody>
      </p:sp>
      <p:sp>
        <p:nvSpPr>
          <p:cNvPr id="925" name="➗"/>
          <p:cNvSpPr txBox="1"/>
          <p:nvPr/>
        </p:nvSpPr>
        <p:spPr>
          <a:xfrm>
            <a:off x="9715842" y="5406639"/>
            <a:ext cx="600287" cy="752687"/>
          </a:xfrm>
          <a:prstGeom prst="rect">
            <a:avLst/>
          </a:prstGeom>
          <a:ln w="12700">
            <a:miter lim="400000"/>
          </a:ln>
          <a:extLst>
            <a:ext uri="{C572A759-6A51-4108-AA02-DFA0A04FC94B}">
              <ma14:wrappingTextBoxFlag xmlns:ma14="http://schemas.microsoft.com/office/mac/drawingml/2011/main" val="1"/>
            </a:ext>
          </a:extLst>
        </p:spPr>
        <p:txBody>
          <a:bodyPr wrap="none" lIns="27093" tIns="27093" rIns="27093" bIns="27093" anchor="ctr">
            <a:spAutoFit/>
          </a:bodyPr>
          <a:lstStyle>
            <a:lvl1pPr>
              <a:defRPr sz="4200">
                <a:solidFill>
                  <a:srgbClr val="000000"/>
                </a:solidFill>
              </a:defRPr>
            </a:lvl1pPr>
          </a:lstStyle>
          <a:p>
            <a:pPr/>
            <a:r>
              <a:t>➗</a:t>
            </a:r>
          </a:p>
        </p:txBody>
      </p:sp>
      <p:sp>
        <p:nvSpPr>
          <p:cNvPr id="92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27" name="Screenshot 2023-10-25 at 8.06.36 PM.png" descr="Screenshot 2023-10-25 at 8.06.36 PM.png"/>
          <p:cNvPicPr>
            <a:picLocks noChangeAspect="1"/>
          </p:cNvPicPr>
          <p:nvPr/>
        </p:nvPicPr>
        <p:blipFill>
          <a:blip r:embed="rId4">
            <a:extLst/>
          </a:blip>
          <a:stretch>
            <a:fillRect/>
          </a:stretch>
        </p:blipFill>
        <p:spPr>
          <a:xfrm>
            <a:off x="1152611" y="3908534"/>
            <a:ext cx="5127273" cy="4465405"/>
          </a:xfrm>
          <a:prstGeom prst="rect">
            <a:avLst/>
          </a:prstGeom>
          <a:ln w="12700">
            <a:miter lim="400000"/>
          </a:ln>
        </p:spPr>
      </p:pic>
      <p:sp>
        <p:nvSpPr>
          <p:cNvPr id="928" name="Step 2: measuring the dE/dx of the outgoing particle"/>
          <p:cNvSpPr txBox="1"/>
          <p:nvPr/>
        </p:nvSpPr>
        <p:spPr>
          <a:xfrm>
            <a:off x="507742" y="3042327"/>
            <a:ext cx="6650585" cy="4366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200">
                <a:solidFill>
                  <a:srgbClr val="000000"/>
                </a:solidFill>
              </a:defRPr>
            </a:lvl1pPr>
          </a:lstStyle>
          <a:p>
            <a:pPr/>
            <a:r>
              <a:t>Step 2: measuring the dE/dx of the outgoing particle</a:t>
            </a:r>
          </a:p>
        </p:txBody>
      </p:sp>
    </p:spTree>
  </p:cSld>
  <p:clrMapOvr>
    <a:masterClrMapping/>
  </p:clrMapOvr>
  <p:transition xmlns:p14="http://schemas.microsoft.com/office/powerpoint/2010/main" spd="med" advClick="1"/>
</p:sld>
</file>

<file path=ppt/slides/slide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30" name="A difficult case: muon decaying in flight"/>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A difficult case: muon decaying in flight</a:t>
            </a:r>
          </a:p>
        </p:txBody>
      </p:sp>
      <p:sp>
        <p:nvSpPr>
          <p:cNvPr id="931" name="Simulation studies"/>
          <p:cNvSpPr txBox="1"/>
          <p:nvPr>
            <p:ph type="title"/>
          </p:nvPr>
        </p:nvSpPr>
        <p:spPr>
          <a:prstGeom prst="rect">
            <a:avLst/>
          </a:prstGeom>
        </p:spPr>
        <p:txBody>
          <a:bodyPr/>
          <a:lstStyle>
            <a:lvl1pPr defTabSz="1716590">
              <a:defRPr spc="-118" sz="5940"/>
            </a:lvl1pPr>
          </a:lstStyle>
          <a:p>
            <a:pPr/>
            <a:r>
              <a:t>Simulation studies</a:t>
            </a:r>
          </a:p>
        </p:txBody>
      </p:sp>
      <p:sp>
        <p:nvSpPr>
          <p:cNvPr id="93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33" name="energy_de_dx_cut.pdf" descr="energy_de_dx_cut.pdf"/>
          <p:cNvPicPr>
            <a:picLocks noChangeAspect="1"/>
          </p:cNvPicPr>
          <p:nvPr/>
        </p:nvPicPr>
        <p:blipFill>
          <a:blip r:embed="rId2">
            <a:extLst/>
          </a:blip>
          <a:stretch>
            <a:fillRect/>
          </a:stretch>
        </p:blipFill>
        <p:spPr>
          <a:xfrm>
            <a:off x="7194832" y="3928709"/>
            <a:ext cx="5470791" cy="3705086"/>
          </a:xfrm>
          <a:prstGeom prst="rect">
            <a:avLst/>
          </a:prstGeom>
          <a:ln w="12700">
            <a:miter lim="400000"/>
          </a:ln>
        </p:spPr>
      </p:pic>
      <p:sp>
        <p:nvSpPr>
          <p:cNvPr id="934" name="Line"/>
          <p:cNvSpPr/>
          <p:nvPr/>
        </p:nvSpPr>
        <p:spPr>
          <a:xfrm>
            <a:off x="6011396" y="5781321"/>
            <a:ext cx="892586" cy="1"/>
          </a:xfrm>
          <a:prstGeom prst="line">
            <a:avLst/>
          </a:prstGeom>
          <a:ln w="25400">
            <a:solidFill>
              <a:srgbClr val="000000"/>
            </a:solidFill>
            <a:miter lim="400000"/>
            <a:tailEnd type="triangle"/>
          </a:ln>
        </p:spPr>
        <p:txBody>
          <a:bodyPr lIns="50800" tIns="50800" rIns="50800" bIns="50800" anchor="ctr"/>
          <a:lstStyle/>
          <a:p>
            <a:pPr/>
          </a:p>
        </p:txBody>
      </p:sp>
      <p:pic>
        <p:nvPicPr>
          <p:cNvPr id="935" name="canvas(27).png" descr="canvas(27).png"/>
          <p:cNvPicPr>
            <a:picLocks noChangeAspect="1"/>
          </p:cNvPicPr>
          <p:nvPr/>
        </p:nvPicPr>
        <p:blipFill>
          <a:blip r:embed="rId3">
            <a:extLst/>
          </a:blip>
          <a:srcRect l="0" t="67" r="0" b="67"/>
          <a:stretch>
            <a:fillRect/>
          </a:stretch>
        </p:blipFill>
        <p:spPr>
          <a:xfrm>
            <a:off x="440646" y="3485620"/>
            <a:ext cx="5470912" cy="3705169"/>
          </a:xfrm>
          <a:prstGeom prst="rect">
            <a:avLst/>
          </a:prstGeom>
          <a:ln w="12700">
            <a:miter lim="400000"/>
          </a:ln>
        </p:spPr>
      </p:pic>
      <p:sp>
        <p:nvSpPr>
          <p:cNvPr id="936" name="The instrumented active target is a fantastic tool to understand the backgrounds and achieve our target sensitivity"/>
          <p:cNvSpPr txBox="1"/>
          <p:nvPr/>
        </p:nvSpPr>
        <p:spPr>
          <a:xfrm>
            <a:off x="1510106" y="8246352"/>
            <a:ext cx="10361097" cy="779296"/>
          </a:xfrm>
          <a:prstGeom prst="rect">
            <a:avLst/>
          </a:prstGeom>
          <a:solidFill>
            <a:schemeClr val="accent4">
              <a:hueOff val="-476017"/>
              <a:lumOff val="-10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defRPr sz="2200">
                <a:solidFill>
                  <a:srgbClr val="000000"/>
                </a:solidFill>
                <a:latin typeface="Helvetica Neue Medium"/>
                <a:ea typeface="Helvetica Neue Medium"/>
                <a:cs typeface="Helvetica Neue Medium"/>
                <a:sym typeface="Helvetica Neue Medium"/>
              </a:defRPr>
            </a:lvl1pPr>
          </a:lstStyle>
          <a:p>
            <a:pPr/>
            <a:r>
              <a:t>The instrumented active target is a fantastic tool to understand the backgrounds and achieve our target sensitivity</a:t>
            </a:r>
          </a:p>
        </p:txBody>
      </p:sp>
    </p:spTree>
  </p:cSld>
  <p:clrMapOvr>
    <a:masterClrMapping/>
  </p:clrMapOvr>
  <p:transition xmlns:p14="http://schemas.microsoft.com/office/powerpoint/2010/main" spd="med" advClick="1"/>
</p:sld>
</file>

<file path=ppt/slides/slide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38" name="Phase I measurement strategy…"/>
          <p:cNvSpPr txBox="1"/>
          <p:nvPr>
            <p:ph type="body" sz="half" idx="1"/>
          </p:nvPr>
        </p:nvSpPr>
        <p:spPr>
          <a:xfrm>
            <a:off x="698500" y="2959100"/>
            <a:ext cx="6214630" cy="6096000"/>
          </a:xfrm>
          <a:prstGeom prst="rect">
            <a:avLst/>
          </a:prstGeom>
        </p:spPr>
        <p:txBody>
          <a:bodyPr/>
          <a:lstStyle/>
          <a:p>
            <a:pPr/>
            <a:r>
              <a:t>Phase I measurement strategy</a:t>
            </a:r>
          </a:p>
          <a:p>
            <a:pPr/>
            <a:r>
              <a:t>PSI Pion beam line</a:t>
            </a:r>
          </a:p>
          <a:p>
            <a:pPr/>
            <a:r>
              <a:t>Detector developments</a:t>
            </a:r>
          </a:p>
          <a:p>
            <a:pPr/>
            <a:r>
              <a:t>Simulation studies</a:t>
            </a:r>
          </a:p>
          <a:p>
            <a:pPr>
              <a:defRPr b="1"/>
            </a:pPr>
            <a:r>
              <a:t>Timeline of the project</a:t>
            </a:r>
          </a:p>
        </p:txBody>
      </p:sp>
      <p:sp>
        <p:nvSpPr>
          <p:cNvPr id="939" name="Outlin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Outline</a:t>
            </a:r>
          </a:p>
        </p:txBody>
      </p:sp>
      <p:sp>
        <p:nvSpPr>
          <p:cNvPr id="940" name="Introducing PIONEER"/>
          <p:cNvSpPr txBox="1"/>
          <p:nvPr>
            <p:ph type="title"/>
          </p:nvPr>
        </p:nvSpPr>
        <p:spPr>
          <a:prstGeom prst="rect">
            <a:avLst/>
          </a:prstGeom>
        </p:spPr>
        <p:txBody>
          <a:bodyPr/>
          <a:lstStyle>
            <a:lvl1pPr defTabSz="1716590">
              <a:defRPr spc="-118" sz="5940"/>
            </a:lvl1pPr>
          </a:lstStyle>
          <a:p>
            <a:pPr/>
            <a:r>
              <a:t>Introducing PIONEER</a:t>
            </a:r>
          </a:p>
        </p:txBody>
      </p:sp>
      <p:sp>
        <p:nvSpPr>
          <p:cNvPr id="94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42" name="image (1).png" descr="image (1).png"/>
          <p:cNvPicPr>
            <a:picLocks noChangeAspect="1"/>
          </p:cNvPicPr>
          <p:nvPr/>
        </p:nvPicPr>
        <p:blipFill>
          <a:blip r:embed="rId2">
            <a:extLst/>
          </a:blip>
          <a:srcRect l="29912" t="0" r="52585" b="0"/>
          <a:stretch>
            <a:fillRect/>
          </a:stretch>
        </p:blipFill>
        <p:spPr>
          <a:xfrm>
            <a:off x="8189561" y="2304273"/>
            <a:ext cx="4629226" cy="5901352"/>
          </a:xfrm>
          <a:prstGeom prst="rect">
            <a:avLst/>
          </a:prstGeom>
          <a:ln w="12700">
            <a:miter lim="400000"/>
          </a:ln>
        </p:spPr>
      </p:pic>
      <p:sp>
        <p:nvSpPr>
          <p:cNvPr id="943" name="π+"/>
          <p:cNvSpPr txBox="1"/>
          <p:nvPr/>
        </p:nvSpPr>
        <p:spPr>
          <a:xfrm>
            <a:off x="7384384" y="4968451"/>
            <a:ext cx="516663"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π</a:t>
            </a:r>
            <a:r>
              <a:rPr baseline="31999"/>
              <a:t>+</a:t>
            </a:r>
          </a:p>
        </p:txBody>
      </p:sp>
      <p:sp>
        <p:nvSpPr>
          <p:cNvPr id="944" name="e+"/>
          <p:cNvSpPr txBox="1"/>
          <p:nvPr/>
        </p:nvSpPr>
        <p:spPr>
          <a:xfrm>
            <a:off x="11636135" y="3789802"/>
            <a:ext cx="483198" cy="5731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100">
                <a:solidFill>
                  <a:srgbClr val="000000"/>
                </a:solidFill>
              </a:defRPr>
            </a:pPr>
            <a:r>
              <a:t>e</a:t>
            </a:r>
            <a:r>
              <a:rPr baseline="31999"/>
              <a:t>+</a:t>
            </a:r>
          </a:p>
        </p:txBody>
      </p:sp>
    </p:spTree>
  </p:cSld>
  <p:clrMapOvr>
    <a:masterClrMapping/>
  </p:clrMapOvr>
  <p:transition xmlns:p14="http://schemas.microsoft.com/office/powerpoint/2010/main" spd="med" advClick="1"/>
</p:sld>
</file>

<file path=ppt/slides/slide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6" name="Detector R&amp;D in calorimetry and tracking…"/>
          <p:cNvSpPr txBox="1"/>
          <p:nvPr>
            <p:ph type="body" idx="1"/>
          </p:nvPr>
        </p:nvSpPr>
        <p:spPr>
          <a:xfrm>
            <a:off x="698500" y="4886729"/>
            <a:ext cx="11607800" cy="4489010"/>
          </a:xfrm>
          <a:prstGeom prst="rect">
            <a:avLst/>
          </a:prstGeom>
        </p:spPr>
        <p:txBody>
          <a:bodyPr anchor="ctr"/>
          <a:lstStyle/>
          <a:p>
            <a:pPr marL="254000" indent="-254000">
              <a:spcBef>
                <a:spcPts val="2000"/>
              </a:spcBef>
              <a:defRPr sz="2400"/>
            </a:pPr>
            <a:r>
              <a:t>Detector R&amp;D in calorimetry and tracking</a:t>
            </a:r>
          </a:p>
          <a:p>
            <a:pPr marL="254000" indent="-254000">
              <a:spcBef>
                <a:spcPts val="2000"/>
              </a:spcBef>
              <a:defRPr sz="2400"/>
            </a:pPr>
            <a:r>
              <a:t>Simulation studies to model a high precision experiment</a:t>
            </a:r>
          </a:p>
          <a:p>
            <a:pPr lvl="1" marL="635000" indent="-254000">
              <a:spcBef>
                <a:spcPts val="2000"/>
              </a:spcBef>
              <a:defRPr sz="2400"/>
            </a:pPr>
            <a:r>
              <a:t>i.e. we need to understand π→eν and π→μν acceptance difference to 10</a:t>
            </a:r>
            <a:r>
              <a:rPr baseline="31999"/>
              <a:t>-4</a:t>
            </a:r>
            <a:r>
              <a:t>…</a:t>
            </a:r>
          </a:p>
          <a:p>
            <a:pPr marL="254000" indent="-254000">
              <a:spcBef>
                <a:spcPts val="2000"/>
              </a:spcBef>
              <a:defRPr sz="2400"/>
            </a:pPr>
            <a:r>
              <a:t>Putting an experiment together from concept to first data:</a:t>
            </a:r>
          </a:p>
          <a:p>
            <a:pPr lvl="1" marL="685800" indent="-304800">
              <a:spcBef>
                <a:spcPts val="2000"/>
              </a:spcBef>
              <a:defRPr sz="2400"/>
            </a:pPr>
            <a:r>
              <a:t>Civil engineering, beam optics, detector manufacturing, LXe acquisition, electronics, …</a:t>
            </a:r>
          </a:p>
        </p:txBody>
      </p:sp>
      <p:sp>
        <p:nvSpPr>
          <p:cNvPr id="947" name="Timeline of the project"/>
          <p:cNvSpPr txBox="1"/>
          <p:nvPr>
            <p:ph type="title"/>
          </p:nvPr>
        </p:nvSpPr>
        <p:spPr>
          <a:prstGeom prst="rect">
            <a:avLst/>
          </a:prstGeom>
        </p:spPr>
        <p:txBody>
          <a:bodyPr/>
          <a:lstStyle>
            <a:lvl1pPr defTabSz="1716590">
              <a:defRPr spc="-118" sz="5940"/>
            </a:lvl1pPr>
          </a:lstStyle>
          <a:p>
            <a:pPr/>
            <a:r>
              <a:t>Timeline of the project</a:t>
            </a:r>
          </a:p>
        </p:txBody>
      </p:sp>
      <p:sp>
        <p:nvSpPr>
          <p:cNvPr id="94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49" name="Image" descr="Image"/>
          <p:cNvPicPr>
            <a:picLocks noChangeAspect="1"/>
          </p:cNvPicPr>
          <p:nvPr/>
        </p:nvPicPr>
        <p:blipFill>
          <a:blip r:embed="rId2">
            <a:extLst/>
          </a:blip>
          <a:srcRect l="11166" t="17503" r="3983" b="61502"/>
          <a:stretch>
            <a:fillRect/>
          </a:stretch>
        </p:blipFill>
        <p:spPr>
          <a:xfrm>
            <a:off x="1228328" y="2130163"/>
            <a:ext cx="10344973" cy="1439781"/>
          </a:xfrm>
          <a:prstGeom prst="rect">
            <a:avLst/>
          </a:prstGeom>
          <a:ln w="12700">
            <a:miter lim="400000"/>
          </a:ln>
        </p:spPr>
      </p:pic>
      <p:sp>
        <p:nvSpPr>
          <p:cNvPr id="950" name="The next 5 years"/>
          <p:cNvSpPr txBox="1"/>
          <p:nvPr/>
        </p:nvSpPr>
        <p:spPr>
          <a:xfrm>
            <a:off x="2767393" y="4022561"/>
            <a:ext cx="2085214" cy="4116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000000"/>
                </a:solidFill>
              </a:defRPr>
            </a:lvl1pPr>
          </a:lstStyle>
          <a:p>
            <a:pPr/>
            <a:r>
              <a:t>The next 5 years</a:t>
            </a:r>
          </a:p>
        </p:txBody>
      </p:sp>
      <p:sp>
        <p:nvSpPr>
          <p:cNvPr id="951" name="Double Arrow"/>
          <p:cNvSpPr/>
          <p:nvPr/>
        </p:nvSpPr>
        <p:spPr>
          <a:xfrm>
            <a:off x="1358900" y="3517900"/>
            <a:ext cx="5208905" cy="690350"/>
          </a:xfrm>
          <a:prstGeom prst="leftRightArrow">
            <a:avLst>
              <a:gd name="adj1" fmla="val 32000"/>
              <a:gd name="adj2" fmla="val 80945"/>
            </a:avLst>
          </a:prstGeom>
          <a:solidFill>
            <a:srgbClr val="000000"/>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slides/slide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3" name="A growing collaboration"/>
          <p:cNvSpPr txBox="1"/>
          <p:nvPr>
            <p:ph type="title"/>
          </p:nvPr>
        </p:nvSpPr>
        <p:spPr>
          <a:prstGeom prst="rect">
            <a:avLst/>
          </a:prstGeom>
        </p:spPr>
        <p:txBody>
          <a:bodyPr/>
          <a:lstStyle>
            <a:lvl1pPr defTabSz="1716590">
              <a:defRPr spc="-118" sz="5940"/>
            </a:lvl1pPr>
          </a:lstStyle>
          <a:p>
            <a:pPr/>
            <a:r>
              <a:t>A growing collaboration</a:t>
            </a:r>
          </a:p>
        </p:txBody>
      </p:sp>
      <p:sp>
        <p:nvSpPr>
          <p:cNvPr id="95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957" name="Screenshot 2023-10-23 at 8.39.44 PM.png">
            <a:hlinkClick r:id="rId2" invalidUrl="" action="" tgtFrame="" tooltip="" history="1" highlightClick="0" endSnd="0"/>
          </p:cNvPr>
          <p:cNvGrpSpPr/>
          <p:nvPr/>
        </p:nvGrpSpPr>
        <p:grpSpPr>
          <a:xfrm>
            <a:off x="630346" y="2849458"/>
            <a:ext cx="3754602" cy="1895900"/>
            <a:chOff x="0" y="0"/>
            <a:chExt cx="3754600" cy="1895898"/>
          </a:xfrm>
        </p:grpSpPr>
        <p:pic>
          <p:nvPicPr>
            <p:cNvPr id="956" name="Screenshot 2023-10-23 at 8.39.44 PM.png" descr="Screenshot 2023-10-23 at 8.39.44 PM.png"/>
            <p:cNvPicPr>
              <a:picLocks noChangeAspect="1"/>
            </p:cNvPicPr>
            <p:nvPr/>
          </p:nvPicPr>
          <p:blipFill>
            <a:blip r:embed="rId3">
              <a:extLst/>
            </a:blip>
            <a:stretch>
              <a:fillRect/>
            </a:stretch>
          </p:blipFill>
          <p:spPr>
            <a:xfrm>
              <a:off x="127000" y="88900"/>
              <a:ext cx="3500601" cy="1565699"/>
            </a:xfrm>
            <a:prstGeom prst="rect">
              <a:avLst/>
            </a:prstGeom>
            <a:ln>
              <a:noFill/>
            </a:ln>
            <a:effectLst/>
          </p:spPr>
        </p:pic>
        <p:pic>
          <p:nvPicPr>
            <p:cNvPr id="955" name="Screenshot 2023-10-23 at 8.39.44 PM.png" descr="Screenshot 2023-10-23 at 8.39.44 PM.png"/>
            <p:cNvPicPr>
              <a:picLocks noChangeAspect="0"/>
            </p:cNvPicPr>
            <p:nvPr/>
          </p:nvPicPr>
          <p:blipFill>
            <a:blip r:embed="rId4">
              <a:extLst/>
            </a:blip>
            <a:stretch>
              <a:fillRect/>
            </a:stretch>
          </p:blipFill>
          <p:spPr>
            <a:xfrm>
              <a:off x="0" y="0"/>
              <a:ext cx="3754601" cy="1895899"/>
            </a:xfrm>
            <a:prstGeom prst="rect">
              <a:avLst/>
            </a:prstGeom>
            <a:effectLst/>
          </p:spPr>
        </p:pic>
      </p:grpSp>
      <p:pic>
        <p:nvPicPr>
          <p:cNvPr id="958" name="IMG_4725.jpg" descr="IMG_4725.jpg"/>
          <p:cNvPicPr>
            <a:picLocks noChangeAspect="1"/>
          </p:cNvPicPr>
          <p:nvPr/>
        </p:nvPicPr>
        <p:blipFill>
          <a:blip r:embed="rId5">
            <a:extLst/>
          </a:blip>
          <a:stretch>
            <a:fillRect/>
          </a:stretch>
        </p:blipFill>
        <p:spPr>
          <a:xfrm>
            <a:off x="5719908" y="2462638"/>
            <a:ext cx="6764228" cy="5073172"/>
          </a:xfrm>
          <a:prstGeom prst="rect">
            <a:avLst/>
          </a:prstGeom>
          <a:ln w="25400">
            <a:miter lim="400000"/>
          </a:ln>
          <a:effectLst>
            <a:outerShdw sx="100000" sy="100000" kx="0" ky="0" algn="b" rotWithShape="0" blurRad="254000" dist="127000" dir="5400000">
              <a:srgbClr val="000000">
                <a:alpha val="70000"/>
              </a:srgbClr>
            </a:outerShdw>
          </a:effectLst>
        </p:spPr>
      </p:pic>
      <p:sp>
        <p:nvSpPr>
          <p:cNvPr id="959" name="First collaboration meeting mid October at CENPA"/>
          <p:cNvSpPr txBox="1"/>
          <p:nvPr/>
        </p:nvSpPr>
        <p:spPr>
          <a:xfrm>
            <a:off x="6045113" y="7671378"/>
            <a:ext cx="5245914" cy="37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defRPr>
            </a:lvl1pPr>
          </a:lstStyle>
          <a:p>
            <a:pPr/>
            <a:r>
              <a:t>First collaboration meeting mid October at CENPA</a:t>
            </a:r>
          </a:p>
        </p:txBody>
      </p:sp>
      <p:sp>
        <p:nvSpPr>
          <p:cNvPr id="960" name="Proposal submitted last year at PSI"/>
          <p:cNvSpPr txBox="1"/>
          <p:nvPr/>
        </p:nvSpPr>
        <p:spPr>
          <a:xfrm>
            <a:off x="534279" y="4703769"/>
            <a:ext cx="3709036" cy="37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defRPr>
            </a:lvl1pPr>
          </a:lstStyle>
          <a:p>
            <a:pPr/>
            <a:r>
              <a:t>Proposal submitted last year at PSI</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pic>
        <p:nvPicPr>
          <p:cNvPr id="256" name="Picture 4" descr="Picture 4"/>
          <p:cNvPicPr>
            <a:picLocks noChangeAspect="1"/>
          </p:cNvPicPr>
          <p:nvPr/>
        </p:nvPicPr>
        <p:blipFill>
          <a:blip r:embed="rId2">
            <a:extLst/>
          </a:blip>
          <a:stretch>
            <a:fillRect/>
          </a:stretch>
        </p:blipFill>
        <p:spPr>
          <a:xfrm>
            <a:off x="9139150" y="2043969"/>
            <a:ext cx="3523548" cy="3523547"/>
          </a:xfrm>
          <a:prstGeom prst="rect">
            <a:avLst/>
          </a:prstGeom>
          <a:ln w="12700">
            <a:miter lim="400000"/>
          </a:ln>
        </p:spPr>
      </p:pic>
      <p:sp>
        <p:nvSpPr>
          <p:cNvPr id="257" name="Content Placeholder 2"/>
          <p:cNvSpPr txBox="1"/>
          <p:nvPr>
            <p:ph type="body" idx="1"/>
          </p:nvPr>
        </p:nvSpPr>
        <p:spPr>
          <a:xfrm>
            <a:off x="698500" y="2959100"/>
            <a:ext cx="10336201" cy="6096000"/>
          </a:xfrm>
          <a:prstGeom prst="rect">
            <a:avLst/>
          </a:prstGeom>
        </p:spPr>
        <p:txBody>
          <a:bodyPr/>
          <a:lstStyle/>
          <a:p>
            <a:pPr marL="381000" indent="-381000">
              <a:defRPr sz="2300"/>
            </a:pPr>
            <a:r>
              <a:t>Mass = </a:t>
            </a:r>
            <a14:m>
              <m:oMath>
                <m:r>
                  <m:rPr>
                    <m:nor/>
                  </m:rPr>
                  <a:rPr xmlns:a="http://schemas.openxmlformats.org/drawingml/2006/main" sz="2450" i="1">
                    <a:solidFill>
                      <a:srgbClr val="000000"/>
                    </a:solidFill>
                    <a:latin typeface="Cambria Math" panose="02040503050406030204" pitchFamily="18" charset="0"/>
                  </a:rPr>
                  <m:t>139.57039</m:t>
                </m:r>
                <m:r>
                  <a:rPr xmlns:a="http://schemas.openxmlformats.org/drawingml/2006/main" sz="2450" i="1">
                    <a:solidFill>
                      <a:srgbClr val="000000"/>
                    </a:solidFill>
                    <a:latin typeface="Cambria Math" panose="02040503050406030204" pitchFamily="18" charset="0"/>
                  </a:rPr>
                  <m:t>±</m:t>
                </m:r>
                <m:r>
                  <m:rPr>
                    <m:nor/>
                  </m:rPr>
                  <a:rPr xmlns:a="http://schemas.openxmlformats.org/drawingml/2006/main" sz="2450" i="1">
                    <a:solidFill>
                      <a:srgbClr val="000000"/>
                    </a:solidFill>
                    <a:latin typeface="Cambria Math" panose="02040503050406030204" pitchFamily="18" charset="0"/>
                  </a:rPr>
                  <m:t>0.00018</m:t>
                </m:r>
              </m:oMath>
            </a14:m>
            <a:r>
              <a:t> MeV [ppm]</a:t>
            </a:r>
          </a:p>
          <a:p>
            <a:pPr marL="381000" indent="-381000">
              <a:defRPr sz="2300"/>
            </a:pPr>
            <a:r>
              <a:t>Lifetime =</a:t>
            </a:r>
            <a14:m>
              <m:oMath>
                <m:r>
                  <a:rPr xmlns:a="http://schemas.openxmlformats.org/drawingml/2006/main" sz="2400" i="1">
                    <a:solidFill>
                      <a:srgbClr val="000000"/>
                    </a:solidFill>
                    <a:latin typeface="Cambria Math" panose="02040503050406030204" pitchFamily="18" charset="0"/>
                  </a:rPr>
                  <m:t/>
                </m:r>
                <m:r>
                  <m:rPr>
                    <m:nor/>
                  </m:rPr>
                  <a:rPr xmlns:a="http://schemas.openxmlformats.org/drawingml/2006/main" sz="2400" i="1">
                    <a:solidFill>
                      <a:srgbClr val="000000"/>
                    </a:solidFill>
                    <a:latin typeface="Cambria Math" panose="02040503050406030204" pitchFamily="18" charset="0"/>
                  </a:rPr>
                  <m:t>26.033</m:t>
                </m:r>
                <m:r>
                  <a:rPr xmlns:a="http://schemas.openxmlformats.org/drawingml/2006/main" sz="2400" i="1">
                    <a:solidFill>
                      <a:srgbClr val="000000"/>
                    </a:solidFill>
                    <a:latin typeface="Cambria Math" panose="02040503050406030204" pitchFamily="18" charset="0"/>
                  </a:rPr>
                  <m:t>±</m:t>
                </m:r>
                <m:r>
                  <m:rPr>
                    <m:nor/>
                  </m:rPr>
                  <a:rPr xmlns:a="http://schemas.openxmlformats.org/drawingml/2006/main" sz="2400" i="1">
                    <a:solidFill>
                      <a:srgbClr val="000000"/>
                    </a:solidFill>
                    <a:latin typeface="Cambria Math" panose="02040503050406030204" pitchFamily="18" charset="0"/>
                  </a:rPr>
                  <m:t>0.005</m:t>
                </m:r>
              </m:oMath>
            </a14:m>
            <a:r>
              <a:t> ns [~0.02%]</a:t>
            </a:r>
          </a:p>
          <a:p>
            <a:pPr marL="381000" indent="-381000">
              <a:defRPr sz="2300"/>
            </a:pPr>
            <a:r>
              <a:t>Decay Modes:</a:t>
            </a:r>
          </a:p>
          <a:p>
            <a:pPr lvl="1" marL="863600" indent="-482600">
              <a:spcBef>
                <a:spcPts val="900"/>
              </a:spcBef>
              <a:defRPr sz="2300">
                <a:latin typeface="Cambria Math"/>
                <a:ea typeface="Cambria Math"/>
                <a:cs typeface="Cambria Math"/>
                <a:sym typeface="Cambria Math"/>
              </a:defRPr>
            </a:pPr>
            <a14:m>
              <m:oMath>
                <m:sSup>
                  <m:e>
                    <m:r>
                      <a:rPr xmlns:a="http://schemas.openxmlformats.org/drawingml/2006/main" sz="2400" i="1">
                        <a:solidFill>
                          <a:srgbClr val="000000"/>
                        </a:solidFill>
                        <a:latin typeface="Cambria Math" panose="02040503050406030204" pitchFamily="18" charset="0"/>
                      </a:rPr>
                      <m:t>𝜋</m:t>
                    </m:r>
                  </m:e>
                  <m:sup>
                    <m:r>
                      <a:rPr xmlns:a="http://schemas.openxmlformats.org/drawingml/2006/main" sz="2400" i="1">
                        <a:solidFill>
                          <a:srgbClr val="000000"/>
                        </a:solidFill>
                        <a:latin typeface="Cambria Math" panose="02040503050406030204" pitchFamily="18" charset="0"/>
                      </a:rPr>
                      <m:t>+</m:t>
                    </m:r>
                  </m:sup>
                </m:sSup>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𝜇</m:t>
                    </m:r>
                  </m:e>
                  <m:sup>
                    <m:r>
                      <a:rPr xmlns:a="http://schemas.openxmlformats.org/drawingml/2006/main" sz="2400" i="1">
                        <a:solidFill>
                          <a:srgbClr val="000000"/>
                        </a:solidFill>
                        <a:latin typeface="Cambria Math" panose="02040503050406030204" pitchFamily="18" charset="0"/>
                      </a:rPr>
                      <m:t>+</m:t>
                    </m:r>
                  </m:sup>
                </m:sSup>
                <m:sSub>
                  <m:e>
                    <m:r>
                      <a:rPr xmlns:a="http://schemas.openxmlformats.org/drawingml/2006/main" sz="2400" i="1">
                        <a:solidFill>
                          <a:srgbClr val="000000"/>
                        </a:solidFill>
                        <a:latin typeface="Cambria Math" panose="02040503050406030204" pitchFamily="18" charset="0"/>
                      </a:rPr>
                      <m:t>𝜈</m:t>
                    </m:r>
                  </m:e>
                  <m:sub>
                    <m:r>
                      <a:rPr xmlns:a="http://schemas.openxmlformats.org/drawingml/2006/main" sz="2400" i="1">
                        <a:solidFill>
                          <a:srgbClr val="000000"/>
                        </a:solidFill>
                        <a:latin typeface="Cambria Math" panose="02040503050406030204" pitchFamily="18" charset="0"/>
                      </a:rPr>
                      <m:t>𝜇</m:t>
                    </m:r>
                  </m:sub>
                </m:sSub>
              </m:oMath>
            </a14:m>
            <a:r>
              <a:rPr>
                <a:latin typeface="Calibri"/>
                <a:ea typeface="Calibri"/>
                <a:cs typeface="Calibri"/>
                <a:sym typeface="Calibri"/>
              </a:rPr>
              <a:t>             </a:t>
            </a:r>
            <a:r>
              <a:rPr b="1">
                <a:latin typeface="Calibri"/>
                <a:ea typeface="Calibri"/>
                <a:cs typeface="Calibri"/>
                <a:sym typeface="Calibri"/>
              </a:rPr>
              <a:t>B</a:t>
            </a:r>
            <a:r>
              <a:rPr>
                <a:latin typeface="Calibri"/>
                <a:ea typeface="Calibri"/>
                <a:cs typeface="Calibri"/>
                <a:sym typeface="Calibri"/>
              </a:rPr>
              <a:t>ranching </a:t>
            </a:r>
            <a:r>
              <a:rPr b="1">
                <a:latin typeface="Calibri"/>
                <a:ea typeface="Calibri"/>
                <a:cs typeface="Calibri"/>
                <a:sym typeface="Calibri"/>
              </a:rPr>
              <a:t>R</a:t>
            </a:r>
            <a:r>
              <a:rPr>
                <a:latin typeface="Calibri"/>
                <a:ea typeface="Calibri"/>
                <a:cs typeface="Calibri"/>
                <a:sym typeface="Calibri"/>
              </a:rPr>
              <a:t>atio </a:t>
            </a:r>
            <a14:m>
              <m:oMath>
                <m:r>
                  <m:rPr>
                    <m:nor/>
                  </m:rPr>
                  <a:rPr xmlns:a="http://schemas.openxmlformats.org/drawingml/2006/main" sz="2450" i="1">
                    <a:solidFill>
                      <a:srgbClr val="000000"/>
                    </a:solidFill>
                    <a:latin typeface="Cambria Math" panose="02040503050406030204" pitchFamily="18" charset="0"/>
                  </a:rPr>
                  <m:t>99.98770</m:t>
                </m:r>
                <m:r>
                  <a:rPr xmlns:a="http://schemas.openxmlformats.org/drawingml/2006/main" sz="2450" i="1">
                    <a:solidFill>
                      <a:srgbClr val="000000"/>
                    </a:solidFill>
                    <a:latin typeface="Cambria Math" panose="02040503050406030204" pitchFamily="18" charset="0"/>
                  </a:rPr>
                  <m:t>±</m:t>
                </m:r>
                <m:r>
                  <m:rPr>
                    <m:nor/>
                  </m:rPr>
                  <a:rPr xmlns:a="http://schemas.openxmlformats.org/drawingml/2006/main" sz="2450" i="1">
                    <a:solidFill>
                      <a:srgbClr val="000000"/>
                    </a:solidFill>
                    <a:latin typeface="Cambria Math" panose="02040503050406030204" pitchFamily="18" charset="0"/>
                  </a:rPr>
                  <m:t>0.00004 %</m:t>
                </m:r>
              </m:oMath>
            </a14:m>
          </a:p>
          <a:p>
            <a:pPr lvl="1" marL="863600" indent="-482600">
              <a:spcBef>
                <a:spcPts val="900"/>
              </a:spcBef>
              <a:defRPr sz="2300">
                <a:latin typeface="Cambria Math"/>
                <a:ea typeface="Cambria Math"/>
                <a:cs typeface="Cambria Math"/>
                <a:sym typeface="Cambria Math"/>
              </a:defRPr>
            </a:pPr>
            <a14:m>
              <m:oMath>
                <m:sSup>
                  <m:e>
                    <m:r>
                      <a:rPr xmlns:a="http://schemas.openxmlformats.org/drawingml/2006/main" sz="2400" i="1">
                        <a:solidFill>
                          <a:srgbClr val="000000"/>
                        </a:solidFill>
                        <a:latin typeface="Cambria Math" panose="02040503050406030204" pitchFamily="18" charset="0"/>
                      </a:rPr>
                      <m:t>𝜋</m:t>
                    </m:r>
                  </m:e>
                  <m:sup>
                    <m:r>
                      <a:rPr xmlns:a="http://schemas.openxmlformats.org/drawingml/2006/main" sz="2400" i="1">
                        <a:solidFill>
                          <a:srgbClr val="000000"/>
                        </a:solidFill>
                        <a:latin typeface="Cambria Math" panose="02040503050406030204" pitchFamily="18" charset="0"/>
                      </a:rPr>
                      <m:t>+</m:t>
                    </m:r>
                  </m:sup>
                </m:sSup>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𝑒</m:t>
                    </m:r>
                  </m:e>
                  <m:sup>
                    <m:r>
                      <a:rPr xmlns:a="http://schemas.openxmlformats.org/drawingml/2006/main" sz="2400" i="1">
                        <a:solidFill>
                          <a:srgbClr val="000000"/>
                        </a:solidFill>
                        <a:latin typeface="Cambria Math" panose="02040503050406030204" pitchFamily="18" charset="0"/>
                      </a:rPr>
                      <m:t>+</m:t>
                    </m:r>
                  </m:sup>
                </m:sSup>
                <m:sSub>
                  <m:e>
                    <m:r>
                      <a:rPr xmlns:a="http://schemas.openxmlformats.org/drawingml/2006/main" sz="2400" i="1">
                        <a:solidFill>
                          <a:srgbClr val="000000"/>
                        </a:solidFill>
                        <a:latin typeface="Cambria Math" panose="02040503050406030204" pitchFamily="18" charset="0"/>
                      </a:rPr>
                      <m:t>𝜈</m:t>
                    </m:r>
                  </m:e>
                  <m:sub>
                    <m:r>
                      <a:rPr xmlns:a="http://schemas.openxmlformats.org/drawingml/2006/main" sz="2400" i="1">
                        <a:solidFill>
                          <a:srgbClr val="000000"/>
                        </a:solidFill>
                        <a:latin typeface="Cambria Math" panose="02040503050406030204" pitchFamily="18" charset="0"/>
                      </a:rPr>
                      <m:t>𝑒</m:t>
                    </m:r>
                  </m:sub>
                </m:sSub>
              </m:oMath>
            </a14:m>
            <a:r>
              <a:rPr>
                <a:latin typeface="Calibri"/>
                <a:ea typeface="Calibri"/>
                <a:cs typeface="Calibri"/>
                <a:sym typeface="Calibri"/>
              </a:rPr>
              <a:t>             </a:t>
            </a:r>
            <a:r>
              <a:rPr b="1">
                <a:latin typeface="Calibri"/>
                <a:ea typeface="Calibri"/>
                <a:cs typeface="Calibri"/>
                <a:sym typeface="Calibri"/>
              </a:rPr>
              <a:t>B. R.</a:t>
            </a:r>
            <a:r>
              <a:rPr>
                <a:latin typeface="Calibri"/>
                <a:ea typeface="Calibri"/>
                <a:cs typeface="Calibri"/>
                <a:sym typeface="Calibri"/>
              </a:rPr>
              <a:t> </a:t>
            </a:r>
            <a14:m>
              <m:oMath>
                <m:d>
                  <m:dPr>
                    <m:ctrlPr>
                      <a:rPr xmlns:a="http://schemas.openxmlformats.org/drawingml/2006/main" sz="2400" i="1">
                        <a:solidFill>
                          <a:srgbClr val="000000"/>
                        </a:solidFill>
                        <a:latin typeface="Cambria Math" panose="02040503050406030204" pitchFamily="18" charset="0"/>
                      </a:rPr>
                    </m:ctrlPr>
                  </m:dPr>
                  <m:e>
                    <m:r>
                      <a:rPr xmlns:a="http://schemas.openxmlformats.org/drawingml/2006/main" sz="2400" i="1">
                        <a:solidFill>
                          <a:srgbClr val="000000"/>
                        </a:solidFill>
                        <a:latin typeface="Cambria Math" panose="02040503050406030204" pitchFamily="18" charset="0"/>
                      </a:rPr>
                      <m:t>1.230</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0.004</m:t>
                    </m:r>
                  </m:e>
                </m:d>
                <m:r>
                  <a:rPr xmlns:a="http://schemas.openxmlformats.org/drawingml/2006/main" sz="2400" i="1">
                    <a:solidFill>
                      <a:srgbClr val="000000"/>
                    </a:solidFill>
                    <a:latin typeface="Cambria Math" panose="02040503050406030204" pitchFamily="18" charset="0"/>
                  </a:rPr>
                  <m:t>×</m:t>
                </m:r>
              </m:oMath>
            </a14:m>
            <a:r>
              <a:rPr>
                <a:latin typeface="Calibri"/>
                <a:ea typeface="Calibri"/>
                <a:cs typeface="Calibri"/>
                <a:sym typeface="Calibri"/>
              </a:rPr>
              <a:t> </a:t>
            </a:r>
            <a14:m>
              <m:oMath>
                <m:sSup>
                  <m:e>
                    <m:r>
                      <a:rPr xmlns:a="http://schemas.openxmlformats.org/drawingml/2006/main" sz="2400" i="1">
                        <a:solidFill>
                          <a:srgbClr val="000000"/>
                        </a:solidFill>
                        <a:latin typeface="Cambria Math" panose="02040503050406030204" pitchFamily="18" charset="0"/>
                      </a:rPr>
                      <m:t>10</m:t>
                    </m:r>
                  </m:e>
                  <m: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4</m:t>
                    </m:r>
                  </m:sup>
                </m:sSup>
              </m:oMath>
            </a14:m>
            <a:r>
              <a:rPr>
                <a:latin typeface="Calibri"/>
                <a:ea typeface="Calibri"/>
                <a:cs typeface="Calibri"/>
                <a:sym typeface="Calibri"/>
              </a:rPr>
              <a:t> [~0.3%]</a:t>
            </a:r>
          </a:p>
          <a:p>
            <a:pPr lvl="1" marL="863600" indent="-482600">
              <a:spcBef>
                <a:spcPts val="900"/>
              </a:spcBef>
              <a:defRPr sz="2300">
                <a:latin typeface="Cambria Math"/>
                <a:ea typeface="Cambria Math"/>
                <a:cs typeface="Cambria Math"/>
                <a:sym typeface="Cambria Math"/>
              </a:defRPr>
            </a:pPr>
            <a14:m>
              <m:oMath>
                <m:sSup>
                  <m:e>
                    <m:r>
                      <a:rPr xmlns:a="http://schemas.openxmlformats.org/drawingml/2006/main" sz="2400" i="1">
                        <a:solidFill>
                          <a:srgbClr val="000000"/>
                        </a:solidFill>
                        <a:latin typeface="Cambria Math" panose="02040503050406030204" pitchFamily="18" charset="0"/>
                      </a:rPr>
                      <m:t>𝜋</m:t>
                    </m:r>
                  </m:e>
                  <m:sup>
                    <m:r>
                      <a:rPr xmlns:a="http://schemas.openxmlformats.org/drawingml/2006/main" sz="2400" i="1">
                        <a:solidFill>
                          <a:srgbClr val="000000"/>
                        </a:solidFill>
                        <a:latin typeface="Cambria Math" panose="02040503050406030204" pitchFamily="18" charset="0"/>
                      </a:rPr>
                      <m:t>+</m:t>
                    </m:r>
                  </m:sup>
                </m:sSup>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𝜋</m:t>
                    </m:r>
                  </m:e>
                  <m:sup>
                    <m:r>
                      <a:rPr xmlns:a="http://schemas.openxmlformats.org/drawingml/2006/main" sz="2400" i="1">
                        <a:solidFill>
                          <a:srgbClr val="000000"/>
                        </a:solidFill>
                        <a:latin typeface="Cambria Math" panose="02040503050406030204" pitchFamily="18" charset="0"/>
                      </a:rPr>
                      <m:t>0</m:t>
                    </m:r>
                  </m:sup>
                </m:sSup>
                <m:sSub>
                  <m:e>
                    <m:r>
                      <a:rPr xmlns:a="http://schemas.openxmlformats.org/drawingml/2006/main" sz="2400" i="1">
                        <a:solidFill>
                          <a:srgbClr val="000000"/>
                        </a:solidFill>
                        <a:latin typeface="Cambria Math" panose="02040503050406030204" pitchFamily="18" charset="0"/>
                      </a:rPr>
                      <m:t>𝜈</m:t>
                    </m:r>
                  </m:e>
                  <m:sub>
                    <m:r>
                      <a:rPr xmlns:a="http://schemas.openxmlformats.org/drawingml/2006/main" sz="2400" i="1">
                        <a:solidFill>
                          <a:srgbClr val="000000"/>
                        </a:solidFill>
                        <a:latin typeface="Cambria Math" panose="02040503050406030204" pitchFamily="18" charset="0"/>
                      </a:rPr>
                      <m:t>𝑒</m:t>
                    </m:r>
                  </m:sub>
                </m:sSub>
                <m:sSup>
                  <m:e>
                    <m:r>
                      <a:rPr xmlns:a="http://schemas.openxmlformats.org/drawingml/2006/main" sz="2400" i="1">
                        <a:solidFill>
                          <a:srgbClr val="000000"/>
                        </a:solidFill>
                        <a:latin typeface="Cambria Math" panose="02040503050406030204" pitchFamily="18" charset="0"/>
                      </a:rPr>
                      <m:t>𝑒</m:t>
                    </m:r>
                  </m:e>
                  <m:sup>
                    <m:r>
                      <a:rPr xmlns:a="http://schemas.openxmlformats.org/drawingml/2006/main" sz="2400" i="1">
                        <a:solidFill>
                          <a:srgbClr val="000000"/>
                        </a:solidFill>
                        <a:latin typeface="Cambria Math" panose="02040503050406030204" pitchFamily="18" charset="0"/>
                      </a:rPr>
                      <m:t>+</m:t>
                    </m:r>
                  </m:sup>
                </m:sSup>
              </m:oMath>
            </a14:m>
            <a:r>
              <a:rPr>
                <a:latin typeface="Calibri"/>
                <a:ea typeface="Calibri"/>
                <a:cs typeface="Calibri"/>
                <a:sym typeface="Calibri"/>
              </a:rPr>
              <a:t>        </a:t>
            </a:r>
            <a:r>
              <a:rPr b="1">
                <a:latin typeface="Calibri"/>
                <a:ea typeface="Calibri"/>
                <a:cs typeface="Calibri"/>
                <a:sym typeface="Calibri"/>
              </a:rPr>
              <a:t>B. R. </a:t>
            </a:r>
            <a14:m>
              <m:oMath>
                <m:r>
                  <m:rPr>
                    <m:nor/>
                  </m:rPr>
                  <a:rPr xmlns:a="http://schemas.openxmlformats.org/drawingml/2006/main" sz="2450" i="1">
                    <a:solidFill>
                      <a:srgbClr val="000000"/>
                    </a:solidFill>
                    <a:latin typeface="Cambria Math" panose="02040503050406030204" pitchFamily="18" charset="0"/>
                  </a:rPr>
                  <m:t>(1.036</m:t>
                </m:r>
                <m:r>
                  <a:rPr xmlns:a="http://schemas.openxmlformats.org/drawingml/2006/main" sz="2450" i="1">
                    <a:solidFill>
                      <a:srgbClr val="000000"/>
                    </a:solidFill>
                    <a:latin typeface="Cambria Math" panose="02040503050406030204" pitchFamily="18" charset="0"/>
                  </a:rPr>
                  <m:t>±</m:t>
                </m:r>
                <m:r>
                  <m:rPr>
                    <m:nor/>
                  </m:rPr>
                  <a:rPr xmlns:a="http://schemas.openxmlformats.org/drawingml/2006/main" sz="2450" i="1">
                    <a:solidFill>
                      <a:srgbClr val="000000"/>
                    </a:solidFill>
                    <a:latin typeface="Cambria Math" panose="02040503050406030204" pitchFamily="18" charset="0"/>
                  </a:rPr>
                  <m:t>0.006)</m:t>
                </m:r>
                <m:r>
                  <a:rPr xmlns:a="http://schemas.openxmlformats.org/drawingml/2006/main" sz="2450" i="1">
                    <a:solidFill>
                      <a:srgbClr val="000000"/>
                    </a:solidFill>
                    <a:latin typeface="Cambria Math" panose="02040503050406030204" pitchFamily="18" charset="0"/>
                  </a:rPr>
                  <m:t>×</m:t>
                </m:r>
                <m:sSup>
                  <m:e>
                    <m:r>
                      <a:rPr xmlns:a="http://schemas.openxmlformats.org/drawingml/2006/main" sz="2450" i="1">
                        <a:solidFill>
                          <a:srgbClr val="000000"/>
                        </a:solidFill>
                        <a:latin typeface="Cambria Math" panose="02040503050406030204" pitchFamily="18" charset="0"/>
                      </a:rPr>
                      <m:t>10</m:t>
                    </m:r>
                  </m:e>
                  <m:sup>
                    <m:r>
                      <a:rPr xmlns:a="http://schemas.openxmlformats.org/drawingml/2006/main" sz="2450" i="1">
                        <a:solidFill>
                          <a:srgbClr val="000000"/>
                        </a:solidFill>
                        <a:latin typeface="Cambria Math" panose="02040503050406030204" pitchFamily="18" charset="0"/>
                      </a:rPr>
                      <m:t>−</m:t>
                    </m:r>
                    <m:r>
                      <a:rPr xmlns:a="http://schemas.openxmlformats.org/drawingml/2006/main" sz="2450" i="1">
                        <a:solidFill>
                          <a:srgbClr val="000000"/>
                        </a:solidFill>
                        <a:latin typeface="Cambria Math" panose="02040503050406030204" pitchFamily="18" charset="0"/>
                      </a:rPr>
                      <m:t>8</m:t>
                    </m:r>
                  </m:sup>
                </m:sSup>
              </m:oMath>
            </a14:m>
            <a:r>
              <a:rPr>
                <a:latin typeface="Calibri"/>
                <a:ea typeface="Calibri"/>
                <a:cs typeface="Calibri"/>
                <a:sym typeface="Calibri"/>
              </a:rPr>
              <a:t> [~0.6%]</a:t>
            </a:r>
          </a:p>
          <a:p>
            <a:pPr lvl="1" marL="863600" indent="-482600">
              <a:spcBef>
                <a:spcPts val="900"/>
              </a:spcBef>
              <a:defRPr sz="2300">
                <a:latin typeface="Cambria Math"/>
                <a:ea typeface="Cambria Math"/>
                <a:cs typeface="Cambria Math"/>
                <a:sym typeface="Cambria Math"/>
              </a:defRPr>
            </a:pPr>
            <a14:m>
              <m:oMath>
                <m:sSup>
                  <m:e>
                    <m:r>
                      <a:rPr xmlns:a="http://schemas.openxmlformats.org/drawingml/2006/main" sz="2400" i="1">
                        <a:solidFill>
                          <a:srgbClr val="000000"/>
                        </a:solidFill>
                        <a:latin typeface="Cambria Math" panose="02040503050406030204" pitchFamily="18" charset="0"/>
                      </a:rPr>
                      <m:t>𝜋</m:t>
                    </m:r>
                  </m:e>
                  <m:sup>
                    <m:r>
                      <a:rPr xmlns:a="http://schemas.openxmlformats.org/drawingml/2006/main" sz="2400" i="1">
                        <a:solidFill>
                          <a:srgbClr val="000000"/>
                        </a:solidFill>
                        <a:latin typeface="Cambria Math" panose="02040503050406030204" pitchFamily="18" charset="0"/>
                      </a:rPr>
                      <m:t>+</m:t>
                    </m:r>
                  </m:sup>
                </m:sSup>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𝑒</m:t>
                    </m:r>
                  </m:e>
                  <m:sup>
                    <m:r>
                      <a:rPr xmlns:a="http://schemas.openxmlformats.org/drawingml/2006/main" sz="2400" i="1">
                        <a:solidFill>
                          <a:srgbClr val="000000"/>
                        </a:solidFill>
                        <a:latin typeface="Cambria Math" panose="02040503050406030204" pitchFamily="18" charset="0"/>
                      </a:rPr>
                      <m:t>+</m:t>
                    </m:r>
                  </m:sup>
                </m:sSup>
                <m:sSub>
                  <m:e>
                    <m:r>
                      <a:rPr xmlns:a="http://schemas.openxmlformats.org/drawingml/2006/main" sz="2400" i="1">
                        <a:solidFill>
                          <a:srgbClr val="000000"/>
                        </a:solidFill>
                        <a:latin typeface="Cambria Math" panose="02040503050406030204" pitchFamily="18" charset="0"/>
                      </a:rPr>
                      <m:t>𝜈</m:t>
                    </m:r>
                  </m:e>
                  <m:sub>
                    <m:r>
                      <a:rPr xmlns:a="http://schemas.openxmlformats.org/drawingml/2006/main" sz="2400" i="1">
                        <a:solidFill>
                          <a:srgbClr val="000000"/>
                        </a:solidFill>
                        <a:latin typeface="Cambria Math" panose="02040503050406030204" pitchFamily="18" charset="0"/>
                      </a:rPr>
                      <m:t>𝑒</m:t>
                    </m:r>
                  </m:sub>
                </m:sSub>
                <m:sSup>
                  <m:e>
                    <m:r>
                      <a:rPr xmlns:a="http://schemas.openxmlformats.org/drawingml/2006/main" sz="2400" i="1">
                        <a:solidFill>
                          <a:srgbClr val="000000"/>
                        </a:solidFill>
                        <a:latin typeface="Cambria Math" panose="02040503050406030204" pitchFamily="18" charset="0"/>
                      </a:rPr>
                      <m:t>𝑒</m:t>
                    </m:r>
                  </m:e>
                  <m:sup>
                    <m:r>
                      <a:rPr xmlns:a="http://schemas.openxmlformats.org/drawingml/2006/main" sz="2400" i="1">
                        <a:solidFill>
                          <a:srgbClr val="000000"/>
                        </a:solidFill>
                        <a:latin typeface="Cambria Math" panose="02040503050406030204" pitchFamily="18" charset="0"/>
                      </a:rPr>
                      <m:t>+</m:t>
                    </m:r>
                  </m:sup>
                </m:sSup>
                <m:sSup>
                  <m:e>
                    <m:r>
                      <a:rPr xmlns:a="http://schemas.openxmlformats.org/drawingml/2006/main" sz="2400" i="1">
                        <a:solidFill>
                          <a:srgbClr val="000000"/>
                        </a:solidFill>
                        <a:latin typeface="Cambria Math" panose="02040503050406030204" pitchFamily="18" charset="0"/>
                      </a:rPr>
                      <m:t>𝑒</m:t>
                    </m:r>
                  </m:e>
                  <m:sup>
                    <m:r>
                      <a:rPr xmlns:a="http://schemas.openxmlformats.org/drawingml/2006/main" sz="2400" i="1">
                        <a:solidFill>
                          <a:srgbClr val="000000"/>
                        </a:solidFill>
                        <a:latin typeface="Cambria Math" panose="02040503050406030204" pitchFamily="18" charset="0"/>
                      </a:rPr>
                      <m:t>−</m:t>
                    </m:r>
                  </m:sup>
                </m:sSup>
              </m:oMath>
            </a14:m>
            <a:r>
              <a:rPr>
                <a:latin typeface="Calibri"/>
                <a:ea typeface="Calibri"/>
                <a:cs typeface="Calibri"/>
                <a:sym typeface="Calibri"/>
              </a:rPr>
              <a:t>   </a:t>
            </a:r>
            <a:r>
              <a:rPr b="1">
                <a:latin typeface="Calibri"/>
                <a:ea typeface="Calibri"/>
                <a:cs typeface="Calibri"/>
                <a:sym typeface="Calibri"/>
              </a:rPr>
              <a:t>B. R. </a:t>
            </a:r>
            <a14:m>
              <m:oMath>
                <m:d>
                  <m:dPr>
                    <m:ctrlPr>
                      <a:rPr xmlns:a="http://schemas.openxmlformats.org/drawingml/2006/main" sz="2400" i="1">
                        <a:solidFill>
                          <a:srgbClr val="000000"/>
                        </a:solidFill>
                        <a:latin typeface="Cambria Math" panose="02040503050406030204" pitchFamily="18" charset="0"/>
                      </a:rPr>
                    </m:ctrlPr>
                  </m:dPr>
                  <m:e>
                    <m:r>
                      <a:rPr xmlns:a="http://schemas.openxmlformats.org/drawingml/2006/main" sz="2400" i="1">
                        <a:solidFill>
                          <a:srgbClr val="000000"/>
                        </a:solidFill>
                        <a:latin typeface="Cambria Math" panose="02040503050406030204" pitchFamily="18" charset="0"/>
                      </a:rPr>
                      <m:t>3.2</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0.9</m:t>
                    </m:r>
                  </m:e>
                </m:d>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10</m:t>
                    </m:r>
                  </m:e>
                  <m: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9</m:t>
                    </m:r>
                  </m:sup>
                </m:sSup>
              </m:oMath>
            </a14:m>
          </a:p>
        </p:txBody>
      </p:sp>
      <p:sp>
        <p:nvSpPr>
          <p:cNvPr id="258" name="Slide Subtitl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1127054">
              <a:lnSpc>
                <a:spcPct val="80000"/>
              </a:lnSpc>
              <a:defRPr spc="-78" sz="3900"/>
            </a:lvl1pPr>
          </a:lstStyle>
          <a:p>
            <a:pPr/>
            <a14:m>
              <m:oMathPara>
                <m:oMathParaPr>
                  <m:jc m:val="left"/>
                </m:oMathParaPr>
                <m:oMath>
                  <m:sSup>
                    <m:e>
                      <m:r>
                        <a:rPr xmlns:a="http://schemas.openxmlformats.org/drawingml/2006/main" sz="3950" i="1">
                          <a:solidFill>
                            <a:srgbClr val="000000"/>
                          </a:solidFill>
                          <a:latin typeface="Cambria Math" panose="02040503050406030204" pitchFamily="18" charset="0"/>
                        </a:rPr>
                        <m:t>π</m:t>
                      </m:r>
                    </m:e>
                    <m:sup>
                      <m:r>
                        <a:rPr xmlns:a="http://schemas.openxmlformats.org/drawingml/2006/main" sz="3950" i="1">
                          <a:solidFill>
                            <a:srgbClr val="000000"/>
                          </a:solidFill>
                          <a:latin typeface="Cambria Math" panose="02040503050406030204" pitchFamily="18" charset="0"/>
                        </a:rPr>
                        <m:t>+</m:t>
                      </m:r>
                    </m:sup>
                  </m:sSup>
                </m:oMath>
              </m:oMathPara>
            </a14:m>
            <a:endParaRPr sz="5800"/>
          </a:p>
        </p:txBody>
      </p:sp>
      <p:sp>
        <p:nvSpPr>
          <p:cNvPr id="259" name="Title 1"/>
          <p:cNvSpPr txBox="1"/>
          <p:nvPr>
            <p:ph type="title"/>
          </p:nvPr>
        </p:nvSpPr>
        <p:spPr>
          <a:prstGeom prst="rect">
            <a:avLst/>
          </a:prstGeom>
        </p:spPr>
        <p:txBody>
          <a:bodyPr/>
          <a:lstStyle>
            <a:lvl1pPr defTabSz="1716590">
              <a:defRPr spc="-118" sz="5940"/>
            </a:lvl1pPr>
          </a:lstStyle>
          <a:p>
            <a:pPr/>
            <a:r>
              <a:t>PIONEER Studies charged pions</a:t>
            </a:r>
          </a:p>
        </p:txBody>
      </p:sp>
      <p:sp>
        <p:nvSpPr>
          <p:cNvPr id="260" name="Slide Number Placeholder 5"/>
          <p:cNvSpPr txBox="1"/>
          <p:nvPr>
            <p:ph type="sldNum" sz="quarter" idx="2"/>
          </p:nvPr>
        </p:nvSpPr>
        <p:spPr>
          <a:xfrm>
            <a:off x="6391425" y="9220199"/>
            <a:ext cx="21517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1" name="TextBox 6"/>
          <p:cNvSpPr txBox="1"/>
          <p:nvPr/>
        </p:nvSpPr>
        <p:spPr>
          <a:xfrm>
            <a:off x="9128809" y="4914396"/>
            <a:ext cx="3312691" cy="660008"/>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650240">
              <a:defRPr sz="4400">
                <a:solidFill>
                  <a:srgbClr val="000000"/>
                </a:solidFill>
                <a:latin typeface="Calibri"/>
                <a:ea typeface="Calibri"/>
                <a:cs typeface="Calibri"/>
                <a:sym typeface="Calibri"/>
              </a:defRPr>
            </a:lvl1pPr>
          </a:lstStyle>
          <a:p>
            <a:pPr/>
            <a:r>
              <a:t>Quark model </a:t>
            </a:r>
          </a:p>
        </p:txBody>
      </p:sp>
    </p:spTree>
  </p:cSld>
  <p:clrMapOvr>
    <a:masterClrMapping/>
  </p:clrMapOvr>
  <p:transition xmlns:p14="http://schemas.microsoft.com/office/powerpoint/2010/main" spd="med" advClick="1"/>
</p:sld>
</file>

<file path=ppt/slides/slide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62" name="PIONEER is a new proposal for a rare pion decays experiment at PSI…"/>
          <p:cNvSpPr txBox="1"/>
          <p:nvPr>
            <p:ph type="body" idx="1"/>
          </p:nvPr>
        </p:nvSpPr>
        <p:spPr>
          <a:xfrm>
            <a:off x="355600" y="1545868"/>
            <a:ext cx="6764888" cy="8173496"/>
          </a:xfrm>
          <a:prstGeom prst="rect">
            <a:avLst/>
          </a:prstGeom>
        </p:spPr>
        <p:txBody>
          <a:bodyPr>
            <a:noAutofit/>
          </a:bodyPr>
          <a:lstStyle/>
          <a:p>
            <a:pPr>
              <a:defRPr sz="2400"/>
            </a:pPr>
            <a:r>
              <a:t>PIONEER is a </a:t>
            </a:r>
            <a:r>
              <a:rPr b="1">
                <a:solidFill>
                  <a:schemeClr val="accent5">
                    <a:hueOff val="-82419"/>
                    <a:satOff val="-9513"/>
                    <a:lumOff val="-16343"/>
                  </a:schemeClr>
                </a:solidFill>
              </a:rPr>
              <a:t>new proposal</a:t>
            </a:r>
            <a:r>
              <a:rPr b="1"/>
              <a:t> </a:t>
            </a:r>
            <a:r>
              <a:t>for a rare pion decays experiment at PSI</a:t>
            </a:r>
          </a:p>
          <a:p>
            <a:pPr lvl="1">
              <a:defRPr sz="2400"/>
            </a:pPr>
            <a:r>
              <a:t>Stringent tests of flavour universality</a:t>
            </a:r>
          </a:p>
          <a:p>
            <a:pPr lvl="1">
              <a:defRPr sz="2400"/>
            </a:pPr>
            <a:r>
              <a:t>Up to PeV scale sensitivity to BSM effects</a:t>
            </a:r>
          </a:p>
          <a:p>
            <a:pPr>
              <a:defRPr sz="2400"/>
            </a:pPr>
            <a:r>
              <a:rPr b="1"/>
              <a:t>Concept </a:t>
            </a:r>
            <a:r>
              <a:t>of the experiment has been established and </a:t>
            </a:r>
            <a:r>
              <a:rPr b="1"/>
              <a:t>is very promising</a:t>
            </a:r>
            <a:endParaRPr b="1"/>
          </a:p>
          <a:p>
            <a:pPr>
              <a:defRPr sz="2400"/>
            </a:pPr>
            <a:r>
              <a:t>Ongoing effort to move from concept to serious prototype</a:t>
            </a:r>
          </a:p>
          <a:p>
            <a:pPr lvl="1">
              <a:defRPr sz="2400"/>
            </a:pPr>
            <a:r>
              <a:t>Lots of opportunities for new collaborators to get involved!</a:t>
            </a:r>
          </a:p>
          <a:p>
            <a:pPr lvl="1">
              <a:defRPr sz="2400"/>
            </a:pPr>
            <a:r>
              <a:t>Get in touch: </a:t>
            </a:r>
            <a:br/>
            <a:r>
              <a:t>Quentin Buat: </a:t>
            </a:r>
            <a:r>
              <a:rPr u="sng">
                <a:hlinkClick r:id="rId2" invalidUrl="" action="" tgtFrame="" tooltip="" history="1" highlightClick="0" endSnd="0"/>
              </a:rPr>
              <a:t>qbuat@uw.edu</a:t>
            </a:r>
            <a:r>
              <a:t> , </a:t>
            </a:r>
            <a:br/>
            <a:r>
              <a:t>Chloé Malbrunot: </a:t>
            </a:r>
            <a:r>
              <a:rPr u="sng">
                <a:hlinkClick r:id="rId3" invalidUrl="" action="" tgtFrame="" tooltip="" history="1" highlightClick="0" endSnd="0"/>
              </a:rPr>
              <a:t>cmalbrunot@triumf.ca</a:t>
            </a:r>
            <a:r>
              <a:t>,</a:t>
            </a:r>
            <a:br/>
            <a:r>
              <a:t>David Hertzog: </a:t>
            </a:r>
            <a:r>
              <a:rPr u="sng">
                <a:hlinkClick r:id="rId4" invalidUrl="" action="" tgtFrame="" tooltip="" history="1" highlightClick="0" endSnd="0"/>
              </a:rPr>
              <a:t>hertzog@uw.edu</a:t>
            </a:r>
            <a:r>
              <a:t>, </a:t>
            </a:r>
            <a:br/>
            <a:r>
              <a:t>Doug Bryman: </a:t>
            </a:r>
            <a:r>
              <a:rPr u="sng">
                <a:hlinkClick r:id="rId5" invalidUrl="" action="" tgtFrame="" tooltip="" history="1" highlightClick="0" endSnd="0"/>
              </a:rPr>
              <a:t>doug@triumf.ca</a:t>
            </a:r>
            <a:r>
              <a:t>  </a:t>
            </a:r>
            <a:br/>
          </a:p>
        </p:txBody>
      </p:sp>
      <p:sp>
        <p:nvSpPr>
          <p:cNvPr id="963" name="Conclusion"/>
          <p:cNvSpPr txBox="1"/>
          <p:nvPr>
            <p:ph type="title"/>
          </p:nvPr>
        </p:nvSpPr>
        <p:spPr>
          <a:prstGeom prst="rect">
            <a:avLst/>
          </a:prstGeom>
        </p:spPr>
        <p:txBody>
          <a:bodyPr/>
          <a:lstStyle>
            <a:lvl1pPr defTabSz="1716590">
              <a:defRPr spc="-118" sz="5940"/>
            </a:lvl1pPr>
          </a:lstStyle>
          <a:p>
            <a:pPr/>
            <a:r>
              <a:t>Conclusion</a:t>
            </a:r>
          </a:p>
        </p:txBody>
      </p:sp>
      <p:sp>
        <p:nvSpPr>
          <p:cNvPr id="96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65" name="image (1).png" descr="image (1).png"/>
          <p:cNvPicPr>
            <a:picLocks noChangeAspect="1"/>
          </p:cNvPicPr>
          <p:nvPr/>
        </p:nvPicPr>
        <p:blipFill>
          <a:blip r:embed="rId6">
            <a:extLst/>
          </a:blip>
          <a:stretch>
            <a:fillRect/>
          </a:stretch>
        </p:blipFill>
        <p:spPr>
          <a:xfrm>
            <a:off x="7608781" y="1341066"/>
            <a:ext cx="5281016" cy="1178304"/>
          </a:xfrm>
          <a:prstGeom prst="rect">
            <a:avLst/>
          </a:prstGeom>
          <a:ln w="12700">
            <a:miter lim="400000"/>
          </a:ln>
        </p:spPr>
      </p:pic>
      <p:sp>
        <p:nvSpPr>
          <p:cNvPr id="966" name="Unofficial logo, ongoing contest"/>
          <p:cNvSpPr txBox="1"/>
          <p:nvPr/>
        </p:nvSpPr>
        <p:spPr>
          <a:xfrm>
            <a:off x="7632547" y="980744"/>
            <a:ext cx="2997506" cy="3245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defRPr>
            </a:lvl1pPr>
          </a:lstStyle>
          <a:p>
            <a:pPr/>
            <a:r>
              <a:t>Unofficial logo, ongoing contest</a:t>
            </a:r>
          </a:p>
        </p:txBody>
      </p:sp>
      <p:pic>
        <p:nvPicPr>
          <p:cNvPr id="967" name="Screenshot 2023-10-26 at 12.12.57 PM.png" descr="Screenshot 2023-10-26 at 12.12.57 PM.png"/>
          <p:cNvPicPr>
            <a:picLocks noChangeAspect="1"/>
          </p:cNvPicPr>
          <p:nvPr/>
        </p:nvPicPr>
        <p:blipFill>
          <a:blip r:embed="rId7">
            <a:extLst/>
          </a:blip>
          <a:stretch>
            <a:fillRect/>
          </a:stretch>
        </p:blipFill>
        <p:spPr>
          <a:xfrm>
            <a:off x="8107378" y="2903322"/>
            <a:ext cx="4283643" cy="4867129"/>
          </a:xfrm>
          <a:prstGeom prst="rect">
            <a:avLst/>
          </a:prstGeom>
          <a:ln w="12700">
            <a:miter lim="400000"/>
          </a:ln>
        </p:spPr>
      </p:pic>
      <p:sp>
        <p:nvSpPr>
          <p:cNvPr id="968" name="Uncovered in this talk:…"/>
          <p:cNvSpPr txBox="1"/>
          <p:nvPr/>
        </p:nvSpPr>
        <p:spPr>
          <a:xfrm>
            <a:off x="9397707" y="7788300"/>
            <a:ext cx="2388186" cy="1492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defRPr>
            </a:pPr>
            <a:r>
              <a:t>Uncovered in this talk:</a:t>
            </a:r>
          </a:p>
          <a:p>
            <a:pPr>
              <a:defRPr sz="1800">
                <a:solidFill>
                  <a:srgbClr val="000000"/>
                </a:solidFill>
              </a:defRPr>
            </a:pPr>
            <a:r>
              <a:t>Degrader</a:t>
            </a:r>
          </a:p>
          <a:p>
            <a:pPr>
              <a:defRPr sz="1800">
                <a:solidFill>
                  <a:srgbClr val="000000"/>
                </a:solidFill>
              </a:defRPr>
            </a:pPr>
            <a:r>
              <a:t>Tracker</a:t>
            </a:r>
          </a:p>
          <a:p>
            <a:pPr>
              <a:defRPr sz="1800">
                <a:solidFill>
                  <a:srgbClr val="000000"/>
                </a:solidFill>
              </a:defRPr>
            </a:pPr>
            <a:r>
              <a:t>Trigger/DAQ</a:t>
            </a:r>
          </a:p>
          <a:p>
            <a:pPr>
              <a:defRPr sz="1800">
                <a:solidFill>
                  <a:srgbClr val="000000"/>
                </a:solidFill>
              </a:defRPr>
            </a:pPr>
            <a:r>
              <a:t>…</a:t>
            </a:r>
          </a:p>
        </p:txBody>
      </p:sp>
      <p:sp>
        <p:nvSpPr>
          <p:cNvPr id="969" name="Rectangle"/>
          <p:cNvSpPr/>
          <p:nvPr/>
        </p:nvSpPr>
        <p:spPr>
          <a:xfrm>
            <a:off x="9359900" y="7137400"/>
            <a:ext cx="2060946" cy="517118"/>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slides/slide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1" name="Additional slides"/>
          <p:cNvSpPr txBox="1"/>
          <p:nvPr>
            <p:ph type="title"/>
          </p:nvPr>
        </p:nvSpPr>
        <p:spPr>
          <a:prstGeom prst="rect">
            <a:avLst/>
          </a:prstGeom>
        </p:spPr>
        <p:txBody>
          <a:bodyPr/>
          <a:lstStyle/>
          <a:p>
            <a:pPr/>
            <a:r>
              <a:t>Additional slides</a:t>
            </a:r>
          </a:p>
        </p:txBody>
      </p:sp>
      <p:sp>
        <p:nvSpPr>
          <p:cNvPr id="97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4" name="TextBox 8"/>
          <p:cNvSpPr txBox="1"/>
          <p:nvPr/>
        </p:nvSpPr>
        <p:spPr>
          <a:xfrm>
            <a:off x="8318617" y="2914748"/>
            <a:ext cx="2877781" cy="2783364"/>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algn="l" defTabSz="650240">
              <a:defRPr sz="2500">
                <a:solidFill>
                  <a:srgbClr val="000000"/>
                </a:solidFill>
                <a:latin typeface="Calibri"/>
                <a:ea typeface="Calibri"/>
                <a:cs typeface="Calibri"/>
                <a:sym typeface="Calibri"/>
              </a:defRPr>
            </a:pPr>
          </a:p>
          <a:p>
            <a:pPr algn="l" defTabSz="650240">
              <a:defRPr sz="2500">
                <a:solidFill>
                  <a:srgbClr val="000000"/>
                </a:solidFill>
                <a:latin typeface="Calibri"/>
                <a:ea typeface="Calibri"/>
                <a:cs typeface="Calibri"/>
                <a:sym typeface="Calibri"/>
              </a:defRPr>
            </a:pPr>
            <a:r>
              <a:t>(Calorimeter/ATAR)</a:t>
            </a:r>
          </a:p>
          <a:p>
            <a:pPr algn="l" defTabSz="650240">
              <a:defRPr i="1" sz="2500">
                <a:solidFill>
                  <a:srgbClr val="000000"/>
                </a:solidFill>
                <a:latin typeface="Calibri"/>
                <a:ea typeface="Calibri"/>
                <a:cs typeface="Calibri"/>
                <a:sym typeface="Calibri"/>
              </a:defRPr>
            </a:pPr>
            <a:r>
              <a:t>(ATAR timing/dE/dx) </a:t>
            </a:r>
          </a:p>
          <a:p>
            <a:pPr algn="l" defTabSz="650240">
              <a:defRPr i="1" sz="2500">
                <a:solidFill>
                  <a:srgbClr val="000000"/>
                </a:solidFill>
                <a:latin typeface="Calibri"/>
                <a:ea typeface="Calibri"/>
                <a:cs typeface="Calibri"/>
                <a:sym typeface="Calibri"/>
              </a:defRPr>
            </a:pPr>
            <a:r>
              <a:t>(ATAR)</a:t>
            </a:r>
          </a:p>
          <a:p>
            <a:pPr algn="l" defTabSz="650240">
              <a:defRPr sz="2500">
                <a:solidFill>
                  <a:srgbClr val="000000"/>
                </a:solidFill>
                <a:latin typeface="Calibri"/>
                <a:ea typeface="Calibri"/>
                <a:cs typeface="Calibri"/>
                <a:sym typeface="Calibri"/>
              </a:defRPr>
            </a:pPr>
            <a:r>
              <a:t>(Calorimeter/ATAR)</a:t>
            </a:r>
            <a:r>
              <a:rPr i="1"/>
              <a:t> </a:t>
            </a:r>
          </a:p>
          <a:p>
            <a:pPr algn="l" defTabSz="650240">
              <a:defRPr sz="2500">
                <a:solidFill>
                  <a:srgbClr val="000000"/>
                </a:solidFill>
                <a:latin typeface="Calibri"/>
                <a:ea typeface="Calibri"/>
                <a:cs typeface="Calibri"/>
                <a:sym typeface="Calibri"/>
              </a:defRPr>
            </a:pPr>
            <a:r>
              <a:t>(Calorimeter/ATAR)</a:t>
            </a:r>
            <a:r>
              <a:rPr i="1"/>
              <a:t> </a:t>
            </a:r>
          </a:p>
          <a:p>
            <a:pPr algn="l" defTabSz="650240">
              <a:defRPr sz="2500">
                <a:solidFill>
                  <a:srgbClr val="000000"/>
                </a:solidFill>
                <a:latin typeface="Calibri"/>
                <a:ea typeface="Calibri"/>
                <a:cs typeface="Calibri"/>
                <a:sym typeface="Calibri"/>
              </a:defRPr>
            </a:pPr>
            <a:r>
              <a:t>(Calorimeter)</a:t>
            </a:r>
            <a:r>
              <a:rPr i="1"/>
              <a:t> </a:t>
            </a:r>
          </a:p>
        </p:txBody>
      </p:sp>
      <p:sp>
        <p:nvSpPr>
          <p:cNvPr id="975" name="TextBox 17"/>
          <p:cNvSpPr txBox="1"/>
          <p:nvPr/>
        </p:nvSpPr>
        <p:spPr>
          <a:xfrm>
            <a:off x="1507487" y="7415421"/>
            <a:ext cx="8913360" cy="1557244"/>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algn="l" defTabSz="650240">
              <a:defRPr sz="2400">
                <a:solidFill>
                  <a:srgbClr val="000000"/>
                </a:solidFill>
                <a:latin typeface="Calibri"/>
                <a:ea typeface="Calibri"/>
                <a:cs typeface="Calibri"/>
                <a:sym typeface="Calibri"/>
              </a:defRPr>
            </a:pPr>
            <a:r>
              <a:t>		      </a:t>
            </a:r>
            <a:r>
              <a:rPr b="1"/>
              <a:t>PiBeta	  PIONEER (Phase II)</a:t>
            </a:r>
          </a:p>
          <a:p>
            <a:pPr algn="l" defTabSz="650240">
              <a:defRPr sz="2400">
                <a:solidFill>
                  <a:srgbClr val="000000"/>
                </a:solidFill>
                <a:latin typeface="Calibri"/>
                <a:ea typeface="Calibri"/>
                <a:cs typeface="Calibri"/>
                <a:sym typeface="Calibri"/>
              </a:defRPr>
            </a:pPr>
            <a:r>
              <a:t>Statistics		0.4%	        0.1%</a:t>
            </a:r>
          </a:p>
          <a:p>
            <a:pPr algn="l" defTabSz="650240">
              <a:defRPr sz="2400">
                <a:solidFill>
                  <a:srgbClr val="000000"/>
                </a:solidFill>
                <a:latin typeface="Calibri"/>
                <a:ea typeface="Calibri"/>
                <a:cs typeface="Calibri"/>
                <a:sym typeface="Calibri"/>
              </a:defRPr>
            </a:pPr>
            <a:r>
              <a:t>Systematics     0.4%	        &lt;0.1%    (ATAR (</a:t>
            </a:r>
            <a:r>
              <a:t>β</a:t>
            </a:r>
            <a:r>
              <a:t>), MC, Photonuclear, </a:t>
            </a:r>
            <a:r>
              <a:t>π</a:t>
            </a:r>
            <a:r>
              <a:rPr>
                <a:latin typeface="Wingdings"/>
                <a:ea typeface="Wingdings"/>
                <a:cs typeface="Wingdings"/>
                <a:sym typeface="Wingdings"/>
              </a:rPr>
              <a:t></a:t>
            </a:r>
            <a:r>
              <a:t>e </a:t>
            </a:r>
            <a:r>
              <a:t>ν</a:t>
            </a:r>
            <a:r>
              <a:t>)</a:t>
            </a:r>
          </a:p>
          <a:p>
            <a:pPr algn="l" defTabSz="650240">
              <a:defRPr sz="2400">
                <a:solidFill>
                  <a:srgbClr val="000000"/>
                </a:solidFill>
                <a:latin typeface="Calibri"/>
                <a:ea typeface="Calibri"/>
                <a:cs typeface="Calibri"/>
                <a:sym typeface="Calibri"/>
              </a:defRPr>
            </a:pPr>
            <a:r>
              <a:t>Total		       0.64%	 </a:t>
            </a:r>
            <a:r>
              <a:rPr b="1"/>
              <a:t>0.2%</a:t>
            </a:r>
          </a:p>
        </p:txBody>
      </p:sp>
      <p:sp>
        <p:nvSpPr>
          <p:cNvPr id="976" name="Rectangle 18"/>
          <p:cNvSpPr txBox="1"/>
          <p:nvPr/>
        </p:nvSpPr>
        <p:spPr>
          <a:xfrm>
            <a:off x="1985381" y="1491620"/>
            <a:ext cx="8753822" cy="398566"/>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lvl1pPr algn="l" defTabSz="650240">
              <a:defRPr sz="2400">
                <a:solidFill>
                  <a:srgbClr val="000000"/>
                </a:solidFill>
                <a:latin typeface="Calibri"/>
                <a:ea typeface="Calibri"/>
                <a:cs typeface="Calibri"/>
                <a:sym typeface="Calibri"/>
              </a:defRPr>
            </a:lvl1pPr>
          </a:lstStyle>
          <a:p>
            <a:pPr/>
            <a:r>
              <a:t>To be verified by simulations and prototype measurements.</a:t>
            </a:r>
          </a:p>
        </p:txBody>
      </p:sp>
      <p:sp>
        <p:nvSpPr>
          <p:cNvPr id="977" name="Slide Number Placeholder 4"/>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78" name="Picture 6" descr="Picture 6"/>
          <p:cNvPicPr>
            <a:picLocks noChangeAspect="1"/>
          </p:cNvPicPr>
          <p:nvPr/>
        </p:nvPicPr>
        <p:blipFill>
          <a:blip r:embed="rId3">
            <a:extLst/>
          </a:blip>
          <a:stretch>
            <a:fillRect/>
          </a:stretch>
        </p:blipFill>
        <p:spPr>
          <a:xfrm>
            <a:off x="2545399" y="2091805"/>
            <a:ext cx="5828528" cy="3807927"/>
          </a:xfrm>
          <a:prstGeom prst="rect">
            <a:avLst/>
          </a:prstGeom>
          <a:ln w="12700">
            <a:miter lim="400000"/>
          </a:ln>
        </p:spPr>
      </p:pic>
      <p:sp>
        <p:nvSpPr>
          <p:cNvPr id="979" name="TextBox 3"/>
          <p:cNvSpPr txBox="1"/>
          <p:nvPr/>
        </p:nvSpPr>
        <p:spPr>
          <a:xfrm>
            <a:off x="4707546" y="5350667"/>
            <a:ext cx="262042" cy="398567"/>
          </a:xfrm>
          <a:prstGeom prst="rect">
            <a:avLst/>
          </a:prstGeom>
          <a:ln w="12700">
            <a:miter lim="400000"/>
          </a:ln>
          <a:extLst>
            <a:ext uri="{C572A759-6A51-4108-AA02-DFA0A04FC94B}">
              <ma14:wrappingTextBoxFlag xmlns:ma14="http://schemas.microsoft.com/office/mac/drawingml/2011/main" val="1"/>
            </a:ext>
          </a:extLst>
        </p:spPr>
        <p:txBody>
          <a:bodyPr wrap="none" lIns="48767" tIns="48767" rIns="48767" bIns="48767">
            <a:spAutoFit/>
          </a:bodyPr>
          <a:lstStyle>
            <a:lvl1pPr algn="l" defTabSz="650240">
              <a:defRPr sz="2400">
                <a:solidFill>
                  <a:srgbClr val="000000"/>
                </a:solidFill>
                <a:latin typeface="Calibri"/>
                <a:ea typeface="Calibri"/>
                <a:cs typeface="Calibri"/>
                <a:sym typeface="Calibri"/>
              </a:defRPr>
            </a:lvl1pPr>
          </a:lstStyle>
          <a:p>
            <a:pPr/>
            <a:r>
              <a:t>*</a:t>
            </a:r>
          </a:p>
        </p:txBody>
      </p:sp>
      <p:sp>
        <p:nvSpPr>
          <p:cNvPr id="980" name="TextBox 13"/>
          <p:cNvSpPr txBox="1"/>
          <p:nvPr/>
        </p:nvSpPr>
        <p:spPr>
          <a:xfrm>
            <a:off x="8819001" y="5775234"/>
            <a:ext cx="3198668" cy="1182990"/>
          </a:xfrm>
          <a:prstGeom prst="rect">
            <a:avLst/>
          </a:prstGeom>
          <a:ln w="12700">
            <a:miter lim="400000"/>
          </a:ln>
          <a:extLst>
            <a:ext uri="{C572A759-6A51-4108-AA02-DFA0A04FC94B}">
              <ma14:wrappingTextBoxFlag xmlns:ma14="http://schemas.microsoft.com/office/mac/drawingml/2011/main" val="1"/>
            </a:ext>
          </a:extLst>
        </p:spPr>
        <p:txBody>
          <a:bodyPr lIns="48767" tIns="48767" rIns="48767" bIns="48767">
            <a:spAutoFit/>
          </a:bodyPr>
          <a:lstStyle/>
          <a:p>
            <a:pPr algn="l" defTabSz="650240">
              <a:defRPr sz="2400">
                <a:solidFill>
                  <a:srgbClr val="000000"/>
                </a:solidFill>
                <a:latin typeface="Calibri"/>
                <a:ea typeface="Calibri"/>
                <a:cs typeface="Calibri"/>
                <a:sym typeface="Calibri"/>
              </a:defRPr>
            </a:pPr>
            <a:r>
              <a:t>*</a:t>
            </a:r>
            <a:r>
              <a:rPr sz="1600"/>
              <a:t>Pion lifetime uncertainty not included</a:t>
            </a:r>
          </a:p>
          <a:p>
            <a:pPr algn="l" defTabSz="650240">
              <a:defRPr>
                <a:solidFill>
                  <a:srgbClr val="000000"/>
                </a:solidFill>
                <a:latin typeface="Calibri"/>
                <a:ea typeface="Calibri"/>
                <a:cs typeface="Calibri"/>
                <a:sym typeface="Calibri"/>
              </a:defRPr>
            </a:pPr>
            <a:r>
              <a:t>Newly proposed measurement at TRIUMF</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97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76" grpId="1"/>
    </p:bldLst>
  </p:timing>
</p:sld>
</file>

<file path=ppt/slides/slide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8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85" name="Screenshot 2023-11-06 at 1.45.59 PM.png" descr="Screenshot 2023-11-06 at 1.45.59 PM.png"/>
          <p:cNvPicPr>
            <a:picLocks noChangeAspect="1"/>
          </p:cNvPicPr>
          <p:nvPr/>
        </p:nvPicPr>
        <p:blipFill>
          <a:blip r:embed="rId2">
            <a:extLst/>
          </a:blip>
          <a:stretch>
            <a:fillRect/>
          </a:stretch>
        </p:blipFill>
        <p:spPr>
          <a:xfrm>
            <a:off x="0" y="788361"/>
            <a:ext cx="13004800" cy="7307072"/>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Lepton Flavour Universal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Lepton Flavour Universality</a:t>
            </a:r>
          </a:p>
        </p:txBody>
      </p:sp>
      <p:sp>
        <p:nvSpPr>
          <p:cNvPr id="264" name="Rare Pion Decays"/>
          <p:cNvSpPr txBox="1"/>
          <p:nvPr>
            <p:ph type="title"/>
          </p:nvPr>
        </p:nvSpPr>
        <p:spPr>
          <a:prstGeom prst="rect">
            <a:avLst/>
          </a:prstGeom>
        </p:spPr>
        <p:txBody>
          <a:bodyPr/>
          <a:lstStyle>
            <a:lvl1pPr defTabSz="1716590">
              <a:defRPr spc="-118" sz="5940"/>
            </a:lvl1pPr>
          </a:lstStyle>
          <a:p>
            <a:pPr/>
            <a:r>
              <a:t>Rare Pion Decays</a:t>
            </a:r>
          </a:p>
        </p:txBody>
      </p:sp>
      <p:sp>
        <p:nvSpPr>
          <p:cNvPr id="265"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6" name="Oval"/>
          <p:cNvSpPr/>
          <p:nvPr/>
        </p:nvSpPr>
        <p:spPr>
          <a:xfrm>
            <a:off x="1792305" y="3670685"/>
            <a:ext cx="638908" cy="3534332"/>
          </a:xfrm>
          <a:prstGeom prst="ellipse">
            <a:avLst/>
          </a:prstGeom>
          <a:solidFill>
            <a:srgbClr val="D5D5D5"/>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pic>
        <p:nvPicPr>
          <p:cNvPr id="267" name="PiPlus_muon_decay.svg.png" descr="PiPlus_muon_decay.svg.png"/>
          <p:cNvPicPr>
            <a:picLocks noChangeAspect="1"/>
          </p:cNvPicPr>
          <p:nvPr/>
        </p:nvPicPr>
        <p:blipFill>
          <a:blip r:embed="rId2">
            <a:extLst/>
          </a:blip>
          <a:srcRect l="19477" t="0" r="0" b="0"/>
          <a:stretch>
            <a:fillRect/>
          </a:stretch>
        </p:blipFill>
        <p:spPr>
          <a:xfrm>
            <a:off x="1552179" y="3864369"/>
            <a:ext cx="4223360" cy="3146964"/>
          </a:xfrm>
          <a:prstGeom prst="rect">
            <a:avLst/>
          </a:prstGeom>
          <a:ln w="12700">
            <a:miter lim="400000"/>
          </a:ln>
        </p:spPr>
      </p:pic>
      <p:sp>
        <p:nvSpPr>
          <p:cNvPr id="268" name="Oval"/>
          <p:cNvSpPr/>
          <p:nvPr/>
        </p:nvSpPr>
        <p:spPr>
          <a:xfrm>
            <a:off x="7901005" y="3670685"/>
            <a:ext cx="638908" cy="3534332"/>
          </a:xfrm>
          <a:prstGeom prst="ellipse">
            <a:avLst/>
          </a:prstGeom>
          <a:solidFill>
            <a:srgbClr val="D5D5D5"/>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pic>
        <p:nvPicPr>
          <p:cNvPr id="269" name="PiPlus_muon_decay.svg.png" descr="PiPlus_muon_decay.svg.png"/>
          <p:cNvPicPr>
            <a:picLocks noChangeAspect="1"/>
          </p:cNvPicPr>
          <p:nvPr/>
        </p:nvPicPr>
        <p:blipFill>
          <a:blip r:embed="rId2">
            <a:extLst/>
          </a:blip>
          <a:srcRect l="20961" t="0" r="0" b="0"/>
          <a:stretch>
            <a:fillRect/>
          </a:stretch>
        </p:blipFill>
        <p:spPr>
          <a:xfrm>
            <a:off x="7789495" y="3864440"/>
            <a:ext cx="4145544" cy="3146963"/>
          </a:xfrm>
          <a:prstGeom prst="rect">
            <a:avLst/>
          </a:prstGeom>
          <a:ln w="12700">
            <a:miter lim="400000"/>
          </a:ln>
        </p:spPr>
      </p:pic>
      <p:sp>
        <p:nvSpPr>
          <p:cNvPr id="270" name="Rectangle"/>
          <p:cNvSpPr/>
          <p:nvPr/>
        </p:nvSpPr>
        <p:spPr>
          <a:xfrm>
            <a:off x="5167213" y="3906512"/>
            <a:ext cx="638908" cy="538310"/>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271" name="Rectangle"/>
          <p:cNvSpPr/>
          <p:nvPr/>
        </p:nvSpPr>
        <p:spPr>
          <a:xfrm>
            <a:off x="5167213" y="6568726"/>
            <a:ext cx="638908" cy="538310"/>
          </a:xfrm>
          <a:prstGeom prst="rect">
            <a:avLst/>
          </a:pr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p>
        </p:txBody>
      </p:sp>
      <p:sp>
        <p:nvSpPr>
          <p:cNvPr id="272" name="Equation"/>
          <p:cNvSpPr txBox="1"/>
          <p:nvPr/>
        </p:nvSpPr>
        <p:spPr>
          <a:xfrm>
            <a:off x="5288781" y="3988600"/>
            <a:ext cx="395772" cy="33221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p>
                    <m:e>
                      <m:r>
                        <a:rPr xmlns:a="http://schemas.openxmlformats.org/drawingml/2006/main" sz="3400" i="1">
                          <a:solidFill>
                            <a:srgbClr val="000000"/>
                          </a:solidFill>
                          <a:latin typeface="Cambria Math" panose="02040503050406030204" pitchFamily="18" charset="0"/>
                        </a:rPr>
                        <m:t>e</m:t>
                      </m:r>
                    </m:e>
                    <m:sup>
                      <m:r>
                        <a:rPr xmlns:a="http://schemas.openxmlformats.org/drawingml/2006/main" sz="3400" i="1">
                          <a:solidFill>
                            <a:srgbClr val="000000"/>
                          </a:solidFill>
                          <a:latin typeface="Cambria Math" panose="02040503050406030204" pitchFamily="18" charset="0"/>
                        </a:rPr>
                        <m:t>+</m:t>
                      </m:r>
                    </m:sup>
                  </m:sSup>
                </m:oMath>
              </m:oMathPara>
            </a14:m>
            <a:endParaRPr sz="3400"/>
          </a:p>
        </p:txBody>
      </p:sp>
      <p:sp>
        <p:nvSpPr>
          <p:cNvPr id="273" name="Equation"/>
          <p:cNvSpPr txBox="1"/>
          <p:nvPr/>
        </p:nvSpPr>
        <p:spPr>
          <a:xfrm>
            <a:off x="5288781" y="6496455"/>
            <a:ext cx="305450" cy="30174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3400" i="1">
                          <a:solidFill>
                            <a:srgbClr val="000000"/>
                          </a:solidFill>
                          <a:latin typeface="Cambria Math" panose="02040503050406030204" pitchFamily="18" charset="0"/>
                        </a:rPr>
                        <m:t>ν</m:t>
                      </m:r>
                    </m:e>
                    <m:sub>
                      <m:r>
                        <a:rPr xmlns:a="http://schemas.openxmlformats.org/drawingml/2006/main" sz="3400" i="1">
                          <a:solidFill>
                            <a:srgbClr val="000000"/>
                          </a:solidFill>
                          <a:latin typeface="Cambria Math" panose="02040503050406030204" pitchFamily="18" charset="0"/>
                        </a:rPr>
                        <m:t>e</m:t>
                      </m:r>
                    </m:sub>
                  </m:sSub>
                </m:oMath>
              </m:oMathPara>
            </a14:m>
            <a:endParaRPr sz="3400"/>
          </a:p>
        </p:txBody>
      </p:sp>
      <p:sp>
        <p:nvSpPr>
          <p:cNvPr id="274" name="➗"/>
          <p:cNvSpPr txBox="1"/>
          <p:nvPr/>
        </p:nvSpPr>
        <p:spPr>
          <a:xfrm>
            <a:off x="6237949" y="4898100"/>
            <a:ext cx="863601" cy="1079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5900"/>
            </a:lvl1pPr>
          </a:lstStyle>
          <a:p>
            <a:pPr/>
            <a:r>
              <a:t>➗</a:t>
            </a:r>
          </a:p>
        </p:txBody>
      </p:sp>
      <p:sp>
        <p:nvSpPr>
          <p:cNvPr id="275" name="Equation"/>
          <p:cNvSpPr txBox="1"/>
          <p:nvPr/>
        </p:nvSpPr>
        <p:spPr>
          <a:xfrm>
            <a:off x="2077463" y="7542254"/>
            <a:ext cx="9440711" cy="100781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R</m:t>
                      </m:r>
                    </m:e>
                    <m:sub>
                      <m:f>
                        <m:fPr>
                          <m:ctrlPr>
                            <a:rPr xmlns:a="http://schemas.openxmlformats.org/drawingml/2006/main" sz="2400" i="1">
                              <a:solidFill>
                                <a:srgbClr val="000000"/>
                              </a:solidFill>
                              <a:latin typeface="Cambria Math" panose="02040503050406030204" pitchFamily="18" charset="0"/>
                            </a:rPr>
                          </m:ctrlPr>
                          <m:type m:val="lin"/>
                        </m:fPr>
                        <m:num>
                          <m:r>
                            <a:rPr xmlns:a="http://schemas.openxmlformats.org/drawingml/2006/main" sz="2400" i="1">
                              <a:solidFill>
                                <a:srgbClr val="000000"/>
                              </a:solidFill>
                              <a:latin typeface="Cambria Math" panose="02040503050406030204" pitchFamily="18" charset="0"/>
                            </a:rPr>
                            <m:t>e</m:t>
                          </m:r>
                        </m:num>
                        <m:den>
                          <m:r>
                            <a:rPr xmlns:a="http://schemas.openxmlformats.org/drawingml/2006/main" sz="2400" i="1">
                              <a:solidFill>
                                <a:srgbClr val="000000"/>
                              </a:solidFill>
                              <a:latin typeface="Cambria Math" panose="02040503050406030204" pitchFamily="18" charset="0"/>
                            </a:rPr>
                            <m:t>μ</m:t>
                          </m:r>
                        </m:den>
                      </m:f>
                    </m:sub>
                  </m:sSub>
                  <m:r>
                    <a:rPr xmlns:a="http://schemas.openxmlformats.org/drawingml/2006/main" sz="2400" i="1">
                      <a:solidFill>
                        <a:srgbClr val="000000"/>
                      </a:solidFill>
                      <a:latin typeface="Cambria Math" panose="02040503050406030204" pitchFamily="18" charset="0"/>
                    </a:rPr>
                    <m:t>=</m:t>
                  </m:r>
                  <m:f>
                    <m:fPr>
                      <m:ctrlPr>
                        <a:rPr xmlns:a="http://schemas.openxmlformats.org/drawingml/2006/main" sz="2400" i="1">
                          <a:solidFill>
                            <a:srgbClr val="000000"/>
                          </a:solidFill>
                          <a:latin typeface="Cambria Math" panose="02040503050406030204" pitchFamily="18" charset="0"/>
                        </a:rPr>
                      </m:ctrlPr>
                      <m:type m:val="bar"/>
                    </m:fPr>
                    <m:num>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e</m:t>
                          </m:r>
                        </m:sub>
                        <m:sup>
                          <m:r>
                            <a:rPr xmlns:a="http://schemas.openxmlformats.org/drawingml/2006/main" sz="2400" i="1">
                              <a:solidFill>
                                <a:srgbClr val="000000"/>
                              </a:solidFill>
                              <a:latin typeface="Cambria Math" panose="02040503050406030204" pitchFamily="18" charset="0"/>
                            </a:rPr>
                            <m:t>2</m:t>
                          </m:r>
                        </m:sup>
                      </m:sSubSup>
                    </m:num>
                    <m:den>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μ</m:t>
                          </m:r>
                        </m:sub>
                        <m:sup>
                          <m:r>
                            <a:rPr xmlns:a="http://schemas.openxmlformats.org/drawingml/2006/main" sz="2400" i="1">
                              <a:solidFill>
                                <a:srgbClr val="000000"/>
                              </a:solidFill>
                              <a:latin typeface="Cambria Math" panose="02040503050406030204" pitchFamily="18" charset="0"/>
                            </a:rPr>
                            <m:t>2</m:t>
                          </m:r>
                        </m:sup>
                      </m:sSubSup>
                    </m:den>
                  </m:f>
                  <m:r>
                    <a:rPr xmlns:a="http://schemas.openxmlformats.org/drawingml/2006/main" sz="2400" i="1">
                      <a:solidFill>
                        <a:srgbClr val="000000"/>
                      </a:solidFill>
                      <a:latin typeface="Cambria Math" panose="02040503050406030204" pitchFamily="18" charset="0"/>
                    </a:rPr>
                    <m:t>×</m:t>
                  </m:r>
                  <m:sSup>
                    <m:e>
                      <m:d>
                        <m:dPr>
                          <m:ctrlPr>
                            <a:rPr xmlns:a="http://schemas.openxmlformats.org/drawingml/2006/main" sz="2400" i="1">
                              <a:solidFill>
                                <a:srgbClr val="000000"/>
                              </a:solidFill>
                              <a:latin typeface="Cambria Math" panose="02040503050406030204" pitchFamily="18" charset="0"/>
                            </a:rPr>
                          </m:ctrlPr>
                        </m:dPr>
                        <m:e>
                          <m:f>
                            <m:fPr>
                              <m:ctrlPr>
                                <a:rPr xmlns:a="http://schemas.openxmlformats.org/drawingml/2006/main" sz="2400" i="1">
                                  <a:solidFill>
                                    <a:srgbClr val="000000"/>
                                  </a:solidFill>
                                  <a:latin typeface="Cambria Math" panose="02040503050406030204" pitchFamily="18" charset="0"/>
                                </a:rPr>
                              </m:ctrlPr>
                              <m:type m:val="bar"/>
                            </m:fPr>
                            <m:num>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π</m:t>
                                  </m:r>
                                </m:sub>
                                <m:sup>
                                  <m:r>
                                    <a:rPr xmlns:a="http://schemas.openxmlformats.org/drawingml/2006/main" sz="2400" i="1">
                                      <a:solidFill>
                                        <a:srgbClr val="000000"/>
                                      </a:solidFill>
                                      <a:latin typeface="Cambria Math" panose="02040503050406030204" pitchFamily="18" charset="0"/>
                                    </a:rPr>
                                    <m:t>2</m:t>
                                  </m:r>
                                </m:sup>
                              </m:sSubSup>
                              <m:r>
                                <a:rPr xmlns:a="http://schemas.openxmlformats.org/drawingml/2006/main" sz="2400" i="1">
                                  <a:solidFill>
                                    <a:srgbClr val="000000"/>
                                  </a:solidFill>
                                  <a:latin typeface="Cambria Math" panose="02040503050406030204" pitchFamily="18" charset="0"/>
                                </a:rPr>
                                <m:t>-</m:t>
                              </m:r>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e</m:t>
                                  </m:r>
                                </m:sub>
                                <m:sup>
                                  <m:r>
                                    <a:rPr xmlns:a="http://schemas.openxmlformats.org/drawingml/2006/main" sz="2400" i="1">
                                      <a:solidFill>
                                        <a:srgbClr val="000000"/>
                                      </a:solidFill>
                                      <a:latin typeface="Cambria Math" panose="02040503050406030204" pitchFamily="18" charset="0"/>
                                    </a:rPr>
                                    <m:t>2</m:t>
                                  </m:r>
                                </m:sup>
                              </m:sSubSup>
                            </m:num>
                            <m:den>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π</m:t>
                                  </m:r>
                                </m:sub>
                                <m:sup>
                                  <m:r>
                                    <a:rPr xmlns:a="http://schemas.openxmlformats.org/drawingml/2006/main" sz="2400" i="1">
                                      <a:solidFill>
                                        <a:srgbClr val="000000"/>
                                      </a:solidFill>
                                      <a:latin typeface="Cambria Math" panose="02040503050406030204" pitchFamily="18" charset="0"/>
                                    </a:rPr>
                                    <m:t>2</m:t>
                                  </m:r>
                                </m:sup>
                              </m:sSubSup>
                              <m:r>
                                <a:rPr xmlns:a="http://schemas.openxmlformats.org/drawingml/2006/main" sz="2400" i="1">
                                  <a:solidFill>
                                    <a:srgbClr val="000000"/>
                                  </a:solidFill>
                                  <a:latin typeface="Cambria Math" panose="02040503050406030204" pitchFamily="18" charset="0"/>
                                </a:rPr>
                                <m:t>-</m:t>
                              </m:r>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μ</m:t>
                                  </m:r>
                                </m:sub>
                                <m:sup>
                                  <m:r>
                                    <a:rPr xmlns:a="http://schemas.openxmlformats.org/drawingml/2006/main" sz="2400" i="1">
                                      <a:solidFill>
                                        <a:srgbClr val="000000"/>
                                      </a:solidFill>
                                      <a:latin typeface="Cambria Math" panose="02040503050406030204" pitchFamily="18" charset="0"/>
                                    </a:rPr>
                                    <m:t>2</m:t>
                                  </m:r>
                                </m:sup>
                              </m:sSubSup>
                            </m:den>
                          </m:f>
                        </m:e>
                      </m:d>
                    </m:e>
                    <m:sup>
                      <m:r>
                        <a:rPr xmlns:a="http://schemas.openxmlformats.org/drawingml/2006/main" sz="2400" i="1">
                          <a:solidFill>
                            <a:srgbClr val="000000"/>
                          </a:solidFill>
                          <a:latin typeface="Cambria Math" panose="02040503050406030204" pitchFamily="18" charset="0"/>
                        </a:rPr>
                        <m:t>2</m:t>
                      </m:r>
                    </m:sup>
                  </m:sSup>
                  <m:r>
                    <a:rPr xmlns:a="http://schemas.openxmlformats.org/drawingml/2006/main" sz="2400" i="1">
                      <a:solidFill>
                        <a:srgbClr val="000000"/>
                      </a:solidFill>
                      <a:latin typeface="Cambria Math" panose="02040503050406030204" pitchFamily="18" charset="0"/>
                    </a:rPr>
                    <m:t>×</m:t>
                  </m:r>
                  <m:d>
                    <m:dPr>
                      <m:ctrlPr>
                        <a:rPr xmlns:a="http://schemas.openxmlformats.org/drawingml/2006/main" sz="2400" i="1">
                          <a:solidFill>
                            <a:srgbClr val="000000"/>
                          </a:solidFill>
                          <a:latin typeface="Cambria Math" panose="02040503050406030204" pitchFamily="18" charset="0"/>
                        </a:rPr>
                      </m:ctrlPr>
                      <m:begChr m:val="["/>
                      <m:endChr m:val="]"/>
                    </m:dPr>
                    <m:e>
                      <m:r>
                        <a:rPr xmlns:a="http://schemas.openxmlformats.org/drawingml/2006/main" sz="2400" i="1">
                          <a:solidFill>
                            <a:srgbClr val="000000"/>
                          </a:solidFill>
                          <a:latin typeface="Cambria Math" panose="02040503050406030204" pitchFamily="18" charset="0"/>
                        </a:rPr>
                        <m:t>1</m:t>
                      </m:r>
                      <m:r>
                        <a:rPr xmlns:a="http://schemas.openxmlformats.org/drawingml/2006/main" sz="2400" i="1">
                          <a:solidFill>
                            <a:srgbClr val="000000"/>
                          </a:solidFill>
                          <a:latin typeface="Cambria Math" panose="02040503050406030204" pitchFamily="18" charset="0"/>
                        </a:rPr>
                        <m:t>+</m:t>
                      </m:r>
                      <m:r>
                        <m:rPr>
                          <m:nor/>
                        </m:rPr>
                        <a:rPr xmlns:a="http://schemas.openxmlformats.org/drawingml/2006/main" sz="2400" i="1">
                          <a:solidFill>
                            <a:srgbClr val="000000"/>
                          </a:solidFill>
                          <a:latin typeface="Cambria Math" panose="02040503050406030204" pitchFamily="18" charset="0"/>
                        </a:rPr>
                        <m:t>EW corrections</m:t>
                      </m:r>
                    </m:e>
                  </m:d>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1.23524</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015</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10</m:t>
                      </m:r>
                    </m:e>
                    <m: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4</m:t>
                      </m:r>
                    </m:sup>
                  </m:sSup>
                </m:oMath>
              </m:oMathPara>
            </a14:m>
            <a:endParaRPr sz="2400"/>
          </a:p>
        </p:txBody>
      </p:sp>
      <p:sp>
        <p:nvSpPr>
          <p:cNvPr id="276" name="Phase space term:  ~ 5.5"/>
          <p:cNvSpPr txBox="1"/>
          <p:nvPr/>
        </p:nvSpPr>
        <p:spPr>
          <a:xfrm>
            <a:off x="3632102" y="8637200"/>
            <a:ext cx="1745489" cy="6035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700">
                <a:solidFill>
                  <a:schemeClr val="accent1"/>
                </a:solidFill>
              </a:defRPr>
            </a:lvl1pPr>
          </a:lstStyle>
          <a:p>
            <a:pPr/>
            <a:r>
              <a:t>Phase space term:  ~ 5.5</a:t>
            </a:r>
          </a:p>
        </p:txBody>
      </p:sp>
      <p:sp>
        <p:nvSpPr>
          <p:cNvPr id="277" name="Line"/>
          <p:cNvSpPr/>
          <p:nvPr/>
        </p:nvSpPr>
        <p:spPr>
          <a:xfrm>
            <a:off x="3869846" y="8649899"/>
            <a:ext cx="1270001" cy="1"/>
          </a:xfrm>
          <a:prstGeom prst="line">
            <a:avLst/>
          </a:prstGeom>
          <a:ln w="25400">
            <a:solidFill>
              <a:schemeClr val="accent1"/>
            </a:solidFill>
            <a:miter lim="400000"/>
          </a:ln>
        </p:spPr>
        <p:txBody>
          <a:bodyPr lIns="50800" tIns="50800" rIns="50800" bIns="50800" anchor="ctr"/>
          <a:lstStyle/>
          <a:p>
            <a:pPr/>
          </a:p>
        </p:txBody>
      </p:sp>
      <p:sp>
        <p:nvSpPr>
          <p:cNvPr id="278" name="‘Helicity suppression’…"/>
          <p:cNvSpPr txBox="1"/>
          <p:nvPr/>
        </p:nvSpPr>
        <p:spPr>
          <a:xfrm>
            <a:off x="1432094" y="8662422"/>
            <a:ext cx="2255108" cy="5531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chemeClr val="accent5">
                    <a:hueOff val="-82419"/>
                    <a:satOff val="-9513"/>
                    <a:lumOff val="-16343"/>
                  </a:schemeClr>
                </a:solidFill>
              </a:defRPr>
            </a:pPr>
            <a:r>
              <a:t>‘Helicity suppression’</a:t>
            </a:r>
          </a:p>
          <a:p>
            <a:pPr>
              <a:defRPr>
                <a:solidFill>
                  <a:schemeClr val="accent5">
                    <a:hueOff val="-82419"/>
                    <a:satOff val="-9513"/>
                    <a:lumOff val="-16343"/>
                  </a:schemeClr>
                </a:solidFill>
              </a:defRPr>
            </a:pPr>
            <a:r>
              <a:t>term: ~2.3 x10</a:t>
            </a:r>
            <a:r>
              <a:rPr baseline="31999"/>
              <a:t>-5</a:t>
            </a:r>
          </a:p>
        </p:txBody>
      </p:sp>
      <p:sp>
        <p:nvSpPr>
          <p:cNvPr id="279" name="Line"/>
          <p:cNvSpPr/>
          <p:nvPr/>
        </p:nvSpPr>
        <p:spPr>
          <a:xfrm>
            <a:off x="2905391" y="8637199"/>
            <a:ext cx="395772" cy="1"/>
          </a:xfrm>
          <a:prstGeom prst="line">
            <a:avLst/>
          </a:prstGeom>
          <a:ln w="25400">
            <a:solidFill>
              <a:schemeClr val="accent5">
                <a:hueOff val="-82419"/>
                <a:satOff val="-9513"/>
                <a:lumOff val="-16343"/>
              </a:schemeClr>
            </a:solidFill>
            <a:miter lim="400000"/>
          </a:ln>
        </p:spPr>
        <p:txBody>
          <a:bodyPr lIns="50800" tIns="50800" rIns="50800" bIns="50800" anchor="ctr"/>
          <a:lstStyle/>
          <a:p>
            <a:pPr/>
          </a:p>
        </p:txBody>
      </p:sp>
      <p:sp>
        <p:nvSpPr>
          <p:cNvPr id="280" name="Fully computed at NLO…"/>
          <p:cNvSpPr txBox="1"/>
          <p:nvPr/>
        </p:nvSpPr>
        <p:spPr>
          <a:xfrm>
            <a:off x="5873630" y="8360644"/>
            <a:ext cx="2794306" cy="55311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a:solidFill>
                  <a:schemeClr val="accent3"/>
                </a:solidFill>
              </a:defRPr>
            </a:pPr>
            <a:r>
              <a:t>Fully computed at NLO</a:t>
            </a:r>
          </a:p>
          <a:p>
            <a:pPr>
              <a:defRPr>
                <a:solidFill>
                  <a:schemeClr val="accent3"/>
                </a:solidFill>
              </a:defRPr>
            </a:pPr>
            <a:r>
              <a:t>O(10</a:t>
            </a:r>
            <a:r>
              <a:rPr baseline="31999"/>
              <a:t>-4</a:t>
            </a:r>
            <a:r>
              <a:t>) uncertainties at NNLO</a:t>
            </a:r>
          </a:p>
        </p:txBody>
      </p:sp>
      <p:sp>
        <p:nvSpPr>
          <p:cNvPr id="281" name="Line"/>
          <p:cNvSpPr/>
          <p:nvPr/>
        </p:nvSpPr>
        <p:spPr>
          <a:xfrm>
            <a:off x="6388730" y="8246967"/>
            <a:ext cx="2094307" cy="1"/>
          </a:xfrm>
          <a:prstGeom prst="line">
            <a:avLst/>
          </a:prstGeom>
          <a:ln w="25400">
            <a:solidFill>
              <a:schemeClr val="accent3"/>
            </a:solidFill>
            <a:miter lim="400000"/>
          </a:ln>
        </p:spPr>
        <p:txBody>
          <a:bodyPr lIns="50800" tIns="50800" rIns="50800" bIns="50800" anchor="ctr"/>
          <a:lstStyle/>
          <a:p>
            <a:pPr/>
          </a:p>
        </p:txBody>
      </p:sp>
      <p:sp>
        <p:nvSpPr>
          <p:cNvPr id="282" name="Text"/>
          <p:cNvSpPr txBox="1"/>
          <p:nvPr/>
        </p:nvSpPr>
        <p:spPr>
          <a:xfrm>
            <a:off x="2734322" y="2712302"/>
            <a:ext cx="6672556" cy="72822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pPr/>
            <a14:m>
              <m:oMathPara>
                <m:oMathParaPr>
                  <m:jc m:val="center"/>
                </m:oMathParaPr>
                <m:oMath>
                  <m:sSub>
                    <m:e>
                      <m:r>
                        <a:rPr xmlns:a="http://schemas.openxmlformats.org/drawingml/2006/main" sz="3600" i="1">
                          <a:solidFill>
                            <a:srgbClr val="000000"/>
                          </a:solidFill>
                          <a:latin typeface="Cambria Math" panose="02040503050406030204" pitchFamily="18" charset="0"/>
                        </a:rPr>
                        <m:t>R</m:t>
                      </m:r>
                    </m:e>
                    <m:sub>
                      <m:f>
                        <m:fPr>
                          <m:ctrlPr>
                            <a:rPr xmlns:a="http://schemas.openxmlformats.org/drawingml/2006/main" sz="3600" i="1">
                              <a:solidFill>
                                <a:srgbClr val="000000"/>
                              </a:solidFill>
                              <a:latin typeface="Cambria Math" panose="02040503050406030204" pitchFamily="18" charset="0"/>
                            </a:rPr>
                          </m:ctrlPr>
                          <m:type m:val="lin"/>
                        </m:fPr>
                        <m:num>
                          <m:r>
                            <a:rPr xmlns:a="http://schemas.openxmlformats.org/drawingml/2006/main" sz="3600" i="1">
                              <a:solidFill>
                                <a:srgbClr val="000000"/>
                              </a:solidFill>
                              <a:latin typeface="Cambria Math" panose="02040503050406030204" pitchFamily="18" charset="0"/>
                            </a:rPr>
                            <m:t>e</m:t>
                          </m:r>
                        </m:num>
                        <m:den>
                          <m:r>
                            <a:rPr xmlns:a="http://schemas.openxmlformats.org/drawingml/2006/main" sz="3600" i="1">
                              <a:solidFill>
                                <a:srgbClr val="000000"/>
                              </a:solidFill>
                              <a:latin typeface="Cambria Math" panose="02040503050406030204" pitchFamily="18" charset="0"/>
                            </a:rPr>
                            <m:t>μ</m:t>
                          </m:r>
                        </m:den>
                      </m:f>
                    </m:sub>
                  </m:sSub>
                  <m:r>
                    <a:rPr xmlns:a="http://schemas.openxmlformats.org/drawingml/2006/main" sz="3600" i="1">
                      <a:solidFill>
                        <a:srgbClr val="000000"/>
                      </a:solidFill>
                      <a:latin typeface="Cambria Math" panose="02040503050406030204" pitchFamily="18" charset="0"/>
                    </a:rPr>
                    <m:t>=</m:t>
                  </m:r>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e</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μ</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oMath>
              </m:oMathPara>
            </a14: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4" name="Lepton Flavour Universality"/>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Lepton Flavour Universality</a:t>
            </a:r>
          </a:p>
        </p:txBody>
      </p:sp>
      <p:sp>
        <p:nvSpPr>
          <p:cNvPr id="285" name="Rare Pion Decays"/>
          <p:cNvSpPr txBox="1"/>
          <p:nvPr>
            <p:ph type="title"/>
          </p:nvPr>
        </p:nvSpPr>
        <p:spPr>
          <a:prstGeom prst="rect">
            <a:avLst/>
          </a:prstGeom>
        </p:spPr>
        <p:txBody>
          <a:bodyPr/>
          <a:lstStyle>
            <a:lvl1pPr defTabSz="1716590">
              <a:defRPr spc="-118" sz="5940"/>
            </a:lvl1pPr>
          </a:lstStyle>
          <a:p>
            <a:pPr/>
            <a:r>
              <a:t>Rare Pion Decays</a:t>
            </a:r>
          </a:p>
        </p:txBody>
      </p:sp>
      <p:sp>
        <p:nvSpPr>
          <p:cNvPr id="286" name="Slide Number"/>
          <p:cNvSpPr txBox="1"/>
          <p:nvPr>
            <p:ph type="sldNum" sz="quarter" idx="2"/>
          </p:nvPr>
        </p:nvSpPr>
        <p:spPr>
          <a:xfrm>
            <a:off x="6395965" y="9220199"/>
            <a:ext cx="206097" cy="28747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7" name="Text"/>
          <p:cNvSpPr txBox="1"/>
          <p:nvPr/>
        </p:nvSpPr>
        <p:spPr>
          <a:xfrm>
            <a:off x="8310325" y="691751"/>
            <a:ext cx="3917180" cy="119003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000">
                <a:solidFill>
                  <a:srgbClr val="000000"/>
                </a:solidFill>
              </a:defRPr>
            </a:lvl1pPr>
          </a:lstStyle>
          <a:p>
            <a:pPr/>
            <a14:m>
              <m:oMathPara>
                <m:oMathParaPr>
                  <m:jc m:val="center"/>
                </m:oMathParaPr>
                <m:oMath>
                  <m:sSub>
                    <m:e>
                      <m:r>
                        <a:rPr xmlns:a="http://schemas.openxmlformats.org/drawingml/2006/main" sz="3600" i="1">
                          <a:solidFill>
                            <a:srgbClr val="000000"/>
                          </a:solidFill>
                          <a:latin typeface="Cambria Math" panose="02040503050406030204" pitchFamily="18" charset="0"/>
                        </a:rPr>
                        <m:t>R</m:t>
                      </m:r>
                    </m:e>
                    <m:sub>
                      <m:f>
                        <m:fPr>
                          <m:ctrlPr>
                            <a:rPr xmlns:a="http://schemas.openxmlformats.org/drawingml/2006/main" sz="3600" i="1">
                              <a:solidFill>
                                <a:srgbClr val="000000"/>
                              </a:solidFill>
                              <a:latin typeface="Cambria Math" panose="02040503050406030204" pitchFamily="18" charset="0"/>
                            </a:rPr>
                          </m:ctrlPr>
                          <m:type m:val="lin"/>
                        </m:fPr>
                        <m:num>
                          <m:r>
                            <a:rPr xmlns:a="http://schemas.openxmlformats.org/drawingml/2006/main" sz="3600" i="1">
                              <a:solidFill>
                                <a:srgbClr val="000000"/>
                              </a:solidFill>
                              <a:latin typeface="Cambria Math" panose="02040503050406030204" pitchFamily="18" charset="0"/>
                            </a:rPr>
                            <m:t>e</m:t>
                          </m:r>
                        </m:num>
                        <m:den>
                          <m:r>
                            <a:rPr xmlns:a="http://schemas.openxmlformats.org/drawingml/2006/main" sz="3600" i="1">
                              <a:solidFill>
                                <a:srgbClr val="000000"/>
                              </a:solidFill>
                              <a:latin typeface="Cambria Math" panose="02040503050406030204" pitchFamily="18" charset="0"/>
                            </a:rPr>
                            <m:t>μ</m:t>
                          </m:r>
                        </m:den>
                      </m:f>
                    </m:sub>
                  </m:sSub>
                  <m:r>
                    <a:rPr xmlns:a="http://schemas.openxmlformats.org/drawingml/2006/main" sz="3600" i="1">
                      <a:solidFill>
                        <a:srgbClr val="000000"/>
                      </a:solidFill>
                      <a:latin typeface="Cambria Math" panose="02040503050406030204" pitchFamily="18" charset="0"/>
                    </a:rPr>
                    <m:t>=</m:t>
                  </m:r>
                  <m:f>
                    <m:fPr>
                      <m:ctrlPr>
                        <a:rPr xmlns:a="http://schemas.openxmlformats.org/drawingml/2006/main" sz="3600" i="1">
                          <a:solidFill>
                            <a:srgbClr val="000000"/>
                          </a:solidFill>
                          <a:latin typeface="Cambria Math" panose="02040503050406030204" pitchFamily="18" charset="0"/>
                        </a:rPr>
                      </m:ctrlPr>
                      <m:type m:val="bar"/>
                    </m:fPr>
                    <m:num>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e</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num>
                    <m:den>
                      <m:r>
                        <m:rPr>
                          <m:sty m:val="p"/>
                        </m:rP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π</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μ</m:t>
                      </m:r>
                      <m:r>
                        <a:rPr xmlns:a="http://schemas.openxmlformats.org/drawingml/2006/main" sz="3600" i="1">
                          <a:solidFill>
                            <a:srgbClr val="000000"/>
                          </a:solidFill>
                          <a:latin typeface="Cambria Math" panose="02040503050406030204" pitchFamily="18" charset="0"/>
                        </a:rPr>
                        <m:t>ν</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γ</m:t>
                      </m:r>
                      <m:r>
                        <a:rPr xmlns:a="http://schemas.openxmlformats.org/drawingml/2006/main" sz="3600" i="1">
                          <a:solidFill>
                            <a:srgbClr val="000000"/>
                          </a:solidFill>
                          <a:latin typeface="Cambria Math" panose="02040503050406030204" pitchFamily="18" charset="0"/>
                        </a:rPr>
                        <m:t>)</m:t>
                      </m:r>
                      <m:r>
                        <a:rPr xmlns:a="http://schemas.openxmlformats.org/drawingml/2006/main" sz="3600" i="1">
                          <a:solidFill>
                            <a:srgbClr val="000000"/>
                          </a:solidFill>
                          <a:latin typeface="Cambria Math" panose="02040503050406030204" pitchFamily="18" charset="0"/>
                        </a:rPr>
                        <m:t>)</m:t>
                      </m:r>
                    </m:den>
                  </m:f>
                </m:oMath>
              </m:oMathPara>
            </a14:m>
          </a:p>
        </p:txBody>
      </p:sp>
      <p:sp>
        <p:nvSpPr>
          <p:cNvPr id="288" name="The π→eν branching ratio is so small that for a while it was excluded…"/>
          <p:cNvSpPr txBox="1"/>
          <p:nvPr/>
        </p:nvSpPr>
        <p:spPr>
          <a:xfrm>
            <a:off x="1162426" y="3889001"/>
            <a:ext cx="10679948" cy="904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600">
                <a:solidFill>
                  <a:schemeClr val="accent5">
                    <a:hueOff val="-82419"/>
                    <a:satOff val="-9513"/>
                    <a:lumOff val="-16343"/>
                  </a:schemeClr>
                </a:solidFill>
              </a:defRPr>
            </a:pPr>
            <a:r>
              <a:t>The π→eν branching ratio is so small that for a while it was excluded </a:t>
            </a:r>
            <a:endParaRPr i="1" sz="2200">
              <a:solidFill>
                <a:srgbClr val="000000"/>
              </a:solidFill>
            </a:endParaRPr>
          </a:p>
          <a:p>
            <a:pPr>
              <a:defRPr i="1" sz="2200">
                <a:solidFill>
                  <a:srgbClr val="000000"/>
                </a:solidFill>
              </a:defRPr>
            </a:pPr>
            <a14:m>
              <m:oMath>
                <m:r>
                  <m:rPr>
                    <m:nor/>
                  </m:rPr>
                  <a:rPr xmlns:a="http://schemas.openxmlformats.org/drawingml/2006/main" sz="2650" i="1">
                    <a:solidFill>
                      <a:srgbClr val="000000"/>
                    </a:solidFill>
                    <a:latin typeface="Cambria Math" panose="02040503050406030204" pitchFamily="18" charset="0"/>
                  </a:rPr>
                  <m:t>BR</m:t>
                </m:r>
                <m:r>
                  <a:rPr xmlns:a="http://schemas.openxmlformats.org/drawingml/2006/main" sz="2650" i="1">
                    <a:solidFill>
                      <a:srgbClr val="000000"/>
                    </a:solidFill>
                    <a:latin typeface="Cambria Math" panose="02040503050406030204" pitchFamily="18" charset="0"/>
                  </a:rPr>
                  <m:t>(</m:t>
                </m:r>
                <m:r>
                  <a:rPr xmlns:a="http://schemas.openxmlformats.org/drawingml/2006/main" sz="2650" i="1">
                    <a:solidFill>
                      <a:srgbClr val="000000"/>
                    </a:solidFill>
                    <a:latin typeface="Cambria Math" panose="02040503050406030204" pitchFamily="18" charset="0"/>
                  </a:rPr>
                  <m:t>π</m:t>
                </m:r>
                <m:r>
                  <a:rPr xmlns:a="http://schemas.openxmlformats.org/drawingml/2006/main" sz="2650" i="1">
                    <a:solidFill>
                      <a:srgbClr val="000000"/>
                    </a:solidFill>
                    <a:latin typeface="Cambria Math" panose="02040503050406030204" pitchFamily="18" charset="0"/>
                  </a:rPr>
                  <m:t>→</m:t>
                </m:r>
                <m:r>
                  <a:rPr xmlns:a="http://schemas.openxmlformats.org/drawingml/2006/main" sz="2650" i="1">
                    <a:solidFill>
                      <a:srgbClr val="000000"/>
                    </a:solidFill>
                    <a:latin typeface="Cambria Math" panose="02040503050406030204" pitchFamily="18" charset="0"/>
                  </a:rPr>
                  <m:t>μ</m:t>
                </m:r>
                <m:r>
                  <a:rPr xmlns:a="http://schemas.openxmlformats.org/drawingml/2006/main" sz="2650" i="1">
                    <a:solidFill>
                      <a:srgbClr val="000000"/>
                    </a:solidFill>
                    <a:latin typeface="Cambria Math" panose="02040503050406030204" pitchFamily="18" charset="0"/>
                  </a:rPr>
                  <m:t>ν</m:t>
                </m:r>
                <m:r>
                  <a:rPr xmlns:a="http://schemas.openxmlformats.org/drawingml/2006/main" sz="2650" i="1">
                    <a:solidFill>
                      <a:srgbClr val="000000"/>
                    </a:solidFill>
                    <a:latin typeface="Cambria Math" panose="02040503050406030204" pitchFamily="18" charset="0"/>
                  </a:rPr>
                  <m:t>)</m:t>
                </m:r>
                <m:r>
                  <a:rPr xmlns:a="http://schemas.openxmlformats.org/drawingml/2006/main" sz="2650" i="1">
                    <a:solidFill>
                      <a:srgbClr val="000000"/>
                    </a:solidFill>
                    <a:latin typeface="Cambria Math" panose="02040503050406030204" pitchFamily="18" charset="0"/>
                  </a:rPr>
                  <m:t>≈</m:t>
                </m:r>
                <m:r>
                  <a:rPr xmlns:a="http://schemas.openxmlformats.org/drawingml/2006/main" sz="2650" i="1">
                    <a:solidFill>
                      <a:srgbClr val="000000"/>
                    </a:solidFill>
                    <a:latin typeface="Cambria Math" panose="02040503050406030204" pitchFamily="18" charset="0"/>
                  </a:rPr>
                  <m:t>0.9998770</m:t>
                </m:r>
              </m:oMath>
            </a14:m>
            <a:r>
              <a:t>, meaning  ~1 out of every 10</a:t>
            </a:r>
            <a:r>
              <a:rPr baseline="31999"/>
              <a:t>4</a:t>
            </a:r>
            <a:r>
              <a:t> pions decay to an electron</a:t>
            </a:r>
          </a:p>
        </p:txBody>
      </p:sp>
      <p:sp>
        <p:nvSpPr>
          <p:cNvPr id="289" name="Lokanathan and Steinberger (1955):…"/>
          <p:cNvSpPr txBox="1"/>
          <p:nvPr/>
        </p:nvSpPr>
        <p:spPr>
          <a:xfrm>
            <a:off x="1523132" y="5538379"/>
            <a:ext cx="9958536" cy="21373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b="1" sz="2300">
                <a:solidFill>
                  <a:srgbClr val="000000"/>
                </a:solidFill>
              </a:defRPr>
            </a:pPr>
            <a:r>
              <a:t>Lokanathan and Steinberger (1955):</a:t>
            </a:r>
          </a:p>
          <a:p>
            <a:pPr algn="l">
              <a:defRPr sz="2300">
                <a:solidFill>
                  <a:srgbClr val="000000"/>
                </a:solidFill>
              </a:defRPr>
            </a:pPr>
            <a:r>
              <a:t>Range telescope at Columbia Nevis cyclotron: </a:t>
            </a:r>
            <a14:m>
              <m:oMath>
                <m:sSub>
                  <m:e>
                    <m:r>
                      <a:rPr xmlns:a="http://schemas.openxmlformats.org/drawingml/2006/main" sz="2750" i="1">
                        <a:solidFill>
                          <a:srgbClr val="000000"/>
                        </a:solidFill>
                        <a:latin typeface="Cambria Math" panose="02040503050406030204" pitchFamily="18" charset="0"/>
                      </a:rPr>
                      <m:t>R</m:t>
                    </m:r>
                  </m:e>
                  <m:sub>
                    <m:f>
                      <m:fPr>
                        <m:ctrlPr>
                          <a:rPr xmlns:a="http://schemas.openxmlformats.org/drawingml/2006/main" sz="2750" i="1">
                            <a:solidFill>
                              <a:srgbClr val="000000"/>
                            </a:solidFill>
                            <a:latin typeface="Cambria Math" panose="02040503050406030204" pitchFamily="18" charset="0"/>
                          </a:rPr>
                        </m:ctrlPr>
                        <m:type m:val="lin"/>
                      </m:fPr>
                      <m:num>
                        <m:r>
                          <a:rPr xmlns:a="http://schemas.openxmlformats.org/drawingml/2006/main" sz="2750" i="1">
                            <a:solidFill>
                              <a:srgbClr val="000000"/>
                            </a:solidFill>
                            <a:latin typeface="Cambria Math" panose="02040503050406030204" pitchFamily="18" charset="0"/>
                          </a:rPr>
                          <m:t>e</m:t>
                        </m:r>
                      </m:num>
                      <m:den>
                        <m:r>
                          <a:rPr xmlns:a="http://schemas.openxmlformats.org/drawingml/2006/main" sz="2750" i="1">
                            <a:solidFill>
                              <a:srgbClr val="000000"/>
                            </a:solidFill>
                            <a:latin typeface="Cambria Math" panose="02040503050406030204" pitchFamily="18" charset="0"/>
                          </a:rPr>
                          <m:t>μ</m:t>
                        </m:r>
                      </m:den>
                    </m:f>
                  </m:sub>
                </m:sSub>
                <m:r>
                  <a:rPr xmlns:a="http://schemas.openxmlformats.org/drawingml/2006/main" sz="2750" i="1">
                    <a:solidFill>
                      <a:srgbClr val="000000"/>
                    </a:solidFill>
                    <a:latin typeface="Cambria Math" panose="02040503050406030204" pitchFamily="18" charset="0"/>
                  </a:rPr>
                  <m:t>&lt;</m:t>
                </m:r>
                <m:r>
                  <a:rPr xmlns:a="http://schemas.openxmlformats.org/drawingml/2006/main" sz="2750" i="1">
                    <a:solidFill>
                      <a:srgbClr val="000000"/>
                    </a:solidFill>
                    <a:latin typeface="Cambria Math" panose="02040503050406030204" pitchFamily="18" charset="0"/>
                  </a:rPr>
                  <m:t>1.2</m:t>
                </m:r>
                <m:r>
                  <a:rPr xmlns:a="http://schemas.openxmlformats.org/drawingml/2006/main" sz="2750" i="1">
                    <a:solidFill>
                      <a:srgbClr val="000000"/>
                    </a:solidFill>
                    <a:latin typeface="Cambria Math" panose="02040503050406030204" pitchFamily="18" charset="0"/>
                  </a:rPr>
                  <m:t>×</m:t>
                </m:r>
                <m:sSup>
                  <m:e>
                    <m:r>
                      <a:rPr xmlns:a="http://schemas.openxmlformats.org/drawingml/2006/main" sz="2750" i="1">
                        <a:solidFill>
                          <a:srgbClr val="000000"/>
                        </a:solidFill>
                        <a:latin typeface="Cambria Math" panose="02040503050406030204" pitchFamily="18" charset="0"/>
                      </a:rPr>
                      <m:t>10</m:t>
                    </m:r>
                  </m:e>
                  <m:sup>
                    <m:r>
                      <a:rPr xmlns:a="http://schemas.openxmlformats.org/drawingml/2006/main" sz="2750" i="1">
                        <a:solidFill>
                          <a:srgbClr val="000000"/>
                        </a:solidFill>
                        <a:latin typeface="Cambria Math" panose="02040503050406030204" pitchFamily="18" charset="0"/>
                      </a:rPr>
                      <m:t>-</m:t>
                    </m:r>
                    <m:r>
                      <a:rPr xmlns:a="http://schemas.openxmlformats.org/drawingml/2006/main" sz="2750" i="1">
                        <a:solidFill>
                          <a:srgbClr val="000000"/>
                        </a:solidFill>
                        <a:latin typeface="Cambria Math" panose="02040503050406030204" pitchFamily="18" charset="0"/>
                      </a:rPr>
                      <m:t>4</m:t>
                    </m:r>
                  </m:sup>
                </m:sSup>
              </m:oMath>
            </a14:m>
            <a:r>
              <a:t> (90% CL)</a:t>
            </a:r>
          </a:p>
          <a:p>
            <a:pPr algn="l">
              <a:defRPr sz="2300">
                <a:solidFill>
                  <a:srgbClr val="000000"/>
                </a:solidFill>
              </a:defRPr>
            </a:pPr>
          </a:p>
          <a:p>
            <a:pPr algn="l">
              <a:defRPr b="1" sz="2300">
                <a:solidFill>
                  <a:srgbClr val="000000"/>
                </a:solidFill>
              </a:defRPr>
            </a:pPr>
            <a:r>
              <a:t>Anderson and Lattes (1957):</a:t>
            </a:r>
          </a:p>
          <a:p>
            <a:pPr algn="l">
              <a:defRPr sz="2300">
                <a:solidFill>
                  <a:srgbClr val="000000"/>
                </a:solidFill>
              </a:defRPr>
            </a:pPr>
            <a:r>
              <a:t>Magnetic spectrometer at Chicago cyclotron: </a:t>
            </a:r>
            <a14:m>
              <m:oMath>
                <m:sSub>
                  <m:e>
                    <m:r>
                      <a:rPr xmlns:a="http://schemas.openxmlformats.org/drawingml/2006/main" sz="2750" i="1">
                        <a:solidFill>
                          <a:srgbClr val="ED220B"/>
                        </a:solidFill>
                        <a:latin typeface="Cambria Math" panose="02040503050406030204" pitchFamily="18" charset="0"/>
                      </a:rPr>
                      <m:t>R</m:t>
                    </m:r>
                  </m:e>
                  <m:sub>
                    <m:f>
                      <m:fPr>
                        <m:ctrlPr>
                          <a:rPr xmlns:a="http://schemas.openxmlformats.org/drawingml/2006/main" sz="2750" i="1">
                            <a:solidFill>
                              <a:srgbClr val="ED220B"/>
                            </a:solidFill>
                            <a:latin typeface="Cambria Math" panose="02040503050406030204" pitchFamily="18" charset="0"/>
                          </a:rPr>
                        </m:ctrlPr>
                        <m:type m:val="lin"/>
                      </m:fPr>
                      <m:num>
                        <m:r>
                          <a:rPr xmlns:a="http://schemas.openxmlformats.org/drawingml/2006/main" sz="2750" i="1">
                            <a:solidFill>
                              <a:srgbClr val="ED220B"/>
                            </a:solidFill>
                            <a:latin typeface="Cambria Math" panose="02040503050406030204" pitchFamily="18" charset="0"/>
                          </a:rPr>
                          <m:t>e</m:t>
                        </m:r>
                      </m:num>
                      <m:den>
                        <m:r>
                          <a:rPr xmlns:a="http://schemas.openxmlformats.org/drawingml/2006/main" sz="2750" i="1">
                            <a:solidFill>
                              <a:srgbClr val="ED220B"/>
                            </a:solidFill>
                            <a:latin typeface="Cambria Math" panose="02040503050406030204" pitchFamily="18" charset="0"/>
                          </a:rPr>
                          <m:t>μ</m:t>
                        </m:r>
                      </m:den>
                    </m:f>
                  </m:sub>
                </m:sSub>
                <m:r>
                  <a:rPr xmlns:a="http://schemas.openxmlformats.org/drawingml/2006/main" sz="2750" i="1">
                    <a:solidFill>
                      <a:srgbClr val="ED220B"/>
                    </a:solidFill>
                    <a:latin typeface="Cambria Math" panose="02040503050406030204" pitchFamily="18" charset="0"/>
                  </a:rPr>
                  <m:t>&lt;</m:t>
                </m:r>
                <m:r>
                  <a:rPr xmlns:a="http://schemas.openxmlformats.org/drawingml/2006/main" sz="2750" i="1">
                    <a:solidFill>
                      <a:srgbClr val="ED220B"/>
                    </a:solidFill>
                    <a:latin typeface="Cambria Math" panose="02040503050406030204" pitchFamily="18" charset="0"/>
                  </a:rPr>
                  <m:t>1.3</m:t>
                </m:r>
                <m:r>
                  <a:rPr xmlns:a="http://schemas.openxmlformats.org/drawingml/2006/main" sz="2750" i="1">
                    <a:solidFill>
                      <a:srgbClr val="ED220B"/>
                    </a:solidFill>
                    <a:latin typeface="Cambria Math" panose="02040503050406030204" pitchFamily="18" charset="0"/>
                  </a:rPr>
                  <m:t>×</m:t>
                </m:r>
                <m:sSup>
                  <m:e>
                    <m:r>
                      <a:rPr xmlns:a="http://schemas.openxmlformats.org/drawingml/2006/main" sz="2750" i="1">
                        <a:solidFill>
                          <a:srgbClr val="ED220B"/>
                        </a:solidFill>
                        <a:latin typeface="Cambria Math" panose="02040503050406030204" pitchFamily="18" charset="0"/>
                      </a:rPr>
                      <m:t>10</m:t>
                    </m:r>
                  </m:e>
                  <m:sup>
                    <m:r>
                      <a:rPr xmlns:a="http://schemas.openxmlformats.org/drawingml/2006/main" sz="2750" i="1">
                        <a:solidFill>
                          <a:srgbClr val="ED220B"/>
                        </a:solidFill>
                        <a:latin typeface="Cambria Math" panose="02040503050406030204" pitchFamily="18" charset="0"/>
                      </a:rPr>
                      <m:t>-</m:t>
                    </m:r>
                    <m:r>
                      <a:rPr xmlns:a="http://schemas.openxmlformats.org/drawingml/2006/main" sz="2750" i="1">
                        <a:solidFill>
                          <a:srgbClr val="ED220B"/>
                        </a:solidFill>
                        <a:latin typeface="Cambria Math" panose="02040503050406030204" pitchFamily="18" charset="0"/>
                      </a:rPr>
                      <m:t>5</m:t>
                    </m:r>
                  </m:sup>
                </m:sSup>
              </m:oMath>
            </a14:m>
            <a:r>
              <a:t> (90% CL)</a:t>
            </a:r>
            <a:endParaRPr>
              <a:solidFill>
                <a:srgbClr val="EE220C"/>
              </a:solidFill>
            </a:endParaRPr>
          </a:p>
        </p:txBody>
      </p:sp>
      <p:sp>
        <p:nvSpPr>
          <p:cNvPr id="290" name="Equation"/>
          <p:cNvSpPr txBox="1"/>
          <p:nvPr/>
        </p:nvSpPr>
        <p:spPr>
          <a:xfrm>
            <a:off x="1921863" y="2282699"/>
            <a:ext cx="9161074" cy="100781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m:oMathParaPr>
                  <m:jc m:val="centerGroup"/>
                </m:oMathParaPr>
                <m:oMath>
                  <m:sSub>
                    <m:e>
                      <m:r>
                        <a:rPr xmlns:a="http://schemas.openxmlformats.org/drawingml/2006/main" sz="2400" i="1">
                          <a:solidFill>
                            <a:srgbClr val="000000"/>
                          </a:solidFill>
                          <a:latin typeface="Cambria Math" panose="02040503050406030204" pitchFamily="18" charset="0"/>
                        </a:rPr>
                        <m:t>R</m:t>
                      </m:r>
                    </m:e>
                    <m:sub>
                      <m:f>
                        <m:fPr>
                          <m:ctrlPr>
                            <a:rPr xmlns:a="http://schemas.openxmlformats.org/drawingml/2006/main" sz="2400" i="1">
                              <a:solidFill>
                                <a:srgbClr val="000000"/>
                              </a:solidFill>
                              <a:latin typeface="Cambria Math" panose="02040503050406030204" pitchFamily="18" charset="0"/>
                            </a:rPr>
                          </m:ctrlPr>
                          <m:type m:val="lin"/>
                        </m:fPr>
                        <m:num>
                          <m:r>
                            <a:rPr xmlns:a="http://schemas.openxmlformats.org/drawingml/2006/main" sz="2400" i="1">
                              <a:solidFill>
                                <a:srgbClr val="000000"/>
                              </a:solidFill>
                              <a:latin typeface="Cambria Math" panose="02040503050406030204" pitchFamily="18" charset="0"/>
                            </a:rPr>
                            <m:t>e</m:t>
                          </m:r>
                        </m:num>
                        <m:den>
                          <m:r>
                            <a:rPr xmlns:a="http://schemas.openxmlformats.org/drawingml/2006/main" sz="2400" i="1">
                              <a:solidFill>
                                <a:srgbClr val="000000"/>
                              </a:solidFill>
                              <a:latin typeface="Cambria Math" panose="02040503050406030204" pitchFamily="18" charset="0"/>
                            </a:rPr>
                            <m:t>μ</m:t>
                          </m:r>
                        </m:den>
                      </m:f>
                    </m:sub>
                  </m:sSub>
                  <m:r>
                    <a:rPr xmlns:a="http://schemas.openxmlformats.org/drawingml/2006/main" sz="2400" i="1">
                      <a:solidFill>
                        <a:srgbClr val="000000"/>
                      </a:solidFill>
                      <a:latin typeface="Cambria Math" panose="02040503050406030204" pitchFamily="18" charset="0"/>
                    </a:rPr>
                    <m:t>=</m:t>
                  </m:r>
                  <m:f>
                    <m:fPr>
                      <m:ctrlPr>
                        <a:rPr xmlns:a="http://schemas.openxmlformats.org/drawingml/2006/main" sz="2400" i="1">
                          <a:solidFill>
                            <a:srgbClr val="000000"/>
                          </a:solidFill>
                          <a:latin typeface="Cambria Math" panose="02040503050406030204" pitchFamily="18" charset="0"/>
                        </a:rPr>
                      </m:ctrlPr>
                      <m:type m:val="bar"/>
                    </m:fPr>
                    <m:num>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e</m:t>
                          </m:r>
                        </m:sub>
                        <m:sup>
                          <m:r>
                            <a:rPr xmlns:a="http://schemas.openxmlformats.org/drawingml/2006/main" sz="2400" i="1">
                              <a:solidFill>
                                <a:srgbClr val="000000"/>
                              </a:solidFill>
                              <a:latin typeface="Cambria Math" panose="02040503050406030204" pitchFamily="18" charset="0"/>
                            </a:rPr>
                            <m:t>2</m:t>
                          </m:r>
                        </m:sup>
                      </m:sSubSup>
                    </m:num>
                    <m:den>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μ</m:t>
                          </m:r>
                        </m:sub>
                        <m:sup>
                          <m:r>
                            <a:rPr xmlns:a="http://schemas.openxmlformats.org/drawingml/2006/main" sz="2400" i="1">
                              <a:solidFill>
                                <a:srgbClr val="000000"/>
                              </a:solidFill>
                              <a:latin typeface="Cambria Math" panose="02040503050406030204" pitchFamily="18" charset="0"/>
                            </a:rPr>
                            <m:t>2</m:t>
                          </m:r>
                        </m:sup>
                      </m:sSubSup>
                    </m:den>
                  </m:f>
                  <m:sSup>
                    <m:e>
                      <m:d>
                        <m:dPr>
                          <m:ctrlPr>
                            <a:rPr xmlns:a="http://schemas.openxmlformats.org/drawingml/2006/main" sz="2400" i="1">
                              <a:solidFill>
                                <a:srgbClr val="000000"/>
                              </a:solidFill>
                              <a:latin typeface="Cambria Math" panose="02040503050406030204" pitchFamily="18" charset="0"/>
                            </a:rPr>
                          </m:ctrlPr>
                        </m:dPr>
                        <m:e>
                          <m:f>
                            <m:fPr>
                              <m:ctrlPr>
                                <a:rPr xmlns:a="http://schemas.openxmlformats.org/drawingml/2006/main" sz="2400" i="1">
                                  <a:solidFill>
                                    <a:srgbClr val="000000"/>
                                  </a:solidFill>
                                  <a:latin typeface="Cambria Math" panose="02040503050406030204" pitchFamily="18" charset="0"/>
                                </a:rPr>
                              </m:ctrlPr>
                              <m:type m:val="bar"/>
                            </m:fPr>
                            <m:num>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π</m:t>
                                  </m:r>
                                </m:sub>
                                <m:sup>
                                  <m:r>
                                    <a:rPr xmlns:a="http://schemas.openxmlformats.org/drawingml/2006/main" sz="2400" i="1">
                                      <a:solidFill>
                                        <a:srgbClr val="000000"/>
                                      </a:solidFill>
                                      <a:latin typeface="Cambria Math" panose="02040503050406030204" pitchFamily="18" charset="0"/>
                                    </a:rPr>
                                    <m:t>2</m:t>
                                  </m:r>
                                </m:sup>
                              </m:sSubSup>
                              <m:r>
                                <a:rPr xmlns:a="http://schemas.openxmlformats.org/drawingml/2006/main" sz="2400" i="1">
                                  <a:solidFill>
                                    <a:srgbClr val="000000"/>
                                  </a:solidFill>
                                  <a:latin typeface="Cambria Math" panose="02040503050406030204" pitchFamily="18" charset="0"/>
                                </a:rPr>
                                <m:t>-</m:t>
                              </m:r>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e</m:t>
                                  </m:r>
                                </m:sub>
                                <m:sup>
                                  <m:r>
                                    <a:rPr xmlns:a="http://schemas.openxmlformats.org/drawingml/2006/main" sz="2400" i="1">
                                      <a:solidFill>
                                        <a:srgbClr val="000000"/>
                                      </a:solidFill>
                                      <a:latin typeface="Cambria Math" panose="02040503050406030204" pitchFamily="18" charset="0"/>
                                    </a:rPr>
                                    <m:t>2</m:t>
                                  </m:r>
                                </m:sup>
                              </m:sSubSup>
                            </m:num>
                            <m:den>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π</m:t>
                                  </m:r>
                                </m:sub>
                                <m:sup>
                                  <m:r>
                                    <a:rPr xmlns:a="http://schemas.openxmlformats.org/drawingml/2006/main" sz="2400" i="1">
                                      <a:solidFill>
                                        <a:srgbClr val="000000"/>
                                      </a:solidFill>
                                      <a:latin typeface="Cambria Math" panose="02040503050406030204" pitchFamily="18" charset="0"/>
                                    </a:rPr>
                                    <m:t>2</m:t>
                                  </m:r>
                                </m:sup>
                              </m:sSubSup>
                              <m:r>
                                <a:rPr xmlns:a="http://schemas.openxmlformats.org/drawingml/2006/main" sz="2400" i="1">
                                  <a:solidFill>
                                    <a:srgbClr val="000000"/>
                                  </a:solidFill>
                                  <a:latin typeface="Cambria Math" panose="02040503050406030204" pitchFamily="18" charset="0"/>
                                </a:rPr>
                                <m:t>-</m:t>
                              </m:r>
                              <m:sSubSup>
                                <m:e>
                                  <m:r>
                                    <a:rPr xmlns:a="http://schemas.openxmlformats.org/drawingml/2006/main" sz="2400" i="1">
                                      <a:solidFill>
                                        <a:srgbClr val="000000"/>
                                      </a:solidFill>
                                      <a:latin typeface="Cambria Math" panose="02040503050406030204" pitchFamily="18" charset="0"/>
                                    </a:rPr>
                                    <m:t>m</m:t>
                                  </m:r>
                                </m:e>
                                <m:sub>
                                  <m:r>
                                    <a:rPr xmlns:a="http://schemas.openxmlformats.org/drawingml/2006/main" sz="2400" i="1">
                                      <a:solidFill>
                                        <a:srgbClr val="000000"/>
                                      </a:solidFill>
                                      <a:latin typeface="Cambria Math" panose="02040503050406030204" pitchFamily="18" charset="0"/>
                                    </a:rPr>
                                    <m:t>μ</m:t>
                                  </m:r>
                                </m:sub>
                                <m:sup>
                                  <m:r>
                                    <a:rPr xmlns:a="http://schemas.openxmlformats.org/drawingml/2006/main" sz="2400" i="1">
                                      <a:solidFill>
                                        <a:srgbClr val="000000"/>
                                      </a:solidFill>
                                      <a:latin typeface="Cambria Math" panose="02040503050406030204" pitchFamily="18" charset="0"/>
                                    </a:rPr>
                                    <m:t>2</m:t>
                                  </m:r>
                                </m:sup>
                              </m:sSubSup>
                            </m:den>
                          </m:f>
                        </m:e>
                      </m:d>
                    </m:e>
                    <m:sup>
                      <m:r>
                        <a:rPr xmlns:a="http://schemas.openxmlformats.org/drawingml/2006/main" sz="2400" i="1">
                          <a:solidFill>
                            <a:srgbClr val="000000"/>
                          </a:solidFill>
                          <a:latin typeface="Cambria Math" panose="02040503050406030204" pitchFamily="18" charset="0"/>
                        </a:rPr>
                        <m:t>2</m:t>
                      </m:r>
                    </m:sup>
                  </m:sSup>
                  <m:r>
                    <a:rPr xmlns:a="http://schemas.openxmlformats.org/drawingml/2006/main" sz="2400" i="1">
                      <a:solidFill>
                        <a:srgbClr val="000000"/>
                      </a:solidFill>
                      <a:latin typeface="Cambria Math" panose="02040503050406030204" pitchFamily="18" charset="0"/>
                    </a:rPr>
                    <m:t>×</m:t>
                  </m:r>
                  <m:d>
                    <m:dPr>
                      <m:ctrlPr>
                        <a:rPr xmlns:a="http://schemas.openxmlformats.org/drawingml/2006/main" sz="2400" i="1">
                          <a:solidFill>
                            <a:srgbClr val="000000"/>
                          </a:solidFill>
                          <a:latin typeface="Cambria Math" panose="02040503050406030204" pitchFamily="18" charset="0"/>
                        </a:rPr>
                      </m:ctrlPr>
                      <m:begChr m:val="["/>
                      <m:endChr m:val="]"/>
                    </m:dPr>
                    <m:e>
                      <m:r>
                        <a:rPr xmlns:a="http://schemas.openxmlformats.org/drawingml/2006/main" sz="2400" i="1">
                          <a:solidFill>
                            <a:srgbClr val="000000"/>
                          </a:solidFill>
                          <a:latin typeface="Cambria Math" panose="02040503050406030204" pitchFamily="18" charset="0"/>
                        </a:rPr>
                        <m:t>1</m:t>
                      </m:r>
                      <m:r>
                        <a:rPr xmlns:a="http://schemas.openxmlformats.org/drawingml/2006/main" sz="2400" i="1">
                          <a:solidFill>
                            <a:srgbClr val="000000"/>
                          </a:solidFill>
                          <a:latin typeface="Cambria Math" panose="02040503050406030204" pitchFamily="18" charset="0"/>
                        </a:rPr>
                        <m:t>+</m:t>
                      </m:r>
                      <m:r>
                        <m:rPr>
                          <m:nor/>
                        </m:rPr>
                        <a:rPr xmlns:a="http://schemas.openxmlformats.org/drawingml/2006/main" sz="2400" i="1">
                          <a:solidFill>
                            <a:srgbClr val="000000"/>
                          </a:solidFill>
                          <a:latin typeface="Cambria Math" panose="02040503050406030204" pitchFamily="18" charset="0"/>
                        </a:rPr>
                        <m:t>EW corrections</m:t>
                      </m:r>
                    </m:e>
                  </m:d>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1.23524</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015</m:t>
                  </m:r>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m:t>
                  </m:r>
                  <m:sSup>
                    <m:e>
                      <m:r>
                        <a:rPr xmlns:a="http://schemas.openxmlformats.org/drawingml/2006/main" sz="2400" i="1">
                          <a:solidFill>
                            <a:srgbClr val="000000"/>
                          </a:solidFill>
                          <a:latin typeface="Cambria Math" panose="02040503050406030204" pitchFamily="18" charset="0"/>
                        </a:rPr>
                        <m:t>10</m:t>
                      </m:r>
                    </m:e>
                    <m:sup>
                      <m:r>
                        <a:rPr xmlns:a="http://schemas.openxmlformats.org/drawingml/2006/main" sz="2400" i="1">
                          <a:solidFill>
                            <a:srgbClr val="000000"/>
                          </a:solidFill>
                          <a:latin typeface="Cambria Math" panose="02040503050406030204" pitchFamily="18" charset="0"/>
                        </a:rPr>
                        <m:t>-</m:t>
                      </m:r>
                      <m:r>
                        <a:rPr xmlns:a="http://schemas.openxmlformats.org/drawingml/2006/main" sz="2400" i="1">
                          <a:solidFill>
                            <a:srgbClr val="000000"/>
                          </a:solidFill>
                          <a:latin typeface="Cambria Math" panose="02040503050406030204" pitchFamily="18" charset="0"/>
                        </a:rPr>
                        <m:t>4</m:t>
                      </m:r>
                    </m:sup>
                  </m:sSup>
                </m:oMath>
              </m:oMathPara>
            </a14:m>
            <a:endParaRPr sz="2400"/>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