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Raleway"/>
      <p:regular r:id="rId35"/>
      <p:bold r:id="rId36"/>
      <p:italic r:id="rId37"/>
      <p:boldItalic r:id="rId38"/>
    </p:embeddedFont>
    <p:embeddedFont>
      <p:font typeface="Proxima Nova"/>
      <p:regular r:id="rId39"/>
      <p:bold r:id="rId40"/>
      <p:italic r:id="rId41"/>
      <p:boldItalic r:id="rId42"/>
    </p:embeddedFont>
    <p:embeddedFont>
      <p:font typeface="Lato"/>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7C875F2-0409-4E0C-8F08-676557CEFA95}">
  <a:tblStyle styleId="{27C875F2-0409-4E0C-8F08-676557CEFA9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roximaNova-bold.fntdata"/><Relationship Id="rId20" Type="http://schemas.openxmlformats.org/officeDocument/2006/relationships/slide" Target="slides/slide14.xml"/><Relationship Id="rId42" Type="http://schemas.openxmlformats.org/officeDocument/2006/relationships/font" Target="fonts/ProximaNova-boldItalic.fntdata"/><Relationship Id="rId41" Type="http://schemas.openxmlformats.org/officeDocument/2006/relationships/font" Target="fonts/ProximaNova-italic.fntdata"/><Relationship Id="rId22" Type="http://schemas.openxmlformats.org/officeDocument/2006/relationships/slide" Target="slides/slide16.xml"/><Relationship Id="rId44" Type="http://schemas.openxmlformats.org/officeDocument/2006/relationships/font" Target="fonts/Lato-bold.fntdata"/><Relationship Id="rId21" Type="http://schemas.openxmlformats.org/officeDocument/2006/relationships/slide" Target="slides/slide15.xml"/><Relationship Id="rId43" Type="http://schemas.openxmlformats.org/officeDocument/2006/relationships/font" Target="fonts/Lato-regular.fntdata"/><Relationship Id="rId24" Type="http://schemas.openxmlformats.org/officeDocument/2006/relationships/slide" Target="slides/slide18.xml"/><Relationship Id="rId46" Type="http://schemas.openxmlformats.org/officeDocument/2006/relationships/font" Target="fonts/Lato-boldItalic.fntdata"/><Relationship Id="rId23" Type="http://schemas.openxmlformats.org/officeDocument/2006/relationships/slide" Target="slides/slide17.xml"/><Relationship Id="rId45" Type="http://schemas.openxmlformats.org/officeDocument/2006/relationships/font" Target="fonts/La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Raleway-regular.fntdata"/><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Raleway-italic.fntdata"/><Relationship Id="rId14" Type="http://schemas.openxmlformats.org/officeDocument/2006/relationships/slide" Target="slides/slide8.xml"/><Relationship Id="rId36" Type="http://schemas.openxmlformats.org/officeDocument/2006/relationships/font" Target="fonts/Raleway-bold.fntdata"/><Relationship Id="rId17" Type="http://schemas.openxmlformats.org/officeDocument/2006/relationships/slide" Target="slides/slide11.xml"/><Relationship Id="rId39" Type="http://schemas.openxmlformats.org/officeDocument/2006/relationships/font" Target="fonts/ProximaNova-regular.fntdata"/><Relationship Id="rId16" Type="http://schemas.openxmlformats.org/officeDocument/2006/relationships/slide" Target="slides/slide10.xml"/><Relationship Id="rId38" Type="http://schemas.openxmlformats.org/officeDocument/2006/relationships/font" Target="fonts/Raleway-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9d366ecf31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9d366ecf31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9d366ecf31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9d366ecf31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9d366ecf31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9d366ecf31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9d366ecf31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9d366ecf31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29d366ecf31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29d366ecf31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9d366ecf31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9d366ecf31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9d366ecf31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9d366ecf31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60daa9bfdc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260daa9bfdc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9d366ecf31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9d366ecf31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9d366ecf31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9d366ecf31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60daa9bfdc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60daa9bfdc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9d366ecf31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29d366ecf31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9d366ecf31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29d366ecf31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9d366ecf31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9d366ecf31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260daa9bfdc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260daa9bfdc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260daa9bfdc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260daa9bfdc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9d366ecf31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9d366ecf31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9d366ecf31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9d366ecf31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9d366ecf31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29d366ecf3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9d366ecf3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9d366ecf3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9d366ecf31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9d366ecf31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60daa9bfdc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60daa9bfdc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9d366ecf31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9d366ecf31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9d366ecf31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9d366ecf31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60daa9bfdc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60daa9bfdc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9d366ecf31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9d366ecf31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9d366ecf31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9d366ecf31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1" name="Google Shape;11;p2"/>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2" name="Google Shape;12;p2"/>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1"/>
          <p:cNvSpPr txBox="1"/>
          <p:nvPr>
            <p:ph hasCustomPrompt="1" type="title"/>
          </p:nvPr>
        </p:nvSpPr>
        <p:spPr>
          <a:xfrm>
            <a:off x="311700" y="991475"/>
            <a:ext cx="8520600" cy="19179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071300"/>
            <a:ext cx="8520600" cy="901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6" name="Google Shape;16;p3"/>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7975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 name="Google Shape;37;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2"/>
            </a:solidFill>
            <a:prstDash val="solid"/>
            <a:round/>
            <a:headEnd len="sm" w="sm" type="none"/>
            <a:tailEnd len="sm" w="sm" type="none"/>
          </a:ln>
        </p:spPr>
      </p:cxnSp>
      <p:sp>
        <p:nvSpPr>
          <p:cNvPr id="41" name="Google Shape;41;p9"/>
          <p:cNvSpPr txBox="1"/>
          <p:nvPr>
            <p:ph type="title"/>
          </p:nvPr>
        </p:nvSpPr>
        <p:spPr>
          <a:xfrm>
            <a:off x="265500" y="1205825"/>
            <a:ext cx="4045200" cy="1509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1700" y="42368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100"/>
              <a:buNone/>
              <a:defRPr sz="2100"/>
            </a:lvl1pPr>
          </a:lstStyle>
          <a:p/>
        </p:txBody>
      </p:sp>
      <p:sp>
        <p:nvSpPr>
          <p:cNvPr id="47" name="Google Shape;47;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pearmin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0.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1.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4.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6.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1.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5.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2.png"/><Relationship Id="rId4" Type="http://schemas.openxmlformats.org/officeDocument/2006/relationships/hyperlink" Target="https://doi.org/10.1016/S0370-1573(97)00045-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5.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4.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9.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7.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5.png"/><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8.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9.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github.com/HEP-FCC/FCCeePhysicsPerformance/blob/master/General/README.md#generating-events-under-realistic-fcc-ee-environment-condition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SzPts val="990"/>
              <a:buNone/>
            </a:pPr>
            <a:r>
              <a:rPr lang="pt-BR" sz="3820"/>
              <a:t>Hadronic Cross-Section at the Z-pole</a:t>
            </a:r>
            <a:endParaRPr sz="3820"/>
          </a:p>
          <a:p>
            <a:pPr indent="0" lvl="0" marL="0" rtl="0" algn="l">
              <a:spcBef>
                <a:spcPts val="0"/>
              </a:spcBef>
              <a:spcAft>
                <a:spcPts val="0"/>
              </a:spcAft>
              <a:buSzPts val="990"/>
              <a:buNone/>
            </a:pPr>
            <a:r>
              <a:rPr lang="pt-BR" sz="2400"/>
              <a:t>FCC Feasibility Study</a:t>
            </a:r>
            <a:endParaRPr sz="2400"/>
          </a:p>
        </p:txBody>
      </p:sp>
      <p:sp>
        <p:nvSpPr>
          <p:cNvPr id="60" name="Google Shape;60;p13"/>
          <p:cNvSpPr txBox="1"/>
          <p:nvPr>
            <p:ph idx="1" type="subTitle"/>
          </p:nvPr>
        </p:nvSpPr>
        <p:spPr>
          <a:xfrm>
            <a:off x="510450" y="3182334"/>
            <a:ext cx="8123100" cy="106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sz="2000"/>
              <a:t>Marina Malta Nogueira</a:t>
            </a:r>
            <a:endParaRPr sz="2000"/>
          </a:p>
          <a:p>
            <a:pPr indent="0" lvl="0" marL="0" rtl="0" algn="l">
              <a:spcBef>
                <a:spcPts val="0"/>
              </a:spcBef>
              <a:spcAft>
                <a:spcPts val="0"/>
              </a:spcAft>
              <a:buNone/>
            </a:pPr>
            <a:r>
              <a:rPr lang="pt-BR" sz="2000"/>
              <a:t>November 20, 2023</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nvSpPr>
        <p:spPr>
          <a:xfrm>
            <a:off x="727650" y="586000"/>
            <a:ext cx="7688700" cy="535200"/>
          </a:xfrm>
          <a:prstGeom prst="rect">
            <a:avLst/>
          </a:prstGeom>
          <a:noFill/>
          <a:ln>
            <a:noFill/>
          </a:ln>
        </p:spPr>
        <p:txBody>
          <a:bodyPr anchorCtr="0" anchor="t" bIns="91425" lIns="91425" spcFirstLastPara="1" rIns="91425" wrap="square" tIns="91425">
            <a:normAutofit lnSpcReduction="20000"/>
          </a:bodyPr>
          <a:lstStyle/>
          <a:p>
            <a:pPr indent="0" lvl="0" marL="0" rtl="0" algn="l">
              <a:spcBef>
                <a:spcPts val="0"/>
              </a:spcBef>
              <a:spcAft>
                <a:spcPts val="0"/>
              </a:spcAft>
              <a:buNone/>
            </a:pPr>
            <a:r>
              <a:rPr b="1" lang="pt-BR" sz="2600">
                <a:solidFill>
                  <a:srgbClr val="1A1A1A"/>
                </a:solidFill>
                <a:latin typeface="Raleway"/>
                <a:ea typeface="Raleway"/>
                <a:cs typeface="Raleway"/>
                <a:sym typeface="Raleway"/>
              </a:rPr>
              <a:t>Cuts Utilized</a:t>
            </a:r>
            <a:endParaRPr b="1" sz="2600">
              <a:solidFill>
                <a:srgbClr val="1A1A1A"/>
              </a:solidFill>
              <a:latin typeface="Raleway"/>
              <a:ea typeface="Raleway"/>
              <a:cs typeface="Raleway"/>
              <a:sym typeface="Raleway"/>
            </a:endParaRPr>
          </a:p>
        </p:txBody>
      </p:sp>
      <p:sp>
        <p:nvSpPr>
          <p:cNvPr id="127" name="Google Shape;127;p22"/>
          <p:cNvSpPr txBox="1"/>
          <p:nvPr/>
        </p:nvSpPr>
        <p:spPr>
          <a:xfrm>
            <a:off x="567100" y="1382450"/>
            <a:ext cx="8079900" cy="3304200"/>
          </a:xfrm>
          <a:prstGeom prst="rect">
            <a:avLst/>
          </a:prstGeom>
          <a:noFill/>
          <a:ln>
            <a:noFill/>
          </a:ln>
        </p:spPr>
        <p:txBody>
          <a:bodyPr anchorCtr="0" anchor="t" bIns="91425" lIns="91425" spcFirstLastPara="1" rIns="91425" wrap="square" tIns="91425">
            <a:noAutofit/>
          </a:bodyPr>
          <a:lstStyle/>
          <a:p>
            <a:pPr indent="-311150" lvl="0" marL="457200" rtl="0" algn="just">
              <a:lnSpc>
                <a:spcPct val="105000"/>
              </a:lnSpc>
              <a:spcBef>
                <a:spcPts val="0"/>
              </a:spcBef>
              <a:spcAft>
                <a:spcPts val="0"/>
              </a:spcAft>
              <a:buClr>
                <a:srgbClr val="595959"/>
              </a:buClr>
              <a:buSzPts val="1300"/>
              <a:buFont typeface="Lato"/>
              <a:buAutoNum type="arabicPeriod"/>
            </a:pPr>
            <a:r>
              <a:rPr lang="pt-BR" sz="1300">
                <a:solidFill>
                  <a:srgbClr val="595959"/>
                </a:solidFill>
                <a:latin typeface="Lato"/>
                <a:ea typeface="Lato"/>
                <a:cs typeface="Lato"/>
                <a:sym typeface="Lato"/>
              </a:rPr>
              <a:t>The total energy observed in the detector, Evis, normalised to the centre-of-mass energy must satisfy 0.5 &lt; Evis/√s &lt; 2.0;</a:t>
            </a:r>
            <a:endParaRPr sz="1300">
              <a:solidFill>
                <a:srgbClr val="595959"/>
              </a:solidFill>
              <a:latin typeface="Lato"/>
              <a:ea typeface="Lato"/>
              <a:cs typeface="Lato"/>
              <a:sym typeface="Lato"/>
            </a:endParaRPr>
          </a:p>
          <a:p>
            <a:pPr indent="-311150" lvl="0" marL="457200" rtl="0" algn="just">
              <a:lnSpc>
                <a:spcPct val="105000"/>
              </a:lnSpc>
              <a:spcBef>
                <a:spcPts val="0"/>
              </a:spcBef>
              <a:spcAft>
                <a:spcPts val="0"/>
              </a:spcAft>
              <a:buClr>
                <a:srgbClr val="595959"/>
              </a:buClr>
              <a:buSzPts val="1300"/>
              <a:buFont typeface="Lato"/>
              <a:buAutoNum type="arabicPeriod"/>
            </a:pPr>
            <a:r>
              <a:rPr lang="pt-BR" sz="1300">
                <a:solidFill>
                  <a:srgbClr val="595959"/>
                </a:solidFill>
                <a:latin typeface="Lato"/>
                <a:ea typeface="Lato"/>
                <a:cs typeface="Lato"/>
                <a:sym typeface="Lato"/>
              </a:rPr>
              <a:t>The energy imbalance along the beam direction, E∥, must satisfy |E∥|/Evis &lt; 0.6;</a:t>
            </a:r>
            <a:endParaRPr sz="1300">
              <a:solidFill>
                <a:srgbClr val="595959"/>
              </a:solidFill>
              <a:latin typeface="Lato"/>
              <a:ea typeface="Lato"/>
              <a:cs typeface="Lato"/>
              <a:sym typeface="Lato"/>
            </a:endParaRPr>
          </a:p>
          <a:p>
            <a:pPr indent="-311150" lvl="0" marL="457200" rtl="0" algn="just">
              <a:lnSpc>
                <a:spcPct val="105000"/>
              </a:lnSpc>
              <a:spcBef>
                <a:spcPts val="0"/>
              </a:spcBef>
              <a:spcAft>
                <a:spcPts val="0"/>
              </a:spcAft>
              <a:buClr>
                <a:srgbClr val="595959"/>
              </a:buClr>
              <a:buSzPts val="1300"/>
              <a:buFont typeface="Lato"/>
              <a:buAutoNum type="arabicPeriod"/>
            </a:pPr>
            <a:r>
              <a:rPr lang="pt-BR" sz="1300">
                <a:solidFill>
                  <a:srgbClr val="595959"/>
                </a:solidFill>
                <a:latin typeface="Lato"/>
                <a:ea typeface="Lato"/>
                <a:cs typeface="Lato"/>
                <a:sym typeface="Lato"/>
              </a:rPr>
              <a:t>The transverse energy imbalance, E⊥, must satisfy E⊥/Evis &lt; 0.6;</a:t>
            </a:r>
            <a:endParaRPr sz="1300">
              <a:solidFill>
                <a:srgbClr val="595959"/>
              </a:solidFill>
              <a:latin typeface="Lato"/>
              <a:ea typeface="Lato"/>
              <a:cs typeface="Lato"/>
              <a:sym typeface="Lato"/>
            </a:endParaRPr>
          </a:p>
          <a:p>
            <a:pPr indent="-311150" lvl="0" marL="457200" rtl="0" algn="just">
              <a:lnSpc>
                <a:spcPct val="105000"/>
              </a:lnSpc>
              <a:spcBef>
                <a:spcPts val="0"/>
              </a:spcBef>
              <a:spcAft>
                <a:spcPts val="0"/>
              </a:spcAft>
              <a:buClr>
                <a:srgbClr val="595959"/>
              </a:buClr>
              <a:buSzPts val="1300"/>
              <a:buFont typeface="Lato"/>
              <a:buAutoNum type="arabicPeriod"/>
            </a:pPr>
            <a:r>
              <a:rPr lang="pt-BR" sz="1300">
                <a:solidFill>
                  <a:srgbClr val="595959"/>
                </a:solidFill>
                <a:latin typeface="Lato"/>
                <a:ea typeface="Lato"/>
                <a:cs typeface="Lato"/>
                <a:sym typeface="Lato"/>
              </a:rPr>
              <a:t>The number of particles per event, Nparticles, is required to be:</a:t>
            </a:r>
            <a:endParaRPr sz="1300">
              <a:solidFill>
                <a:srgbClr val="595959"/>
              </a:solidFill>
              <a:latin typeface="Lato"/>
              <a:ea typeface="Lato"/>
              <a:cs typeface="Lato"/>
              <a:sym typeface="Lato"/>
            </a:endParaRPr>
          </a:p>
          <a:p>
            <a:pPr indent="-311150" lvl="1" marL="914400" rtl="0" algn="just">
              <a:lnSpc>
                <a:spcPct val="105000"/>
              </a:lnSpc>
              <a:spcBef>
                <a:spcPts val="0"/>
              </a:spcBef>
              <a:spcAft>
                <a:spcPts val="0"/>
              </a:spcAft>
              <a:buClr>
                <a:srgbClr val="595959"/>
              </a:buClr>
              <a:buSzPts val="1300"/>
              <a:buFont typeface="Lato"/>
              <a:buAutoNum type="alphaLcPeriod"/>
            </a:pPr>
            <a:r>
              <a:rPr lang="pt-BR" sz="1300">
                <a:solidFill>
                  <a:srgbClr val="595959"/>
                </a:solidFill>
                <a:latin typeface="Lato"/>
                <a:ea typeface="Lato"/>
                <a:cs typeface="Lato"/>
                <a:sym typeface="Lato"/>
              </a:rPr>
              <a:t>Nparticles ≥13 for |cosθ</a:t>
            </a:r>
            <a:r>
              <a:rPr baseline="-25000" lang="pt-BR" sz="1300">
                <a:solidFill>
                  <a:srgbClr val="595959"/>
                </a:solidFill>
                <a:latin typeface="Lato"/>
                <a:ea typeface="Lato"/>
                <a:cs typeface="Lato"/>
                <a:sym typeface="Lato"/>
              </a:rPr>
              <a:t>t</a:t>
            </a:r>
            <a:r>
              <a:rPr lang="pt-BR" sz="1300">
                <a:solidFill>
                  <a:srgbClr val="595959"/>
                </a:solidFill>
                <a:latin typeface="Lato"/>
                <a:ea typeface="Lato"/>
                <a:cs typeface="Lato"/>
                <a:sym typeface="Lato"/>
              </a:rPr>
              <a:t>| ≤0.74 (barrel region),</a:t>
            </a:r>
            <a:endParaRPr sz="1300">
              <a:solidFill>
                <a:srgbClr val="595959"/>
              </a:solidFill>
              <a:latin typeface="Lato"/>
              <a:ea typeface="Lato"/>
              <a:cs typeface="Lato"/>
              <a:sym typeface="Lato"/>
            </a:endParaRPr>
          </a:p>
          <a:p>
            <a:pPr indent="-311150" lvl="1" marL="914400" rtl="0" algn="just">
              <a:lnSpc>
                <a:spcPct val="105000"/>
              </a:lnSpc>
              <a:spcBef>
                <a:spcPts val="0"/>
              </a:spcBef>
              <a:spcAft>
                <a:spcPts val="0"/>
              </a:spcAft>
              <a:buClr>
                <a:srgbClr val="595959"/>
              </a:buClr>
              <a:buSzPts val="1300"/>
              <a:buFont typeface="Lato"/>
              <a:buAutoNum type="alphaLcPeriod"/>
            </a:pPr>
            <a:r>
              <a:rPr lang="pt-BR" sz="1300">
                <a:solidFill>
                  <a:srgbClr val="595959"/>
                </a:solidFill>
                <a:latin typeface="Lato"/>
                <a:ea typeface="Lato"/>
                <a:cs typeface="Lato"/>
                <a:sym typeface="Lato"/>
              </a:rPr>
              <a:t>Nparticles ≥ 17 for | cos θ</a:t>
            </a:r>
            <a:r>
              <a:rPr baseline="-25000" lang="pt-BR" sz="1300">
                <a:solidFill>
                  <a:srgbClr val="595959"/>
                </a:solidFill>
                <a:latin typeface="Lato"/>
                <a:ea typeface="Lato"/>
                <a:cs typeface="Lato"/>
                <a:sym typeface="Lato"/>
              </a:rPr>
              <a:t>t</a:t>
            </a:r>
            <a:r>
              <a:rPr lang="pt-BR" sz="1300">
                <a:solidFill>
                  <a:srgbClr val="595959"/>
                </a:solidFill>
                <a:latin typeface="Lato"/>
                <a:ea typeface="Lato"/>
                <a:cs typeface="Lato"/>
                <a:sym typeface="Lato"/>
              </a:rPr>
              <a:t> | &gt; 0.74 (end-cap region), where θt is the polar angle of the event thrust axis.</a:t>
            </a:r>
            <a:endParaRPr sz="1300">
              <a:solidFill>
                <a:srgbClr val="595959"/>
              </a:solidFill>
              <a:latin typeface="Lato"/>
              <a:ea typeface="Lato"/>
              <a:cs typeface="Lato"/>
              <a:sym typeface="Lato"/>
            </a:endParaRPr>
          </a:p>
          <a:p>
            <a:pPr indent="0" lvl="0" marL="0" rtl="0" algn="just">
              <a:lnSpc>
                <a:spcPct val="105000"/>
              </a:lnSpc>
              <a:spcBef>
                <a:spcPts val="1200"/>
              </a:spcBef>
              <a:spcAft>
                <a:spcPts val="1200"/>
              </a:spcAft>
              <a:buNone/>
            </a:pPr>
            <a:r>
              <a:rPr lang="pt-BR" sz="1300">
                <a:solidFill>
                  <a:srgbClr val="595959"/>
                </a:solidFill>
                <a:latin typeface="Lato"/>
                <a:ea typeface="Lato"/>
                <a:cs typeface="Lato"/>
                <a:sym typeface="Lato"/>
              </a:rPr>
              <a:t>The last cut differs from L3 as they used the number of clusters from energy depositions in the calorimeter while we used the number of particles reconstructed from the tracker, the calorimeter and the muon chamber.</a:t>
            </a:r>
            <a:endParaRPr sz="1300">
              <a:solidFill>
                <a:srgbClr val="595959"/>
              </a:solidFill>
              <a:latin typeface="Lato"/>
              <a:ea typeface="Lato"/>
              <a:cs typeface="Lato"/>
              <a:sym typeface="Lato"/>
            </a:endParaRPr>
          </a:p>
        </p:txBody>
      </p:sp>
      <p:sp>
        <p:nvSpPr>
          <p:cNvPr id="128" name="Google Shape;128;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3"/>
          <p:cNvSpPr txBox="1"/>
          <p:nvPr/>
        </p:nvSpPr>
        <p:spPr>
          <a:xfrm>
            <a:off x="515375" y="460775"/>
            <a:ext cx="81471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500">
                <a:solidFill>
                  <a:srgbClr val="1A1A1A"/>
                </a:solidFill>
                <a:latin typeface="Proxima Nova"/>
                <a:ea typeface="Proxima Nova"/>
                <a:cs typeface="Proxima Nova"/>
                <a:sym typeface="Proxima Nova"/>
              </a:rPr>
              <a:t>Number of Particles/Clusters  (Barrel Region, N-1 Plot)</a:t>
            </a:r>
            <a:endParaRPr sz="2500">
              <a:solidFill>
                <a:srgbClr val="1A1A1A"/>
              </a:solidFill>
              <a:latin typeface="Proxima Nova"/>
              <a:ea typeface="Proxima Nova"/>
              <a:cs typeface="Proxima Nova"/>
              <a:sym typeface="Proxima Nova"/>
            </a:endParaRPr>
          </a:p>
        </p:txBody>
      </p:sp>
      <p:pic>
        <p:nvPicPr>
          <p:cNvPr id="134" name="Google Shape;134;p23"/>
          <p:cNvPicPr preferRelativeResize="0"/>
          <p:nvPr/>
        </p:nvPicPr>
        <p:blipFill>
          <a:blip r:embed="rId3">
            <a:alphaModFix/>
          </a:blip>
          <a:stretch>
            <a:fillRect/>
          </a:stretch>
        </p:blipFill>
        <p:spPr>
          <a:xfrm>
            <a:off x="515375" y="1247125"/>
            <a:ext cx="2505444" cy="3435600"/>
          </a:xfrm>
          <a:prstGeom prst="rect">
            <a:avLst/>
          </a:prstGeom>
          <a:noFill/>
          <a:ln>
            <a:noFill/>
          </a:ln>
        </p:spPr>
      </p:pic>
      <p:sp>
        <p:nvSpPr>
          <p:cNvPr id="135" name="Google Shape;135;p23"/>
          <p:cNvSpPr txBox="1"/>
          <p:nvPr/>
        </p:nvSpPr>
        <p:spPr>
          <a:xfrm>
            <a:off x="5790600" y="1441600"/>
            <a:ext cx="2688300" cy="2555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a:latin typeface="Raleway"/>
                <a:ea typeface="Raleway"/>
                <a:cs typeface="Raleway"/>
                <a:sym typeface="Raleway"/>
              </a:rPr>
              <a:t>The difference in the physical quantities being plotted are apparent.</a:t>
            </a:r>
            <a:endParaRPr>
              <a:latin typeface="Raleway"/>
              <a:ea typeface="Raleway"/>
              <a:cs typeface="Raleway"/>
              <a:sym typeface="Raleway"/>
            </a:endParaRPr>
          </a:p>
          <a:p>
            <a:pPr indent="0" lvl="0" marL="0" rtl="0" algn="just">
              <a:spcBef>
                <a:spcPts val="0"/>
              </a:spcBef>
              <a:spcAft>
                <a:spcPts val="0"/>
              </a:spcAft>
              <a:buNone/>
            </a:pPr>
            <a:r>
              <a:t/>
            </a:r>
            <a:endParaRPr>
              <a:latin typeface="Raleway"/>
              <a:ea typeface="Raleway"/>
              <a:cs typeface="Raleway"/>
              <a:sym typeface="Raleway"/>
            </a:endParaRPr>
          </a:p>
          <a:p>
            <a:pPr indent="0" lvl="0" marL="0" rtl="0" algn="just">
              <a:spcBef>
                <a:spcPts val="0"/>
              </a:spcBef>
              <a:spcAft>
                <a:spcPts val="0"/>
              </a:spcAft>
              <a:buNone/>
            </a:pPr>
            <a:r>
              <a:rPr lang="pt-BR">
                <a:latin typeface="Raleway"/>
                <a:ea typeface="Raleway"/>
                <a:cs typeface="Raleway"/>
                <a:sym typeface="Raleway"/>
              </a:rPr>
              <a:t>Electrons and taus have significantly less particles than clusters.</a:t>
            </a:r>
            <a:endParaRPr>
              <a:latin typeface="Raleway"/>
              <a:ea typeface="Raleway"/>
              <a:cs typeface="Raleway"/>
              <a:sym typeface="Raleway"/>
            </a:endParaRPr>
          </a:p>
          <a:p>
            <a:pPr indent="0" lvl="0" marL="0" rtl="0" algn="just">
              <a:spcBef>
                <a:spcPts val="0"/>
              </a:spcBef>
              <a:spcAft>
                <a:spcPts val="0"/>
              </a:spcAft>
              <a:buNone/>
            </a:pPr>
            <a:r>
              <a:t/>
            </a:r>
            <a:endParaRPr>
              <a:latin typeface="Raleway"/>
              <a:ea typeface="Raleway"/>
              <a:cs typeface="Raleway"/>
              <a:sym typeface="Raleway"/>
            </a:endParaRPr>
          </a:p>
          <a:p>
            <a:pPr indent="0" lvl="0" marL="0" rtl="0" algn="just">
              <a:spcBef>
                <a:spcPts val="0"/>
              </a:spcBef>
              <a:spcAft>
                <a:spcPts val="0"/>
              </a:spcAft>
              <a:buNone/>
            </a:pPr>
            <a:r>
              <a:rPr lang="pt-BR">
                <a:latin typeface="Raleway"/>
                <a:ea typeface="Raleway"/>
                <a:cs typeface="Raleway"/>
                <a:sym typeface="Raleway"/>
              </a:rPr>
              <a:t>There is good agreement between FCC-ee simulations and the data.</a:t>
            </a:r>
            <a:endParaRPr>
              <a:latin typeface="Raleway"/>
              <a:ea typeface="Raleway"/>
              <a:cs typeface="Raleway"/>
              <a:sym typeface="Raleway"/>
            </a:endParaRPr>
          </a:p>
        </p:txBody>
      </p:sp>
      <p:pic>
        <p:nvPicPr>
          <p:cNvPr id="136" name="Google Shape;136;p23"/>
          <p:cNvPicPr preferRelativeResize="0"/>
          <p:nvPr/>
        </p:nvPicPr>
        <p:blipFill rotWithShape="1">
          <a:blip r:embed="rId4">
            <a:alphaModFix/>
          </a:blip>
          <a:srcRect b="4563" l="0" r="0" t="8176"/>
          <a:stretch/>
        </p:blipFill>
        <p:spPr>
          <a:xfrm>
            <a:off x="3020825" y="1286775"/>
            <a:ext cx="2583175" cy="3356311"/>
          </a:xfrm>
          <a:prstGeom prst="rect">
            <a:avLst/>
          </a:prstGeom>
          <a:noFill/>
          <a:ln>
            <a:noFill/>
          </a:ln>
        </p:spPr>
      </p:pic>
      <p:sp>
        <p:nvSpPr>
          <p:cNvPr id="137" name="Google Shape;137;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4"/>
          <p:cNvSpPr txBox="1"/>
          <p:nvPr/>
        </p:nvSpPr>
        <p:spPr>
          <a:xfrm>
            <a:off x="579138" y="446750"/>
            <a:ext cx="79857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500">
                <a:solidFill>
                  <a:srgbClr val="1A1A1A"/>
                </a:solidFill>
                <a:latin typeface="Proxima Nova"/>
                <a:ea typeface="Proxima Nova"/>
                <a:cs typeface="Proxima Nova"/>
                <a:sym typeface="Proxima Nova"/>
              </a:rPr>
              <a:t>Number of Particles/Clusters (End-Cap Region, N-1 Plot)</a:t>
            </a:r>
            <a:endParaRPr sz="2500">
              <a:solidFill>
                <a:srgbClr val="1A1A1A"/>
              </a:solidFill>
              <a:latin typeface="Proxima Nova"/>
              <a:ea typeface="Proxima Nova"/>
              <a:cs typeface="Proxima Nova"/>
              <a:sym typeface="Proxima Nova"/>
            </a:endParaRPr>
          </a:p>
          <a:p>
            <a:pPr indent="0" lvl="0" marL="0" rtl="0" algn="l">
              <a:spcBef>
                <a:spcPts val="0"/>
              </a:spcBef>
              <a:spcAft>
                <a:spcPts val="0"/>
              </a:spcAft>
              <a:buNone/>
            </a:pPr>
            <a:r>
              <a:t/>
            </a:r>
            <a:endParaRPr sz="2500">
              <a:solidFill>
                <a:srgbClr val="1A1A1A"/>
              </a:solidFill>
              <a:latin typeface="Proxima Nova"/>
              <a:ea typeface="Proxima Nova"/>
              <a:cs typeface="Proxima Nova"/>
              <a:sym typeface="Proxima Nova"/>
            </a:endParaRPr>
          </a:p>
        </p:txBody>
      </p:sp>
      <p:pic>
        <p:nvPicPr>
          <p:cNvPr id="143" name="Google Shape;143;p24"/>
          <p:cNvPicPr preferRelativeResize="0"/>
          <p:nvPr/>
        </p:nvPicPr>
        <p:blipFill>
          <a:blip r:embed="rId3">
            <a:alphaModFix/>
          </a:blip>
          <a:stretch>
            <a:fillRect/>
          </a:stretch>
        </p:blipFill>
        <p:spPr>
          <a:xfrm>
            <a:off x="511038" y="1416052"/>
            <a:ext cx="2516028" cy="3357647"/>
          </a:xfrm>
          <a:prstGeom prst="rect">
            <a:avLst/>
          </a:prstGeom>
          <a:noFill/>
          <a:ln>
            <a:noFill/>
          </a:ln>
        </p:spPr>
      </p:pic>
      <p:sp>
        <p:nvSpPr>
          <p:cNvPr id="144" name="Google Shape;144;p24"/>
          <p:cNvSpPr txBox="1"/>
          <p:nvPr/>
        </p:nvSpPr>
        <p:spPr>
          <a:xfrm>
            <a:off x="5864938" y="1560375"/>
            <a:ext cx="2838000" cy="16932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a:latin typeface="Raleway"/>
                <a:ea typeface="Raleway"/>
                <a:cs typeface="Raleway"/>
                <a:sym typeface="Raleway"/>
              </a:rPr>
              <a:t>The difference in the physical quantities being plotted are apparent. Here you can see that the two photon background, which is hard to simulate, is completely removed by other cuts.</a:t>
            </a:r>
            <a:endParaRPr>
              <a:latin typeface="Raleway"/>
              <a:ea typeface="Raleway"/>
              <a:cs typeface="Raleway"/>
              <a:sym typeface="Raleway"/>
            </a:endParaRPr>
          </a:p>
        </p:txBody>
      </p:sp>
      <p:pic>
        <p:nvPicPr>
          <p:cNvPr id="145" name="Google Shape;145;p24"/>
          <p:cNvPicPr preferRelativeResize="0"/>
          <p:nvPr/>
        </p:nvPicPr>
        <p:blipFill rotWithShape="1">
          <a:blip r:embed="rId4">
            <a:alphaModFix/>
          </a:blip>
          <a:srcRect b="4427" l="0" r="0" t="7730"/>
          <a:stretch/>
        </p:blipFill>
        <p:spPr>
          <a:xfrm>
            <a:off x="3157475" y="1363400"/>
            <a:ext cx="2577074" cy="3371196"/>
          </a:xfrm>
          <a:prstGeom prst="rect">
            <a:avLst/>
          </a:prstGeom>
          <a:noFill/>
          <a:ln>
            <a:noFill/>
          </a:ln>
        </p:spPr>
      </p:pic>
      <p:sp>
        <p:nvSpPr>
          <p:cNvPr id="146" name="Google Shape;146;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5"/>
          <p:cNvSpPr txBox="1"/>
          <p:nvPr/>
        </p:nvSpPr>
        <p:spPr>
          <a:xfrm>
            <a:off x="506200" y="441588"/>
            <a:ext cx="7688400" cy="535200"/>
          </a:xfrm>
          <a:prstGeom prst="rect">
            <a:avLst/>
          </a:prstGeom>
          <a:noFill/>
          <a:ln>
            <a:noFill/>
          </a:ln>
        </p:spPr>
        <p:txBody>
          <a:bodyPr anchorCtr="0" anchor="t" bIns="91425" lIns="91425" spcFirstLastPara="1" rIns="91425" wrap="square" tIns="91425">
            <a:normAutofit/>
          </a:bodyPr>
          <a:lstStyle/>
          <a:p>
            <a:pPr indent="0" lvl="0" marL="0" rtl="0" algn="l">
              <a:lnSpc>
                <a:spcPct val="80000"/>
              </a:lnSpc>
              <a:spcBef>
                <a:spcPts val="0"/>
              </a:spcBef>
              <a:spcAft>
                <a:spcPts val="0"/>
              </a:spcAft>
              <a:buNone/>
            </a:pPr>
            <a:r>
              <a:rPr lang="pt-BR" sz="2500">
                <a:solidFill>
                  <a:srgbClr val="1A1A1A"/>
                </a:solidFill>
                <a:latin typeface="Proxima Nova"/>
                <a:ea typeface="Proxima Nova"/>
                <a:cs typeface="Proxima Nova"/>
                <a:sym typeface="Proxima Nova"/>
              </a:rPr>
              <a:t>Normalized Scalar Energy (N-1 Plot)</a:t>
            </a:r>
            <a:endParaRPr sz="2500">
              <a:solidFill>
                <a:srgbClr val="1A1A1A"/>
              </a:solidFill>
              <a:latin typeface="Proxima Nova"/>
              <a:ea typeface="Proxima Nova"/>
              <a:cs typeface="Proxima Nova"/>
              <a:sym typeface="Proxima Nova"/>
            </a:endParaRPr>
          </a:p>
        </p:txBody>
      </p:sp>
      <p:pic>
        <p:nvPicPr>
          <p:cNvPr id="152" name="Google Shape;152;p25"/>
          <p:cNvPicPr preferRelativeResize="0"/>
          <p:nvPr/>
        </p:nvPicPr>
        <p:blipFill>
          <a:blip r:embed="rId3">
            <a:alphaModFix/>
          </a:blip>
          <a:stretch>
            <a:fillRect/>
          </a:stretch>
        </p:blipFill>
        <p:spPr>
          <a:xfrm>
            <a:off x="429625" y="1124771"/>
            <a:ext cx="2831204" cy="3487403"/>
          </a:xfrm>
          <a:prstGeom prst="rect">
            <a:avLst/>
          </a:prstGeom>
          <a:noFill/>
          <a:ln>
            <a:noFill/>
          </a:ln>
        </p:spPr>
      </p:pic>
      <p:sp>
        <p:nvSpPr>
          <p:cNvPr id="153" name="Google Shape;153;p25"/>
          <p:cNvSpPr txBox="1"/>
          <p:nvPr/>
        </p:nvSpPr>
        <p:spPr>
          <a:xfrm>
            <a:off x="5806600" y="1129400"/>
            <a:ext cx="3065100" cy="33864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sz="1300">
                <a:latin typeface="Raleway"/>
                <a:ea typeface="Raleway"/>
                <a:cs typeface="Raleway"/>
                <a:sym typeface="Raleway"/>
              </a:rPr>
              <a:t>Almost all two photon background does not satisfies the requirement  0.5&lt;Evis/√s, which explains the discrepancy in the previous plot.</a:t>
            </a:r>
            <a:endParaRPr sz="1300">
              <a:latin typeface="Raleway"/>
              <a:ea typeface="Raleway"/>
              <a:cs typeface="Raleway"/>
              <a:sym typeface="Raleway"/>
            </a:endParaRPr>
          </a:p>
          <a:p>
            <a:pPr indent="0" lvl="0" marL="0" rtl="0" algn="just">
              <a:spcBef>
                <a:spcPts val="0"/>
              </a:spcBef>
              <a:spcAft>
                <a:spcPts val="0"/>
              </a:spcAft>
              <a:buNone/>
            </a:pPr>
            <a:r>
              <a:t/>
            </a:r>
            <a:endParaRPr sz="1300">
              <a:latin typeface="Raleway"/>
              <a:ea typeface="Raleway"/>
              <a:cs typeface="Raleway"/>
              <a:sym typeface="Raleway"/>
            </a:endParaRPr>
          </a:p>
          <a:p>
            <a:pPr indent="0" lvl="0" marL="0" rtl="0" algn="just">
              <a:spcBef>
                <a:spcPts val="0"/>
              </a:spcBef>
              <a:spcAft>
                <a:spcPts val="0"/>
              </a:spcAft>
              <a:buNone/>
            </a:pPr>
            <a:r>
              <a:rPr lang="pt-BR" sz="1300">
                <a:latin typeface="Raleway"/>
                <a:ea typeface="Raleway"/>
                <a:cs typeface="Raleway"/>
                <a:sym typeface="Raleway"/>
              </a:rPr>
              <a:t>You can also see the effect of this difference between N</a:t>
            </a:r>
            <a:r>
              <a:rPr baseline="-25000" lang="pt-BR" sz="1300">
                <a:latin typeface="Raleway"/>
                <a:ea typeface="Raleway"/>
                <a:cs typeface="Raleway"/>
                <a:sym typeface="Raleway"/>
              </a:rPr>
              <a:t>clusters</a:t>
            </a:r>
            <a:r>
              <a:rPr lang="pt-BR" sz="1300">
                <a:latin typeface="Raleway"/>
                <a:ea typeface="Raleway"/>
                <a:cs typeface="Raleway"/>
                <a:sym typeface="Raleway"/>
              </a:rPr>
              <a:t> </a:t>
            </a:r>
            <a:r>
              <a:rPr lang="pt-BR" sz="1300">
                <a:latin typeface="Raleway"/>
                <a:ea typeface="Raleway"/>
                <a:cs typeface="Raleway"/>
                <a:sym typeface="Raleway"/>
              </a:rPr>
              <a:t>and N</a:t>
            </a:r>
            <a:r>
              <a:rPr baseline="-25000" lang="pt-BR" sz="1300">
                <a:latin typeface="Raleway"/>
                <a:ea typeface="Raleway"/>
                <a:cs typeface="Raleway"/>
                <a:sym typeface="Raleway"/>
              </a:rPr>
              <a:t>particles</a:t>
            </a:r>
            <a:r>
              <a:rPr lang="pt-BR" sz="1300">
                <a:latin typeface="Raleway"/>
                <a:ea typeface="Raleway"/>
                <a:cs typeface="Raleway"/>
                <a:sym typeface="Raleway"/>
              </a:rPr>
              <a:t> had in the number of taus.</a:t>
            </a:r>
            <a:endParaRPr sz="1300">
              <a:latin typeface="Raleway"/>
              <a:ea typeface="Raleway"/>
              <a:cs typeface="Raleway"/>
              <a:sym typeface="Raleway"/>
            </a:endParaRPr>
          </a:p>
          <a:p>
            <a:pPr indent="0" lvl="0" marL="0" rtl="0" algn="just">
              <a:spcBef>
                <a:spcPts val="0"/>
              </a:spcBef>
              <a:spcAft>
                <a:spcPts val="0"/>
              </a:spcAft>
              <a:buNone/>
            </a:pPr>
            <a:r>
              <a:t/>
            </a:r>
            <a:endParaRPr sz="1300">
              <a:latin typeface="Raleway"/>
              <a:ea typeface="Raleway"/>
              <a:cs typeface="Raleway"/>
              <a:sym typeface="Raleway"/>
            </a:endParaRPr>
          </a:p>
          <a:p>
            <a:pPr indent="0" lvl="0" marL="0" rtl="0" algn="just">
              <a:spcBef>
                <a:spcPts val="0"/>
              </a:spcBef>
              <a:spcAft>
                <a:spcPts val="0"/>
              </a:spcAft>
              <a:buNone/>
            </a:pPr>
            <a:r>
              <a:rPr lang="pt-BR" sz="1300">
                <a:latin typeface="Raleway"/>
                <a:ea typeface="Raleway"/>
                <a:cs typeface="Raleway"/>
                <a:sym typeface="Raleway"/>
              </a:rPr>
              <a:t>The sharp peak instead of a broad smoother curve is due to much improved detector. The energy resolution of the IDEA detector is significantly better than for all LEP detectors and in particular the L3 detector.</a:t>
            </a:r>
            <a:endParaRPr sz="1300">
              <a:latin typeface="Raleway"/>
              <a:ea typeface="Raleway"/>
              <a:cs typeface="Raleway"/>
              <a:sym typeface="Raleway"/>
            </a:endParaRPr>
          </a:p>
        </p:txBody>
      </p:sp>
      <p:pic>
        <p:nvPicPr>
          <p:cNvPr id="154" name="Google Shape;154;p25"/>
          <p:cNvPicPr preferRelativeResize="0"/>
          <p:nvPr/>
        </p:nvPicPr>
        <p:blipFill rotWithShape="1">
          <a:blip r:embed="rId4">
            <a:alphaModFix/>
          </a:blip>
          <a:srcRect b="4111" l="0" r="0" t="7463"/>
          <a:stretch/>
        </p:blipFill>
        <p:spPr>
          <a:xfrm>
            <a:off x="3246900" y="1053207"/>
            <a:ext cx="2650200" cy="3489755"/>
          </a:xfrm>
          <a:prstGeom prst="rect">
            <a:avLst/>
          </a:prstGeom>
          <a:noFill/>
          <a:ln>
            <a:noFill/>
          </a:ln>
        </p:spPr>
      </p:pic>
      <p:sp>
        <p:nvSpPr>
          <p:cNvPr id="155" name="Google Shape;155;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6"/>
          <p:cNvSpPr txBox="1"/>
          <p:nvPr/>
        </p:nvSpPr>
        <p:spPr>
          <a:xfrm>
            <a:off x="506125" y="462738"/>
            <a:ext cx="7688700" cy="535200"/>
          </a:xfrm>
          <a:prstGeom prst="rect">
            <a:avLst/>
          </a:prstGeom>
          <a:noFill/>
          <a:ln>
            <a:noFill/>
          </a:ln>
        </p:spPr>
        <p:txBody>
          <a:bodyPr anchorCtr="0" anchor="t" bIns="91425" lIns="91425" spcFirstLastPara="1" rIns="91425" wrap="square" tIns="91425">
            <a:normAutofit/>
          </a:bodyPr>
          <a:lstStyle/>
          <a:p>
            <a:pPr indent="0" lvl="0" marL="0" rtl="0" algn="l">
              <a:lnSpc>
                <a:spcPct val="80000"/>
              </a:lnSpc>
              <a:spcBef>
                <a:spcPts val="0"/>
              </a:spcBef>
              <a:spcAft>
                <a:spcPts val="0"/>
              </a:spcAft>
              <a:buNone/>
            </a:pPr>
            <a:r>
              <a:rPr lang="pt-BR" sz="2500">
                <a:solidFill>
                  <a:srgbClr val="1A1A1A"/>
                </a:solidFill>
                <a:latin typeface="Proxima Nova"/>
                <a:ea typeface="Proxima Nova"/>
                <a:cs typeface="Proxima Nova"/>
                <a:sym typeface="Proxima Nova"/>
              </a:rPr>
              <a:t>Transverse Energy Imbalance (N-1 Plot)</a:t>
            </a:r>
            <a:endParaRPr sz="2500">
              <a:solidFill>
                <a:srgbClr val="1A1A1A"/>
              </a:solidFill>
              <a:latin typeface="Proxima Nova"/>
              <a:ea typeface="Proxima Nova"/>
              <a:cs typeface="Proxima Nova"/>
              <a:sym typeface="Proxima Nova"/>
            </a:endParaRPr>
          </a:p>
        </p:txBody>
      </p:sp>
      <p:pic>
        <p:nvPicPr>
          <p:cNvPr id="161" name="Google Shape;161;p26"/>
          <p:cNvPicPr preferRelativeResize="0"/>
          <p:nvPr/>
        </p:nvPicPr>
        <p:blipFill>
          <a:blip r:embed="rId3">
            <a:alphaModFix/>
          </a:blip>
          <a:stretch>
            <a:fillRect/>
          </a:stretch>
        </p:blipFill>
        <p:spPr>
          <a:xfrm>
            <a:off x="506125" y="1134062"/>
            <a:ext cx="2634210" cy="3546701"/>
          </a:xfrm>
          <a:prstGeom prst="rect">
            <a:avLst/>
          </a:prstGeom>
          <a:noFill/>
          <a:ln>
            <a:noFill/>
          </a:ln>
        </p:spPr>
      </p:pic>
      <p:sp>
        <p:nvSpPr>
          <p:cNvPr id="162" name="Google Shape;162;p26"/>
          <p:cNvSpPr txBox="1"/>
          <p:nvPr/>
        </p:nvSpPr>
        <p:spPr>
          <a:xfrm>
            <a:off x="5910200" y="1336550"/>
            <a:ext cx="3024600" cy="29862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a:latin typeface="Raleway"/>
                <a:ea typeface="Raleway"/>
                <a:cs typeface="Raleway"/>
                <a:sym typeface="Raleway"/>
              </a:rPr>
              <a:t>T</a:t>
            </a:r>
            <a:r>
              <a:rPr lang="pt-BR">
                <a:latin typeface="Raleway"/>
                <a:ea typeface="Raleway"/>
                <a:cs typeface="Raleway"/>
                <a:sym typeface="Raleway"/>
              </a:rPr>
              <a:t>he differences in the filters impact the amount of background, to the point that there is no visible e</a:t>
            </a:r>
            <a:r>
              <a:rPr baseline="30000" lang="pt-BR">
                <a:latin typeface="Raleway"/>
                <a:ea typeface="Raleway"/>
                <a:cs typeface="Raleway"/>
                <a:sym typeface="Raleway"/>
              </a:rPr>
              <a:t>+</a:t>
            </a:r>
            <a:r>
              <a:rPr lang="pt-BR">
                <a:latin typeface="Raleway"/>
                <a:ea typeface="Raleway"/>
                <a:cs typeface="Raleway"/>
                <a:sym typeface="Raleway"/>
              </a:rPr>
              <a:t>e</a:t>
            </a:r>
            <a:r>
              <a:rPr baseline="30000" lang="pt-BR">
                <a:latin typeface="Raleway"/>
                <a:ea typeface="Raleway"/>
                <a:cs typeface="Raleway"/>
                <a:sym typeface="Raleway"/>
              </a:rPr>
              <a:t>-</a:t>
            </a:r>
            <a:r>
              <a:rPr lang="pt-BR">
                <a:latin typeface="Raleway"/>
                <a:ea typeface="Raleway"/>
                <a:cs typeface="Raleway"/>
                <a:sym typeface="Raleway"/>
              </a:rPr>
              <a:t>.</a:t>
            </a:r>
            <a:endParaRPr>
              <a:latin typeface="Raleway"/>
              <a:ea typeface="Raleway"/>
              <a:cs typeface="Raleway"/>
              <a:sym typeface="Raleway"/>
            </a:endParaRPr>
          </a:p>
          <a:p>
            <a:pPr indent="0" lvl="0" marL="0" rtl="0" algn="just">
              <a:spcBef>
                <a:spcPts val="0"/>
              </a:spcBef>
              <a:spcAft>
                <a:spcPts val="0"/>
              </a:spcAft>
              <a:buNone/>
            </a:pPr>
            <a:r>
              <a:t/>
            </a:r>
            <a:endParaRPr>
              <a:latin typeface="Raleway"/>
              <a:ea typeface="Raleway"/>
              <a:cs typeface="Raleway"/>
              <a:sym typeface="Raleway"/>
            </a:endParaRPr>
          </a:p>
          <a:p>
            <a:pPr indent="0" lvl="0" marL="0" rtl="0" algn="just">
              <a:spcBef>
                <a:spcPts val="0"/>
              </a:spcBef>
              <a:spcAft>
                <a:spcPts val="0"/>
              </a:spcAft>
              <a:buNone/>
            </a:pPr>
            <a:r>
              <a:rPr lang="pt-BR">
                <a:latin typeface="Raleway"/>
                <a:ea typeface="Raleway"/>
                <a:cs typeface="Raleway"/>
                <a:sym typeface="Raleway"/>
              </a:rPr>
              <a:t>Improvements in the detector also justify the sharper peaking behavior towards 0. of the curve.</a:t>
            </a:r>
            <a:endParaRPr>
              <a:latin typeface="Raleway"/>
              <a:ea typeface="Raleway"/>
              <a:cs typeface="Raleway"/>
              <a:sym typeface="Raleway"/>
            </a:endParaRPr>
          </a:p>
          <a:p>
            <a:pPr indent="0" lvl="0" marL="0" rtl="0" algn="just">
              <a:spcBef>
                <a:spcPts val="0"/>
              </a:spcBef>
              <a:spcAft>
                <a:spcPts val="0"/>
              </a:spcAft>
              <a:buNone/>
            </a:pPr>
            <a:r>
              <a:t/>
            </a:r>
            <a:endParaRPr>
              <a:latin typeface="Raleway"/>
              <a:ea typeface="Raleway"/>
              <a:cs typeface="Raleway"/>
              <a:sym typeface="Raleway"/>
            </a:endParaRPr>
          </a:p>
          <a:p>
            <a:pPr indent="0" lvl="0" marL="0" rtl="0" algn="just">
              <a:spcBef>
                <a:spcPts val="0"/>
              </a:spcBef>
              <a:spcAft>
                <a:spcPts val="0"/>
              </a:spcAft>
              <a:buNone/>
            </a:pPr>
            <a:r>
              <a:rPr lang="pt-BR">
                <a:latin typeface="Raleway"/>
                <a:ea typeface="Raleway"/>
                <a:cs typeface="Raleway"/>
                <a:sym typeface="Raleway"/>
              </a:rPr>
              <a:t>The transverse energy imbalance helps to reject backgrounds not described by Monte Carlo like noise.</a:t>
            </a:r>
            <a:endParaRPr>
              <a:latin typeface="Raleway"/>
              <a:ea typeface="Raleway"/>
              <a:cs typeface="Raleway"/>
              <a:sym typeface="Raleway"/>
            </a:endParaRPr>
          </a:p>
        </p:txBody>
      </p:sp>
      <p:pic>
        <p:nvPicPr>
          <p:cNvPr id="163" name="Google Shape;163;p26"/>
          <p:cNvPicPr preferRelativeResize="0"/>
          <p:nvPr/>
        </p:nvPicPr>
        <p:blipFill rotWithShape="1">
          <a:blip r:embed="rId4">
            <a:alphaModFix/>
          </a:blip>
          <a:srcRect b="4570" l="0" r="0" t="7879"/>
          <a:stretch/>
        </p:blipFill>
        <p:spPr>
          <a:xfrm>
            <a:off x="3225225" y="1152370"/>
            <a:ext cx="2684963" cy="3500431"/>
          </a:xfrm>
          <a:prstGeom prst="rect">
            <a:avLst/>
          </a:prstGeom>
          <a:noFill/>
          <a:ln>
            <a:noFill/>
          </a:ln>
        </p:spPr>
      </p:pic>
      <p:sp>
        <p:nvSpPr>
          <p:cNvPr id="164" name="Google Shape;164;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7"/>
          <p:cNvSpPr txBox="1"/>
          <p:nvPr/>
        </p:nvSpPr>
        <p:spPr>
          <a:xfrm>
            <a:off x="458650" y="421863"/>
            <a:ext cx="7688400" cy="535200"/>
          </a:xfrm>
          <a:prstGeom prst="rect">
            <a:avLst/>
          </a:prstGeom>
          <a:noFill/>
          <a:ln>
            <a:noFill/>
          </a:ln>
        </p:spPr>
        <p:txBody>
          <a:bodyPr anchorCtr="0" anchor="t" bIns="91425" lIns="91425" spcFirstLastPara="1" rIns="91425" wrap="square" tIns="91425">
            <a:normAutofit/>
          </a:bodyPr>
          <a:lstStyle/>
          <a:p>
            <a:pPr indent="0" lvl="0" marL="0" rtl="0" algn="l">
              <a:lnSpc>
                <a:spcPct val="80000"/>
              </a:lnSpc>
              <a:spcBef>
                <a:spcPts val="0"/>
              </a:spcBef>
              <a:spcAft>
                <a:spcPts val="0"/>
              </a:spcAft>
              <a:buNone/>
            </a:pPr>
            <a:r>
              <a:rPr lang="pt-BR" sz="2500">
                <a:solidFill>
                  <a:srgbClr val="1A1A1A"/>
                </a:solidFill>
                <a:latin typeface="Proxima Nova"/>
                <a:ea typeface="Proxima Nova"/>
                <a:cs typeface="Proxima Nova"/>
                <a:sym typeface="Proxima Nova"/>
              </a:rPr>
              <a:t>Longitudinal Energy Imbalance (N-1 Plot)</a:t>
            </a:r>
            <a:endParaRPr sz="2500">
              <a:solidFill>
                <a:srgbClr val="1A1A1A"/>
              </a:solidFill>
              <a:latin typeface="Proxima Nova"/>
              <a:ea typeface="Proxima Nova"/>
              <a:cs typeface="Proxima Nova"/>
              <a:sym typeface="Proxima Nova"/>
            </a:endParaRPr>
          </a:p>
        </p:txBody>
      </p:sp>
      <p:pic>
        <p:nvPicPr>
          <p:cNvPr id="170" name="Google Shape;170;p27"/>
          <p:cNvPicPr preferRelativeResize="0"/>
          <p:nvPr/>
        </p:nvPicPr>
        <p:blipFill>
          <a:blip r:embed="rId3">
            <a:alphaModFix/>
          </a:blip>
          <a:stretch>
            <a:fillRect/>
          </a:stretch>
        </p:blipFill>
        <p:spPr>
          <a:xfrm>
            <a:off x="458650" y="1315938"/>
            <a:ext cx="2482300" cy="3497450"/>
          </a:xfrm>
          <a:prstGeom prst="rect">
            <a:avLst/>
          </a:prstGeom>
          <a:noFill/>
          <a:ln>
            <a:noFill/>
          </a:ln>
        </p:spPr>
      </p:pic>
      <p:sp>
        <p:nvSpPr>
          <p:cNvPr id="171" name="Google Shape;171;p27"/>
          <p:cNvSpPr txBox="1"/>
          <p:nvPr/>
        </p:nvSpPr>
        <p:spPr>
          <a:xfrm>
            <a:off x="5573175" y="1474450"/>
            <a:ext cx="33870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a:latin typeface="Raleway"/>
                <a:ea typeface="Raleway"/>
                <a:cs typeface="Raleway"/>
                <a:sym typeface="Raleway"/>
              </a:rPr>
              <a:t>T</a:t>
            </a:r>
            <a:r>
              <a:rPr lang="pt-BR">
                <a:latin typeface="Raleway"/>
                <a:ea typeface="Raleway"/>
                <a:cs typeface="Raleway"/>
                <a:sym typeface="Raleway"/>
              </a:rPr>
              <a:t>he differences in the filters and possibly </a:t>
            </a:r>
            <a:r>
              <a:rPr lang="pt-BR">
                <a:latin typeface="Raleway"/>
                <a:ea typeface="Raleway"/>
                <a:cs typeface="Raleway"/>
                <a:sym typeface="Raleway"/>
              </a:rPr>
              <a:t>the</a:t>
            </a:r>
            <a:r>
              <a:rPr lang="pt-BR">
                <a:latin typeface="Raleway"/>
                <a:ea typeface="Raleway"/>
                <a:cs typeface="Raleway"/>
                <a:sym typeface="Raleway"/>
              </a:rPr>
              <a:t> accuracy of the Monte Carlo description impacts the amount of background: there is no visible two photon background.</a:t>
            </a:r>
            <a:endParaRPr>
              <a:latin typeface="Raleway"/>
              <a:ea typeface="Raleway"/>
              <a:cs typeface="Raleway"/>
              <a:sym typeface="Raleway"/>
            </a:endParaRPr>
          </a:p>
          <a:p>
            <a:pPr indent="0" lvl="0" marL="0" rtl="0" algn="l">
              <a:spcBef>
                <a:spcPts val="0"/>
              </a:spcBef>
              <a:spcAft>
                <a:spcPts val="0"/>
              </a:spcAft>
              <a:buNone/>
            </a:pPr>
            <a:r>
              <a:t/>
            </a:r>
            <a:endParaRPr>
              <a:latin typeface="Raleway"/>
              <a:ea typeface="Raleway"/>
              <a:cs typeface="Raleway"/>
              <a:sym typeface="Raleway"/>
            </a:endParaRPr>
          </a:p>
          <a:p>
            <a:pPr indent="0" lvl="0" marL="0" rtl="0" algn="l">
              <a:spcBef>
                <a:spcPts val="0"/>
              </a:spcBef>
              <a:spcAft>
                <a:spcPts val="0"/>
              </a:spcAft>
              <a:buNone/>
            </a:pPr>
            <a:r>
              <a:rPr lang="pt-BR">
                <a:latin typeface="Raleway"/>
                <a:ea typeface="Raleway"/>
                <a:cs typeface="Raleway"/>
                <a:sym typeface="Raleway"/>
              </a:rPr>
              <a:t>Improvements in the detector also justify the sharper peaking behavior towards 0.</a:t>
            </a:r>
            <a:endParaRPr/>
          </a:p>
          <a:p>
            <a:pPr indent="0" lvl="0" marL="0" rtl="0" algn="just">
              <a:spcBef>
                <a:spcPts val="0"/>
              </a:spcBef>
              <a:spcAft>
                <a:spcPts val="0"/>
              </a:spcAft>
              <a:buNone/>
            </a:pPr>
            <a:r>
              <a:t/>
            </a:r>
            <a:endParaRPr>
              <a:latin typeface="Raleway"/>
              <a:ea typeface="Raleway"/>
              <a:cs typeface="Raleway"/>
              <a:sym typeface="Raleway"/>
            </a:endParaRPr>
          </a:p>
        </p:txBody>
      </p:sp>
      <p:pic>
        <p:nvPicPr>
          <p:cNvPr id="172" name="Google Shape;172;p27"/>
          <p:cNvPicPr preferRelativeResize="0"/>
          <p:nvPr/>
        </p:nvPicPr>
        <p:blipFill rotWithShape="1">
          <a:blip r:embed="rId4">
            <a:alphaModFix/>
          </a:blip>
          <a:srcRect b="4327" l="0" r="0" t="8419"/>
          <a:stretch/>
        </p:blipFill>
        <p:spPr>
          <a:xfrm>
            <a:off x="2991025" y="1314325"/>
            <a:ext cx="2649338" cy="3442224"/>
          </a:xfrm>
          <a:prstGeom prst="rect">
            <a:avLst/>
          </a:prstGeom>
          <a:noFill/>
          <a:ln>
            <a:noFill/>
          </a:ln>
        </p:spPr>
      </p:pic>
      <p:sp>
        <p:nvSpPr>
          <p:cNvPr id="173" name="Google Shape;173;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Optimization for FCC-ee</a:t>
            </a:r>
            <a:endParaRPr/>
          </a:p>
        </p:txBody>
      </p:sp>
      <p:sp>
        <p:nvSpPr>
          <p:cNvPr id="179" name="Google Shape;179;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Since improvements were made in the detector, we are using different filters to better suit the conditions of our simulation and improve the significance (cutting more background while retaining signal events).</a:t>
            </a:r>
            <a:endParaRPr/>
          </a:p>
          <a:p>
            <a:pPr indent="-342900" lvl="0" marL="457200" rtl="0" algn="l">
              <a:spcBef>
                <a:spcPts val="0"/>
              </a:spcBef>
              <a:spcAft>
                <a:spcPts val="0"/>
              </a:spcAft>
              <a:buSzPts val="1800"/>
              <a:buChar char="●"/>
            </a:pPr>
            <a:r>
              <a:rPr lang="pt-BR"/>
              <a:t>The luminosity now considered is a projected FCC-ee one of 75 ab</a:t>
            </a:r>
            <a:r>
              <a:rPr baseline="30000" lang="pt-BR"/>
              <a:t>-1</a:t>
            </a:r>
            <a:r>
              <a:rPr lang="pt-BR"/>
              <a:t>.</a:t>
            </a:r>
            <a:endParaRPr/>
          </a:p>
          <a:p>
            <a:pPr indent="-342900" lvl="0" marL="457200" rtl="0" algn="l">
              <a:spcBef>
                <a:spcPts val="0"/>
              </a:spcBef>
              <a:spcAft>
                <a:spcPts val="0"/>
              </a:spcAft>
              <a:buSzPts val="1800"/>
              <a:buChar char="●"/>
            </a:pPr>
            <a:r>
              <a:rPr lang="pt-BR"/>
              <a:t>Need to choose between Z→hadrons event generators</a:t>
            </a:r>
            <a:endParaRPr/>
          </a:p>
          <a:p>
            <a:pPr indent="-317500" lvl="1" marL="914400" rtl="0" algn="l">
              <a:spcBef>
                <a:spcPts val="0"/>
              </a:spcBef>
              <a:spcAft>
                <a:spcPts val="0"/>
              </a:spcAft>
              <a:buSzPts val="1400"/>
              <a:buChar char="○"/>
            </a:pPr>
            <a:r>
              <a:rPr lang="pt-BR"/>
              <a:t>Pythia for showering  </a:t>
            </a:r>
            <a:endParaRPr/>
          </a:p>
          <a:p>
            <a:pPr indent="-317500" lvl="1" marL="914400" rtl="0" algn="l">
              <a:spcBef>
                <a:spcPts val="0"/>
              </a:spcBef>
              <a:spcAft>
                <a:spcPts val="0"/>
              </a:spcAft>
              <a:buSzPts val="1400"/>
              <a:buChar char="○"/>
            </a:pPr>
            <a:r>
              <a:rPr lang="pt-BR"/>
              <a:t>Pythia 8 versus 6  </a:t>
            </a:r>
            <a:endParaRPr/>
          </a:p>
          <a:p>
            <a:pPr indent="-317500" lvl="1" marL="914400" rtl="0" algn="l">
              <a:spcBef>
                <a:spcPts val="0"/>
              </a:spcBef>
              <a:spcAft>
                <a:spcPts val="0"/>
              </a:spcAft>
              <a:buSzPts val="1400"/>
              <a:buChar char="○"/>
            </a:pPr>
            <a:r>
              <a:rPr lang="pt-BR"/>
              <a:t>KKMC versus Whizard</a:t>
            </a:r>
            <a:endParaRPr/>
          </a:p>
          <a:p>
            <a:pPr indent="-317500" lvl="2" marL="1371600" rtl="0" algn="l">
              <a:spcBef>
                <a:spcPts val="0"/>
              </a:spcBef>
              <a:spcAft>
                <a:spcPts val="0"/>
              </a:spcAft>
              <a:buSzPts val="1400"/>
              <a:buChar char="■"/>
            </a:pPr>
            <a:r>
              <a:rPr lang="pt-BR"/>
              <a:t>Different orders implemented</a:t>
            </a:r>
            <a:endParaRPr/>
          </a:p>
          <a:p>
            <a:pPr indent="0" lvl="0" marL="0" rtl="0" algn="l">
              <a:spcBef>
                <a:spcPts val="1200"/>
              </a:spcBef>
              <a:spcAft>
                <a:spcPts val="1200"/>
              </a:spcAft>
              <a:buNone/>
            </a:pPr>
            <a:r>
              <a:rPr lang="pt-BR" sz="1400"/>
              <a:t>(For now, we are only going to analyse Z → uu. Further studies will also look at other flavors.)</a:t>
            </a:r>
            <a:endParaRPr sz="1400"/>
          </a:p>
        </p:txBody>
      </p:sp>
      <p:sp>
        <p:nvSpPr>
          <p:cNvPr id="180" name="Google Shape;180;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Different Event Generators</a:t>
            </a:r>
            <a:endParaRPr/>
          </a:p>
        </p:txBody>
      </p:sp>
      <p:pic>
        <p:nvPicPr>
          <p:cNvPr id="186" name="Google Shape;186;p29"/>
          <p:cNvPicPr preferRelativeResize="0"/>
          <p:nvPr/>
        </p:nvPicPr>
        <p:blipFill>
          <a:blip r:embed="rId3">
            <a:alphaModFix/>
          </a:blip>
          <a:stretch>
            <a:fillRect/>
          </a:stretch>
        </p:blipFill>
        <p:spPr>
          <a:xfrm>
            <a:off x="354638" y="1076725"/>
            <a:ext cx="4217354" cy="3488788"/>
          </a:xfrm>
          <a:prstGeom prst="rect">
            <a:avLst/>
          </a:prstGeom>
          <a:noFill/>
          <a:ln>
            <a:noFill/>
          </a:ln>
        </p:spPr>
      </p:pic>
      <p:pic>
        <p:nvPicPr>
          <p:cNvPr id="187" name="Google Shape;187;p29"/>
          <p:cNvPicPr preferRelativeResize="0"/>
          <p:nvPr/>
        </p:nvPicPr>
        <p:blipFill>
          <a:blip r:embed="rId4">
            <a:alphaModFix/>
          </a:blip>
          <a:stretch>
            <a:fillRect/>
          </a:stretch>
        </p:blipFill>
        <p:spPr>
          <a:xfrm>
            <a:off x="4571999" y="1115431"/>
            <a:ext cx="4217363" cy="3488795"/>
          </a:xfrm>
          <a:prstGeom prst="rect">
            <a:avLst/>
          </a:prstGeom>
          <a:noFill/>
          <a:ln>
            <a:noFill/>
          </a:ln>
        </p:spPr>
      </p:pic>
      <p:sp>
        <p:nvSpPr>
          <p:cNvPr id="188" name="Google Shape;188;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0"/>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lang="pt-BR" sz="2420"/>
              <a:t>Comparing KKMC and Whizard (Pythia 8) at gen level particles</a:t>
            </a:r>
            <a:endParaRPr sz="2420"/>
          </a:p>
        </p:txBody>
      </p:sp>
      <p:pic>
        <p:nvPicPr>
          <p:cNvPr id="194" name="Google Shape;194;p30"/>
          <p:cNvPicPr preferRelativeResize="0"/>
          <p:nvPr/>
        </p:nvPicPr>
        <p:blipFill>
          <a:blip r:embed="rId3">
            <a:alphaModFix/>
          </a:blip>
          <a:stretch>
            <a:fillRect/>
          </a:stretch>
        </p:blipFill>
        <p:spPr>
          <a:xfrm>
            <a:off x="311700" y="1147175"/>
            <a:ext cx="5094634" cy="3820975"/>
          </a:xfrm>
          <a:prstGeom prst="rect">
            <a:avLst/>
          </a:prstGeom>
          <a:noFill/>
          <a:ln>
            <a:noFill/>
          </a:ln>
        </p:spPr>
      </p:pic>
      <p:sp>
        <p:nvSpPr>
          <p:cNvPr id="195" name="Google Shape;195;p30"/>
          <p:cNvSpPr txBox="1"/>
          <p:nvPr>
            <p:ph idx="1" type="body"/>
          </p:nvPr>
        </p:nvSpPr>
        <p:spPr>
          <a:xfrm>
            <a:off x="5253925" y="1297300"/>
            <a:ext cx="3614700" cy="347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900"/>
              <a:t>Significant discrepancy between the generators in the θ</a:t>
            </a:r>
            <a:r>
              <a:rPr baseline="-25000" lang="pt-BR" sz="1900"/>
              <a:t>particles </a:t>
            </a:r>
            <a:r>
              <a:rPr lang="pt-BR" sz="1900"/>
              <a:t>distribution in the very forward region affects the analysis.</a:t>
            </a:r>
            <a:endParaRPr sz="1900"/>
          </a:p>
          <a:p>
            <a:pPr indent="0" lvl="0" marL="0" rtl="0" algn="l">
              <a:spcBef>
                <a:spcPts val="1200"/>
              </a:spcBef>
              <a:spcAft>
                <a:spcPts val="1200"/>
              </a:spcAft>
              <a:buNone/>
            </a:pPr>
            <a:r>
              <a:rPr lang="pt-BR" sz="1900"/>
              <a:t>We suppose the different description of  Initial State Radiation (ISR) is causing this discrepancy, but this needs confirmation.</a:t>
            </a:r>
            <a:endParaRPr sz="1900"/>
          </a:p>
        </p:txBody>
      </p:sp>
      <p:sp>
        <p:nvSpPr>
          <p:cNvPr id="196" name="Google Shape;196;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ALEPH Comparison</a:t>
            </a:r>
            <a:endParaRPr/>
          </a:p>
        </p:txBody>
      </p:sp>
      <p:pic>
        <p:nvPicPr>
          <p:cNvPr id="202" name="Google Shape;202;p31"/>
          <p:cNvPicPr preferRelativeResize="0"/>
          <p:nvPr/>
        </p:nvPicPr>
        <p:blipFill>
          <a:blip r:embed="rId3">
            <a:alphaModFix/>
          </a:blip>
          <a:stretch>
            <a:fillRect/>
          </a:stretch>
        </p:blipFill>
        <p:spPr>
          <a:xfrm>
            <a:off x="311700" y="1123350"/>
            <a:ext cx="5094626" cy="3820969"/>
          </a:xfrm>
          <a:prstGeom prst="rect">
            <a:avLst/>
          </a:prstGeom>
          <a:noFill/>
          <a:ln>
            <a:noFill/>
          </a:ln>
        </p:spPr>
      </p:pic>
      <p:sp>
        <p:nvSpPr>
          <p:cNvPr id="203" name="Google Shape;203;p31"/>
          <p:cNvSpPr txBox="1"/>
          <p:nvPr>
            <p:ph idx="1" type="body"/>
          </p:nvPr>
        </p:nvSpPr>
        <p:spPr>
          <a:xfrm>
            <a:off x="5238925" y="1297300"/>
            <a:ext cx="3745800" cy="2242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pt-BR" sz="2000"/>
              <a:t>Both generators are in good agreement with ALEPH data, even though they might differ from each other in other measurements.</a:t>
            </a:r>
            <a:endParaRPr sz="2000"/>
          </a:p>
        </p:txBody>
      </p:sp>
      <p:sp>
        <p:nvSpPr>
          <p:cNvPr id="204" name="Google Shape;204;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05" name="Google Shape;205;p31"/>
          <p:cNvSpPr txBox="1"/>
          <p:nvPr/>
        </p:nvSpPr>
        <p:spPr>
          <a:xfrm>
            <a:off x="5246425" y="3148225"/>
            <a:ext cx="3745800" cy="905400"/>
          </a:xfrm>
          <a:prstGeom prst="rect">
            <a:avLst/>
          </a:prstGeom>
          <a:noFill/>
          <a:ln>
            <a:noFill/>
          </a:ln>
        </p:spPr>
        <p:txBody>
          <a:bodyPr anchorCtr="0" anchor="t" bIns="91425" lIns="91425" spcFirstLastPara="1" rIns="91425" wrap="square" tIns="91425">
            <a:normAutofit fontScale="85000"/>
          </a:bodyPr>
          <a:lstStyle/>
          <a:p>
            <a:pPr indent="0" lvl="0" marL="0" rtl="0" algn="just">
              <a:lnSpc>
                <a:spcPct val="100000"/>
              </a:lnSpc>
              <a:spcBef>
                <a:spcPts val="0"/>
              </a:spcBef>
              <a:spcAft>
                <a:spcPts val="0"/>
              </a:spcAft>
              <a:buNone/>
            </a:pPr>
            <a:r>
              <a:rPr lang="pt-BR" sz="1000">
                <a:solidFill>
                  <a:srgbClr val="595959"/>
                </a:solidFill>
                <a:latin typeface="Lato"/>
                <a:ea typeface="Lato"/>
                <a:cs typeface="Lato"/>
                <a:sym typeface="Lato"/>
              </a:rPr>
              <a:t>Studies of Quantum Chromodynamics with the ALEPH detector, Physics Reports, Volume 294, Issues 1–3, 1998, Pages 1-165, </a:t>
            </a:r>
            <a:r>
              <a:rPr lang="pt-BR" sz="1000">
                <a:solidFill>
                  <a:srgbClr val="595959"/>
                </a:solidFill>
                <a:latin typeface="Lato"/>
                <a:ea typeface="Lato"/>
                <a:cs typeface="Lato"/>
                <a:sym typeface="Lato"/>
              </a:rPr>
              <a:t>I</a:t>
            </a:r>
            <a:r>
              <a:rPr lang="pt-BR" sz="1000">
                <a:solidFill>
                  <a:srgbClr val="595959"/>
                </a:solidFill>
                <a:latin typeface="Lato"/>
                <a:ea typeface="Lato"/>
                <a:cs typeface="Lato"/>
                <a:sym typeface="Lato"/>
              </a:rPr>
              <a:t>SSN 0370-1573,</a:t>
            </a:r>
            <a:endParaRPr sz="1000">
              <a:solidFill>
                <a:srgbClr val="595959"/>
              </a:solidFill>
              <a:latin typeface="Lato"/>
              <a:ea typeface="Lato"/>
              <a:cs typeface="Lato"/>
              <a:sym typeface="Lato"/>
            </a:endParaRPr>
          </a:p>
          <a:p>
            <a:pPr indent="0" lvl="0" marL="0" rtl="0" algn="just">
              <a:lnSpc>
                <a:spcPct val="100000"/>
              </a:lnSpc>
              <a:spcBef>
                <a:spcPts val="0"/>
              </a:spcBef>
              <a:spcAft>
                <a:spcPts val="0"/>
              </a:spcAft>
              <a:buNone/>
            </a:pPr>
            <a:r>
              <a:rPr lang="pt-BR" sz="1000" u="sng">
                <a:solidFill>
                  <a:schemeClr val="hlink"/>
                </a:solidFill>
                <a:latin typeface="Lato"/>
                <a:ea typeface="Lato"/>
                <a:cs typeface="Lato"/>
                <a:sym typeface="Lato"/>
                <a:hlinkClick r:id="rId4"/>
              </a:rPr>
              <a:t>https://doi.org/10.1016/S0370-1573(97)00045-8</a:t>
            </a:r>
            <a:r>
              <a:rPr lang="pt-BR" sz="1000">
                <a:solidFill>
                  <a:srgbClr val="595959"/>
                </a:solidFill>
                <a:latin typeface="Lato"/>
                <a:ea typeface="Lato"/>
                <a:cs typeface="Lato"/>
                <a:sym typeface="Lato"/>
              </a:rPr>
              <a:t>.</a:t>
            </a:r>
            <a:endParaRPr sz="1000">
              <a:solidFill>
                <a:srgbClr val="595959"/>
              </a:solidFill>
              <a:latin typeface="Lato"/>
              <a:ea typeface="Lato"/>
              <a:cs typeface="Lato"/>
              <a:sym typeface="Lato"/>
            </a:endParaRPr>
          </a:p>
          <a:p>
            <a:pPr indent="0" lvl="0" marL="0" rtl="0" algn="just">
              <a:lnSpc>
                <a:spcPct val="100000"/>
              </a:lnSpc>
              <a:spcBef>
                <a:spcPts val="0"/>
              </a:spcBef>
              <a:spcAft>
                <a:spcPts val="0"/>
              </a:spcAft>
              <a:buNone/>
            </a:pPr>
            <a:r>
              <a:rPr lang="pt-BR" sz="1000">
                <a:solidFill>
                  <a:srgbClr val="595959"/>
                </a:solidFill>
                <a:latin typeface="Lato"/>
                <a:ea typeface="Lato"/>
                <a:cs typeface="Lato"/>
                <a:sym typeface="Lato"/>
              </a:rPr>
              <a:t>(https://www.sciencedirect.com/science/article/pii/S0370157397000458)</a:t>
            </a:r>
            <a:endParaRPr sz="1000">
              <a:solidFill>
                <a:srgbClr val="595959"/>
              </a:solidFill>
              <a:latin typeface="Lato"/>
              <a:ea typeface="Lato"/>
              <a:cs typeface="Lato"/>
              <a:sym typeface="Lato"/>
            </a:endParaRPr>
          </a:p>
          <a:p>
            <a:pPr indent="0" lvl="0" marL="0" rtl="0" algn="just">
              <a:lnSpc>
                <a:spcPct val="100000"/>
              </a:lnSpc>
              <a:spcBef>
                <a:spcPts val="0"/>
              </a:spcBef>
              <a:spcAft>
                <a:spcPts val="0"/>
              </a:spcAft>
              <a:buNone/>
            </a:pPr>
            <a:r>
              <a:t/>
            </a:r>
            <a:endParaRPr sz="1000">
              <a:solidFill>
                <a:srgbClr val="595959"/>
              </a:solidFill>
              <a:latin typeface="Lato"/>
              <a:ea typeface="Lato"/>
              <a:cs typeface="Lato"/>
              <a:sym typeface="Lato"/>
            </a:endParaRPr>
          </a:p>
        </p:txBody>
      </p:sp>
      <p:sp>
        <p:nvSpPr>
          <p:cNvPr id="206" name="Google Shape;206;p31"/>
          <p:cNvSpPr txBox="1"/>
          <p:nvPr/>
        </p:nvSpPr>
        <p:spPr>
          <a:xfrm>
            <a:off x="5290000" y="4209075"/>
            <a:ext cx="1749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sz="1800">
                <a:solidFill>
                  <a:schemeClr val="accent3"/>
                </a:solidFill>
                <a:latin typeface="Proxima Nova"/>
                <a:ea typeface="Proxima Nova"/>
                <a:cs typeface="Proxima Nova"/>
                <a:sym typeface="Proxima Nova"/>
              </a:rPr>
              <a:t>Generator level particles</a:t>
            </a:r>
            <a:endParaRPr sz="1800">
              <a:solidFill>
                <a:schemeClr val="accent3"/>
              </a:solidFill>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Introduction</a:t>
            </a:r>
            <a:endParaRPr/>
          </a:p>
        </p:txBody>
      </p:sp>
      <p:sp>
        <p:nvSpPr>
          <p:cNvPr id="66" name="Google Shape;66;p14"/>
          <p:cNvSpPr txBox="1"/>
          <p:nvPr>
            <p:ph idx="1" type="body"/>
          </p:nvPr>
        </p:nvSpPr>
        <p:spPr>
          <a:xfrm>
            <a:off x="4651650" y="1152475"/>
            <a:ext cx="4260300" cy="3416400"/>
          </a:xfrm>
          <a:prstGeom prst="rect">
            <a:avLst/>
          </a:prstGeom>
        </p:spPr>
        <p:txBody>
          <a:bodyPr anchorCtr="0" anchor="t" bIns="91425" lIns="91425" spcFirstLastPara="1" rIns="91425" wrap="square" tIns="91425">
            <a:normAutofit/>
          </a:bodyPr>
          <a:lstStyle/>
          <a:p>
            <a:pPr indent="0" lvl="0" marL="0" rtl="0" algn="just">
              <a:lnSpc>
                <a:spcPct val="95000"/>
              </a:lnSpc>
              <a:spcBef>
                <a:spcPts val="0"/>
              </a:spcBef>
              <a:spcAft>
                <a:spcPts val="0"/>
              </a:spcAft>
              <a:buNone/>
            </a:pPr>
            <a:r>
              <a:rPr lang="pt-BR" sz="1600"/>
              <a:t>The Future Circular Collider is a projected e+e- collider with a circumference of 90.7 km. The FCC feasibility study is being developed to optimize the physics potential of the collider. </a:t>
            </a:r>
            <a:endParaRPr sz="1600"/>
          </a:p>
          <a:p>
            <a:pPr indent="0" lvl="0" marL="0" rtl="0" algn="just">
              <a:lnSpc>
                <a:spcPct val="95000"/>
              </a:lnSpc>
              <a:spcBef>
                <a:spcPts val="1200"/>
              </a:spcBef>
              <a:spcAft>
                <a:spcPts val="0"/>
              </a:spcAft>
              <a:buNone/>
            </a:pPr>
            <a:r>
              <a:rPr lang="pt-BR" sz="1600"/>
              <a:t>We have been studying hadronic decays at the Z pole in FCC-ee conditions. Our goal is to minimize systematic uncertainties of the cross-section so that we can take full advantage of FCC statics.</a:t>
            </a:r>
            <a:endParaRPr sz="1600"/>
          </a:p>
          <a:p>
            <a:pPr indent="0" lvl="0" marL="0" rtl="0" algn="just">
              <a:lnSpc>
                <a:spcPct val="95000"/>
              </a:lnSpc>
              <a:spcBef>
                <a:spcPts val="1200"/>
              </a:spcBef>
              <a:spcAft>
                <a:spcPts val="1200"/>
              </a:spcAft>
              <a:buNone/>
            </a:pPr>
            <a:r>
              <a:rPr lang="pt-BR" sz="1600"/>
              <a:t>Hadronic decays are the most copiously produced decays.</a:t>
            </a:r>
            <a:endParaRPr sz="1600"/>
          </a:p>
        </p:txBody>
      </p:sp>
      <p:pic>
        <p:nvPicPr>
          <p:cNvPr id="67" name="Google Shape;67;p14"/>
          <p:cNvPicPr preferRelativeResize="0"/>
          <p:nvPr/>
        </p:nvPicPr>
        <p:blipFill>
          <a:blip r:embed="rId3">
            <a:alphaModFix/>
          </a:blip>
          <a:stretch>
            <a:fillRect/>
          </a:stretch>
        </p:blipFill>
        <p:spPr>
          <a:xfrm>
            <a:off x="232050" y="1170125"/>
            <a:ext cx="4267200" cy="2349470"/>
          </a:xfrm>
          <a:prstGeom prst="rect">
            <a:avLst/>
          </a:prstGeom>
          <a:noFill/>
          <a:ln>
            <a:noFill/>
          </a:ln>
        </p:spPr>
      </p:pic>
      <p:sp>
        <p:nvSpPr>
          <p:cNvPr id="68" name="Google Shape;68;p14"/>
          <p:cNvSpPr txBox="1"/>
          <p:nvPr>
            <p:ph idx="1" type="body"/>
          </p:nvPr>
        </p:nvSpPr>
        <p:spPr>
          <a:xfrm>
            <a:off x="235500" y="3672000"/>
            <a:ext cx="4260300" cy="4740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1200"/>
              </a:spcAft>
              <a:buNone/>
            </a:pPr>
            <a:r>
              <a:rPr lang="pt-BR" sz="600"/>
              <a:t>Electroweak radiative corrections in Z boson decays - Scientific Figure on ResearchGate. Available from: https://www.researchgate.net/figure/The-Z-boson-as-a-resonance-in-e-e-annihilations-A-fermion-antifermion-pair-in-the_fig8_2032467 [accessed 14 Aug, 2023]</a:t>
            </a:r>
            <a:endParaRPr sz="600"/>
          </a:p>
        </p:txBody>
      </p:sp>
      <p:sp>
        <p:nvSpPr>
          <p:cNvPr id="69" name="Google Shape;69;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Visible Energy</a:t>
            </a:r>
            <a:r>
              <a:rPr lang="pt-BR"/>
              <a:t> in different detector hole definitions</a:t>
            </a:r>
            <a:endParaRPr/>
          </a:p>
          <a:p>
            <a:pPr indent="0" lvl="0" marL="0" rtl="0" algn="l">
              <a:spcBef>
                <a:spcPts val="0"/>
              </a:spcBef>
              <a:spcAft>
                <a:spcPts val="0"/>
              </a:spcAft>
              <a:buNone/>
            </a:pPr>
            <a:r>
              <a:t/>
            </a:r>
            <a:endParaRPr/>
          </a:p>
        </p:txBody>
      </p:sp>
      <p:pic>
        <p:nvPicPr>
          <p:cNvPr id="212" name="Google Shape;212;p32"/>
          <p:cNvPicPr preferRelativeResize="0"/>
          <p:nvPr/>
        </p:nvPicPr>
        <p:blipFill rotWithShape="1">
          <a:blip r:embed="rId3">
            <a:alphaModFix/>
          </a:blip>
          <a:srcRect b="0" l="0" r="7774" t="0"/>
          <a:stretch/>
        </p:blipFill>
        <p:spPr>
          <a:xfrm>
            <a:off x="164175" y="1017725"/>
            <a:ext cx="3551525" cy="3509650"/>
          </a:xfrm>
          <a:prstGeom prst="rect">
            <a:avLst/>
          </a:prstGeom>
          <a:noFill/>
          <a:ln>
            <a:noFill/>
          </a:ln>
        </p:spPr>
      </p:pic>
      <p:sp>
        <p:nvSpPr>
          <p:cNvPr id="213" name="Google Shape;213;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pic>
        <p:nvPicPr>
          <p:cNvPr id="214" name="Google Shape;214;p32"/>
          <p:cNvPicPr preferRelativeResize="0"/>
          <p:nvPr/>
        </p:nvPicPr>
        <p:blipFill rotWithShape="1">
          <a:blip r:embed="rId4">
            <a:alphaModFix/>
          </a:blip>
          <a:srcRect b="0" l="0" r="7774" t="0"/>
          <a:stretch/>
        </p:blipFill>
        <p:spPr>
          <a:xfrm>
            <a:off x="3715700" y="1035750"/>
            <a:ext cx="3551525" cy="3509650"/>
          </a:xfrm>
          <a:prstGeom prst="rect">
            <a:avLst/>
          </a:prstGeom>
          <a:noFill/>
          <a:ln>
            <a:noFill/>
          </a:ln>
        </p:spPr>
      </p:pic>
      <p:sp>
        <p:nvSpPr>
          <p:cNvPr id="215" name="Google Shape;215;p32"/>
          <p:cNvSpPr txBox="1"/>
          <p:nvPr/>
        </p:nvSpPr>
        <p:spPr>
          <a:xfrm>
            <a:off x="610575" y="4527375"/>
            <a:ext cx="2828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solidFill>
                  <a:srgbClr val="202729"/>
                </a:solidFill>
                <a:latin typeface="Proxima Nova"/>
                <a:ea typeface="Proxima Nova"/>
                <a:cs typeface="Proxima Nova"/>
                <a:sym typeface="Proxima Nova"/>
              </a:rPr>
              <a:t>No cut on radius of detector hole</a:t>
            </a:r>
            <a:endParaRPr>
              <a:solidFill>
                <a:srgbClr val="202729"/>
              </a:solidFill>
              <a:latin typeface="Proxima Nova"/>
              <a:ea typeface="Proxima Nova"/>
              <a:cs typeface="Proxima Nova"/>
              <a:sym typeface="Proxima Nova"/>
            </a:endParaRPr>
          </a:p>
        </p:txBody>
      </p:sp>
      <p:sp>
        <p:nvSpPr>
          <p:cNvPr id="216" name="Google Shape;216;p32"/>
          <p:cNvSpPr txBox="1"/>
          <p:nvPr/>
        </p:nvSpPr>
        <p:spPr>
          <a:xfrm>
            <a:off x="4521477" y="4497042"/>
            <a:ext cx="2241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solidFill>
                  <a:srgbClr val="202729"/>
                </a:solidFill>
                <a:latin typeface="Proxima Nova"/>
                <a:ea typeface="Proxima Nova"/>
                <a:cs typeface="Proxima Nova"/>
                <a:sym typeface="Proxima Nova"/>
              </a:rPr>
              <a:t>Hole of radius 0.1 radians </a:t>
            </a:r>
            <a:endParaRPr>
              <a:solidFill>
                <a:srgbClr val="202729"/>
              </a:solidFill>
              <a:latin typeface="Proxima Nova"/>
              <a:ea typeface="Proxima Nova"/>
              <a:cs typeface="Proxima Nova"/>
              <a:sym typeface="Proxima Nova"/>
            </a:endParaRPr>
          </a:p>
        </p:txBody>
      </p:sp>
      <p:sp>
        <p:nvSpPr>
          <p:cNvPr id="217" name="Google Shape;217;p32"/>
          <p:cNvSpPr txBox="1"/>
          <p:nvPr>
            <p:ph idx="1" type="body"/>
          </p:nvPr>
        </p:nvSpPr>
        <p:spPr>
          <a:xfrm>
            <a:off x="7343425" y="1297300"/>
            <a:ext cx="1677900" cy="3366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35"/>
              <a:buNone/>
            </a:pPr>
            <a:r>
              <a:rPr lang="pt-BR" sz="1200"/>
              <a:t>Large discrepancy between generators. It decreases as you select only particles away from the end of the detector, but it is still significant.</a:t>
            </a:r>
            <a:endParaRPr sz="1200"/>
          </a:p>
          <a:p>
            <a:pPr indent="0" lvl="0" marL="0" rtl="0" algn="l">
              <a:spcBef>
                <a:spcPts val="1200"/>
              </a:spcBef>
              <a:spcAft>
                <a:spcPts val="1200"/>
              </a:spcAft>
              <a:buSzPts val="935"/>
              <a:buNone/>
            </a:pPr>
            <a:r>
              <a:rPr lang="pt-BR" sz="1200"/>
              <a:t>This is likely due to different implementations and should not </a:t>
            </a:r>
            <a:r>
              <a:rPr lang="pt-BR" sz="1200"/>
              <a:t>account as a systematic uncertainty.</a:t>
            </a:r>
            <a:endParaRPr sz="1200"/>
          </a:p>
        </p:txBody>
      </p:sp>
      <p:sp>
        <p:nvSpPr>
          <p:cNvPr id="218" name="Google Shape;218;p32"/>
          <p:cNvSpPr txBox="1"/>
          <p:nvPr/>
        </p:nvSpPr>
        <p:spPr>
          <a:xfrm>
            <a:off x="7347400" y="4285275"/>
            <a:ext cx="1749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sz="1800">
                <a:solidFill>
                  <a:schemeClr val="accent3"/>
                </a:solidFill>
                <a:latin typeface="Proxima Nova"/>
                <a:ea typeface="Proxima Nova"/>
                <a:cs typeface="Proxima Nova"/>
                <a:sym typeface="Proxima Nova"/>
              </a:rPr>
              <a:t>Generator level particles</a:t>
            </a:r>
            <a:endParaRPr sz="1800">
              <a:solidFill>
                <a:schemeClr val="accent3"/>
              </a:solidFill>
              <a:latin typeface="Proxima Nova"/>
              <a:ea typeface="Proxima Nova"/>
              <a:cs typeface="Proxima Nova"/>
              <a:sym typeface="Proxima Nova"/>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Charged Multiplicities in different detector hole definitions</a:t>
            </a:r>
            <a:endParaRPr/>
          </a:p>
        </p:txBody>
      </p:sp>
      <p:pic>
        <p:nvPicPr>
          <p:cNvPr id="224" name="Google Shape;224;p33"/>
          <p:cNvPicPr preferRelativeResize="0"/>
          <p:nvPr/>
        </p:nvPicPr>
        <p:blipFill rotWithShape="1">
          <a:blip r:embed="rId3">
            <a:alphaModFix/>
          </a:blip>
          <a:srcRect b="0" l="0" r="5829" t="0"/>
          <a:stretch/>
        </p:blipFill>
        <p:spPr>
          <a:xfrm>
            <a:off x="3521407" y="1017725"/>
            <a:ext cx="3688293" cy="2812532"/>
          </a:xfrm>
          <a:prstGeom prst="rect">
            <a:avLst/>
          </a:prstGeom>
          <a:noFill/>
          <a:ln>
            <a:noFill/>
          </a:ln>
        </p:spPr>
      </p:pic>
      <p:sp>
        <p:nvSpPr>
          <p:cNvPr id="225" name="Google Shape;225;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pic>
        <p:nvPicPr>
          <p:cNvPr id="226" name="Google Shape;226;p33"/>
          <p:cNvPicPr preferRelativeResize="0"/>
          <p:nvPr/>
        </p:nvPicPr>
        <p:blipFill rotWithShape="1">
          <a:blip r:embed="rId4">
            <a:alphaModFix/>
          </a:blip>
          <a:srcRect b="0" l="0" r="7114" t="0"/>
          <a:stretch/>
        </p:blipFill>
        <p:spPr>
          <a:xfrm>
            <a:off x="95575" y="1063427"/>
            <a:ext cx="3425832" cy="2812532"/>
          </a:xfrm>
          <a:prstGeom prst="rect">
            <a:avLst/>
          </a:prstGeom>
          <a:noFill/>
          <a:ln>
            <a:noFill/>
          </a:ln>
        </p:spPr>
      </p:pic>
      <p:sp>
        <p:nvSpPr>
          <p:cNvPr id="227" name="Google Shape;227;p33"/>
          <p:cNvSpPr txBox="1"/>
          <p:nvPr/>
        </p:nvSpPr>
        <p:spPr>
          <a:xfrm>
            <a:off x="618373" y="4025864"/>
            <a:ext cx="25830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solidFill>
                  <a:srgbClr val="202729"/>
                </a:solidFill>
                <a:latin typeface="Proxima Nova"/>
                <a:ea typeface="Proxima Nova"/>
                <a:cs typeface="Proxima Nova"/>
                <a:sym typeface="Proxima Nova"/>
              </a:rPr>
              <a:t>No cut on radius of detector hole</a:t>
            </a:r>
            <a:endParaRPr>
              <a:solidFill>
                <a:srgbClr val="202729"/>
              </a:solidFill>
              <a:latin typeface="Proxima Nova"/>
              <a:ea typeface="Proxima Nova"/>
              <a:cs typeface="Proxima Nova"/>
              <a:sym typeface="Proxima Nova"/>
            </a:endParaRPr>
          </a:p>
        </p:txBody>
      </p:sp>
      <p:sp>
        <p:nvSpPr>
          <p:cNvPr id="228" name="Google Shape;228;p33"/>
          <p:cNvSpPr txBox="1"/>
          <p:nvPr/>
        </p:nvSpPr>
        <p:spPr>
          <a:xfrm>
            <a:off x="4409086" y="3980162"/>
            <a:ext cx="2234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solidFill>
                  <a:srgbClr val="202729"/>
                </a:solidFill>
                <a:latin typeface="Proxima Nova"/>
                <a:ea typeface="Proxima Nova"/>
                <a:cs typeface="Proxima Nova"/>
                <a:sym typeface="Proxima Nova"/>
              </a:rPr>
              <a:t>Hole of radius 0.1 radians </a:t>
            </a:r>
            <a:endParaRPr>
              <a:solidFill>
                <a:srgbClr val="202729"/>
              </a:solidFill>
              <a:latin typeface="Proxima Nova"/>
              <a:ea typeface="Proxima Nova"/>
              <a:cs typeface="Proxima Nova"/>
              <a:sym typeface="Proxima Nova"/>
            </a:endParaRPr>
          </a:p>
        </p:txBody>
      </p:sp>
      <p:sp>
        <p:nvSpPr>
          <p:cNvPr id="229" name="Google Shape;229;p33"/>
          <p:cNvSpPr txBox="1"/>
          <p:nvPr>
            <p:ph idx="1" type="body"/>
          </p:nvPr>
        </p:nvSpPr>
        <p:spPr>
          <a:xfrm>
            <a:off x="7267225" y="1297300"/>
            <a:ext cx="1677900" cy="2242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SzPts val="935"/>
              <a:buNone/>
            </a:pPr>
            <a:r>
              <a:rPr lang="pt-BR" sz="1200"/>
              <a:t>The charged multiplicity is in better agreement than the visible energy, but there are still significant differences present, even though both agree with ALEPH.</a:t>
            </a:r>
            <a:endParaRPr sz="1200"/>
          </a:p>
        </p:txBody>
      </p:sp>
      <p:sp>
        <p:nvSpPr>
          <p:cNvPr id="230" name="Google Shape;230;p33"/>
          <p:cNvSpPr txBox="1"/>
          <p:nvPr/>
        </p:nvSpPr>
        <p:spPr>
          <a:xfrm>
            <a:off x="7271200" y="4285275"/>
            <a:ext cx="1749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sz="1800">
                <a:solidFill>
                  <a:schemeClr val="accent3"/>
                </a:solidFill>
                <a:latin typeface="Proxima Nova"/>
                <a:ea typeface="Proxima Nova"/>
                <a:cs typeface="Proxima Nova"/>
                <a:sym typeface="Proxima Nova"/>
              </a:rPr>
              <a:t>Generator level particles</a:t>
            </a:r>
            <a:endParaRPr sz="1800">
              <a:solidFill>
                <a:schemeClr val="accent3"/>
              </a:solidFill>
              <a:latin typeface="Proxima Nova"/>
              <a:ea typeface="Proxima Nova"/>
              <a:cs typeface="Proxima Nova"/>
              <a:sym typeface="Proxima Nova"/>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N-1 Plots</a:t>
            </a:r>
            <a:endParaRPr/>
          </a:p>
        </p:txBody>
      </p:sp>
      <p:sp>
        <p:nvSpPr>
          <p:cNvPr id="236" name="Google Shape;236;p34"/>
          <p:cNvSpPr txBox="1"/>
          <p:nvPr>
            <p:ph idx="1" type="body"/>
          </p:nvPr>
        </p:nvSpPr>
        <p:spPr>
          <a:xfrm>
            <a:off x="372850" y="4256550"/>
            <a:ext cx="8520600" cy="6366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pt-BR"/>
              <a:t>Filters selected: </a:t>
            </a:r>
            <a:r>
              <a:rPr lang="pt-BR" sz="1300">
                <a:solidFill>
                  <a:srgbClr val="595959"/>
                </a:solidFill>
                <a:latin typeface="Lato"/>
                <a:ea typeface="Lato"/>
                <a:cs typeface="Lato"/>
                <a:sym typeface="Lato"/>
              </a:rPr>
              <a:t>Evis/√s ≥ 0.52, Charged Multiplicity ≥ 4.</a:t>
            </a:r>
            <a:endParaRPr sz="1300">
              <a:solidFill>
                <a:srgbClr val="595959"/>
              </a:solidFill>
              <a:latin typeface="Lato"/>
              <a:ea typeface="Lato"/>
              <a:cs typeface="Lato"/>
              <a:sym typeface="Lato"/>
            </a:endParaRPr>
          </a:p>
        </p:txBody>
      </p:sp>
      <p:pic>
        <p:nvPicPr>
          <p:cNvPr id="237" name="Google Shape;237;p34"/>
          <p:cNvPicPr preferRelativeResize="0"/>
          <p:nvPr/>
        </p:nvPicPr>
        <p:blipFill>
          <a:blip r:embed="rId3">
            <a:alphaModFix/>
          </a:blip>
          <a:stretch>
            <a:fillRect/>
          </a:stretch>
        </p:blipFill>
        <p:spPr>
          <a:xfrm>
            <a:off x="372850" y="1046925"/>
            <a:ext cx="4066166" cy="3049625"/>
          </a:xfrm>
          <a:prstGeom prst="rect">
            <a:avLst/>
          </a:prstGeom>
          <a:noFill/>
          <a:ln>
            <a:noFill/>
          </a:ln>
        </p:spPr>
      </p:pic>
      <p:pic>
        <p:nvPicPr>
          <p:cNvPr id="238" name="Google Shape;238;p34"/>
          <p:cNvPicPr preferRelativeResize="0"/>
          <p:nvPr/>
        </p:nvPicPr>
        <p:blipFill>
          <a:blip r:embed="rId4">
            <a:alphaModFix/>
          </a:blip>
          <a:stretch>
            <a:fillRect/>
          </a:stretch>
        </p:blipFill>
        <p:spPr>
          <a:xfrm>
            <a:off x="4439025" y="1046925"/>
            <a:ext cx="4066174" cy="3049644"/>
          </a:xfrm>
          <a:prstGeom prst="rect">
            <a:avLst/>
          </a:prstGeom>
          <a:noFill/>
          <a:ln>
            <a:noFill/>
          </a:ln>
        </p:spPr>
      </p:pic>
      <p:sp>
        <p:nvSpPr>
          <p:cNvPr id="239" name="Google Shape;239;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Acceptance &amp; Definition of the detector hole</a:t>
            </a:r>
            <a:endParaRPr/>
          </a:p>
        </p:txBody>
      </p:sp>
      <p:pic>
        <p:nvPicPr>
          <p:cNvPr id="245" name="Google Shape;245;p35"/>
          <p:cNvPicPr preferRelativeResize="0"/>
          <p:nvPr/>
        </p:nvPicPr>
        <p:blipFill>
          <a:blip r:embed="rId3">
            <a:alphaModFix/>
          </a:blip>
          <a:stretch>
            <a:fillRect/>
          </a:stretch>
        </p:blipFill>
        <p:spPr>
          <a:xfrm>
            <a:off x="4517249" y="1017713"/>
            <a:ext cx="4645863" cy="3336275"/>
          </a:xfrm>
          <a:prstGeom prst="rect">
            <a:avLst/>
          </a:prstGeom>
          <a:noFill/>
          <a:ln>
            <a:noFill/>
          </a:ln>
        </p:spPr>
      </p:pic>
      <p:pic>
        <p:nvPicPr>
          <p:cNvPr id="246" name="Google Shape;246;p35"/>
          <p:cNvPicPr preferRelativeResize="0"/>
          <p:nvPr/>
        </p:nvPicPr>
        <p:blipFill>
          <a:blip r:embed="rId4">
            <a:alphaModFix/>
          </a:blip>
          <a:stretch>
            <a:fillRect/>
          </a:stretch>
        </p:blipFill>
        <p:spPr>
          <a:xfrm>
            <a:off x="-19112" y="1017740"/>
            <a:ext cx="4645854" cy="3336230"/>
          </a:xfrm>
          <a:prstGeom prst="rect">
            <a:avLst/>
          </a:prstGeom>
          <a:noFill/>
          <a:ln>
            <a:noFill/>
          </a:ln>
        </p:spPr>
      </p:pic>
      <p:sp>
        <p:nvSpPr>
          <p:cNvPr id="247" name="Google Shape;247;p35"/>
          <p:cNvSpPr txBox="1"/>
          <p:nvPr>
            <p:ph idx="1" type="body"/>
          </p:nvPr>
        </p:nvSpPr>
        <p:spPr>
          <a:xfrm>
            <a:off x="372850" y="4256550"/>
            <a:ext cx="8520600" cy="6366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1200"/>
              </a:spcAft>
              <a:buNone/>
            </a:pPr>
            <a:r>
              <a:rPr lang="pt-BR"/>
              <a:t>Great </a:t>
            </a:r>
            <a:r>
              <a:rPr lang="pt-BR"/>
              <a:t>dependence</a:t>
            </a:r>
            <a:r>
              <a:rPr lang="pt-BR"/>
              <a:t> of acceptance with the </a:t>
            </a:r>
            <a:r>
              <a:rPr lang="pt-BR"/>
              <a:t>detector</a:t>
            </a:r>
            <a:r>
              <a:rPr lang="pt-BR"/>
              <a:t> definition that is present in both generators. The simulations are significantly different.</a:t>
            </a:r>
            <a:endParaRPr/>
          </a:p>
        </p:txBody>
      </p:sp>
      <p:sp>
        <p:nvSpPr>
          <p:cNvPr id="248" name="Google Shape;248;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Conclusion &amp; Next Steps</a:t>
            </a:r>
            <a:endParaRPr/>
          </a:p>
        </p:txBody>
      </p:sp>
      <p:sp>
        <p:nvSpPr>
          <p:cNvPr id="254" name="Google Shape;254;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pt-BR"/>
              <a:t>FCC-ee simulations agree nicely with previous results;</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pt-BR"/>
              <a:t>KKMC and Whizard are in clear disagreement;</a:t>
            </a:r>
            <a:endParaRPr/>
          </a:p>
          <a:p>
            <a:pPr indent="-317500" lvl="1" marL="914400" rtl="0" algn="l">
              <a:spcBef>
                <a:spcPts val="0"/>
              </a:spcBef>
              <a:spcAft>
                <a:spcPts val="0"/>
              </a:spcAft>
              <a:buSzPts val="1400"/>
              <a:buChar char="○"/>
            </a:pPr>
            <a:r>
              <a:rPr lang="pt-BR"/>
              <a:t>We need to understand better the reason. Following studies wil</a:t>
            </a:r>
            <a:r>
              <a:rPr lang="pt-BR"/>
              <a:t>l be performed;</a:t>
            </a:r>
            <a:endParaRPr/>
          </a:p>
          <a:p>
            <a:pPr indent="0" lvl="0" marL="914400" rtl="0" algn="l">
              <a:spcBef>
                <a:spcPts val="1200"/>
              </a:spcBef>
              <a:spcAft>
                <a:spcPts val="0"/>
              </a:spcAft>
              <a:buNone/>
            </a:pPr>
            <a:r>
              <a:t/>
            </a:r>
            <a:endParaRPr/>
          </a:p>
          <a:p>
            <a:pPr indent="-342900" lvl="0" marL="457200" rtl="0" algn="l">
              <a:spcBef>
                <a:spcPts val="1200"/>
              </a:spcBef>
              <a:spcAft>
                <a:spcPts val="0"/>
              </a:spcAft>
              <a:buSzPts val="1800"/>
              <a:buChar char="●"/>
            </a:pPr>
            <a:r>
              <a:rPr lang="pt-BR"/>
              <a:t>Extend the FCC-ee simulation analysis for different quark flavors.</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255" name="Google Shape;255;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pt-BR"/>
              <a:t>Thank you!</a:t>
            </a:r>
            <a:endParaRPr b="1"/>
          </a:p>
        </p:txBody>
      </p:sp>
      <p:sp>
        <p:nvSpPr>
          <p:cNvPr id="261" name="Google Shape;261;p3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Work on lineshape analyses</a:t>
            </a:r>
            <a:endParaRPr/>
          </a:p>
          <a:p>
            <a:pPr indent="-342900" lvl="0" marL="457200" rtl="0" algn="l">
              <a:spcBef>
                <a:spcPts val="1200"/>
              </a:spcBef>
              <a:spcAft>
                <a:spcPts val="0"/>
              </a:spcAft>
              <a:buSzPts val="1800"/>
              <a:buChar char="●"/>
            </a:pPr>
            <a:r>
              <a:rPr lang="pt-BR"/>
              <a:t>Christoph Paus, Jan Eysermans, Luca Lavezzo</a:t>
            </a:r>
            <a:endParaRPr/>
          </a:p>
          <a:p>
            <a:pPr indent="-342900" lvl="0" marL="457200" rtl="0" algn="l">
              <a:spcBef>
                <a:spcPts val="0"/>
              </a:spcBef>
              <a:spcAft>
                <a:spcPts val="0"/>
              </a:spcAft>
              <a:buSzPts val="1800"/>
              <a:buChar char="●"/>
            </a:pPr>
            <a:r>
              <a:rPr lang="pt-BR"/>
              <a:t>Tim Neumann, Sofia Lara, Casey Lawson, Bella Torres, Denis Siminiuc, Brenda Chow, Rujuta Sane</a:t>
            </a:r>
            <a:endParaRPr/>
          </a:p>
          <a:p>
            <a:pPr indent="0" lvl="0" marL="0" rtl="0" algn="l">
              <a:spcBef>
                <a:spcPts val="1200"/>
              </a:spcBef>
              <a:spcAft>
                <a:spcPts val="1200"/>
              </a:spcAft>
              <a:buNone/>
            </a:pPr>
            <a:r>
              <a:t/>
            </a:r>
            <a:endParaRPr/>
          </a:p>
        </p:txBody>
      </p:sp>
      <p:sp>
        <p:nvSpPr>
          <p:cNvPr id="262" name="Google Shape;262;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Gen level particles with detector definition on 0.3 radians</a:t>
            </a:r>
            <a:endParaRPr/>
          </a:p>
        </p:txBody>
      </p:sp>
      <p:pic>
        <p:nvPicPr>
          <p:cNvPr id="268" name="Google Shape;268;p38"/>
          <p:cNvPicPr preferRelativeResize="0"/>
          <p:nvPr/>
        </p:nvPicPr>
        <p:blipFill>
          <a:blip r:embed="rId3">
            <a:alphaModFix/>
          </a:blip>
          <a:stretch>
            <a:fillRect/>
          </a:stretch>
        </p:blipFill>
        <p:spPr>
          <a:xfrm>
            <a:off x="145013" y="1077238"/>
            <a:ext cx="4426989" cy="2989025"/>
          </a:xfrm>
          <a:prstGeom prst="rect">
            <a:avLst/>
          </a:prstGeom>
          <a:noFill/>
          <a:ln>
            <a:noFill/>
          </a:ln>
        </p:spPr>
      </p:pic>
      <p:pic>
        <p:nvPicPr>
          <p:cNvPr id="269" name="Google Shape;269;p38"/>
          <p:cNvPicPr preferRelativeResize="0"/>
          <p:nvPr/>
        </p:nvPicPr>
        <p:blipFill>
          <a:blip r:embed="rId4">
            <a:alphaModFix/>
          </a:blip>
          <a:stretch>
            <a:fillRect/>
          </a:stretch>
        </p:blipFill>
        <p:spPr>
          <a:xfrm>
            <a:off x="4572002" y="1077238"/>
            <a:ext cx="4426986" cy="2989021"/>
          </a:xfrm>
          <a:prstGeom prst="rect">
            <a:avLst/>
          </a:prstGeom>
          <a:noFill/>
          <a:ln>
            <a:noFill/>
          </a:ln>
        </p:spPr>
      </p:pic>
      <p:sp>
        <p:nvSpPr>
          <p:cNvPr id="270" name="Google Shape;270;p38"/>
          <p:cNvSpPr txBox="1"/>
          <p:nvPr>
            <p:ph idx="1" type="body"/>
          </p:nvPr>
        </p:nvSpPr>
        <p:spPr>
          <a:xfrm>
            <a:off x="426375" y="4233600"/>
            <a:ext cx="8520600" cy="644700"/>
          </a:xfrm>
          <a:prstGeom prst="rect">
            <a:avLst/>
          </a:prstGeom>
        </p:spPr>
        <p:txBody>
          <a:bodyPr anchorCtr="0" anchor="t" bIns="91425" lIns="91425" spcFirstLastPara="1" rIns="91425" wrap="square" tIns="91425">
            <a:normAutofit/>
          </a:bodyPr>
          <a:lstStyle/>
          <a:p>
            <a:pPr indent="0" lvl="0" marL="0" rtl="0" algn="l">
              <a:lnSpc>
                <a:spcPct val="95000"/>
              </a:lnSpc>
              <a:spcBef>
                <a:spcPts val="0"/>
              </a:spcBef>
              <a:spcAft>
                <a:spcPts val="1200"/>
              </a:spcAft>
              <a:buSzPts val="935"/>
              <a:buNone/>
            </a:pPr>
            <a:r>
              <a:rPr lang="pt-BR" sz="1430"/>
              <a:t>You can see much better agreement between KKMC and Whizard away from the edges of the detector.</a:t>
            </a:r>
            <a:endParaRPr sz="1430"/>
          </a:p>
        </p:txBody>
      </p:sp>
      <p:sp>
        <p:nvSpPr>
          <p:cNvPr id="271" name="Google Shape;271;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Theta distribution with detector definition on 0.1 radians</a:t>
            </a:r>
            <a:endParaRPr/>
          </a:p>
        </p:txBody>
      </p:sp>
      <p:pic>
        <p:nvPicPr>
          <p:cNvPr id="277" name="Google Shape;277;p39"/>
          <p:cNvPicPr preferRelativeResize="0"/>
          <p:nvPr/>
        </p:nvPicPr>
        <p:blipFill>
          <a:blip r:embed="rId3">
            <a:alphaModFix/>
          </a:blip>
          <a:stretch>
            <a:fillRect/>
          </a:stretch>
        </p:blipFill>
        <p:spPr>
          <a:xfrm>
            <a:off x="156725" y="1200700"/>
            <a:ext cx="4415262" cy="3501275"/>
          </a:xfrm>
          <a:prstGeom prst="rect">
            <a:avLst/>
          </a:prstGeom>
          <a:noFill/>
          <a:ln>
            <a:noFill/>
          </a:ln>
        </p:spPr>
      </p:pic>
      <p:pic>
        <p:nvPicPr>
          <p:cNvPr id="278" name="Google Shape;278;p39"/>
          <p:cNvPicPr preferRelativeResize="0"/>
          <p:nvPr/>
        </p:nvPicPr>
        <p:blipFill>
          <a:blip r:embed="rId4">
            <a:alphaModFix/>
          </a:blip>
          <a:stretch>
            <a:fillRect/>
          </a:stretch>
        </p:blipFill>
        <p:spPr>
          <a:xfrm>
            <a:off x="4571988" y="1200700"/>
            <a:ext cx="4415262" cy="3501272"/>
          </a:xfrm>
          <a:prstGeom prst="rect">
            <a:avLst/>
          </a:prstGeom>
          <a:noFill/>
          <a:ln>
            <a:noFill/>
          </a:ln>
        </p:spPr>
      </p:pic>
      <p:sp>
        <p:nvSpPr>
          <p:cNvPr id="279" name="Google Shape;279;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pic>
        <p:nvPicPr>
          <p:cNvPr id="284" name="Google Shape;284;p40"/>
          <p:cNvPicPr preferRelativeResize="0"/>
          <p:nvPr/>
        </p:nvPicPr>
        <p:blipFill>
          <a:blip r:embed="rId3">
            <a:alphaModFix/>
          </a:blip>
          <a:stretch>
            <a:fillRect/>
          </a:stretch>
        </p:blipFill>
        <p:spPr>
          <a:xfrm>
            <a:off x="122738" y="1574975"/>
            <a:ext cx="4449261" cy="2934253"/>
          </a:xfrm>
          <a:prstGeom prst="rect">
            <a:avLst/>
          </a:prstGeom>
          <a:noFill/>
          <a:ln>
            <a:noFill/>
          </a:ln>
        </p:spPr>
      </p:pic>
      <p:pic>
        <p:nvPicPr>
          <p:cNvPr id="285" name="Google Shape;285;p40"/>
          <p:cNvPicPr preferRelativeResize="0"/>
          <p:nvPr/>
        </p:nvPicPr>
        <p:blipFill>
          <a:blip r:embed="rId4">
            <a:alphaModFix/>
          </a:blip>
          <a:stretch>
            <a:fillRect/>
          </a:stretch>
        </p:blipFill>
        <p:spPr>
          <a:xfrm>
            <a:off x="4572000" y="1574965"/>
            <a:ext cx="4449262" cy="2934272"/>
          </a:xfrm>
          <a:prstGeom prst="rect">
            <a:avLst/>
          </a:prstGeom>
          <a:noFill/>
          <a:ln>
            <a:noFill/>
          </a:ln>
        </p:spPr>
      </p:pic>
      <p:sp>
        <p:nvSpPr>
          <p:cNvPr id="286" name="Google Shape;286;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Distributions with no filters applied</a:t>
            </a:r>
            <a:endParaRPr/>
          </a:p>
        </p:txBody>
      </p:sp>
      <p:sp>
        <p:nvSpPr>
          <p:cNvPr id="287" name="Google Shape;287;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Motivation</a:t>
            </a:r>
            <a:endParaRPr/>
          </a:p>
        </p:txBody>
      </p:sp>
      <p:sp>
        <p:nvSpPr>
          <p:cNvPr id="75" name="Google Shape;75;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10000"/>
          </a:bodyPr>
          <a:lstStyle/>
          <a:p>
            <a:pPr indent="-328453" lvl="0" marL="457200" rtl="0" algn="l">
              <a:spcBef>
                <a:spcPts val="0"/>
              </a:spcBef>
              <a:spcAft>
                <a:spcPts val="0"/>
              </a:spcAft>
              <a:buSzPct val="100000"/>
              <a:buChar char="●"/>
            </a:pPr>
            <a:r>
              <a:rPr lang="pt-BR" sz="1700"/>
              <a:t>Z pole running will result in an enormous data set (6x10</a:t>
            </a:r>
            <a:r>
              <a:rPr baseline="30000" lang="pt-BR" sz="1700"/>
              <a:t>12</a:t>
            </a:r>
            <a:r>
              <a:rPr lang="pt-BR" sz="1700"/>
              <a:t> events) with unprecedented precision; At FCC-ee it takes about a minute to accumulate an entire LEP Z pole dataset;</a:t>
            </a:r>
            <a:endParaRPr sz="1700"/>
          </a:p>
          <a:p>
            <a:pPr indent="0" lvl="0" marL="457200" rtl="0" algn="l">
              <a:spcBef>
                <a:spcPts val="1200"/>
              </a:spcBef>
              <a:spcAft>
                <a:spcPts val="0"/>
              </a:spcAft>
              <a:buNone/>
            </a:pPr>
            <a:r>
              <a:t/>
            </a:r>
            <a:endParaRPr sz="1700"/>
          </a:p>
          <a:p>
            <a:pPr indent="-328453" lvl="0" marL="457200" rtl="0" algn="l">
              <a:spcBef>
                <a:spcPts val="1200"/>
              </a:spcBef>
              <a:spcAft>
                <a:spcPts val="0"/>
              </a:spcAft>
              <a:buSzPct val="100000"/>
              <a:buChar char="●"/>
            </a:pPr>
            <a:r>
              <a:rPr lang="pt-BR" sz="1700"/>
              <a:t>At LEP, the motivation was measure crucial fundamental parameters of the standard model and find discrepancies in the measurements indicating the SM is broken or better that there is physics beyond the standard model (BSM);</a:t>
            </a:r>
            <a:endParaRPr sz="1700"/>
          </a:p>
          <a:p>
            <a:pPr indent="0" lvl="0" marL="457200" rtl="0" algn="l">
              <a:spcBef>
                <a:spcPts val="1200"/>
              </a:spcBef>
              <a:spcAft>
                <a:spcPts val="0"/>
              </a:spcAft>
              <a:buNone/>
            </a:pPr>
            <a:r>
              <a:t/>
            </a:r>
            <a:endParaRPr sz="1700"/>
          </a:p>
          <a:p>
            <a:pPr indent="-328453" lvl="0" marL="457200" rtl="0" algn="l">
              <a:spcBef>
                <a:spcPts val="1200"/>
              </a:spcBef>
              <a:spcAft>
                <a:spcPts val="0"/>
              </a:spcAft>
              <a:buSzPct val="100000"/>
              <a:buChar char="●"/>
            </a:pPr>
            <a:r>
              <a:rPr lang="pt-BR" sz="1700"/>
              <a:t>At FCC-ee, all standard model parameters are known and look to be consistent. Consistency between all measurements will be tested about 3 orders of magnitude more stringently than before, inconsistencies will immediately invoke new physics;</a:t>
            </a:r>
            <a:endParaRPr sz="1700"/>
          </a:p>
        </p:txBody>
      </p:sp>
      <p:sp>
        <p:nvSpPr>
          <p:cNvPr id="76" name="Google Shape;76;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Goals of our analysis</a:t>
            </a:r>
            <a:endParaRPr/>
          </a:p>
        </p:txBody>
      </p:sp>
      <p:sp>
        <p:nvSpPr>
          <p:cNvPr id="82" name="Google Shape;82;p16"/>
          <p:cNvSpPr txBox="1"/>
          <p:nvPr>
            <p:ph idx="1" type="body"/>
          </p:nvPr>
        </p:nvSpPr>
        <p:spPr>
          <a:xfrm>
            <a:off x="311625"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pt-BR"/>
              <a:t>Adapt and compare FCC-ee simulations of Z→ qq decays to previous results from L3;</a:t>
            </a:r>
            <a:endParaRPr/>
          </a:p>
          <a:p>
            <a:pPr indent="-342900" lvl="0" marL="457200" rtl="0" algn="l">
              <a:lnSpc>
                <a:spcPct val="115000"/>
              </a:lnSpc>
              <a:spcBef>
                <a:spcPts val="1000"/>
              </a:spcBef>
              <a:spcAft>
                <a:spcPts val="0"/>
              </a:spcAft>
              <a:buSzPts val="1800"/>
              <a:buChar char="●"/>
            </a:pPr>
            <a:r>
              <a:rPr lang="pt-BR"/>
              <a:t>Compare Whizard and KKMC event generators to see whether they agree within </a:t>
            </a:r>
            <a:r>
              <a:rPr lang="pt-BR"/>
              <a:t>uncertainty</a:t>
            </a:r>
            <a:r>
              <a:rPr lang="pt-BR"/>
              <a:t> limits;</a:t>
            </a:r>
            <a:endParaRPr/>
          </a:p>
          <a:p>
            <a:pPr indent="-342900" lvl="0" marL="457200" rtl="0" algn="l">
              <a:lnSpc>
                <a:spcPct val="115000"/>
              </a:lnSpc>
              <a:spcBef>
                <a:spcPts val="1000"/>
              </a:spcBef>
              <a:spcAft>
                <a:spcPts val="1000"/>
              </a:spcAft>
              <a:buSzPts val="1800"/>
              <a:buChar char="●"/>
            </a:pPr>
            <a:r>
              <a:rPr lang="pt-BR"/>
              <a:t>Study the acceptance generally and as a function of the of the detector hole (where the beam pipe enters);</a:t>
            </a:r>
            <a:endParaRPr/>
          </a:p>
        </p:txBody>
      </p:sp>
      <p:sp>
        <p:nvSpPr>
          <p:cNvPr id="83" name="Google Shape;83;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The Z lineshape</a:t>
            </a:r>
            <a:endParaRPr/>
          </a:p>
        </p:txBody>
      </p:sp>
      <p:sp>
        <p:nvSpPr>
          <p:cNvPr id="89" name="Google Shape;89;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pt-BR"/>
              <a:t>The Cross-Section:</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pt-BR"/>
              <a:t>What can we extract?  </a:t>
            </a:r>
            <a:endParaRPr/>
          </a:p>
          <a:p>
            <a:pPr indent="-325755" lvl="0" marL="457200" rtl="0" algn="l">
              <a:spcBef>
                <a:spcPts val="1200"/>
              </a:spcBef>
              <a:spcAft>
                <a:spcPts val="0"/>
              </a:spcAft>
              <a:buSzPct val="100000"/>
              <a:buChar char="●"/>
            </a:pPr>
            <a:r>
              <a:rPr lang="pt-BR"/>
              <a:t>Z mass (m</a:t>
            </a:r>
            <a:r>
              <a:rPr baseline="-25000" lang="pt-BR"/>
              <a:t>Z</a:t>
            </a:r>
            <a:r>
              <a:rPr lang="pt-BR"/>
              <a:t> ), Z width (Γ</a:t>
            </a:r>
            <a:r>
              <a:rPr baseline="-25000" lang="pt-BR"/>
              <a:t>Z</a:t>
            </a:r>
            <a:r>
              <a:rPr lang="pt-BR"/>
              <a:t> )  </a:t>
            </a:r>
            <a:endParaRPr/>
          </a:p>
          <a:p>
            <a:pPr indent="-325755" lvl="0" marL="457200" rtl="0" algn="l">
              <a:spcBef>
                <a:spcPts val="0"/>
              </a:spcBef>
              <a:spcAft>
                <a:spcPts val="0"/>
              </a:spcAft>
              <a:buSzPct val="100000"/>
              <a:buChar char="●"/>
            </a:pPr>
            <a:r>
              <a:rPr lang="pt-BR"/>
              <a:t>Hadronic peak cross section (σ</a:t>
            </a:r>
            <a:r>
              <a:rPr baseline="-25000" lang="pt-BR"/>
              <a:t>0, hadr</a:t>
            </a:r>
            <a:r>
              <a:rPr lang="pt-BR"/>
              <a:t>)</a:t>
            </a:r>
            <a:endParaRPr/>
          </a:p>
          <a:p>
            <a:pPr indent="-325755" lvl="0" marL="457200" rtl="0" algn="l">
              <a:spcBef>
                <a:spcPts val="0"/>
              </a:spcBef>
              <a:spcAft>
                <a:spcPts val="0"/>
              </a:spcAft>
              <a:buSzPct val="100000"/>
              <a:buChar char="●"/>
            </a:pPr>
            <a:r>
              <a:rPr lang="pt-BR"/>
              <a:t>And others</a:t>
            </a:r>
            <a:endParaRPr/>
          </a:p>
          <a:p>
            <a:pPr indent="0" lvl="0" marL="0" rtl="0" algn="l">
              <a:spcBef>
                <a:spcPts val="1200"/>
              </a:spcBef>
              <a:spcAft>
                <a:spcPts val="0"/>
              </a:spcAft>
              <a:buNone/>
            </a:pPr>
            <a:r>
              <a:rPr lang="pt-BR"/>
              <a:t>Dependency on</a:t>
            </a:r>
            <a:endParaRPr/>
          </a:p>
          <a:p>
            <a:pPr indent="-325755" lvl="0" marL="457200" rtl="0" algn="l">
              <a:spcBef>
                <a:spcPts val="1200"/>
              </a:spcBef>
              <a:spcAft>
                <a:spcPts val="0"/>
              </a:spcAft>
              <a:buSzPct val="100000"/>
              <a:buChar char="●"/>
            </a:pPr>
            <a:r>
              <a:rPr lang="pt-BR"/>
              <a:t>CM Energy</a:t>
            </a:r>
            <a:endParaRPr/>
          </a:p>
          <a:p>
            <a:pPr indent="-325755" lvl="0" marL="457200" rtl="0" algn="l">
              <a:spcBef>
                <a:spcPts val="0"/>
              </a:spcBef>
              <a:spcAft>
                <a:spcPts val="0"/>
              </a:spcAft>
              <a:buSzPct val="100000"/>
              <a:buChar char="●"/>
            </a:pPr>
            <a:r>
              <a:rPr lang="pt-BR"/>
              <a:t>Luminosity</a:t>
            </a:r>
            <a:endParaRPr/>
          </a:p>
          <a:p>
            <a:pPr indent="-325755" lvl="0" marL="457200" rtl="0" algn="l">
              <a:spcBef>
                <a:spcPts val="0"/>
              </a:spcBef>
              <a:spcAft>
                <a:spcPts val="0"/>
              </a:spcAft>
              <a:buSzPct val="100000"/>
              <a:buChar char="●"/>
            </a:pPr>
            <a:r>
              <a:rPr lang="pt-BR"/>
              <a:t>Event counts</a:t>
            </a:r>
            <a:endParaRPr/>
          </a:p>
          <a:p>
            <a:pPr indent="-325755" lvl="0" marL="457200" rtl="0" algn="l">
              <a:spcBef>
                <a:spcPts val="0"/>
              </a:spcBef>
              <a:spcAft>
                <a:spcPts val="0"/>
              </a:spcAft>
              <a:buSzPct val="100000"/>
              <a:buChar char="●"/>
            </a:pPr>
            <a:r>
              <a:rPr lang="pt-BR"/>
              <a:t>Acceptance, efficiency</a:t>
            </a:r>
            <a:endParaRPr/>
          </a:p>
        </p:txBody>
      </p:sp>
      <p:pic>
        <p:nvPicPr>
          <p:cNvPr id="90" name="Google Shape;90;p17"/>
          <p:cNvPicPr preferRelativeResize="0"/>
          <p:nvPr/>
        </p:nvPicPr>
        <p:blipFill>
          <a:blip r:embed="rId3">
            <a:alphaModFix/>
          </a:blip>
          <a:stretch>
            <a:fillRect/>
          </a:stretch>
        </p:blipFill>
        <p:spPr>
          <a:xfrm>
            <a:off x="2561250" y="1017725"/>
            <a:ext cx="6186951" cy="861450"/>
          </a:xfrm>
          <a:prstGeom prst="rect">
            <a:avLst/>
          </a:prstGeom>
          <a:noFill/>
          <a:ln>
            <a:noFill/>
          </a:ln>
        </p:spPr>
      </p:pic>
      <p:sp>
        <p:nvSpPr>
          <p:cNvPr id="91" name="Google Shape;91;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Importance of Monte Carlo</a:t>
            </a:r>
            <a:endParaRPr/>
          </a:p>
        </p:txBody>
      </p:sp>
      <p:sp>
        <p:nvSpPr>
          <p:cNvPr id="97" name="Google Shape;97;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pt-BR"/>
              <a:t>Number of background events  </a:t>
            </a:r>
            <a:endParaRPr/>
          </a:p>
          <a:p>
            <a:pPr indent="-342900" lvl="0" marL="457200" rtl="0" algn="l">
              <a:spcBef>
                <a:spcPts val="1200"/>
              </a:spcBef>
              <a:spcAft>
                <a:spcPts val="0"/>
              </a:spcAft>
              <a:buSzPts val="1800"/>
              <a:buChar char="●"/>
            </a:pPr>
            <a:r>
              <a:rPr lang="pt-BR"/>
              <a:t>Monte Carlo is used for most backgrounds;</a:t>
            </a:r>
            <a:endParaRPr/>
          </a:p>
          <a:p>
            <a:pPr indent="-342900" lvl="0" marL="457200" rtl="0" algn="l">
              <a:spcBef>
                <a:spcPts val="0"/>
              </a:spcBef>
              <a:spcAft>
                <a:spcPts val="0"/>
              </a:spcAft>
              <a:buSzPts val="1800"/>
              <a:buChar char="●"/>
            </a:pPr>
            <a:r>
              <a:rPr lang="pt-BR"/>
              <a:t>Monte Carlo can predict it precisely in most cases;  </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pt-BR"/>
              <a:t>Acceptance</a:t>
            </a:r>
            <a:endParaRPr/>
          </a:p>
          <a:p>
            <a:pPr indent="-342900" lvl="0" marL="457200" rtl="0" algn="l">
              <a:spcBef>
                <a:spcPts val="1200"/>
              </a:spcBef>
              <a:spcAft>
                <a:spcPts val="0"/>
              </a:spcAft>
              <a:buSzPts val="1800"/>
              <a:buChar char="●"/>
            </a:pPr>
            <a:r>
              <a:rPr lang="pt-BR"/>
              <a:t>Crucial to </a:t>
            </a:r>
            <a:r>
              <a:rPr lang="pt-BR"/>
              <a:t>calculating</a:t>
            </a:r>
            <a:r>
              <a:rPr lang="pt-BR"/>
              <a:t> the cross-section and its uncertainty;</a:t>
            </a:r>
            <a:endParaRPr/>
          </a:p>
          <a:p>
            <a:pPr indent="-342900" lvl="0" marL="457200" rtl="0" algn="l">
              <a:spcBef>
                <a:spcPts val="0"/>
              </a:spcBef>
              <a:spcAft>
                <a:spcPts val="0"/>
              </a:spcAft>
              <a:buSzPts val="1800"/>
              <a:buChar char="●"/>
            </a:pPr>
            <a:r>
              <a:rPr lang="pt-BR"/>
              <a:t>Two event generators are in significant disagreement about the Z→qq acceptance, which makes it harder to derive systematic uncertainties;</a:t>
            </a:r>
            <a:endParaRPr/>
          </a:p>
          <a:p>
            <a:pPr indent="-342900" lvl="0" marL="457200" rtl="0" algn="l">
              <a:spcBef>
                <a:spcPts val="0"/>
              </a:spcBef>
              <a:spcAft>
                <a:spcPts val="0"/>
              </a:spcAft>
              <a:buSzPts val="1800"/>
              <a:buChar char="●"/>
            </a:pPr>
            <a:r>
              <a:rPr lang="pt-BR"/>
              <a:t>This is the focus of our analysis.</a:t>
            </a:r>
            <a:endParaRPr/>
          </a:p>
        </p:txBody>
      </p:sp>
      <p:sp>
        <p:nvSpPr>
          <p:cNvPr id="98" name="Google Shape;98;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Monte Carlo Samples</a:t>
            </a:r>
            <a:endParaRPr/>
          </a:p>
        </p:txBody>
      </p:sp>
      <p:graphicFrame>
        <p:nvGraphicFramePr>
          <p:cNvPr id="104" name="Google Shape;104;p19"/>
          <p:cNvGraphicFramePr/>
          <p:nvPr/>
        </p:nvGraphicFramePr>
        <p:xfrm>
          <a:off x="276600" y="1017720"/>
          <a:ext cx="3000000" cy="3000000"/>
        </p:xfrm>
        <a:graphic>
          <a:graphicData uri="http://schemas.openxmlformats.org/drawingml/2006/table">
            <a:tbl>
              <a:tblPr>
                <a:noFill/>
                <a:tableStyleId>{27C875F2-0409-4E0C-8F08-676557CEFA95}</a:tableStyleId>
              </a:tblPr>
              <a:tblGrid>
                <a:gridCol w="1649150"/>
                <a:gridCol w="1649150"/>
                <a:gridCol w="1649150"/>
                <a:gridCol w="1649150"/>
              </a:tblGrid>
              <a:tr h="319025">
                <a:tc>
                  <a:txBody>
                    <a:bodyPr/>
                    <a:lstStyle/>
                    <a:p>
                      <a:pPr indent="0" lvl="0" marL="0" rtl="0" algn="ctr">
                        <a:spcBef>
                          <a:spcPts val="0"/>
                        </a:spcBef>
                        <a:spcAft>
                          <a:spcPts val="0"/>
                        </a:spcAft>
                        <a:buNone/>
                      </a:pPr>
                      <a:r>
                        <a:rPr b="1" lang="pt-BR" sz="1100"/>
                        <a:t>Process</a:t>
                      </a:r>
                      <a:endParaRPr b="1"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pt-BR" sz="1100"/>
                        <a:t>Event Generator</a:t>
                      </a:r>
                      <a:endParaRPr b="1"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pt-BR" sz="1100"/>
                        <a:t>Cross-Section (pb)</a:t>
                      </a:r>
                      <a:endParaRPr b="1"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pt-BR" sz="1100"/>
                        <a:t>Events</a:t>
                      </a:r>
                      <a:endParaRPr b="1"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uū</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5353.596845</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1</a:t>
                      </a:r>
                      <a:r>
                        <a:rPr lang="pt-BR" sz="900"/>
                        <a:t>×10</a:t>
                      </a:r>
                      <a:r>
                        <a:rPr baseline="30000" lang="pt-BR" sz="900"/>
                        <a:t>6</a:t>
                      </a:r>
                      <a:endParaRPr baseline="30000"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dd</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6752.078</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cc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5325.479</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ss</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6763.653</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bb</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6586.846</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uū</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Whizard (Pythia 6)</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5353.596845</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1</a:t>
                      </a:r>
                      <a:r>
                        <a:rPr lang="pt-BR" sz="900"/>
                        <a:t>×10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uū</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Whizard (Pythia 8)</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5353.596845</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1</a:t>
                      </a:r>
                      <a:r>
                        <a:rPr lang="pt-BR" sz="900"/>
                        <a:t>×10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μ</a:t>
                      </a:r>
                      <a:r>
                        <a:rPr baseline="30000" lang="pt-BR" sz="900"/>
                        <a:t>+</a:t>
                      </a:r>
                      <a:r>
                        <a:rPr lang="pt-BR" sz="900"/>
                        <a:t>μ</a:t>
                      </a:r>
                      <a:r>
                        <a:rPr baseline="30000" lang="pt-BR" sz="900"/>
                        <a:t>-</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Whizard</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1717.852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a:t>
                      </a:r>
                      <a:r>
                        <a:rPr lang="pt-BR" sz="900"/>
                        <a:t>×10</a:t>
                      </a:r>
                      <a:r>
                        <a:rPr baseline="30000" lang="pt-BR" sz="900"/>
                        <a:t>7</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𝜏</a:t>
                      </a:r>
                      <a:r>
                        <a:rPr baseline="30000" lang="pt-BR" sz="900"/>
                        <a:t>+</a:t>
                      </a:r>
                      <a:r>
                        <a:rPr lang="pt-BR" sz="900"/>
                        <a:t>𝜏</a:t>
                      </a:r>
                      <a:r>
                        <a:rPr baseline="30000" lang="pt-BR" sz="900"/>
                        <a:t>-</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Whizard</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1716.135</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8.45×10</a:t>
                      </a:r>
                      <a:r>
                        <a:rPr baseline="30000" lang="pt-BR" sz="900"/>
                        <a:t>6</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e</a:t>
                      </a:r>
                      <a:r>
                        <a:rPr baseline="30000" lang="pt-BR" sz="900"/>
                        <a:t>+</a:t>
                      </a:r>
                      <a:r>
                        <a:rPr lang="pt-BR" sz="900"/>
                        <a:t>e</a:t>
                      </a:r>
                      <a:r>
                        <a:rPr baseline="30000" lang="pt-BR" sz="900"/>
                        <a:t>-</a:t>
                      </a:r>
                      <a:r>
                        <a:rPr lang="pt-BR" sz="900"/>
                        <a:t> hadrons</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Whizard</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11367.36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4×10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e</a:t>
                      </a:r>
                      <a:r>
                        <a:rPr baseline="30000" lang="pt-BR" sz="900"/>
                        <a:t>+</a:t>
                      </a:r>
                      <a:r>
                        <a:rPr lang="pt-BR" sz="900"/>
                        <a:t>e</a:t>
                      </a:r>
                      <a:r>
                        <a:rPr baseline="30000" lang="pt-BR" sz="900"/>
                        <a:t>-</a:t>
                      </a:r>
                      <a:r>
                        <a:rPr lang="pt-BR" sz="900"/>
                        <a:t> → e</a:t>
                      </a:r>
                      <a:r>
                        <a:rPr baseline="30000" lang="pt-BR" sz="900"/>
                        <a:t>+</a:t>
                      </a:r>
                      <a:r>
                        <a:rPr lang="pt-BR" sz="900"/>
                        <a:t>e</a:t>
                      </a:r>
                      <a:r>
                        <a:rPr baseline="30000" lang="pt-BR" sz="900"/>
                        <a:t>-</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Pythia</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 1462.09</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1×10</a:t>
                      </a:r>
                      <a:r>
                        <a:rPr baseline="30000" lang="pt-BR" sz="900"/>
                        <a:t>7</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5" name="Google Shape;105;p19"/>
          <p:cNvSpPr txBox="1"/>
          <p:nvPr/>
        </p:nvSpPr>
        <p:spPr>
          <a:xfrm>
            <a:off x="6979050" y="909625"/>
            <a:ext cx="2012700" cy="36147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pt-BR">
                <a:solidFill>
                  <a:srgbClr val="595959"/>
                </a:solidFill>
                <a:latin typeface="Lato"/>
                <a:ea typeface="Lato"/>
                <a:cs typeface="Lato"/>
                <a:sym typeface="Lato"/>
              </a:rPr>
              <a:t>The event generation used </a:t>
            </a:r>
            <a:r>
              <a:rPr lang="pt-BR" u="sng">
                <a:solidFill>
                  <a:srgbClr val="1C3678"/>
                </a:solidFill>
                <a:latin typeface="Lato"/>
                <a:ea typeface="Lato"/>
                <a:cs typeface="Lato"/>
                <a:sym typeface="Lato"/>
                <a:hlinkClick r:id="rId3">
                  <a:extLst>
                    <a:ext uri="{A12FA001-AC4F-418D-AE19-62706E023703}">
                      <ahyp:hlinkClr val="tx"/>
                    </a:ext>
                  </a:extLst>
                </a:hlinkClick>
              </a:rPr>
              <a:t>nominal FCC parameters for the Beam Energy Spread (0.132 %) and Bunch dimensions</a:t>
            </a:r>
            <a:endParaRPr>
              <a:solidFill>
                <a:srgbClr val="595959"/>
              </a:solidFill>
              <a:latin typeface="Lato"/>
              <a:ea typeface="Lato"/>
              <a:cs typeface="Lato"/>
              <a:sym typeface="Lato"/>
            </a:endParaRPr>
          </a:p>
          <a:p>
            <a:pPr indent="0" lvl="0" marL="0" rtl="0" algn="just">
              <a:lnSpc>
                <a:spcPct val="115000"/>
              </a:lnSpc>
              <a:spcBef>
                <a:spcPts val="1200"/>
              </a:spcBef>
              <a:spcAft>
                <a:spcPts val="0"/>
              </a:spcAft>
              <a:buNone/>
            </a:pPr>
            <a:r>
              <a:rPr lang="pt-BR">
                <a:solidFill>
                  <a:srgbClr val="595959"/>
                </a:solidFill>
                <a:latin typeface="Lato"/>
                <a:ea typeface="Lato"/>
                <a:cs typeface="Lato"/>
                <a:sym typeface="Lato"/>
              </a:rPr>
              <a:t>Detector simulation used the IDEA detector with Delphes (Winter 2023 campaign).</a:t>
            </a:r>
            <a:endParaRPr>
              <a:solidFill>
                <a:srgbClr val="595959"/>
              </a:solidFill>
              <a:latin typeface="Lato"/>
              <a:ea typeface="Lato"/>
              <a:cs typeface="Lato"/>
              <a:sym typeface="Lato"/>
            </a:endParaRPr>
          </a:p>
          <a:p>
            <a:pPr indent="0" lvl="0" marL="0" rtl="0" algn="just">
              <a:lnSpc>
                <a:spcPct val="115000"/>
              </a:lnSpc>
              <a:spcBef>
                <a:spcPts val="1200"/>
              </a:spcBef>
              <a:spcAft>
                <a:spcPts val="0"/>
              </a:spcAft>
              <a:buNone/>
            </a:pPr>
            <a:r>
              <a:t/>
            </a:r>
            <a:endParaRPr sz="900">
              <a:solidFill>
                <a:srgbClr val="595959"/>
              </a:solidFill>
              <a:latin typeface="Lato"/>
              <a:ea typeface="Lato"/>
              <a:cs typeface="Lato"/>
              <a:sym typeface="Lato"/>
            </a:endParaRPr>
          </a:p>
          <a:p>
            <a:pPr indent="0" lvl="0" marL="0" rtl="0" algn="just">
              <a:lnSpc>
                <a:spcPct val="115000"/>
              </a:lnSpc>
              <a:spcBef>
                <a:spcPts val="1200"/>
              </a:spcBef>
              <a:spcAft>
                <a:spcPts val="1200"/>
              </a:spcAft>
              <a:buNone/>
            </a:pPr>
            <a:r>
              <a:t/>
            </a:r>
            <a:endParaRPr sz="900">
              <a:solidFill>
                <a:srgbClr val="595959"/>
              </a:solidFill>
              <a:latin typeface="Lato"/>
              <a:ea typeface="Lato"/>
              <a:cs typeface="Lato"/>
              <a:sym typeface="Lato"/>
            </a:endParaRPr>
          </a:p>
        </p:txBody>
      </p:sp>
      <p:sp>
        <p:nvSpPr>
          <p:cNvPr id="106" name="Google Shape;106;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0"/>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pt-BR"/>
              <a:t>L3 Comparison</a:t>
            </a:r>
            <a:endParaRPr/>
          </a:p>
        </p:txBody>
      </p:sp>
      <p:sp>
        <p:nvSpPr>
          <p:cNvPr id="112" name="Google Shape;112;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L3 Data Taking</a:t>
            </a:r>
            <a:endParaRPr/>
          </a:p>
        </p:txBody>
      </p:sp>
      <p:sp>
        <p:nvSpPr>
          <p:cNvPr id="118" name="Google Shape;118;p21"/>
          <p:cNvSpPr txBox="1"/>
          <p:nvPr/>
        </p:nvSpPr>
        <p:spPr>
          <a:xfrm>
            <a:off x="4740925" y="1515947"/>
            <a:ext cx="4026000" cy="1441500"/>
          </a:xfrm>
          <a:prstGeom prst="rect">
            <a:avLst/>
          </a:prstGeom>
          <a:noFill/>
          <a:ln>
            <a:noFill/>
          </a:ln>
        </p:spPr>
        <p:txBody>
          <a:bodyPr anchorCtr="0" anchor="t" bIns="91425" lIns="91425" spcFirstLastPara="1" rIns="91425" wrap="square" tIns="91425">
            <a:normAutofit lnSpcReduction="10000"/>
          </a:bodyPr>
          <a:lstStyle/>
          <a:p>
            <a:pPr indent="0" lvl="0" marL="0" rtl="0" algn="just">
              <a:lnSpc>
                <a:spcPct val="115000"/>
              </a:lnSpc>
              <a:spcBef>
                <a:spcPts val="0"/>
              </a:spcBef>
              <a:spcAft>
                <a:spcPts val="0"/>
              </a:spcAft>
              <a:buNone/>
            </a:pPr>
            <a:r>
              <a:rPr lang="pt-BR" sz="1300">
                <a:solidFill>
                  <a:srgbClr val="595959"/>
                </a:solidFill>
                <a:latin typeface="Lato"/>
                <a:ea typeface="Lato"/>
                <a:cs typeface="Lato"/>
                <a:sym typeface="Lato"/>
              </a:rPr>
              <a:t>F</a:t>
            </a:r>
            <a:r>
              <a:rPr lang="pt-BR" sz="1300">
                <a:solidFill>
                  <a:srgbClr val="595959"/>
                </a:solidFill>
                <a:latin typeface="Lato"/>
                <a:ea typeface="Lato"/>
                <a:cs typeface="Lato"/>
                <a:sym typeface="Lato"/>
              </a:rPr>
              <a:t>ocus on the data taken in 1994 to reproduce the plots presented in the paper.</a:t>
            </a:r>
            <a:endParaRPr sz="1300">
              <a:solidFill>
                <a:srgbClr val="595959"/>
              </a:solidFill>
              <a:latin typeface="Lato"/>
              <a:ea typeface="Lato"/>
              <a:cs typeface="Lato"/>
              <a:sym typeface="Lato"/>
            </a:endParaRPr>
          </a:p>
          <a:p>
            <a:pPr indent="0" lvl="0" marL="0" rtl="0" algn="just">
              <a:lnSpc>
                <a:spcPct val="115000"/>
              </a:lnSpc>
              <a:spcBef>
                <a:spcPts val="1200"/>
              </a:spcBef>
              <a:spcAft>
                <a:spcPts val="1200"/>
              </a:spcAft>
              <a:buNone/>
            </a:pPr>
            <a:r>
              <a:rPr lang="pt-BR" sz="1300">
                <a:solidFill>
                  <a:srgbClr val="595959"/>
                </a:solidFill>
                <a:latin typeface="Lato"/>
                <a:ea typeface="Lato"/>
                <a:cs typeface="Lato"/>
                <a:sym typeface="Lato"/>
              </a:rPr>
              <a:t>The analysis was performed on peak with luminosity of 44.84 pb</a:t>
            </a:r>
            <a:r>
              <a:rPr baseline="30000" lang="pt-BR" sz="1300">
                <a:solidFill>
                  <a:srgbClr val="595959"/>
                </a:solidFill>
                <a:latin typeface="Lato"/>
                <a:ea typeface="Lato"/>
                <a:cs typeface="Lato"/>
                <a:sym typeface="Lato"/>
              </a:rPr>
              <a:t>-1</a:t>
            </a:r>
            <a:r>
              <a:rPr lang="pt-BR" sz="1300">
                <a:solidFill>
                  <a:srgbClr val="595959"/>
                </a:solidFill>
                <a:latin typeface="Lato"/>
                <a:ea typeface="Lato"/>
                <a:cs typeface="Lato"/>
                <a:sym typeface="Lato"/>
              </a:rPr>
              <a:t> which we are going to be adopting for our simulations of the L3 results.</a:t>
            </a:r>
            <a:endParaRPr sz="1300">
              <a:solidFill>
                <a:srgbClr val="595959"/>
              </a:solidFill>
              <a:latin typeface="Lato"/>
              <a:ea typeface="Lato"/>
              <a:cs typeface="Lato"/>
              <a:sym typeface="Lato"/>
            </a:endParaRPr>
          </a:p>
        </p:txBody>
      </p:sp>
      <p:pic>
        <p:nvPicPr>
          <p:cNvPr id="119" name="Google Shape;119;p21"/>
          <p:cNvPicPr preferRelativeResize="0"/>
          <p:nvPr/>
        </p:nvPicPr>
        <p:blipFill>
          <a:blip r:embed="rId3">
            <a:alphaModFix/>
          </a:blip>
          <a:stretch>
            <a:fillRect/>
          </a:stretch>
        </p:blipFill>
        <p:spPr>
          <a:xfrm>
            <a:off x="377088" y="1147101"/>
            <a:ext cx="3369048" cy="3554839"/>
          </a:xfrm>
          <a:prstGeom prst="rect">
            <a:avLst/>
          </a:prstGeom>
          <a:noFill/>
          <a:ln>
            <a:noFill/>
          </a:ln>
        </p:spPr>
      </p:pic>
      <p:sp>
        <p:nvSpPr>
          <p:cNvPr id="120" name="Google Shape;120;p21"/>
          <p:cNvSpPr txBox="1"/>
          <p:nvPr/>
        </p:nvSpPr>
        <p:spPr>
          <a:xfrm>
            <a:off x="4740925" y="3796449"/>
            <a:ext cx="4026000" cy="905400"/>
          </a:xfrm>
          <a:prstGeom prst="rect">
            <a:avLst/>
          </a:prstGeom>
          <a:noFill/>
          <a:ln>
            <a:noFill/>
          </a:ln>
        </p:spPr>
        <p:txBody>
          <a:bodyPr anchorCtr="0" anchor="t" bIns="91425" lIns="91425" spcFirstLastPara="1" rIns="91425" wrap="square" tIns="91425">
            <a:normAutofit/>
          </a:bodyPr>
          <a:lstStyle/>
          <a:p>
            <a:pPr indent="0" lvl="0" marL="0" rtl="0" algn="just">
              <a:lnSpc>
                <a:spcPct val="105000"/>
              </a:lnSpc>
              <a:spcBef>
                <a:spcPts val="0"/>
              </a:spcBef>
              <a:spcAft>
                <a:spcPts val="1200"/>
              </a:spcAft>
              <a:buNone/>
            </a:pPr>
            <a:r>
              <a:rPr lang="pt-BR" sz="1000">
                <a:solidFill>
                  <a:srgbClr val="595959"/>
                </a:solidFill>
                <a:latin typeface="Lato"/>
                <a:ea typeface="Lato"/>
                <a:cs typeface="Lato"/>
                <a:sym typeface="Lato"/>
              </a:rPr>
              <a:t>The L3 Collaboration., Acciarri et al., M. Measurements of cross sections and forward-backward asymmetries at the Z resonance and determination of electroweak parameters. Eur. Phys. J. C 16, 1–40 (2000). https://doi.org/10.1007/s100520050001</a:t>
            </a:r>
            <a:endParaRPr sz="1000">
              <a:solidFill>
                <a:srgbClr val="595959"/>
              </a:solidFill>
              <a:latin typeface="Lato"/>
              <a:ea typeface="Lato"/>
              <a:cs typeface="Lato"/>
              <a:sym typeface="Lato"/>
            </a:endParaRPr>
          </a:p>
        </p:txBody>
      </p:sp>
      <p:sp>
        <p:nvSpPr>
          <p:cNvPr id="121" name="Google Shape;121;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