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  <p:sldMasterId id="2147483690" r:id="rId2"/>
  </p:sldMasterIdLst>
  <p:notesMasterIdLst>
    <p:notesMasterId r:id="rId5"/>
  </p:notesMasterIdLst>
  <p:handoutMasterIdLst>
    <p:handoutMasterId r:id="rId6"/>
  </p:handoutMasterIdLst>
  <p:sldIdLst>
    <p:sldId id="327" r:id="rId3"/>
    <p:sldId id="329" r:id="rId4"/>
  </p:sldIdLst>
  <p:sldSz cx="12192000" cy="6858000"/>
  <p:notesSz cx="9296400" cy="147828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04" userDrawn="1">
          <p15:clr>
            <a:srgbClr val="A4A3A4"/>
          </p15:clr>
        </p15:guide>
        <p15:guide id="2" orient="horz" pos="476" userDrawn="1">
          <p15:clr>
            <a:srgbClr val="A4A3A4"/>
          </p15:clr>
        </p15:guide>
        <p15:guide id="3" orient="horz" pos="1443" userDrawn="1">
          <p15:clr>
            <a:srgbClr val="A4A3A4"/>
          </p15:clr>
        </p15:guide>
        <p15:guide id="4" orient="horz" pos="966" userDrawn="1">
          <p15:clr>
            <a:srgbClr val="A4A3A4"/>
          </p15:clr>
        </p15:guide>
        <p15:guide id="5" orient="horz" pos="1876" userDrawn="1">
          <p15:clr>
            <a:srgbClr val="A4A3A4"/>
          </p15:clr>
        </p15:guide>
        <p15:guide id="6" orient="horz" pos="3616" userDrawn="1">
          <p15:clr>
            <a:srgbClr val="A4A3A4"/>
          </p15:clr>
        </p15:guide>
        <p15:guide id="7" pos="2920" userDrawn="1">
          <p15:clr>
            <a:srgbClr val="A4A3A4"/>
          </p15:clr>
        </p15:guide>
        <p15:guide id="8" pos="2917" userDrawn="1">
          <p15:clr>
            <a:srgbClr val="A4A3A4"/>
          </p15:clr>
        </p15:guide>
        <p15:guide id="9" pos="6701" userDrawn="1">
          <p15:clr>
            <a:srgbClr val="A4A3A4"/>
          </p15:clr>
        </p15:guide>
        <p15:guide id="10" pos="3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5A77"/>
    <a:srgbClr val="EFEFEF"/>
    <a:srgbClr val="009291"/>
    <a:srgbClr val="AAAACF"/>
    <a:srgbClr val="EDEDD6"/>
    <a:srgbClr val="BC5F2B"/>
    <a:srgbClr val="E95125"/>
    <a:srgbClr val="F37C23"/>
    <a:srgbClr val="32547A"/>
    <a:srgbClr val="B85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9027" autoAdjust="0"/>
  </p:normalViewPr>
  <p:slideViewPr>
    <p:cSldViewPr snapToGrid="0" snapToObjects="1">
      <p:cViewPr varScale="1">
        <p:scale>
          <a:sx n="124" d="100"/>
          <a:sy n="124" d="100"/>
        </p:scale>
        <p:origin x="264" y="176"/>
      </p:cViewPr>
      <p:guideLst>
        <p:guide orient="horz" pos="4204"/>
        <p:guide orient="horz" pos="476"/>
        <p:guide orient="horz" pos="1443"/>
        <p:guide orient="horz" pos="966"/>
        <p:guide orient="horz" pos="1876"/>
        <p:guide orient="horz" pos="3616"/>
        <p:guide pos="2920"/>
        <p:guide pos="2917"/>
        <p:guide pos="6701"/>
        <p:guide pos="3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028440" cy="739140"/>
          </a:xfrm>
          <a:prstGeom prst="rect">
            <a:avLst/>
          </a:prstGeom>
        </p:spPr>
        <p:txBody>
          <a:bodyPr vert="horz" lIns="137560" tIns="68781" rIns="137560" bIns="6878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9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10" y="0"/>
            <a:ext cx="4028440" cy="739140"/>
          </a:xfrm>
          <a:prstGeom prst="rect">
            <a:avLst/>
          </a:prstGeom>
        </p:spPr>
        <p:txBody>
          <a:bodyPr vert="horz" lIns="137560" tIns="68781" rIns="137560" bIns="6878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9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11/15/23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14041095"/>
            <a:ext cx="4028440" cy="739140"/>
          </a:xfrm>
          <a:prstGeom prst="rect">
            <a:avLst/>
          </a:prstGeom>
        </p:spPr>
        <p:txBody>
          <a:bodyPr vert="horz" lIns="137560" tIns="68781" rIns="137560" bIns="6878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9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10" y="14041095"/>
            <a:ext cx="4028440" cy="739140"/>
          </a:xfrm>
          <a:prstGeom prst="rect">
            <a:avLst/>
          </a:prstGeom>
        </p:spPr>
        <p:txBody>
          <a:bodyPr vert="horz" lIns="137560" tIns="68781" rIns="137560" bIns="6878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9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028440" cy="739140"/>
          </a:xfrm>
          <a:prstGeom prst="rect">
            <a:avLst/>
          </a:prstGeom>
        </p:spPr>
        <p:txBody>
          <a:bodyPr vert="horz" lIns="137560" tIns="68781" rIns="137560" bIns="6878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9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10" y="0"/>
            <a:ext cx="4028440" cy="739140"/>
          </a:xfrm>
          <a:prstGeom prst="rect">
            <a:avLst/>
          </a:prstGeom>
        </p:spPr>
        <p:txBody>
          <a:bodyPr vert="horz" lIns="137560" tIns="68781" rIns="137560" bIns="6878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9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11/15/23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79400" y="1109663"/>
            <a:ext cx="9855200" cy="5545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7560" tIns="68781" rIns="137560" bIns="68781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1" y="7021831"/>
            <a:ext cx="7437120" cy="6652260"/>
          </a:xfrm>
          <a:prstGeom prst="rect">
            <a:avLst/>
          </a:prstGeom>
        </p:spPr>
        <p:txBody>
          <a:bodyPr vert="horz" lIns="137560" tIns="68781" rIns="137560" bIns="6878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14041095"/>
            <a:ext cx="4028440" cy="739140"/>
          </a:xfrm>
          <a:prstGeom prst="rect">
            <a:avLst/>
          </a:prstGeom>
        </p:spPr>
        <p:txBody>
          <a:bodyPr vert="horz" lIns="137560" tIns="68781" rIns="137560" bIns="6878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9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10" y="14041095"/>
            <a:ext cx="4028440" cy="739140"/>
          </a:xfrm>
          <a:prstGeom prst="rect">
            <a:avLst/>
          </a:prstGeom>
        </p:spPr>
        <p:txBody>
          <a:bodyPr vert="horz" lIns="137560" tIns="68781" rIns="137560" bIns="6878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9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440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5368" y="462518"/>
            <a:ext cx="109728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605373" y="1207770"/>
            <a:ext cx="10977028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352915" y="6537430"/>
            <a:ext cx="1968355" cy="171978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11/13/23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6470" y="6537430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2A6F-0506-4E36-A7D8-2780F9E6E2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109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2A6F-0506-4E36-A7D8-2780F9E6E2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724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2A6F-0506-4E36-A7D8-2780F9E6E2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6840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2A6F-0506-4E36-A7D8-2780F9E6E2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271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2A6F-0506-4E36-A7D8-2780F9E6E2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048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2A6F-0506-4E36-A7D8-2780F9E6E2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38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2A6F-0506-4E36-A7D8-2780F9E6E2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621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2A6F-0506-4E36-A7D8-2780F9E6E2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771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2A6F-0506-4E36-A7D8-2780F9E6E2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71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09600" y="462518"/>
            <a:ext cx="109728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3" y="6549549"/>
            <a:ext cx="195979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11/13/23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2914" y="6549549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605368" y="1207770"/>
            <a:ext cx="532100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6261400" y="1215721"/>
            <a:ext cx="532100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6" y="5521483"/>
            <a:ext cx="533814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6244261" y="5521483"/>
            <a:ext cx="533814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09600" y="462518"/>
            <a:ext cx="109728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1448371" y="6549549"/>
            <a:ext cx="1980812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11/13/23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54142" y="6556407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626745" y="1206941"/>
            <a:ext cx="532100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6261400" y="1206941"/>
            <a:ext cx="532100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09600" y="1238251"/>
            <a:ext cx="10972800" cy="500909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09600" y="462518"/>
            <a:ext cx="109728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2" y="6549549"/>
            <a:ext cx="1728563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11/13/23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6460" y="6549549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237106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3" y="6549549"/>
            <a:ext cx="20241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11/13/23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6460" y="6549549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09605" y="5340612"/>
            <a:ext cx="4023360" cy="91533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4955118" y="1208366"/>
            <a:ext cx="6613023" cy="5047578"/>
          </a:xfrm>
          <a:prstGeom prst="rect">
            <a:avLst/>
          </a:prstGeom>
        </p:spPr>
        <p:txBody>
          <a:bodyPr vert="horz" lIns="0" rIns="0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2518"/>
            <a:ext cx="109728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3" y="6549549"/>
            <a:ext cx="20241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11/13/23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6460" y="6549549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626746" y="1206941"/>
            <a:ext cx="4006220" cy="404697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5367" y="1227137"/>
            <a:ext cx="10972800" cy="448765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200">
                <a:solidFill>
                  <a:srgbClr val="3C5A77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609605" y="5839748"/>
            <a:ext cx="10972795" cy="4397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458988"/>
            <a:ext cx="10972800" cy="7019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3" y="6549549"/>
            <a:ext cx="185506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11/13/23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62" y="6549549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2A6F-0506-4E36-A7D8-2780F9E6E2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15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11/13/23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A2A6F-0506-4E36-A7D8-2780F9E6E2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176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2" y="6549549"/>
            <a:ext cx="193877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11/13/23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10964" y="6537525"/>
            <a:ext cx="6523352" cy="170720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CERN installaiton test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6357635"/>
            <a:ext cx="109728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41567" y="6489520"/>
            <a:ext cx="749299" cy="2370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11/13/23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A2A6F-0506-4E36-A7D8-2780F9E6E2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846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BA7551-CC37-41BE-B5AD-74FD601585D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11/13/23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77D4E2-1D5E-482E-940D-65F3A1ADE2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1E3A57-651B-435A-BB47-C55DA3068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B1537E-FFFB-4856-82AB-869F5A5309A9}"/>
              </a:ext>
            </a:extLst>
          </p:cNvPr>
          <p:cNvSpPr txBox="1"/>
          <p:nvPr/>
        </p:nvSpPr>
        <p:spPr>
          <a:xfrm>
            <a:off x="211016" y="1585365"/>
            <a:ext cx="398213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/>
          </a:p>
          <a:p>
            <a:pPr algn="ctr"/>
            <a:r>
              <a:rPr lang="en-US" sz="3200" dirty="0"/>
              <a:t>CERN Installation Test BDE Deliverables</a:t>
            </a:r>
          </a:p>
          <a:p>
            <a:pPr algn="ctr"/>
            <a:r>
              <a:rPr lang="en-US" sz="3200" dirty="0"/>
              <a:t>Cheng-Ju Lin</a:t>
            </a:r>
          </a:p>
          <a:p>
            <a:pPr algn="ctr"/>
            <a:r>
              <a:rPr lang="en-US" sz="3200" dirty="0"/>
              <a:t>Nov 14, 2023</a:t>
            </a:r>
          </a:p>
          <a:p>
            <a:pPr algn="ctr"/>
            <a:endParaRPr lang="en-US" sz="2400" dirty="0"/>
          </a:p>
        </p:txBody>
      </p:sp>
      <p:pic>
        <p:nvPicPr>
          <p:cNvPr id="2" name="Content Placeholder 9">
            <a:extLst>
              <a:ext uri="{FF2B5EF4-FFF2-40B4-BE49-F238E27FC236}">
                <a16:creationId xmlns:a16="http://schemas.microsoft.com/office/drawing/2014/main" id="{A02CA3D2-BCA8-A438-E61E-6F8055AB6B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6228" y="0"/>
            <a:ext cx="5705858" cy="622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07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40BE493-5FCE-6A5E-A8EF-E39D07C6D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647102"/>
          </a:xfrm>
        </p:spPr>
        <p:txBody>
          <a:bodyPr/>
          <a:lstStyle/>
          <a:p>
            <a:r>
              <a:rPr lang="en-US" dirty="0"/>
              <a:t>Deliverables from BDE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7FBECE-223B-B560-1DE8-03F97A1C1C3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11/13/23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9A1031-1E80-745B-2C27-4C0D4CC430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installaiton test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662CD2-C75C-BC9D-B68A-A3DFFC2C1C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C3D9C1D8-FC3A-D381-C979-01B46DA23FCF}"/>
              </a:ext>
            </a:extLst>
          </p:cNvPr>
          <p:cNvGraphicFramePr>
            <a:graphicFrameLocks noGrp="1"/>
          </p:cNvGraphicFramePr>
          <p:nvPr>
            <p:ph idx="11"/>
            <p:extLst>
              <p:ext uri="{D42A27DB-BD31-4B8C-83A1-F6EECF244321}">
                <p14:modId xmlns:p14="http://schemas.microsoft.com/office/powerpoint/2010/main" val="2853411393"/>
              </p:ext>
            </p:extLst>
          </p:nvPr>
        </p:nvGraphicFramePr>
        <p:xfrm>
          <a:off x="598834" y="647102"/>
          <a:ext cx="11062335" cy="5172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90386">
                  <a:extLst>
                    <a:ext uri="{9D8B030D-6E8A-4147-A177-3AD203B41FA5}">
                      <a16:colId xmlns:a16="http://schemas.microsoft.com/office/drawing/2014/main" val="713562664"/>
                    </a:ext>
                  </a:extLst>
                </a:gridCol>
                <a:gridCol w="2460928">
                  <a:extLst>
                    <a:ext uri="{9D8B030D-6E8A-4147-A177-3AD203B41FA5}">
                      <a16:colId xmlns:a16="http://schemas.microsoft.com/office/drawing/2014/main" val="2939540009"/>
                    </a:ext>
                  </a:extLst>
                </a:gridCol>
                <a:gridCol w="3411021">
                  <a:extLst>
                    <a:ext uri="{9D8B030D-6E8A-4147-A177-3AD203B41FA5}">
                      <a16:colId xmlns:a16="http://schemas.microsoft.com/office/drawing/2014/main" val="1179296423"/>
                    </a:ext>
                  </a:extLst>
                </a:gridCol>
              </a:tblGrid>
              <a:tr h="470972">
                <a:tc>
                  <a:txBody>
                    <a:bodyPr/>
                    <a:lstStyle/>
                    <a:p>
                      <a:r>
                        <a:rPr lang="en-US" dirty="0"/>
                        <a:t>Deliverable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Delivery Date 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4112999"/>
                  </a:ext>
                </a:extLst>
              </a:tr>
              <a:tr h="1068114">
                <a:tc>
                  <a:txBody>
                    <a:bodyPr/>
                    <a:lstStyle/>
                    <a:p>
                      <a:r>
                        <a:rPr lang="en-US" dirty="0"/>
                        <a:t>Four bundles of 27-m cables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1-April-2024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Already at CERN. Available for B185 mechanical test after the completion of CRP6 cold box run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9339240"/>
                  </a:ext>
                </a:extLst>
              </a:tr>
              <a:tr h="1024699">
                <a:tc>
                  <a:txBody>
                    <a:bodyPr/>
                    <a:lstStyle/>
                    <a:p>
                      <a:r>
                        <a:rPr lang="en-US" dirty="0"/>
                        <a:t>Cable reel (~1.5m diameter) and stand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1-June-2024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Will order the reel after the cable tray design is finalized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3988386"/>
                  </a:ext>
                </a:extLst>
              </a:tr>
              <a:tr h="1024699">
                <a:tc>
                  <a:txBody>
                    <a:bodyPr/>
                    <a:lstStyle/>
                    <a:p>
                      <a:r>
                        <a:rPr lang="en-US" dirty="0"/>
                        <a:t>Cables and cable tray installation jig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1-June-2024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Should this be I&amp;I or </a:t>
                      </a:r>
                      <a:r>
                        <a:rPr lang="en-US"/>
                        <a:t>BDE deliverable?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484774"/>
                  </a:ext>
                </a:extLst>
              </a:tr>
              <a:tr h="1463855">
                <a:tc>
                  <a:txBody>
                    <a:bodyPr/>
                    <a:lstStyle/>
                    <a:p>
                      <a:r>
                        <a:rPr lang="en-US" dirty="0"/>
                        <a:t>Cryostat penetration and cable strain relief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1-June-2024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Only needed if we want to also exercise the integration of PD cable/fiber and BDE installation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02302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5CE6254-0566-0166-1710-33655FFB82BD}"/>
              </a:ext>
            </a:extLst>
          </p:cNvPr>
          <p:cNvSpPr txBox="1"/>
          <p:nvPr/>
        </p:nvSpPr>
        <p:spPr>
          <a:xfrm>
            <a:off x="893852" y="5373384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1685199"/>
      </p:ext>
    </p:extLst>
  </p:cSld>
  <p:clrMapOvr>
    <a:masterClrMapping/>
  </p:clrMapOvr>
</p:sld>
</file>

<file path=ppt/theme/theme1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23709</TotalTime>
  <Words>114</Words>
  <Application>Microsoft Macintosh PowerPoint</Application>
  <PresentationFormat>Widescreen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Helvetica</vt:lpstr>
      <vt:lpstr>Lucida Grande</vt:lpstr>
      <vt:lpstr>LBNF Content-Footer Theme</vt:lpstr>
      <vt:lpstr>Custom Design</vt:lpstr>
      <vt:lpstr>PowerPoint Presentation</vt:lpstr>
      <vt:lpstr>Deliverables from BDE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Miller</dc:creator>
  <cp:lastModifiedBy>Cheng-Ju Stephen Lin</cp:lastModifiedBy>
  <cp:revision>263</cp:revision>
  <dcterms:created xsi:type="dcterms:W3CDTF">2020-02-02T09:46:57Z</dcterms:created>
  <dcterms:modified xsi:type="dcterms:W3CDTF">2023-11-15T16:43:09Z</dcterms:modified>
</cp:coreProperties>
</file>