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3" name="Shape 16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/>
          <p:nvPr>
            <p:ph type="title"/>
          </p:nvPr>
        </p:nvSpPr>
        <p:spPr>
          <a:xfrm>
            <a:off x="831850" y="1709739"/>
            <a:ext cx="10515601" cy="2852737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914400">
              <a:lnSpc>
                <a:spcPct val="90000"/>
              </a:lnSpc>
              <a:defRPr b="0" sz="60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1" name="Body Level One…"/>
          <p:cNvSpPr txBox="1"/>
          <p:nvPr>
            <p:ph type="body" sz="quarter" idx="1"/>
          </p:nvPr>
        </p:nvSpPr>
        <p:spPr>
          <a:xfrm>
            <a:off x="831850" y="4589464"/>
            <a:ext cx="10515601" cy="150018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/>
          <p:nvPr>
            <p:ph type="title"/>
          </p:nvPr>
        </p:nvSpPr>
        <p:spPr>
          <a:xfrm>
            <a:off x="838200" y="365125"/>
            <a:ext cx="10515600" cy="1325564"/>
          </a:xfrm>
          <a:prstGeom prst="rect">
            <a:avLst/>
          </a:prstGeom>
        </p:spPr>
        <p:txBody>
          <a:bodyPr lIns="45719" tIns="45719" rIns="45719" bIns="45719" anchor="ctr"/>
          <a:lstStyle>
            <a:lvl1pPr defTabSz="914400">
              <a:lnSpc>
                <a:spcPct val="90000"/>
              </a:lnSpc>
              <a:defRPr b="0" sz="44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0" name="Body Level One…"/>
          <p:cNvSpPr txBox="1"/>
          <p:nvPr>
            <p:ph type="body"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 lIns="45719" tIns="45719" rIns="45719" bIns="45719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723900" indent="-266700" defTabSz="914400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1234439" indent="-320039" defTabSz="914400">
              <a:lnSpc>
                <a:spcPct val="90000"/>
              </a:lnSpc>
              <a:spcBef>
                <a:spcPts val="1000"/>
              </a:spcBef>
              <a:buSzPct val="10000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727200" indent="-355600" defTabSz="914400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2184400" indent="-355600" defTabSz="914400">
              <a:lnSpc>
                <a:spcPct val="90000"/>
              </a:lnSpc>
              <a:spcBef>
                <a:spcPts val="1000"/>
              </a:spcBef>
              <a:buSzPct val="10000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Text"/>
          <p:cNvSpPr txBox="1"/>
          <p:nvPr>
            <p:ph type="title"/>
          </p:nvPr>
        </p:nvSpPr>
        <p:spPr>
          <a:xfrm>
            <a:off x="840317" y="365125"/>
            <a:ext cx="10515601" cy="1325564"/>
          </a:xfrm>
          <a:prstGeom prst="rect">
            <a:avLst/>
          </a:prstGeom>
        </p:spPr>
        <p:txBody>
          <a:bodyPr lIns="45719" tIns="45719" rIns="45719" bIns="45719" anchor="ctr"/>
          <a:lstStyle>
            <a:lvl1pPr defTabSz="914400">
              <a:lnSpc>
                <a:spcPct val="90000"/>
              </a:lnSpc>
              <a:defRPr b="0" sz="44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9" name="Body Level One…"/>
          <p:cNvSpPr txBox="1"/>
          <p:nvPr>
            <p:ph type="body" sz="quarter" idx="1"/>
          </p:nvPr>
        </p:nvSpPr>
        <p:spPr>
          <a:xfrm>
            <a:off x="840317" y="1681163"/>
            <a:ext cx="5158318" cy="823913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" name="Text Placeholder 4"/>
          <p:cNvSpPr/>
          <p:nvPr>
            <p:ph type="body" sz="quarter" idx="21"/>
          </p:nvPr>
        </p:nvSpPr>
        <p:spPr>
          <a:xfrm>
            <a:off x="6172200" y="1681163"/>
            <a:ext cx="5183717" cy="82391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Text"/>
          <p:cNvSpPr txBox="1"/>
          <p:nvPr>
            <p:ph type="title"/>
          </p:nvPr>
        </p:nvSpPr>
        <p:spPr>
          <a:xfrm>
            <a:off x="838200" y="365125"/>
            <a:ext cx="10515600" cy="1325564"/>
          </a:xfrm>
          <a:prstGeom prst="rect">
            <a:avLst/>
          </a:prstGeom>
        </p:spPr>
        <p:txBody>
          <a:bodyPr lIns="45719" tIns="45719" rIns="45719" bIns="45719" anchor="ctr"/>
          <a:lstStyle>
            <a:lvl1pPr defTabSz="914400">
              <a:lnSpc>
                <a:spcPct val="90000"/>
              </a:lnSpc>
              <a:defRPr b="0" sz="44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/>
          <p:nvPr>
            <p:ph type="title"/>
          </p:nvPr>
        </p:nvSpPr>
        <p:spPr>
          <a:xfrm>
            <a:off x="840317" y="457200"/>
            <a:ext cx="3932768" cy="1600200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914400">
              <a:lnSpc>
                <a:spcPct val="90000"/>
              </a:lnSpc>
              <a:defRPr b="0" sz="32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4" name="Body Level One…"/>
          <p:cNvSpPr txBox="1"/>
          <p:nvPr>
            <p:ph type="body" sz="half" idx="1"/>
          </p:nvPr>
        </p:nvSpPr>
        <p:spPr>
          <a:xfrm>
            <a:off x="5183716" y="987425"/>
            <a:ext cx="6172201" cy="4873626"/>
          </a:xfrm>
          <a:prstGeom prst="rect">
            <a:avLst/>
          </a:prstGeom>
        </p:spPr>
        <p:txBody>
          <a:bodyPr lIns="45719" tIns="45719" rIns="45719" bIns="45719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718457" indent="-261257" defTabSz="914400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1219200" indent="-304800" defTabSz="914400">
              <a:lnSpc>
                <a:spcPct val="90000"/>
              </a:lnSpc>
              <a:spcBef>
                <a:spcPts val="1000"/>
              </a:spcBef>
              <a:buSzPct val="10000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737360" indent="-365760" defTabSz="914400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2194560" indent="-365760" defTabSz="914400">
              <a:lnSpc>
                <a:spcPct val="90000"/>
              </a:lnSpc>
              <a:spcBef>
                <a:spcPts val="1000"/>
              </a:spcBef>
              <a:buSzPct val="10000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Text Placeholder 3"/>
          <p:cNvSpPr/>
          <p:nvPr>
            <p:ph type="body" sz="quarter" idx="21"/>
          </p:nvPr>
        </p:nvSpPr>
        <p:spPr>
          <a:xfrm>
            <a:off x="840318" y="2057400"/>
            <a:ext cx="3932767" cy="381158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146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/>
          <p:nvPr>
            <p:ph type="title"/>
          </p:nvPr>
        </p:nvSpPr>
        <p:spPr>
          <a:xfrm>
            <a:off x="840317" y="457200"/>
            <a:ext cx="3932768" cy="1600200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914400">
              <a:lnSpc>
                <a:spcPct val="90000"/>
              </a:lnSpc>
              <a:defRPr b="0" sz="32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4" name="Picture Placeholder 2"/>
          <p:cNvSpPr/>
          <p:nvPr>
            <p:ph type="pic" sz="half" idx="21"/>
          </p:nvPr>
        </p:nvSpPr>
        <p:spPr>
          <a:xfrm>
            <a:off x="5183716" y="987425"/>
            <a:ext cx="6172201" cy="48736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Body Level One…"/>
          <p:cNvSpPr txBox="1"/>
          <p:nvPr>
            <p:ph type="body" sz="quarter" idx="1"/>
          </p:nvPr>
        </p:nvSpPr>
        <p:spPr>
          <a:xfrm>
            <a:off x="840317" y="2057400"/>
            <a:ext cx="3932768" cy="381158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traight Connector 6"/>
          <p:cNvSpPr/>
          <p:nvPr/>
        </p:nvSpPr>
        <p:spPr>
          <a:xfrm>
            <a:off x="609600" y="6357635"/>
            <a:ext cx="10972801" cy="1"/>
          </a:xfrm>
          <a:prstGeom prst="line">
            <a:avLst/>
          </a:prstGeom>
          <a:ln w="25400">
            <a:solidFill>
              <a:srgbClr val="E95125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23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1566" y="6489520"/>
            <a:ext cx="749300" cy="237099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Title Text"/>
          <p:cNvSpPr txBox="1"/>
          <p:nvPr>
            <p:ph type="title"/>
          </p:nvPr>
        </p:nvSpPr>
        <p:spPr>
          <a:xfrm>
            <a:off x="609600" y="462517"/>
            <a:ext cx="10972800" cy="647104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" name="Body Level One…"/>
          <p:cNvSpPr txBox="1"/>
          <p:nvPr>
            <p:ph type="body" sz="half" idx="1"/>
          </p:nvPr>
        </p:nvSpPr>
        <p:spPr>
          <a:xfrm>
            <a:off x="605367" y="1207769"/>
            <a:ext cx="5321002" cy="50316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</a:lvl1pPr>
            <a:lvl2pPr>
              <a:spcBef>
                <a:spcPts val="0"/>
              </a:spcBef>
            </a:lvl2pPr>
            <a:lvl3pPr>
              <a:spcBef>
                <a:spcPts val="0"/>
              </a:spcBef>
            </a:lvl3pPr>
            <a:lvl4pPr>
              <a:spcBef>
                <a:spcPts val="0"/>
              </a:spcBef>
            </a:lvl4pPr>
            <a:lvl5pPr>
              <a:spcBef>
                <a:spcPts val="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ody Level One…"/>
          <p:cNvSpPr txBox="1"/>
          <p:nvPr>
            <p:ph type="body" sz="quarter" idx="1"/>
          </p:nvPr>
        </p:nvSpPr>
        <p:spPr>
          <a:xfrm>
            <a:off x="609606" y="5521483"/>
            <a:ext cx="5338141" cy="73752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1pPr>
            <a:lvl2pPr marL="0" indent="4572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2pPr>
            <a:lvl3pPr marL="0" indent="9144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3pPr>
            <a:lvl4pPr marL="0" indent="13716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4pPr>
            <a:lvl5pPr marL="0" indent="18288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Text Placeholder 2"/>
          <p:cNvSpPr/>
          <p:nvPr>
            <p:ph type="body" sz="quarter" idx="21"/>
          </p:nvPr>
        </p:nvSpPr>
        <p:spPr>
          <a:xfrm>
            <a:off x="6244261" y="5521483"/>
            <a:ext cx="5338141" cy="737520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pPr>
          </a:p>
        </p:txBody>
      </p:sp>
      <p:sp>
        <p:nvSpPr>
          <p:cNvPr id="35" name="Title Text"/>
          <p:cNvSpPr txBox="1"/>
          <p:nvPr>
            <p:ph type="title"/>
          </p:nvPr>
        </p:nvSpPr>
        <p:spPr>
          <a:xfrm>
            <a:off x="609600" y="462517"/>
            <a:ext cx="10972800" cy="647104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icture Placeholder 12"/>
          <p:cNvSpPr/>
          <p:nvPr>
            <p:ph type="pic" idx="21"/>
          </p:nvPr>
        </p:nvSpPr>
        <p:spPr>
          <a:xfrm>
            <a:off x="609600" y="1238250"/>
            <a:ext cx="10972800" cy="50090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4" name="Title Text"/>
          <p:cNvSpPr txBox="1"/>
          <p:nvPr>
            <p:ph type="title"/>
          </p:nvPr>
        </p:nvSpPr>
        <p:spPr>
          <a:xfrm>
            <a:off x="609600" y="462517"/>
            <a:ext cx="10972800" cy="647104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traight Connector 6"/>
          <p:cNvSpPr/>
          <p:nvPr/>
        </p:nvSpPr>
        <p:spPr>
          <a:xfrm>
            <a:off x="609600" y="6357635"/>
            <a:ext cx="10972801" cy="1"/>
          </a:xfrm>
          <a:prstGeom prst="line">
            <a:avLst/>
          </a:prstGeom>
          <a:ln w="25400">
            <a:solidFill>
              <a:srgbClr val="E95125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53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1566" y="6489520"/>
            <a:ext cx="749300" cy="237099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Picture Placeholder 12"/>
          <p:cNvSpPr/>
          <p:nvPr>
            <p:ph type="pic" idx="21"/>
          </p:nvPr>
        </p:nvSpPr>
        <p:spPr>
          <a:xfrm>
            <a:off x="0" y="0"/>
            <a:ext cx="12192000" cy="62371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/>
          <p:nvPr>
            <p:ph type="body" sz="quarter" idx="1"/>
          </p:nvPr>
        </p:nvSpPr>
        <p:spPr>
          <a:xfrm>
            <a:off x="609604" y="5340611"/>
            <a:ext cx="4023361" cy="91533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1pPr>
            <a:lvl2pPr marL="0" indent="4572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2pPr>
            <a:lvl3pPr marL="0" indent="9144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3pPr>
            <a:lvl4pPr marL="0" indent="13716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4pPr>
            <a:lvl5pPr marL="0" indent="18288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Picture Placeholder 12"/>
          <p:cNvSpPr/>
          <p:nvPr>
            <p:ph type="pic" sz="half" idx="21"/>
          </p:nvPr>
        </p:nvSpPr>
        <p:spPr>
          <a:xfrm>
            <a:off x="4955118" y="1208365"/>
            <a:ext cx="6613023" cy="50475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Title Text"/>
          <p:cNvSpPr txBox="1"/>
          <p:nvPr>
            <p:ph type="title"/>
          </p:nvPr>
        </p:nvSpPr>
        <p:spPr>
          <a:xfrm>
            <a:off x="609600" y="462517"/>
            <a:ext cx="10972800" cy="647104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icture Placeholder 2"/>
          <p:cNvSpPr/>
          <p:nvPr>
            <p:ph type="pic" idx="21"/>
          </p:nvPr>
        </p:nvSpPr>
        <p:spPr>
          <a:xfrm>
            <a:off x="605367" y="1227137"/>
            <a:ext cx="10972801" cy="44876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Body Level One…"/>
          <p:cNvSpPr txBox="1"/>
          <p:nvPr>
            <p:ph type="body" sz="quarter" idx="1"/>
          </p:nvPr>
        </p:nvSpPr>
        <p:spPr>
          <a:xfrm>
            <a:off x="609604" y="5839747"/>
            <a:ext cx="10972797" cy="43973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1pPr>
            <a:lvl2pPr marL="0" indent="4572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2pPr>
            <a:lvl3pPr marL="0" indent="9144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3pPr>
            <a:lvl4pPr marL="0" indent="13716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4pPr>
            <a:lvl5pPr marL="0" indent="1828800">
              <a:spcBef>
                <a:spcPts val="300"/>
              </a:spcBef>
              <a:buSzTx/>
              <a:buFontTx/>
              <a:buNone/>
              <a:defRPr sz="1600">
                <a:solidFill>
                  <a:srgbClr val="E9512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itle Text"/>
          <p:cNvSpPr txBox="1"/>
          <p:nvPr>
            <p:ph type="title"/>
          </p:nvPr>
        </p:nvSpPr>
        <p:spPr>
          <a:xfrm>
            <a:off x="609604" y="458988"/>
            <a:ext cx="10972801" cy="701903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Title Text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lIns="45719" tIns="45719" rIns="45719" bIns="45719" anchor="b"/>
          <a:lstStyle>
            <a:lvl1pPr algn="ctr" defTabSz="914400">
              <a:lnSpc>
                <a:spcPct val="90000"/>
              </a:lnSpc>
              <a:defRPr b="0" sz="60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 algn="ctr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 algn="ctr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 algn="ctr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 algn="ctr" defTabSz="914400">
              <a:lnSpc>
                <a:spcPct val="90000"/>
              </a:lnSpc>
              <a:spcBef>
                <a:spcPts val="1000"/>
              </a:spcBef>
              <a:buSzTx/>
              <a:buFontTx/>
              <a:buNone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Text"/>
          <p:cNvSpPr txBox="1"/>
          <p:nvPr>
            <p:ph type="title"/>
          </p:nvPr>
        </p:nvSpPr>
        <p:spPr>
          <a:xfrm>
            <a:off x="838200" y="365125"/>
            <a:ext cx="10515600" cy="1325564"/>
          </a:xfrm>
          <a:prstGeom prst="rect">
            <a:avLst/>
          </a:prstGeom>
        </p:spPr>
        <p:txBody>
          <a:bodyPr lIns="45719" tIns="45719" rIns="45719" bIns="45719" anchor="ctr"/>
          <a:lstStyle>
            <a:lvl1pPr defTabSz="914400">
              <a:lnSpc>
                <a:spcPct val="90000"/>
              </a:lnSpc>
              <a:defRPr b="0" sz="44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lIns="45719" tIns="45719" rIns="45719" bIns="45719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723900" indent="-266700" defTabSz="914400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1234439" indent="-320039" defTabSz="914400">
              <a:lnSpc>
                <a:spcPct val="90000"/>
              </a:lnSpc>
              <a:spcBef>
                <a:spcPts val="1000"/>
              </a:spcBef>
              <a:buSzPct val="10000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1727200" indent="-355600" defTabSz="914400">
              <a:lnSpc>
                <a:spcPct val="90000"/>
              </a:lnSpc>
              <a:spcBef>
                <a:spcPts val="1000"/>
              </a:spcBef>
              <a:buSzPct val="100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2184400" indent="-355600" defTabSz="914400">
              <a:lnSpc>
                <a:spcPct val="90000"/>
              </a:lnSpc>
              <a:spcBef>
                <a:spcPts val="1000"/>
              </a:spcBef>
              <a:buSzPct val="10000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11095176" y="6414761"/>
            <a:ext cx="258624" cy="248306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b="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6"/>
          <p:cNvSpPr/>
          <p:nvPr/>
        </p:nvSpPr>
        <p:spPr>
          <a:xfrm>
            <a:off x="609600" y="6357635"/>
            <a:ext cx="10972801" cy="1"/>
          </a:xfrm>
          <a:prstGeom prst="line">
            <a:avLst/>
          </a:prstGeom>
          <a:ln w="25400">
            <a:solidFill>
              <a:srgbClr val="E95125"/>
            </a:solidFill>
          </a:ln>
        </p:spPr>
        <p:txBody>
          <a:bodyPr lIns="45719" rIns="45719"/>
          <a:lstStyle/>
          <a:p>
            <a:pPr/>
          </a:p>
        </p:txBody>
      </p:sp>
      <p:pic>
        <p:nvPicPr>
          <p:cNvPr id="3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41566" y="6489520"/>
            <a:ext cx="749300" cy="23709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/>
          <p:nvPr>
            <p:ph type="title"/>
          </p:nvPr>
        </p:nvSpPr>
        <p:spPr>
          <a:xfrm>
            <a:off x="605367" y="462517"/>
            <a:ext cx="10972801" cy="64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605372" y="1207769"/>
            <a:ext cx="10977029" cy="5070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605367" y="6530446"/>
            <a:ext cx="182217" cy="1778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>
              <a:defRPr b="1"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transition xmlns:p14="http://schemas.microsoft.com/office/powerpoint/2010/main" spd="med" advClick="1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000" u="none">
          <a:solidFill>
            <a:srgbClr val="E95125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256031" marR="0" indent="-265175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1pPr>
      <a:lvl2pPr marL="568007" marR="0" indent="-293369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90000"/>
        <a:buFont typeface="Arial"/>
        <a:buChar char="-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2pPr>
      <a:lvl3pPr marL="959202" marR="0" indent="-333727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88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3pPr>
      <a:lvl4pPr marL="1265237" marR="0" indent="-366712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90000"/>
        <a:buFont typeface="Arial"/>
        <a:buChar char="-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4pPr>
      <a:lvl5pPr marL="1584325" marR="0" indent="-419100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88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5pPr>
      <a:lvl6pPr marL="2537460" marR="0" indent="-251460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6pPr>
      <a:lvl7pPr marL="2994660" marR="0" indent="-251460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7pPr>
      <a:lvl8pPr marL="3451859" marR="0" indent="-251459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8pPr>
      <a:lvl9pPr marL="3909059" marR="0" indent="-251459" algn="l" defTabSz="457200" rtl="0" latinLnBrk="0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200" u="none">
          <a:solidFill>
            <a:srgbClr val="3C5A77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Footer Placeholder 3"/>
          <p:cNvSpPr txBox="1"/>
          <p:nvPr/>
        </p:nvSpPr>
        <p:spPr>
          <a:xfrm>
            <a:off x="3196459" y="6530446"/>
            <a:ext cx="579908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CERN installaiton test</a:t>
            </a:r>
          </a:p>
        </p:txBody>
      </p:sp>
      <p:sp>
        <p:nvSpPr>
          <p:cNvPr id="166" name="Date Placeholder 2"/>
          <p:cNvSpPr txBox="1"/>
          <p:nvPr/>
        </p:nvSpPr>
        <p:spPr>
          <a:xfrm>
            <a:off x="1172293" y="6530446"/>
            <a:ext cx="2024167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11/13/23</a:t>
            </a:r>
          </a:p>
        </p:txBody>
      </p:sp>
      <p:sp>
        <p:nvSpPr>
          <p:cNvPr id="167" name="Slide Number Placeholder 4"/>
          <p:cNvSpPr txBox="1"/>
          <p:nvPr>
            <p:ph type="sldNum" sz="quarter" idx="2"/>
          </p:nvPr>
        </p:nvSpPr>
        <p:spPr>
          <a:xfrm>
            <a:off x="605367" y="6530446"/>
            <a:ext cx="127001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8" name="TextBox 18"/>
          <p:cNvSpPr txBox="1"/>
          <p:nvPr/>
        </p:nvSpPr>
        <p:spPr>
          <a:xfrm>
            <a:off x="256735" y="1585364"/>
            <a:ext cx="3890696" cy="2741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>
                <a:latin typeface="+mn-lt"/>
                <a:ea typeface="+mn-ea"/>
                <a:cs typeface="+mn-cs"/>
                <a:sym typeface="Calibri"/>
              </a:defRPr>
            </a:pPr>
          </a:p>
          <a:p>
            <a:pPr algn="ctr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CERN Installation Test I&amp;I Deliverables</a:t>
            </a:r>
          </a:p>
          <a:p>
            <a:pPr algn="ctr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Jim Stewart</a:t>
            </a:r>
          </a:p>
          <a:p>
            <a:pPr algn="ctr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Nov 14, 2023</a:t>
            </a:r>
          </a:p>
        </p:txBody>
      </p:sp>
      <p:pic>
        <p:nvPicPr>
          <p:cNvPr id="169" name="Content Placeholder 9" descr="Content Placeholder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76228" y="0"/>
            <a:ext cx="5705858" cy="62210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Footer Placeholder 3"/>
          <p:cNvSpPr txBox="1"/>
          <p:nvPr/>
        </p:nvSpPr>
        <p:spPr>
          <a:xfrm>
            <a:off x="3722913" y="6530446"/>
            <a:ext cx="579908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CERN installaiton test</a:t>
            </a:r>
          </a:p>
        </p:txBody>
      </p:sp>
      <p:sp>
        <p:nvSpPr>
          <p:cNvPr id="172" name="Title 5"/>
          <p:cNvSpPr txBox="1"/>
          <p:nvPr>
            <p:ph type="title"/>
          </p:nvPr>
        </p:nvSpPr>
        <p:spPr>
          <a:xfrm>
            <a:off x="609600" y="-1"/>
            <a:ext cx="10972800" cy="647104"/>
          </a:xfrm>
          <a:prstGeom prst="rect">
            <a:avLst/>
          </a:prstGeom>
        </p:spPr>
        <p:txBody>
          <a:bodyPr/>
          <a:lstStyle>
            <a:lvl1pPr defTabSz="434340">
              <a:defRPr sz="4180"/>
            </a:lvl1pPr>
          </a:lstStyle>
          <a:p>
            <a:pPr/>
            <a:r>
              <a:t>Deliverables from I&amp;I</a:t>
            </a:r>
          </a:p>
        </p:txBody>
      </p:sp>
      <p:sp>
        <p:nvSpPr>
          <p:cNvPr id="173" name="Date Placeholder 2"/>
          <p:cNvSpPr txBox="1"/>
          <p:nvPr/>
        </p:nvSpPr>
        <p:spPr>
          <a:xfrm>
            <a:off x="1172292" y="6530446"/>
            <a:ext cx="195979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11/13/23</a:t>
            </a:r>
          </a:p>
        </p:txBody>
      </p:sp>
      <p:sp>
        <p:nvSpPr>
          <p:cNvPr id="174" name="Slide Number Placeholder 4"/>
          <p:cNvSpPr txBox="1"/>
          <p:nvPr>
            <p:ph type="sldNum" sz="quarter" idx="2"/>
          </p:nvPr>
        </p:nvSpPr>
        <p:spPr>
          <a:xfrm>
            <a:off x="605367" y="6530446"/>
            <a:ext cx="127001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175" name="Content Placeholder 8"/>
          <p:cNvGraphicFramePr/>
          <p:nvPr/>
        </p:nvGraphicFramePr>
        <p:xfrm>
          <a:off x="598833" y="647102"/>
          <a:ext cx="6233483" cy="6056012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3293717"/>
                <a:gridCol w="1378092"/>
                <a:gridCol w="1561672"/>
              </a:tblGrid>
              <a:tr h="935118">
                <a:tc>
                  <a:txBody>
                    <a:bodyPr/>
                    <a:lstStyle/>
                    <a:p>
                      <a:pPr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Arial"/>
                        </a:rPr>
                        <a:t>Deliverable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Arial"/>
                        </a:rPr>
                        <a:t>Delivery Date CERN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sym typeface="Arial"/>
                        </a:rPr>
                        <a:t>Relevant PRR date
If applicable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369145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Lift table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7/1/24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NA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63913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Scaffold requirements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12/22/23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8/1/25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91304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Small CRP Support structure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6mo after drawings are avail.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6/17/25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369145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Test cable tray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9/1/23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8/1/25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63913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Counterbalance crane requirements 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ym typeface="Arial"/>
                        </a:defRPr>
                      </a:pPr>
                      <a:r>
                        <a:t>3/1/24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ym typeface="Arial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91304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Roof penetration assembly for cable tray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8/1/24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9/14/24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63913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Jib Crane for Row 20 CRP installation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11/1/24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8/1/25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63913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Cable tray installation tooling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9/1/24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>
                          <a:sym typeface="Arial"/>
                        </a:rPr>
                        <a:t>8/1/25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sp>
        <p:nvSpPr>
          <p:cNvPr id="176" name="Content Placeholder 7"/>
          <p:cNvSpPr txBox="1"/>
          <p:nvPr>
            <p:ph type="body" sz="half" idx="1"/>
          </p:nvPr>
        </p:nvSpPr>
        <p:spPr>
          <a:xfrm>
            <a:off x="7941923" y="1215721"/>
            <a:ext cx="3640476" cy="5031626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</a:pPr>
            <a:r>
              <a:t>We expect CRP contract processing to take 3 months as bids are required then one month to fabricate and 2 mo to ship to CERN.</a:t>
            </a:r>
          </a:p>
          <a:p>
            <a:pPr>
              <a:spcBef>
                <a:spcPts val="1200"/>
              </a:spcBef>
            </a:pPr>
          </a:p>
          <a:p>
            <a:pPr>
              <a:spcBef>
                <a:spcPts val="1200"/>
              </a:spcBef>
            </a:pPr>
            <a:r>
              <a:t>The PRR dates assume FD2 is built second.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ooter Placeholder 3"/>
          <p:cNvSpPr txBox="1"/>
          <p:nvPr/>
        </p:nvSpPr>
        <p:spPr>
          <a:xfrm>
            <a:off x="3722913" y="6530446"/>
            <a:ext cx="579908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CERN installation test</a:t>
            </a:r>
          </a:p>
        </p:txBody>
      </p:sp>
      <p:sp>
        <p:nvSpPr>
          <p:cNvPr id="179" name="Title 5"/>
          <p:cNvSpPr txBox="1"/>
          <p:nvPr>
            <p:ph type="title"/>
          </p:nvPr>
        </p:nvSpPr>
        <p:spPr>
          <a:xfrm>
            <a:off x="609600" y="-1"/>
            <a:ext cx="10972800" cy="647104"/>
          </a:xfrm>
          <a:prstGeom prst="rect">
            <a:avLst/>
          </a:prstGeom>
        </p:spPr>
        <p:txBody>
          <a:bodyPr/>
          <a:lstStyle>
            <a:lvl1pPr defTabSz="434340">
              <a:defRPr sz="4180"/>
            </a:lvl1pPr>
          </a:lstStyle>
          <a:p>
            <a:pPr/>
            <a:r>
              <a:t>Deliverables from PDS</a:t>
            </a:r>
          </a:p>
        </p:txBody>
      </p:sp>
      <p:sp>
        <p:nvSpPr>
          <p:cNvPr id="180" name="Date Placeholder 2"/>
          <p:cNvSpPr txBox="1"/>
          <p:nvPr/>
        </p:nvSpPr>
        <p:spPr>
          <a:xfrm>
            <a:off x="1172292" y="6530446"/>
            <a:ext cx="1959793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E95125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11/13/23</a:t>
            </a:r>
          </a:p>
        </p:txBody>
      </p:sp>
      <p:sp>
        <p:nvSpPr>
          <p:cNvPr id="181" name="Slide Number Placeholder 4"/>
          <p:cNvSpPr txBox="1"/>
          <p:nvPr>
            <p:ph type="sldNum" sz="quarter" idx="2"/>
          </p:nvPr>
        </p:nvSpPr>
        <p:spPr>
          <a:xfrm>
            <a:off x="605367" y="6530446"/>
            <a:ext cx="127001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182" name="Content Placeholder 8"/>
          <p:cNvGraphicFramePr/>
          <p:nvPr/>
        </p:nvGraphicFramePr>
        <p:xfrm>
          <a:off x="688012" y="118782"/>
          <a:ext cx="6233483" cy="6056012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3293717"/>
                <a:gridCol w="1378092"/>
                <a:gridCol w="1561672"/>
              </a:tblGrid>
              <a:tr h="935118">
                <a:tc>
                  <a:txBody>
                    <a:bodyPr/>
                    <a:lstStyle/>
                    <a:p>
                      <a:pPr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sym typeface="Arial"/>
                        </a:rPr>
                        <a:t>Deliverable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sym typeface="Arial"/>
                        </a:rPr>
                        <a:t>Delivery Date CERN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sym typeface="Arial"/>
                        </a:rPr>
                        <a:t>Relevant PRR date
If applicable 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369145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8 Mockup XARAPUCA Modules (for Cathode),               each completed w/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7/1/24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NA</a:t>
                      </a:r>
                    </a:p>
                  </a:txBody>
                  <a:tcPr marL="45720" marR="45720" marT="45720" marB="45720" anchor="t" anchorCtr="0" horzOverflow="overflow"/>
                </a:tc>
              </a:tr>
              <a:tr h="63913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Mockup electronics box (8) and real FC connectors (5) for PoF&amp;SoF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7/1/24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91304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8 fiber tubes w/ 6 (mockup or real, tbd) fiber-optics for PoF&amp;SoF, terminated w/ FC connectors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7/1/24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369145"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  <a:r>
                        <a:t>Test C-channel (fibres conduit onto FC wall) - </a:t>
                      </a:r>
                      <a:br/>
                      <a:r>
                        <a:rPr i="1"/>
                        <a:t>by HV Consortium?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&lt;7/1/24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913042"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  <a:r>
                        <a:rPr b="1"/>
                        <a:t>Fiber Tubes Guide Assembly </a:t>
                      </a:r>
                      <a:r>
                        <a:t>(sliding&amp;bending) from bottom edge of septum in Roof penetration assembly to C-channel onto FC panel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8/1/24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  <a:tr h="63913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Fiber Tubes installation tooling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>
                          <a:sym typeface="Arial"/>
                        </a:rPr>
                        <a:t>9/1/24</a:t>
                      </a:r>
                    </a:p>
                  </a:txBody>
                  <a:tcPr marL="45720" marR="45720" marT="45720" marB="45720" anchor="t" anchorCtr="0" horzOverflow="overflow"/>
                </a:tc>
                <a:tc>
                  <a:txBody>
                    <a:bodyPr/>
                    <a:lstStyle/>
                    <a:p>
                      <a:pPr>
                        <a:defRPr sz="1600">
                          <a:sym typeface="Arial"/>
                        </a:defRPr>
                      </a:pPr>
                    </a:p>
                  </a:txBody>
                  <a:tcPr marL="45720" marR="45720" marT="45720" marB="45720" anchor="t" anchorCtr="0" horzOverflow="overflow"/>
                </a:tc>
              </a:tr>
            </a:tbl>
          </a:graphicData>
        </a:graphic>
      </p:graphicFrame>
      <p:sp>
        <p:nvSpPr>
          <p:cNvPr id="183" name="Content Placeholder 7"/>
          <p:cNvSpPr txBox="1"/>
          <p:nvPr>
            <p:ph type="body" sz="half" idx="1"/>
          </p:nvPr>
        </p:nvSpPr>
        <p:spPr>
          <a:xfrm>
            <a:off x="7704463" y="648149"/>
            <a:ext cx="3640476" cy="5031626"/>
          </a:xfrm>
          <a:prstGeom prst="rect">
            <a:avLst/>
          </a:prstGeom>
        </p:spPr>
        <p:txBody>
          <a:bodyPr/>
          <a:lstStyle/>
          <a:p>
            <a:pPr marL="219455" indent="-219455" defTabSz="438911">
              <a:buFontTx/>
              <a:defRPr sz="1408">
                <a:solidFill>
                  <a:srgbClr val="000000"/>
                </a:solidFill>
              </a:defRPr>
            </a:pPr>
            <a:r>
              <a:t>Recent (after SURF I&amp;I Mtg) development of the fiber tube routing and scaffolding have been pursued.</a:t>
            </a:r>
          </a:p>
          <a:p>
            <a:pPr marL="219455" indent="-219455" defTabSz="438911">
              <a:buFontTx/>
              <a:defRPr sz="1408">
                <a:solidFill>
                  <a:srgbClr val="000000"/>
                </a:solidFill>
              </a:defRPr>
            </a:pPr>
            <a:r>
              <a:t>There are some still undefined details and/or  items that need to be fully understood and then tested at CERN I&amp;I test.</a:t>
            </a:r>
          </a:p>
          <a:p>
            <a:pPr marL="245790" indent="-254568" defTabSz="438911">
              <a:spcBef>
                <a:spcPts val="1100"/>
              </a:spcBef>
              <a:defRPr sz="2112"/>
            </a:pPr>
            <a:r>
              <a:rPr b="1"/>
              <a:t>Fiber Tubes Guide Assembly: 3D model and engineering requires ME effort (currently not included in planning and resources not allocated) </a:t>
            </a:r>
          </a:p>
          <a:p>
            <a:pPr marL="245790" indent="-254568" defTabSz="438911">
              <a:spcBef>
                <a:spcPts val="1100"/>
              </a:spcBef>
              <a:defRPr sz="2112"/>
            </a:pPr>
            <a:r>
              <a:t>Cost of mockup components to be evaluated and fabrication responsibility to be assigned.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LBNF Content-Footer Theme">
  <a:themeElements>
    <a:clrScheme name="LBNF Content-Footer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LBNF Content-Footer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LBNF Content-Footer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LBNF Content-Footer Theme">
  <a:themeElements>
    <a:clrScheme name="LBNF Content-Footer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LBNF Content-Footer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LBNF Content-Footer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