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</p:sldMasterIdLst>
  <p:notesMasterIdLst>
    <p:notesMasterId r:id="rId20"/>
  </p:notesMasterIdLst>
  <p:handoutMasterIdLst>
    <p:handoutMasterId r:id="rId21"/>
  </p:handoutMasterIdLst>
  <p:sldIdLst>
    <p:sldId id="258" r:id="rId3"/>
    <p:sldId id="270" r:id="rId4"/>
    <p:sldId id="269" r:id="rId5"/>
    <p:sldId id="277" r:id="rId6"/>
    <p:sldId id="273" r:id="rId7"/>
    <p:sldId id="274" r:id="rId8"/>
    <p:sldId id="276" r:id="rId9"/>
    <p:sldId id="272" r:id="rId10"/>
    <p:sldId id="271" r:id="rId11"/>
    <p:sldId id="278" r:id="rId12"/>
    <p:sldId id="285" r:id="rId13"/>
    <p:sldId id="286" r:id="rId14"/>
    <p:sldId id="275" r:id="rId15"/>
    <p:sldId id="287" r:id="rId16"/>
    <p:sldId id="288" r:id="rId17"/>
    <p:sldId id="279" r:id="rId18"/>
    <p:sldId id="268" r:id="rId19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E6E6E6"/>
    <a:srgbClr val="0FE6F8"/>
    <a:srgbClr val="253366"/>
    <a:srgbClr val="FEFCDE"/>
    <a:srgbClr val="FBEA1C"/>
    <a:srgbClr val="B30505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20" autoAdjust="0"/>
    <p:restoredTop sz="83028" autoAdjust="0"/>
  </p:normalViewPr>
  <p:slideViewPr>
    <p:cSldViewPr snapToObjects="1" showGuides="1">
      <p:cViewPr varScale="1">
        <p:scale>
          <a:sx n="108" d="100"/>
          <a:sy n="108" d="100"/>
        </p:scale>
        <p:origin x="1032" y="102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14/12/2023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14/12/2023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12/14/2023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246638/" TargetMode="External"/><Relationship Id="rId13" Type="http://schemas.openxmlformats.org/officeDocument/2006/relationships/image" Target="../media/image26.png"/><Relationship Id="rId3" Type="http://schemas.openxmlformats.org/officeDocument/2006/relationships/hyperlink" Target="https://forms.gle/Psv3VVjVrhruK8dx9" TargetMode="External"/><Relationship Id="rId7" Type="http://schemas.openxmlformats.org/officeDocument/2006/relationships/hyperlink" Target="https://indico.cern.ch/event/1246649/" TargetMode="External"/><Relationship Id="rId12" Type="http://schemas.openxmlformats.org/officeDocument/2006/relationships/image" Target="../media/image25.png"/><Relationship Id="rId2" Type="http://schemas.openxmlformats.org/officeDocument/2006/relationships/hyperlink" Target="https://docs.google.com/spreadsheets/d/1RqoZ2Krwfw33y2_y_XBO4JQ-usF-IDqOXkLSacmiJ9o/edit?usp=sharin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246303/" TargetMode="External"/><Relationship Id="rId11" Type="http://schemas.openxmlformats.org/officeDocument/2006/relationships/hyperlink" Target="https://indico.cern.ch/event/1246651/" TargetMode="External"/><Relationship Id="rId5" Type="http://schemas.openxmlformats.org/officeDocument/2006/relationships/hyperlink" Target="https://indico.cern.ch/event/1246302/" TargetMode="External"/><Relationship Id="rId10" Type="http://schemas.openxmlformats.org/officeDocument/2006/relationships/hyperlink" Target="https://indico.cern.ch/event/1355597/" TargetMode="External"/><Relationship Id="rId4" Type="http://schemas.openxmlformats.org/officeDocument/2006/relationships/hyperlink" Target="https://indico.cern.ch/event/1246300/" TargetMode="External"/><Relationship Id="rId9" Type="http://schemas.openxmlformats.org/officeDocument/2006/relationships/hyperlink" Target="https://indico.cern.ch/event/1345194/" TargetMode="External"/><Relationship Id="rId14" Type="http://schemas.openxmlformats.org/officeDocument/2006/relationships/hyperlink" Target="mailto:yiota.foka@cern.ch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ifast-project.eu/project-resources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/PTMC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338924"/>
            <a:ext cx="7402857" cy="553998"/>
          </a:xfrm>
        </p:spPr>
        <p:txBody>
          <a:bodyPr/>
          <a:lstStyle/>
          <a:p>
            <a:r>
              <a:rPr lang="en-GB" dirty="0">
                <a:latin typeface="Montserrat SemiBold"/>
                <a:ea typeface="Tahoma"/>
                <a:cs typeface="Tahoma"/>
              </a:rPr>
              <a:t>WP2 - Communication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Montserrat"/>
              </a:rPr>
              <a:t>Antoine Le Gall (CERN) &amp; </a:t>
            </a:r>
            <a:r>
              <a:rPr lang="en-GB" dirty="0" err="1">
                <a:latin typeface="Montserrat"/>
              </a:rPr>
              <a:t>Yiota</a:t>
            </a:r>
            <a:r>
              <a:rPr lang="en-GB" dirty="0">
                <a:latin typeface="Montserrat"/>
              </a:rPr>
              <a:t> Foka (GSI/CERN)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>
            <a:noAutofit/>
          </a:bodyPr>
          <a:lstStyle/>
          <a:p>
            <a:r>
              <a:rPr lang="en-GB" dirty="0">
                <a:solidFill>
                  <a:srgbClr val="0035CB"/>
                </a:solidFill>
                <a:latin typeface="Montserrat"/>
              </a:rPr>
              <a:t>Steering Comm</a:t>
            </a:r>
            <a:r>
              <a:rPr lang="en-GB" dirty="0">
                <a:latin typeface="Montserrat"/>
              </a:rPr>
              <a:t>ittee </a:t>
            </a:r>
            <a:r>
              <a:rPr lang="en-GB" sz="2600" dirty="0">
                <a:latin typeface="Montserrat"/>
              </a:rPr>
              <a:t>| 14 December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8E019-C5FF-E330-B559-C4893B92B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Montserrat ExtraBold"/>
              </a:rPr>
              <a:t>Particle Therapy Masterclass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CF7DC-3FF9-192D-B415-598E44FFA9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940" y="1547192"/>
            <a:ext cx="6817115" cy="3763615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just"/>
            <a:r>
              <a:rPr lang="en-GB" sz="2000" b="1" dirty="0">
                <a:latin typeface="Montserrat"/>
              </a:rPr>
              <a:t>46 institutes registered</a:t>
            </a:r>
            <a:r>
              <a:rPr lang="en-GB" sz="2000" dirty="0">
                <a:latin typeface="Montserrat"/>
              </a:rPr>
              <a:t> so far:</a:t>
            </a:r>
          </a:p>
          <a:p>
            <a:pPr lvl="1" algn="just"/>
            <a:r>
              <a:rPr lang="en-GB" sz="1600" dirty="0">
                <a:latin typeface="Montserrat"/>
              </a:rPr>
              <a:t>Interested institutes may register via the following</a:t>
            </a:r>
          </a:p>
          <a:p>
            <a:pPr marL="457200" lvl="1" indent="0" algn="just">
              <a:buNone/>
            </a:pPr>
            <a:r>
              <a:rPr lang="en-GB" sz="1600" dirty="0">
                <a:latin typeface="Montserrat"/>
              </a:rPr>
              <a:t> </a:t>
            </a:r>
            <a:r>
              <a:rPr lang="en-GB" sz="1600" dirty="0">
                <a:latin typeface="Montserrat"/>
                <a:hlinkClick r:id="rId2"/>
              </a:rPr>
              <a:t>LINK</a:t>
            </a:r>
            <a:r>
              <a:rPr lang="en-GB" sz="1600" dirty="0">
                <a:latin typeface="Montserrat"/>
              </a:rPr>
              <a:t> or the following </a:t>
            </a:r>
            <a:r>
              <a:rPr lang="en-GB" sz="1600" dirty="0">
                <a:solidFill>
                  <a:srgbClr val="0099CC"/>
                </a:solidFill>
                <a:latin typeface="Montserrat"/>
                <a:hlinkClick r:id="rId3"/>
              </a:rPr>
              <a:t>FORM </a:t>
            </a:r>
            <a:endParaRPr lang="en-GB" sz="1600" dirty="0">
              <a:latin typeface="Montserrat"/>
            </a:endParaRPr>
          </a:p>
          <a:p>
            <a:r>
              <a:rPr lang="en-GB" sz="2000" b="1" dirty="0">
                <a:latin typeface="Montserrat"/>
              </a:rPr>
              <a:t>PTMC 2024 Schedule</a:t>
            </a:r>
            <a:r>
              <a:rPr lang="en-GB" sz="2000" dirty="0">
                <a:latin typeface="Montserrat"/>
              </a:rPr>
              <a:t> and Video Conference indico pages:</a:t>
            </a:r>
          </a:p>
          <a:p>
            <a:pPr lvl="1"/>
            <a:r>
              <a:rPr lang="en-GB" sz="1600" dirty="0">
                <a:latin typeface="Montserrat"/>
              </a:rPr>
              <a:t>12 February: </a:t>
            </a:r>
            <a:r>
              <a:rPr lang="en-GB" sz="1600" dirty="0">
                <a:solidFill>
                  <a:srgbClr val="0099CC"/>
                </a:solidFill>
                <a:latin typeface="Montserrat"/>
                <a:hlinkClick r:id="rId4"/>
              </a:rPr>
              <a:t>https://indico.cern.ch/event/1246300/</a:t>
            </a:r>
            <a:endParaRPr lang="en-GB" sz="1600" dirty="0">
              <a:latin typeface="Montserrat"/>
            </a:endParaRPr>
          </a:p>
          <a:p>
            <a:pPr lvl="1"/>
            <a:r>
              <a:rPr lang="en-GB" sz="1600" dirty="0">
                <a:latin typeface="Montserrat"/>
              </a:rPr>
              <a:t>24 February: </a:t>
            </a:r>
            <a:r>
              <a:rPr lang="en-GB" sz="1600" dirty="0">
                <a:solidFill>
                  <a:srgbClr val="0099CC"/>
                </a:solidFill>
                <a:latin typeface="Montserrat"/>
                <a:hlinkClick r:id="rId5"/>
              </a:rPr>
              <a:t>https://indico.cern.ch/event/1246302/</a:t>
            </a:r>
            <a:endParaRPr lang="en-GB" sz="1600" dirty="0">
              <a:latin typeface="Montserrat"/>
            </a:endParaRPr>
          </a:p>
          <a:p>
            <a:pPr lvl="1"/>
            <a:r>
              <a:rPr lang="en-GB" sz="1600" dirty="0">
                <a:latin typeface="Montserrat"/>
              </a:rPr>
              <a:t>27 February: </a:t>
            </a:r>
            <a:r>
              <a:rPr lang="en-GB" sz="1600" dirty="0">
                <a:solidFill>
                  <a:srgbClr val="0099CC"/>
                </a:solidFill>
                <a:latin typeface="Montserrat"/>
                <a:hlinkClick r:id="rId6"/>
              </a:rPr>
              <a:t>https://indico.cern.ch/event/1246303/</a:t>
            </a:r>
            <a:endParaRPr lang="en-GB" sz="1600" dirty="0">
              <a:latin typeface="Montserrat"/>
            </a:endParaRPr>
          </a:p>
          <a:p>
            <a:pPr lvl="1"/>
            <a:r>
              <a:rPr lang="en-GB" sz="1600" dirty="0">
                <a:latin typeface="Montserrat"/>
              </a:rPr>
              <a:t>28 February: </a:t>
            </a:r>
            <a:r>
              <a:rPr lang="en-GB" sz="1600" dirty="0">
                <a:solidFill>
                  <a:srgbClr val="0099CC"/>
                </a:solidFill>
                <a:latin typeface="Montserrat"/>
                <a:hlinkClick r:id="rId7"/>
              </a:rPr>
              <a:t>https://indico.cern.ch/event/1246649/</a:t>
            </a:r>
            <a:endParaRPr lang="en-GB" sz="1600" dirty="0">
              <a:latin typeface="Montserrat"/>
            </a:endParaRPr>
          </a:p>
          <a:p>
            <a:pPr lvl="1"/>
            <a:r>
              <a:rPr lang="en-GB" sz="1600" dirty="0">
                <a:latin typeface="Montserrat"/>
              </a:rPr>
              <a:t>4 March: </a:t>
            </a:r>
            <a:r>
              <a:rPr lang="en-GB" sz="1600" dirty="0">
                <a:solidFill>
                  <a:srgbClr val="0099CC"/>
                </a:solidFill>
                <a:latin typeface="Montserrat"/>
                <a:hlinkClick r:id="rId8"/>
              </a:rPr>
              <a:t>https://indico.cern.ch/event/1246638/</a:t>
            </a:r>
            <a:endParaRPr lang="en-GB" sz="1600" dirty="0">
              <a:latin typeface="Montserrat"/>
            </a:endParaRPr>
          </a:p>
          <a:p>
            <a:pPr lvl="1"/>
            <a:r>
              <a:rPr lang="en-GB" sz="1600" dirty="0">
                <a:latin typeface="Montserrat"/>
              </a:rPr>
              <a:t>8 March: </a:t>
            </a:r>
            <a:r>
              <a:rPr lang="en-GB" sz="1600" dirty="0">
                <a:solidFill>
                  <a:srgbClr val="0099CC"/>
                </a:solidFill>
                <a:latin typeface="Montserrat"/>
                <a:hlinkClick r:id="rId9"/>
              </a:rPr>
              <a:t> https://indico.cern.ch/event/1345194/ </a:t>
            </a:r>
            <a:endParaRPr lang="en-GB" sz="1600" dirty="0">
              <a:latin typeface="Montserrat"/>
            </a:endParaRPr>
          </a:p>
          <a:p>
            <a:pPr lvl="1"/>
            <a:r>
              <a:rPr lang="en-GB" sz="1600" dirty="0">
                <a:latin typeface="Montserrat"/>
              </a:rPr>
              <a:t>15 March:</a:t>
            </a:r>
            <a:r>
              <a:rPr lang="en-GB" sz="1600" dirty="0">
                <a:solidFill>
                  <a:srgbClr val="0099CC"/>
                </a:solidFill>
                <a:latin typeface="Montserrat"/>
                <a:hlinkClick r:id="rId10"/>
              </a:rPr>
              <a:t> https://indico.cern.ch/event/1355597/</a:t>
            </a:r>
            <a:endParaRPr lang="en-GB" sz="1600" dirty="0">
              <a:latin typeface="Montserrat"/>
            </a:endParaRPr>
          </a:p>
          <a:p>
            <a:pPr lvl="1"/>
            <a:r>
              <a:rPr lang="en-GB" sz="1600" dirty="0">
                <a:latin typeface="Montserrat"/>
              </a:rPr>
              <a:t>23 March: </a:t>
            </a:r>
            <a:r>
              <a:rPr lang="en-GB" sz="1600" dirty="0">
                <a:solidFill>
                  <a:srgbClr val="0099CC"/>
                </a:solidFill>
                <a:latin typeface="Montserrat"/>
                <a:hlinkClick r:id="rId11"/>
              </a:rPr>
              <a:t>https://indico.cern.ch/event/1246651/</a:t>
            </a:r>
            <a:endParaRPr lang="en-GB" sz="1600" dirty="0">
              <a:solidFill>
                <a:srgbClr val="0099CC"/>
              </a:solidFill>
              <a:latin typeface="Montserra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DDF74D-1A6D-C80C-2AAD-417CF20CF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 descr="A close-up of a person&amp;#39;s hand&#10;&#10;Description automatically generated">
            <a:extLst>
              <a:ext uri="{FF2B5EF4-FFF2-40B4-BE49-F238E27FC236}">
                <a16:creationId xmlns:a16="http://schemas.microsoft.com/office/drawing/2014/main" id="{3A3F2460-F6C8-90F6-F540-B9C685758EE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64433" y="1547193"/>
            <a:ext cx="4500984" cy="1712424"/>
          </a:xfrm>
          <a:prstGeom prst="rect">
            <a:avLst/>
          </a:prstGeom>
        </p:spPr>
      </p:pic>
      <p:pic>
        <p:nvPicPr>
          <p:cNvPr id="7" name="Picture 6" descr="A couple of people looking at a computer screen&#10;&#10;Description automatically generated">
            <a:extLst>
              <a:ext uri="{FF2B5EF4-FFF2-40B4-BE49-F238E27FC236}">
                <a16:creationId xmlns:a16="http://schemas.microsoft.com/office/drawing/2014/main" id="{3E4D2733-43E3-DE1D-B089-91934D3A2CF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71710" y="3788573"/>
            <a:ext cx="4493706" cy="14406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F022A71-7F69-A7DE-8D0D-382F705649E6}"/>
              </a:ext>
            </a:extLst>
          </p:cNvPr>
          <p:cNvSpPr txBox="1"/>
          <p:nvPr/>
        </p:nvSpPr>
        <p:spPr>
          <a:xfrm>
            <a:off x="810940" y="549552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800" u="sng" dirty="0">
                <a:solidFill>
                  <a:srgbClr val="F207CA"/>
                </a:solidFill>
                <a:latin typeface="Montserrat"/>
                <a:cs typeface="Arial"/>
              </a:rPr>
              <a:t>Upon request</a:t>
            </a:r>
            <a:r>
              <a:rPr lang="en-GB" sz="1800" b="1" u="sng" dirty="0">
                <a:solidFill>
                  <a:srgbClr val="F207CA"/>
                </a:solidFill>
                <a:latin typeface="Montserrat"/>
                <a:cs typeface="Arial"/>
              </a:rPr>
              <a:t> additional dates</a:t>
            </a:r>
            <a:r>
              <a:rPr lang="en-GB" sz="1800" u="sng" dirty="0">
                <a:solidFill>
                  <a:srgbClr val="F207CA"/>
                </a:solidFill>
                <a:latin typeface="Montserrat"/>
                <a:cs typeface="Arial"/>
              </a:rPr>
              <a:t> may be offered, please send an  email to</a:t>
            </a:r>
            <a:r>
              <a:rPr lang="en-GB" sz="1800" u="sng" dirty="0">
                <a:latin typeface="Montserrat"/>
                <a:cs typeface="Arial"/>
              </a:rPr>
              <a:t>:  </a:t>
            </a:r>
            <a:r>
              <a:rPr lang="en-GB" sz="1800" u="sng" dirty="0">
                <a:latin typeface="Montserrat"/>
                <a:cs typeface="Arial"/>
                <a:hlinkClick r:id="rId14"/>
              </a:rPr>
              <a:t>yiota.foka@cern.ch</a:t>
            </a:r>
            <a:endParaRPr lang="en-GB" sz="1800" u="sng" dirty="0">
              <a:latin typeface="Montserrat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6463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1C86D4-3DC8-1D25-16D8-103675C02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 descr="A room with chairs and banners&#10;&#10;Description automatically generated">
            <a:extLst>
              <a:ext uri="{FF2B5EF4-FFF2-40B4-BE49-F238E27FC236}">
                <a16:creationId xmlns:a16="http://schemas.microsoft.com/office/drawing/2014/main" id="{42B38906-F6F6-1F51-659D-35A019441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2104" y="1669232"/>
            <a:ext cx="6121896" cy="459142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CF83F70-0366-1C0A-2540-8713FC138D51}"/>
              </a:ext>
            </a:extLst>
          </p:cNvPr>
          <p:cNvSpPr/>
          <p:nvPr/>
        </p:nvSpPr>
        <p:spPr>
          <a:xfrm>
            <a:off x="911424" y="1540857"/>
            <a:ext cx="417646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F207CA"/>
                </a:solidFill>
                <a:latin typeface="Calibri" charset="0"/>
                <a:ea typeface="Calibri" charset="0"/>
                <a:cs typeface="Calibri" charset="0"/>
              </a:rPr>
              <a:t>Main message</a:t>
            </a:r>
            <a:r>
              <a:rPr lang="en-GB" sz="2000" b="1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:</a:t>
            </a:r>
            <a:endParaRPr lang="en-GB" sz="2000" dirty="0">
              <a:solidFill>
                <a:srgbClr val="005DE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Innovation in accelerator technologies </a:t>
            </a:r>
          </a:p>
          <a:p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and capacity building projects </a:t>
            </a:r>
          </a:p>
          <a:p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support societal applications </a:t>
            </a:r>
          </a:p>
          <a:p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such as future cancer therapy facilities with ion beams. </a:t>
            </a:r>
          </a:p>
          <a:p>
            <a:endParaRPr lang="en-GB" sz="2000" dirty="0">
              <a:solidFill>
                <a:srgbClr val="005DE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Synergies: I.FAST, </a:t>
            </a:r>
            <a:r>
              <a:rPr lang="en-GB" sz="2000" dirty="0" err="1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HITRIplus</a:t>
            </a:r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 (magnets)</a:t>
            </a:r>
          </a:p>
          <a:p>
            <a:endParaRPr lang="en-GB" sz="2000" dirty="0">
              <a:solidFill>
                <a:srgbClr val="005DE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2000" b="1" dirty="0">
                <a:solidFill>
                  <a:srgbClr val="F207CA"/>
                </a:solidFill>
                <a:latin typeface="Calibri" charset="0"/>
                <a:ea typeface="Calibri" charset="0"/>
                <a:cs typeface="Calibri" charset="0"/>
              </a:rPr>
              <a:t>Format</a:t>
            </a:r>
            <a:endParaRPr lang="en-GB" sz="2000" dirty="0">
              <a:solidFill>
                <a:srgbClr val="005DE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Exhibition corner next to the main entrance to the plenary hall.</a:t>
            </a:r>
          </a:p>
          <a:p>
            <a:pPr>
              <a:spcAft>
                <a:spcPts val="0"/>
              </a:spcAft>
            </a:pPr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Banners, leaflets, TV screen</a:t>
            </a:r>
          </a:p>
          <a:p>
            <a:pPr>
              <a:spcAft>
                <a:spcPts val="0"/>
              </a:spcAft>
            </a:pPr>
            <a:endParaRPr lang="en-GB" sz="2000" dirty="0">
              <a:solidFill>
                <a:srgbClr val="005DE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Invited presentation.</a:t>
            </a:r>
          </a:p>
          <a:p>
            <a:pPr>
              <a:spcAft>
                <a:spcPts val="0"/>
              </a:spcAft>
            </a:pPr>
            <a:endParaRPr lang="en-GB" sz="2000" dirty="0">
              <a:solidFill>
                <a:srgbClr val="005DE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en-GB" sz="2000" dirty="0">
              <a:solidFill>
                <a:srgbClr val="005DE0"/>
              </a:solidFill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114D6BB-0645-903F-5D5A-8D0218F69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Montserrat ExtraBold"/>
              </a:rPr>
              <a:t>I.FAST @ Medicon</a:t>
            </a:r>
            <a:br>
              <a:rPr lang="en-GB" dirty="0">
                <a:latin typeface="Montserrat ExtraBold"/>
              </a:rPr>
            </a:br>
            <a:r>
              <a:rPr lang="en-GB" dirty="0">
                <a:latin typeface="Montserrat ExtraBold"/>
              </a:rPr>
              <a:t>Sarajevo, 12 September 2023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F42450B-012A-4A21-36F6-396CB754307A}"/>
              </a:ext>
            </a:extLst>
          </p:cNvPr>
          <p:cNvSpPr/>
          <p:nvPr/>
        </p:nvSpPr>
        <p:spPr>
          <a:xfrm>
            <a:off x="6503465" y="6262042"/>
            <a:ext cx="47414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24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MEDICON, Sarajevo  12 </a:t>
            </a:r>
            <a:r>
              <a:rPr lang="en-GB" sz="2400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sep</a:t>
            </a:r>
            <a:r>
              <a:rPr lang="en-GB" sz="24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2023</a:t>
            </a:r>
          </a:p>
        </p:txBody>
      </p:sp>
    </p:spTree>
    <p:extLst>
      <p:ext uri="{BB962C8B-B14F-4D97-AF65-F5344CB8AC3E}">
        <p14:creationId xmlns:p14="http://schemas.microsoft.com/office/powerpoint/2010/main" val="26807344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1C86D4-3DC8-1D25-16D8-103675C02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3" name="Picture 2" descr="A room with chairs and signs&#10;&#10;Description automatically generated">
            <a:extLst>
              <a:ext uri="{FF2B5EF4-FFF2-40B4-BE49-F238E27FC236}">
                <a16:creationId xmlns:a16="http://schemas.microsoft.com/office/drawing/2014/main" id="{6209DC8A-72D2-FC43-A5B0-93F827A9FF7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1132" y="1831954"/>
            <a:ext cx="6121896" cy="342446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15FADBA-79FE-16F3-8DD4-E49B8EB71EC4}"/>
              </a:ext>
            </a:extLst>
          </p:cNvPr>
          <p:cNvSpPr/>
          <p:nvPr/>
        </p:nvSpPr>
        <p:spPr>
          <a:xfrm>
            <a:off x="7051537" y="5276138"/>
            <a:ext cx="47414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24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MEDICON, Sarajevo  12 </a:t>
            </a:r>
            <a:r>
              <a:rPr lang="en-GB" sz="2400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sep</a:t>
            </a:r>
            <a:r>
              <a:rPr lang="en-GB" sz="24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2023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122170-62EE-56E0-DC14-3E2FE55D3672}"/>
              </a:ext>
            </a:extLst>
          </p:cNvPr>
          <p:cNvSpPr/>
          <p:nvPr/>
        </p:nvSpPr>
        <p:spPr>
          <a:xfrm>
            <a:off x="911424" y="1540857"/>
            <a:ext cx="417646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F207CA"/>
                </a:solidFill>
                <a:latin typeface="Calibri" charset="0"/>
                <a:ea typeface="Calibri" charset="0"/>
                <a:cs typeface="Calibri" charset="0"/>
              </a:rPr>
              <a:t>Main message</a:t>
            </a:r>
            <a:r>
              <a:rPr lang="en-GB" sz="2000" b="1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:</a:t>
            </a:r>
            <a:endParaRPr lang="en-GB" sz="2000" dirty="0">
              <a:solidFill>
                <a:srgbClr val="005DE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Innovation in accelerator technologies </a:t>
            </a:r>
          </a:p>
          <a:p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and capacity building projects </a:t>
            </a:r>
          </a:p>
          <a:p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support societal applications </a:t>
            </a:r>
          </a:p>
          <a:p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such as future cancer therapy facilities with ion beams. </a:t>
            </a:r>
          </a:p>
          <a:p>
            <a:endParaRPr lang="en-GB" sz="2000" dirty="0">
              <a:solidFill>
                <a:srgbClr val="005DE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Synergies: I.FAST, </a:t>
            </a:r>
            <a:r>
              <a:rPr lang="en-GB" sz="2000" dirty="0" err="1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HITRIplus</a:t>
            </a:r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 (magnets)</a:t>
            </a:r>
          </a:p>
          <a:p>
            <a:endParaRPr lang="en-GB" sz="2000" dirty="0">
              <a:solidFill>
                <a:srgbClr val="005DE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2000" b="1" dirty="0">
                <a:solidFill>
                  <a:srgbClr val="F207CA"/>
                </a:solidFill>
                <a:latin typeface="Calibri" charset="0"/>
                <a:ea typeface="Calibri" charset="0"/>
                <a:cs typeface="Calibri" charset="0"/>
              </a:rPr>
              <a:t>Format</a:t>
            </a:r>
            <a:endParaRPr lang="en-GB" sz="2000" dirty="0">
              <a:solidFill>
                <a:srgbClr val="005DE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Exhibition corner next to the main entrance to the plenary hall.</a:t>
            </a:r>
          </a:p>
          <a:p>
            <a:pPr>
              <a:spcAft>
                <a:spcPts val="0"/>
              </a:spcAft>
            </a:pPr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Banners, leaflets, TV screen</a:t>
            </a:r>
          </a:p>
          <a:p>
            <a:pPr>
              <a:spcAft>
                <a:spcPts val="0"/>
              </a:spcAft>
            </a:pPr>
            <a:endParaRPr lang="en-GB" sz="2000" dirty="0">
              <a:solidFill>
                <a:srgbClr val="005DE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Invited presentation.</a:t>
            </a:r>
          </a:p>
          <a:p>
            <a:pPr>
              <a:spcAft>
                <a:spcPts val="0"/>
              </a:spcAft>
            </a:pPr>
            <a:endParaRPr lang="en-GB" sz="2000" dirty="0">
              <a:solidFill>
                <a:srgbClr val="005DE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Aft>
                <a:spcPts val="0"/>
              </a:spcAft>
            </a:pPr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en-GB" sz="2000" dirty="0">
              <a:solidFill>
                <a:srgbClr val="005DE0"/>
              </a:solidFill>
              <a:effectLst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72101CB-993F-912F-8087-F9DD6DD0A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Montserrat ExtraBold"/>
              </a:rPr>
              <a:t>I.FAST @ Medicon</a:t>
            </a:r>
            <a:br>
              <a:rPr lang="en-GB" dirty="0">
                <a:latin typeface="Montserrat ExtraBold"/>
              </a:rPr>
            </a:br>
            <a:r>
              <a:rPr lang="en-GB" dirty="0">
                <a:latin typeface="Montserrat ExtraBold"/>
              </a:rPr>
              <a:t>Sarajevo, 12 September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9131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1C86D4-3DC8-1D25-16D8-103675C02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DE7D75-858B-4BEF-3ECF-07D311B4908F}"/>
              </a:ext>
            </a:extLst>
          </p:cNvPr>
          <p:cNvSpPr/>
          <p:nvPr/>
        </p:nvSpPr>
        <p:spPr>
          <a:xfrm>
            <a:off x="191344" y="1572588"/>
            <a:ext cx="509256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F207CA"/>
                </a:solidFill>
                <a:latin typeface="Calibri" charset="0"/>
                <a:ea typeface="Calibri" charset="0"/>
                <a:cs typeface="Calibri" charset="0"/>
              </a:rPr>
              <a:t>Main message</a:t>
            </a:r>
            <a:r>
              <a:rPr lang="en-GB" sz="2000" b="1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:</a:t>
            </a:r>
            <a:endParaRPr lang="en-GB" sz="2000" dirty="0">
              <a:solidFill>
                <a:srgbClr val="005DE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20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Innovation and technical developments pushed by requirements of fundamental research find applications with direct benefit to society.</a:t>
            </a:r>
          </a:p>
          <a:p>
            <a:endParaRPr lang="en-GB" sz="2000" dirty="0">
              <a:solidFill>
                <a:srgbClr val="005DE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6" name="Picture 5" descr="A table with a computer on it&#10;&#10;Description automatically generated">
            <a:extLst>
              <a:ext uri="{FF2B5EF4-FFF2-40B4-BE49-F238E27FC236}">
                <a16:creationId xmlns:a16="http://schemas.microsoft.com/office/drawing/2014/main" id="{2289E32A-B231-03DF-A486-739B78603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959" y="1569512"/>
            <a:ext cx="6031889" cy="45239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6A82283-AB07-65EA-D399-B9CF9B47FD82}"/>
              </a:ext>
            </a:extLst>
          </p:cNvPr>
          <p:cNvSpPr txBox="1"/>
          <p:nvPr/>
        </p:nvSpPr>
        <p:spPr>
          <a:xfrm>
            <a:off x="5533537" y="612574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Highlight RFQ as example.</a:t>
            </a:r>
          </a:p>
          <a:p>
            <a:r>
              <a:rPr lang="en-GB" sz="18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Leaflets, 3D printed RFQ samples </a:t>
            </a:r>
          </a:p>
        </p:txBody>
      </p:sp>
      <p:pic>
        <p:nvPicPr>
          <p:cNvPr id="10" name="Picture 9" descr="A group of people standing in front of a green carpet&#10;&#10;Description automatically generated">
            <a:extLst>
              <a:ext uri="{FF2B5EF4-FFF2-40B4-BE49-F238E27FC236}">
                <a16:creationId xmlns:a16="http://schemas.microsoft.com/office/drawing/2014/main" id="{89619273-167A-72EA-7605-7784A002ED2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826"/>
          <a:stretch/>
        </p:blipFill>
        <p:spPr>
          <a:xfrm>
            <a:off x="1199456" y="3002325"/>
            <a:ext cx="4084456" cy="3769751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A312C5C-6ACC-4201-7105-1C72C9AD8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>
                <a:latin typeface="Montserrat ExtraBold"/>
              </a:rPr>
              <a:t>I.FAST @ Beyond &amp; Forward Green</a:t>
            </a:r>
            <a:br>
              <a:rPr lang="en-GB" dirty="0">
                <a:latin typeface="Montserrat ExtraBold"/>
              </a:rPr>
            </a:br>
            <a:r>
              <a:rPr lang="en-GB" dirty="0">
                <a:latin typeface="Montserrat ExtraBold"/>
              </a:rPr>
              <a:t>Thessaloniki, 2023</a:t>
            </a:r>
          </a:p>
        </p:txBody>
      </p:sp>
    </p:spTree>
    <p:extLst>
      <p:ext uri="{BB962C8B-B14F-4D97-AF65-F5344CB8AC3E}">
        <p14:creationId xmlns:p14="http://schemas.microsoft.com/office/powerpoint/2010/main" val="4223893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1C86D4-3DC8-1D25-16D8-103675C02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B7A65D-9AFD-4415-6FA3-450933485956}"/>
              </a:ext>
            </a:extLst>
          </p:cNvPr>
          <p:cNvSpPr/>
          <p:nvPr/>
        </p:nvSpPr>
        <p:spPr>
          <a:xfrm>
            <a:off x="7012622" y="895580"/>
            <a:ext cx="40012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24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TIF, Thessaloniki, </a:t>
            </a:r>
            <a:r>
              <a:rPr lang="en-GB" sz="2400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sep</a:t>
            </a:r>
            <a:r>
              <a:rPr lang="en-GB" sz="24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 2023</a:t>
            </a:r>
          </a:p>
        </p:txBody>
      </p:sp>
      <p:pic>
        <p:nvPicPr>
          <p:cNvPr id="3" name="Picture 2" descr="A group of people standing in front of a sign&#10;&#10;Description automatically generated">
            <a:extLst>
              <a:ext uri="{FF2B5EF4-FFF2-40B4-BE49-F238E27FC236}">
                <a16:creationId xmlns:a16="http://schemas.microsoft.com/office/drawing/2014/main" id="{15AA6D7F-DB74-F6AB-D634-64F20C8931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584"/>
          <a:stretch/>
        </p:blipFill>
        <p:spPr>
          <a:xfrm>
            <a:off x="6526163" y="1450623"/>
            <a:ext cx="5103374" cy="4481038"/>
          </a:xfrm>
          <a:prstGeom prst="rect">
            <a:avLst/>
          </a:prstGeom>
        </p:spPr>
      </p:pic>
      <p:pic>
        <p:nvPicPr>
          <p:cNvPr id="4" name="Content Placeholder 4" descr="A person and person standing in a room with signs&#10;&#10;Description automatically generated">
            <a:extLst>
              <a:ext uri="{FF2B5EF4-FFF2-40B4-BE49-F238E27FC236}">
                <a16:creationId xmlns:a16="http://schemas.microsoft.com/office/drawing/2014/main" id="{6EC4B09F-D4A9-A74B-911A-FCCBD84BEF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253" y="3503004"/>
            <a:ext cx="6166899" cy="3280438"/>
          </a:xfr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517D4C0-EC43-131B-94BD-BF0224AFB1A0}"/>
              </a:ext>
            </a:extLst>
          </p:cNvPr>
          <p:cNvSpPr/>
          <p:nvPr/>
        </p:nvSpPr>
        <p:spPr>
          <a:xfrm>
            <a:off x="-168696" y="2967335"/>
            <a:ext cx="40012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24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TIF, Thessaloniki, </a:t>
            </a:r>
            <a:r>
              <a:rPr lang="en-GB" sz="2400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sep</a:t>
            </a:r>
            <a:r>
              <a:rPr lang="en-GB" sz="24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 2022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43CE3D7-CDFA-938D-FD4A-B733FCB9F350}"/>
              </a:ext>
            </a:extLst>
          </p:cNvPr>
          <p:cNvSpPr txBox="1"/>
          <p:nvPr/>
        </p:nvSpPr>
        <p:spPr>
          <a:xfrm>
            <a:off x="335360" y="1559757"/>
            <a:ext cx="44463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207CA"/>
                </a:solidFill>
                <a:latin typeface="Calibri" charset="0"/>
                <a:ea typeface="Calibri" charset="0"/>
                <a:cs typeface="Calibri" charset="0"/>
              </a:rPr>
              <a:t>O</a:t>
            </a:r>
            <a:r>
              <a:rPr lang="en-GB" sz="1800" b="1" dirty="0">
                <a:solidFill>
                  <a:srgbClr val="F207CA"/>
                </a:solidFill>
                <a:latin typeface="Calibri" charset="0"/>
                <a:ea typeface="Calibri" charset="0"/>
                <a:cs typeface="Calibri" charset="0"/>
              </a:rPr>
              <a:t>utcome:</a:t>
            </a:r>
          </a:p>
          <a:p>
            <a:r>
              <a:rPr lang="en-GB" sz="18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Participation to 5 exhibitions in Thessaloniki motivated a large number of students 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904C3F7-446A-45CF-AC9A-77CF2A96C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Montserrat ExtraBold"/>
              </a:rPr>
              <a:t>I.FAST @ TIF expos, </a:t>
            </a:r>
            <a:r>
              <a:rPr lang="en-GB" dirty="0" err="1">
                <a:latin typeface="Montserrat ExtraBold"/>
              </a:rPr>
              <a:t>Thessalonniki</a:t>
            </a:r>
            <a:br>
              <a:rPr lang="en-GB" dirty="0">
                <a:latin typeface="Montserrat ExtraBold"/>
              </a:rPr>
            </a:br>
            <a:endParaRPr lang="en-GB" dirty="0">
              <a:latin typeface="Montserrat ExtraBold"/>
            </a:endParaRPr>
          </a:p>
        </p:txBody>
      </p:sp>
    </p:spTree>
    <p:extLst>
      <p:ext uri="{BB962C8B-B14F-4D97-AF65-F5344CB8AC3E}">
        <p14:creationId xmlns:p14="http://schemas.microsoft.com/office/powerpoint/2010/main" val="851842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1C86D4-3DC8-1D25-16D8-103675C02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B7A65D-9AFD-4415-6FA3-450933485956}"/>
              </a:ext>
            </a:extLst>
          </p:cNvPr>
          <p:cNvSpPr/>
          <p:nvPr/>
        </p:nvSpPr>
        <p:spPr>
          <a:xfrm>
            <a:off x="7352576" y="5658007"/>
            <a:ext cx="40012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sz="24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TIF, Thessaloniki, </a:t>
            </a:r>
            <a:r>
              <a:rPr lang="en-GB" sz="2400" dirty="0" err="1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sep</a:t>
            </a:r>
            <a:r>
              <a:rPr lang="en-GB" sz="2400" dirty="0">
                <a:solidFill>
                  <a:srgbClr val="7030A0"/>
                </a:solidFill>
                <a:latin typeface="Calibri" charset="0"/>
                <a:ea typeface="Calibri" charset="0"/>
                <a:cs typeface="Calibri" charset="0"/>
              </a:rPr>
              <a:t>  2023</a:t>
            </a:r>
          </a:p>
        </p:txBody>
      </p:sp>
      <p:pic>
        <p:nvPicPr>
          <p:cNvPr id="10" name="Content Placeholder 4" descr="A group of people standing in a line&#10;&#10;Description automatically generated">
            <a:extLst>
              <a:ext uri="{FF2B5EF4-FFF2-40B4-BE49-F238E27FC236}">
                <a16:creationId xmlns:a16="http://schemas.microsoft.com/office/drawing/2014/main" id="{59D35894-9420-E6E3-7687-79D6C7B43F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92" t="16681"/>
          <a:stretch/>
        </p:blipFill>
        <p:spPr>
          <a:xfrm>
            <a:off x="6448430" y="1645078"/>
            <a:ext cx="5264194" cy="4016170"/>
          </a:xfrm>
          <a:prstGeom prst="rect">
            <a:avLst/>
          </a:prstGeom>
        </p:spPr>
      </p:pic>
      <p:pic>
        <p:nvPicPr>
          <p:cNvPr id="9" name="Picture 8" descr="A group of people sitting in a room&#10;&#10;Description automatically generated">
            <a:extLst>
              <a:ext uri="{FF2B5EF4-FFF2-40B4-BE49-F238E27FC236}">
                <a16:creationId xmlns:a16="http://schemas.microsoft.com/office/drawing/2014/main" id="{69C9EE8F-6981-3343-508B-4853F0735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0867" y="2967335"/>
            <a:ext cx="3587563" cy="2690672"/>
          </a:xfrm>
          <a:prstGeom prst="rect">
            <a:avLst/>
          </a:prstGeom>
        </p:spPr>
      </p:pic>
      <p:pic>
        <p:nvPicPr>
          <p:cNvPr id="12" name="Content Placeholder 6" descr="A person standing in front of a screen&#10;&#10;Description automatically generated">
            <a:extLst>
              <a:ext uri="{FF2B5EF4-FFF2-40B4-BE49-F238E27FC236}">
                <a16:creationId xmlns:a16="http://schemas.microsoft.com/office/drawing/2014/main" id="{8BD18E31-D4F3-E9C6-D964-DB9A3F7001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49211" y="4245013"/>
            <a:ext cx="3454501" cy="2590876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357F95E-584D-CC18-CC26-A6129E005106}"/>
              </a:ext>
            </a:extLst>
          </p:cNvPr>
          <p:cNvSpPr txBox="1"/>
          <p:nvPr/>
        </p:nvSpPr>
        <p:spPr>
          <a:xfrm>
            <a:off x="335360" y="1559757"/>
            <a:ext cx="44463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207CA"/>
                </a:solidFill>
                <a:latin typeface="Calibri" charset="0"/>
                <a:ea typeface="Calibri" charset="0"/>
                <a:cs typeface="Calibri" charset="0"/>
              </a:rPr>
              <a:t>O</a:t>
            </a:r>
            <a:r>
              <a:rPr lang="en-GB" sz="1800" b="1" dirty="0">
                <a:solidFill>
                  <a:srgbClr val="F207CA"/>
                </a:solidFill>
                <a:latin typeface="Calibri" charset="0"/>
                <a:ea typeface="Calibri" charset="0"/>
                <a:cs typeface="Calibri" charset="0"/>
              </a:rPr>
              <a:t>utcome:</a:t>
            </a:r>
          </a:p>
          <a:p>
            <a:r>
              <a:rPr lang="en-GB" sz="1800" dirty="0">
                <a:solidFill>
                  <a:srgbClr val="005DE0"/>
                </a:solidFill>
                <a:latin typeface="Calibri" charset="0"/>
                <a:ea typeface="Calibri" charset="0"/>
                <a:cs typeface="Calibri" charset="0"/>
              </a:rPr>
              <a:t>Participation to 5 exhibitions in Thessaloniki motivated a large number of students 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C7EBA10-AFA4-2C31-ED85-F64479D86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>
                <a:latin typeface="Montserrat ExtraBold"/>
              </a:rPr>
              <a:t>I.FAST @ TIF expos, </a:t>
            </a:r>
            <a:r>
              <a:rPr lang="en-GB" dirty="0" err="1">
                <a:latin typeface="Montserrat ExtraBold"/>
              </a:rPr>
              <a:t>Thessalonniki</a:t>
            </a:r>
            <a:br>
              <a:rPr lang="en-GB" dirty="0">
                <a:latin typeface="Montserrat ExtraBold"/>
              </a:rPr>
            </a:br>
            <a:endParaRPr lang="en-GB" dirty="0">
              <a:latin typeface="Montserrat ExtraBold"/>
            </a:endParaRPr>
          </a:p>
        </p:txBody>
      </p:sp>
    </p:spTree>
    <p:extLst>
      <p:ext uri="{BB962C8B-B14F-4D97-AF65-F5344CB8AC3E}">
        <p14:creationId xmlns:p14="http://schemas.microsoft.com/office/powerpoint/2010/main" val="21772805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standing in a crowd&#10;&#10;Description automatically generated">
            <a:extLst>
              <a:ext uri="{FF2B5EF4-FFF2-40B4-BE49-F238E27FC236}">
                <a16:creationId xmlns:a16="http://schemas.microsoft.com/office/drawing/2014/main" id="{77632D52-B9BE-A416-5E5B-7880F4B40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32" y="1556792"/>
            <a:ext cx="4007213" cy="300541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1C86D4-3DC8-1D25-16D8-103675C02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" name="Content Placeholder 9" descr="A person standing in front of a tent&#10;&#10;Description automatically generated">
            <a:extLst>
              <a:ext uri="{FF2B5EF4-FFF2-40B4-BE49-F238E27FC236}">
                <a16:creationId xmlns:a16="http://schemas.microsoft.com/office/drawing/2014/main" id="{5EA50A31-4C09-2FE3-2323-21A78BC777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35433"/>
          <a:stretch/>
        </p:blipFill>
        <p:spPr>
          <a:xfrm>
            <a:off x="7242802" y="1556792"/>
            <a:ext cx="4397813" cy="5108446"/>
          </a:xfrm>
        </p:spPr>
      </p:pic>
      <p:pic>
        <p:nvPicPr>
          <p:cNvPr id="20" name="Picture 19" descr="A red truck parked next to a building&#10;&#10;Description automatically generated">
            <a:extLst>
              <a:ext uri="{FF2B5EF4-FFF2-40B4-BE49-F238E27FC236}">
                <a16:creationId xmlns:a16="http://schemas.microsoft.com/office/drawing/2014/main" id="{20C3242E-AC8D-B18B-C1F7-619F188D77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0292" y="3397710"/>
            <a:ext cx="4397813" cy="3298360"/>
          </a:xfrm>
          <a:prstGeom prst="rect">
            <a:avLst/>
          </a:prstGeom>
        </p:spPr>
      </p:pic>
      <p:sp>
        <p:nvSpPr>
          <p:cNvPr id="3" name="AutoShape 2">
            <a:extLst>
              <a:ext uri="{FF2B5EF4-FFF2-40B4-BE49-F238E27FC236}">
                <a16:creationId xmlns:a16="http://schemas.microsoft.com/office/drawing/2014/main" id="{86A3E688-3FF9-1E78-C1DE-E4C7015B93E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987B7C-14C4-870B-E984-88EF93E39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>
                <a:latin typeface="Montserrat ExtraBold"/>
              </a:rPr>
              <a:t>I.FAST @ GSI Open Days</a:t>
            </a:r>
            <a:br>
              <a:rPr lang="en-GB" dirty="0">
                <a:latin typeface="Montserrat ExtraBold"/>
              </a:rPr>
            </a:br>
            <a:r>
              <a:rPr lang="en-GB" dirty="0">
                <a:latin typeface="Montserrat ExtraBold"/>
              </a:rPr>
              <a:t>GSI, July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55747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E60467-D178-E657-0617-4787A532B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Montserrat ExtraBold"/>
              </a:rPr>
              <a:t>Exhibition and conferences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411AA6-AE93-D563-9DD2-0FC05E5B0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86966" cy="3763615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indent="0">
              <a:buNone/>
            </a:pPr>
            <a:r>
              <a:rPr lang="en-GB" dirty="0">
                <a:latin typeface="Montserrat"/>
              </a:rPr>
              <a:t>I.FAST was presented at:</a:t>
            </a:r>
            <a:endParaRPr lang="en-GB" dirty="0"/>
          </a:p>
          <a:p>
            <a:r>
              <a:rPr lang="en-GB" dirty="0">
                <a:latin typeface="Montserrat"/>
                <a:cs typeface="Arial"/>
              </a:rPr>
              <a:t>Greece - several exhibitions.</a:t>
            </a:r>
          </a:p>
          <a:p>
            <a:r>
              <a:rPr lang="en-GB" dirty="0">
                <a:latin typeface="Montserrat"/>
              </a:rPr>
              <a:t>July: GSI Open Day (Germany).</a:t>
            </a:r>
            <a:endParaRPr lang="en-GB" dirty="0"/>
          </a:p>
          <a:p>
            <a:r>
              <a:rPr lang="en-GB" dirty="0">
                <a:latin typeface="Montserrat"/>
              </a:rPr>
              <a:t>September: Medicon (Bosnia &amp; Herzegovina).</a:t>
            </a:r>
          </a:p>
          <a:p>
            <a:endParaRPr lang="en-GB" dirty="0">
              <a:latin typeface="Montserrat"/>
            </a:endParaRPr>
          </a:p>
          <a:p>
            <a:pPr marL="0" indent="0">
              <a:buNone/>
            </a:pPr>
            <a:r>
              <a:rPr lang="en-GB" dirty="0">
                <a:latin typeface="Montserrat"/>
              </a:rPr>
              <a:t>Banners EN &amp; GE are available for </a:t>
            </a:r>
            <a:r>
              <a:rPr lang="en-GB" dirty="0">
                <a:latin typeface="Montserrat"/>
                <a:hlinkClick r:id="rId2"/>
              </a:rPr>
              <a:t>download</a:t>
            </a:r>
            <a:r>
              <a:rPr lang="en-GB" dirty="0">
                <a:latin typeface="Montserrat"/>
              </a:rPr>
              <a:t> and for rent (@ Valérie).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3A3A21-8FCD-51E0-DEFC-B1F049FF6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Montserrat"/>
              </a:rPr>
              <a:t>Steering Committee – WP2 Comms.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819619-3BF3-381D-A1A0-3C553B5F5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 descr="A sign in a tent&#10;&#10;Description automatically generated">
            <a:extLst>
              <a:ext uri="{FF2B5EF4-FFF2-40B4-BE49-F238E27FC236}">
                <a16:creationId xmlns:a16="http://schemas.microsoft.com/office/drawing/2014/main" id="{12915885-CAF7-2DB5-276A-442B92B431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1847" b="254"/>
          <a:stretch/>
        </p:blipFill>
        <p:spPr>
          <a:xfrm>
            <a:off x="7328701" y="1552940"/>
            <a:ext cx="3900453" cy="37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625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31E54-CE92-6977-BC6A-8AD7898DD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Montserrat ExtraBold"/>
              </a:rPr>
              <a:t>Articles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B286D6-A083-A679-7854-0DCDFBFF3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8C67C2-A990-BBCF-4986-105BF00C8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 descr="A screenshot of a web page&#10;&#10;Description automatically generated">
            <a:extLst>
              <a:ext uri="{FF2B5EF4-FFF2-40B4-BE49-F238E27FC236}">
                <a16:creationId xmlns:a16="http://schemas.microsoft.com/office/drawing/2014/main" id="{FC611B75-5F61-A732-0ED1-1C929B810F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" t="69084" r="-96"/>
          <a:stretch/>
        </p:blipFill>
        <p:spPr>
          <a:xfrm>
            <a:off x="770054" y="1765286"/>
            <a:ext cx="6472052" cy="1003812"/>
          </a:xfrm>
          <a:prstGeom prst="rect">
            <a:avLst/>
          </a:prstGeom>
        </p:spPr>
      </p:pic>
      <p:pic>
        <p:nvPicPr>
          <p:cNvPr id="8" name="Picture 7" descr="A screenshot of a web page&#10;&#10;Description automatically generated">
            <a:extLst>
              <a:ext uri="{FF2B5EF4-FFF2-40B4-BE49-F238E27FC236}">
                <a16:creationId xmlns:a16="http://schemas.microsoft.com/office/drawing/2014/main" id="{26A9E197-BDDC-A0A5-5398-C92BF60371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96" b="65524"/>
          <a:stretch/>
        </p:blipFill>
        <p:spPr>
          <a:xfrm>
            <a:off x="768195" y="4032700"/>
            <a:ext cx="6473908" cy="1119405"/>
          </a:xfrm>
          <a:prstGeom prst="rect">
            <a:avLst/>
          </a:prstGeom>
        </p:spPr>
      </p:pic>
      <p:pic>
        <p:nvPicPr>
          <p:cNvPr id="9" name="Picture 8" descr="A screenshot of a web page&#10;&#10;Description automatically generated">
            <a:extLst>
              <a:ext uri="{FF2B5EF4-FFF2-40B4-BE49-F238E27FC236}">
                <a16:creationId xmlns:a16="http://schemas.microsoft.com/office/drawing/2014/main" id="{7E69E824-92C8-C890-9A94-265C4E31E8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095" b="33143"/>
          <a:stretch/>
        </p:blipFill>
        <p:spPr>
          <a:xfrm>
            <a:off x="768195" y="2868018"/>
            <a:ext cx="6467706" cy="106374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8792748-2E2D-63AA-13AC-26375A5B8D17}"/>
              </a:ext>
            </a:extLst>
          </p:cNvPr>
          <p:cNvCxnSpPr/>
          <p:nvPr/>
        </p:nvCxnSpPr>
        <p:spPr>
          <a:xfrm flipV="1">
            <a:off x="7125629" y="1686930"/>
            <a:ext cx="1013520" cy="36799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23C1B94-48AC-1879-E64F-EF72380B85F6}"/>
              </a:ext>
            </a:extLst>
          </p:cNvPr>
          <p:cNvSpPr txBox="1"/>
          <p:nvPr/>
        </p:nvSpPr>
        <p:spPr>
          <a:xfrm>
            <a:off x="8208536" y="1245219"/>
            <a:ext cx="341970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200" dirty="0"/>
              <a:t>Published on CERN, Accelerating News, partners, specialised press, etc.</a:t>
            </a:r>
            <a:endParaRPr lang="en-US" sz="1200" dirty="0"/>
          </a:p>
          <a:p>
            <a:pPr marL="285750" indent="-285750">
              <a:buFont typeface="Arial"/>
              <a:buChar char="•"/>
            </a:pPr>
            <a:r>
              <a:rPr lang="en-GB" sz="1200" dirty="0"/>
              <a:t>Impactful comms since two leads are being explored at CERN.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81CE648-F33B-E905-16AB-7C5F77F85F77}"/>
              </a:ext>
            </a:extLst>
          </p:cNvPr>
          <p:cNvCxnSpPr>
            <a:cxnSpLocks/>
          </p:cNvCxnSpPr>
          <p:nvPr/>
        </p:nvCxnSpPr>
        <p:spPr>
          <a:xfrm>
            <a:off x="7119433" y="4489603"/>
            <a:ext cx="1081667" cy="26391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graph with a line&#10;&#10;Description automatically generated">
            <a:extLst>
              <a:ext uri="{FF2B5EF4-FFF2-40B4-BE49-F238E27FC236}">
                <a16:creationId xmlns:a16="http://schemas.microsoft.com/office/drawing/2014/main" id="{E1492D01-067F-7BA2-E713-9B1A5F111C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586" y="4886810"/>
            <a:ext cx="3357757" cy="1185549"/>
          </a:xfrm>
          <a:prstGeom prst="rect">
            <a:avLst/>
          </a:prstGeom>
        </p:spPr>
      </p:pic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288DC5D-7227-00B4-4202-87FF6A9DFD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41792" y="2768600"/>
            <a:ext cx="2014320" cy="217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97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DB6BF-6986-374B-5B96-1480865E1F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Montserrat ExtraBold"/>
              </a:rPr>
              <a:t>Challenge-based innovation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31168-9583-6EC8-C4E8-399CBD2513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472770" cy="37636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Montserrat"/>
              </a:rPr>
              <a:t>Launched 5 December.</a:t>
            </a:r>
            <a:endParaRPr lang="en-GB" dirty="0"/>
          </a:p>
          <a:p>
            <a:r>
              <a:rPr lang="en-GB" dirty="0">
                <a:latin typeface="Montserrat"/>
              </a:rPr>
              <a:t>Deadline: 26 February.</a:t>
            </a:r>
          </a:p>
          <a:p>
            <a:r>
              <a:rPr lang="en-GB" dirty="0">
                <a:latin typeface="Montserrat"/>
              </a:rPr>
              <a:t>News on:</a:t>
            </a:r>
          </a:p>
          <a:p>
            <a:pPr lvl="1"/>
            <a:r>
              <a:rPr lang="en-GB" dirty="0">
                <a:latin typeface="Montserrat"/>
              </a:rPr>
              <a:t>I.FAST, CERN, Accelerating News (special issue), partners.</a:t>
            </a:r>
          </a:p>
          <a:p>
            <a:r>
              <a:rPr lang="en-GB" dirty="0">
                <a:latin typeface="Montserrat"/>
              </a:rPr>
              <a:t>In the future:</a:t>
            </a:r>
          </a:p>
          <a:p>
            <a:pPr lvl="1"/>
            <a:r>
              <a:rPr lang="en-GB" dirty="0">
                <a:latin typeface="Montserrat"/>
              </a:rPr>
              <a:t>Video w/ former students, media push.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7BF4F6-303B-CC98-2415-66EBDF208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AC6365-101D-E67E-1E08-085D3F16B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69470BDD-69CF-D236-851D-D26066771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47987" y="2353527"/>
            <a:ext cx="2231149" cy="2411142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1DFA6583-57A1-D209-36CB-F07DFB05D93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735" r="-79" b="67969"/>
          <a:stretch/>
        </p:blipFill>
        <p:spPr>
          <a:xfrm>
            <a:off x="6659755" y="1741735"/>
            <a:ext cx="5002461" cy="335941"/>
          </a:xfrm>
          <a:prstGeom prst="rect">
            <a:avLst/>
          </a:prstGeom>
        </p:spPr>
      </p:pic>
      <p:pic>
        <p:nvPicPr>
          <p:cNvPr id="9" name="Picture 8" descr="A blue and white poster&#10;&#10;Description automatically generated">
            <a:extLst>
              <a:ext uri="{FF2B5EF4-FFF2-40B4-BE49-F238E27FC236}">
                <a16:creationId xmlns:a16="http://schemas.microsoft.com/office/drawing/2014/main" id="{9CEC4446-61DF-6F5C-F16B-B512E903D7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1379" y="2353526"/>
            <a:ext cx="2257972" cy="317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052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D0A7E-7156-F0C4-44C0-59BDB1B85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Montserrat ExtraBold"/>
              </a:rPr>
              <a:t>Accelerating News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714EE5-6A6A-6942-D392-2DC1F55564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dirty="0">
                <a:latin typeface="Montserrat"/>
              </a:rPr>
              <a:t>October:</a:t>
            </a:r>
            <a:endParaRPr lang="en-US"/>
          </a:p>
          <a:p>
            <a:pPr lvl="1"/>
            <a:r>
              <a:rPr lang="en-GB" dirty="0">
                <a:latin typeface="Montserrat"/>
              </a:rPr>
              <a:t>Last issue of Accelerating News (#45).</a:t>
            </a:r>
            <a:endParaRPr lang="en-GB" dirty="0"/>
          </a:p>
          <a:p>
            <a:pPr lvl="1"/>
            <a:r>
              <a:rPr lang="en-GB" dirty="0">
                <a:latin typeface="Montserrat"/>
              </a:rPr>
              <a:t>Included the articles mentioned previously.</a:t>
            </a:r>
          </a:p>
          <a:p>
            <a:r>
              <a:rPr lang="en-GB" dirty="0">
                <a:latin typeface="Montserrat"/>
              </a:rPr>
              <a:t>December:</a:t>
            </a:r>
          </a:p>
          <a:p>
            <a:pPr lvl="1"/>
            <a:r>
              <a:rPr lang="en-GB" dirty="0">
                <a:latin typeface="Montserrat"/>
              </a:rPr>
              <a:t>Special issue to announce the CBI.</a:t>
            </a:r>
            <a:endParaRPr lang="en-GB" dirty="0"/>
          </a:p>
          <a:p>
            <a:r>
              <a:rPr lang="en-GB" dirty="0">
                <a:latin typeface="Montserrat"/>
              </a:rPr>
              <a:t>January:</a:t>
            </a:r>
          </a:p>
          <a:p>
            <a:pPr lvl="1"/>
            <a:r>
              <a:rPr lang="en-GB" dirty="0">
                <a:latin typeface="Montserrat"/>
              </a:rPr>
              <a:t>Next issue of Accelerating News (#46).</a:t>
            </a:r>
            <a:endParaRPr lang="en-GB" dirty="0"/>
          </a:p>
          <a:p>
            <a:pPr lvl="1"/>
            <a:r>
              <a:rPr lang="en-GB" dirty="0">
                <a:latin typeface="Montserrat"/>
              </a:rPr>
              <a:t>Will include an article about environmental applications and another topic (TBD).</a:t>
            </a:r>
          </a:p>
          <a:p>
            <a:pPr lvl="1"/>
            <a:endParaRPr lang="en-GB" dirty="0">
              <a:latin typeface="Montserrat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DC3B51-3BA2-E6BC-F85B-659011309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8891C6-FF3D-202B-BD65-A57D8769D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dirty="0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301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E34F62-8873-BCF6-1C0E-1A0457EC9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Montserrat ExtraBold"/>
              </a:rPr>
              <a:t>Website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974FB-5F38-DDB3-F537-1CB8D409C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Montserrat"/>
              </a:rPr>
              <a:t>Updated to the latest version of </a:t>
            </a:r>
            <a:r>
              <a:rPr lang="en-GB" b="1" dirty="0">
                <a:latin typeface="Montserrat"/>
              </a:rPr>
              <a:t>Drupal </a:t>
            </a:r>
            <a:r>
              <a:rPr lang="en-GB" dirty="0">
                <a:latin typeface="Montserrat"/>
              </a:rPr>
              <a:t>(#10).</a:t>
            </a:r>
          </a:p>
          <a:p>
            <a:r>
              <a:rPr lang="en-GB" dirty="0">
                <a:latin typeface="Montserrat"/>
              </a:rPr>
              <a:t>CERN is slowly moving away from this infrastructure and might recommend to use </a:t>
            </a:r>
            <a:r>
              <a:rPr lang="en-GB" b="1" dirty="0">
                <a:latin typeface="Montserrat"/>
              </a:rPr>
              <a:t>WordPress </a:t>
            </a:r>
            <a:r>
              <a:rPr lang="en-GB" dirty="0">
                <a:latin typeface="Montserrat"/>
              </a:rPr>
              <a:t>from the end of 2024.</a:t>
            </a:r>
          </a:p>
          <a:p>
            <a:r>
              <a:rPr lang="en-GB" dirty="0">
                <a:latin typeface="Montserrat"/>
              </a:rPr>
              <a:t>More info to come next year!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C54AAD-ECF0-457A-1EE0-BF5404429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B62EB0-A62F-CA1A-B7FE-879C77772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18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68F018-E3F5-5929-7FBC-8532FDCBE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Montserrat ExtraBold"/>
              </a:rPr>
              <a:t>Posters / Leaflets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E983E8-B2EC-F9B0-C514-3DBCB3D990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3485105" cy="823912"/>
          </a:xfrm>
        </p:spPr>
        <p:txBody>
          <a:bodyPr>
            <a:normAutofit/>
          </a:bodyPr>
          <a:lstStyle/>
          <a:p>
            <a:r>
              <a:rPr lang="en-GB" dirty="0">
                <a:latin typeface="Montserrat SemiBold"/>
              </a:rPr>
              <a:t>Posters for</a:t>
            </a:r>
            <a:br>
              <a:rPr lang="en-GB" dirty="0">
                <a:latin typeface="Montserrat SemiBold"/>
              </a:rPr>
            </a:br>
            <a:r>
              <a:rPr lang="en-GB" dirty="0">
                <a:latin typeface="Montserrat SemiBold"/>
              </a:rPr>
              <a:t>events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F0E6147-9849-D40A-3966-9AA4C327A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0D81F0F-E34C-B7AF-FD89-711B0B4F7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8B3ADBB-C7C3-AFEC-28FB-CA253474B16D}"/>
              </a:ext>
            </a:extLst>
          </p:cNvPr>
          <p:cNvSpPr txBox="1">
            <a:spLocks/>
          </p:cNvSpPr>
          <p:nvPr/>
        </p:nvSpPr>
        <p:spPr>
          <a:xfrm>
            <a:off x="4356140" y="1678685"/>
            <a:ext cx="3485105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None/>
              <a:defRPr sz="2400" b="0" kern="1200">
                <a:solidFill>
                  <a:schemeClr val="tx1"/>
                </a:solidFill>
                <a:latin typeface="Montserrat SemiBold" panose="00000700000000000000" pitchFamily="2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2000" b="1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800" b="1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600" b="1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600" b="1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Montserrat SemiBold"/>
              </a:rPr>
              <a:t>Leaflets for programmes</a:t>
            </a:r>
            <a:endParaRPr lang="en-GB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B33C712-EFB6-E0DC-B56D-328A7764E040}"/>
              </a:ext>
            </a:extLst>
          </p:cNvPr>
          <p:cNvSpPr txBox="1">
            <a:spLocks/>
          </p:cNvSpPr>
          <p:nvPr/>
        </p:nvSpPr>
        <p:spPr>
          <a:xfrm>
            <a:off x="7980286" y="1672490"/>
            <a:ext cx="3485105" cy="8239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None/>
              <a:defRPr sz="2400" b="0" kern="1200">
                <a:solidFill>
                  <a:schemeClr val="tx1"/>
                </a:solidFill>
                <a:latin typeface="Montserrat SemiBold" panose="00000700000000000000" pitchFamily="2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2000" b="1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800" b="1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600" b="1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None/>
              <a:defRPr sz="1600" b="1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Montserrat SemiBold"/>
              </a:rPr>
              <a:t>Roll-up banners for</a:t>
            </a:r>
            <a:br>
              <a:rPr lang="en-GB" dirty="0">
                <a:latin typeface="Montserrat SemiBold"/>
              </a:rPr>
            </a:br>
            <a:r>
              <a:rPr lang="en-GB" dirty="0">
                <a:latin typeface="Montserrat SemiBold"/>
              </a:rPr>
              <a:t>conferences</a:t>
            </a:r>
            <a:endParaRPr lang="en-GB" dirty="0"/>
          </a:p>
        </p:txBody>
      </p:sp>
      <p:pic>
        <p:nvPicPr>
          <p:cNvPr id="20" name="Picture 19" descr="A blue and white poster&#10;&#10;Description automatically generated">
            <a:extLst>
              <a:ext uri="{FF2B5EF4-FFF2-40B4-BE49-F238E27FC236}">
                <a16:creationId xmlns:a16="http://schemas.microsoft.com/office/drawing/2014/main" id="{50F80920-A1DE-AFF9-ADA9-86DF09D06B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638" y="3220844"/>
            <a:ext cx="1843604" cy="2609387"/>
          </a:xfrm>
          <a:prstGeom prst="rect">
            <a:avLst/>
          </a:prstGeom>
        </p:spPr>
      </p:pic>
      <p:pic>
        <p:nvPicPr>
          <p:cNvPr id="21" name="Picture 20" descr="A blue and white text with blue circles and numbers&#10;&#10;Description automatically generated">
            <a:extLst>
              <a:ext uri="{FF2B5EF4-FFF2-40B4-BE49-F238E27FC236}">
                <a16:creationId xmlns:a16="http://schemas.microsoft.com/office/drawing/2014/main" id="{79C64FA9-CC51-42AA-3CAE-31282079F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611" y="2496015"/>
            <a:ext cx="1334730" cy="3135972"/>
          </a:xfrm>
          <a:prstGeom prst="rect">
            <a:avLst/>
          </a:prstGeom>
        </p:spPr>
      </p:pic>
      <p:pic>
        <p:nvPicPr>
          <p:cNvPr id="23" name="Picture 22" descr="A collage of people in different poses&#10;&#10;Description automatically generated">
            <a:extLst>
              <a:ext uri="{FF2B5EF4-FFF2-40B4-BE49-F238E27FC236}">
                <a16:creationId xmlns:a16="http://schemas.microsoft.com/office/drawing/2014/main" id="{DAE2D23E-D68E-928F-1E59-C8BD903432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1378" y="3219916"/>
            <a:ext cx="1849799" cy="2609386"/>
          </a:xfrm>
          <a:prstGeom prst="rect">
            <a:avLst/>
          </a:prstGeom>
        </p:spPr>
      </p:pic>
      <p:pic>
        <p:nvPicPr>
          <p:cNvPr id="22" name="Picture 21" descr="A poster with text and images&#10;&#10;Description automatically generated">
            <a:extLst>
              <a:ext uri="{FF2B5EF4-FFF2-40B4-BE49-F238E27FC236}">
                <a16:creationId xmlns:a16="http://schemas.microsoft.com/office/drawing/2014/main" id="{70195488-6FFD-85BA-E9C0-861927919B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4195" y="2502829"/>
            <a:ext cx="1818824" cy="2566020"/>
          </a:xfrm>
          <a:prstGeom prst="rect">
            <a:avLst/>
          </a:prstGeom>
        </p:spPr>
      </p:pic>
      <p:pic>
        <p:nvPicPr>
          <p:cNvPr id="24" name="Picture 23" descr="A blue and white poster with text and blue circles&#10;&#10;Description automatically generated">
            <a:extLst>
              <a:ext uri="{FF2B5EF4-FFF2-40B4-BE49-F238E27FC236}">
                <a16:creationId xmlns:a16="http://schemas.microsoft.com/office/drawing/2014/main" id="{1C9B35F9-5C1E-3F50-B14A-3B3B99E3DD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91757" y="3431478"/>
            <a:ext cx="1086924" cy="2516459"/>
          </a:xfrm>
          <a:prstGeom prst="rect">
            <a:avLst/>
          </a:prstGeom>
        </p:spPr>
      </p:pic>
      <p:pic>
        <p:nvPicPr>
          <p:cNvPr id="17" name="Picture 16" descr="A poster for a workshop&#10;&#10;Description automatically generated">
            <a:extLst>
              <a:ext uri="{FF2B5EF4-FFF2-40B4-BE49-F238E27FC236}">
                <a16:creationId xmlns:a16="http://schemas.microsoft.com/office/drawing/2014/main" id="{7449AD35-60B7-BF4C-AA02-0B916CA708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761" y="2502209"/>
            <a:ext cx="1818824" cy="256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468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2A063-7538-26A2-2D0F-DFD8DEB31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Montserrat ExtraBold"/>
              </a:rPr>
              <a:t>Monographs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C77DE-93EA-915B-9869-F0C9D9022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5942" cy="37636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err="1">
                <a:latin typeface="Montserrat"/>
              </a:rPr>
              <a:t>Zenodo</a:t>
            </a:r>
            <a:r>
              <a:rPr lang="en-GB" dirty="0">
                <a:latin typeface="Montserrat"/>
              </a:rPr>
              <a:t>, under "Reports".</a:t>
            </a:r>
            <a:endParaRPr lang="en-GB" dirty="0"/>
          </a:p>
          <a:p>
            <a:r>
              <a:rPr lang="en-GB" dirty="0">
                <a:latin typeface="Montserrat"/>
              </a:rPr>
              <a:t>Physical format similar to ARIES'.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761CDC-7508-F1E2-22A2-087730F06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51CD11-DC71-8206-DF29-57283D747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 descr="A book cover of radio frequency characteristics of superconductors for particle accelerators&#10;&#10;Description automatically generated">
            <a:extLst>
              <a:ext uri="{FF2B5EF4-FFF2-40B4-BE49-F238E27FC236}">
                <a16:creationId xmlns:a16="http://schemas.microsoft.com/office/drawing/2014/main" id="{8A4B4D14-0CAA-CE59-65A7-8C77B9A8E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8871" y="2244338"/>
            <a:ext cx="2214602" cy="3094155"/>
          </a:xfrm>
          <a:prstGeom prst="rect">
            <a:avLst/>
          </a:prstGeom>
          <a:ln>
            <a:solidFill>
              <a:schemeClr val="accent3"/>
            </a:solidFill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32237D4-BB46-9C5E-8381-45429936869F}"/>
              </a:ext>
            </a:extLst>
          </p:cNvPr>
          <p:cNvCxnSpPr/>
          <p:nvPr/>
        </p:nvCxnSpPr>
        <p:spPr>
          <a:xfrm>
            <a:off x="8507141" y="3826725"/>
            <a:ext cx="282497" cy="991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blue cover with a green field and white text&#10;&#10;Description automatically generated">
            <a:extLst>
              <a:ext uri="{FF2B5EF4-FFF2-40B4-BE49-F238E27FC236}">
                <a16:creationId xmlns:a16="http://schemas.microsoft.com/office/drawing/2014/main" id="{A0293D66-0D37-C44D-854D-83F83BC02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2998" y="2241033"/>
            <a:ext cx="1962206" cy="3104849"/>
          </a:xfrm>
          <a:prstGeom prst="rect">
            <a:avLst/>
          </a:prstGeom>
        </p:spPr>
      </p:pic>
      <p:pic>
        <p:nvPicPr>
          <p:cNvPr id="9" name="Picture 8" descr="Zenodo - Wikipedia">
            <a:extLst>
              <a:ext uri="{FF2B5EF4-FFF2-40B4-BE49-F238E27FC236}">
                <a16:creationId xmlns:a16="http://schemas.microsoft.com/office/drawing/2014/main" id="{42E52C13-2981-299F-E205-87F81157A0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204" y="3426260"/>
            <a:ext cx="1906859" cy="693136"/>
          </a:xfrm>
          <a:prstGeom prst="rect">
            <a:avLst/>
          </a:prstGeom>
        </p:spPr>
      </p:pic>
      <p:pic>
        <p:nvPicPr>
          <p:cNvPr id="10" name="Picture 9" descr="A screenshot of a survey&#10;&#10;Description automatically generated">
            <a:extLst>
              <a:ext uri="{FF2B5EF4-FFF2-40B4-BE49-F238E27FC236}">
                <a16:creationId xmlns:a16="http://schemas.microsoft.com/office/drawing/2014/main" id="{84391C5E-57F5-CACC-9F58-91CD3189EF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6049" y="3428613"/>
            <a:ext cx="1765610" cy="2367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00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481DA-4E67-26C9-184E-7B4FF5777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Montserrat ExtraBold"/>
              </a:rPr>
              <a:t>Some 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2FA16-FBD6-3A53-9C43-910CBCC6A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>
                <a:latin typeface="Montserrat"/>
              </a:rPr>
              <a:t>Communication Workshop:</a:t>
            </a:r>
            <a:endParaRPr lang="en-US" dirty="0"/>
          </a:p>
          <a:p>
            <a:pPr lvl="1"/>
            <a:r>
              <a:rPr lang="en-GB" dirty="0">
                <a:latin typeface="Montserrat"/>
              </a:rPr>
              <a:t>Topic: Communication on accelerator upgrades, and impact of accelerators (</a:t>
            </a:r>
            <a:r>
              <a:rPr lang="en-GB" err="1">
                <a:latin typeface="Montserrat"/>
              </a:rPr>
              <a:t>econimicla</a:t>
            </a:r>
            <a:r>
              <a:rPr lang="en-GB">
                <a:latin typeface="Montserrat"/>
              </a:rPr>
              <a:t>, societal and SDGs).</a:t>
            </a:r>
          </a:p>
          <a:p>
            <a:pPr lvl="1"/>
            <a:r>
              <a:rPr lang="en-GB">
                <a:latin typeface="Montserrat"/>
              </a:rPr>
              <a:t>Date: February 2024.</a:t>
            </a:r>
          </a:p>
          <a:p>
            <a:pPr lvl="1"/>
            <a:r>
              <a:rPr lang="en-GB">
                <a:latin typeface="Montserrat"/>
              </a:rPr>
              <a:t>Indico: To be added.</a:t>
            </a:r>
          </a:p>
          <a:p>
            <a:r>
              <a:rPr lang="en-GB" dirty="0">
                <a:latin typeface="Montserrat"/>
              </a:rPr>
              <a:t>Particle Therapy Masterclass:</a:t>
            </a:r>
            <a:endParaRPr lang="en-GB" dirty="0"/>
          </a:p>
          <a:p>
            <a:pPr lvl="1"/>
            <a:r>
              <a:rPr lang="en-GB" dirty="0">
                <a:latin typeface="Montserrat"/>
              </a:rPr>
              <a:t>Topic: Use of accelerator technology for cancer tumour therapy</a:t>
            </a:r>
          </a:p>
          <a:p>
            <a:pPr lvl="1"/>
            <a:r>
              <a:rPr lang="en-GB" dirty="0">
                <a:latin typeface="Montserrat"/>
              </a:rPr>
              <a:t>Date: 12 February – 30 March 2024</a:t>
            </a:r>
          </a:p>
          <a:p>
            <a:pPr lvl="1"/>
            <a:r>
              <a:rPr lang="en-GB" dirty="0">
                <a:latin typeface="Montserrat"/>
              </a:rPr>
              <a:t>Indico: </a:t>
            </a:r>
            <a:r>
              <a:rPr lang="en-GB" dirty="0">
                <a:latin typeface="Montserrat"/>
                <a:hlinkClick r:id="rId2"/>
              </a:rPr>
              <a:t>https://indico.cern.ch/e/PTMC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789DF5-28A2-B9BB-5470-F9A75C68E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1C86D4-3DC8-1D25-16D8-103675C02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57445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1053</TotalTime>
  <Words>782</Words>
  <Application>Microsoft Office PowerPoint</Application>
  <PresentationFormat>Widescreen</PresentationFormat>
  <Paragraphs>128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Calibri</vt:lpstr>
      <vt:lpstr>Calibri Light</vt:lpstr>
      <vt:lpstr>Montserrat</vt:lpstr>
      <vt:lpstr>Montserrat ExtraBold</vt:lpstr>
      <vt:lpstr>Montserrat SemiBold</vt:lpstr>
      <vt:lpstr>I.FAST Custom Slides</vt:lpstr>
      <vt:lpstr>Generic</vt:lpstr>
      <vt:lpstr>PowerPoint Presentation</vt:lpstr>
      <vt:lpstr>Exhibition and conferences</vt:lpstr>
      <vt:lpstr>Articles</vt:lpstr>
      <vt:lpstr>Challenge-based innovation 2024</vt:lpstr>
      <vt:lpstr>Accelerating News</vt:lpstr>
      <vt:lpstr>Website</vt:lpstr>
      <vt:lpstr>Posters / Leaflets</vt:lpstr>
      <vt:lpstr>Monographs</vt:lpstr>
      <vt:lpstr>Some announcements</vt:lpstr>
      <vt:lpstr>Particle Therapy Masterclass</vt:lpstr>
      <vt:lpstr>I.FAST @ Medicon Sarajevo, 12 September 2023</vt:lpstr>
      <vt:lpstr>I.FAST @ Medicon Sarajevo, 12 September 2023</vt:lpstr>
      <vt:lpstr>I.FAST @ Beyond &amp; Forward Green Thessaloniki, 2023</vt:lpstr>
      <vt:lpstr>I.FAST @ TIF expos, Thessalonniki </vt:lpstr>
      <vt:lpstr>I.FAST @ TIF expos, Thessalonniki </vt:lpstr>
      <vt:lpstr>I.FAST @ GSI Open Days GSI, July 2023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Valerie Brunner</cp:lastModifiedBy>
  <cp:revision>835</cp:revision>
  <dcterms:created xsi:type="dcterms:W3CDTF">2017-04-26T09:15:49Z</dcterms:created>
  <dcterms:modified xsi:type="dcterms:W3CDTF">2023-12-14T13:11:46Z</dcterms:modified>
</cp:coreProperties>
</file>