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428" r:id="rId2"/>
    <p:sldId id="440" r:id="rId3"/>
    <p:sldId id="429" r:id="rId4"/>
    <p:sldId id="441" r:id="rId5"/>
    <p:sldId id="42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8298" autoAdjust="0"/>
  </p:normalViewPr>
  <p:slideViewPr>
    <p:cSldViewPr snapToGrid="0">
      <p:cViewPr varScale="1">
        <p:scale>
          <a:sx n="115" d="100"/>
          <a:sy n="115" d="100"/>
        </p:scale>
        <p:origin x="258" y="96"/>
      </p:cViewPr>
      <p:guideLst/>
    </p:cSldViewPr>
  </p:slideViewPr>
  <p:outlineViewPr>
    <p:cViewPr>
      <p:scale>
        <a:sx n="33" d="100"/>
        <a:sy n="33" d="100"/>
      </p:scale>
      <p:origin x="0" y="-25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95272-32C5-47E3-A6D7-960B29A3D095}" type="datetimeFigureOut">
              <a:rPr lang="de-DE" smtClean="0"/>
              <a:t>14.12.2023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581B8-3C13-4026-9066-863622C788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95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949E55-519A-4B69-847C-16D710EC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17/10/2023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F3B0D-B53F-4C59-BD09-8E95E58CC4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1D15-A841-40E8-B467-76E24D540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6A0DF0-FF17-4DB9-A20E-82758A8A0D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Pedro Morales Sánchez | HG2023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34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Steering committee, 14</a:t>
            </a:r>
            <a:r>
              <a:rPr lang="en-US" baseline="30000" dirty="0"/>
              <a:t>th</a:t>
            </a:r>
            <a:r>
              <a:rPr lang="en-US" dirty="0"/>
              <a:t> December 2023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event/39184/" TargetMode="External"/><Relationship Id="rId2" Type="http://schemas.openxmlformats.org/officeDocument/2006/relationships/hyperlink" Target="https://indico.cells.es/event/1373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emf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11" Type="http://schemas.openxmlformats.org/officeDocument/2006/relationships/image" Target="../media/image18.jp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emf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WP7: high </a:t>
            </a:r>
            <a:r>
              <a:rPr lang="fr-CH" dirty="0" err="1"/>
              <a:t>brightness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for light 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575" y="1466081"/>
            <a:ext cx="11172305" cy="4369454"/>
          </a:xfrm>
        </p:spPr>
        <p:txBody>
          <a:bodyPr>
            <a:normAutofit fontScale="70000" lnSpcReduction="20000"/>
          </a:bodyPr>
          <a:lstStyle/>
          <a:p>
            <a:r>
              <a:rPr lang="en-US" i="1" dirty="0"/>
              <a:t>Scope: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WP7 pursues the R&amp;D on new technical solutions for the design and construction of </a:t>
            </a:r>
            <a:r>
              <a:rPr lang="en-US" b="1" i="1" dirty="0"/>
              <a:t>accelerator-based light sources,</a:t>
            </a:r>
            <a:r>
              <a:rPr lang="en-US" i="1" dirty="0"/>
              <a:t> exceeding the performance of present machines. The research embraces both </a:t>
            </a:r>
            <a:r>
              <a:rPr lang="en-US" b="1" i="1" dirty="0"/>
              <a:t>storage ring based synchrotron light sources</a:t>
            </a:r>
            <a:r>
              <a:rPr lang="en-US" i="1" dirty="0"/>
              <a:t> and </a:t>
            </a:r>
            <a:r>
              <a:rPr lang="en-US" b="1" i="1" dirty="0"/>
              <a:t>free electron laser driven by </a:t>
            </a:r>
            <a:r>
              <a:rPr lang="en-US" b="1" i="1" dirty="0" err="1"/>
              <a:t>Linacs</a:t>
            </a:r>
            <a:r>
              <a:rPr lang="en-US" b="1" i="1" dirty="0"/>
              <a:t>.</a:t>
            </a:r>
          </a:p>
          <a:p>
            <a:pPr marL="0" indent="0">
              <a:buNone/>
            </a:pPr>
            <a:endParaRPr lang="en-US" b="1" i="1" dirty="0"/>
          </a:p>
          <a:p>
            <a:r>
              <a:rPr lang="en-US" i="1" dirty="0"/>
              <a:t>Fostering </a:t>
            </a:r>
            <a:r>
              <a:rPr lang="en-US" b="1" i="1" dirty="0"/>
              <a:t>networking activities </a:t>
            </a:r>
            <a:r>
              <a:rPr lang="en-US" i="1" dirty="0"/>
              <a:t>building on  the previous EU networks funded within the ARIES and EuCARD2 projects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Tasks 7.2: enabling technologies for ultra-low emittance rings </a:t>
            </a:r>
            <a:endParaRPr lang="en-US" i="1" dirty="0"/>
          </a:p>
          <a:p>
            <a:r>
              <a:rPr lang="en-US" i="1" dirty="0"/>
              <a:t>Supporting </a:t>
            </a:r>
            <a:r>
              <a:rPr lang="en-US" b="1" i="1" dirty="0"/>
              <a:t>R&amp;D and prototypes</a:t>
            </a:r>
            <a:r>
              <a:rPr lang="en-US" i="1" dirty="0"/>
              <a:t> on cutting edge technological aspects, critical in the construction of new, compact, and sustainable accelerators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Tasks 7.3: Longitudinal variable dipole for the ELETTRA upgrade (Y. Papaphilippou, CERN)</a:t>
            </a:r>
            <a:endParaRPr lang="en-US" b="1" i="1" dirty="0"/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Tasks 7.4: High gradient RF guns with C-band technology (D. Alesini, INFN Frascati)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Tasks 7.5: X-band accelerating structure prototype (G. </a:t>
            </a:r>
            <a:r>
              <a:rPr lang="en-US" i="1" dirty="0" err="1">
                <a:solidFill>
                  <a:srgbClr val="FF0000"/>
                </a:solidFill>
              </a:rPr>
              <a:t>D’auria</a:t>
            </a:r>
            <a:r>
              <a:rPr lang="en-US" i="1" dirty="0">
                <a:solidFill>
                  <a:srgbClr val="FF0000"/>
                </a:solidFill>
              </a:rPr>
              <a:t>, ELETTRA, Trieste) – see next slides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i="1" dirty="0"/>
              <a:t>Most deliverables in year 4 – no major issue to report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7C0CE7B-901C-4FF5-97D0-471F89820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8181" y="6311764"/>
            <a:ext cx="5760000" cy="365125"/>
          </a:xfrm>
        </p:spPr>
        <p:txBody>
          <a:bodyPr/>
          <a:lstStyle/>
          <a:p>
            <a:r>
              <a:rPr lang="en-US" dirty="0"/>
              <a:t>R. Bartolini, I-Fast Steering Committee, 14/12/2023 </a:t>
            </a:r>
          </a:p>
        </p:txBody>
      </p:sp>
    </p:spTree>
    <p:extLst>
      <p:ext uri="{BB962C8B-B14F-4D97-AF65-F5344CB8AC3E}">
        <p14:creationId xmlns:p14="http://schemas.microsoft.com/office/powerpoint/2010/main" val="99995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94"/>
            <a:ext cx="1000078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Task</a:t>
            </a:r>
            <a:r>
              <a:rPr lang="fr-CH" dirty="0"/>
              <a:t> 7.2 </a:t>
            </a:r>
            <a:r>
              <a:rPr lang="fr-CH" dirty="0" err="1"/>
              <a:t>Activties</a:t>
            </a:r>
            <a:r>
              <a:rPr lang="fr-CH" dirty="0"/>
              <a:t>: workshops on magnet </a:t>
            </a:r>
            <a:r>
              <a:rPr lang="fr-CH" dirty="0" err="1"/>
              <a:t>technology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BD318F-F1B6-4375-B6C4-FA3D475BCB2B}"/>
              </a:ext>
            </a:extLst>
          </p:cNvPr>
          <p:cNvSpPr txBox="1"/>
          <p:nvPr/>
        </p:nvSpPr>
        <p:spPr>
          <a:xfrm>
            <a:off x="669849" y="1084515"/>
            <a:ext cx="109302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b="1" dirty="0"/>
              <a:t>Workshop on permanent magnet based magnets for ultra low emittance rings (Trieste, 14-15</a:t>
            </a:r>
            <a:r>
              <a:rPr lang="en-US" sz="2400" b="1" baseline="30000" dirty="0"/>
              <a:t>th</a:t>
            </a:r>
            <a:r>
              <a:rPr lang="en-US" sz="2400" b="1" dirty="0"/>
              <a:t> November 2023)</a:t>
            </a:r>
          </a:p>
          <a:p>
            <a:r>
              <a:rPr lang="en-US" sz="2400" dirty="0"/>
              <a:t>	Recent trends in the design, construction and operation of PM based magnets </a:t>
            </a:r>
          </a:p>
          <a:p>
            <a:r>
              <a:rPr lang="en-US" sz="2400" dirty="0"/>
              <a:t>	Joint LEAPS/I-FAST workshop</a:t>
            </a:r>
          </a:p>
          <a:p>
            <a:r>
              <a:rPr lang="en-US" sz="2400" dirty="0"/>
              <a:t>	</a:t>
            </a:r>
            <a:r>
              <a:rPr lang="en-US" sz="2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https://indico.cells.es/event/1373/</a:t>
            </a:r>
            <a:r>
              <a:rPr lang="en-US" sz="2400" dirty="0"/>
              <a:t> (E. Karantzoulis, F. Perez)</a:t>
            </a:r>
          </a:p>
          <a:p>
            <a:endParaRPr lang="en-US" sz="2400" dirty="0"/>
          </a:p>
          <a:p>
            <a:r>
              <a:rPr lang="en-US" sz="2400" b="1" dirty="0"/>
              <a:t>Mini-workshop on resistive magnets for ultra low emittance rings (DESY 1</a:t>
            </a:r>
            <a:r>
              <a:rPr lang="en-US" sz="2400" b="1" baseline="30000" dirty="0"/>
              <a:t>st</a:t>
            </a:r>
            <a:r>
              <a:rPr lang="en-US" sz="2400" b="1" dirty="0"/>
              <a:t>-2</a:t>
            </a:r>
            <a:r>
              <a:rPr lang="en-US" sz="2400" b="1" baseline="30000" dirty="0"/>
              <a:t>nd</a:t>
            </a:r>
            <a:r>
              <a:rPr lang="en-US" sz="2400" b="1" dirty="0"/>
              <a:t>  June)</a:t>
            </a:r>
          </a:p>
          <a:p>
            <a:r>
              <a:rPr lang="en-US" sz="2400" dirty="0"/>
              <a:t>	Investigate challenges and recent trends in the design, construction and 	operation of resistive magnets for ultra low emittance rings</a:t>
            </a:r>
          </a:p>
          <a:p>
            <a:r>
              <a:rPr lang="en-US" sz="2400" dirty="0"/>
              <a:t>	</a:t>
            </a:r>
            <a:r>
              <a:rPr lang="en-US" sz="24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https://indico.desy.de/event/39184/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(M. Thede, R. Bartolini)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0E499D0-2FF1-4F45-BF12-24E2D2CDE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8181" y="6311764"/>
            <a:ext cx="5760000" cy="365125"/>
          </a:xfrm>
        </p:spPr>
        <p:txBody>
          <a:bodyPr/>
          <a:lstStyle/>
          <a:p>
            <a:r>
              <a:rPr lang="en-US" dirty="0"/>
              <a:t>R. Bartolini, I-Fast Steering Committee, 14/12/2023 </a:t>
            </a:r>
          </a:p>
        </p:txBody>
      </p:sp>
    </p:spTree>
    <p:extLst>
      <p:ext uri="{BB962C8B-B14F-4D97-AF65-F5344CB8AC3E}">
        <p14:creationId xmlns:p14="http://schemas.microsoft.com/office/powerpoint/2010/main" val="49400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137800" cy="607222"/>
          </a:xfrm>
        </p:spPr>
        <p:txBody>
          <a:bodyPr>
            <a:normAutofit fontScale="90000"/>
          </a:bodyPr>
          <a:lstStyle/>
          <a:p>
            <a:r>
              <a:rPr lang="en-GB" dirty="0"/>
              <a:t>Task 7.2: summary of upcoming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208" y="1052653"/>
            <a:ext cx="10475905" cy="49907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/>
              <a:t>Regular meetings:</a:t>
            </a:r>
            <a:r>
              <a:rPr lang="en-US" sz="2000" i="1" dirty="0"/>
              <a:t> scheduled for Task. 7.2 chaired by A. Mochihashi (KIT)</a:t>
            </a:r>
          </a:p>
          <a:p>
            <a:pPr marL="0" indent="0">
              <a:buNone/>
            </a:pPr>
            <a:endParaRPr lang="en-US" sz="800" b="1" i="1" dirty="0"/>
          </a:p>
          <a:p>
            <a:pPr marL="0" indent="0">
              <a:buNone/>
            </a:pPr>
            <a:r>
              <a:rPr lang="en-US" sz="2000" b="1" i="1" dirty="0">
                <a:latin typeface="+mn-lt"/>
              </a:rPr>
              <a:t>Upcoming workshops:</a:t>
            </a:r>
          </a:p>
          <a:p>
            <a:r>
              <a:rPr lang="en-US" sz="2000" dirty="0">
                <a:latin typeface="+mn-lt"/>
              </a:rPr>
              <a:t>General workshop ultra low emittance rings</a:t>
            </a:r>
          </a:p>
          <a:p>
            <a:pPr marL="0" indent="0">
              <a:buNone/>
            </a:pPr>
            <a:r>
              <a:rPr lang="en-US" sz="2000" dirty="0">
                <a:latin typeface="+mn-lt"/>
              </a:rPr>
              <a:t>	12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-16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February, CERN</a:t>
            </a:r>
          </a:p>
          <a:p>
            <a:pPr marL="0" indent="0">
              <a:buNone/>
            </a:pPr>
            <a:r>
              <a:rPr lang="en-US" sz="2000" dirty="0">
                <a:latin typeface="+mn-lt"/>
              </a:rPr>
              <a:t>	one day dedicated to Sustainability, efficiency and power consumption</a:t>
            </a:r>
          </a:p>
          <a:p>
            <a:pPr marL="0" indent="0">
              <a:buNone/>
            </a:pPr>
            <a:r>
              <a:rPr lang="en-US" sz="2000" dirty="0">
                <a:latin typeface="+mn-lt"/>
              </a:rPr>
              <a:t>	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https://indico.cern.ch/event/1326603/</a:t>
            </a:r>
          </a:p>
          <a:p>
            <a:pPr>
              <a:spcAft>
                <a:spcPts val="0"/>
              </a:spcAft>
            </a:pP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Workshop on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Bunch-by-Bunch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Feedback Systems and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Related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Beam Dynamics (KIT)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4</a:t>
            </a:r>
            <a:r>
              <a:rPr lang="de-DE" sz="20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-5</a:t>
            </a:r>
            <a:r>
              <a:rPr lang="de-DE" sz="20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March 2024 (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moved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November 23)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20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https://indico.scc.kit.edu/event/3742</a:t>
            </a:r>
          </a:p>
          <a:p>
            <a:pPr>
              <a:spcAft>
                <a:spcPts val="0"/>
              </a:spcAft>
            </a:pP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Workshop on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Injectors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Storage Ring </a:t>
            </a:r>
            <a:r>
              <a:rPr lang="de-DE" sz="20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Light Sources (KIT)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de-DE" sz="20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-7</a:t>
            </a:r>
            <a:r>
              <a:rPr lang="de-DE" sz="2000" baseline="30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March 2024</a:t>
            </a:r>
          </a:p>
          <a:p>
            <a:pPr marL="0" indent="0">
              <a:buNone/>
            </a:pPr>
            <a:r>
              <a:rPr lang="de-DE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20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https://indico.scc.kit.edu/event/3948/</a:t>
            </a:r>
            <a:endParaRPr lang="de-DE" sz="2000" dirty="0">
              <a:solidFill>
                <a:srgbClr val="FF0000"/>
              </a:solidFill>
              <a:latin typeface="+mn-lt"/>
            </a:endParaRPr>
          </a:p>
          <a:p>
            <a:pPr marL="0" indent="0">
              <a:spcAft>
                <a:spcPts val="0"/>
              </a:spcAft>
              <a:buNone/>
            </a:pPr>
            <a:endParaRPr lang="de-DE" sz="2000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de-DE" sz="2000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6C56A54-46B9-46FF-9549-E7DA4612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8181" y="6311764"/>
            <a:ext cx="5760000" cy="365125"/>
          </a:xfrm>
        </p:spPr>
        <p:txBody>
          <a:bodyPr/>
          <a:lstStyle/>
          <a:p>
            <a:r>
              <a:rPr lang="en-US" dirty="0"/>
              <a:t>R. Bartolini, I-Fast Steering Committee, 14/12/2023 </a:t>
            </a:r>
          </a:p>
        </p:txBody>
      </p:sp>
    </p:spTree>
    <p:extLst>
      <p:ext uri="{BB962C8B-B14F-4D97-AF65-F5344CB8AC3E}">
        <p14:creationId xmlns:p14="http://schemas.microsoft.com/office/powerpoint/2010/main" val="33229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45" y="71814"/>
            <a:ext cx="11777731" cy="607222"/>
          </a:xfrm>
        </p:spPr>
        <p:txBody>
          <a:bodyPr>
            <a:noAutofit/>
          </a:bodyPr>
          <a:lstStyle/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7.4: very high gradient RF guns with C-band technology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32ED89-0CE5-4BDF-B603-03D368889F0B}"/>
              </a:ext>
            </a:extLst>
          </p:cNvPr>
          <p:cNvSpPr txBox="1"/>
          <p:nvPr/>
        </p:nvSpPr>
        <p:spPr>
          <a:xfrm>
            <a:off x="9056696" y="6419213"/>
            <a:ext cx="2297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Courtesy D. Alesini (INFN)</a:t>
            </a:r>
            <a:endParaRPr lang="de-DE" sz="1600" i="1" dirty="0"/>
          </a:p>
        </p:txBody>
      </p:sp>
      <p:pic>
        <p:nvPicPr>
          <p:cNvPr id="9" name="Immagine 2">
            <a:extLst>
              <a:ext uri="{FF2B5EF4-FFF2-40B4-BE49-F238E27FC236}">
                <a16:creationId xmlns:a16="http://schemas.microsoft.com/office/drawing/2014/main" id="{006F6329-EC31-46DB-B9B2-412376D603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75" y="728889"/>
            <a:ext cx="1457460" cy="808891"/>
          </a:xfrm>
          <a:prstGeom prst="rect">
            <a:avLst/>
          </a:prstGeom>
        </p:spPr>
      </p:pic>
      <p:pic>
        <p:nvPicPr>
          <p:cNvPr id="10" name="Immagine 4">
            <a:extLst>
              <a:ext uri="{FF2B5EF4-FFF2-40B4-BE49-F238E27FC236}">
                <a16:creationId xmlns:a16="http://schemas.microsoft.com/office/drawing/2014/main" id="{FBD9E55C-1973-4CE7-9253-7251EB022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063" y="768274"/>
            <a:ext cx="1376588" cy="684443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A53268ED-E998-4915-AB5F-0A92B3A594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243" y="841406"/>
            <a:ext cx="1689705" cy="763983"/>
          </a:xfrm>
          <a:prstGeom prst="rect">
            <a:avLst/>
          </a:prstGeom>
        </p:spPr>
      </p:pic>
      <p:pic>
        <p:nvPicPr>
          <p:cNvPr id="12" name="Immagine 8">
            <a:extLst>
              <a:ext uri="{FF2B5EF4-FFF2-40B4-BE49-F238E27FC236}">
                <a16:creationId xmlns:a16="http://schemas.microsoft.com/office/drawing/2014/main" id="{B72010F4-8290-4EB3-8FE1-67AF5020B3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3154" y="937665"/>
            <a:ext cx="1023236" cy="519679"/>
          </a:xfrm>
          <a:prstGeom prst="rect">
            <a:avLst/>
          </a:prstGeom>
        </p:spPr>
      </p:pic>
      <p:sp>
        <p:nvSpPr>
          <p:cNvPr id="13" name="Callout con freccia in su 10">
            <a:extLst>
              <a:ext uri="{FF2B5EF4-FFF2-40B4-BE49-F238E27FC236}">
                <a16:creationId xmlns:a16="http://schemas.microsoft.com/office/drawing/2014/main" id="{DA6C34D0-D099-4E2F-A2D4-BD9DF0259122}"/>
              </a:ext>
            </a:extLst>
          </p:cNvPr>
          <p:cNvSpPr/>
          <p:nvPr/>
        </p:nvSpPr>
        <p:spPr>
          <a:xfrm rot="10800000">
            <a:off x="18049" y="708958"/>
            <a:ext cx="5346587" cy="1131720"/>
          </a:xfrm>
          <a:prstGeom prst="upArrowCallout">
            <a:avLst>
              <a:gd name="adj1" fmla="val 43583"/>
              <a:gd name="adj2" fmla="val 39364"/>
              <a:gd name="adj3" fmla="val 15413"/>
              <a:gd name="adj4" fmla="val 7429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4" name="CasellaDiTesto 11">
            <a:extLst>
              <a:ext uri="{FF2B5EF4-FFF2-40B4-BE49-F238E27FC236}">
                <a16:creationId xmlns:a16="http://schemas.microsoft.com/office/drawing/2014/main" id="{C1FA7CF6-8ACD-450E-A45E-EC86F4BD0C23}"/>
              </a:ext>
            </a:extLst>
          </p:cNvPr>
          <p:cNvSpPr txBox="1"/>
          <p:nvPr/>
        </p:nvSpPr>
        <p:spPr>
          <a:xfrm>
            <a:off x="1969752" y="964856"/>
            <a:ext cx="17647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n-ea"/>
                <a:cs typeface="+mn-cs"/>
              </a:rPr>
              <a:t>SW GUN</a:t>
            </a:r>
          </a:p>
        </p:txBody>
      </p:sp>
      <p:sp>
        <p:nvSpPr>
          <p:cNvPr id="15" name="Callout con freccia in su 10">
            <a:extLst>
              <a:ext uri="{FF2B5EF4-FFF2-40B4-BE49-F238E27FC236}">
                <a16:creationId xmlns:a16="http://schemas.microsoft.com/office/drawing/2014/main" id="{13D437D1-9F11-44F0-9A29-2D8FE36398E5}"/>
              </a:ext>
            </a:extLst>
          </p:cNvPr>
          <p:cNvSpPr/>
          <p:nvPr/>
        </p:nvSpPr>
        <p:spPr>
          <a:xfrm rot="10800000">
            <a:off x="6109141" y="700647"/>
            <a:ext cx="5545880" cy="1151906"/>
          </a:xfrm>
          <a:prstGeom prst="upArrowCallout">
            <a:avLst>
              <a:gd name="adj1" fmla="val 49609"/>
              <a:gd name="adj2" fmla="val 41408"/>
              <a:gd name="adj3" fmla="val 11216"/>
              <a:gd name="adj4" fmla="val 7496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CasellaDiTesto 13">
            <a:extLst>
              <a:ext uri="{FF2B5EF4-FFF2-40B4-BE49-F238E27FC236}">
                <a16:creationId xmlns:a16="http://schemas.microsoft.com/office/drawing/2014/main" id="{963BA418-F7F1-4007-BF7F-92C42A126EAE}"/>
              </a:ext>
            </a:extLst>
          </p:cNvPr>
          <p:cNvSpPr txBox="1"/>
          <p:nvPr/>
        </p:nvSpPr>
        <p:spPr>
          <a:xfrm>
            <a:off x="8179596" y="929382"/>
            <a:ext cx="1611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n-ea"/>
                <a:cs typeface="+mn-cs"/>
              </a:rPr>
              <a:t>TW GUN</a:t>
            </a:r>
          </a:p>
        </p:txBody>
      </p:sp>
      <p:pic>
        <p:nvPicPr>
          <p:cNvPr id="17" name="Immagine 16" descr="Immagine che contiene interno&#10;&#10;Descrizione generata automaticamente">
            <a:extLst>
              <a:ext uri="{FF2B5EF4-FFF2-40B4-BE49-F238E27FC236}">
                <a16:creationId xmlns:a16="http://schemas.microsoft.com/office/drawing/2014/main" id="{95176E56-1AE8-42C2-82A7-D790F27CC19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69"/>
          <a:stretch/>
        </p:blipFill>
        <p:spPr>
          <a:xfrm>
            <a:off x="121345" y="1816872"/>
            <a:ext cx="1754955" cy="1977972"/>
          </a:xfrm>
          <a:prstGeom prst="rect">
            <a:avLst/>
          </a:prstGeom>
        </p:spPr>
      </p:pic>
      <p:pic>
        <p:nvPicPr>
          <p:cNvPr id="18" name="Immagine 20" descr="Immagine che contiene ingegneria, macchina, industria, fabbrica&#10;&#10;Descrizione generata automaticamente">
            <a:extLst>
              <a:ext uri="{FF2B5EF4-FFF2-40B4-BE49-F238E27FC236}">
                <a16:creationId xmlns:a16="http://schemas.microsoft.com/office/drawing/2014/main" id="{636A17CB-B5D1-4E7C-9EE1-C4F523AE833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3" t="25654" r="32842" b="5578"/>
          <a:stretch/>
        </p:blipFill>
        <p:spPr>
          <a:xfrm>
            <a:off x="3176936" y="1923803"/>
            <a:ext cx="2492306" cy="1781299"/>
          </a:xfrm>
          <a:prstGeom prst="rect">
            <a:avLst/>
          </a:prstGeom>
        </p:spPr>
      </p:pic>
      <p:pic>
        <p:nvPicPr>
          <p:cNvPr id="19" name="Immagine 21" descr="Immagine che contiene vestiti, jeans, persona, calzature&#10;&#10;Descrizione generata automaticamente">
            <a:extLst>
              <a:ext uri="{FF2B5EF4-FFF2-40B4-BE49-F238E27FC236}">
                <a16:creationId xmlns:a16="http://schemas.microsoft.com/office/drawing/2014/main" id="{6233FBEB-76E9-42EF-8622-0F65D1CDA63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04" y="3848086"/>
            <a:ext cx="3773784" cy="2125202"/>
          </a:xfrm>
          <a:prstGeom prst="rect">
            <a:avLst/>
          </a:prstGeom>
        </p:spPr>
      </p:pic>
      <p:sp>
        <p:nvSpPr>
          <p:cNvPr id="20" name="CasellaDiTesto 23">
            <a:extLst>
              <a:ext uri="{FF2B5EF4-FFF2-40B4-BE49-F238E27FC236}">
                <a16:creationId xmlns:a16="http://schemas.microsoft.com/office/drawing/2014/main" id="{06C00C34-291C-471E-9672-AB68458CDB55}"/>
              </a:ext>
            </a:extLst>
          </p:cNvPr>
          <p:cNvSpPr txBox="1"/>
          <p:nvPr/>
        </p:nvSpPr>
        <p:spPr>
          <a:xfrm>
            <a:off x="0" y="6027003"/>
            <a:ext cx="54507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Standing Wave gun realized, assembled in the module and installed at PSI C-band test facility: ready to start the high power RF conditioning (Jan. 24)</a:t>
            </a:r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id="{42556D98-3CF9-4D6B-AF6D-7D6BA020638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910" y="1876301"/>
            <a:ext cx="4054261" cy="2565070"/>
          </a:xfrm>
          <a:prstGeom prst="rect">
            <a:avLst/>
          </a:prstGeom>
        </p:spPr>
      </p:pic>
      <p:sp>
        <p:nvSpPr>
          <p:cNvPr id="22" name="CasellaDiTesto 25">
            <a:extLst>
              <a:ext uri="{FF2B5EF4-FFF2-40B4-BE49-F238E27FC236}">
                <a16:creationId xmlns:a16="http://schemas.microsoft.com/office/drawing/2014/main" id="{8CA0030A-5AE4-431B-AFE2-974962443FC1}"/>
              </a:ext>
            </a:extLst>
          </p:cNvPr>
          <p:cNvSpPr txBox="1"/>
          <p:nvPr/>
        </p:nvSpPr>
        <p:spPr>
          <a:xfrm>
            <a:off x="6196940" y="6273225"/>
            <a:ext cx="57021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Travelling Wave gun design completed: cells and couplers under construction at VDL (expected final brazing at PSI in May 24)</a:t>
            </a:r>
          </a:p>
        </p:txBody>
      </p:sp>
      <p:pic>
        <p:nvPicPr>
          <p:cNvPr id="23" name="Immagine 3" descr="Immagine che contiene Spuntino, interno, Fast food, dessert&#10;&#10;Descrizione generata automaticamente">
            <a:extLst>
              <a:ext uri="{FF2B5EF4-FFF2-40B4-BE49-F238E27FC236}">
                <a16:creationId xmlns:a16="http://schemas.microsoft.com/office/drawing/2014/main" id="{4400FD7A-05BF-4C83-92CB-BA7C34C59A4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8" r="2256" b="16537"/>
          <a:stretch/>
        </p:blipFill>
        <p:spPr>
          <a:xfrm>
            <a:off x="9025246" y="4454258"/>
            <a:ext cx="3031049" cy="1804038"/>
          </a:xfrm>
          <a:prstGeom prst="rect">
            <a:avLst/>
          </a:prstGeom>
        </p:spPr>
      </p:pic>
      <p:pic>
        <p:nvPicPr>
          <p:cNvPr id="24" name="Immagine 7" descr="Immagine che contiene orologio, accessorio, interno, anello&#10;&#10;Descrizione generata automaticamente">
            <a:extLst>
              <a:ext uri="{FF2B5EF4-FFF2-40B4-BE49-F238E27FC236}">
                <a16:creationId xmlns:a16="http://schemas.microsoft.com/office/drawing/2014/main" id="{F0E76EA9-1594-4432-B347-8C9DA2DCF9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7" t="34131" r="21787" b="11181"/>
          <a:stretch/>
        </p:blipFill>
        <p:spPr>
          <a:xfrm>
            <a:off x="6875813" y="4584787"/>
            <a:ext cx="1710048" cy="157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1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85050-1689-4659-2AEE-916A43CB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73" y="188640"/>
            <a:ext cx="11782518" cy="607438"/>
          </a:xfrm>
        </p:spPr>
        <p:txBody>
          <a:bodyPr>
            <a:normAutofit/>
          </a:bodyPr>
          <a:lstStyle/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7.5: X-band cavity prototype for compact light sources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9F2832F-A71C-3BB6-3FA4-ACA9C847A6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93243" y="2977796"/>
            <a:ext cx="4119079" cy="3089308"/>
          </a:xfr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1C8F0A95-C6B7-4375-225E-83D9561E4C3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504" y="748991"/>
            <a:ext cx="5189854" cy="232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35E277-89C1-C9E6-F58C-0BA9887B4E5F}"/>
              </a:ext>
            </a:extLst>
          </p:cNvPr>
          <p:cNvSpPr txBox="1"/>
          <p:nvPr/>
        </p:nvSpPr>
        <p:spPr>
          <a:xfrm>
            <a:off x="6841504" y="874184"/>
            <a:ext cx="2049320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1. Design phase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662CF7-9FF4-AFE1-DAF6-6287284F0A66}"/>
              </a:ext>
            </a:extLst>
          </p:cNvPr>
          <p:cNvSpPr txBox="1"/>
          <p:nvPr/>
        </p:nvSpPr>
        <p:spPr>
          <a:xfrm>
            <a:off x="762815" y="2315224"/>
            <a:ext cx="2113200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2. Mock-up </a:t>
            </a:r>
            <a:r>
              <a:rPr lang="en-US" sz="2000" dirty="0"/>
              <a:t>phase</a:t>
            </a:r>
            <a:endParaRPr lang="en-GB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5C96623-C6C4-7541-CC65-B31557A9FC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951" y="3165580"/>
            <a:ext cx="4555213" cy="34164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590966-257E-41A3-2D25-22A8DA70278A}"/>
              </a:ext>
            </a:extLst>
          </p:cNvPr>
          <p:cNvSpPr txBox="1"/>
          <p:nvPr/>
        </p:nvSpPr>
        <p:spPr>
          <a:xfrm>
            <a:off x="8006925" y="5525353"/>
            <a:ext cx="4079666" cy="83099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The first structure will be brazed in January 2024 with low power</a:t>
            </a:r>
          </a:p>
          <a:p>
            <a:pPr algn="ctr"/>
            <a:r>
              <a:rPr lang="en-US" b="1" dirty="0"/>
              <a:t>RF tests beginning of February 2024.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380990" y="874184"/>
            <a:ext cx="6290632" cy="1323439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 and test two prototypes of the X-band (12 GHz) accelerating structure designed for the </a:t>
            </a:r>
            <a:r>
              <a:rPr lang="en-US" sz="2000" b="1" dirty="0" err="1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CompactLight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project.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123" y="3167569"/>
            <a:ext cx="4207468" cy="217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AE2DA2-E7BC-060D-270B-F5E84170B2A1}"/>
              </a:ext>
            </a:extLst>
          </p:cNvPr>
          <p:cNvSpPr txBox="1"/>
          <p:nvPr/>
        </p:nvSpPr>
        <p:spPr>
          <a:xfrm>
            <a:off x="5894228" y="3229445"/>
            <a:ext cx="3657009" cy="30777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3. Prototype production phase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68521574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Montserrat</vt:lpstr>
      <vt:lpstr>Montserrat ExtraBold</vt:lpstr>
      <vt:lpstr>Montserrat SemiBold</vt:lpstr>
      <vt:lpstr>I.FAST Custom Slides</vt:lpstr>
      <vt:lpstr>WP7: high brightness accelerators for light sources</vt:lpstr>
      <vt:lpstr>Task 7.2 Activties: workshops on magnet technology</vt:lpstr>
      <vt:lpstr>Task 7.2: summary of upcoming activities</vt:lpstr>
      <vt:lpstr>Task 7.4: very high gradient RF guns with C-band technology</vt:lpstr>
      <vt:lpstr>Task 7.5: X-band cavity prototype for compact light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Valerie Brunner</cp:lastModifiedBy>
  <cp:revision>74</cp:revision>
  <dcterms:created xsi:type="dcterms:W3CDTF">2023-01-30T09:21:40Z</dcterms:created>
  <dcterms:modified xsi:type="dcterms:W3CDTF">2023-12-14T12:58:55Z</dcterms:modified>
</cp:coreProperties>
</file>