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4" r:id="rId2"/>
    <p:sldId id="283" r:id="rId3"/>
    <p:sldId id="265" r:id="rId4"/>
    <p:sldId id="266" r:id="rId5"/>
    <p:sldId id="286" r:id="rId6"/>
    <p:sldId id="288" r:id="rId7"/>
    <p:sldId id="279" r:id="rId8"/>
    <p:sldId id="267"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F4FD"/>
    <a:srgbClr val="006968"/>
    <a:srgbClr val="CBE6FD"/>
    <a:srgbClr val="BCE4FA"/>
    <a:srgbClr val="000000"/>
    <a:srgbClr val="1F5DA6"/>
    <a:srgbClr val="3062AB"/>
    <a:srgbClr val="003B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068" autoAdjust="0"/>
    <p:restoredTop sz="92143" autoAdjust="0"/>
  </p:normalViewPr>
  <p:slideViewPr>
    <p:cSldViewPr snapToGrid="0">
      <p:cViewPr varScale="1">
        <p:scale>
          <a:sx n="101" d="100"/>
          <a:sy n="101" d="100"/>
        </p:scale>
        <p:origin x="1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64086-A0C3-447A-BD11-08E166BE9757}" type="datetimeFigureOut">
              <a:rPr lang="fr-CH" smtClean="0"/>
              <a:t>28.07.2023</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71CE32-107D-4B6C-8AC9-4846F6238E5D}" type="slidenum">
              <a:rPr lang="fr-CH" smtClean="0"/>
              <a:t>‹#›</a:t>
            </a:fld>
            <a:endParaRPr lang="fr-CH"/>
          </a:p>
        </p:txBody>
      </p:sp>
    </p:spTree>
    <p:extLst>
      <p:ext uri="{BB962C8B-B14F-4D97-AF65-F5344CB8AC3E}">
        <p14:creationId xmlns:p14="http://schemas.microsoft.com/office/powerpoint/2010/main" val="17901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Bienvenue</a:t>
            </a:r>
            <a:r>
              <a:rPr lang="fr-CH" baseline="0" dirty="0"/>
              <a:t> au CERN, </a:t>
            </a:r>
            <a:r>
              <a:rPr lang="fr-CH" baseline="0" dirty="0" err="1"/>
              <a:t>welcome</a:t>
            </a:r>
            <a:r>
              <a:rPr lang="fr-CH" baseline="0" dirty="0"/>
              <a:t> to CERN.</a:t>
            </a:r>
          </a:p>
          <a:p>
            <a:r>
              <a:rPr lang="fr-CH" baseline="0" dirty="0"/>
              <a:t>Pour rappel, cette présentation est destinée uniquement aux Staff, boursiers et étudiants.</a:t>
            </a:r>
          </a:p>
          <a:p>
            <a:r>
              <a:rPr lang="fr-CH" baseline="0" dirty="0"/>
              <a:t>As a </a:t>
            </a:r>
            <a:r>
              <a:rPr lang="fr-CH" baseline="0" dirty="0" err="1"/>
              <a:t>reminder</a:t>
            </a:r>
            <a:r>
              <a:rPr lang="fr-CH" baseline="0" dirty="0"/>
              <a:t>, </a:t>
            </a:r>
            <a:r>
              <a:rPr lang="fr-CH" baseline="0" dirty="0" err="1"/>
              <a:t>this</a:t>
            </a:r>
            <a:r>
              <a:rPr lang="fr-CH" baseline="0" dirty="0"/>
              <a:t> </a:t>
            </a:r>
            <a:r>
              <a:rPr lang="fr-CH" baseline="0" dirty="0" err="1"/>
              <a:t>presentation</a:t>
            </a:r>
            <a:r>
              <a:rPr lang="fr-CH" baseline="0" dirty="0"/>
              <a:t> </a:t>
            </a:r>
            <a:r>
              <a:rPr lang="fr-CH" baseline="0" dirty="0" err="1"/>
              <a:t>is</a:t>
            </a:r>
            <a:r>
              <a:rPr lang="fr-CH" baseline="0" dirty="0"/>
              <a:t> </a:t>
            </a:r>
            <a:r>
              <a:rPr lang="fr-CH" baseline="0" dirty="0" err="1"/>
              <a:t>only</a:t>
            </a:r>
            <a:r>
              <a:rPr lang="fr-CH" baseline="0" dirty="0"/>
              <a:t> for Staff, </a:t>
            </a:r>
            <a:r>
              <a:rPr lang="fr-CH" baseline="0" dirty="0" err="1"/>
              <a:t>fellows</a:t>
            </a:r>
            <a:r>
              <a:rPr lang="fr-CH" baseline="0" dirty="0"/>
              <a:t> and </a:t>
            </a:r>
            <a:r>
              <a:rPr lang="fr-CH" baseline="0" dirty="0" err="1"/>
              <a:t>students</a:t>
            </a:r>
            <a:r>
              <a:rPr lang="fr-CH" baseline="0" dirty="0"/>
              <a:t>. </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1</a:t>
            </a:fld>
            <a:endParaRPr lang="fr-CH"/>
          </a:p>
        </p:txBody>
      </p:sp>
    </p:spTree>
    <p:extLst>
      <p:ext uri="{BB962C8B-B14F-4D97-AF65-F5344CB8AC3E}">
        <p14:creationId xmlns:p14="http://schemas.microsoft.com/office/powerpoint/2010/main" val="212337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2</a:t>
            </a:fld>
            <a:endParaRPr lang="fr-CH"/>
          </a:p>
        </p:txBody>
      </p:sp>
    </p:spTree>
    <p:extLst>
      <p:ext uri="{BB962C8B-B14F-4D97-AF65-F5344CB8AC3E}">
        <p14:creationId xmlns:p14="http://schemas.microsoft.com/office/powerpoint/2010/main" val="75253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0A71CE32-107D-4B6C-8AC9-4846F6238E5D}" type="slidenum">
              <a:rPr lang="fr-CH" smtClean="0"/>
              <a:t>3</a:t>
            </a:fld>
            <a:endParaRPr lang="fr-CH"/>
          </a:p>
        </p:txBody>
      </p:sp>
    </p:spTree>
    <p:extLst>
      <p:ext uri="{BB962C8B-B14F-4D97-AF65-F5344CB8AC3E}">
        <p14:creationId xmlns:p14="http://schemas.microsoft.com/office/powerpoint/2010/main" val="253313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solidFill>
                  <a:srgbClr val="292929"/>
                </a:solidFill>
                <a:latin typeface="sourcesans-regular"/>
              </a:rPr>
              <a:t>CERN a sa propre assurance santé. Système de solidarité ou chacun contribue</a:t>
            </a:r>
            <a:r>
              <a:rPr lang="fr-CH" baseline="0" dirty="0">
                <a:solidFill>
                  <a:srgbClr val="292929"/>
                </a:solidFill>
                <a:latin typeface="sourcesans-regular"/>
              </a:rPr>
              <a:t> en fonction de ses besoins</a:t>
            </a:r>
            <a:endParaRPr lang="fr-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Poppins"/>
              </a:rPr>
              <a:t>CHIS is not a private insurance, it is a Mutual</a:t>
            </a:r>
            <a:r>
              <a:rPr lang="en-GB" baseline="0" dirty="0">
                <a:latin typeface="Poppins"/>
              </a:rPr>
              <a:t> system</a:t>
            </a:r>
            <a:r>
              <a:rPr lang="en-GB" dirty="0">
                <a:latin typeface="Poppins"/>
              </a:rPr>
              <a:t> to which both the Organization and those insured contribute.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3 principles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Mutuality</a:t>
            </a:r>
          </a:p>
          <a:p>
            <a:r>
              <a:rPr lang="en-GB" sz="1200" b="0" i="0" kern="1200" dirty="0">
                <a:solidFill>
                  <a:schemeClr val="tx1"/>
                </a:solidFill>
                <a:effectLst/>
                <a:latin typeface="+mn-lt"/>
                <a:ea typeface="+mn-ea"/>
                <a:cs typeface="+mn-cs"/>
              </a:rPr>
              <a:t>Mutuality is based on solidarity among Members. Indeed, the amount of the contribution to the CHIS is not determined by family situation, age or medical condition of the insured persons. It is rather in proportion to income, except in cases of voluntary affiliation.</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7</a:t>
            </a:fld>
            <a:endParaRPr lang="fr-CH"/>
          </a:p>
        </p:txBody>
      </p:sp>
    </p:spTree>
    <p:extLst>
      <p:ext uri="{BB962C8B-B14F-4D97-AF65-F5344CB8AC3E}">
        <p14:creationId xmlns:p14="http://schemas.microsoft.com/office/powerpoint/2010/main" val="2582211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8595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09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418455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5243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32710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3002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2C1F2134-19BD-4D7B-832F-00C1395C9BB6}" type="datetimeFigureOut">
              <a:rPr lang="fr-CH" smtClean="0"/>
              <a:t>28.07.2023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717584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2C1F2134-19BD-4D7B-832F-00C1395C9BB6}" type="datetimeFigureOut">
              <a:rPr lang="fr-CH" smtClean="0"/>
              <a:t>28.07.2023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96144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F2134-19BD-4D7B-832F-00C1395C9BB6}" type="datetimeFigureOut">
              <a:rPr lang="fr-CH" smtClean="0"/>
              <a:t>28.07.2023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918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36170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9224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F2134-19BD-4D7B-832F-00C1395C9BB6}" type="datetimeFigureOut">
              <a:rPr lang="fr-CH" smtClean="0"/>
              <a:t>28.07.2023</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7F23D-DE35-4613-8D58-6E40103DA108}" type="slidenum">
              <a:rPr lang="fr-CH" smtClean="0"/>
              <a:t>‹#›</a:t>
            </a:fld>
            <a:endParaRPr lang="fr-CH"/>
          </a:p>
        </p:txBody>
      </p:sp>
    </p:spTree>
    <p:extLst>
      <p:ext uri="{BB962C8B-B14F-4D97-AF65-F5344CB8AC3E}">
        <p14:creationId xmlns:p14="http://schemas.microsoft.com/office/powerpoint/2010/main" val="638158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edh.cern.ch/Document/Personnel/FamilySituationChange/"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edh.cern.ch/Document/Personnel/SHIPID"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myuniqa.ch/gateway/myuniqa-ch/index"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his.cern/fr"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012" y="5932057"/>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1</a:t>
            </a:fld>
            <a:endParaRPr lang="fr-CH" b="1" dirty="0">
              <a:solidFill>
                <a:srgbClr val="BCE4FA"/>
              </a:solidFill>
              <a:latin typeface="Poppins"/>
            </a:endParaRPr>
          </a:p>
        </p:txBody>
      </p:sp>
      <p:pic>
        <p:nvPicPr>
          <p:cNvPr id="2" name="Picture 1"/>
          <p:cNvPicPr>
            <a:picLocks noChangeAspect="1"/>
          </p:cNvPicPr>
          <p:nvPr/>
        </p:nvPicPr>
        <p:blipFill>
          <a:blip r:embed="rId3"/>
          <a:stretch>
            <a:fillRect/>
          </a:stretch>
        </p:blipFill>
        <p:spPr>
          <a:xfrm>
            <a:off x="-1" y="0"/>
            <a:ext cx="12195414" cy="2916000"/>
          </a:xfrm>
          <a:prstGeom prst="rect">
            <a:avLst/>
          </a:prstGeom>
        </p:spPr>
      </p:pic>
      <p:sp>
        <p:nvSpPr>
          <p:cNvPr id="4" name="Title 3"/>
          <p:cNvSpPr>
            <a:spLocks noGrp="1"/>
          </p:cNvSpPr>
          <p:nvPr>
            <p:ph type="title"/>
          </p:nvPr>
        </p:nvSpPr>
        <p:spPr>
          <a:xfrm>
            <a:off x="2433637" y="2938777"/>
            <a:ext cx="7324725" cy="1685925"/>
          </a:xfrm>
          <a:noFill/>
        </p:spPr>
        <p:txBody>
          <a:bodyPr/>
          <a:lstStyle/>
          <a:p>
            <a:pPr algn="ctr"/>
            <a:r>
              <a:rPr lang="fr-CH" b="1" dirty="0">
                <a:solidFill>
                  <a:srgbClr val="006968"/>
                </a:solidFill>
              </a:rPr>
              <a:t>Session de bienvenue</a:t>
            </a:r>
          </a:p>
        </p:txBody>
      </p:sp>
      <p:sp>
        <p:nvSpPr>
          <p:cNvPr id="10"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4201388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06" y="1142639"/>
            <a:ext cx="1655485" cy="936000"/>
          </a:xfrm>
          <a:prstGeom prst="rect">
            <a:avLst/>
          </a:prstGeom>
        </p:spPr>
      </p:pic>
      <p:sp>
        <p:nvSpPr>
          <p:cNvPr id="11" name="Rectangle 10"/>
          <p:cNvSpPr/>
          <p:nvPr/>
        </p:nvSpPr>
        <p:spPr>
          <a:xfrm>
            <a:off x="-1" y="100410"/>
            <a:ext cx="3577133" cy="523220"/>
          </a:xfrm>
          <a:prstGeom prst="rect">
            <a:avLst/>
          </a:prstGeom>
        </p:spPr>
        <p:txBody>
          <a:bodyPr wrap="square">
            <a:spAutoFit/>
          </a:bodyPr>
          <a:lstStyle/>
          <a:p>
            <a:pPr algn="ctr"/>
            <a:r>
              <a:rPr lang="fr-FR" sz="2800" b="1" dirty="0">
                <a:solidFill>
                  <a:srgbClr val="006968"/>
                </a:solidFill>
                <a:latin typeface="Georgia" panose="02040502050405020303" pitchFamily="18" charset="0"/>
              </a:rPr>
              <a:t> Informations clés</a:t>
            </a:r>
          </a:p>
        </p:txBody>
      </p:sp>
      <p:pic>
        <p:nvPicPr>
          <p:cNvPr id="13" name="Picture 2" descr="http://cdsweb.cern.ch/record/1056730/files/bul-pho-2007-046_01.jpg"/>
          <p:cNvPicPr>
            <a:picLocks noChangeAspect="1" noChangeArrowheads="1"/>
          </p:cNvPicPr>
          <p:nvPr/>
        </p:nvPicPr>
        <p:blipFill>
          <a:blip r:embed="rId4" cstate="print"/>
          <a:srcRect/>
          <a:stretch>
            <a:fillRect/>
          </a:stretch>
        </p:blipFill>
        <p:spPr bwMode="auto">
          <a:xfrm>
            <a:off x="5959334" y="453973"/>
            <a:ext cx="1472240" cy="1440000"/>
          </a:xfrm>
          <a:prstGeom prst="rect">
            <a:avLst/>
          </a:prstGeom>
          <a:noFill/>
        </p:spPr>
      </p:pic>
      <p:pic>
        <p:nvPicPr>
          <p:cNvPr id="14" name="Picture 13"/>
          <p:cNvPicPr>
            <a:picLocks noChangeAspect="1"/>
          </p:cNvPicPr>
          <p:nvPr/>
        </p:nvPicPr>
        <p:blipFill>
          <a:blip r:embed="rId5"/>
          <a:stretch>
            <a:fillRect/>
          </a:stretch>
        </p:blipFill>
        <p:spPr>
          <a:xfrm>
            <a:off x="9263043" y="2895611"/>
            <a:ext cx="829783" cy="828000"/>
          </a:xfrm>
          <a:prstGeom prst="rect">
            <a:avLst/>
          </a:prstGeom>
        </p:spPr>
      </p:pic>
      <p:sp>
        <p:nvSpPr>
          <p:cNvPr id="16" name="Rectangle 15"/>
          <p:cNvSpPr/>
          <p:nvPr/>
        </p:nvSpPr>
        <p:spPr>
          <a:xfrm>
            <a:off x="6015533" y="1893973"/>
            <a:ext cx="1197764" cy="369332"/>
          </a:xfrm>
          <a:prstGeom prst="rect">
            <a:avLst/>
          </a:prstGeom>
        </p:spPr>
        <p:txBody>
          <a:bodyPr wrap="none">
            <a:spAutoFit/>
          </a:bodyPr>
          <a:lstStyle/>
          <a:p>
            <a:r>
              <a:rPr lang="en-GB" b="1" dirty="0" err="1">
                <a:solidFill>
                  <a:srgbClr val="3062AB"/>
                </a:solidFill>
                <a:latin typeface="Poppins"/>
              </a:rPr>
              <a:t>Assureur</a:t>
            </a:r>
            <a:endParaRPr lang="en-GB" b="1" dirty="0">
              <a:solidFill>
                <a:srgbClr val="3062AB"/>
              </a:solidFill>
              <a:latin typeface="Poppins"/>
            </a:endParaRPr>
          </a:p>
        </p:txBody>
      </p:sp>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graphicFrame>
        <p:nvGraphicFramePr>
          <p:cNvPr id="3"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2366179021"/>
              </p:ext>
            </p:extLst>
          </p:nvPr>
        </p:nvGraphicFramePr>
        <p:xfrm>
          <a:off x="152131" y="2213427"/>
          <a:ext cx="5271327" cy="3547259"/>
        </p:xfrm>
        <a:graphic>
          <a:graphicData uri="http://schemas.openxmlformats.org/drawingml/2006/table">
            <a:tbl>
              <a:tblPr firstRow="1" bandRow="1">
                <a:tableStyleId>{5C22544A-7EE6-4342-B048-85BDC9FD1C3A}</a:tableStyleId>
              </a:tblPr>
              <a:tblGrid>
                <a:gridCol w="5271327">
                  <a:extLst>
                    <a:ext uri="{9D8B030D-6E8A-4147-A177-3AD203B41FA5}">
                      <a16:colId xmlns:a16="http://schemas.microsoft.com/office/drawing/2014/main" val="3068607209"/>
                    </a:ext>
                  </a:extLst>
                </a:gridCol>
              </a:tblGrid>
              <a:tr h="544979">
                <a:tc>
                  <a:txBody>
                    <a:bodyPr/>
                    <a:lstStyle/>
                    <a:p>
                      <a:pPr algn="ctr"/>
                      <a:r>
                        <a:rPr lang="fr-CH" dirty="0">
                          <a:solidFill>
                            <a:srgbClr val="BCE4FA"/>
                          </a:solidFill>
                          <a:latin typeface="Poppins"/>
                        </a:rPr>
                        <a:t>Régime d’assurance</a:t>
                      </a:r>
                      <a:r>
                        <a:rPr lang="fr-CH" baseline="0" dirty="0">
                          <a:solidFill>
                            <a:srgbClr val="BCE4FA"/>
                          </a:solidFill>
                          <a:latin typeface="Poppins"/>
                        </a:rPr>
                        <a:t> maladie du </a:t>
                      </a:r>
                      <a:r>
                        <a:rPr lang="fr-CH" dirty="0">
                          <a:solidFill>
                            <a:srgbClr val="BCE4FA"/>
                          </a:solidFill>
                          <a:latin typeface="Poppins"/>
                        </a:rPr>
                        <a:t>CERN</a:t>
                      </a:r>
                    </a:p>
                  </a:txBody>
                  <a:tcPr anchor="ctr">
                    <a:solidFill>
                      <a:srgbClr val="006968"/>
                    </a:solidFill>
                  </a:tcPr>
                </a:tc>
                <a:extLst>
                  <a:ext uri="{0D108BD9-81ED-4DB2-BD59-A6C34878D82A}">
                    <a16:rowId xmlns:a16="http://schemas.microsoft.com/office/drawing/2014/main" val="3548108265"/>
                  </a:ext>
                </a:extLst>
              </a:tr>
              <a:tr h="1396115">
                <a:tc>
                  <a:txBody>
                    <a:bodyPr/>
                    <a:lstStyle/>
                    <a:p>
                      <a:r>
                        <a:rPr lang="en-GB" sz="1600" dirty="0">
                          <a:solidFill>
                            <a:srgbClr val="006968"/>
                          </a:solidFill>
                          <a:latin typeface="Poppins"/>
                        </a:rPr>
                        <a:t>Contributions 2023:</a:t>
                      </a:r>
                      <a:r>
                        <a:rPr lang="en-GB" sz="1600" dirty="0">
                          <a:latin typeface="Poppins"/>
                        </a:rPr>
                        <a:t> </a:t>
                      </a:r>
                      <a:r>
                        <a:rPr lang="fr-CH" sz="1600" b="1" dirty="0">
                          <a:solidFill>
                            <a:srgbClr val="006968"/>
                          </a:solidFill>
                          <a:latin typeface="Poppins"/>
                        </a:rPr>
                        <a:t>12.69%</a:t>
                      </a:r>
                    </a:p>
                    <a:p>
                      <a:r>
                        <a:rPr lang="fr-CH" sz="1800" b="1" dirty="0">
                          <a:solidFill>
                            <a:srgbClr val="006968"/>
                          </a:solidFill>
                          <a:latin typeface="Poppins"/>
                        </a:rPr>
                        <a:t> </a:t>
                      </a:r>
                    </a:p>
                    <a:p>
                      <a:r>
                        <a:rPr lang="en-GB" sz="1600" dirty="0">
                          <a:solidFill>
                            <a:srgbClr val="006968"/>
                          </a:solidFill>
                          <a:latin typeface="Poppins"/>
                          <a:cs typeface="Times New Roman" panose="02020603050405020304" pitchFamily="18" charset="0"/>
                        </a:rPr>
                        <a:t>► </a:t>
                      </a:r>
                      <a:r>
                        <a:rPr lang="fr-CH" sz="1600" dirty="0">
                          <a:latin typeface="Poppins"/>
                        </a:rPr>
                        <a:t>4,86% de la rémunération</a:t>
                      </a:r>
                      <a:r>
                        <a:rPr lang="fr-CH" sz="1600" baseline="0" dirty="0">
                          <a:latin typeface="Poppins"/>
                        </a:rPr>
                        <a:t> mensuelle du Membre</a:t>
                      </a:r>
                      <a:endParaRPr lang="fr-CH" sz="1600" dirty="0">
                        <a:latin typeface="Poppins"/>
                      </a:endParaRPr>
                    </a:p>
                    <a:p>
                      <a:r>
                        <a:rPr lang="en-GB" sz="1600" dirty="0">
                          <a:solidFill>
                            <a:srgbClr val="006968"/>
                          </a:solidFill>
                          <a:latin typeface="Poppins"/>
                          <a:cs typeface="Times New Roman" panose="02020603050405020304" pitchFamily="18" charset="0"/>
                        </a:rPr>
                        <a:t>► </a:t>
                      </a:r>
                      <a:r>
                        <a:rPr lang="fr-CH" sz="1600" dirty="0">
                          <a:latin typeface="Poppins"/>
                        </a:rPr>
                        <a:t>7,83% CERN</a:t>
                      </a:r>
                    </a:p>
                    <a:p>
                      <a:endParaRPr lang="fr-CH" sz="1600" dirty="0">
                        <a:latin typeface="Poppins"/>
                      </a:endParaRPr>
                    </a:p>
                    <a:p>
                      <a:pPr algn="just"/>
                      <a:r>
                        <a:rPr lang="fr-CH" sz="1400" dirty="0">
                          <a:solidFill>
                            <a:srgbClr val="292929"/>
                          </a:solidFill>
                          <a:latin typeface="sourcesans-regular"/>
                        </a:rPr>
                        <a:t>Selon le principe de mutualité qui repose sur la solidarité entre les Membres, ceux-ci contribuent en fonction de leurs moyens. Ainsi l</a:t>
                      </a:r>
                      <a:r>
                        <a:rPr lang="fr-CH" sz="1300" b="0" i="0" kern="1200" dirty="0">
                          <a:solidFill>
                            <a:schemeClr val="tx1"/>
                          </a:solidFill>
                          <a:effectLst/>
                          <a:latin typeface="Poppins"/>
                          <a:ea typeface="+mn-ea"/>
                          <a:cs typeface="+mn-cs"/>
                        </a:rPr>
                        <a:t>e montant de la cotisation au CHIS n'est pas basé sur la composition de la famille, l'âge ou l'état de santé des assurés, mais est proportionnel aux revenus. Ainsi, chacun cotise selon ses moyens et utilise la couverture en fonction de ses besoins.</a:t>
                      </a:r>
                      <a:endParaRPr lang="fr-CH" sz="1300" dirty="0">
                        <a:latin typeface="Poppins"/>
                      </a:endParaRPr>
                    </a:p>
                  </a:txBody>
                  <a:tcPr>
                    <a:noFill/>
                  </a:tcPr>
                </a:tc>
                <a:extLst>
                  <a:ext uri="{0D108BD9-81ED-4DB2-BD59-A6C34878D82A}">
                    <a16:rowId xmlns:a16="http://schemas.microsoft.com/office/drawing/2014/main" val="4198838146"/>
                  </a:ext>
                </a:extLst>
              </a:tr>
            </a:tbl>
          </a:graphicData>
        </a:graphic>
      </p:graphicFrame>
      <p:sp>
        <p:nvSpPr>
          <p:cNvPr id="2" name="Rectangle 1"/>
          <p:cNvSpPr/>
          <p:nvPr/>
        </p:nvSpPr>
        <p:spPr>
          <a:xfrm>
            <a:off x="7516798" y="3825737"/>
            <a:ext cx="4322276" cy="369332"/>
          </a:xfrm>
          <a:prstGeom prst="rect">
            <a:avLst/>
          </a:prstGeom>
          <a:solidFill>
            <a:srgbClr val="CBE6FD"/>
          </a:solidFill>
        </p:spPr>
        <p:txBody>
          <a:bodyPr wrap="square">
            <a:spAutoFit/>
          </a:bodyPr>
          <a:lstStyle/>
          <a:p>
            <a:pPr algn="ctr"/>
            <a:r>
              <a:rPr lang="fr-CH" b="1" dirty="0">
                <a:solidFill>
                  <a:srgbClr val="1F5DA6"/>
                </a:solidFill>
                <a:latin typeface="Poppins"/>
              </a:rPr>
              <a:t>Tiers-administrateur</a:t>
            </a:r>
          </a:p>
        </p:txBody>
      </p:sp>
      <p:sp>
        <p:nvSpPr>
          <p:cNvPr id="5" name="Rectangle 4"/>
          <p:cNvSpPr/>
          <p:nvPr/>
        </p:nvSpPr>
        <p:spPr>
          <a:xfrm>
            <a:off x="7516797" y="4399321"/>
            <a:ext cx="4322277" cy="584775"/>
          </a:xfrm>
          <a:prstGeom prst="rect">
            <a:avLst/>
          </a:prstGeom>
          <a:solidFill>
            <a:schemeClr val="bg1"/>
          </a:solidFill>
          <a:ln>
            <a:noFill/>
          </a:ln>
        </p:spPr>
        <p:txBody>
          <a:bodyPr wrap="square">
            <a:spAutoFit/>
          </a:bodyPr>
          <a:lstStyle/>
          <a:p>
            <a:pPr algn="ctr"/>
            <a:r>
              <a:rPr lang="en-GB" sz="1600" dirty="0">
                <a:solidFill>
                  <a:srgbClr val="1F5DA6"/>
                </a:solidFill>
                <a:latin typeface="Poppins"/>
              </a:rPr>
              <a:t>Sous </a:t>
            </a:r>
            <a:r>
              <a:rPr lang="en-GB" sz="1600" dirty="0" err="1">
                <a:solidFill>
                  <a:srgbClr val="1F5DA6"/>
                </a:solidFill>
                <a:latin typeface="Poppins"/>
              </a:rPr>
              <a:t>contrat</a:t>
            </a:r>
            <a:r>
              <a:rPr lang="en-GB" sz="1600" dirty="0">
                <a:solidFill>
                  <a:srgbClr val="1F5DA6"/>
                </a:solidFill>
                <a:latin typeface="Poppins"/>
              </a:rPr>
              <a:t> avec le CERN pour </a:t>
            </a:r>
            <a:r>
              <a:rPr lang="en-GB" sz="1600" dirty="0" err="1">
                <a:solidFill>
                  <a:srgbClr val="1F5DA6"/>
                </a:solidFill>
                <a:latin typeface="Poppins"/>
              </a:rPr>
              <a:t>l’administration</a:t>
            </a:r>
            <a:r>
              <a:rPr lang="en-GB" sz="1600" dirty="0">
                <a:solidFill>
                  <a:srgbClr val="1F5DA6"/>
                </a:solidFill>
                <a:latin typeface="Poppins"/>
              </a:rPr>
              <a:t> </a:t>
            </a:r>
            <a:r>
              <a:rPr lang="en-GB" sz="1600" dirty="0" err="1">
                <a:solidFill>
                  <a:srgbClr val="1F5DA6"/>
                </a:solidFill>
                <a:latin typeface="Poppins"/>
              </a:rPr>
              <a:t>quotidienne</a:t>
            </a:r>
            <a:r>
              <a:rPr lang="en-GB" sz="1600" dirty="0">
                <a:solidFill>
                  <a:srgbClr val="1F5DA6"/>
                </a:solidFill>
                <a:latin typeface="Poppins"/>
              </a:rPr>
              <a:t> du CHIS</a:t>
            </a:r>
          </a:p>
        </p:txBody>
      </p:sp>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l="14310" t="20027" r="61730" b="47752"/>
          <a:stretch/>
        </p:blipFill>
        <p:spPr>
          <a:xfrm>
            <a:off x="3571923" y="73464"/>
            <a:ext cx="562605" cy="504000"/>
          </a:xfrm>
          <a:prstGeom prst="rect">
            <a:avLst/>
          </a:prstGeom>
          <a:ln>
            <a:noFill/>
          </a:ln>
        </p:spPr>
      </p:pic>
      <p:sp>
        <p:nvSpPr>
          <p:cNvPr id="18"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2</a:t>
            </a:fld>
            <a:endParaRPr lang="fr-CH" b="1" dirty="0">
              <a:solidFill>
                <a:srgbClr val="BCE4FA"/>
              </a:solidFill>
              <a:latin typeface="Poppins"/>
            </a:endParaRPr>
          </a:p>
        </p:txBody>
      </p:sp>
      <p:sp>
        <p:nvSpPr>
          <p:cNvPr id="22"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180454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9">
            <a:extLst>
              <a:ext uri="{FF2B5EF4-FFF2-40B4-BE49-F238E27FC236}">
                <a16:creationId xmlns:a16="http://schemas.microsoft.com/office/drawing/2014/main" id="{6CBC7C81-1F24-4EF2-A26A-BE2674E4DB0C}"/>
              </a:ext>
            </a:extLst>
          </p:cNvPr>
          <p:cNvSpPr txBox="1"/>
          <p:nvPr/>
        </p:nvSpPr>
        <p:spPr>
          <a:xfrm>
            <a:off x="403281" y="1050559"/>
            <a:ext cx="4933863" cy="4785926"/>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r>
              <a:rPr lang="en-GB" sz="1600" b="1" dirty="0" err="1"/>
              <a:t>Obligatoire</a:t>
            </a:r>
            <a:r>
              <a:rPr lang="en-GB" sz="1600" b="1" dirty="0"/>
              <a:t> pour: </a:t>
            </a:r>
          </a:p>
          <a:p>
            <a:endParaRPr lang="en-GB" sz="1600" b="1" dirty="0"/>
          </a:p>
          <a:p>
            <a:endParaRPr lang="en-GB" sz="1300" b="1" dirty="0"/>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schemeClr val="tx1"/>
                </a:solidFill>
              </a:rPr>
              <a:t>Les </a:t>
            </a:r>
            <a:r>
              <a:rPr lang="en-GB" sz="1300" dirty="0" err="1">
                <a:solidFill>
                  <a:schemeClr val="tx1"/>
                </a:solidFill>
              </a:rPr>
              <a:t>membres</a:t>
            </a:r>
            <a:r>
              <a:rPr lang="en-GB" sz="1300" dirty="0">
                <a:solidFill>
                  <a:schemeClr val="tx1"/>
                </a:solidFill>
              </a:rPr>
              <a:t> du personnel et les </a:t>
            </a:r>
            <a:r>
              <a:rPr lang="en-GB" sz="1300" dirty="0" err="1">
                <a:solidFill>
                  <a:schemeClr val="tx1"/>
                </a:solidFill>
              </a:rPr>
              <a:t>boursiers</a:t>
            </a:r>
            <a:endParaRPr lang="en-GB" sz="1300" dirty="0">
              <a:solidFill>
                <a:schemeClr val="tx1"/>
              </a:solidFill>
            </a:endParaRPr>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err="1">
                <a:solidFill>
                  <a:schemeClr val="tx1"/>
                </a:solidFill>
              </a:rPr>
              <a:t>Etudiants</a:t>
            </a:r>
            <a:r>
              <a:rPr lang="en-GB" sz="1300" dirty="0">
                <a:solidFill>
                  <a:schemeClr val="tx1"/>
                </a:solidFill>
              </a:rPr>
              <a:t>: Tech, Doc, Admin</a:t>
            </a:r>
            <a:endParaRPr lang="en-GB" sz="1300" dirty="0"/>
          </a:p>
          <a:p>
            <a:endParaRPr lang="en-GB" sz="1300" dirty="0"/>
          </a:p>
          <a:p>
            <a:r>
              <a:rPr lang="en-GB" sz="1300" dirty="0"/>
              <a:t>Et </a:t>
            </a:r>
            <a:r>
              <a:rPr lang="en-GB" sz="1300" dirty="0" err="1"/>
              <a:t>leur</a:t>
            </a:r>
            <a:r>
              <a:rPr lang="en-GB" sz="1300" dirty="0"/>
              <a:t> </a:t>
            </a:r>
            <a:r>
              <a:rPr lang="en-GB" sz="1300" dirty="0" err="1"/>
              <a:t>famille</a:t>
            </a:r>
            <a:endParaRPr lang="en-GB" sz="1300" dirty="0"/>
          </a:p>
          <a:p>
            <a:endParaRPr lang="en-GB" sz="1300" dirty="0"/>
          </a:p>
          <a:p>
            <a:r>
              <a:rPr lang="en-GB" sz="1300" b="1" dirty="0"/>
              <a:t>Commence </a:t>
            </a:r>
            <a:r>
              <a:rPr lang="en-GB" sz="1300" b="1" dirty="0" err="1"/>
              <a:t>automatiquement</a:t>
            </a:r>
            <a:r>
              <a:rPr lang="en-GB" sz="1300" b="1" dirty="0"/>
              <a:t> </a:t>
            </a:r>
            <a:r>
              <a:rPr lang="en-GB" sz="1300" dirty="0">
                <a:solidFill>
                  <a:schemeClr val="tx1"/>
                </a:solidFill>
              </a:rPr>
              <a:t>le 1er jour : </a:t>
            </a:r>
          </a:p>
          <a:p>
            <a:endParaRPr lang="en-GB" sz="1300" dirty="0">
              <a:solidFill>
                <a:schemeClr val="tx1"/>
              </a:solidFill>
            </a:endParaRPr>
          </a:p>
          <a:p>
            <a:pPr marL="285750" indent="-285750">
              <a:buClr>
                <a:srgbClr val="006968"/>
              </a:buClr>
              <a:buFont typeface="Arial" panose="020B0604020202020204" pitchFamily="34" charset="0"/>
              <a:buChar char="•"/>
            </a:pPr>
            <a:r>
              <a:rPr lang="en-GB" sz="1300" dirty="0">
                <a:solidFill>
                  <a:schemeClr val="tx1"/>
                </a:solidFill>
              </a:rPr>
              <a:t>Du </a:t>
            </a:r>
            <a:r>
              <a:rPr lang="en-GB" sz="1300" dirty="0" err="1">
                <a:solidFill>
                  <a:schemeClr val="tx1"/>
                </a:solidFill>
              </a:rPr>
              <a:t>contrat</a:t>
            </a:r>
            <a:r>
              <a:rPr lang="en-GB" sz="1300" dirty="0">
                <a:solidFill>
                  <a:schemeClr val="tx1"/>
                </a:solidFill>
              </a:rPr>
              <a:t> de travail,</a:t>
            </a:r>
            <a:endParaRPr lang="en-GB" sz="1300" dirty="0"/>
          </a:p>
          <a:p>
            <a:pPr marL="285750" indent="-285750">
              <a:buClr>
                <a:srgbClr val="006968"/>
              </a:buClr>
              <a:buFont typeface="Arial" panose="020B0604020202020204" pitchFamily="34" charset="0"/>
              <a:buChar char="•"/>
            </a:pPr>
            <a:r>
              <a:rPr lang="en-GB" sz="1300" dirty="0">
                <a:solidFill>
                  <a:schemeClr val="tx1"/>
                </a:solidFill>
              </a:rPr>
              <a:t>Du </a:t>
            </a:r>
            <a:r>
              <a:rPr lang="en-GB" sz="1300" dirty="0" err="1">
                <a:solidFill>
                  <a:schemeClr val="tx1"/>
                </a:solidFill>
              </a:rPr>
              <a:t>partenariat</a:t>
            </a:r>
            <a:r>
              <a:rPr lang="en-GB" sz="1300" dirty="0">
                <a:solidFill>
                  <a:schemeClr val="tx1"/>
                </a:solidFill>
              </a:rPr>
              <a:t> / du marriage,</a:t>
            </a:r>
          </a:p>
          <a:p>
            <a:pPr marL="285750" indent="-285750">
              <a:buClr>
                <a:srgbClr val="006968"/>
              </a:buClr>
              <a:buFont typeface="Arial" panose="020B0604020202020204" pitchFamily="34" charset="0"/>
              <a:buChar char="•"/>
            </a:pPr>
            <a:r>
              <a:rPr lang="en-GB" sz="1300" dirty="0">
                <a:solidFill>
                  <a:schemeClr val="tx1"/>
                </a:solidFill>
              </a:rPr>
              <a:t>De vie pour un enfant !</a:t>
            </a:r>
          </a:p>
          <a:p>
            <a:endParaRPr lang="en-GB" sz="1300" dirty="0">
              <a:solidFill>
                <a:schemeClr val="tx1"/>
              </a:solidFill>
              <a:highlight>
                <a:srgbClr val="FFFF00"/>
              </a:highlight>
            </a:endParaRPr>
          </a:p>
          <a:p>
            <a:endParaRPr lang="en-GB" sz="1300" dirty="0">
              <a:solidFill>
                <a:schemeClr val="tx1"/>
              </a:solidFill>
              <a:highlight>
                <a:srgbClr val="FFFF00"/>
              </a:highlight>
            </a:endParaRPr>
          </a:p>
          <a:p>
            <a:endParaRPr lang="en-GB" sz="1300" dirty="0">
              <a:solidFill>
                <a:schemeClr val="tx1"/>
              </a:solidFill>
              <a:highlight>
                <a:srgbClr val="FFFF00"/>
              </a:highlight>
            </a:endParaRPr>
          </a:p>
          <a:p>
            <a:r>
              <a:rPr lang="en-GB" sz="1300" b="1" dirty="0"/>
              <a:t>Se </a:t>
            </a:r>
            <a:r>
              <a:rPr lang="en-GB" sz="1300" b="1" dirty="0" err="1"/>
              <a:t>termine</a:t>
            </a:r>
            <a:r>
              <a:rPr lang="en-GB" sz="1300" b="1" dirty="0"/>
              <a:t> </a:t>
            </a:r>
            <a:r>
              <a:rPr lang="en-GB" sz="1300" b="1" dirty="0" err="1"/>
              <a:t>automatiquement</a:t>
            </a:r>
            <a:r>
              <a:rPr lang="en-GB" sz="1300" b="1" dirty="0"/>
              <a:t> </a:t>
            </a:r>
            <a:r>
              <a:rPr lang="en-GB" sz="1300" dirty="0">
                <a:solidFill>
                  <a:schemeClr val="tx1"/>
                </a:solidFill>
              </a:rPr>
              <a:t>le </a:t>
            </a:r>
            <a:r>
              <a:rPr lang="en-GB" sz="1300" dirty="0" err="1">
                <a:solidFill>
                  <a:schemeClr val="tx1"/>
                </a:solidFill>
              </a:rPr>
              <a:t>dernier</a:t>
            </a:r>
            <a:r>
              <a:rPr lang="en-GB" sz="1300" dirty="0">
                <a:solidFill>
                  <a:schemeClr val="tx1"/>
                </a:solidFill>
              </a:rPr>
              <a:t> jour :</a:t>
            </a:r>
          </a:p>
          <a:p>
            <a:endParaRPr lang="en-GB" sz="1300" dirty="0">
              <a:solidFill>
                <a:schemeClr val="tx1"/>
              </a:solidFill>
            </a:endParaRPr>
          </a:p>
          <a:p>
            <a:pPr marL="285750" indent="-285750">
              <a:buClr>
                <a:srgbClr val="006968"/>
              </a:buClr>
              <a:buFont typeface="Arial" panose="020B0604020202020204" pitchFamily="34" charset="0"/>
              <a:buChar char="•"/>
            </a:pPr>
            <a:r>
              <a:rPr lang="en-GB" sz="1300" dirty="0">
                <a:solidFill>
                  <a:schemeClr val="tx1"/>
                </a:solidFill>
              </a:rPr>
              <a:t>Du </a:t>
            </a:r>
            <a:r>
              <a:rPr lang="en-GB" sz="1300" dirty="0" err="1">
                <a:solidFill>
                  <a:schemeClr val="tx1"/>
                </a:solidFill>
              </a:rPr>
              <a:t>contrat</a:t>
            </a:r>
            <a:r>
              <a:rPr lang="en-GB" sz="1300" dirty="0">
                <a:solidFill>
                  <a:schemeClr val="tx1"/>
                </a:solidFill>
              </a:rPr>
              <a:t> de travail</a:t>
            </a:r>
            <a:endParaRPr lang="en-GB" sz="1300" dirty="0"/>
          </a:p>
          <a:p>
            <a:pPr marL="285750" indent="-285750">
              <a:buClr>
                <a:srgbClr val="006968"/>
              </a:buClr>
              <a:buFont typeface="Arial" panose="020B0604020202020204" pitchFamily="34" charset="0"/>
              <a:buChar char="•"/>
            </a:pPr>
            <a:r>
              <a:rPr lang="en-GB" sz="1300" dirty="0">
                <a:solidFill>
                  <a:schemeClr val="tx1"/>
                </a:solidFill>
              </a:rPr>
              <a:t>Du </a:t>
            </a:r>
            <a:r>
              <a:rPr lang="en-GB" sz="1300" dirty="0" err="1">
                <a:solidFill>
                  <a:schemeClr val="tx1"/>
                </a:solidFill>
              </a:rPr>
              <a:t>partenariat</a:t>
            </a:r>
            <a:r>
              <a:rPr lang="en-GB" sz="1300" dirty="0">
                <a:solidFill>
                  <a:schemeClr val="tx1"/>
                </a:solidFill>
              </a:rPr>
              <a:t> / du marriage</a:t>
            </a:r>
            <a:endParaRPr lang="en-GB" sz="1300" b="1" dirty="0"/>
          </a:p>
          <a:p>
            <a:endParaRPr lang="en-GB" sz="1300" b="1" dirty="0"/>
          </a:p>
          <a:p>
            <a:endParaRPr lang="en-GB" sz="1300" dirty="0"/>
          </a:p>
          <a:p>
            <a:endParaRPr lang="en-GB" sz="1300" dirty="0"/>
          </a:p>
        </p:txBody>
      </p:sp>
      <p:grpSp>
        <p:nvGrpSpPr>
          <p:cNvPr id="14" name="Group 13"/>
          <p:cNvGrpSpPr/>
          <p:nvPr/>
        </p:nvGrpSpPr>
        <p:grpSpPr>
          <a:xfrm>
            <a:off x="0" y="5895474"/>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3</a:t>
            </a:fld>
            <a:endParaRPr lang="fr-CH" b="1" dirty="0">
              <a:solidFill>
                <a:srgbClr val="BCE4FA"/>
              </a:solidFill>
              <a:latin typeface="Poppins"/>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3312" t="16655" r="64725" b="47002"/>
          <a:stretch/>
        </p:blipFill>
        <p:spPr>
          <a:xfrm>
            <a:off x="4356351" y="1182534"/>
            <a:ext cx="469528" cy="504000"/>
          </a:xfrm>
          <a:prstGeom prst="rect">
            <a:avLst/>
          </a:prstGeom>
        </p:spPr>
      </p:pic>
      <p:sp>
        <p:nvSpPr>
          <p:cNvPr id="19" name="ZoneTexte 18">
            <a:extLst>
              <a:ext uri="{FF2B5EF4-FFF2-40B4-BE49-F238E27FC236}">
                <a16:creationId xmlns:a16="http://schemas.microsoft.com/office/drawing/2014/main" id="{E78EBF1C-3920-42C9-8D9F-E811D57604C0}"/>
              </a:ext>
            </a:extLst>
          </p:cNvPr>
          <p:cNvSpPr txBox="1"/>
          <p:nvPr/>
        </p:nvSpPr>
        <p:spPr>
          <a:xfrm>
            <a:off x="0" y="213702"/>
            <a:ext cx="2720599" cy="523220"/>
          </a:xfrm>
          <a:prstGeom prst="rect">
            <a:avLst/>
          </a:prstGeom>
          <a:noFill/>
        </p:spPr>
        <p:txBody>
          <a:bodyPr wrap="square">
            <a:spAutoFit/>
          </a:bodyPr>
          <a:lstStyle/>
          <a:p>
            <a:pPr algn="ctr"/>
            <a:r>
              <a:rPr lang="fr-FR" sz="2800" b="1" dirty="0">
                <a:solidFill>
                  <a:srgbClr val="006968"/>
                </a:solidFill>
                <a:latin typeface="Georgia" panose="02040502050405020303" pitchFamily="18" charset="0"/>
              </a:rPr>
              <a:t>Affiliation</a:t>
            </a:r>
            <a:endParaRPr lang="fr-FR" sz="2800" b="1" dirty="0">
              <a:solidFill>
                <a:srgbClr val="006968"/>
              </a:solidFill>
              <a:latin typeface="Poppins"/>
            </a:endParaRPr>
          </a:p>
        </p:txBody>
      </p:sp>
      <p:sp>
        <p:nvSpPr>
          <p:cNvPr id="21" name="Down Arrow 56">
            <a:extLst>
              <a:ext uri="{FF2B5EF4-FFF2-40B4-BE49-F238E27FC236}">
                <a16:creationId xmlns:a16="http://schemas.microsoft.com/office/drawing/2014/main" id="{66C7ECAC-6692-4400-8D11-241D83593C15}"/>
              </a:ext>
            </a:extLst>
          </p:cNvPr>
          <p:cNvSpPr/>
          <p:nvPr/>
        </p:nvSpPr>
        <p:spPr>
          <a:xfrm rot="5400000" flipV="1">
            <a:off x="6206255" y="4167374"/>
            <a:ext cx="45719" cy="234143"/>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ZoneTexte 19">
            <a:extLst>
              <a:ext uri="{FF2B5EF4-FFF2-40B4-BE49-F238E27FC236}">
                <a16:creationId xmlns:a16="http://schemas.microsoft.com/office/drawing/2014/main" id="{6CBC7C81-1F24-4EF2-A26A-BE2674E4DB0C}"/>
              </a:ext>
            </a:extLst>
          </p:cNvPr>
          <p:cNvSpPr txBox="1"/>
          <p:nvPr/>
        </p:nvSpPr>
        <p:spPr>
          <a:xfrm>
            <a:off x="6112043" y="1030014"/>
            <a:ext cx="5535168" cy="4585871"/>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endParaRPr lang="en-GB" sz="1300" dirty="0">
              <a:solidFill>
                <a:schemeClr val="tx1"/>
              </a:solidFill>
            </a:endParaRPr>
          </a:p>
          <a:p>
            <a:endParaRPr lang="en-GB" sz="500" dirty="0">
              <a:solidFill>
                <a:schemeClr val="tx1"/>
              </a:solidFill>
            </a:endParaRPr>
          </a:p>
          <a:p>
            <a:endParaRPr lang="en-GB" sz="500" dirty="0">
              <a:solidFill>
                <a:schemeClr val="tx1"/>
              </a:solidFill>
            </a:endParaRPr>
          </a:p>
          <a:p>
            <a:endParaRPr lang="en-GB" sz="1300" dirty="0">
              <a:solidFill>
                <a:schemeClr val="tx1"/>
              </a:solidFill>
            </a:endParaRPr>
          </a:p>
          <a:p>
            <a:r>
              <a:rPr lang="en-GB" sz="1300" dirty="0" err="1">
                <a:solidFill>
                  <a:schemeClr val="tx1"/>
                </a:solidFill>
              </a:rPr>
              <a:t>L’affiliation</a:t>
            </a:r>
            <a:r>
              <a:rPr lang="en-GB" sz="1300" dirty="0">
                <a:solidFill>
                  <a:schemeClr val="tx1"/>
                </a:solidFill>
              </a:rPr>
              <a:t> de tout </a:t>
            </a:r>
            <a:r>
              <a:rPr lang="en-GB" sz="1300" b="1" dirty="0" err="1"/>
              <a:t>membre</a:t>
            </a:r>
            <a:r>
              <a:rPr lang="en-GB" sz="1300" b="1" dirty="0"/>
              <a:t> de </a:t>
            </a:r>
            <a:r>
              <a:rPr lang="en-GB" sz="1300" b="1" dirty="0" err="1"/>
              <a:t>famille</a:t>
            </a:r>
            <a:r>
              <a:rPr lang="en-GB" sz="1300" b="1" dirty="0"/>
              <a:t> </a:t>
            </a:r>
            <a:r>
              <a:rPr lang="en-GB" sz="1300" dirty="0">
                <a:solidFill>
                  <a:schemeClr val="tx1"/>
                </a:solidFill>
              </a:rPr>
              <a:t>(</a:t>
            </a:r>
            <a:r>
              <a:rPr lang="en-GB" sz="1300" dirty="0" err="1">
                <a:solidFill>
                  <a:schemeClr val="tx1"/>
                </a:solidFill>
              </a:rPr>
              <a:t>tel</a:t>
            </a:r>
            <a:r>
              <a:rPr lang="en-GB" sz="1300" dirty="0">
                <a:solidFill>
                  <a:schemeClr val="tx1"/>
                </a:solidFill>
              </a:rPr>
              <a:t> que </a:t>
            </a:r>
            <a:r>
              <a:rPr lang="en-GB" sz="1300" dirty="0" err="1">
                <a:solidFill>
                  <a:schemeClr val="tx1"/>
                </a:solidFill>
              </a:rPr>
              <a:t>défini</a:t>
            </a:r>
            <a:r>
              <a:rPr lang="en-GB" sz="1300" dirty="0">
                <a:solidFill>
                  <a:schemeClr val="tx1"/>
                </a:solidFill>
              </a:rPr>
              <a:t> à </a:t>
            </a:r>
            <a:r>
              <a:rPr lang="en-GB" sz="1300" dirty="0" err="1">
                <a:solidFill>
                  <a:schemeClr val="tx1"/>
                </a:solidFill>
              </a:rPr>
              <a:t>l’article</a:t>
            </a:r>
            <a:r>
              <a:rPr lang="en-GB" sz="1300" dirty="0">
                <a:solidFill>
                  <a:schemeClr val="tx1"/>
                </a:solidFill>
              </a:rPr>
              <a:t> S IV 1.02 </a:t>
            </a:r>
            <a:r>
              <a:rPr lang="fr-CH" sz="1300" dirty="0">
                <a:solidFill>
                  <a:schemeClr val="tx1"/>
                </a:solidFill>
              </a:rPr>
              <a:t>8 des Statut et Règlement du Personnel</a:t>
            </a:r>
            <a:r>
              <a:rPr lang="en-GB" sz="1300" dirty="0">
                <a:solidFill>
                  <a:schemeClr val="tx1"/>
                </a:solidFill>
              </a:rPr>
              <a:t>)</a:t>
            </a:r>
            <a:r>
              <a:rPr lang="fr-CH" sz="1300" dirty="0">
                <a:solidFill>
                  <a:schemeClr val="tx1"/>
                </a:solidFill>
              </a:rPr>
              <a:t> </a:t>
            </a:r>
            <a:r>
              <a:rPr lang="en-GB" sz="1300" dirty="0" err="1">
                <a:solidFill>
                  <a:schemeClr val="tx1"/>
                </a:solidFill>
              </a:rPr>
              <a:t>est</a:t>
            </a:r>
            <a:r>
              <a:rPr lang="en-GB" sz="1300" dirty="0">
                <a:solidFill>
                  <a:schemeClr val="tx1"/>
                </a:solidFill>
              </a:rPr>
              <a:t> </a:t>
            </a:r>
            <a:r>
              <a:rPr lang="en-GB" sz="1300" b="1" dirty="0" err="1"/>
              <a:t>obligatoire</a:t>
            </a:r>
            <a:r>
              <a:rPr lang="en-GB" sz="1300" b="1" dirty="0"/>
              <a:t> et </a:t>
            </a:r>
            <a:r>
              <a:rPr lang="en-GB" sz="1300" b="1" dirty="0" err="1"/>
              <a:t>automatique</a:t>
            </a:r>
            <a:r>
              <a:rPr lang="en-GB" sz="1300" dirty="0">
                <a:solidFill>
                  <a:schemeClr val="tx1"/>
                </a:solidFill>
              </a:rPr>
              <a:t> et la </a:t>
            </a:r>
            <a:r>
              <a:rPr lang="en-GB" sz="1300" b="1" dirty="0"/>
              <a:t>couverture </a:t>
            </a:r>
            <a:r>
              <a:rPr lang="en-GB" sz="1300" b="1" dirty="0" err="1"/>
              <a:t>est</a:t>
            </a:r>
            <a:r>
              <a:rPr lang="en-GB" sz="1300" b="1" dirty="0"/>
              <a:t> la </a:t>
            </a:r>
            <a:r>
              <a:rPr lang="en-GB" sz="1300" b="1" dirty="0" err="1"/>
              <a:t>même</a:t>
            </a:r>
            <a:r>
              <a:rPr lang="en-GB" sz="1300" dirty="0">
                <a:solidFill>
                  <a:schemeClr val="tx1"/>
                </a:solidFill>
              </a:rPr>
              <a:t> que </a:t>
            </a:r>
            <a:r>
              <a:rPr lang="en-GB" sz="1300" dirty="0" err="1">
                <a:solidFill>
                  <a:schemeClr val="tx1"/>
                </a:solidFill>
              </a:rPr>
              <a:t>celle</a:t>
            </a:r>
            <a:r>
              <a:rPr lang="en-GB" sz="1300" dirty="0">
                <a:solidFill>
                  <a:schemeClr val="tx1"/>
                </a:solidFill>
              </a:rPr>
              <a:t> du </a:t>
            </a:r>
            <a:r>
              <a:rPr lang="en-GB" sz="1300" dirty="0" err="1">
                <a:solidFill>
                  <a:schemeClr val="tx1"/>
                </a:solidFill>
              </a:rPr>
              <a:t>Membre</a:t>
            </a:r>
            <a:r>
              <a:rPr lang="en-GB" sz="1300" dirty="0">
                <a:solidFill>
                  <a:schemeClr val="tx1"/>
                </a:solidFill>
              </a:rPr>
              <a:t> principal. </a:t>
            </a:r>
          </a:p>
          <a:p>
            <a:endParaRPr lang="en-GB" sz="1300" dirty="0">
              <a:solidFill>
                <a:schemeClr val="tx1"/>
              </a:solidFill>
            </a:endParaRPr>
          </a:p>
          <a:p>
            <a:endParaRPr lang="en-GB" sz="1300" dirty="0">
              <a:solidFill>
                <a:schemeClr val="tx1"/>
              </a:solidFill>
            </a:endParaRPr>
          </a:p>
          <a:p>
            <a:r>
              <a:rPr lang="en-GB" sz="1300" b="1" u="sng" dirty="0">
                <a:hlinkClick r:id="rId5"/>
              </a:rPr>
              <a:t>Tout </a:t>
            </a:r>
            <a:r>
              <a:rPr lang="en-GB" sz="1300" b="1" u="sng" dirty="0" err="1">
                <a:hlinkClick r:id="rId5"/>
              </a:rPr>
              <a:t>changement</a:t>
            </a:r>
            <a:r>
              <a:rPr lang="en-GB" sz="1300" b="1" u="sng" dirty="0">
                <a:hlinkClick r:id="rId5"/>
              </a:rPr>
              <a:t> de situation </a:t>
            </a:r>
            <a:r>
              <a:rPr lang="en-GB" sz="1300" b="1" u="sng" dirty="0" err="1">
                <a:hlinkClick r:id="rId5"/>
              </a:rPr>
              <a:t>familiale</a:t>
            </a:r>
            <a:r>
              <a:rPr lang="en-GB" sz="1300" b="1" dirty="0">
                <a:hlinkClick r:id="rId5"/>
              </a:rPr>
              <a:t> </a:t>
            </a:r>
            <a:r>
              <a:rPr lang="en-GB" sz="1300" dirty="0" err="1">
                <a:solidFill>
                  <a:schemeClr val="tx1"/>
                </a:solidFill>
              </a:rPr>
              <a:t>doit</a:t>
            </a:r>
            <a:r>
              <a:rPr lang="en-GB" sz="1300" dirty="0">
                <a:solidFill>
                  <a:schemeClr val="tx1"/>
                </a:solidFill>
              </a:rPr>
              <a:t> </a:t>
            </a:r>
            <a:r>
              <a:rPr lang="en-GB" sz="1300" dirty="0" err="1">
                <a:solidFill>
                  <a:schemeClr val="tx1"/>
                </a:solidFill>
              </a:rPr>
              <a:t>être</a:t>
            </a:r>
            <a:r>
              <a:rPr lang="en-GB" sz="1300" dirty="0">
                <a:solidFill>
                  <a:schemeClr val="tx1"/>
                </a:solidFill>
              </a:rPr>
              <a:t> </a:t>
            </a:r>
            <a:r>
              <a:rPr lang="en-GB" sz="1300" dirty="0" err="1">
                <a:solidFill>
                  <a:schemeClr val="tx1"/>
                </a:solidFill>
              </a:rPr>
              <a:t>déclaré</a:t>
            </a:r>
            <a:r>
              <a:rPr lang="en-GB" sz="1300" dirty="0">
                <a:solidFill>
                  <a:schemeClr val="tx1"/>
                </a:solidFill>
              </a:rPr>
              <a:t> à </a:t>
            </a:r>
            <a:r>
              <a:rPr lang="en-GB" sz="1300" dirty="0" err="1">
                <a:solidFill>
                  <a:schemeClr val="tx1"/>
                </a:solidFill>
              </a:rPr>
              <a:t>l’Organisation</a:t>
            </a:r>
            <a:r>
              <a:rPr lang="en-GB" sz="1300" dirty="0">
                <a:solidFill>
                  <a:schemeClr val="tx1"/>
                </a:solidFill>
              </a:rPr>
              <a:t>.</a:t>
            </a:r>
          </a:p>
          <a:p>
            <a:endParaRPr lang="en-GB" sz="1300" dirty="0"/>
          </a:p>
          <a:p>
            <a:pPr lvl="0"/>
            <a:r>
              <a:rPr lang="fr-FR" sz="1600" b="1" dirty="0"/>
              <a:t>Conjoint</a:t>
            </a:r>
          </a:p>
          <a:p>
            <a:pPr lvl="0"/>
            <a:endParaRPr lang="fr-FR" sz="1300" b="1" dirty="0"/>
          </a:p>
          <a:p>
            <a:pPr lvl="0"/>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Pour le Conjoint qui </a:t>
            </a:r>
            <a:r>
              <a:rPr lang="en-GB" sz="1300" dirty="0" err="1">
                <a:solidFill>
                  <a:prstClr val="black"/>
                </a:solidFill>
              </a:rPr>
              <a:t>n’a</a:t>
            </a:r>
            <a:r>
              <a:rPr lang="en-GB" sz="1300" dirty="0">
                <a:solidFill>
                  <a:prstClr val="black"/>
                </a:solidFill>
              </a:rPr>
              <a:t> pas </a:t>
            </a:r>
            <a:r>
              <a:rPr lang="en-GB" sz="1300" dirty="0" err="1">
                <a:solidFill>
                  <a:prstClr val="black"/>
                </a:solidFill>
              </a:rPr>
              <a:t>d’</a:t>
            </a:r>
            <a:r>
              <a:rPr lang="en-GB" sz="1300" dirty="0" err="1"/>
              <a:t>autre</a:t>
            </a:r>
            <a:r>
              <a:rPr lang="en-GB" sz="1300" dirty="0"/>
              <a:t> assurance </a:t>
            </a:r>
            <a:r>
              <a:rPr lang="en-GB" sz="1300" dirty="0" err="1"/>
              <a:t>maladie</a:t>
            </a:r>
            <a:r>
              <a:rPr lang="en-GB" sz="1300" dirty="0">
                <a:solidFill>
                  <a:prstClr val="black"/>
                </a:solidFill>
              </a:rPr>
              <a:t> </a:t>
            </a:r>
            <a:r>
              <a:rPr lang="en-GB" sz="1300" dirty="0"/>
              <a:t>: </a:t>
            </a:r>
            <a:r>
              <a:rPr lang="en-GB" sz="1300" dirty="0">
                <a:solidFill>
                  <a:prstClr val="black"/>
                </a:solidFill>
              </a:rPr>
              <a:t>le CHIS </a:t>
            </a:r>
            <a:r>
              <a:rPr lang="en-GB" sz="1300" dirty="0" err="1">
                <a:solidFill>
                  <a:prstClr val="black"/>
                </a:solidFill>
              </a:rPr>
              <a:t>fonctionne</a:t>
            </a:r>
            <a:r>
              <a:rPr lang="en-GB" sz="1300" dirty="0">
                <a:solidFill>
                  <a:prstClr val="black"/>
                </a:solidFill>
              </a:rPr>
              <a:t> </a:t>
            </a:r>
            <a:r>
              <a:rPr lang="en-GB" sz="1300" dirty="0" err="1">
                <a:solidFill>
                  <a:prstClr val="black"/>
                </a:solidFill>
              </a:rPr>
              <a:t>comme</a:t>
            </a:r>
            <a:r>
              <a:rPr lang="en-GB" sz="1300" dirty="0">
                <a:solidFill>
                  <a:prstClr val="black"/>
                </a:solidFill>
              </a:rPr>
              <a:t> </a:t>
            </a:r>
            <a:r>
              <a:rPr lang="en-GB" sz="1300" b="1" dirty="0"/>
              <a:t>assurance </a:t>
            </a:r>
            <a:r>
              <a:rPr lang="en-GB" sz="1300" b="1" dirty="0" err="1"/>
              <a:t>maladie</a:t>
            </a:r>
            <a:r>
              <a:rPr lang="en-GB" sz="1300" b="1" dirty="0"/>
              <a:t> </a:t>
            </a:r>
            <a:r>
              <a:rPr lang="en-GB" sz="1300" b="1" dirty="0" err="1"/>
              <a:t>primaire</a:t>
            </a:r>
            <a:r>
              <a:rPr lang="en-GB" sz="1300" b="1" dirty="0"/>
              <a:t> </a:t>
            </a:r>
            <a:r>
              <a:rPr lang="fr-CH" sz="1400" dirty="0"/>
              <a:t>(assurance de base)</a:t>
            </a:r>
            <a:r>
              <a:rPr lang="en-GB" sz="1300" dirty="0">
                <a:solidFill>
                  <a:prstClr val="black"/>
                </a:solidFill>
              </a:rPr>
              <a:t>, et </a:t>
            </a:r>
            <a:r>
              <a:rPr lang="en-GB" sz="1300" dirty="0" err="1">
                <a:solidFill>
                  <a:prstClr val="black"/>
                </a:solidFill>
              </a:rPr>
              <a:t>une</a:t>
            </a:r>
            <a:r>
              <a:rPr lang="en-GB" sz="1300" dirty="0">
                <a:solidFill>
                  <a:prstClr val="black"/>
                </a:solidFill>
              </a:rPr>
              <a:t> </a:t>
            </a:r>
            <a:r>
              <a:rPr lang="en-GB" sz="1300" dirty="0" err="1">
                <a:solidFill>
                  <a:prstClr val="black"/>
                </a:solidFill>
              </a:rPr>
              <a:t>cotisation</a:t>
            </a:r>
            <a:r>
              <a:rPr lang="en-GB" sz="1300" dirty="0">
                <a:solidFill>
                  <a:prstClr val="black"/>
                </a:solidFill>
              </a:rPr>
              <a:t> </a:t>
            </a:r>
            <a:r>
              <a:rPr lang="en-GB" sz="1300" dirty="0" err="1">
                <a:solidFill>
                  <a:prstClr val="black"/>
                </a:solidFill>
              </a:rPr>
              <a:t>mensuelle</a:t>
            </a:r>
            <a:r>
              <a:rPr lang="en-GB" sz="1300" dirty="0">
                <a:solidFill>
                  <a:prstClr val="black"/>
                </a:solidFill>
              </a:rPr>
              <a:t> </a:t>
            </a:r>
            <a:r>
              <a:rPr lang="en-GB" sz="1300" dirty="0" err="1">
                <a:solidFill>
                  <a:prstClr val="black"/>
                </a:solidFill>
              </a:rPr>
              <a:t>complémentaire</a:t>
            </a:r>
            <a:r>
              <a:rPr lang="en-GB" sz="1300" dirty="0">
                <a:solidFill>
                  <a:prstClr val="black"/>
                </a:solidFill>
              </a:rPr>
              <a:t> </a:t>
            </a:r>
            <a:r>
              <a:rPr lang="fr-CH" sz="1300" dirty="0">
                <a:solidFill>
                  <a:prstClr val="black"/>
                </a:solidFill>
              </a:rPr>
              <a:t>peut être demandée selon le revenu mensuel brut du conjoint</a:t>
            </a:r>
            <a:r>
              <a:rPr lang="en-GB" sz="1300" dirty="0">
                <a:solidFill>
                  <a:prstClr val="black"/>
                </a:solidFill>
              </a:rPr>
              <a:t>,</a:t>
            </a:r>
          </a:p>
          <a:p>
            <a:pPr lvl="0"/>
            <a:endParaRPr lang="en-GB" sz="1300" dirty="0"/>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Pour le Conjoint </a:t>
            </a:r>
            <a:r>
              <a:rPr lang="en-GB" sz="1300" dirty="0"/>
              <a:t>qui a </a:t>
            </a:r>
            <a:r>
              <a:rPr lang="en-GB" sz="1300" dirty="0" err="1"/>
              <a:t>une</a:t>
            </a:r>
            <a:r>
              <a:rPr lang="en-GB" sz="1300" dirty="0"/>
              <a:t> </a:t>
            </a:r>
            <a:r>
              <a:rPr lang="en-GB" sz="1300" dirty="0" err="1"/>
              <a:t>autre</a:t>
            </a:r>
            <a:r>
              <a:rPr lang="en-GB" sz="1300" dirty="0"/>
              <a:t> assurance </a:t>
            </a:r>
            <a:r>
              <a:rPr lang="en-GB" sz="1300" dirty="0" err="1"/>
              <a:t>maladie</a:t>
            </a:r>
            <a:r>
              <a:rPr lang="en-GB" sz="1300" dirty="0"/>
              <a:t> </a:t>
            </a:r>
            <a:r>
              <a:rPr lang="en-GB" sz="1300" dirty="0">
                <a:solidFill>
                  <a:prstClr val="black"/>
                </a:solidFill>
              </a:rPr>
              <a:t>(</a:t>
            </a:r>
            <a:r>
              <a:rPr lang="en-GB" sz="1300" dirty="0" err="1">
                <a:solidFill>
                  <a:prstClr val="black"/>
                </a:solidFill>
              </a:rPr>
              <a:t>reconnue</a:t>
            </a:r>
            <a:r>
              <a:rPr lang="en-GB" sz="1300" dirty="0">
                <a:solidFill>
                  <a:prstClr val="black"/>
                </a:solidFill>
              </a:rPr>
              <a:t> par le CERN): le CHIS </a:t>
            </a:r>
            <a:r>
              <a:rPr lang="en-GB" sz="1300" dirty="0" err="1">
                <a:solidFill>
                  <a:prstClr val="black"/>
                </a:solidFill>
              </a:rPr>
              <a:t>fonctionne</a:t>
            </a:r>
            <a:r>
              <a:rPr lang="en-GB" sz="1300" dirty="0">
                <a:solidFill>
                  <a:prstClr val="black"/>
                </a:solidFill>
              </a:rPr>
              <a:t> </a:t>
            </a:r>
            <a:r>
              <a:rPr lang="en-GB" sz="1300" dirty="0" err="1">
                <a:solidFill>
                  <a:prstClr val="black"/>
                </a:solidFill>
              </a:rPr>
              <a:t>comme</a:t>
            </a:r>
            <a:r>
              <a:rPr lang="en-GB" sz="1300" dirty="0">
                <a:solidFill>
                  <a:prstClr val="black"/>
                </a:solidFill>
              </a:rPr>
              <a:t> </a:t>
            </a:r>
            <a:r>
              <a:rPr lang="en-GB" sz="1300" b="1" dirty="0"/>
              <a:t>assurance </a:t>
            </a:r>
            <a:r>
              <a:rPr lang="en-GB" sz="1300" b="1" dirty="0" err="1"/>
              <a:t>maladie</a:t>
            </a:r>
            <a:r>
              <a:rPr lang="en-GB" sz="1300" b="1" dirty="0"/>
              <a:t> </a:t>
            </a:r>
            <a:r>
              <a:rPr lang="en-GB" sz="1300" b="1" dirty="0" err="1"/>
              <a:t>complémentaire</a:t>
            </a:r>
            <a:r>
              <a:rPr lang="en-GB" sz="1300" b="1" dirty="0"/>
              <a:t> </a:t>
            </a:r>
            <a:r>
              <a:rPr lang="en-GB" sz="1300" dirty="0">
                <a:solidFill>
                  <a:prstClr val="black"/>
                </a:solidFill>
              </a:rPr>
              <a:t>sans </a:t>
            </a:r>
            <a:r>
              <a:rPr lang="en-GB" sz="1300" dirty="0" err="1">
                <a:solidFill>
                  <a:prstClr val="black"/>
                </a:solidFill>
              </a:rPr>
              <a:t>cotisation</a:t>
            </a:r>
            <a:r>
              <a:rPr lang="en-GB" sz="1300" dirty="0">
                <a:solidFill>
                  <a:prstClr val="black"/>
                </a:solidFill>
              </a:rPr>
              <a:t> </a:t>
            </a:r>
            <a:r>
              <a:rPr lang="en-GB" sz="1300" dirty="0" err="1">
                <a:solidFill>
                  <a:prstClr val="black"/>
                </a:solidFill>
              </a:rPr>
              <a:t>mensuelle</a:t>
            </a:r>
            <a:r>
              <a:rPr lang="en-GB" sz="1300" dirty="0">
                <a:solidFill>
                  <a:prstClr val="black"/>
                </a:solidFill>
              </a:rPr>
              <a:t> </a:t>
            </a:r>
            <a:r>
              <a:rPr lang="en-GB" sz="1300" dirty="0" err="1">
                <a:solidFill>
                  <a:prstClr val="black"/>
                </a:solidFill>
              </a:rPr>
              <a:t>complémentaire</a:t>
            </a:r>
            <a:r>
              <a:rPr lang="en-GB" sz="1300" dirty="0">
                <a:solidFill>
                  <a:prstClr val="black"/>
                </a:solidFill>
              </a:rPr>
              <a:t>,</a:t>
            </a:r>
            <a:endParaRPr lang="en-GB" sz="1300" dirty="0"/>
          </a:p>
          <a:p>
            <a:endParaRPr lang="en-GB" sz="500" dirty="0"/>
          </a:p>
        </p:txBody>
      </p:sp>
      <p:sp>
        <p:nvSpPr>
          <p:cNvPr id="25" name="Down Arrow 56">
            <a:extLst>
              <a:ext uri="{FF2B5EF4-FFF2-40B4-BE49-F238E27FC236}">
                <a16:creationId xmlns:a16="http://schemas.microsoft.com/office/drawing/2014/main" id="{66C7ECAC-6692-4400-8D11-241D83593C15}"/>
              </a:ext>
            </a:extLst>
          </p:cNvPr>
          <p:cNvSpPr/>
          <p:nvPr/>
        </p:nvSpPr>
        <p:spPr>
          <a:xfrm>
            <a:off x="6858732" y="2553616"/>
            <a:ext cx="90709" cy="289456"/>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10266" r="59586" b="44787"/>
          <a:stretch/>
        </p:blipFill>
        <p:spPr>
          <a:xfrm>
            <a:off x="11007457" y="930534"/>
            <a:ext cx="636356" cy="756000"/>
          </a:xfrm>
          <a:prstGeom prst="rect">
            <a:avLst/>
          </a:prstGeom>
        </p:spPr>
      </p:pic>
      <p:sp>
        <p:nvSpPr>
          <p:cNvPr id="23"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71753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4</a:t>
            </a:fld>
            <a:endParaRPr lang="fr-CH" b="1" dirty="0">
              <a:solidFill>
                <a:srgbClr val="BCE4FA"/>
              </a:solidFill>
              <a:latin typeface="Poppins"/>
            </a:endParaRPr>
          </a:p>
        </p:txBody>
      </p:sp>
      <p:sp>
        <p:nvSpPr>
          <p:cNvPr id="15" name="Title 1">
            <a:extLst>
              <a:ext uri="{FF2B5EF4-FFF2-40B4-BE49-F238E27FC236}">
                <a16:creationId xmlns:a16="http://schemas.microsoft.com/office/drawing/2014/main" id="{562A77FD-6DC6-4BE3-B350-1894F811D335}"/>
              </a:ext>
            </a:extLst>
          </p:cNvPr>
          <p:cNvSpPr>
            <a:spLocks noGrp="1"/>
          </p:cNvSpPr>
          <p:nvPr>
            <p:ph type="title"/>
          </p:nvPr>
        </p:nvSpPr>
        <p:spPr>
          <a:xfrm>
            <a:off x="77478" y="540290"/>
            <a:ext cx="11793679" cy="5219224"/>
          </a:xfrm>
        </p:spPr>
        <p:txBody>
          <a:bodyPr>
            <a:normAutofit/>
          </a:bodyPr>
          <a:lstStyle/>
          <a:p>
            <a:r>
              <a:rPr lang="en-GB" sz="13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Pour les </a:t>
            </a:r>
            <a:r>
              <a:rPr lang="fr-CH" sz="1600" dirty="0">
                <a:solidFill>
                  <a:srgbClr val="006968"/>
                </a:solidFill>
                <a:latin typeface="Poppins"/>
                <a:cs typeface="Times New Roman" panose="02020603050405020304" pitchFamily="18" charset="0"/>
              </a:rPr>
              <a:t>Membres du Personnel </a:t>
            </a:r>
            <a:r>
              <a:rPr lang="fr-CH" sz="1600" b="1" dirty="0">
                <a:solidFill>
                  <a:srgbClr val="006968"/>
                </a:solidFill>
                <a:latin typeface="Poppins"/>
                <a:cs typeface="Times New Roman" panose="02020603050405020304" pitchFamily="18" charset="0"/>
              </a:rPr>
              <a:t>titulaires</a:t>
            </a:r>
            <a:r>
              <a:rPr lang="fr-CH" sz="1600" dirty="0">
                <a:solidFill>
                  <a:srgbClr val="006968"/>
                </a:solidFill>
                <a:latin typeface="Poppins"/>
                <a:cs typeface="Times New Roman" panose="02020603050405020304" pitchFamily="18" charset="0"/>
              </a:rPr>
              <a:t> ou </a:t>
            </a:r>
            <a:r>
              <a:rPr lang="fr-CH" sz="1600" b="1" dirty="0">
                <a:solidFill>
                  <a:srgbClr val="006968"/>
                </a:solidFill>
                <a:latin typeface="Poppins"/>
                <a:cs typeface="Times New Roman" panose="02020603050405020304" pitchFamily="18" charset="0"/>
              </a:rPr>
              <a:t>boursiers</a:t>
            </a:r>
            <a:r>
              <a:rPr lang="fr-CH" sz="1600" dirty="0">
                <a:solidFill>
                  <a:srgbClr val="006968"/>
                </a:solidFill>
                <a:latin typeface="Poppins"/>
                <a:cs typeface="Times New Roman" panose="02020603050405020304" pitchFamily="18" charset="0"/>
              </a:rPr>
              <a:t> </a:t>
            </a:r>
            <a:r>
              <a:rPr lang="en-GB" sz="1600" dirty="0">
                <a:solidFill>
                  <a:srgbClr val="006968"/>
                </a:solidFill>
                <a:latin typeface="Poppins"/>
                <a:ea typeface="+mn-ea"/>
                <a:cs typeface="+mn-cs"/>
              </a:rPr>
              <a:t>et les </a:t>
            </a:r>
            <a:r>
              <a:rPr lang="en-GB" sz="1600" b="1" dirty="0">
                <a:solidFill>
                  <a:srgbClr val="006968"/>
                </a:solidFill>
                <a:latin typeface="Poppins"/>
                <a:ea typeface="+mn-ea"/>
                <a:cs typeface="+mn-cs"/>
              </a:rPr>
              <a:t>GRAD: </a:t>
            </a:r>
            <a:br>
              <a:rPr lang="en-GB" sz="1300" b="1" dirty="0">
                <a:solidFill>
                  <a:srgbClr val="006968"/>
                </a:solidFill>
                <a:latin typeface="Poppins"/>
                <a:ea typeface="+mn-ea"/>
                <a:cs typeface="+mn-cs"/>
              </a:rPr>
            </a:br>
            <a:br>
              <a:rPr lang="en-GB" sz="1300" b="1" dirty="0">
                <a:solidFill>
                  <a:srgbClr val="006968"/>
                </a:solidFill>
                <a:latin typeface="Poppins"/>
                <a:ea typeface="+mn-ea"/>
                <a:cs typeface="+mn-cs"/>
              </a:rPr>
            </a:br>
            <a:r>
              <a:rPr lang="en-GB" sz="1300" b="1" dirty="0">
                <a:solidFill>
                  <a:srgbClr val="006968"/>
                </a:solidFill>
                <a:latin typeface="Poppins"/>
                <a:ea typeface="+mn-ea"/>
                <a:cs typeface="+mn-cs"/>
              </a:rPr>
              <a:t>- </a:t>
            </a:r>
            <a:r>
              <a:rPr lang="fr-CH" sz="1300" dirty="0">
                <a:latin typeface="Poppins"/>
              </a:rPr>
              <a:t>Résiliez votre assurance maladie (nationale ou non) avec une attestation d'assurance à demander à UNIQA</a:t>
            </a:r>
            <a:r>
              <a:rPr lang="en-GB" sz="1300" dirty="0">
                <a:latin typeface="Poppins"/>
                <a:ea typeface="+mn-ea"/>
                <a:cs typeface="+mn-cs"/>
              </a:rPr>
              <a:t>.</a:t>
            </a:r>
            <a:br>
              <a:rPr lang="en-GB" sz="1300" dirty="0"/>
            </a:br>
            <a:r>
              <a:rPr lang="en-GB" sz="1300" b="1" dirty="0">
                <a:solidFill>
                  <a:srgbClr val="006968"/>
                </a:solidFill>
                <a:latin typeface="Poppins"/>
                <a:ea typeface="+mn-ea"/>
                <a:cs typeface="+mn-cs"/>
              </a:rPr>
              <a:t>- </a:t>
            </a:r>
            <a:r>
              <a:rPr lang="fr-CH" sz="1300" dirty="0">
                <a:latin typeface="Poppins"/>
                <a:ea typeface="+mn-ea"/>
                <a:cs typeface="+mn-cs"/>
              </a:rPr>
              <a:t>Rendez vos cartes d'assurance et ne les utilisez plus.</a:t>
            </a:r>
            <a:br>
              <a:rPr lang="en-GB" sz="1300" dirty="0"/>
            </a:br>
            <a:br>
              <a:rPr lang="en-GB" sz="1300" dirty="0"/>
            </a:br>
            <a:br>
              <a:rPr lang="fr-CH" sz="1300" dirty="0"/>
            </a:br>
            <a:r>
              <a:rPr lang="en-GB" sz="1300" dirty="0">
                <a:solidFill>
                  <a:srgbClr val="006968"/>
                </a:solidFill>
                <a:latin typeface="Poppins"/>
                <a:cs typeface="Times New Roman" panose="02020603050405020304" pitchFamily="18" charset="0"/>
              </a:rPr>
              <a:t>► </a:t>
            </a:r>
            <a:r>
              <a:rPr lang="en-GB" sz="1600" dirty="0">
                <a:solidFill>
                  <a:srgbClr val="006968"/>
                </a:solidFill>
                <a:latin typeface="Poppins"/>
                <a:cs typeface="Times New Roman" panose="02020603050405020304" pitchFamily="18" charset="0"/>
              </a:rPr>
              <a:t>Pour les </a:t>
            </a:r>
            <a:r>
              <a:rPr lang="fr-CH" sz="1600" dirty="0">
                <a:solidFill>
                  <a:srgbClr val="006968"/>
                </a:solidFill>
                <a:latin typeface="Poppins"/>
                <a:cs typeface="Times New Roman" panose="02020603050405020304" pitchFamily="18" charset="0"/>
              </a:rPr>
              <a:t>Membres du Personnel </a:t>
            </a:r>
            <a:r>
              <a:rPr lang="fr-CH" sz="1600" b="1" dirty="0">
                <a:solidFill>
                  <a:srgbClr val="006968"/>
                </a:solidFill>
                <a:latin typeface="Poppins"/>
                <a:cs typeface="Times New Roman" panose="02020603050405020304" pitchFamily="18" charset="0"/>
              </a:rPr>
              <a:t>titulaires</a:t>
            </a:r>
            <a:r>
              <a:rPr lang="fr-CH" sz="1600" dirty="0">
                <a:solidFill>
                  <a:srgbClr val="006968"/>
                </a:solidFill>
                <a:latin typeface="Poppins"/>
                <a:cs typeface="Times New Roman" panose="02020603050405020304" pitchFamily="18" charset="0"/>
              </a:rPr>
              <a:t> ou </a:t>
            </a:r>
            <a:r>
              <a:rPr lang="fr-CH" sz="1600" b="1" dirty="0">
                <a:solidFill>
                  <a:srgbClr val="006968"/>
                </a:solidFill>
                <a:latin typeface="Poppins"/>
                <a:cs typeface="Times New Roman" panose="02020603050405020304" pitchFamily="18" charset="0"/>
              </a:rPr>
              <a:t>boursiers</a:t>
            </a:r>
            <a:r>
              <a:rPr lang="fr-CH" sz="1600" dirty="0">
                <a:solidFill>
                  <a:srgbClr val="006968"/>
                </a:solidFill>
                <a:latin typeface="Poppins"/>
                <a:cs typeface="Times New Roman" panose="02020603050405020304" pitchFamily="18" charset="0"/>
              </a:rPr>
              <a:t> </a:t>
            </a:r>
            <a:r>
              <a:rPr lang="en-GB" sz="1600" b="1" u="sng" dirty="0" err="1">
                <a:solidFill>
                  <a:srgbClr val="006968"/>
                </a:solidFill>
                <a:latin typeface="Poppins"/>
                <a:ea typeface="+mn-ea"/>
                <a:cs typeface="+mn-cs"/>
              </a:rPr>
              <a:t>uniquement</a:t>
            </a:r>
            <a:r>
              <a:rPr lang="en-GB" sz="1600" dirty="0">
                <a:solidFill>
                  <a:srgbClr val="006968"/>
                </a:solidFill>
                <a:latin typeface="Poppins"/>
                <a:ea typeface="+mn-ea"/>
                <a:cs typeface="+mn-cs"/>
              </a:rPr>
              <a:t> qui </a:t>
            </a:r>
            <a:r>
              <a:rPr lang="en-GB" sz="1600" dirty="0" err="1">
                <a:solidFill>
                  <a:srgbClr val="006968"/>
                </a:solidFill>
                <a:latin typeface="Poppins"/>
                <a:ea typeface="+mn-ea"/>
                <a:cs typeface="+mn-cs"/>
              </a:rPr>
              <a:t>ont</a:t>
            </a:r>
            <a:r>
              <a:rPr lang="en-GB" sz="1600" dirty="0">
                <a:solidFill>
                  <a:srgbClr val="006968"/>
                </a:solidFill>
                <a:latin typeface="Poppins"/>
                <a:ea typeface="+mn-ea"/>
                <a:cs typeface="+mn-cs"/>
              </a:rPr>
              <a:t> un conjoint : </a:t>
            </a:r>
            <a:br>
              <a:rPr lang="en-GB" sz="1600" dirty="0">
                <a:solidFill>
                  <a:srgbClr val="006968"/>
                </a:solidFill>
                <a:latin typeface="Poppins"/>
                <a:ea typeface="+mn-ea"/>
                <a:cs typeface="+mn-cs"/>
              </a:rPr>
            </a:br>
            <a:r>
              <a:rPr lang="en-GB" sz="1600" dirty="0">
                <a:solidFill>
                  <a:srgbClr val="006968"/>
                </a:solidFill>
                <a:latin typeface="Poppins"/>
                <a:ea typeface="+mn-ea"/>
                <a:cs typeface="+mn-cs"/>
              </a:rPr>
              <a:t>   </a:t>
            </a:r>
            <a:r>
              <a:rPr lang="en-GB" sz="1000" dirty="0">
                <a:solidFill>
                  <a:srgbClr val="006968"/>
                </a:solidFill>
                <a:latin typeface="Poppins"/>
              </a:rPr>
              <a:t>(</a:t>
            </a:r>
            <a:r>
              <a:rPr lang="fr-CH" sz="1000" dirty="0">
                <a:solidFill>
                  <a:srgbClr val="006968"/>
                </a:solidFill>
                <a:latin typeface="Poppins"/>
              </a:rPr>
              <a:t>Les étudiants ne sont pas soumis à l'obligation de remplir une SHIPID.</a:t>
            </a:r>
            <a:r>
              <a:rPr lang="en-GB" sz="1000" dirty="0">
                <a:solidFill>
                  <a:srgbClr val="006968"/>
                </a:solidFill>
                <a:latin typeface="Poppins"/>
              </a:rPr>
              <a:t>)</a:t>
            </a:r>
            <a:br>
              <a:rPr lang="en-GB" sz="1300" dirty="0">
                <a:solidFill>
                  <a:srgbClr val="006968"/>
                </a:solidFill>
                <a:latin typeface="Poppins"/>
              </a:rPr>
            </a:br>
            <a:br>
              <a:rPr lang="en-GB" sz="1300" dirty="0">
                <a:solidFill>
                  <a:prstClr val="black"/>
                </a:solidFill>
                <a:latin typeface="Poppins"/>
              </a:rPr>
            </a:br>
            <a:r>
              <a:rPr lang="en-GB" sz="1300" b="1" u="sng" dirty="0" err="1">
                <a:solidFill>
                  <a:prstClr val="black"/>
                </a:solidFill>
                <a:latin typeface="Poppins"/>
              </a:rPr>
              <a:t>Remplir</a:t>
            </a:r>
            <a:r>
              <a:rPr lang="en-GB" sz="1300" dirty="0">
                <a:solidFill>
                  <a:prstClr val="black"/>
                </a:solidFill>
                <a:latin typeface="Poppins"/>
              </a:rPr>
              <a:t> </a:t>
            </a:r>
            <a:r>
              <a:rPr lang="en-GB" sz="1300" dirty="0" err="1">
                <a:solidFill>
                  <a:prstClr val="black"/>
                </a:solidFill>
                <a:latin typeface="Poppins"/>
              </a:rPr>
              <a:t>une</a:t>
            </a:r>
            <a:r>
              <a:rPr lang="en-GB" sz="1300" dirty="0">
                <a:solidFill>
                  <a:prstClr val="black"/>
                </a:solidFill>
                <a:latin typeface="Poppins"/>
              </a:rPr>
              <a:t> </a:t>
            </a:r>
            <a:r>
              <a:rPr lang="en-GB" sz="1300" b="1" dirty="0">
                <a:solidFill>
                  <a:srgbClr val="006968"/>
                </a:solidFill>
                <a:latin typeface="Poppins"/>
                <a:hlinkClick r:id="rId3"/>
              </a:rPr>
              <a:t>SHIPID</a:t>
            </a:r>
            <a:r>
              <a:rPr lang="en-GB" sz="1300" b="1" dirty="0">
                <a:solidFill>
                  <a:prstClr val="black"/>
                </a:solidFill>
                <a:latin typeface="Poppins"/>
              </a:rPr>
              <a:t> </a:t>
            </a:r>
            <a:r>
              <a:rPr lang="en-GB" sz="1300" dirty="0">
                <a:solidFill>
                  <a:prstClr val="black"/>
                </a:solidFill>
                <a:latin typeface="Poppins"/>
              </a:rPr>
              <a:t>(</a:t>
            </a:r>
            <a:r>
              <a:rPr lang="fr-CH" sz="1300" i="1" dirty="0">
                <a:solidFill>
                  <a:prstClr val="black"/>
                </a:solidFill>
                <a:latin typeface="Poppins"/>
              </a:rPr>
              <a:t>Déclaration d'Assurance maladie et Revenu Professionnel du Conjoint</a:t>
            </a:r>
            <a:r>
              <a:rPr lang="en-GB" sz="1300" dirty="0">
                <a:solidFill>
                  <a:prstClr val="black"/>
                </a:solidFill>
                <a:latin typeface="Poppins"/>
              </a:rPr>
              <a:t>) </a:t>
            </a:r>
            <a:r>
              <a:rPr lang="en-GB" sz="1300" dirty="0">
                <a:latin typeface="Poppins"/>
              </a:rPr>
              <a:t>sous EDH pour </a:t>
            </a:r>
            <a:r>
              <a:rPr lang="en-GB" sz="1300" dirty="0" err="1">
                <a:latin typeface="Poppins"/>
              </a:rPr>
              <a:t>déclarer</a:t>
            </a:r>
            <a:r>
              <a:rPr lang="en-GB" sz="1300" dirty="0">
                <a:latin typeface="Poppins"/>
              </a:rPr>
              <a:t> le </a:t>
            </a:r>
            <a:r>
              <a:rPr lang="en-GB" sz="1300" dirty="0" err="1">
                <a:latin typeface="Poppins"/>
              </a:rPr>
              <a:t>statut</a:t>
            </a:r>
            <a:r>
              <a:rPr lang="en-GB" sz="1300" dirty="0">
                <a:latin typeface="Poppins"/>
              </a:rPr>
              <a:t> du conjoint. </a:t>
            </a:r>
            <a:br>
              <a:rPr lang="en-GB" sz="1300" dirty="0">
                <a:solidFill>
                  <a:prstClr val="black"/>
                </a:solidFill>
                <a:latin typeface="Poppins"/>
              </a:rPr>
            </a:br>
            <a:br>
              <a:rPr lang="en-GB" sz="1300" dirty="0">
                <a:solidFill>
                  <a:prstClr val="black"/>
                </a:solidFill>
                <a:latin typeface="Poppins"/>
              </a:rPr>
            </a:br>
            <a:br>
              <a:rPr lang="en-GB" sz="1300" dirty="0">
                <a:solidFill>
                  <a:prstClr val="black"/>
                </a:solidFill>
                <a:latin typeface="Poppins"/>
              </a:rPr>
            </a:br>
            <a:br>
              <a:rPr lang="en-GB" sz="1300" dirty="0">
                <a:solidFill>
                  <a:prstClr val="black"/>
                </a:solidFill>
                <a:latin typeface="Poppins"/>
              </a:rPr>
            </a:br>
            <a:r>
              <a:rPr lang="en-GB" sz="1300" dirty="0" err="1">
                <a:latin typeface="Poppins"/>
              </a:rPr>
              <a:t>Puis</a:t>
            </a:r>
            <a:r>
              <a:rPr lang="en-GB" sz="1300" dirty="0">
                <a:latin typeface="Poppins"/>
              </a:rPr>
              <a:t> </a:t>
            </a:r>
            <a:r>
              <a:rPr lang="en-GB" sz="1300" b="1" u="sng" dirty="0">
                <a:solidFill>
                  <a:srgbClr val="006968"/>
                </a:solidFill>
                <a:latin typeface="Poppins"/>
              </a:rPr>
              <a:t>tout </a:t>
            </a:r>
            <a:r>
              <a:rPr lang="en-GB" sz="1300" b="1" u="sng" dirty="0" err="1">
                <a:solidFill>
                  <a:srgbClr val="006968"/>
                </a:solidFill>
                <a:latin typeface="Poppins"/>
              </a:rPr>
              <a:t>changement</a:t>
            </a:r>
            <a:r>
              <a:rPr lang="en-GB" sz="1300" b="1" dirty="0">
                <a:solidFill>
                  <a:srgbClr val="006968"/>
                </a:solidFill>
                <a:latin typeface="Poppins"/>
              </a:rPr>
              <a:t> </a:t>
            </a:r>
            <a:r>
              <a:rPr lang="en-GB" sz="1300" dirty="0">
                <a:latin typeface="Poppins"/>
                <a:ea typeface="+mn-ea"/>
                <a:cs typeface="+mn-cs"/>
              </a:rPr>
              <a:t>d</a:t>
            </a:r>
            <a:r>
              <a:rPr lang="fr-CH" sz="1300" dirty="0">
                <a:latin typeface="Poppins"/>
                <a:ea typeface="+mn-ea"/>
                <a:cs typeface="+mn-cs"/>
              </a:rPr>
              <a:t>e </a:t>
            </a:r>
            <a:r>
              <a:rPr lang="fr-CH" sz="1300" b="1" dirty="0">
                <a:latin typeface="Poppins"/>
                <a:ea typeface="+mn-ea"/>
                <a:cs typeface="+mn-cs"/>
              </a:rPr>
              <a:t>revenus bruts du conjoint </a:t>
            </a:r>
            <a:r>
              <a:rPr lang="fr-CH" sz="1300" dirty="0">
                <a:latin typeface="Poppins"/>
                <a:ea typeface="+mn-ea"/>
                <a:cs typeface="+mn-cs"/>
              </a:rPr>
              <a:t>ou de sa </a:t>
            </a:r>
            <a:r>
              <a:rPr lang="fr-CH" sz="1300" b="1" dirty="0">
                <a:latin typeface="Poppins"/>
                <a:ea typeface="+mn-ea"/>
                <a:cs typeface="+mn-cs"/>
              </a:rPr>
              <a:t>situation en matière d'assurance maladie </a:t>
            </a:r>
            <a:r>
              <a:rPr lang="fr-CH" sz="1300" dirty="0">
                <a:latin typeface="Poppins"/>
                <a:ea typeface="+mn-ea"/>
                <a:cs typeface="+mn-cs"/>
              </a:rPr>
              <a:t>doit être déclaré à l'Organisation.</a:t>
            </a:r>
            <a:br>
              <a:rPr lang="en-GB" sz="1300" dirty="0">
                <a:solidFill>
                  <a:srgbClr val="006968"/>
                </a:solidFill>
                <a:latin typeface="Poppins"/>
              </a:rPr>
            </a:br>
            <a:br>
              <a:rPr lang="en-GB" sz="1300" dirty="0">
                <a:solidFill>
                  <a:srgbClr val="006968"/>
                </a:solidFill>
                <a:latin typeface="Poppins"/>
              </a:rPr>
            </a:br>
            <a:br>
              <a:rPr lang="en-GB" sz="1300" dirty="0">
                <a:solidFill>
                  <a:srgbClr val="006968"/>
                </a:solidFill>
                <a:latin typeface="Poppins"/>
              </a:rPr>
            </a:br>
            <a:br>
              <a:rPr lang="en-GB" sz="1300" dirty="0">
                <a:solidFill>
                  <a:srgbClr val="006968"/>
                </a:solidFill>
                <a:latin typeface="Poppins"/>
              </a:rPr>
            </a:br>
            <a:r>
              <a:rPr lang="fr-CH" sz="1300" b="1" dirty="0">
                <a:solidFill>
                  <a:srgbClr val="006968"/>
                </a:solidFill>
                <a:latin typeface="Poppins"/>
              </a:rPr>
              <a:t>Attention particulière pour les personnes qui veulent s'établir en Suisse ou qui sont déjà établies en Suisse. </a:t>
            </a:r>
            <a:br>
              <a:rPr lang="fr-CH" sz="1300" b="1" dirty="0">
                <a:solidFill>
                  <a:srgbClr val="006968"/>
                </a:solidFill>
                <a:latin typeface="Poppins"/>
                <a:ea typeface="+mn-ea"/>
                <a:cs typeface="+mn-cs"/>
              </a:rPr>
            </a:br>
            <a:br>
              <a:rPr lang="en-US" sz="1300" b="1" dirty="0">
                <a:latin typeface="Poppins"/>
                <a:ea typeface="+mn-ea"/>
                <a:cs typeface="+mn-cs"/>
              </a:rPr>
            </a:br>
            <a:r>
              <a:rPr lang="en-US" sz="1300" dirty="0">
                <a:latin typeface="Poppins"/>
                <a:ea typeface="+mn-ea"/>
                <a:cs typeface="+mn-cs"/>
              </a:rPr>
              <a:t>Les </a:t>
            </a:r>
            <a:r>
              <a:rPr lang="fr-CH" sz="1300" dirty="0">
                <a:latin typeface="Poppins"/>
                <a:ea typeface="+mn-ea"/>
                <a:cs typeface="+mn-cs"/>
              </a:rPr>
              <a:t>membres de votre famille sont automatiquement et obligatoirement affiliés au CHIS. Toutefois, cela ne les dispense pas nécessairement de leurs obligations au regard du droit suisse découlant du fait qu'ils résident ou s'installent en Suisse. Ceci est valable qu'ils aient la </a:t>
            </a:r>
            <a:r>
              <a:rPr lang="fr-CH" sz="1300" b="1" dirty="0">
                <a:latin typeface="Poppins"/>
                <a:ea typeface="+mn-ea"/>
                <a:cs typeface="+mn-cs"/>
              </a:rPr>
              <a:t>nationalité suisse </a:t>
            </a:r>
            <a:r>
              <a:rPr lang="fr-CH" sz="1300" dirty="0">
                <a:latin typeface="Poppins"/>
                <a:ea typeface="+mn-ea"/>
                <a:cs typeface="+mn-cs"/>
              </a:rPr>
              <a:t>ou qu'ils soient </a:t>
            </a:r>
            <a:r>
              <a:rPr lang="fr-CH" sz="1300" b="1" dirty="0">
                <a:latin typeface="Poppins"/>
                <a:ea typeface="+mn-ea"/>
                <a:cs typeface="+mn-cs"/>
              </a:rPr>
              <a:t>titulaires d'un permis de séjour de type B ou C</a:t>
            </a:r>
            <a:r>
              <a:rPr lang="fr-CH" sz="1300" dirty="0">
                <a:latin typeface="Poppins"/>
                <a:ea typeface="+mn-ea"/>
                <a:cs typeface="+mn-cs"/>
              </a:rPr>
              <a:t>. Dans ce cas, ils deviennent ou restent soumis à l'obligation de contracter une assurance en Suisse auprès d'un assureur LAMal, sauf s'ils en demandent l'exemption.</a:t>
            </a:r>
            <a:br>
              <a:rPr lang="fr-CH" sz="1300" dirty="0">
                <a:latin typeface="Poppins"/>
                <a:ea typeface="+mn-ea"/>
                <a:cs typeface="+mn-cs"/>
              </a:rPr>
            </a:br>
            <a:br>
              <a:rPr lang="fr-CH" sz="1400" dirty="0"/>
            </a:br>
            <a:br>
              <a:rPr lang="en-US" sz="1300" dirty="0">
                <a:latin typeface="Poppins"/>
                <a:ea typeface="+mn-ea"/>
                <a:cs typeface="+mn-cs"/>
              </a:rPr>
            </a:br>
            <a:r>
              <a:rPr lang="fr-CH" sz="1300" dirty="0">
                <a:solidFill>
                  <a:srgbClr val="006968"/>
                </a:solidFill>
                <a:latin typeface="Poppins"/>
                <a:ea typeface="+mn-ea"/>
                <a:cs typeface="+mn-cs"/>
              </a:rPr>
              <a:t>Vous avez 3 mois pour demander l'exemption.</a:t>
            </a:r>
            <a:endParaRPr lang="fr-CH" sz="1300" dirty="0">
              <a:solidFill>
                <a:srgbClr val="006968"/>
              </a:solidFill>
            </a:endParaRPr>
          </a:p>
        </p:txBody>
      </p:sp>
      <p:sp>
        <p:nvSpPr>
          <p:cNvPr id="11" name="ZoneTexte 18">
            <a:extLst>
              <a:ext uri="{FF2B5EF4-FFF2-40B4-BE49-F238E27FC236}">
                <a16:creationId xmlns:a16="http://schemas.microsoft.com/office/drawing/2014/main" id="{E78EBF1C-3920-42C9-8D9F-E811D57604C0}"/>
              </a:ext>
            </a:extLst>
          </p:cNvPr>
          <p:cNvSpPr txBox="1"/>
          <p:nvPr/>
        </p:nvSpPr>
        <p:spPr>
          <a:xfrm>
            <a:off x="77478" y="9332"/>
            <a:ext cx="3689850" cy="523220"/>
          </a:xfrm>
          <a:prstGeom prst="rect">
            <a:avLst/>
          </a:prstGeom>
          <a:noFill/>
        </p:spPr>
        <p:txBody>
          <a:bodyPr wrap="square">
            <a:spAutoFit/>
          </a:bodyPr>
          <a:lstStyle/>
          <a:p>
            <a:r>
              <a:rPr lang="fr-FR" sz="2800" b="1" dirty="0">
                <a:solidFill>
                  <a:srgbClr val="006968"/>
                </a:solidFill>
                <a:latin typeface="Georgia" panose="02040502050405020303" pitchFamily="18" charset="0"/>
              </a:rPr>
              <a:t>A votre arrivée</a:t>
            </a:r>
            <a:endParaRPr lang="fr-FR" sz="2800" b="1" dirty="0">
              <a:solidFill>
                <a:srgbClr val="006968"/>
              </a:solidFill>
              <a:latin typeface="Poppins"/>
            </a:endParaRPr>
          </a:p>
        </p:txBody>
      </p:sp>
      <p:sp>
        <p:nvSpPr>
          <p:cNvPr id="12" name="Down Arrow 56">
            <a:extLst>
              <a:ext uri="{FF2B5EF4-FFF2-40B4-BE49-F238E27FC236}">
                <a16:creationId xmlns:a16="http://schemas.microsoft.com/office/drawing/2014/main" id="{66C7ECAC-6692-4400-8D11-241D83593C15}"/>
              </a:ext>
            </a:extLst>
          </p:cNvPr>
          <p:cNvSpPr/>
          <p:nvPr/>
        </p:nvSpPr>
        <p:spPr>
          <a:xfrm>
            <a:off x="1205161" y="2981354"/>
            <a:ext cx="88232" cy="256886"/>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3312" t="18153" r="64476" b="47377"/>
          <a:stretch/>
        </p:blipFill>
        <p:spPr>
          <a:xfrm>
            <a:off x="3254685" y="36942"/>
            <a:ext cx="452741" cy="468000"/>
          </a:xfrm>
          <a:prstGeom prst="rect">
            <a:avLst/>
          </a:prstGeom>
        </p:spPr>
      </p:pic>
      <p:sp>
        <p:nvSpPr>
          <p:cNvPr id="16"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173193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93238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6666429" y="121562"/>
            <a:ext cx="524573" cy="403712"/>
          </a:xfrm>
          <a:prstGeom prst="rect">
            <a:avLst/>
          </a:prstGeom>
          <a:ln>
            <a:noFill/>
          </a:ln>
        </p:spPr>
      </p:pic>
      <p:sp>
        <p:nvSpPr>
          <p:cNvPr id="2" name="Rectangle 1"/>
          <p:cNvSpPr/>
          <p:nvPr/>
        </p:nvSpPr>
        <p:spPr>
          <a:xfrm>
            <a:off x="0" y="27953"/>
            <a:ext cx="6590266" cy="523220"/>
          </a:xfrm>
          <a:prstGeom prst="rect">
            <a:avLst/>
          </a:prstGeom>
        </p:spPr>
        <p:txBody>
          <a:bodyPr wrap="none">
            <a:spAutoFit/>
          </a:bodyPr>
          <a:lstStyle/>
          <a:p>
            <a:r>
              <a:rPr lang="fr-FR" sz="2800" b="1" dirty="0">
                <a:solidFill>
                  <a:srgbClr val="006968"/>
                </a:solidFill>
                <a:latin typeface="Georgia" panose="02040502050405020303" pitchFamily="18" charset="0"/>
              </a:rPr>
              <a:t>Prestations de l'assurance maladie</a:t>
            </a:r>
          </a:p>
        </p:txBody>
      </p:sp>
      <p:sp>
        <p:nvSpPr>
          <p:cNvPr id="3" name="Rectangle 2"/>
          <p:cNvSpPr/>
          <p:nvPr/>
        </p:nvSpPr>
        <p:spPr>
          <a:xfrm>
            <a:off x="184485" y="739174"/>
            <a:ext cx="5411644" cy="4678204"/>
          </a:xfrm>
          <a:prstGeom prst="rect">
            <a:avLst/>
          </a:prstGeom>
        </p:spPr>
        <p:txBody>
          <a:bodyPr wrap="square">
            <a:spAutoFit/>
          </a:bodyPr>
          <a:lstStyle/>
          <a:p>
            <a:pPr algn="ctr"/>
            <a:endParaRPr lang="fr-FR" sz="700" b="1" dirty="0">
              <a:solidFill>
                <a:srgbClr val="006968"/>
              </a:solidFill>
              <a:latin typeface="Georgia" panose="02040502050405020303" pitchFamily="18" charset="0"/>
            </a:endParaRPr>
          </a:p>
          <a:p>
            <a:r>
              <a:rPr lang="en-GB" sz="1200" dirty="0">
                <a:solidFill>
                  <a:srgbClr val="006968"/>
                </a:solidFill>
                <a:latin typeface="Poppins"/>
                <a:cs typeface="Times New Roman" panose="02020603050405020304" pitchFamily="18" charset="0"/>
              </a:rPr>
              <a:t>►</a:t>
            </a:r>
            <a:r>
              <a:rPr lang="en-GB" dirty="0">
                <a:solidFill>
                  <a:srgbClr val="006968"/>
                </a:solidFill>
                <a:latin typeface="Poppins"/>
                <a:cs typeface="Times New Roman" panose="02020603050405020304" pitchFamily="18" charset="0"/>
              </a:rPr>
              <a:t> </a:t>
            </a:r>
            <a:r>
              <a:rPr lang="en-GB" sz="1300" dirty="0">
                <a:latin typeface="Poppins"/>
              </a:rPr>
              <a:t>La couverture </a:t>
            </a:r>
            <a:r>
              <a:rPr lang="en-GB" sz="1300" dirty="0" err="1">
                <a:latin typeface="Poppins"/>
              </a:rPr>
              <a:t>médicale</a:t>
            </a:r>
            <a:r>
              <a:rPr lang="en-GB" sz="1300" dirty="0">
                <a:latin typeface="Poppins"/>
              </a:rPr>
              <a:t> </a:t>
            </a:r>
            <a:r>
              <a:rPr lang="en-GB" sz="1300" dirty="0" err="1">
                <a:latin typeface="Poppins"/>
              </a:rPr>
              <a:t>est</a:t>
            </a:r>
            <a:r>
              <a:rPr lang="en-GB" sz="1300" dirty="0">
                <a:latin typeface="Poppins"/>
              </a:rPr>
              <a:t> </a:t>
            </a:r>
            <a:r>
              <a:rPr lang="en-GB" sz="1300" b="1" dirty="0" err="1">
                <a:solidFill>
                  <a:srgbClr val="006968"/>
                </a:solidFill>
                <a:latin typeface="Poppins"/>
              </a:rPr>
              <a:t>mondiale</a:t>
            </a:r>
            <a:endParaRPr lang="en-GB" sz="1300" b="1" dirty="0">
              <a:solidFill>
                <a:srgbClr val="006968"/>
              </a:solidFill>
              <a:latin typeface="Poppins"/>
            </a:endParaRPr>
          </a:p>
          <a:p>
            <a:endParaRPr lang="en-GB" sz="1300" dirty="0">
              <a:solidFill>
                <a:srgbClr val="006968"/>
              </a:solidFill>
              <a:latin typeface="Poppins"/>
              <a:cs typeface="Times New Roman" panose="02020603050405020304" pitchFamily="18" charset="0"/>
            </a:endParaRPr>
          </a:p>
          <a:p>
            <a:r>
              <a:rPr lang="en-GB" sz="1200" dirty="0">
                <a:solidFill>
                  <a:srgbClr val="006968"/>
                </a:solidFill>
                <a:latin typeface="Poppins"/>
                <a:cs typeface="Times New Roman" panose="02020603050405020304" pitchFamily="18" charset="0"/>
              </a:rPr>
              <a:t>►</a:t>
            </a:r>
            <a:r>
              <a:rPr lang="en-GB" sz="1300" dirty="0">
                <a:solidFill>
                  <a:srgbClr val="006968"/>
                </a:solidFill>
                <a:latin typeface="Poppins"/>
                <a:cs typeface="Times New Roman" panose="02020603050405020304" pitchFamily="18" charset="0"/>
              </a:rPr>
              <a:t> </a:t>
            </a:r>
            <a:r>
              <a:rPr lang="fr-CH" sz="1300" dirty="0">
                <a:latin typeface="Poppins"/>
              </a:rPr>
              <a:t>La liste des prestations, le détail des taux de remboursement et les plafonds de dépenses figurent à l‘ </a:t>
            </a:r>
            <a:r>
              <a:rPr lang="fr-CH" sz="1300" b="1" dirty="0">
                <a:solidFill>
                  <a:srgbClr val="006968"/>
                </a:solidFill>
                <a:latin typeface="Poppins"/>
              </a:rPr>
              <a:t>Annexe</a:t>
            </a:r>
            <a:r>
              <a:rPr lang="fr-CH" sz="1300" dirty="0">
                <a:latin typeface="Poppins"/>
              </a:rPr>
              <a:t> </a:t>
            </a:r>
            <a:r>
              <a:rPr lang="fr-CH" sz="1300" b="1" dirty="0">
                <a:solidFill>
                  <a:srgbClr val="006968"/>
                </a:solidFill>
                <a:latin typeface="Poppins"/>
              </a:rPr>
              <a:t>I </a:t>
            </a:r>
            <a:r>
              <a:rPr lang="fr-CH" sz="1300" dirty="0">
                <a:latin typeface="Poppins"/>
              </a:rPr>
              <a:t>du règlement du CHIS.</a:t>
            </a:r>
          </a:p>
          <a:p>
            <a:endParaRPr lang="en-GB" sz="1300" b="1" dirty="0">
              <a:solidFill>
                <a:srgbClr val="006968"/>
              </a:solidFill>
              <a:latin typeface="Poppins"/>
            </a:endParaRPr>
          </a:p>
          <a:p>
            <a:r>
              <a:rPr lang="en-GB" sz="1200" b="1" dirty="0">
                <a:solidFill>
                  <a:srgbClr val="006968"/>
                </a:solidFill>
                <a:latin typeface="Poppins"/>
              </a:rPr>
              <a:t>► </a:t>
            </a:r>
            <a:r>
              <a:rPr lang="fr-CH" sz="1300" dirty="0">
                <a:latin typeface="Poppins"/>
              </a:rPr>
              <a:t>Taux de remboursement selon la </a:t>
            </a:r>
            <a:r>
              <a:rPr lang="fr-CH" sz="1300" b="1" dirty="0">
                <a:solidFill>
                  <a:srgbClr val="006968"/>
                </a:solidFill>
                <a:latin typeface="Poppins"/>
              </a:rPr>
              <a:t>Règle générale </a:t>
            </a:r>
          </a:p>
          <a:p>
            <a:endParaRPr lang="en-GB" sz="1300" b="1" dirty="0">
              <a:solidFill>
                <a:srgbClr val="006968"/>
              </a:solidFill>
              <a:latin typeface="Poppins"/>
            </a:endParaRPr>
          </a:p>
          <a:p>
            <a:endParaRPr lang="fr-CH"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r>
              <a:rPr lang="en-GB" sz="1000" dirty="0">
                <a:solidFill>
                  <a:srgbClr val="006968"/>
                </a:solidFill>
                <a:latin typeface="Poppins"/>
                <a:cs typeface="Times New Roman" panose="02020603050405020304" pitchFamily="18" charset="0"/>
              </a:rPr>
              <a:t>►</a:t>
            </a:r>
            <a:r>
              <a:rPr lang="en-GB" sz="1300" dirty="0">
                <a:solidFill>
                  <a:srgbClr val="006968"/>
                </a:solidFill>
                <a:latin typeface="Poppins"/>
                <a:cs typeface="Times New Roman" panose="02020603050405020304" pitchFamily="18" charset="0"/>
              </a:rPr>
              <a:t> </a:t>
            </a:r>
            <a:r>
              <a:rPr lang="en-GB" sz="1300" b="1" dirty="0">
                <a:solidFill>
                  <a:srgbClr val="006968"/>
                </a:solidFill>
                <a:latin typeface="Poppins"/>
              </a:rPr>
              <a:t>Bonus de </a:t>
            </a:r>
            <a:r>
              <a:rPr lang="en-GB" sz="1300" b="1" dirty="0" err="1">
                <a:solidFill>
                  <a:srgbClr val="006968"/>
                </a:solidFill>
                <a:latin typeface="Poppins"/>
              </a:rPr>
              <a:t>remboursement</a:t>
            </a:r>
            <a:endParaRPr lang="en-GB" sz="1300" b="1" dirty="0">
              <a:solidFill>
                <a:srgbClr val="006968"/>
              </a:solidFill>
              <a:latin typeface="Poppins"/>
            </a:endParaRPr>
          </a:p>
          <a:p>
            <a:br>
              <a:rPr lang="en-GB" sz="1300" dirty="0">
                <a:latin typeface="Poppins"/>
              </a:rPr>
            </a:br>
            <a:r>
              <a:rPr lang="fr-CH" sz="1300" dirty="0">
                <a:latin typeface="Poppins"/>
              </a:rPr>
              <a:t>Si vous vous rendez en France ou dans l'un des États membres du CERN (tous, sauf le Danemark, la Norvège et la Suisse) pour consulter un médecin, acheter des médicaments, faire des analyses ou autres soins médicaux, le taux de remboursement sera de 85 % au lieu de 80 % ou de 95 % au lieu de 90 %.</a:t>
            </a:r>
            <a:endParaRPr lang="en-GB" sz="1300" dirty="0">
              <a:latin typeface="Poppins"/>
            </a:endParaRPr>
          </a:p>
        </p:txBody>
      </p:sp>
      <p:sp>
        <p:nvSpPr>
          <p:cNvPr id="4" name="Rectangle 3"/>
          <p:cNvSpPr/>
          <p:nvPr/>
        </p:nvSpPr>
        <p:spPr>
          <a:xfrm>
            <a:off x="6096000" y="820561"/>
            <a:ext cx="6096000" cy="1708160"/>
          </a:xfrm>
          <a:prstGeom prst="rect">
            <a:avLst/>
          </a:prstGeom>
          <a:solidFill>
            <a:schemeClr val="bg1"/>
          </a:solidFill>
          <a:ln w="28575" cmpd="dbl">
            <a:noFill/>
          </a:ln>
        </p:spPr>
        <p:txBody>
          <a:bodyPr wrap="square" rtlCol="0">
            <a:spAutoFit/>
          </a:bodyPr>
          <a:lstStyle/>
          <a:p>
            <a:r>
              <a:rPr lang="en-GB" sz="1300" b="1" dirty="0">
                <a:solidFill>
                  <a:srgbClr val="006968"/>
                </a:solidFill>
                <a:latin typeface="Poppins"/>
              </a:rPr>
              <a:t>►</a:t>
            </a:r>
            <a:r>
              <a:rPr lang="en-GB" sz="1400" b="1" dirty="0">
                <a:solidFill>
                  <a:srgbClr val="006968"/>
                </a:solidFill>
                <a:latin typeface="Poppins"/>
              </a:rPr>
              <a:t> </a:t>
            </a:r>
            <a:r>
              <a:rPr lang="en-GB" sz="1300" b="1" dirty="0" err="1">
                <a:solidFill>
                  <a:srgbClr val="006968"/>
                </a:solidFill>
                <a:latin typeface="Poppins"/>
              </a:rPr>
              <a:t>Remboursement</a:t>
            </a:r>
            <a:r>
              <a:rPr lang="en-GB" sz="1300" b="1" dirty="0">
                <a:solidFill>
                  <a:srgbClr val="006968"/>
                </a:solidFill>
                <a:latin typeface="Poppins"/>
              </a:rPr>
              <a:t> des </a:t>
            </a:r>
            <a:r>
              <a:rPr lang="en-GB" sz="1300" b="1" dirty="0" err="1">
                <a:solidFill>
                  <a:srgbClr val="006968"/>
                </a:solidFill>
                <a:latin typeface="Poppins"/>
              </a:rPr>
              <a:t>frais</a:t>
            </a:r>
            <a:r>
              <a:rPr lang="en-GB" sz="1300" b="1" dirty="0">
                <a:solidFill>
                  <a:srgbClr val="006968"/>
                </a:solidFill>
                <a:latin typeface="Poppins"/>
              </a:rPr>
              <a:t> </a:t>
            </a:r>
            <a:r>
              <a:rPr lang="en-GB" sz="1300" b="1" dirty="0" err="1">
                <a:solidFill>
                  <a:srgbClr val="006968"/>
                </a:solidFill>
                <a:latin typeface="Poppins"/>
              </a:rPr>
              <a:t>médicaux</a:t>
            </a:r>
            <a:endParaRPr lang="en-GB" sz="1300" b="1" dirty="0">
              <a:solidFill>
                <a:srgbClr val="006968"/>
              </a:solidFill>
              <a:latin typeface="Poppins"/>
            </a:endParaRPr>
          </a:p>
          <a:p>
            <a:endParaRPr lang="en-GB" sz="1300" b="1" dirty="0">
              <a:solidFill>
                <a:srgbClr val="006968"/>
              </a:solidFill>
              <a:latin typeface="Poppins"/>
            </a:endParaRPr>
          </a:p>
          <a:p>
            <a:r>
              <a:rPr lang="fr-CH" sz="1300" dirty="0">
                <a:latin typeface="Poppins"/>
              </a:rPr>
              <a:t>Vous payez d'abord le prestataire de soins de santé puis vous envoyez vos factures médicales avec la preuve de paiement à UNIQA qui procédera au remboursement.</a:t>
            </a:r>
          </a:p>
          <a:p>
            <a:endParaRPr lang="fr-CH" sz="1300" dirty="0">
              <a:latin typeface="Poppins"/>
            </a:endParaRPr>
          </a:p>
          <a:p>
            <a:r>
              <a:rPr lang="fr-CH" sz="1300" dirty="0">
                <a:latin typeface="Poppins"/>
              </a:rPr>
              <a:t>Il n'y a pas de tiers payant, sauf pour les hospitalisations dans les hôpitaux publics et privés agréés.</a:t>
            </a:r>
            <a:endParaRPr lang="en-GB" sz="1300" dirty="0">
              <a:latin typeface="Poppins"/>
            </a:endParaRPr>
          </a:p>
        </p:txBody>
      </p:sp>
      <p:graphicFrame>
        <p:nvGraphicFramePr>
          <p:cNvPr id="24" name="Table 23"/>
          <p:cNvGraphicFramePr>
            <a:graphicFrameLocks noGrp="1"/>
          </p:cNvGraphicFramePr>
          <p:nvPr>
            <p:extLst>
              <p:ext uri="{D42A27DB-BD31-4B8C-83A1-F6EECF244321}">
                <p14:modId xmlns:p14="http://schemas.microsoft.com/office/powerpoint/2010/main" val="1398715449"/>
              </p:ext>
            </p:extLst>
          </p:nvPr>
        </p:nvGraphicFramePr>
        <p:xfrm>
          <a:off x="551178" y="2446521"/>
          <a:ext cx="4097503" cy="1163085"/>
        </p:xfrm>
        <a:graphic>
          <a:graphicData uri="http://schemas.openxmlformats.org/drawingml/2006/table">
            <a:tbl>
              <a:tblPr firstRow="1" bandRow="1">
                <a:tableStyleId>{5C22544A-7EE6-4342-B048-85BDC9FD1C3A}</a:tableStyleId>
              </a:tblPr>
              <a:tblGrid>
                <a:gridCol w="2582174">
                  <a:extLst>
                    <a:ext uri="{9D8B030D-6E8A-4147-A177-3AD203B41FA5}">
                      <a16:colId xmlns:a16="http://schemas.microsoft.com/office/drawing/2014/main" val="4274112278"/>
                    </a:ext>
                  </a:extLst>
                </a:gridCol>
                <a:gridCol w="1515329">
                  <a:extLst>
                    <a:ext uri="{9D8B030D-6E8A-4147-A177-3AD203B41FA5}">
                      <a16:colId xmlns:a16="http://schemas.microsoft.com/office/drawing/2014/main" val="4259765544"/>
                    </a:ext>
                  </a:extLst>
                </a:gridCol>
              </a:tblGrid>
              <a:tr h="368853">
                <a:tc>
                  <a:txBody>
                    <a:bodyPr/>
                    <a:lstStyle/>
                    <a:p>
                      <a:pPr algn="ctr" fontAlgn="t"/>
                      <a:r>
                        <a:rPr lang="fr-CH" sz="800" b="1" dirty="0">
                          <a:solidFill>
                            <a:srgbClr val="BCE4FA"/>
                          </a:solidFill>
                          <a:latin typeface="Poppins"/>
                        </a:rPr>
                        <a:t>Frais à Charge de l’Assuré (FCA) cumulés</a:t>
                      </a:r>
                      <a:endParaRPr lang="fr-CH" sz="800" dirty="0">
                        <a:solidFill>
                          <a:srgbClr val="BCE4FA"/>
                        </a:solidFill>
                        <a:latin typeface="Poppins"/>
                      </a:endParaRPr>
                    </a:p>
                  </a:txBody>
                  <a:tcPr anchor="ctr">
                    <a:solidFill>
                      <a:srgbClr val="00696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800" b="1" dirty="0">
                          <a:solidFill>
                            <a:srgbClr val="BCE4FA"/>
                          </a:solidFill>
                          <a:latin typeface="Poppins"/>
                        </a:rPr>
                        <a:t>Taux de remboursement</a:t>
                      </a:r>
                      <a:endParaRPr lang="fr-CH" sz="800" dirty="0">
                        <a:solidFill>
                          <a:srgbClr val="BCE4FA"/>
                        </a:solidFill>
                        <a:latin typeface="Poppins"/>
                      </a:endParaRPr>
                    </a:p>
                  </a:txBody>
                  <a:tcPr anchor="ctr">
                    <a:solidFill>
                      <a:srgbClr val="006968"/>
                    </a:solidFill>
                  </a:tcPr>
                </a:tc>
                <a:extLst>
                  <a:ext uri="{0D108BD9-81ED-4DB2-BD59-A6C34878D82A}">
                    <a16:rowId xmlns:a16="http://schemas.microsoft.com/office/drawing/2014/main" val="1945072880"/>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Jusqu’à 500 CHF inclus</a:t>
                      </a:r>
                    </a:p>
                  </a:txBody>
                  <a:tcPr>
                    <a:solidFill>
                      <a:srgbClr val="E3F4FD"/>
                    </a:solidFill>
                  </a:tcPr>
                </a:tc>
                <a:tc>
                  <a:txBody>
                    <a:bodyPr/>
                    <a:lstStyle/>
                    <a:p>
                      <a:pPr fontAlgn="t"/>
                      <a:r>
                        <a:rPr lang="fr-CH" sz="800" dirty="0">
                          <a:solidFill>
                            <a:srgbClr val="006968"/>
                          </a:solidFill>
                          <a:latin typeface="Poppins"/>
                        </a:rPr>
                        <a:t>80% </a:t>
                      </a:r>
                    </a:p>
                  </a:txBody>
                  <a:tcPr>
                    <a:solidFill>
                      <a:srgbClr val="E3F4FD"/>
                    </a:solidFill>
                  </a:tcPr>
                </a:tc>
                <a:extLst>
                  <a:ext uri="{0D108BD9-81ED-4DB2-BD59-A6C34878D82A}">
                    <a16:rowId xmlns:a16="http://schemas.microsoft.com/office/drawing/2014/main" val="640074133"/>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de 500 CHF à 3 000 CHF inclus</a:t>
                      </a:r>
                    </a:p>
                  </a:txBody>
                  <a:tcPr>
                    <a:noFill/>
                  </a:tcPr>
                </a:tc>
                <a:tc>
                  <a:txBody>
                    <a:bodyPr/>
                    <a:lstStyle/>
                    <a:p>
                      <a:pPr fontAlgn="t"/>
                      <a:r>
                        <a:rPr lang="fr-CH" sz="800" dirty="0">
                          <a:solidFill>
                            <a:srgbClr val="006968"/>
                          </a:solidFill>
                          <a:latin typeface="Poppins"/>
                        </a:rPr>
                        <a:t>90% </a:t>
                      </a:r>
                    </a:p>
                  </a:txBody>
                  <a:tcPr>
                    <a:noFill/>
                  </a:tcPr>
                </a:tc>
                <a:extLst>
                  <a:ext uri="{0D108BD9-81ED-4DB2-BD59-A6C34878D82A}">
                    <a16:rowId xmlns:a16="http://schemas.microsoft.com/office/drawing/2014/main" val="4247230737"/>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3 000 CHF</a:t>
                      </a:r>
                    </a:p>
                  </a:txBody>
                  <a:tcPr>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100%</a:t>
                      </a:r>
                    </a:p>
                  </a:txBody>
                  <a:tcPr>
                    <a:solidFill>
                      <a:srgbClr val="E3F4FD"/>
                    </a:solidFill>
                  </a:tcPr>
                </a:tc>
                <a:extLst>
                  <a:ext uri="{0D108BD9-81ED-4DB2-BD59-A6C34878D82A}">
                    <a16:rowId xmlns:a16="http://schemas.microsoft.com/office/drawing/2014/main" val="2359034359"/>
                  </a:ext>
                </a:extLst>
              </a:tr>
            </a:tbl>
          </a:graphicData>
        </a:graphic>
      </p:graphicFrame>
      <p:sp>
        <p:nvSpPr>
          <p:cNvPr id="27" name="Slide Number Placeholder 16"/>
          <p:cNvSpPr>
            <a:spLocks noGrp="1"/>
          </p:cNvSpPr>
          <p:nvPr>
            <p:ph type="sldNum" sz="quarter" idx="12"/>
          </p:nvPr>
        </p:nvSpPr>
        <p:spPr>
          <a:xfrm>
            <a:off x="8610600" y="6363665"/>
            <a:ext cx="2743200" cy="365125"/>
          </a:xfrm>
        </p:spPr>
        <p:txBody>
          <a:bodyPr/>
          <a:lstStyle/>
          <a:p>
            <a:fld id="{A627F23D-DE35-4613-8D58-6E40103DA108}" type="slidenum">
              <a:rPr lang="fr-CH" b="1" smtClean="0">
                <a:solidFill>
                  <a:srgbClr val="BCE4FA"/>
                </a:solidFill>
                <a:latin typeface="Poppins"/>
              </a:rPr>
              <a:t>5</a:t>
            </a:fld>
            <a:endParaRPr lang="fr-CH" b="1" dirty="0">
              <a:solidFill>
                <a:srgbClr val="BCE4FA"/>
              </a:solidFill>
              <a:latin typeface="Poppins"/>
            </a:endParaRPr>
          </a:p>
        </p:txBody>
      </p:sp>
      <p:graphicFrame>
        <p:nvGraphicFramePr>
          <p:cNvPr id="33" name="Table 32"/>
          <p:cNvGraphicFramePr>
            <a:graphicFrameLocks noGrp="1"/>
          </p:cNvGraphicFramePr>
          <p:nvPr>
            <p:extLst>
              <p:ext uri="{D42A27DB-BD31-4B8C-83A1-F6EECF244321}">
                <p14:modId xmlns:p14="http://schemas.microsoft.com/office/powerpoint/2010/main" val="1183711180"/>
              </p:ext>
            </p:extLst>
          </p:nvPr>
        </p:nvGraphicFramePr>
        <p:xfrm>
          <a:off x="5859475" y="2815378"/>
          <a:ext cx="6247180" cy="1982618"/>
        </p:xfrm>
        <a:graphic>
          <a:graphicData uri="http://schemas.openxmlformats.org/drawingml/2006/table">
            <a:tbl>
              <a:tblPr firstRow="1" bandRow="1">
                <a:tableStyleId>{5C22544A-7EE6-4342-B048-85BDC9FD1C3A}</a:tableStyleId>
              </a:tblPr>
              <a:tblGrid>
                <a:gridCol w="907085">
                  <a:extLst>
                    <a:ext uri="{9D8B030D-6E8A-4147-A177-3AD203B41FA5}">
                      <a16:colId xmlns:a16="http://schemas.microsoft.com/office/drawing/2014/main" val="2508662339"/>
                    </a:ext>
                  </a:extLst>
                </a:gridCol>
                <a:gridCol w="768096">
                  <a:extLst>
                    <a:ext uri="{9D8B030D-6E8A-4147-A177-3AD203B41FA5}">
                      <a16:colId xmlns:a16="http://schemas.microsoft.com/office/drawing/2014/main" val="1904598144"/>
                    </a:ext>
                  </a:extLst>
                </a:gridCol>
                <a:gridCol w="921715">
                  <a:extLst>
                    <a:ext uri="{9D8B030D-6E8A-4147-A177-3AD203B41FA5}">
                      <a16:colId xmlns:a16="http://schemas.microsoft.com/office/drawing/2014/main" val="1065307596"/>
                    </a:ext>
                  </a:extLst>
                </a:gridCol>
                <a:gridCol w="1155802">
                  <a:extLst>
                    <a:ext uri="{9D8B030D-6E8A-4147-A177-3AD203B41FA5}">
                      <a16:colId xmlns:a16="http://schemas.microsoft.com/office/drawing/2014/main" val="2487757658"/>
                    </a:ext>
                  </a:extLst>
                </a:gridCol>
                <a:gridCol w="972921">
                  <a:extLst>
                    <a:ext uri="{9D8B030D-6E8A-4147-A177-3AD203B41FA5}">
                      <a16:colId xmlns:a16="http://schemas.microsoft.com/office/drawing/2014/main" val="477751479"/>
                    </a:ext>
                  </a:extLst>
                </a:gridCol>
                <a:gridCol w="1521561">
                  <a:extLst>
                    <a:ext uri="{9D8B030D-6E8A-4147-A177-3AD203B41FA5}">
                      <a16:colId xmlns:a16="http://schemas.microsoft.com/office/drawing/2014/main" val="1240193564"/>
                    </a:ext>
                  </a:extLst>
                </a:gridCol>
              </a:tblGrid>
              <a:tr h="391234">
                <a:tc>
                  <a:txBody>
                    <a:bodyPr/>
                    <a:lstStyle/>
                    <a:p>
                      <a:pPr algn="ctr"/>
                      <a:r>
                        <a:rPr lang="fr-CH" sz="800" b="1" kern="1200" baseline="0" dirty="0">
                          <a:solidFill>
                            <a:srgbClr val="BCE4FA"/>
                          </a:solidFill>
                          <a:latin typeface="Poppins"/>
                          <a:ea typeface="+mn-ea"/>
                          <a:cs typeface="+mn-cs"/>
                        </a:rPr>
                        <a:t>Etablissement</a:t>
                      </a:r>
                    </a:p>
                  </a:txBody>
                  <a:tcPr anchor="ctr">
                    <a:solidFill>
                      <a:srgbClr val="006968"/>
                    </a:solidFill>
                  </a:tcPr>
                </a:tc>
                <a:tc>
                  <a:txBody>
                    <a:bodyPr/>
                    <a:lstStyle/>
                    <a:p>
                      <a:pPr algn="ctr"/>
                      <a:r>
                        <a:rPr lang="fr-CH" sz="800" b="1" kern="1200" baseline="0" dirty="0">
                          <a:solidFill>
                            <a:srgbClr val="BCE4FA"/>
                          </a:solidFill>
                          <a:latin typeface="Poppins"/>
                          <a:ea typeface="+mn-ea"/>
                          <a:cs typeface="+mn-cs"/>
                        </a:rPr>
                        <a:t>Agrément CHIS</a:t>
                      </a:r>
                    </a:p>
                  </a:txBody>
                  <a:tcPr anchor="ctr">
                    <a:solidFill>
                      <a:srgbClr val="006968"/>
                    </a:solidFill>
                  </a:tcPr>
                </a:tc>
                <a:tc>
                  <a:txBody>
                    <a:bodyPr/>
                    <a:lstStyle/>
                    <a:p>
                      <a:pPr algn="ctr"/>
                      <a:r>
                        <a:rPr lang="fr-CH" sz="800" b="1" kern="1200" baseline="0" dirty="0">
                          <a:solidFill>
                            <a:srgbClr val="BCE4FA"/>
                          </a:solidFill>
                          <a:latin typeface="Poppins"/>
                          <a:ea typeface="+mn-ea"/>
                          <a:cs typeface="+mn-cs"/>
                        </a:rPr>
                        <a:t>Secteur de soins</a:t>
                      </a:r>
                    </a:p>
                  </a:txBody>
                  <a:tcPr anchor="ctr">
                    <a:solidFill>
                      <a:srgbClr val="00696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800" b="1" dirty="0">
                          <a:solidFill>
                            <a:srgbClr val="BCE4FA"/>
                          </a:solidFill>
                          <a:latin typeface="Poppins"/>
                        </a:rPr>
                        <a:t>Taux de remboursement</a:t>
                      </a:r>
                      <a:endParaRPr lang="fr-CH" sz="800" dirty="0">
                        <a:solidFill>
                          <a:srgbClr val="BCE4FA"/>
                        </a:solidFill>
                        <a:latin typeface="Poppins"/>
                      </a:endParaRPr>
                    </a:p>
                  </a:txBody>
                  <a:tcPr anchor="ctr">
                    <a:solidFill>
                      <a:srgbClr val="006968"/>
                    </a:solidFill>
                  </a:tcPr>
                </a:tc>
                <a:tc>
                  <a:txBody>
                    <a:bodyPr/>
                    <a:lstStyle/>
                    <a:p>
                      <a:pPr algn="ctr"/>
                      <a:r>
                        <a:rPr lang="fr-CH" sz="800" b="1" kern="1200" baseline="0" dirty="0">
                          <a:solidFill>
                            <a:srgbClr val="BCE4FA"/>
                          </a:solidFill>
                          <a:latin typeface="Poppins"/>
                          <a:ea typeface="+mn-ea"/>
                          <a:cs typeface="+mn-cs"/>
                        </a:rPr>
                        <a:t>Maximum FCA</a:t>
                      </a:r>
                    </a:p>
                  </a:txBody>
                  <a:tcPr anchor="ctr">
                    <a:solidFill>
                      <a:srgbClr val="006968"/>
                    </a:solidFill>
                  </a:tcPr>
                </a:tc>
                <a:tc>
                  <a:txBody>
                    <a:bodyPr/>
                    <a:lstStyle/>
                    <a:p>
                      <a:pPr algn="ctr"/>
                      <a:r>
                        <a:rPr lang="fr-CH" sz="800" b="1" dirty="0">
                          <a:solidFill>
                            <a:srgbClr val="BCE4FA"/>
                          </a:solidFill>
                          <a:latin typeface="Poppins"/>
                        </a:rPr>
                        <a:t>Paiement de la </a:t>
                      </a:r>
                    </a:p>
                    <a:p>
                      <a:pPr algn="ctr"/>
                      <a:r>
                        <a:rPr lang="fr-CH" sz="800" b="1" dirty="0">
                          <a:solidFill>
                            <a:srgbClr val="BCE4FA"/>
                          </a:solidFill>
                          <a:latin typeface="Poppins"/>
                        </a:rPr>
                        <a:t>facture</a:t>
                      </a:r>
                    </a:p>
                  </a:txBody>
                  <a:tcPr anchor="ctr">
                    <a:solidFill>
                      <a:srgbClr val="006968"/>
                    </a:solidFill>
                  </a:tcPr>
                </a:tc>
                <a:extLst>
                  <a:ext uri="{0D108BD9-81ED-4DB2-BD59-A6C34878D82A}">
                    <a16:rowId xmlns:a16="http://schemas.microsoft.com/office/drawing/2014/main" val="2780591564"/>
                  </a:ext>
                </a:extLst>
              </a:tr>
              <a:tr h="219784">
                <a:tc rowSpan="2">
                  <a:txBody>
                    <a:bodyPr/>
                    <a:lstStyle/>
                    <a:p>
                      <a:r>
                        <a:rPr lang="fr-CH" sz="800" dirty="0">
                          <a:solidFill>
                            <a:schemeClr val="tx1"/>
                          </a:solidFill>
                          <a:latin typeface="Poppins"/>
                        </a:rPr>
                        <a:t>Public</a:t>
                      </a:r>
                    </a:p>
                  </a:txBody>
                  <a:tcPr anchor="ctr">
                    <a:lnB w="3175" cap="flat" cmpd="sng" algn="ctr">
                      <a:solidFill>
                        <a:schemeClr val="tx1"/>
                      </a:solidFill>
                      <a:prstDash val="solid"/>
                      <a:round/>
                      <a:headEnd type="none" w="med" len="med"/>
                      <a:tailEnd type="none" w="med" len="med"/>
                    </a:lnB>
                    <a:noFill/>
                  </a:tcPr>
                </a:tc>
                <a:tc rowSpan="2">
                  <a:txBody>
                    <a:bodyPr/>
                    <a:lstStyle/>
                    <a:p>
                      <a:r>
                        <a:rPr lang="fr-CH" sz="800" dirty="0">
                          <a:solidFill>
                            <a:schemeClr val="tx1"/>
                          </a:solidFill>
                          <a:latin typeface="Poppins"/>
                        </a:rPr>
                        <a:t>Toujours</a:t>
                      </a:r>
                      <a:r>
                        <a:rPr lang="fr-CH" sz="800" baseline="0" dirty="0">
                          <a:solidFill>
                            <a:schemeClr val="tx1"/>
                          </a:solidFill>
                          <a:latin typeface="Poppins"/>
                        </a:rPr>
                        <a:t> agréés</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Public</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100%</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0 CHF</a:t>
                      </a:r>
                    </a:p>
                  </a:txBody>
                  <a:tcPr anchor="ctr">
                    <a:lnB w="3175" cap="flat" cmpd="sng" algn="ctr">
                      <a:solidFill>
                        <a:schemeClr val="tx1"/>
                      </a:solidFill>
                      <a:prstDash val="solid"/>
                      <a:round/>
                      <a:headEnd type="none" w="med" len="med"/>
                      <a:tailEnd type="none" w="med" len="med"/>
                    </a:lnB>
                    <a:noFill/>
                  </a:tcPr>
                </a:tc>
                <a:tc>
                  <a:txBody>
                    <a:bodyPr/>
                    <a:lstStyle/>
                    <a:p>
                      <a:r>
                        <a:rPr lang="fr-CH" sz="800" kern="1200" dirty="0">
                          <a:solidFill>
                            <a:schemeClr val="tx1"/>
                          </a:solidFill>
                          <a:latin typeface="Poppins"/>
                          <a:ea typeface="+mn-ea"/>
                          <a:cs typeface="+mn-cs"/>
                        </a:rPr>
                        <a:t>Par le tiers-administrateur</a:t>
                      </a:r>
                    </a:p>
                  </a:txBody>
                  <a:tcPr anchor="ctr">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4070474"/>
                  </a:ext>
                </a:extLst>
              </a:tr>
              <a:tr h="417302">
                <a:tc vMerge="1">
                  <a:txBody>
                    <a:bodyPr/>
                    <a:lstStyle/>
                    <a:p>
                      <a:endParaRPr lang="fr-CH" sz="1300" dirty="0">
                        <a:latin typeface="Poppins"/>
                      </a:endParaRPr>
                    </a:p>
                  </a:txBody>
                  <a:tcPr/>
                </a:tc>
                <a:tc vMerge="1">
                  <a:txBody>
                    <a:bodyPr/>
                    <a:lstStyle/>
                    <a:p>
                      <a:endParaRPr lang="fr-CH" sz="1300" dirty="0">
                        <a:solidFill>
                          <a:schemeClr val="tx1"/>
                        </a:solidFill>
                        <a:latin typeface="Poppins"/>
                      </a:endParaRPr>
                    </a:p>
                  </a:txBody>
                  <a:tcPr/>
                </a:tc>
                <a:tc>
                  <a:txBody>
                    <a:bodyPr/>
                    <a:lstStyle/>
                    <a:p>
                      <a:r>
                        <a:rPr lang="fr-CH" sz="800" dirty="0">
                          <a:solidFill>
                            <a:schemeClr val="tx1"/>
                          </a:solidFill>
                          <a:latin typeface="Poppins"/>
                        </a:rPr>
                        <a:t>Privé</a:t>
                      </a:r>
                      <a:r>
                        <a:rPr lang="fr-CH" sz="800" baseline="0" dirty="0">
                          <a:solidFill>
                            <a:schemeClr val="tx1"/>
                          </a:solidFill>
                          <a:latin typeface="Poppins"/>
                        </a:rPr>
                        <a:t> </a:t>
                      </a:r>
                      <a:r>
                        <a:rPr lang="fr-CH" sz="800" i="1" baseline="0" dirty="0">
                          <a:solidFill>
                            <a:schemeClr val="tx1"/>
                          </a:solidFill>
                          <a:latin typeface="Poppins"/>
                        </a:rPr>
                        <a:t>ou </a:t>
                      </a:r>
                      <a:br>
                        <a:rPr lang="fr-CH" sz="800" baseline="0" dirty="0">
                          <a:solidFill>
                            <a:schemeClr val="tx1"/>
                          </a:solidFill>
                          <a:latin typeface="Poppins"/>
                        </a:rPr>
                      </a:br>
                      <a:r>
                        <a:rPr lang="fr-CH" sz="800" baseline="0" dirty="0">
                          <a:solidFill>
                            <a:schemeClr val="tx1"/>
                          </a:solidFill>
                          <a:latin typeface="Poppins"/>
                        </a:rPr>
                        <a:t>semi-privé</a:t>
                      </a:r>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Règle générale</a:t>
                      </a:r>
                    </a:p>
                    <a:p>
                      <a:r>
                        <a:rPr lang="fr-CH" sz="800" dirty="0">
                          <a:solidFill>
                            <a:schemeClr val="tx1"/>
                          </a:solidFill>
                          <a:latin typeface="Poppins"/>
                        </a:rPr>
                        <a:t>(80%, 90% ou 100% </a:t>
                      </a:r>
                    </a:p>
                    <a:p>
                      <a:r>
                        <a:rPr lang="fr-CH" sz="800" dirty="0">
                          <a:solidFill>
                            <a:schemeClr val="tx1"/>
                          </a:solidFill>
                          <a:latin typeface="Poppins"/>
                        </a:rPr>
                        <a:t>selon FCA)</a:t>
                      </a: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chemeClr val="tx1"/>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fr-CH" sz="800" kern="1200" dirty="0">
                          <a:solidFill>
                            <a:schemeClr val="tx1"/>
                          </a:solidFill>
                          <a:latin typeface="Poppins"/>
                          <a:ea typeface="+mn-ea"/>
                          <a:cs typeface="+mn-cs"/>
                        </a:rPr>
                        <a:t>Par le tiers-administrateur</a:t>
                      </a: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1920216"/>
                  </a:ext>
                </a:extLst>
              </a:tr>
              <a:tr h="331063">
                <a:tc rowSpan="2">
                  <a:txBody>
                    <a:bodyPr/>
                    <a:lstStyle/>
                    <a:p>
                      <a:r>
                        <a:rPr lang="fr-CH" sz="800" dirty="0">
                          <a:solidFill>
                            <a:srgbClr val="006968"/>
                          </a:solidFill>
                          <a:latin typeface="Poppins"/>
                        </a:rPr>
                        <a:t>Privé</a:t>
                      </a:r>
                    </a:p>
                  </a:txBody>
                  <a:tcPr anchor="ctr">
                    <a:lnT w="3175" cap="flat" cmpd="sng" algn="ctr">
                      <a:solidFill>
                        <a:schemeClr val="tx1"/>
                      </a:solidFill>
                      <a:prstDash val="solid"/>
                      <a:round/>
                      <a:headEnd type="none" w="med" len="med"/>
                      <a:tailEnd type="none" w="med" len="med"/>
                    </a:lnT>
                    <a:solidFill>
                      <a:srgbClr val="E3F4FD"/>
                    </a:solidFill>
                  </a:tcPr>
                </a:tc>
                <a:tc>
                  <a:txBody>
                    <a:bodyPr/>
                    <a:lstStyle/>
                    <a:p>
                      <a:r>
                        <a:rPr lang="fr-CH" sz="800" kern="1200" dirty="0">
                          <a:solidFill>
                            <a:srgbClr val="006968"/>
                          </a:solidFill>
                          <a:latin typeface="Poppins"/>
                          <a:ea typeface="+mn-ea"/>
                          <a:cs typeface="+mn-cs"/>
                        </a:rPr>
                        <a:t>Agréés</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kern="1200" dirty="0">
                          <a:solidFill>
                            <a:srgbClr val="006968"/>
                          </a:solidFill>
                          <a:latin typeface="Poppins"/>
                          <a:ea typeface="+mn-ea"/>
                          <a:cs typeface="+mn-cs"/>
                        </a:rPr>
                        <a:t>Tous</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Règle générale</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(80%, 90% ou 100% </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selon FCA)</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dirty="0">
                          <a:solidFill>
                            <a:srgbClr val="006968"/>
                          </a:solidFill>
                          <a:latin typeface="Poppins"/>
                        </a:rPr>
                        <a:t>Par le tiers-administrateur</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extLst>
                  <a:ext uri="{0D108BD9-81ED-4DB2-BD59-A6C34878D82A}">
                    <a16:rowId xmlns:a16="http://schemas.microsoft.com/office/drawing/2014/main" val="2489071759"/>
                  </a:ext>
                </a:extLst>
              </a:tr>
              <a:tr h="235239">
                <a:tc vMerge="1">
                  <a:txBody>
                    <a:bodyPr/>
                    <a:lstStyle/>
                    <a:p>
                      <a:endParaRPr lang="fr-CH"/>
                    </a:p>
                  </a:txBody>
                  <a:tcPr/>
                </a:tc>
                <a:tc>
                  <a:txBody>
                    <a:bodyPr/>
                    <a:lstStyle/>
                    <a:p>
                      <a:r>
                        <a:rPr lang="fr-CH" sz="800" b="1" dirty="0">
                          <a:solidFill>
                            <a:srgbClr val="006968"/>
                          </a:solidFill>
                          <a:latin typeface="Poppins"/>
                        </a:rPr>
                        <a:t>Non-agréé</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r>
                        <a:rPr lang="fr-CH" sz="800" kern="1200" dirty="0">
                          <a:solidFill>
                            <a:srgbClr val="006968"/>
                          </a:solidFill>
                          <a:latin typeface="Poppins"/>
                          <a:ea typeface="+mn-ea"/>
                          <a:cs typeface="+mn-cs"/>
                        </a:rPr>
                        <a:t>Tous</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a:solidFill>
                            <a:srgbClr val="006968"/>
                          </a:solidFill>
                          <a:latin typeface="Poppins"/>
                        </a:rPr>
                        <a:t>80%</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algn="ctr"/>
                      <a:r>
                        <a:rPr lang="fr-CH" sz="800" b="1" dirty="0">
                          <a:solidFill>
                            <a:srgbClr val="006968"/>
                          </a:solidFill>
                          <a:latin typeface="Poppins"/>
                        </a:rPr>
                        <a:t>Sans limite </a:t>
                      </a:r>
                      <a:r>
                        <a:rPr lang="fr-CH" sz="800" b="0" dirty="0">
                          <a:solidFill>
                            <a:srgbClr val="006968"/>
                          </a:solidFill>
                          <a:latin typeface="Poppins"/>
                        </a:rPr>
                        <a:t>(exclus du FCA)</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a:solidFill>
                            <a:srgbClr val="006968"/>
                          </a:solidFill>
                          <a:latin typeface="Poppins"/>
                        </a:rPr>
                        <a:t>Par le Membre</a:t>
                      </a:r>
                    </a:p>
                  </a:txBody>
                  <a:tcPr anchor="ctr">
                    <a:lnT w="3175" cap="flat" cmpd="sng" algn="ctr">
                      <a:solidFill>
                        <a:srgbClr val="006968"/>
                      </a:solidFill>
                      <a:prstDash val="solid"/>
                      <a:round/>
                      <a:headEnd type="none" w="med" len="med"/>
                      <a:tailEnd type="none" w="med" len="med"/>
                    </a:lnT>
                    <a:solidFill>
                      <a:srgbClr val="E3F4FD"/>
                    </a:solidFill>
                  </a:tcPr>
                </a:tc>
                <a:extLst>
                  <a:ext uri="{0D108BD9-81ED-4DB2-BD59-A6C34878D82A}">
                    <a16:rowId xmlns:a16="http://schemas.microsoft.com/office/drawing/2014/main" val="1915174432"/>
                  </a:ext>
                </a:extLst>
              </a:tr>
            </a:tbl>
          </a:graphicData>
        </a:graphic>
      </p:graphicFrame>
      <p:sp>
        <p:nvSpPr>
          <p:cNvPr id="15"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3856055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89547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11455286" y="509614"/>
            <a:ext cx="524573" cy="403712"/>
          </a:xfrm>
          <a:prstGeom prst="rect">
            <a:avLst/>
          </a:prstGeom>
          <a:ln>
            <a:noFill/>
          </a:ln>
        </p:spPr>
      </p:pic>
      <p:sp>
        <p:nvSpPr>
          <p:cNvPr id="2" name="Rectangle 1"/>
          <p:cNvSpPr/>
          <p:nvPr/>
        </p:nvSpPr>
        <p:spPr>
          <a:xfrm>
            <a:off x="0" y="70224"/>
            <a:ext cx="12192000" cy="461665"/>
          </a:xfrm>
          <a:prstGeom prst="rect">
            <a:avLst/>
          </a:prstGeom>
        </p:spPr>
        <p:txBody>
          <a:bodyPr wrap="square">
            <a:spAutoFit/>
          </a:bodyPr>
          <a:lstStyle/>
          <a:p>
            <a:r>
              <a:rPr lang="fr-CH" sz="2400" b="1" dirty="0">
                <a:solidFill>
                  <a:srgbClr val="006968"/>
                </a:solidFill>
                <a:latin typeface="Georgia" panose="02040502050405020303" pitchFamily="18" charset="0"/>
              </a:rPr>
              <a:t>Comment envoyer vos factures médicales pour obtenir un remboursement ?</a:t>
            </a:r>
            <a:endParaRPr lang="fr-FR" sz="2400" b="1" dirty="0">
              <a:solidFill>
                <a:srgbClr val="006968"/>
              </a:solidFill>
              <a:latin typeface="Georgia" panose="02040502050405020303" pitchFamily="18" charset="0"/>
            </a:endParaRPr>
          </a:p>
        </p:txBody>
      </p:sp>
      <p:sp>
        <p:nvSpPr>
          <p:cNvPr id="4" name="Rectangle 3"/>
          <p:cNvSpPr/>
          <p:nvPr/>
        </p:nvSpPr>
        <p:spPr>
          <a:xfrm>
            <a:off x="294178" y="682434"/>
            <a:ext cx="10568895" cy="5493812"/>
          </a:xfrm>
          <a:prstGeom prst="rect">
            <a:avLst/>
          </a:prstGeom>
          <a:solidFill>
            <a:schemeClr val="bg1"/>
          </a:solidFill>
          <a:ln w="28575" cmpd="dbl">
            <a:noFill/>
          </a:ln>
        </p:spPr>
        <p:txBody>
          <a:bodyPr wrap="square" rtlCol="0">
            <a:spAutoFit/>
          </a:bodyPr>
          <a:lstStyle/>
          <a:p>
            <a:endParaRPr lang="en-GB" sz="1300" dirty="0">
              <a:latin typeface="Poppins"/>
            </a:endParaRPr>
          </a:p>
          <a:p>
            <a:r>
              <a:rPr lang="fr-CH" sz="1300" dirty="0">
                <a:latin typeface="Poppins"/>
              </a:rPr>
              <a:t>Pour demander et suivre vos remboursements, vos relevés périodiques, vos cartes et vos certificats d'assurance, rendez-vous sur le site :</a:t>
            </a:r>
            <a:endParaRPr lang="en-GB" sz="1300" dirty="0">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r>
              <a:rPr lang="en-GB" sz="1300" b="1" dirty="0">
                <a:solidFill>
                  <a:srgbClr val="006968"/>
                </a:solidFill>
                <a:latin typeface="Poppins"/>
              </a:rPr>
              <a:t>► </a:t>
            </a:r>
            <a:r>
              <a:rPr lang="en-GB" sz="1300" b="1" dirty="0">
                <a:solidFill>
                  <a:srgbClr val="006968"/>
                </a:solidFill>
                <a:latin typeface="Poppins"/>
                <a:hlinkClick r:id="rId4"/>
              </a:rPr>
              <a:t>MYUNIQA.CH</a:t>
            </a:r>
            <a:r>
              <a:rPr lang="en-GB" sz="1300" b="1" dirty="0">
                <a:solidFill>
                  <a:srgbClr val="006968"/>
                </a:solidFill>
                <a:latin typeface="Poppins"/>
              </a:rPr>
              <a:t> </a:t>
            </a:r>
            <a:r>
              <a:rPr lang="fr-CH" sz="1300" b="1" dirty="0">
                <a:solidFill>
                  <a:srgbClr val="006968"/>
                </a:solidFill>
                <a:latin typeface="Poppins"/>
              </a:rPr>
              <a:t>(Veuillez svp attendre 15 jours avant de créer votre compte</a:t>
            </a:r>
            <a:r>
              <a:rPr lang="en-GB" sz="1300" b="1" dirty="0">
                <a:solidFill>
                  <a:srgbClr val="006968"/>
                </a:solidFill>
                <a:latin typeface="Poppins"/>
              </a:rPr>
              <a:t>)</a:t>
            </a:r>
          </a:p>
          <a:p>
            <a:endParaRPr lang="en-GB" sz="1300" b="1" dirty="0">
              <a:solidFill>
                <a:srgbClr val="006968"/>
              </a:solidFill>
              <a:latin typeface="Poppins"/>
            </a:endParaRPr>
          </a:p>
          <a:p>
            <a:endParaRPr lang="fr-CH" sz="1300" dirty="0">
              <a:latin typeface="Poppins"/>
            </a:endParaRPr>
          </a:p>
          <a:p>
            <a:r>
              <a:rPr lang="fr-CH" sz="1300" dirty="0">
                <a:latin typeface="Poppins"/>
              </a:rPr>
              <a:t>Votre numéro d'assuré est votre </a:t>
            </a:r>
            <a:r>
              <a:rPr lang="fr-CH" sz="1300" dirty="0" err="1">
                <a:latin typeface="Poppins"/>
              </a:rPr>
              <a:t>CERNid</a:t>
            </a:r>
            <a:r>
              <a:rPr lang="fr-CH" sz="1300" dirty="0">
                <a:latin typeface="Poppins"/>
              </a:rPr>
              <a:t> suivi de .0 = Membre principal (xxxxxx.0)</a:t>
            </a:r>
          </a:p>
          <a:p>
            <a:endParaRPr lang="fr-CH" sz="1300" dirty="0">
              <a:latin typeface="Poppins"/>
            </a:endParaRPr>
          </a:p>
          <a:p>
            <a:r>
              <a:rPr lang="fr-CH" sz="1300" b="1" dirty="0">
                <a:solidFill>
                  <a:srgbClr val="006968"/>
                </a:solidFill>
                <a:latin typeface="Poppins"/>
              </a:rPr>
              <a:t>Vous pouvez demander le remboursement de vos frais médicaux jusqu'à 12 mois après la date d'émission de la facture.</a:t>
            </a: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r>
              <a:rPr lang="fr-CH" sz="1300" b="1" dirty="0">
                <a:solidFill>
                  <a:srgbClr val="006968"/>
                </a:solidFill>
                <a:latin typeface="Poppins"/>
              </a:rPr>
              <a:t>Vous recevrez votre carte d'assurance dans </a:t>
            </a:r>
            <a:r>
              <a:rPr lang="fr-CH" sz="1300" dirty="0">
                <a:latin typeface="Poppins"/>
              </a:rPr>
              <a:t>les 15 jours</a:t>
            </a:r>
          </a:p>
          <a:p>
            <a:r>
              <a:rPr lang="fr-CH" sz="1300" dirty="0">
                <a:latin typeface="Poppins"/>
              </a:rPr>
              <a:t>après votre arrivée.</a:t>
            </a:r>
            <a:endParaRPr lang="en-GB" sz="1300" dirty="0">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p:txBody>
      </p:sp>
      <p:sp>
        <p:nvSpPr>
          <p:cNvPr id="16"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6</a:t>
            </a:fld>
            <a:endParaRPr lang="fr-CH" b="1" dirty="0">
              <a:solidFill>
                <a:srgbClr val="BCE4FA"/>
              </a:solidFill>
              <a:latin typeface="Poppins"/>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3468" y="3393262"/>
            <a:ext cx="6418947" cy="2088000"/>
          </a:xfrm>
          <a:prstGeom prst="rect">
            <a:avLst/>
          </a:prstGeom>
        </p:spPr>
      </p:pic>
      <p:sp>
        <p:nvSpPr>
          <p:cNvPr id="15"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141849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4864" y="1292013"/>
            <a:ext cx="1655485" cy="936000"/>
          </a:xfrm>
          <a:prstGeom prst="rect">
            <a:avLst/>
          </a:prstGeom>
        </p:spPr>
      </p:pic>
      <p:pic>
        <p:nvPicPr>
          <p:cNvPr id="14" name="Picture 13"/>
          <p:cNvPicPr>
            <a:picLocks noChangeAspect="1"/>
          </p:cNvPicPr>
          <p:nvPr/>
        </p:nvPicPr>
        <p:blipFill>
          <a:blip r:embed="rId4"/>
          <a:stretch>
            <a:fillRect/>
          </a:stretch>
        </p:blipFill>
        <p:spPr>
          <a:xfrm>
            <a:off x="8916619" y="1325239"/>
            <a:ext cx="829783" cy="828000"/>
          </a:xfrm>
          <a:prstGeom prst="rect">
            <a:avLst/>
          </a:prstGeom>
        </p:spPr>
      </p:pic>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21" name="ZoneTexte 20">
            <a:extLst>
              <a:ext uri="{FF2B5EF4-FFF2-40B4-BE49-F238E27FC236}">
                <a16:creationId xmlns:a16="http://schemas.microsoft.com/office/drawing/2014/main" id="{2EABC80D-9AC5-4DE7-8397-B61C0828BA47}"/>
              </a:ext>
            </a:extLst>
          </p:cNvPr>
          <p:cNvSpPr txBox="1"/>
          <p:nvPr/>
        </p:nvSpPr>
        <p:spPr>
          <a:xfrm>
            <a:off x="135381" y="155330"/>
            <a:ext cx="6106600" cy="523220"/>
          </a:xfrm>
          <a:prstGeom prst="rect">
            <a:avLst/>
          </a:prstGeom>
          <a:noFill/>
        </p:spPr>
        <p:txBody>
          <a:bodyPr wrap="square">
            <a:spAutoFit/>
          </a:bodyPr>
          <a:lstStyle/>
          <a:p>
            <a:r>
              <a:rPr lang="fr-CH" sz="2800" b="1" dirty="0">
                <a:solidFill>
                  <a:srgbClr val="006968"/>
                </a:solidFill>
                <a:latin typeface="Georgia" panose="02040502050405020303" pitchFamily="18" charset="0"/>
              </a:rPr>
              <a:t>Qui contacter pour quoi ?</a:t>
            </a:r>
          </a:p>
        </p:txBody>
      </p:sp>
      <p:graphicFrame>
        <p:nvGraphicFramePr>
          <p:cNvPr id="16"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1561040625"/>
              </p:ext>
            </p:extLst>
          </p:nvPr>
        </p:nvGraphicFramePr>
        <p:xfrm>
          <a:off x="6786010" y="2323679"/>
          <a:ext cx="4880379" cy="3477555"/>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505755">
                <a:tc>
                  <a:txBody>
                    <a:bodyPr/>
                    <a:lstStyle/>
                    <a:p>
                      <a:pPr algn="ctr"/>
                      <a:r>
                        <a:rPr lang="en-GB" sz="1600" dirty="0">
                          <a:solidFill>
                            <a:srgbClr val="BCE4FA"/>
                          </a:solidFill>
                        </a:rPr>
                        <a:t>To be contacted for any question or request regarding :</a:t>
                      </a:r>
                    </a:p>
                  </a:txBody>
                  <a:tcPr anchor="ctr">
                    <a:solidFill>
                      <a:srgbClr val="006968"/>
                    </a:solidFill>
                  </a:tcPr>
                </a:tc>
                <a:extLst>
                  <a:ext uri="{0D108BD9-81ED-4DB2-BD59-A6C34878D82A}">
                    <a16:rowId xmlns:a16="http://schemas.microsoft.com/office/drawing/2014/main" val="3548108265"/>
                  </a:ext>
                </a:extLst>
              </a:tr>
              <a:tr h="1396115">
                <a:tc>
                  <a:txBody>
                    <a:bodyPr/>
                    <a:lstStyle/>
                    <a:p>
                      <a:pPr marL="0" indent="0">
                        <a:buFont typeface="Arial" panose="020B0604020202020204" pitchFamily="34" charset="0"/>
                        <a:buNone/>
                      </a:pPr>
                      <a:endParaRPr lang="en-US" sz="1600" dirty="0">
                        <a:solidFill>
                          <a:schemeClr val="tx1"/>
                        </a:solidFill>
                        <a:latin typeface="Poppins"/>
                      </a:endParaRPr>
                    </a:p>
                    <a:p>
                      <a:pPr marL="285750" indent="-285750">
                        <a:buFont typeface="Arial" panose="020B0604020202020204" pitchFamily="34" charset="0"/>
                        <a:buChar char="•"/>
                      </a:pPr>
                      <a:r>
                        <a:rPr lang="fr-CH" sz="1400" dirty="0">
                          <a:solidFill>
                            <a:schemeClr val="tx1"/>
                          </a:solidFill>
                          <a:latin typeface="Poppins"/>
                        </a:rPr>
                        <a:t>Votre couverture et vos avantages ;</a:t>
                      </a:r>
                    </a:p>
                    <a:p>
                      <a:pPr marL="285750" indent="-285750">
                        <a:buFont typeface="Arial" panose="020B0604020202020204" pitchFamily="34" charset="0"/>
                        <a:buChar char="•"/>
                      </a:pPr>
                      <a:r>
                        <a:rPr lang="fr-CH" sz="1400" dirty="0">
                          <a:solidFill>
                            <a:schemeClr val="tx1"/>
                          </a:solidFill>
                          <a:latin typeface="Poppins"/>
                        </a:rPr>
                        <a:t>La couverture et les prestations de votre conjoint et de vos enfants ;</a:t>
                      </a:r>
                    </a:p>
                    <a:p>
                      <a:pPr marL="285750" indent="-285750">
                        <a:buFont typeface="Arial" panose="020B0604020202020204" pitchFamily="34" charset="0"/>
                        <a:buChar char="•"/>
                      </a:pPr>
                      <a:r>
                        <a:rPr lang="fr-CH" sz="1400" dirty="0">
                          <a:solidFill>
                            <a:schemeClr val="tx1"/>
                          </a:solidFill>
                          <a:latin typeface="Poppins"/>
                        </a:rPr>
                        <a:t>Vos demandes de remboursements ;</a:t>
                      </a:r>
                    </a:p>
                    <a:p>
                      <a:pPr marL="285750" indent="-285750">
                        <a:buFont typeface="Arial" panose="020B0604020202020204" pitchFamily="34" charset="0"/>
                        <a:buChar char="•"/>
                      </a:pPr>
                      <a:r>
                        <a:rPr lang="fr-CH" sz="1400" dirty="0">
                          <a:solidFill>
                            <a:schemeClr val="tx1"/>
                          </a:solidFill>
                          <a:latin typeface="Poppins"/>
                        </a:rPr>
                        <a:t>Les certificats d'assurance ;</a:t>
                      </a:r>
                    </a:p>
                    <a:p>
                      <a:pPr marL="285750" indent="-285750">
                        <a:buFont typeface="Arial" panose="020B0604020202020204" pitchFamily="34" charset="0"/>
                        <a:buChar char="•"/>
                      </a:pPr>
                      <a:r>
                        <a:rPr lang="fr-CH" sz="1400" dirty="0">
                          <a:solidFill>
                            <a:schemeClr val="tx1"/>
                          </a:solidFill>
                          <a:latin typeface="Poppins"/>
                        </a:rPr>
                        <a:t>Les</a:t>
                      </a:r>
                      <a:r>
                        <a:rPr lang="fr-CH" sz="1400" baseline="0" dirty="0">
                          <a:solidFill>
                            <a:schemeClr val="tx1"/>
                          </a:solidFill>
                          <a:latin typeface="Poppins"/>
                        </a:rPr>
                        <a:t> </a:t>
                      </a:r>
                      <a:r>
                        <a:rPr lang="fr-CH" sz="1400" dirty="0">
                          <a:solidFill>
                            <a:schemeClr val="tx1"/>
                          </a:solidFill>
                          <a:latin typeface="Poppins"/>
                        </a:rPr>
                        <a:t>prestataires de soins de santé agréés en général ;</a:t>
                      </a:r>
                    </a:p>
                    <a:p>
                      <a:pPr marL="285750" indent="-285750">
                        <a:buFont typeface="Arial" panose="020B0604020202020204" pitchFamily="34" charset="0"/>
                        <a:buChar char="•"/>
                      </a:pPr>
                      <a:r>
                        <a:rPr lang="fr-CH" sz="1400" dirty="0">
                          <a:solidFill>
                            <a:schemeClr val="tx1"/>
                          </a:solidFill>
                          <a:latin typeface="Poppins"/>
                        </a:rPr>
                        <a:t>L'application du Règlement du CHIS.</a:t>
                      </a:r>
                    </a:p>
                    <a:p>
                      <a:pPr marL="0" indent="0">
                        <a:buFont typeface="Arial" panose="020B0604020202020204" pitchFamily="34" charset="0"/>
                        <a:buNone/>
                      </a:pPr>
                      <a:endParaRPr lang="en-GB" sz="1400" dirty="0">
                        <a:solidFill>
                          <a:srgbClr val="006968"/>
                        </a:solidFill>
                        <a:latin typeface="Poppins"/>
                        <a:cs typeface="Times New Roman" panose="02020603050405020304" pitchFamily="18" charset="0"/>
                      </a:endParaRPr>
                    </a:p>
                    <a:p>
                      <a:r>
                        <a:rPr lang="en-GB" sz="9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a:t>
                      </a:r>
                      <a:r>
                        <a:rPr lang="fr-CH" sz="1600" b="1" dirty="0">
                          <a:solidFill>
                            <a:srgbClr val="006968"/>
                          </a:solidFill>
                          <a:latin typeface="Poppins"/>
                        </a:rPr>
                        <a:t>UNIQA</a:t>
                      </a:r>
                      <a:endParaRPr lang="en-GB" sz="1600" dirty="0">
                        <a:latin typeface="Poppins"/>
                      </a:endParaRPr>
                    </a:p>
                    <a:p>
                      <a:r>
                        <a:rPr lang="fr-CH" sz="1600" dirty="0">
                          <a:solidFill>
                            <a:srgbClr val="006968"/>
                          </a:solidFill>
                          <a:latin typeface="Poppins"/>
                        </a:rPr>
                        <a:t>uniqa@cern.ch </a:t>
                      </a:r>
                      <a:r>
                        <a:rPr lang="fr-CH" sz="1600" dirty="0">
                          <a:latin typeface="Poppins"/>
                        </a:rPr>
                        <a:t>or </a:t>
                      </a:r>
                      <a:r>
                        <a:rPr lang="fr-CH" sz="1400" dirty="0">
                          <a:solidFill>
                            <a:srgbClr val="006968"/>
                          </a:solidFill>
                          <a:latin typeface="Poppins"/>
                        </a:rPr>
                        <a:t>+41 (0)22 718 63 00</a:t>
                      </a:r>
                    </a:p>
                    <a:p>
                      <a:endParaRPr lang="fr-CH" sz="500" dirty="0">
                        <a:solidFill>
                          <a:srgbClr val="006968"/>
                        </a:solidFill>
                        <a:latin typeface="Poppins"/>
                      </a:endParaRPr>
                    </a:p>
                    <a:p>
                      <a:endParaRPr lang="fr-CH" sz="500" dirty="0">
                        <a:solidFill>
                          <a:srgbClr val="006968"/>
                        </a:solidFill>
                        <a:latin typeface="Poppins"/>
                      </a:endParaRPr>
                    </a:p>
                    <a:p>
                      <a:endParaRPr lang="fr-CH" sz="500" dirty="0">
                        <a:solidFill>
                          <a:srgbClr val="006968"/>
                        </a:solidFill>
                        <a:latin typeface="Poppins"/>
                      </a:endParaRPr>
                    </a:p>
                  </a:txBody>
                  <a:tcPr>
                    <a:noFill/>
                  </a:tcPr>
                </a:tc>
                <a:extLst>
                  <a:ext uri="{0D108BD9-81ED-4DB2-BD59-A6C34878D82A}">
                    <a16:rowId xmlns:a16="http://schemas.microsoft.com/office/drawing/2014/main" val="4198838146"/>
                  </a:ext>
                </a:extLst>
              </a:tr>
            </a:tbl>
          </a:graphicData>
        </a:graphic>
      </p:graphicFrame>
      <p:graphicFrame>
        <p:nvGraphicFramePr>
          <p:cNvPr id="18"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1196874029"/>
              </p:ext>
            </p:extLst>
          </p:nvPr>
        </p:nvGraphicFramePr>
        <p:xfrm>
          <a:off x="574535" y="2243489"/>
          <a:ext cx="4880379" cy="3297904"/>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768064">
                <a:tc>
                  <a:txBody>
                    <a:bodyPr/>
                    <a:lstStyle/>
                    <a:p>
                      <a:pPr algn="ctr"/>
                      <a:r>
                        <a:rPr lang="fr-CH" sz="1400" dirty="0">
                          <a:solidFill>
                            <a:srgbClr val="BCE4FA"/>
                          </a:solidFill>
                        </a:rPr>
                        <a:t>Peut être contacté pour toute question ou demande concernant la SHIPID ou les expériences avec le TPA (UNIQA) </a:t>
                      </a:r>
                      <a:endParaRPr lang="en-GB" sz="1400" dirty="0">
                        <a:solidFill>
                          <a:srgbClr val="BCE4FA"/>
                        </a:solidFill>
                      </a:endParaRPr>
                    </a:p>
                  </a:txBody>
                  <a:tcPr anchor="ctr">
                    <a:solidFill>
                      <a:srgbClr val="006968"/>
                    </a:solidFill>
                  </a:tcPr>
                </a:tc>
                <a:extLst>
                  <a:ext uri="{0D108BD9-81ED-4DB2-BD59-A6C34878D82A}">
                    <a16:rowId xmlns:a16="http://schemas.microsoft.com/office/drawing/2014/main" val="3548108265"/>
                  </a:ext>
                </a:extLst>
              </a:tr>
              <a:tr h="2385040">
                <a:tc>
                  <a:txBody>
                    <a:bodyPr/>
                    <a:lstStyle/>
                    <a:p>
                      <a:r>
                        <a:rPr lang="en-US" sz="1600" dirty="0">
                          <a:solidFill>
                            <a:srgbClr val="006968"/>
                          </a:solidFill>
                        </a:rPr>
                        <a:t>Service SHIPID </a:t>
                      </a:r>
                    </a:p>
                    <a:p>
                      <a:r>
                        <a:rPr lang="en-US" sz="1600" dirty="0" err="1"/>
                        <a:t>Chis.shipid</a:t>
                      </a:r>
                      <a:r>
                        <a:rPr lang="en-US" sz="1600" dirty="0"/>
                        <a:t> @cern.ch </a:t>
                      </a:r>
                    </a:p>
                    <a:p>
                      <a:endParaRPr lang="en-US" sz="1600" dirty="0"/>
                    </a:p>
                    <a:p>
                      <a:r>
                        <a:rPr lang="en-US" sz="1600" dirty="0">
                          <a:solidFill>
                            <a:srgbClr val="006968"/>
                          </a:solidFill>
                        </a:rPr>
                        <a:t>Management du CHIS </a:t>
                      </a:r>
                    </a:p>
                    <a:p>
                      <a:r>
                        <a:rPr lang="en-US" sz="1600" dirty="0"/>
                        <a:t>chis.manager@cern.ch</a:t>
                      </a:r>
                    </a:p>
                    <a:p>
                      <a:br>
                        <a:rPr lang="en-GB" sz="1600" b="0" i="0" kern="1200" dirty="0">
                          <a:solidFill>
                            <a:schemeClr val="tx1"/>
                          </a:solidFill>
                          <a:effectLst/>
                          <a:latin typeface="+mn-lt"/>
                          <a:ea typeface="+mn-ea"/>
                          <a:cs typeface="+mn-cs"/>
                        </a:rPr>
                      </a:br>
                      <a:r>
                        <a:rPr lang="en-GB" sz="9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Site internet du </a:t>
                      </a:r>
                      <a:r>
                        <a:rPr lang="en-GB" sz="1600" b="1" dirty="0">
                          <a:solidFill>
                            <a:srgbClr val="006968"/>
                          </a:solidFill>
                          <a:latin typeface="Poppins"/>
                        </a:rPr>
                        <a:t>CHIS : </a:t>
                      </a:r>
                      <a:r>
                        <a:rPr lang="en-GB" sz="1600" b="1" dirty="0">
                          <a:solidFill>
                            <a:srgbClr val="006968"/>
                          </a:solidFill>
                          <a:latin typeface="Poppins"/>
                          <a:hlinkClick r:id="rId6"/>
                        </a:rPr>
                        <a:t>chis.cern/</a:t>
                      </a:r>
                      <a:r>
                        <a:rPr lang="en-GB" sz="1600" b="1" dirty="0" err="1">
                          <a:solidFill>
                            <a:srgbClr val="006968"/>
                          </a:solidFill>
                          <a:latin typeface="Poppins"/>
                          <a:hlinkClick r:id="rId6"/>
                        </a:rPr>
                        <a:t>fr</a:t>
                      </a:r>
                      <a:endParaRPr lang="en-GB" sz="1600" b="1" dirty="0">
                        <a:solidFill>
                          <a:srgbClr val="006968"/>
                        </a:solidFill>
                        <a:latin typeface="Poppins"/>
                      </a:endParaRPr>
                    </a:p>
                    <a:p>
                      <a:r>
                        <a:rPr lang="en-GB" sz="1600" dirty="0">
                          <a:latin typeface="Poppins"/>
                        </a:rPr>
                        <a:t>Information </a:t>
                      </a:r>
                      <a:r>
                        <a:rPr lang="en-GB" sz="1600" dirty="0" err="1">
                          <a:latin typeface="Poppins"/>
                        </a:rPr>
                        <a:t>générale</a:t>
                      </a:r>
                      <a:r>
                        <a:rPr lang="en-GB" sz="1600" dirty="0">
                          <a:latin typeface="Poppins"/>
                        </a:rPr>
                        <a:t>, </a:t>
                      </a:r>
                      <a:r>
                        <a:rPr lang="en-GB" sz="1600" dirty="0" err="1">
                          <a:latin typeface="Poppins"/>
                        </a:rPr>
                        <a:t>procédures</a:t>
                      </a:r>
                      <a:r>
                        <a:rPr lang="en-GB" sz="1600" dirty="0">
                          <a:latin typeface="Poppins"/>
                        </a:rPr>
                        <a:t>, </a:t>
                      </a:r>
                      <a:r>
                        <a:rPr lang="en-GB" sz="1600" dirty="0" err="1">
                          <a:latin typeface="Poppins"/>
                        </a:rPr>
                        <a:t>formulaires</a:t>
                      </a:r>
                      <a:r>
                        <a:rPr lang="en-GB" sz="1600" dirty="0">
                          <a:latin typeface="Poppins"/>
                        </a:rPr>
                        <a:t>, Règlement du CHIS et </a:t>
                      </a:r>
                      <a:r>
                        <a:rPr lang="en-GB" sz="1600" dirty="0" err="1">
                          <a:latin typeface="Poppins"/>
                        </a:rPr>
                        <a:t>autres</a:t>
                      </a:r>
                      <a:r>
                        <a:rPr lang="en-GB" sz="1600" dirty="0">
                          <a:latin typeface="Poppins"/>
                        </a:rPr>
                        <a:t> documents </a:t>
                      </a:r>
                      <a:r>
                        <a:rPr lang="en-GB" sz="1600" dirty="0" err="1">
                          <a:latin typeface="Poppins"/>
                        </a:rPr>
                        <a:t>officiel</a:t>
                      </a:r>
                      <a:r>
                        <a:rPr lang="en-GB" sz="1600" dirty="0">
                          <a:latin typeface="Poppins"/>
                        </a:rPr>
                        <a:t>, FAQ…</a:t>
                      </a:r>
                    </a:p>
                  </a:txBody>
                  <a:tcPr>
                    <a:solidFill>
                      <a:schemeClr val="bg1"/>
                    </a:solidFill>
                  </a:tcPr>
                </a:tc>
                <a:extLst>
                  <a:ext uri="{0D108BD9-81ED-4DB2-BD59-A6C34878D82A}">
                    <a16:rowId xmlns:a16="http://schemas.microsoft.com/office/drawing/2014/main" val="4198838146"/>
                  </a:ext>
                </a:extLst>
              </a:tr>
            </a:tbl>
          </a:graphicData>
        </a:graphic>
      </p:graphicFrame>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71268" y="246550"/>
            <a:ext cx="483646" cy="432000"/>
          </a:xfrm>
          <a:prstGeom prst="rect">
            <a:avLst/>
          </a:prstGeom>
        </p:spPr>
      </p:pic>
      <p:sp>
        <p:nvSpPr>
          <p:cNvPr id="31"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7</a:t>
            </a:fld>
            <a:endParaRPr lang="fr-CH" b="1" dirty="0">
              <a:solidFill>
                <a:srgbClr val="BCE4FA"/>
              </a:solidFill>
              <a:latin typeface="Poppins"/>
            </a:endParaRPr>
          </a:p>
        </p:txBody>
      </p:sp>
      <p:sp>
        <p:nvSpPr>
          <p:cNvPr id="17"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202394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8</a:t>
            </a:fld>
            <a:endParaRPr lang="fr-CH" b="1" dirty="0">
              <a:solidFill>
                <a:srgbClr val="BCE4FA"/>
              </a:solidFill>
              <a:latin typeface="Poppins"/>
            </a:endParaRPr>
          </a:p>
        </p:txBody>
      </p:sp>
      <p:pic>
        <p:nvPicPr>
          <p:cNvPr id="22" name="Picture 2">
            <a:extLst>
              <a:ext uri="{FF2B5EF4-FFF2-40B4-BE49-F238E27FC236}">
                <a16:creationId xmlns:a16="http://schemas.microsoft.com/office/drawing/2014/main" id="{86CCA3D9-37F0-43E7-8664-56484F0B5F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691" t="20500" r="62190" b="48580"/>
          <a:stretch/>
        </p:blipFill>
        <p:spPr>
          <a:xfrm>
            <a:off x="10339392" y="1026065"/>
            <a:ext cx="485019" cy="432108"/>
          </a:xfrm>
          <a:prstGeom prst="rect">
            <a:avLst/>
          </a:prstGeom>
        </p:spPr>
      </p:pic>
      <p:sp>
        <p:nvSpPr>
          <p:cNvPr id="18" name="Rectangle 17"/>
          <p:cNvSpPr/>
          <p:nvPr/>
        </p:nvSpPr>
        <p:spPr>
          <a:xfrm>
            <a:off x="4732121" y="2299850"/>
            <a:ext cx="2890317" cy="923330"/>
          </a:xfrm>
          <a:prstGeom prst="rect">
            <a:avLst/>
          </a:prstGeom>
        </p:spPr>
        <p:txBody>
          <a:bodyPr wrap="square">
            <a:spAutoFit/>
          </a:bodyPr>
          <a:lstStyle/>
          <a:p>
            <a:r>
              <a:rPr lang="en-GB" sz="5400" b="1" dirty="0">
                <a:solidFill>
                  <a:srgbClr val="006968"/>
                </a:solidFill>
                <a:latin typeface="Poppins"/>
              </a:rPr>
              <a:t>MERCI !</a:t>
            </a:r>
          </a:p>
        </p:txBody>
      </p:sp>
      <p:sp>
        <p:nvSpPr>
          <p:cNvPr id="12"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6821093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12971</TotalTime>
  <Words>1519</Words>
  <Application>Microsoft Office PowerPoint</Application>
  <PresentationFormat>Widescreen</PresentationFormat>
  <Paragraphs>199</Paragraphs>
  <Slides>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Georgia</vt:lpstr>
      <vt:lpstr>Poppins</vt:lpstr>
      <vt:lpstr>sourcesans-regular</vt:lpstr>
      <vt:lpstr>Office Theme</vt:lpstr>
      <vt:lpstr>Session de bienvenue</vt:lpstr>
      <vt:lpstr>PowerPoint Presentation</vt:lpstr>
      <vt:lpstr>PowerPoint Presentation</vt:lpstr>
      <vt:lpstr>► Pour les Membres du Personnel titulaires ou boursiers et les GRAD:   - Résiliez votre assurance maladie (nationale ou non) avec une attestation d'assurance à demander à UNIQA. - Rendez vos cartes d'assurance et ne les utilisez plus.   ► Pour les Membres du Personnel titulaires ou boursiers uniquement qui ont un conjoint :     (Les étudiants ne sont pas soumis à l'obligation de remplir une SHIPID.)  Remplir une SHIPID (Déclaration d'Assurance maladie et Revenu Professionnel du Conjoint) sous EDH pour déclarer le statut du conjoint.     Puis tout changement de revenus bruts du conjoint ou de sa situation en matière d'assurance maladie doit être déclaré à l'Organisation.    Attention particulière pour les personnes qui veulent s'établir en Suisse ou qui sont déjà établies en Suisse.   Les membres de votre famille sont automatiquement et obligatoirement affiliés au CHIS. Toutefois, cela ne les dispense pas nécessairement de leurs obligations au regard du droit suisse découlant du fait qu'ils résident ou s'installent en Suisse. Ceci est valable qu'ils aient la nationalité suisse ou qu'ils soient titulaires d'un permis de séjour de type B ou C. Dans ce cas, ils deviennent ou restent soumis à l'obligation de contracter une assurance en Suisse auprès d'un assureur LAMal, sauf s'ils en demandent l'exemption.   Vous avez 3 mois pour demander l'exemption.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Marie Wanert-Calaga</dc:creator>
  <cp:lastModifiedBy>Sandrine Baudat</cp:lastModifiedBy>
  <cp:revision>515</cp:revision>
  <dcterms:created xsi:type="dcterms:W3CDTF">2020-02-11T13:42:40Z</dcterms:created>
  <dcterms:modified xsi:type="dcterms:W3CDTF">2023-07-28T12:18:47Z</dcterms:modified>
</cp:coreProperties>
</file>