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sldIdLst>
    <p:sldId id="257" r:id="rId2"/>
    <p:sldId id="281" r:id="rId3"/>
    <p:sldId id="283" r:id="rId4"/>
    <p:sldId id="295" r:id="rId5"/>
    <p:sldId id="296" r:id="rId6"/>
    <p:sldId id="297" r:id="rId7"/>
    <p:sldId id="294" r:id="rId8"/>
    <p:sldId id="291" r:id="rId9"/>
    <p:sldId id="286" r:id="rId10"/>
    <p:sldId id="276" r:id="rId11"/>
    <p:sldId id="269" r:id="rId12"/>
    <p:sldId id="284" r:id="rId13"/>
    <p:sldId id="285" r:id="rId14"/>
    <p:sldId id="290" r:id="rId15"/>
    <p:sldId id="289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3CB2"/>
    <a:srgbClr val="00AFF0"/>
    <a:srgbClr val="0C377B"/>
    <a:srgbClr val="284090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150" y="28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PCB Meeting #6 – 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PCB Meeting #6 – 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PCB Meeting #6 – 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PCB Meeting #6 – 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PCB Meeting #6 – 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PCB Meeting #6 – 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PCB Meeting #6 – 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PCB Meeting #6 – 11 June 2024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PCB Meeting #6 – 11 June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indico.cern.ch/event/1411113/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radnext-pmo@cern.ch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095193/1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cloe.levointurier-vajda@cern.ch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srec.com/" TargetMode="External"/><Relationship Id="rId2" Type="http://schemas.openxmlformats.org/officeDocument/2006/relationships/hyperlink" Target="https://indico.cern.ch/event/1353707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adecs2024.org/registration/" TargetMode="External"/><Relationship Id="rId2" Type="http://schemas.openxmlformats.org/officeDocument/2006/relationships/hyperlink" Target="https://radecs2024.org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284090"/>
                </a:solidFill>
              </a:rPr>
              <a:t>Project Consortium Board Meeting #6</a:t>
            </a:r>
            <a:endParaRPr lang="en-GB" sz="3000" b="1" dirty="0">
              <a:solidFill>
                <a:srgbClr val="00AFF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440682"/>
            <a:ext cx="5706777" cy="314740"/>
          </a:xfrm>
        </p:spPr>
        <p:txBody>
          <a:bodyPr>
            <a:normAutofit fontScale="25000" lnSpcReduction="20000"/>
          </a:bodyPr>
          <a:lstStyle/>
          <a:p>
            <a:r>
              <a:rPr lang="en-US" sz="6200" dirty="0">
                <a:solidFill>
                  <a:srgbClr val="0C377B"/>
                </a:solidFill>
              </a:rPr>
              <a:t>Pablo Lopez, RADNEXT Project Management Office</a:t>
            </a:r>
          </a:p>
          <a:p>
            <a:r>
              <a:rPr lang="en-US" sz="6200" dirty="0">
                <a:solidFill>
                  <a:srgbClr val="00AFF0"/>
                </a:solidFill>
              </a:rPr>
              <a:t>11 June 2024</a:t>
            </a:r>
          </a:p>
          <a:p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https://indico.cern.ch/event/1411113/</a:t>
            </a:r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0" y="2823356"/>
            <a:ext cx="4798615" cy="181781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88D26-1A80-BB07-364F-3137FCAD0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Reminder</a:t>
            </a:r>
            <a:r>
              <a:rPr lang="fr-CH" dirty="0"/>
              <a:t> of RADNEXT P2 </a:t>
            </a:r>
            <a:r>
              <a:rPr lang="fr-CH" dirty="0" err="1"/>
              <a:t>reporting</a:t>
            </a:r>
            <a:r>
              <a:rPr lang="fr-CH" dirty="0"/>
              <a:t> timeline (2/2)</a:t>
            </a:r>
            <a:endParaRPr lang="en-GB" dirty="0">
              <a:solidFill>
                <a:srgbClr val="28409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22804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fr-CH" b="1" dirty="0" err="1"/>
              <a:t>Period</a:t>
            </a:r>
            <a:r>
              <a:rPr lang="fr-CH" b="1" dirty="0"/>
              <a:t> 2 Financial report timeline (at </a:t>
            </a:r>
            <a:r>
              <a:rPr lang="fr-CH" b="1" u="sng" dirty="0" err="1"/>
              <a:t>Beneficiary</a:t>
            </a:r>
            <a:r>
              <a:rPr lang="fr-CH" b="1" dirty="0"/>
              <a:t> </a:t>
            </a:r>
            <a:r>
              <a:rPr lang="fr-CH" b="1" dirty="0" err="1"/>
              <a:t>level</a:t>
            </a:r>
            <a:r>
              <a:rPr lang="fr-CH" b="1" dirty="0"/>
              <a:t> - Financial contacts):</a:t>
            </a: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19F410-2C24-600F-D3B0-07C99632F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2802985"/>
            <a:ext cx="3379518" cy="190076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D6DB753-8287-59A8-44A7-CE52B9E2CF44}"/>
              </a:ext>
            </a:extLst>
          </p:cNvPr>
          <p:cNvSpPr txBox="1">
            <a:spLocks/>
          </p:cNvSpPr>
          <p:nvPr/>
        </p:nvSpPr>
        <p:spPr>
          <a:xfrm>
            <a:off x="457200" y="1305219"/>
            <a:ext cx="4007780" cy="36427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fr-CH" b="1" dirty="0"/>
              <a:t>IRUS &amp; Justification for </a:t>
            </a:r>
            <a:r>
              <a:rPr lang="fr-CH" b="1" dirty="0" err="1"/>
              <a:t>deviations</a:t>
            </a:r>
            <a:r>
              <a:rPr lang="fr-CH" b="1" dirty="0"/>
              <a:t> </a:t>
            </a:r>
            <a:r>
              <a:rPr lang="fr-CH" b="1" dirty="0" err="1"/>
              <a:t>from</a:t>
            </a:r>
            <a:r>
              <a:rPr lang="fr-CH" b="1" dirty="0"/>
              <a:t> the </a:t>
            </a:r>
            <a:r>
              <a:rPr lang="fr-CH" b="1" dirty="0" err="1"/>
              <a:t>estimated</a:t>
            </a:r>
            <a:r>
              <a:rPr lang="fr-CH" b="1" dirty="0"/>
              <a:t> full </a:t>
            </a:r>
            <a:r>
              <a:rPr lang="fr-CH" b="1" dirty="0" err="1"/>
              <a:t>costs</a:t>
            </a:r>
            <a:r>
              <a:rPr lang="fr-CH" b="1" dirty="0"/>
              <a:t> budget</a:t>
            </a:r>
          </a:p>
          <a:p>
            <a:pPr marL="36576" indent="0">
              <a:buFont typeface="Arial"/>
              <a:buNone/>
            </a:pPr>
            <a:r>
              <a:rPr lang="fr-CH" dirty="0">
                <a:sym typeface="Wingdings" panose="05000000000000000000" pitchFamily="2" charset="2"/>
              </a:rPr>
              <a:t> For </a:t>
            </a:r>
            <a:r>
              <a:rPr lang="fr-CH" b="1" dirty="0" err="1">
                <a:solidFill>
                  <a:srgbClr val="00AFF0"/>
                </a:solidFill>
                <a:sym typeface="Wingdings" panose="05000000000000000000" pitchFamily="2" charset="2"/>
              </a:rPr>
              <a:t>internal</a:t>
            </a:r>
            <a:r>
              <a:rPr lang="fr-CH" b="1" dirty="0">
                <a:solidFill>
                  <a:srgbClr val="00AFF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>
                <a:solidFill>
                  <a:srgbClr val="00AFF0"/>
                </a:solidFill>
                <a:sym typeface="Wingdings" panose="05000000000000000000" pitchFamily="2" charset="2"/>
              </a:rPr>
              <a:t>reporting</a:t>
            </a:r>
            <a:r>
              <a:rPr lang="fr-CH" dirty="0">
                <a:sym typeface="Wingdings" panose="05000000000000000000" pitchFamily="2" charset="2"/>
              </a:rPr>
              <a:t>, to the Consortium </a:t>
            </a:r>
            <a:r>
              <a:rPr lang="fr-CH" dirty="0" err="1">
                <a:sym typeface="Wingdings" panose="05000000000000000000" pitchFamily="2" charset="2"/>
              </a:rPr>
              <a:t>only</a:t>
            </a:r>
            <a:endParaRPr lang="fr-CH" dirty="0">
              <a:sym typeface="Wingdings" panose="05000000000000000000" pitchFamily="2" charset="2"/>
            </a:endParaRPr>
          </a:p>
          <a:p>
            <a:pPr marL="36576" indent="0" algn="ctr">
              <a:buFont typeface="Arial"/>
              <a:buNone/>
            </a:pPr>
            <a:r>
              <a:rPr lang="fr-CH" b="1" dirty="0">
                <a:solidFill>
                  <a:srgbClr val="DC3CB2"/>
                </a:solidFill>
              </a:rPr>
              <a:t>By June, 15th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B18EDC3-33E5-1D9B-A280-04C89C4ED9F5}"/>
              </a:ext>
            </a:extLst>
          </p:cNvPr>
          <p:cNvSpPr txBox="1">
            <a:spLocks/>
          </p:cNvSpPr>
          <p:nvPr/>
        </p:nvSpPr>
        <p:spPr>
          <a:xfrm>
            <a:off x="4464979" y="1305219"/>
            <a:ext cx="4487951" cy="36427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fr-CH" b="1" dirty="0"/>
              <a:t>Financial </a:t>
            </a:r>
            <a:r>
              <a:rPr lang="fr-CH" b="1" dirty="0" err="1"/>
              <a:t>Statement</a:t>
            </a:r>
            <a:r>
              <a:rPr lang="fr-CH" b="1" dirty="0"/>
              <a:t> &amp; Use of </a:t>
            </a:r>
            <a:r>
              <a:rPr lang="fr-CH" b="1" dirty="0" err="1"/>
              <a:t>resources</a:t>
            </a:r>
            <a:endParaRPr lang="fr-CH" b="1" dirty="0"/>
          </a:p>
          <a:p>
            <a:pPr marL="266700" indent="-230188"/>
            <a:r>
              <a:rPr lang="fr-CH" b="1" dirty="0"/>
              <a:t>Justification for </a:t>
            </a:r>
            <a:r>
              <a:rPr lang="fr-CH" b="1" dirty="0" err="1"/>
              <a:t>deviations</a:t>
            </a:r>
            <a:r>
              <a:rPr lang="fr-CH" b="1" dirty="0"/>
              <a:t> </a:t>
            </a:r>
            <a:r>
              <a:rPr lang="fr-CH" b="1" dirty="0" err="1"/>
              <a:t>from</a:t>
            </a:r>
            <a:r>
              <a:rPr lang="fr-CH" b="1" dirty="0"/>
              <a:t> Annex 2</a:t>
            </a:r>
          </a:p>
          <a:p>
            <a:pPr marL="36576" indent="0">
              <a:buFont typeface="Arial"/>
              <a:buNone/>
            </a:pPr>
            <a:r>
              <a:rPr lang="fr-CH" dirty="0">
                <a:sym typeface="Wingdings" panose="05000000000000000000" pitchFamily="2" charset="2"/>
              </a:rPr>
              <a:t> For </a:t>
            </a:r>
            <a:r>
              <a:rPr lang="fr-CH" b="1" dirty="0">
                <a:solidFill>
                  <a:srgbClr val="00AFF0"/>
                </a:solidFill>
                <a:sym typeface="Wingdings" panose="05000000000000000000" pitchFamily="2" charset="2"/>
              </a:rPr>
              <a:t>official </a:t>
            </a:r>
            <a:r>
              <a:rPr lang="fr-CH" b="1" dirty="0" err="1">
                <a:solidFill>
                  <a:srgbClr val="00AFF0"/>
                </a:solidFill>
                <a:sym typeface="Wingdings" panose="05000000000000000000" pitchFamily="2" charset="2"/>
              </a:rPr>
              <a:t>reporting</a:t>
            </a:r>
            <a:r>
              <a:rPr lang="fr-CH" dirty="0">
                <a:sym typeface="Wingdings" panose="05000000000000000000" pitchFamily="2" charset="2"/>
              </a:rPr>
              <a:t>, to the EU.</a:t>
            </a:r>
          </a:p>
          <a:p>
            <a:pPr marL="36576" indent="0" algn="ctr">
              <a:buFont typeface="Arial"/>
              <a:buNone/>
            </a:pPr>
            <a:r>
              <a:rPr lang="fr-CH" b="1" dirty="0">
                <a:solidFill>
                  <a:srgbClr val="DC3CB2"/>
                </a:solidFill>
                <a:sym typeface="Wingdings" panose="05000000000000000000" pitchFamily="2" charset="2"/>
              </a:rPr>
              <a:t>By June, 30th</a:t>
            </a:r>
          </a:p>
          <a:p>
            <a:pPr marL="36576" indent="0">
              <a:buFont typeface="Arial"/>
              <a:buNone/>
            </a:pPr>
            <a:endParaRPr lang="fr-CH" sz="600" i="1" dirty="0">
              <a:sym typeface="Wingdings" panose="05000000000000000000" pitchFamily="2" charset="2"/>
            </a:endParaRPr>
          </a:p>
          <a:p>
            <a:pPr marL="36576" indent="0">
              <a:buFont typeface="Arial"/>
              <a:buNone/>
            </a:pPr>
            <a:r>
              <a:rPr lang="fr-CH" sz="1200" i="1" dirty="0">
                <a:sym typeface="Wingdings" panose="05000000000000000000" pitchFamily="2" charset="2"/>
              </a:rPr>
              <a:t>NB: Justifications for </a:t>
            </a:r>
            <a:r>
              <a:rPr lang="fr-CH" sz="1200" i="1" dirty="0" err="1">
                <a:sym typeface="Wingdings" panose="05000000000000000000" pitchFamily="2" charset="2"/>
              </a:rPr>
              <a:t>deviations</a:t>
            </a:r>
            <a:r>
              <a:rPr lang="fr-CH" sz="1200" i="1" dirty="0">
                <a:sym typeface="Wingdings" panose="05000000000000000000" pitchFamily="2" charset="2"/>
              </a:rPr>
              <a:t> </a:t>
            </a:r>
            <a:r>
              <a:rPr lang="fr-CH" sz="1200" i="1" dirty="0" err="1">
                <a:sym typeface="Wingdings" panose="05000000000000000000" pitchFamily="2" charset="2"/>
              </a:rPr>
              <a:t>from</a:t>
            </a:r>
            <a:r>
              <a:rPr lang="fr-CH" sz="1200" i="1" dirty="0">
                <a:sym typeface="Wingdings" panose="05000000000000000000" pitchFamily="2" charset="2"/>
              </a:rPr>
              <a:t> Annex 2 </a:t>
            </a:r>
            <a:r>
              <a:rPr lang="fr-CH" sz="1200" i="1" dirty="0" err="1">
                <a:sym typeface="Wingdings" panose="05000000000000000000" pitchFamily="2" charset="2"/>
              </a:rPr>
              <a:t>will</a:t>
            </a:r>
            <a:r>
              <a:rPr lang="fr-CH" sz="1200" i="1" dirty="0">
                <a:sym typeface="Wingdings" panose="05000000000000000000" pitchFamily="2" charset="2"/>
              </a:rPr>
              <a:t> </a:t>
            </a:r>
            <a:r>
              <a:rPr lang="fr-CH" sz="1200" i="1" dirty="0" err="1">
                <a:sym typeface="Wingdings" panose="05000000000000000000" pitchFamily="2" charset="2"/>
              </a:rPr>
              <a:t>be</a:t>
            </a:r>
            <a:r>
              <a:rPr lang="fr-CH" sz="1200" i="1" dirty="0">
                <a:sym typeface="Wingdings" panose="05000000000000000000" pitchFamily="2" charset="2"/>
              </a:rPr>
              <a:t> </a:t>
            </a:r>
            <a:r>
              <a:rPr lang="fr-CH" sz="1200" i="1" dirty="0" err="1">
                <a:sym typeface="Wingdings" panose="05000000000000000000" pitchFamily="2" charset="2"/>
              </a:rPr>
              <a:t>included</a:t>
            </a:r>
            <a:r>
              <a:rPr lang="fr-CH" sz="1200" i="1" dirty="0">
                <a:sym typeface="Wingdings" panose="05000000000000000000" pitchFamily="2" charset="2"/>
              </a:rPr>
              <a:t> in the relevant section of the Technical Report</a:t>
            </a:r>
            <a:endParaRPr lang="fr-CH" sz="1400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E88F91-F38B-8CD2-3243-836B8473D3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174" y="3164186"/>
            <a:ext cx="4568389" cy="153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74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6EB8E-609A-4CC1-11BC-A9A3F7B40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solidFill>
                  <a:srgbClr val="284090"/>
                </a:solidFill>
              </a:rPr>
              <a:t>Take</a:t>
            </a:r>
            <a:r>
              <a:rPr lang="fr-CH" dirty="0">
                <a:solidFill>
                  <a:srgbClr val="284090"/>
                </a:solidFill>
              </a:rPr>
              <a:t>-home messages </a:t>
            </a:r>
            <a:r>
              <a:rPr lang="fr-CH" dirty="0" err="1">
                <a:solidFill>
                  <a:srgbClr val="284090"/>
                </a:solidFill>
              </a:rPr>
              <a:t>related</a:t>
            </a:r>
            <a:r>
              <a:rPr lang="fr-CH" dirty="0">
                <a:solidFill>
                  <a:srgbClr val="284090"/>
                </a:solidFill>
              </a:rPr>
              <a:t> to P2 </a:t>
            </a:r>
            <a:r>
              <a:rPr lang="fr-CH" dirty="0" err="1">
                <a:solidFill>
                  <a:srgbClr val="284090"/>
                </a:solidFill>
              </a:rPr>
              <a:t>reporting</a:t>
            </a:r>
            <a:endParaRPr lang="en-GB" dirty="0">
              <a:solidFill>
                <a:srgbClr val="28409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8321E-AECB-81D7-F625-B2B36538E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fr-CH" dirty="0"/>
              <a:t>The PMO </a:t>
            </a:r>
            <a:r>
              <a:rPr lang="fr-CH" dirty="0" err="1"/>
              <a:t>asks</a:t>
            </a:r>
            <a:r>
              <a:rPr lang="fr-CH" dirty="0"/>
              <a:t> the WP Leaders &amp; the RADNEXT Consortium for anticipation and </a:t>
            </a:r>
            <a:r>
              <a:rPr lang="fr-CH" dirty="0" err="1"/>
              <a:t>preparation</a:t>
            </a:r>
            <a:r>
              <a:rPr lang="fr-CH" dirty="0"/>
              <a:t>, due to </a:t>
            </a:r>
            <a:r>
              <a:rPr lang="fr-CH" dirty="0" err="1"/>
              <a:t>reporting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the </a:t>
            </a:r>
            <a:r>
              <a:rPr lang="fr-CH" b="1" u="sng" dirty="0" err="1"/>
              <a:t>summer</a:t>
            </a:r>
            <a:r>
              <a:rPr lang="fr-CH" b="1" u="sng" dirty="0"/>
              <a:t> </a:t>
            </a:r>
            <a:r>
              <a:rPr lang="fr-CH" b="1" u="sng" dirty="0" err="1"/>
              <a:t>holiday</a:t>
            </a:r>
            <a:r>
              <a:rPr lang="fr-CH" b="1" u="sng" dirty="0"/>
              <a:t> </a:t>
            </a:r>
            <a:r>
              <a:rPr lang="fr-CH" b="1" u="sng" dirty="0" err="1"/>
              <a:t>period</a:t>
            </a:r>
            <a:r>
              <a:rPr lang="fr-CH" dirty="0"/>
              <a:t>.</a:t>
            </a:r>
          </a:p>
          <a:p>
            <a:pPr marL="36576" indent="0">
              <a:buNone/>
            </a:pPr>
            <a:endParaRPr lang="fr-CH" b="1" dirty="0">
              <a:solidFill>
                <a:srgbClr val="00AFF0"/>
              </a:solidFill>
            </a:endParaRPr>
          </a:p>
          <a:p>
            <a:pPr marL="36576" indent="0">
              <a:buNone/>
            </a:pPr>
            <a:r>
              <a:rPr lang="fr-CH" b="1" dirty="0">
                <a:solidFill>
                  <a:srgbClr val="00AFF0"/>
                </a:solidFill>
              </a:rPr>
              <a:t>PCB </a:t>
            </a:r>
            <a:r>
              <a:rPr lang="fr-CH" b="1" dirty="0" err="1">
                <a:solidFill>
                  <a:srgbClr val="00AFF0"/>
                </a:solidFill>
              </a:rPr>
              <a:t>will</a:t>
            </a:r>
            <a:r>
              <a:rPr lang="fr-CH" b="1" dirty="0">
                <a:solidFill>
                  <a:srgbClr val="00AFF0"/>
                </a:solidFill>
              </a:rPr>
              <a:t> </a:t>
            </a:r>
            <a:r>
              <a:rPr lang="fr-CH" b="1" dirty="0" err="1">
                <a:solidFill>
                  <a:srgbClr val="00AFF0"/>
                </a:solidFill>
              </a:rPr>
              <a:t>be</a:t>
            </a:r>
            <a:r>
              <a:rPr lang="fr-CH" b="1" dirty="0">
                <a:solidFill>
                  <a:srgbClr val="00AFF0"/>
                </a:solidFill>
              </a:rPr>
              <a:t> </a:t>
            </a:r>
            <a:r>
              <a:rPr lang="fr-CH" b="1" dirty="0" err="1">
                <a:solidFill>
                  <a:srgbClr val="00AFF0"/>
                </a:solidFill>
              </a:rPr>
              <a:t>contacted</a:t>
            </a:r>
            <a:r>
              <a:rPr lang="fr-CH" b="1" dirty="0">
                <a:solidFill>
                  <a:srgbClr val="00AFF0"/>
                </a:solidFill>
              </a:rPr>
              <a:t> in a few </a:t>
            </a:r>
            <a:r>
              <a:rPr lang="fr-CH" b="1" dirty="0" err="1">
                <a:solidFill>
                  <a:srgbClr val="00AFF0"/>
                </a:solidFill>
              </a:rPr>
              <a:t>days</a:t>
            </a:r>
            <a:r>
              <a:rPr lang="fr-CH" b="1" dirty="0">
                <a:solidFill>
                  <a:srgbClr val="00AFF0"/>
                </a:solidFill>
              </a:rPr>
              <a:t> for the Technical report </a:t>
            </a:r>
            <a:r>
              <a:rPr lang="fr-CH" b="1" dirty="0" err="1">
                <a:solidFill>
                  <a:srgbClr val="00AFF0"/>
                </a:solidFill>
              </a:rPr>
              <a:t>review</a:t>
            </a:r>
            <a:endParaRPr lang="fr-CH" b="1" dirty="0">
              <a:solidFill>
                <a:srgbClr val="00AFF0"/>
              </a:solidFill>
            </a:endParaRPr>
          </a:p>
          <a:p>
            <a:pPr marL="36576" indent="0">
              <a:buNone/>
            </a:pPr>
            <a:r>
              <a:rPr lang="fr-CH" b="1" dirty="0">
                <a:solidFill>
                  <a:srgbClr val="00AFF0"/>
                </a:solidFill>
              </a:rPr>
              <a:t>PCB </a:t>
            </a:r>
            <a:r>
              <a:rPr lang="fr-CH" b="1" dirty="0" err="1">
                <a:solidFill>
                  <a:srgbClr val="00AFF0"/>
                </a:solidFill>
              </a:rPr>
              <a:t>will</a:t>
            </a:r>
            <a:r>
              <a:rPr lang="fr-CH" b="1" dirty="0">
                <a:solidFill>
                  <a:srgbClr val="00AFF0"/>
                </a:solidFill>
              </a:rPr>
              <a:t> </a:t>
            </a:r>
            <a:r>
              <a:rPr lang="fr-CH" b="1" dirty="0" err="1">
                <a:solidFill>
                  <a:srgbClr val="00AFF0"/>
                </a:solidFill>
              </a:rPr>
              <a:t>be</a:t>
            </a:r>
            <a:r>
              <a:rPr lang="fr-CH" b="1" dirty="0">
                <a:solidFill>
                  <a:srgbClr val="00AFF0"/>
                </a:solidFill>
              </a:rPr>
              <a:t> </a:t>
            </a:r>
            <a:r>
              <a:rPr lang="fr-CH" b="1" dirty="0" err="1">
                <a:solidFill>
                  <a:srgbClr val="00AFF0"/>
                </a:solidFill>
              </a:rPr>
              <a:t>contacted</a:t>
            </a:r>
            <a:r>
              <a:rPr lang="fr-CH" b="1" dirty="0">
                <a:solidFill>
                  <a:srgbClr val="00AFF0"/>
                </a:solidFill>
              </a:rPr>
              <a:t> in July for the Technical report </a:t>
            </a:r>
            <a:r>
              <a:rPr lang="fr-CH" b="1" dirty="0" err="1">
                <a:solidFill>
                  <a:srgbClr val="00AFF0"/>
                </a:solidFill>
              </a:rPr>
              <a:t>approval</a:t>
            </a:r>
            <a:endParaRPr lang="fr-CH" b="1" dirty="0">
              <a:solidFill>
                <a:srgbClr val="00AFF0"/>
              </a:solidFill>
            </a:endParaRPr>
          </a:p>
          <a:p>
            <a:endParaRPr lang="fr-CH" b="1" dirty="0">
              <a:solidFill>
                <a:srgbClr val="00AFF0"/>
              </a:solidFill>
            </a:endParaRPr>
          </a:p>
          <a:p>
            <a:pPr marL="36576" indent="0">
              <a:buNone/>
            </a:pPr>
            <a:r>
              <a:rPr lang="fr-CH" dirty="0"/>
              <a:t>P2 report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submitted</a:t>
            </a:r>
            <a:r>
              <a:rPr lang="fr-CH" dirty="0"/>
              <a:t> on July 31 </a:t>
            </a:r>
            <a:r>
              <a:rPr lang="fr-CH" b="1" u="sng" dirty="0" err="1"/>
              <a:t>latest</a:t>
            </a:r>
            <a:endParaRPr lang="fr-CH" b="1" u="sng" dirty="0"/>
          </a:p>
          <a:p>
            <a:pPr>
              <a:buFont typeface="Wingdings" panose="05000000000000000000" pitchFamily="2" charset="2"/>
              <a:buChar char="à"/>
            </a:pPr>
            <a:r>
              <a:rPr lang="fr-CH" dirty="0">
                <a:sym typeface="Wingdings" panose="05000000000000000000" pitchFamily="2" charset="2"/>
              </a:rPr>
              <a:t>A </a:t>
            </a:r>
            <a:r>
              <a:rPr lang="fr-CH" b="1" dirty="0">
                <a:sym typeface="Wingdings" panose="05000000000000000000" pitchFamily="2" charset="2"/>
              </a:rPr>
              <a:t>P2 </a:t>
            </a:r>
            <a:r>
              <a:rPr lang="fr-CH" b="1" dirty="0" err="1">
                <a:sym typeface="Wingdings" panose="05000000000000000000" pitchFamily="2" charset="2"/>
              </a:rPr>
              <a:t>review</a:t>
            </a:r>
            <a:r>
              <a:rPr lang="fr-CH" b="1" dirty="0">
                <a:sym typeface="Wingdings" panose="05000000000000000000" pitchFamily="2" charset="2"/>
              </a:rPr>
              <a:t> meeting </a:t>
            </a:r>
            <a:r>
              <a:rPr lang="fr-CH" dirty="0">
                <a:sym typeface="Wingdings" panose="05000000000000000000" pitchFamily="2" charset="2"/>
              </a:rPr>
              <a:t>(</a:t>
            </a:r>
            <a:r>
              <a:rPr lang="fr-CH" dirty="0" err="1">
                <a:sym typeface="Wingdings" panose="05000000000000000000" pitchFamily="2" charset="2"/>
              </a:rPr>
              <a:t>with</a:t>
            </a:r>
            <a:r>
              <a:rPr lang="fr-CH" dirty="0">
                <a:sym typeface="Wingdings" panose="05000000000000000000" pitchFamily="2" charset="2"/>
              </a:rPr>
              <a:t> EU Project </a:t>
            </a:r>
            <a:r>
              <a:rPr lang="fr-CH" dirty="0" err="1">
                <a:sym typeface="Wingdings" panose="05000000000000000000" pitchFamily="2" charset="2"/>
              </a:rPr>
              <a:t>Officer</a:t>
            </a:r>
            <a:r>
              <a:rPr lang="fr-CH" dirty="0">
                <a:sym typeface="Wingdings" panose="05000000000000000000" pitchFamily="2" charset="2"/>
              </a:rPr>
              <a:t> and </a:t>
            </a:r>
            <a:r>
              <a:rPr lang="fr-CH" dirty="0" err="1">
                <a:sym typeface="Wingdings" panose="05000000000000000000" pitchFamily="2" charset="2"/>
              </a:rPr>
              <a:t>external</a:t>
            </a:r>
            <a:r>
              <a:rPr lang="fr-CH" dirty="0">
                <a:sym typeface="Wingdings" panose="05000000000000000000" pitchFamily="2" charset="2"/>
              </a:rPr>
              <a:t> expert </a:t>
            </a:r>
            <a:r>
              <a:rPr lang="fr-CH" dirty="0" err="1">
                <a:sym typeface="Wingdings" panose="05000000000000000000" pitchFamily="2" charset="2"/>
              </a:rPr>
              <a:t>reviewer</a:t>
            </a:r>
            <a:r>
              <a:rPr lang="fr-CH" dirty="0">
                <a:sym typeface="Wingdings" panose="05000000000000000000" pitchFamily="2" charset="2"/>
              </a:rPr>
              <a:t>) </a:t>
            </a:r>
            <a:r>
              <a:rPr lang="fr-CH" dirty="0" err="1">
                <a:sym typeface="Wingdings" panose="05000000000000000000" pitchFamily="2" charset="2"/>
              </a:rPr>
              <a:t>is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scheduled</a:t>
            </a:r>
            <a:r>
              <a:rPr lang="fr-CH" dirty="0">
                <a:sym typeface="Wingdings" panose="05000000000000000000" pitchFamily="2" charset="2"/>
              </a:rPr>
              <a:t> on </a:t>
            </a:r>
            <a:r>
              <a:rPr lang="fr-CH" b="1" dirty="0">
                <a:sym typeface="Wingdings" panose="05000000000000000000" pitchFamily="2" charset="2"/>
              </a:rPr>
              <a:t>23.08.2024</a:t>
            </a:r>
            <a:r>
              <a:rPr lang="fr-CH" dirty="0">
                <a:sym typeface="Wingdings" panose="05000000000000000000" pitchFamily="2" charset="2"/>
              </a:rPr>
              <a:t>: </a:t>
            </a:r>
            <a:r>
              <a:rPr lang="fr-CH" dirty="0" err="1">
                <a:sym typeface="Wingdings" panose="05000000000000000000" pitchFamily="2" charset="2"/>
              </a:rPr>
              <a:t>we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cannot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afford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much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delay</a:t>
            </a:r>
            <a:r>
              <a:rPr lang="fr-CH" dirty="0">
                <a:sym typeface="Wingdings" panose="05000000000000000000" pitchFamily="2" charset="2"/>
              </a:rPr>
              <a:t> in the </a:t>
            </a:r>
            <a:r>
              <a:rPr lang="fr-CH" dirty="0" err="1">
                <a:sym typeface="Wingdings" panose="05000000000000000000" pitchFamily="2" charset="2"/>
              </a:rPr>
              <a:t>submission</a:t>
            </a:r>
            <a:r>
              <a:rPr lang="fr-CH" dirty="0">
                <a:sym typeface="Wingdings" panose="05000000000000000000" pitchFamily="2" charset="2"/>
              </a:rPr>
              <a:t>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CH" dirty="0"/>
              <a:t>Enrique García Michel (</a:t>
            </a:r>
            <a:r>
              <a:rPr lang="fr-CH" dirty="0" err="1"/>
              <a:t>Universidad</a:t>
            </a:r>
            <a:r>
              <a:rPr lang="fr-CH" dirty="0"/>
              <a:t> </a:t>
            </a:r>
            <a:r>
              <a:rPr lang="fr-CH" dirty="0" err="1"/>
              <a:t>Autónoma</a:t>
            </a:r>
            <a:r>
              <a:rPr lang="fr-CH" dirty="0"/>
              <a:t> de Madrid &amp; Lawrence Berkeley National </a:t>
            </a:r>
            <a:r>
              <a:rPr lang="fr-CH" dirty="0" err="1"/>
              <a:t>Laboratory</a:t>
            </a:r>
            <a:r>
              <a:rPr lang="fr-CH" dirty="0"/>
              <a:t>) has been </a:t>
            </a:r>
            <a:r>
              <a:rPr lang="fr-CH" dirty="0" err="1"/>
              <a:t>chosen</a:t>
            </a:r>
            <a:r>
              <a:rPr lang="fr-CH" dirty="0"/>
              <a:t> as </a:t>
            </a:r>
            <a:r>
              <a:rPr lang="fr-CH" dirty="0" err="1"/>
              <a:t>reviewer</a:t>
            </a:r>
            <a:r>
              <a:rPr lang="fr-CH" dirty="0"/>
              <a:t>. </a:t>
            </a:r>
            <a:r>
              <a:rPr lang="fr-CH" b="1" dirty="0"/>
              <a:t>If </a:t>
            </a:r>
            <a:r>
              <a:rPr lang="fr-CH" b="1" dirty="0" err="1"/>
              <a:t>you</a:t>
            </a:r>
            <a:r>
              <a:rPr lang="fr-CH" b="1" dirty="0"/>
              <a:t> </a:t>
            </a:r>
            <a:r>
              <a:rPr lang="fr-CH" b="1" dirty="0" err="1"/>
              <a:t>disagree</a:t>
            </a:r>
            <a:r>
              <a:rPr lang="fr-CH" b="1" dirty="0"/>
              <a:t> </a:t>
            </a:r>
            <a:r>
              <a:rPr lang="fr-CH" b="1" dirty="0" err="1"/>
              <a:t>with</a:t>
            </a:r>
            <a:r>
              <a:rPr lang="fr-CH" b="1" dirty="0"/>
              <a:t> the </a:t>
            </a:r>
            <a:r>
              <a:rPr lang="fr-CH" b="1" dirty="0" err="1"/>
              <a:t>selected</a:t>
            </a:r>
            <a:r>
              <a:rPr lang="fr-CH" b="1" dirty="0"/>
              <a:t> expert, </a:t>
            </a:r>
            <a:r>
              <a:rPr lang="fr-CH" b="1" dirty="0" err="1"/>
              <a:t>feel</a:t>
            </a:r>
            <a:r>
              <a:rPr lang="fr-CH" b="1" dirty="0"/>
              <a:t> free to let us know</a:t>
            </a:r>
            <a:r>
              <a:rPr lang="fr-CH" dirty="0"/>
              <a:t>. </a:t>
            </a:r>
            <a:r>
              <a:rPr lang="fr-CH" dirty="0" err="1"/>
              <a:t>We</a:t>
            </a:r>
            <a:r>
              <a:rPr lang="fr-CH" dirty="0"/>
              <a:t> have to </a:t>
            </a:r>
            <a:r>
              <a:rPr lang="fr-CH" dirty="0" err="1"/>
              <a:t>confirm</a:t>
            </a:r>
            <a:r>
              <a:rPr lang="fr-CH" dirty="0"/>
              <a:t> the COI topic to the PO the </a:t>
            </a:r>
            <a:r>
              <a:rPr lang="fr-CH" dirty="0" err="1"/>
              <a:t>soonest</a:t>
            </a:r>
            <a:r>
              <a:rPr lang="fr-CH" dirty="0"/>
              <a:t> possible.</a:t>
            </a:r>
          </a:p>
          <a:p>
            <a:pPr marL="36576" indent="0">
              <a:buNone/>
            </a:pPr>
            <a:endParaRPr lang="fr-CH" b="1" dirty="0">
              <a:solidFill>
                <a:srgbClr val="00AFF0"/>
              </a:solidFill>
            </a:endParaRPr>
          </a:p>
          <a:p>
            <a:pPr marL="36576" indent="0">
              <a:buNone/>
            </a:pPr>
            <a:r>
              <a:rPr lang="fr-CH" dirty="0"/>
              <a:t>The PMO (</a:t>
            </a:r>
            <a:r>
              <a:rPr lang="fr-CH" dirty="0">
                <a:solidFill>
                  <a:srgbClr val="00AFF0"/>
                </a:solidFill>
                <a:hlinkClick r:id="rId2"/>
              </a:rPr>
              <a:t>radnext-pmo@cern.ch</a:t>
            </a:r>
            <a:r>
              <a:rPr lang="fr-CH" dirty="0"/>
              <a:t>) </a:t>
            </a:r>
            <a:r>
              <a:rPr lang="fr-CH" dirty="0" err="1"/>
              <a:t>remains</a:t>
            </a:r>
            <a:r>
              <a:rPr lang="fr-CH" dirty="0"/>
              <a:t> </a:t>
            </a:r>
            <a:r>
              <a:rPr lang="fr-CH" dirty="0" err="1"/>
              <a:t>available</a:t>
            </a:r>
            <a:r>
              <a:rPr lang="fr-CH" dirty="0"/>
              <a:t> </a:t>
            </a:r>
            <a:r>
              <a:rPr lang="fr-CH" dirty="0" err="1"/>
              <a:t>may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 have </a:t>
            </a:r>
            <a:r>
              <a:rPr lang="fr-CH" dirty="0" err="1"/>
              <a:t>any</a:t>
            </a:r>
            <a:r>
              <a:rPr lang="fr-CH" dirty="0"/>
              <a:t> </a:t>
            </a:r>
            <a:r>
              <a:rPr lang="fr-CH" dirty="0" err="1"/>
              <a:t>further</a:t>
            </a:r>
            <a:r>
              <a:rPr lang="fr-CH" dirty="0"/>
              <a:t> questions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2C079-4628-1953-EDAE-761E3ED104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9A8C8-5D09-5EA2-42DE-0712B6FCF4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151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AC831-71DB-D545-C817-89B05724A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Information on </a:t>
            </a:r>
            <a:r>
              <a:rPr lang="fr-CH" dirty="0" err="1"/>
              <a:t>upcoming</a:t>
            </a:r>
            <a:r>
              <a:rPr lang="fr-CH" dirty="0"/>
              <a:t> item(s) to vote on </a:t>
            </a:r>
            <a:r>
              <a:rPr lang="fr-CH" dirty="0" err="1"/>
              <a:t>electronically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0F3CA-2CB6-0454-FD90-D1450A515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CH" dirty="0"/>
              <a:t>Transnational Access </a:t>
            </a:r>
            <a:r>
              <a:rPr lang="fr-CH" dirty="0" err="1"/>
              <a:t>activities</a:t>
            </a:r>
            <a:r>
              <a:rPr lang="fr-CH" dirty="0"/>
              <a:t> </a:t>
            </a:r>
            <a:r>
              <a:rPr lang="fr-CH" dirty="0" err="1"/>
              <a:t>could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redistributed</a:t>
            </a:r>
            <a:r>
              <a:rPr lang="fr-CH" dirty="0"/>
              <a:t> </a:t>
            </a:r>
            <a:r>
              <a:rPr lang="fr-CH" dirty="0" err="1"/>
              <a:t>depending</a:t>
            </a:r>
            <a:r>
              <a:rPr lang="fr-CH" dirty="0"/>
              <a:t> on the </a:t>
            </a:r>
            <a:r>
              <a:rPr lang="fr-CH" dirty="0" err="1"/>
              <a:t>needs</a:t>
            </a:r>
            <a:r>
              <a:rPr lang="fr-CH" dirty="0"/>
              <a:t> and on the </a:t>
            </a:r>
            <a:r>
              <a:rPr lang="fr-CH" dirty="0" err="1"/>
              <a:t>following</a:t>
            </a:r>
            <a:r>
              <a:rPr lang="fr-CH" dirty="0"/>
              <a:t> discussion. For more information, </a:t>
            </a:r>
            <a:r>
              <a:rPr lang="fr-CH" dirty="0" err="1"/>
              <a:t>refer</a:t>
            </a:r>
            <a:r>
              <a:rPr lang="fr-CH" dirty="0"/>
              <a:t> to </a:t>
            </a:r>
            <a:r>
              <a:rPr lang="fr-CH" dirty="0" err="1"/>
              <a:t>Rubén’s</a:t>
            </a:r>
            <a:r>
              <a:rPr lang="fr-CH" dirty="0"/>
              <a:t> </a:t>
            </a:r>
            <a:r>
              <a:rPr lang="fr-CH" dirty="0" err="1"/>
              <a:t>presentation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yesterday</a:t>
            </a:r>
            <a:r>
              <a:rPr lang="fr-CH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9138EB-C20C-350F-5B2A-2BF310F2DC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351DE-9E1D-9C01-1DB2-FBEDECC4FF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202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4CF1E-3200-AEE0-B76B-4AE682304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TA provision </a:t>
            </a:r>
            <a:r>
              <a:rPr lang="fr-CH" dirty="0" err="1"/>
              <a:t>overview</a:t>
            </a:r>
            <a:r>
              <a:rPr lang="fr-CH" dirty="0"/>
              <a:t> and </a:t>
            </a:r>
            <a:r>
              <a:rPr lang="fr-CH" dirty="0" err="1"/>
              <a:t>reallocation</a:t>
            </a:r>
            <a:r>
              <a:rPr lang="fr-CH" dirty="0"/>
              <a:t>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E6DBF-B80E-B439-3AD0-872E08F3D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CH" dirty="0"/>
              <a:t>For more information, </a:t>
            </a:r>
            <a:r>
              <a:rPr lang="fr-CH" dirty="0" err="1"/>
              <a:t>refer</a:t>
            </a:r>
            <a:r>
              <a:rPr lang="fr-CH" dirty="0"/>
              <a:t> to </a:t>
            </a:r>
            <a:r>
              <a:rPr lang="fr-CH" dirty="0" err="1"/>
              <a:t>Rubén’s</a:t>
            </a:r>
            <a:r>
              <a:rPr lang="fr-CH" dirty="0"/>
              <a:t> </a:t>
            </a:r>
            <a:r>
              <a:rPr lang="fr-CH" dirty="0" err="1"/>
              <a:t>presentation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yesterday</a:t>
            </a:r>
            <a:r>
              <a:rPr lang="fr-CH" dirty="0"/>
              <a:t> and </a:t>
            </a:r>
            <a:r>
              <a:rPr lang="fr-CH" dirty="0" err="1"/>
              <a:t>Daniel’s</a:t>
            </a:r>
            <a:r>
              <a:rPr lang="fr-CH" dirty="0"/>
              <a:t> </a:t>
            </a:r>
            <a:r>
              <a:rPr lang="fr-CH" dirty="0" err="1"/>
              <a:t>upcoming</a:t>
            </a:r>
            <a:r>
              <a:rPr lang="fr-CH" dirty="0"/>
              <a:t> </a:t>
            </a:r>
            <a:r>
              <a:rPr lang="fr-CH" dirty="0" err="1"/>
              <a:t>presentation</a:t>
            </a:r>
            <a:r>
              <a:rPr lang="fr-CH" dirty="0"/>
              <a:t>.</a:t>
            </a:r>
          </a:p>
          <a:p>
            <a:pPr marL="36576" indent="0">
              <a:buNone/>
            </a:pPr>
            <a:endParaRPr lang="fr-CH" dirty="0"/>
          </a:p>
          <a:p>
            <a:pPr marL="36576" indent="0">
              <a:buNone/>
            </a:pPr>
            <a:r>
              <a:rPr lang="fr-CH" dirty="0"/>
              <a:t>TA </a:t>
            </a:r>
            <a:r>
              <a:rPr lang="fr-CH" dirty="0" err="1"/>
              <a:t>hours</a:t>
            </a:r>
            <a:r>
              <a:rPr lang="fr-CH" dirty="0"/>
              <a:t>:</a:t>
            </a:r>
          </a:p>
          <a:p>
            <a:pPr marL="36576" indent="0">
              <a:buNone/>
            </a:pPr>
            <a:endParaRPr lang="fr-CH" dirty="0"/>
          </a:p>
          <a:p>
            <a:pPr marL="36576" indent="0">
              <a:buNone/>
            </a:pP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0F2F67-0AE9-6AA3-598D-9CA5FD5F82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BCA97C-3DAF-032B-3A34-390DD3D94B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  <p:pic>
        <p:nvPicPr>
          <p:cNvPr id="6" name="table">
            <a:extLst>
              <a:ext uri="{FF2B5EF4-FFF2-40B4-BE49-F238E27FC236}">
                <a16:creationId xmlns:a16="http://schemas.microsoft.com/office/drawing/2014/main" id="{F0717B72-6E3A-A0CC-D717-F11AD3926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567" y="1635137"/>
            <a:ext cx="4776983" cy="320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97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DD80D-FEC7-31C5-A45E-774764541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AoBs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28D12-FA03-5FE3-B525-1F2C8E27D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AC374-F973-591C-CF1D-8516525187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79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BB2F5-8721-515A-187E-CAF4C4CEE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endParaRPr lang="fr-CH" sz="2800" dirty="0"/>
          </a:p>
          <a:p>
            <a:pPr marL="36576" indent="0">
              <a:buNone/>
            </a:pPr>
            <a:endParaRPr lang="fr-CH" sz="2800" dirty="0"/>
          </a:p>
          <a:p>
            <a:pPr marL="36576" indent="0" algn="ctr">
              <a:buNone/>
            </a:pPr>
            <a:r>
              <a:rPr lang="fr-CH" sz="2800" dirty="0" err="1"/>
              <a:t>Thank</a:t>
            </a:r>
            <a:r>
              <a:rPr lang="fr-CH" sz="2800" dirty="0"/>
              <a:t> </a:t>
            </a:r>
            <a:r>
              <a:rPr lang="fr-CH" sz="2800" dirty="0" err="1"/>
              <a:t>you</a:t>
            </a:r>
            <a:r>
              <a:rPr lang="fr-CH" sz="2800" dirty="0"/>
              <a:t> for </a:t>
            </a:r>
            <a:r>
              <a:rPr lang="fr-CH" sz="2800" dirty="0" err="1"/>
              <a:t>your</a:t>
            </a:r>
            <a:r>
              <a:rPr lang="fr-CH" sz="2800" dirty="0"/>
              <a:t> attention</a:t>
            </a:r>
          </a:p>
          <a:p>
            <a:pPr marL="36576" indent="0" algn="ctr">
              <a:buNone/>
            </a:pPr>
            <a:r>
              <a:rPr lang="fr-CH" sz="2800" dirty="0"/>
              <a:t>Questions?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D9020E-0CC8-052B-F7E6-F286421A28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199456-489D-F5A0-29CD-E0A9B2B81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3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C2CF5-2490-AB70-163D-C8213993D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79103-D01D-6CF8-04C4-DAD475804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Welcome</a:t>
            </a:r>
            <a:r>
              <a:rPr lang="fr-CH" dirty="0"/>
              <a:t>, quorum </a:t>
            </a:r>
            <a:r>
              <a:rPr lang="fr-CH" dirty="0" err="1"/>
              <a:t>verification</a:t>
            </a:r>
            <a:r>
              <a:rPr lang="fr-CH" dirty="0"/>
              <a:t> and agenda </a:t>
            </a:r>
            <a:r>
              <a:rPr lang="fr-CH" dirty="0" err="1"/>
              <a:t>approval</a:t>
            </a:r>
            <a:endParaRPr lang="fr-CH" dirty="0"/>
          </a:p>
          <a:p>
            <a:r>
              <a:rPr lang="fr-CH" dirty="0" err="1"/>
              <a:t>Recent</a:t>
            </a:r>
            <a:r>
              <a:rPr lang="fr-CH" dirty="0"/>
              <a:t> </a:t>
            </a:r>
            <a:r>
              <a:rPr lang="fr-CH" dirty="0" err="1"/>
              <a:t>approval</a:t>
            </a:r>
            <a:r>
              <a:rPr lang="fr-CH" dirty="0"/>
              <a:t> of the Grant Agreement </a:t>
            </a:r>
            <a:r>
              <a:rPr lang="fr-CH" dirty="0" err="1"/>
              <a:t>amendment</a:t>
            </a:r>
            <a:endParaRPr lang="fr-CH" dirty="0"/>
          </a:p>
          <a:p>
            <a:r>
              <a:rPr lang="fr-CH" dirty="0" err="1"/>
              <a:t>Upcoming</a:t>
            </a:r>
            <a:r>
              <a:rPr lang="fr-CH" dirty="0"/>
              <a:t> </a:t>
            </a:r>
            <a:r>
              <a:rPr lang="fr-CH" dirty="0" err="1"/>
              <a:t>events</a:t>
            </a:r>
            <a:endParaRPr lang="fr-CH" dirty="0"/>
          </a:p>
          <a:p>
            <a:r>
              <a:rPr lang="fr-CH" dirty="0" err="1"/>
              <a:t>Reminder</a:t>
            </a:r>
            <a:r>
              <a:rPr lang="fr-CH" dirty="0"/>
              <a:t> of RADNEXT P2 </a:t>
            </a:r>
            <a:r>
              <a:rPr lang="fr-CH" dirty="0" err="1"/>
              <a:t>reporting</a:t>
            </a:r>
            <a:r>
              <a:rPr lang="fr-CH" dirty="0"/>
              <a:t> timeline</a:t>
            </a:r>
          </a:p>
          <a:p>
            <a:r>
              <a:rPr lang="fr-CH" dirty="0"/>
              <a:t>Information on </a:t>
            </a:r>
            <a:r>
              <a:rPr lang="fr-CH" dirty="0" err="1"/>
              <a:t>upcoming</a:t>
            </a:r>
            <a:r>
              <a:rPr lang="fr-CH" dirty="0"/>
              <a:t> item(s) to vote on </a:t>
            </a:r>
            <a:r>
              <a:rPr lang="fr-CH" dirty="0" err="1"/>
              <a:t>electronically</a:t>
            </a:r>
            <a:endParaRPr lang="fr-CH" dirty="0"/>
          </a:p>
          <a:p>
            <a:r>
              <a:rPr lang="fr-CH" dirty="0"/>
              <a:t>TA provision </a:t>
            </a:r>
            <a:r>
              <a:rPr lang="fr-CH" dirty="0" err="1"/>
              <a:t>overview</a:t>
            </a:r>
            <a:r>
              <a:rPr lang="fr-CH" dirty="0"/>
              <a:t> and </a:t>
            </a:r>
            <a:r>
              <a:rPr lang="fr-CH" dirty="0" err="1"/>
              <a:t>reallocation</a:t>
            </a:r>
            <a:r>
              <a:rPr lang="fr-CH" dirty="0"/>
              <a:t> discussion</a:t>
            </a:r>
          </a:p>
          <a:p>
            <a:r>
              <a:rPr lang="fr-CH" dirty="0" err="1"/>
              <a:t>AOBs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42D5BA-2830-4383-6033-CDC42CFCD0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853BA-2AF1-EE68-EF01-9EFE685175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177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46526-FC59-DE69-BF61-75443E7C2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Recent</a:t>
            </a:r>
            <a:r>
              <a:rPr lang="fr-CH" dirty="0"/>
              <a:t> </a:t>
            </a:r>
            <a:r>
              <a:rPr lang="fr-CH" dirty="0" err="1"/>
              <a:t>approval</a:t>
            </a:r>
            <a:r>
              <a:rPr lang="fr-CH" dirty="0"/>
              <a:t> of the Grant Agreement </a:t>
            </a:r>
            <a:r>
              <a:rPr lang="fr-CH" dirty="0" err="1"/>
              <a:t>amendment</a:t>
            </a:r>
            <a:r>
              <a:rPr lang="fr-CH" dirty="0"/>
              <a:t> (1/4)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91A8F-7908-740A-7C94-EBEB0EAD1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fr-CH" b="1" dirty="0"/>
              <a:t>Content:</a:t>
            </a:r>
          </a:p>
          <a:p>
            <a:r>
              <a:rPr lang="en-GB" dirty="0"/>
              <a:t>12-month project extension request to the EU </a:t>
            </a:r>
            <a:r>
              <a:rPr lang="en-GB" dirty="0">
                <a:sym typeface="Wingdings" panose="05000000000000000000" pitchFamily="2" charset="2"/>
              </a:rPr>
              <a:t> RADNEXT will continue up to month 60 (31 May 2026) mostly for TA activities</a:t>
            </a:r>
            <a:endParaRPr lang="en-GB" dirty="0"/>
          </a:p>
          <a:p>
            <a:r>
              <a:rPr lang="en-GB" dirty="0"/>
              <a:t>Addition of </a:t>
            </a:r>
            <a:r>
              <a:rPr lang="en-GB" dirty="0" err="1"/>
              <a:t>HollandPTC</a:t>
            </a:r>
            <a:r>
              <a:rPr lang="en-GB" dirty="0"/>
              <a:t> (HPTC) to the consortium as from 15 February 2024</a:t>
            </a:r>
          </a:p>
          <a:p>
            <a:r>
              <a:rPr lang="en-GB" dirty="0"/>
              <a:t>Change of reporting periods </a:t>
            </a:r>
            <a:r>
              <a:rPr lang="en-GB" dirty="0">
                <a:sym typeface="Wingdings" panose="05000000000000000000" pitchFamily="2" charset="2"/>
              </a:rPr>
              <a:t> The 3</a:t>
            </a:r>
            <a:r>
              <a:rPr lang="en-GB" baseline="30000" dirty="0">
                <a:sym typeface="Wingdings" panose="05000000000000000000" pitchFamily="2" charset="2"/>
              </a:rPr>
              <a:t>rd</a:t>
            </a:r>
            <a:r>
              <a:rPr lang="en-GB" dirty="0">
                <a:sym typeface="Wingdings" panose="05000000000000000000" pitchFamily="2" charset="2"/>
              </a:rPr>
              <a:t> and last reporting period now covers month 37 to 60 (1 June 2024 to 31 May 2026)</a:t>
            </a:r>
          </a:p>
          <a:p>
            <a:r>
              <a:rPr lang="en-GB" dirty="0">
                <a:sym typeface="Wingdings" panose="05000000000000000000" pitchFamily="2" charset="2"/>
              </a:rPr>
              <a:t>Change of Annex 1 (description of the action) – see next slides</a:t>
            </a:r>
          </a:p>
          <a:p>
            <a:r>
              <a:rPr lang="en-GB" dirty="0">
                <a:sym typeface="Wingdings" panose="05000000000000000000" pitchFamily="2" charset="2"/>
              </a:rPr>
              <a:t>Change of Annex 2 (estimated budget) – see next slides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36576" indent="0">
              <a:buNone/>
            </a:pPr>
            <a:r>
              <a:rPr lang="fr-CH" b="1" dirty="0">
                <a:solidFill>
                  <a:srgbClr val="00B050"/>
                </a:solidFill>
              </a:rPr>
              <a:t>The </a:t>
            </a:r>
            <a:r>
              <a:rPr lang="fr-CH" b="1" dirty="0" err="1">
                <a:solidFill>
                  <a:srgbClr val="00B050"/>
                </a:solidFill>
              </a:rPr>
              <a:t>request</a:t>
            </a:r>
            <a:r>
              <a:rPr lang="fr-CH" b="1" dirty="0">
                <a:solidFill>
                  <a:srgbClr val="00B050"/>
                </a:solidFill>
              </a:rPr>
              <a:t> has been </a:t>
            </a:r>
            <a:r>
              <a:rPr lang="fr-CH" b="1" dirty="0" err="1">
                <a:solidFill>
                  <a:srgbClr val="00B050"/>
                </a:solidFill>
              </a:rPr>
              <a:t>approved</a:t>
            </a:r>
            <a:r>
              <a:rPr lang="fr-CH" b="1" dirty="0">
                <a:solidFill>
                  <a:srgbClr val="00B050"/>
                </a:solidFill>
              </a:rPr>
              <a:t> and the signature </a:t>
            </a:r>
            <a:r>
              <a:rPr lang="fr-CH" b="1" dirty="0" err="1">
                <a:solidFill>
                  <a:srgbClr val="00B050"/>
                </a:solidFill>
              </a:rPr>
              <a:t>finalised</a:t>
            </a:r>
            <a:r>
              <a:rPr lang="fr-CH" b="1" dirty="0">
                <a:solidFill>
                  <a:srgbClr val="00B050"/>
                </a:solidFill>
              </a:rPr>
              <a:t> on 22 May 2024. </a:t>
            </a:r>
            <a:r>
              <a:rPr lang="fr-CH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 to report on EDMS</a:t>
            </a:r>
            <a:endParaRPr lang="fr-CH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F77E8-C6D3-172C-D5CC-0218828F1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87B3C-3B43-890D-242A-87333EFE4A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674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46526-FC59-DE69-BF61-75443E7C2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Recent</a:t>
            </a:r>
            <a:r>
              <a:rPr lang="fr-CH" dirty="0"/>
              <a:t> </a:t>
            </a:r>
            <a:r>
              <a:rPr lang="fr-CH" dirty="0" err="1"/>
              <a:t>approval</a:t>
            </a:r>
            <a:r>
              <a:rPr lang="fr-CH" dirty="0"/>
              <a:t> of the Grant Agreement </a:t>
            </a:r>
            <a:r>
              <a:rPr lang="fr-CH" dirty="0" err="1"/>
              <a:t>amendment</a:t>
            </a:r>
            <a:r>
              <a:rPr lang="fr-CH" dirty="0"/>
              <a:t> (2/4)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F77E8-C6D3-172C-D5CC-0218828F1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87B3C-3B43-890D-242A-87333EFE4A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60EA0F7-209B-042A-8CAC-05F1CD445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366528" cy="3203145"/>
          </a:xfrm>
        </p:spPr>
        <p:txBody>
          <a:bodyPr/>
          <a:lstStyle/>
          <a:p>
            <a:pPr marL="36576" indent="0">
              <a:buNone/>
            </a:pPr>
            <a:r>
              <a:rPr lang="fr-CH" b="1" dirty="0"/>
              <a:t>Main updates on Annex 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WP1, WP2, WP3, WP9 and WP10 end date postponed from Month 48 to Month 60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D2.4, D2.5, D3.2, D3.3, D9.1, D9.2, D10.1, D10.2 due date postponed from Month 48 to Month 60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Redistribution of beamtime under WP9 and WP10 as follows: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C05084-605A-4070-1BBE-852444007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8" y="2070839"/>
            <a:ext cx="4680000" cy="26964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29CEA6-9381-C84B-28C0-F155BD735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428" y="2805995"/>
            <a:ext cx="4320000" cy="122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414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46526-FC59-DE69-BF61-75443E7C2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Recent</a:t>
            </a:r>
            <a:r>
              <a:rPr lang="fr-CH" dirty="0"/>
              <a:t> </a:t>
            </a:r>
            <a:r>
              <a:rPr lang="fr-CH" dirty="0" err="1"/>
              <a:t>approval</a:t>
            </a:r>
            <a:r>
              <a:rPr lang="fr-CH" dirty="0"/>
              <a:t> of the Grant Agreement </a:t>
            </a:r>
            <a:r>
              <a:rPr lang="fr-CH" dirty="0" err="1"/>
              <a:t>amendment</a:t>
            </a:r>
            <a:r>
              <a:rPr lang="fr-CH" dirty="0"/>
              <a:t> (3/4)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F77E8-C6D3-172C-D5CC-0218828F1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87B3C-3B43-890D-242A-87333EFE4A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60EA0F7-209B-042A-8CAC-05F1CD445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CH" b="1" dirty="0"/>
              <a:t>Main updates on Annex 2: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Financial changes (related to WP3, WP9, or WP10) for the following beneficiaries:</a:t>
            </a:r>
            <a:br>
              <a:rPr lang="en-GB" sz="1400" dirty="0"/>
            </a:br>
            <a:r>
              <a:rPr lang="en-GB" sz="1400" dirty="0"/>
              <a:t>1. CERN, 5. TRIUMF, 6. PSI, 10. HZDR, 11. Fraunhofer, 12. PTB, 14. CLPU,</a:t>
            </a:r>
            <a:br>
              <a:rPr lang="en-GB" sz="1400" dirty="0"/>
            </a:br>
            <a:r>
              <a:rPr lang="en-GB" sz="1400" dirty="0"/>
              <a:t>30. UMCG, 31. UU, 33. HPTC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Please refer to the latest Annex 2.</a:t>
            </a:r>
            <a:br>
              <a:rPr lang="en-GB" sz="1400" dirty="0"/>
            </a:br>
            <a:r>
              <a:rPr lang="en-GB" sz="1400" dirty="0"/>
              <a:t>If you need detailed budget table with breakdown per WP for your institute, please contact </a:t>
            </a:r>
            <a:r>
              <a:rPr lang="en-GB" sz="1400" dirty="0">
                <a:hlinkClick r:id="rId2"/>
              </a:rPr>
              <a:t>cloe.levointurier-vajda@cern.ch</a:t>
            </a:r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0436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46526-FC59-DE69-BF61-75443E7C2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Recent</a:t>
            </a:r>
            <a:r>
              <a:rPr lang="fr-CH" dirty="0"/>
              <a:t> </a:t>
            </a:r>
            <a:r>
              <a:rPr lang="fr-CH" dirty="0" err="1"/>
              <a:t>approval</a:t>
            </a:r>
            <a:r>
              <a:rPr lang="fr-CH" dirty="0"/>
              <a:t> of the Grant Agreement </a:t>
            </a:r>
            <a:r>
              <a:rPr lang="fr-CH" dirty="0" err="1"/>
              <a:t>amendment</a:t>
            </a:r>
            <a:r>
              <a:rPr lang="fr-CH" dirty="0"/>
              <a:t> (4/4)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F77E8-C6D3-172C-D5CC-0218828F1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87B3C-3B43-890D-242A-87333EFE4A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406EB2-201E-674D-DC5A-8D1036B64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590" y="843150"/>
            <a:ext cx="5350074" cy="392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91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46526-FC59-DE69-BF61-75443E7C2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Upcoming</a:t>
            </a:r>
            <a:r>
              <a:rPr lang="fr-CH" dirty="0"/>
              <a:t> </a:t>
            </a:r>
            <a:r>
              <a:rPr lang="fr-CH" dirty="0" err="1"/>
              <a:t>events</a:t>
            </a:r>
            <a:r>
              <a:rPr lang="fr-CH" dirty="0"/>
              <a:t> (1/2)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91A8F-7908-740A-7C94-EBEB0EAD1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b="1" dirty="0">
                <a:hlinkClick r:id="rId2"/>
              </a:rPr>
              <a:t>GB-RADNEXT</a:t>
            </a:r>
            <a:r>
              <a:rPr lang="en-GB" b="1" dirty="0"/>
              <a:t>, « Future Facilities – Future Perspectives », 12-13 June, RAL, UK</a:t>
            </a:r>
            <a:r>
              <a:rPr lang="en-GB" dirty="0"/>
              <a:t>:</a:t>
            </a:r>
          </a:p>
          <a:p>
            <a:pPr marL="36576" indent="0">
              <a:buNone/>
            </a:pPr>
            <a:endParaRPr lang="en-GB" dirty="0"/>
          </a:p>
          <a:p>
            <a:r>
              <a:rPr lang="en-GB" dirty="0"/>
              <a:t>Has been promoted as in-person event to stimulate on-site participation</a:t>
            </a:r>
          </a:p>
          <a:p>
            <a:r>
              <a:rPr lang="en-GB" dirty="0"/>
              <a:t>~100 people registered, mostly from industry and academia</a:t>
            </a:r>
          </a:p>
          <a:p>
            <a:r>
              <a:rPr lang="en-GB" dirty="0"/>
              <a:t>7 sessions</a:t>
            </a:r>
          </a:p>
          <a:p>
            <a:endParaRPr lang="en-GB" dirty="0"/>
          </a:p>
          <a:p>
            <a:pPr marL="36576" indent="0">
              <a:buNone/>
            </a:pPr>
            <a:r>
              <a:rPr lang="en-GB" b="1" dirty="0">
                <a:hlinkClick r:id="rId3"/>
              </a:rPr>
              <a:t>NSREC</a:t>
            </a:r>
            <a:r>
              <a:rPr lang="en-GB" b="1" dirty="0"/>
              <a:t>, 22-26 July, Ottawa, Canada</a:t>
            </a:r>
            <a:r>
              <a:rPr lang="en-GB" dirty="0"/>
              <a:t>:</a:t>
            </a:r>
          </a:p>
          <a:p>
            <a:pPr marL="36576" indent="0">
              <a:buNone/>
            </a:pPr>
            <a:endParaRPr lang="en-GB" dirty="0"/>
          </a:p>
          <a:p>
            <a:r>
              <a:rPr lang="en-GB" dirty="0"/>
              <a:t>The booth #504 has been booked for RADNEXT/PAC-G as last year. Gerd and Ennio as booth coordinators.</a:t>
            </a:r>
          </a:p>
          <a:p>
            <a:r>
              <a:rPr lang="en-GB" dirty="0"/>
              <a:t>RADNEXT and RADECS 2024 promotion material (flyers, posters, pens, etc.)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F77E8-C6D3-172C-D5CC-0218828F1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87B3C-3B43-890D-242A-87333EFE4A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63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46526-FC59-DE69-BF61-75443E7C2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Upcoming</a:t>
            </a:r>
            <a:r>
              <a:rPr lang="fr-CH" dirty="0"/>
              <a:t> </a:t>
            </a:r>
            <a:r>
              <a:rPr lang="fr-CH" dirty="0" err="1"/>
              <a:t>events</a:t>
            </a:r>
            <a:r>
              <a:rPr lang="fr-CH" dirty="0"/>
              <a:t> (2/2)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91A8F-7908-740A-7C94-EBEB0EAD1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b="1" dirty="0">
                <a:hlinkClick r:id="rId2"/>
              </a:rPr>
              <a:t>RADECS</a:t>
            </a:r>
            <a:r>
              <a:rPr lang="en-GB" b="1" dirty="0"/>
              <a:t>, 16-20 September, Gran </a:t>
            </a:r>
            <a:r>
              <a:rPr lang="en-GB" b="1" dirty="0" err="1"/>
              <a:t>Canaria</a:t>
            </a:r>
            <a:r>
              <a:rPr lang="en-GB" b="1" dirty="0"/>
              <a:t>, Spain</a:t>
            </a:r>
            <a:r>
              <a:rPr lang="en-GB" dirty="0"/>
              <a:t>:</a:t>
            </a:r>
          </a:p>
          <a:p>
            <a:pPr marL="36576" indent="0">
              <a:buNone/>
            </a:pPr>
            <a:endParaRPr lang="en-GB" dirty="0"/>
          </a:p>
          <a:p>
            <a:r>
              <a:rPr lang="en-GB" dirty="0">
                <a:hlinkClick r:id="rId3"/>
              </a:rPr>
              <a:t>Registrations</a:t>
            </a:r>
            <a:r>
              <a:rPr lang="en-GB" dirty="0"/>
              <a:t> are open! Early bird prices until </a:t>
            </a:r>
            <a:r>
              <a:rPr lang="en-GB" b="1" dirty="0"/>
              <a:t>31 July</a:t>
            </a:r>
            <a:endParaRPr lang="en-GB" dirty="0"/>
          </a:p>
          <a:p>
            <a:r>
              <a:rPr lang="en-GB" dirty="0"/>
              <a:t>RADNEXT booth managed by Gerd, Ennio and Pablo</a:t>
            </a:r>
          </a:p>
          <a:p>
            <a:r>
              <a:rPr lang="en-GB" dirty="0"/>
              <a:t>RADNEXT promotional material (flyers, posters, pens, etc.)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F77E8-C6D3-172C-D5CC-0218828F1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87B3C-3B43-890D-242A-87333EFE4A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09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BA1A6-3A2C-F3C2-6087-2B944BC63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Reminder</a:t>
            </a:r>
            <a:r>
              <a:rPr lang="fr-CH" dirty="0"/>
              <a:t> of RADNEXT P2 </a:t>
            </a:r>
            <a:r>
              <a:rPr lang="fr-CH" dirty="0" err="1"/>
              <a:t>reporting</a:t>
            </a:r>
            <a:r>
              <a:rPr lang="fr-CH" dirty="0"/>
              <a:t> timeline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EE8D7-56C7-0931-7F40-73A3D2865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fr-CH" b="1" dirty="0" err="1"/>
              <a:t>Period</a:t>
            </a:r>
            <a:r>
              <a:rPr lang="fr-CH" b="1" dirty="0"/>
              <a:t> 2 (1 </a:t>
            </a:r>
            <a:r>
              <a:rPr lang="fr-CH" b="1" dirty="0" err="1"/>
              <a:t>December</a:t>
            </a:r>
            <a:r>
              <a:rPr lang="fr-CH" b="1" dirty="0"/>
              <a:t> 2022 to 31 May 2024) </a:t>
            </a:r>
            <a:r>
              <a:rPr lang="fr-CH" b="1" u="sng" dirty="0"/>
              <a:t>Technical report</a:t>
            </a:r>
            <a:r>
              <a:rPr lang="fr-CH" b="1" dirty="0"/>
              <a:t> timeline</a:t>
            </a:r>
            <a:r>
              <a:rPr lang="fr-CH" dirty="0"/>
              <a:t>:</a:t>
            </a:r>
          </a:p>
          <a:p>
            <a:pPr marL="36576" indent="0" algn="just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EF3526-847C-36D3-5B29-100EC637FF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90BAD-1B51-8FC9-4ABF-0D0D1B010F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PCB Meeting #6 – 11 June 2024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389288-CC3B-94C5-3A9F-6CF35FCBF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972" y="1357333"/>
            <a:ext cx="7535309" cy="324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931562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4712</TotalTime>
  <Words>984</Words>
  <Application>Microsoft Office PowerPoint</Application>
  <PresentationFormat>On-screen Show (16:9)</PresentationFormat>
  <Paragraphs>113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CERN2Corporate16-9</vt:lpstr>
      <vt:lpstr>Project Consortium Board Meeting #6</vt:lpstr>
      <vt:lpstr>Agenda</vt:lpstr>
      <vt:lpstr>Recent approval of the Grant Agreement amendment (1/4)</vt:lpstr>
      <vt:lpstr>Recent approval of the Grant Agreement amendment (2/4)</vt:lpstr>
      <vt:lpstr>Recent approval of the Grant Agreement amendment (3/4)</vt:lpstr>
      <vt:lpstr>Recent approval of the Grant Agreement amendment (4/4)</vt:lpstr>
      <vt:lpstr>Upcoming events (1/2)</vt:lpstr>
      <vt:lpstr>Upcoming events (2/2)</vt:lpstr>
      <vt:lpstr>Reminder of RADNEXT P2 reporting timeline (1/2)</vt:lpstr>
      <vt:lpstr>Reminder of RADNEXT P2 reporting timeline (2/2)</vt:lpstr>
      <vt:lpstr>Take-home messages related to P2 reporting</vt:lpstr>
      <vt:lpstr>Information on upcoming item(s) to vote on electronically</vt:lpstr>
      <vt:lpstr>TA provision overview and reallocation discussion</vt:lpstr>
      <vt:lpstr>AoBs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Pablo Federico Lopez</cp:lastModifiedBy>
  <cp:revision>380</cp:revision>
  <dcterms:created xsi:type="dcterms:W3CDTF">2016-04-26T16:44:32Z</dcterms:created>
  <dcterms:modified xsi:type="dcterms:W3CDTF">2024-06-11T11:15:35Z</dcterms:modified>
</cp:coreProperties>
</file>