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6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5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55A0"/>
    <a:srgbClr val="DC3CB2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522" y="1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6T14:21:29.861" idx="1">
    <p:pos x="10" y="10"/>
    <p:text>If possible, use image related to your institute, facility, activty, etc.</p:text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hyperlink" Target="mailto:sauli.kunnas@iceye.fi" TargetMode="Externa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0" y="1128279"/>
            <a:ext cx="8418987" cy="70533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Tests at the PSI Proton Irradiation Facility PIF</a:t>
            </a:r>
            <a:endParaRPr lang="en-GB" sz="3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440682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 smtClean="0"/>
              <a:t>Wojtek Hajdas </a:t>
            </a:r>
          </a:p>
          <a:p>
            <a:r>
              <a:rPr lang="en-GB" sz="6200" dirty="0" smtClean="0"/>
              <a:t>RADNEXT </a:t>
            </a:r>
            <a:r>
              <a:rPr lang="en-GB" sz="6200" dirty="0" smtClean="0"/>
              <a:t>3</a:t>
            </a:r>
            <a:r>
              <a:rPr lang="en-GB" sz="6200" baseline="30000" dirty="0" smtClean="0"/>
              <a:t>st</a:t>
            </a:r>
            <a:r>
              <a:rPr lang="en-GB" sz="6200" dirty="0" smtClean="0"/>
              <a:t> </a:t>
            </a:r>
            <a:r>
              <a:rPr lang="en-GB" sz="6200" dirty="0" smtClean="0"/>
              <a:t>Annual Meeting </a:t>
            </a:r>
            <a:r>
              <a:rPr lang="en-US" sz="6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en-US" sz="6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10-11 </a:t>
            </a:r>
            <a:r>
              <a:rPr lang="en-US" sz="6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June </a:t>
            </a:r>
            <a:r>
              <a:rPr lang="en-US" sz="6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2024</a:t>
            </a:r>
            <a:endParaRPr lang="en-US" sz="6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70" y="4328807"/>
            <a:ext cx="3954490" cy="5757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5745" y="1833611"/>
            <a:ext cx="1480698" cy="65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New developments – detector for low energies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958504" y="1302659"/>
            <a:ext cx="1842920" cy="25753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579" y="1687414"/>
            <a:ext cx="3333509" cy="1805796"/>
          </a:xfrm>
          <a:prstGeom prst="rect">
            <a:avLst/>
          </a:prstGeom>
          <a:ln>
            <a:solidFill>
              <a:srgbClr val="0C377B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46430" y="358552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cube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9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494" y="880452"/>
            <a:ext cx="2508519" cy="360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Completed TA campaigns (since July </a:t>
            </a:r>
            <a:r>
              <a:rPr lang="fr-CH" sz="2800" dirty="0" smtClean="0"/>
              <a:t>2022)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094917"/>
              </p:ext>
            </p:extLst>
          </p:nvPr>
        </p:nvGraphicFramePr>
        <p:xfrm>
          <a:off x="324255" y="1675759"/>
          <a:ext cx="8362545" cy="1975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rbeitsblatt" r:id="rId3" imgW="9620435" imgH="1914690" progId="Excel.Sheet.12">
                  <p:embed/>
                </p:oleObj>
              </mc:Choice>
              <mc:Fallback>
                <p:oleObj name="Arbeitsblatt" r:id="rId3" imgW="9620435" imgH="19146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4255" y="1675759"/>
                        <a:ext cx="8362545" cy="1975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97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Cancelled or shifted TA campaigns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252080"/>
              </p:ext>
            </p:extLst>
          </p:nvPr>
        </p:nvGraphicFramePr>
        <p:xfrm>
          <a:off x="457200" y="1809073"/>
          <a:ext cx="8093618" cy="77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Arbeitsblatt" r:id="rId3" imgW="11410765" imgH="723658" progId="Excel.Sheet.12">
                  <p:embed/>
                </p:oleObj>
              </mc:Choice>
              <mc:Fallback>
                <p:oleObj name="Arbeitsblatt" r:id="rId3" imgW="11410765" imgH="72365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809073"/>
                        <a:ext cx="8093618" cy="77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88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Action needed TA campaigns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36259"/>
              </p:ext>
            </p:extLst>
          </p:nvPr>
        </p:nvGraphicFramePr>
        <p:xfrm>
          <a:off x="190500" y="2095195"/>
          <a:ext cx="84963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Arbeitsblatt" r:id="rId3" imgW="8496522" imgH="485808" progId="Excel.Sheet.12">
                  <p:embed/>
                </p:oleObj>
              </mc:Choice>
              <mc:Fallback>
                <p:oleObj name="Arbeitsblatt" r:id="rId3" imgW="8496522" imgH="48580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500" y="2095195"/>
                        <a:ext cx="8496300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9263" y="3304784"/>
            <a:ext cx="6561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 of the contact : </a:t>
            </a:r>
            <a:r>
              <a:rPr lang="en-US" dirty="0" err="1" smtClean="0"/>
              <a:t>Sauli</a:t>
            </a:r>
            <a:r>
              <a:rPr lang="en-US" dirty="0" smtClean="0"/>
              <a:t> </a:t>
            </a:r>
            <a:r>
              <a:rPr lang="en-US" dirty="0" err="1"/>
              <a:t>Kunnas</a:t>
            </a:r>
            <a:r>
              <a:rPr lang="en-US" dirty="0"/>
              <a:t> &lt;</a:t>
            </a:r>
            <a:r>
              <a:rPr lang="en-US" u="sng" dirty="0">
                <a:hlinkClick r:id="rId5"/>
              </a:rPr>
              <a:t>sauli.kunnas@iceye.fi</a:t>
            </a:r>
            <a:r>
              <a:rPr lang="en-US" dirty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9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Scheduled TA campaigns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220015"/>
              </p:ext>
            </p:extLst>
          </p:nvPr>
        </p:nvGraphicFramePr>
        <p:xfrm>
          <a:off x="273398" y="1816651"/>
          <a:ext cx="8648004" cy="1306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Arbeitsblatt" r:id="rId3" imgW="11105965" imgH="1676246" progId="Excel.Sheet.12">
                  <p:embed/>
                </p:oleObj>
              </mc:Choice>
              <mc:Fallback>
                <p:oleObj name="Arbeitsblatt" r:id="rId3" imgW="11105965" imgH="167624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398" y="1816651"/>
                        <a:ext cx="8648004" cy="13062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80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Some characteristics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548406"/>
              </p:ext>
            </p:extLst>
          </p:nvPr>
        </p:nvGraphicFramePr>
        <p:xfrm>
          <a:off x="512323" y="876409"/>
          <a:ext cx="7292502" cy="1722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Arbeitsblatt" r:id="rId3" imgW="9620435" imgH="1914690" progId="Excel.Sheet.12">
                  <p:embed/>
                </p:oleObj>
              </mc:Choice>
              <mc:Fallback>
                <p:oleObj name="Arbeitsblatt" r:id="rId3" imgW="9620435" imgH="1914690" progId="Excel.Sheet.12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2323" y="876409"/>
                        <a:ext cx="7292502" cy="1722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758587"/>
              </p:ext>
            </p:extLst>
          </p:nvPr>
        </p:nvGraphicFramePr>
        <p:xfrm>
          <a:off x="1738516" y="2863173"/>
          <a:ext cx="5381625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Arbeitsblatt" r:id="rId5" imgW="5381643" imgH="1647704" progId="Excel.Sheet.12">
                  <p:embed/>
                </p:oleObj>
              </mc:Choice>
              <mc:Fallback>
                <p:oleObj name="Arbeitsblatt" r:id="rId5" imgW="5381643" imgH="164770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8516" y="2863173"/>
                        <a:ext cx="5381625" cy="164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37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User financial support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2707" y="1990928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Requested for two campaigns only</a:t>
            </a:r>
          </a:p>
          <a:p>
            <a:r>
              <a:rPr lang="en-US" dirty="0" smtClean="0"/>
              <a:t>Budget still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Impressions 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03899" y="1925419"/>
            <a:ext cx="54168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Campaigns and tests in collaborations</a:t>
            </a:r>
          </a:p>
          <a:p>
            <a:r>
              <a:rPr lang="en-US" dirty="0" smtClean="0"/>
              <a:t>Experimental diversity higher comparing to industry</a:t>
            </a:r>
          </a:p>
          <a:p>
            <a:r>
              <a:rPr lang="en-US" dirty="0" smtClean="0"/>
              <a:t>More demanding requests on beam and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33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New developments – pixelated ionization chamber </a:t>
            </a:r>
            <a:endParaRPr lang="en-US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 txBox="1">
            <a:spLocks/>
          </p:cNvSpPr>
          <p:nvPr/>
        </p:nvSpPr>
        <p:spPr>
          <a:xfrm>
            <a:off x="35599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RADNEXT 3rd Annual Meeting – 10-11 June 2024C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10420"/>
            <a:ext cx="2880102" cy="3473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7302" y="993360"/>
            <a:ext cx="5584031" cy="34903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0822" y="39281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PIC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0</TotalTime>
  <Words>192</Words>
  <Application>Microsoft Office PowerPoint</Application>
  <PresentationFormat>On-screen Show (16:9)</PresentationFormat>
  <Paragraphs>42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CERN2Corporate16-9</vt:lpstr>
      <vt:lpstr>Microsoft Excel Worksheet</vt:lpstr>
      <vt:lpstr>Tests at the PSI Proton Irradiation Facility PIF</vt:lpstr>
      <vt:lpstr>Completed TA campaigns (since July 2022)</vt:lpstr>
      <vt:lpstr>Cancelled or shifted TA campaigns</vt:lpstr>
      <vt:lpstr>Action needed TA campaigns</vt:lpstr>
      <vt:lpstr>Scheduled TA campaigns</vt:lpstr>
      <vt:lpstr>Some characteristics</vt:lpstr>
      <vt:lpstr>User financial support</vt:lpstr>
      <vt:lpstr>Impressions </vt:lpstr>
      <vt:lpstr>New developments – pixelated ionization chamber </vt:lpstr>
      <vt:lpstr>New developments – detector for low energies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Hajdas Wojciech</cp:lastModifiedBy>
  <cp:revision>373</cp:revision>
  <dcterms:created xsi:type="dcterms:W3CDTF">2016-04-26T16:44:32Z</dcterms:created>
  <dcterms:modified xsi:type="dcterms:W3CDTF">2024-06-11T01:27:56Z</dcterms:modified>
</cp:coreProperties>
</file>