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6" r:id="rId1"/>
  </p:sldMasterIdLst>
  <p:notesMasterIdLst>
    <p:notesMasterId r:id="rId18"/>
  </p:notesMasterIdLst>
  <p:handoutMasterIdLst>
    <p:handoutMasterId r:id="rId19"/>
  </p:handoutMasterIdLst>
  <p:sldIdLst>
    <p:sldId id="307" r:id="rId2"/>
    <p:sldId id="303" r:id="rId3"/>
    <p:sldId id="1518" r:id="rId4"/>
    <p:sldId id="260" r:id="rId5"/>
    <p:sldId id="1528" r:id="rId6"/>
    <p:sldId id="364" r:id="rId7"/>
    <p:sldId id="350" r:id="rId8"/>
    <p:sldId id="304" r:id="rId9"/>
    <p:sldId id="1523" r:id="rId10"/>
    <p:sldId id="1524" r:id="rId11"/>
    <p:sldId id="1521" r:id="rId12"/>
    <p:sldId id="1526" r:id="rId13"/>
    <p:sldId id="1527" r:id="rId14"/>
    <p:sldId id="1525" r:id="rId15"/>
    <p:sldId id="1519" r:id="rId16"/>
    <p:sldId id="31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9FF"/>
    <a:srgbClr val="009C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174"/>
    <p:restoredTop sz="94675"/>
  </p:normalViewPr>
  <p:slideViewPr>
    <p:cSldViewPr snapToGrid="0" snapToObjects="1">
      <p:cViewPr varScale="1">
        <p:scale>
          <a:sx n="94" d="100"/>
          <a:sy n="94" d="100"/>
        </p:scale>
        <p:origin x="224" y="840"/>
      </p:cViewPr>
      <p:guideLst/>
    </p:cSldViewPr>
  </p:slideViewPr>
  <p:notesTextViewPr>
    <p:cViewPr>
      <p:scale>
        <a:sx n="1" d="1"/>
        <a:sy n="1" d="1"/>
      </p:scale>
      <p:origin x="0" y="0"/>
    </p:cViewPr>
  </p:notesTextViewPr>
  <p:notesViewPr>
    <p:cSldViewPr snapToGrid="0" snapToObjects="1">
      <p:cViewPr varScale="1">
        <p:scale>
          <a:sx n="137" d="100"/>
          <a:sy n="137" d="100"/>
        </p:scale>
        <p:origin x="1784"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F9C03A-79D8-174C-8A65-8B724BE9D7B5}" type="datetimeFigureOut">
              <a:rPr lang="en-US" smtClean="0"/>
              <a:t>6/11/24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D49E93-5542-D14B-A07B-05AD65D6EB97}" type="slidenum">
              <a:rPr lang="en-US" smtClean="0"/>
              <a:t>‹#›</a:t>
            </a:fld>
            <a:endParaRPr lang="en-US" dirty="0"/>
          </a:p>
        </p:txBody>
      </p:sp>
    </p:spTree>
    <p:extLst>
      <p:ext uri="{BB962C8B-B14F-4D97-AF65-F5344CB8AC3E}">
        <p14:creationId xmlns:p14="http://schemas.microsoft.com/office/powerpoint/2010/main" val="19892045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03967B-E13D-644C-B749-25F5E6C5117C}" type="datetimeFigureOut">
              <a:rPr lang="en-US" smtClean="0"/>
              <a:t>6/11/24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A6A82-C43D-0E45-8BBC-3BA89641B414}" type="slidenum">
              <a:rPr lang="en-US" smtClean="0"/>
              <a:t>‹#›</a:t>
            </a:fld>
            <a:endParaRPr lang="en-US" dirty="0"/>
          </a:p>
        </p:txBody>
      </p:sp>
    </p:spTree>
    <p:extLst>
      <p:ext uri="{BB962C8B-B14F-4D97-AF65-F5344CB8AC3E}">
        <p14:creationId xmlns:p14="http://schemas.microsoft.com/office/powerpoint/2010/main" val="1504460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82A3A9D-33BC-4412-8D68-8751AAD538E8}" type="slidenum">
              <a:rPr lang="en-US" smtClean="0"/>
              <a:t>4</a:t>
            </a:fld>
            <a:endParaRPr lang="en-US"/>
          </a:p>
        </p:txBody>
      </p:sp>
      <p:sp>
        <p:nvSpPr>
          <p:cNvPr id="5" name="Date Placeholder 4">
            <a:extLst>
              <a:ext uri="{FF2B5EF4-FFF2-40B4-BE49-F238E27FC236}">
                <a16:creationId xmlns:a16="http://schemas.microsoft.com/office/drawing/2014/main" id="{7962464E-B3E6-36C3-D634-DACA2BD633ED}"/>
              </a:ext>
            </a:extLst>
          </p:cNvPr>
          <p:cNvSpPr>
            <a:spLocks noGrp="1"/>
          </p:cNvSpPr>
          <p:nvPr>
            <p:ph type="dt" idx="1"/>
          </p:nvPr>
        </p:nvSpPr>
        <p:spPr/>
        <p:txBody>
          <a:bodyPr/>
          <a:lstStyle/>
          <a:p>
            <a:r>
              <a:rPr lang="en-US"/>
              <a:t>8/28/2023</a:t>
            </a:r>
          </a:p>
        </p:txBody>
      </p:sp>
    </p:spTree>
    <p:extLst>
      <p:ext uri="{BB962C8B-B14F-4D97-AF65-F5344CB8AC3E}">
        <p14:creationId xmlns:p14="http://schemas.microsoft.com/office/powerpoint/2010/main" val="3252348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476310-DAD6-EE4F-ABB6-4124C82A7486}" type="slidenum">
              <a:rPr lang="en-US" smtClean="0"/>
              <a:t>6</a:t>
            </a:fld>
            <a:endParaRPr lang="en-US"/>
          </a:p>
        </p:txBody>
      </p:sp>
    </p:spTree>
    <p:extLst>
      <p:ext uri="{BB962C8B-B14F-4D97-AF65-F5344CB8AC3E}">
        <p14:creationId xmlns:p14="http://schemas.microsoft.com/office/powerpoint/2010/main" val="2457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476310-DAD6-EE4F-ABB6-4124C82A7486}" type="slidenum">
              <a:rPr lang="en-US" smtClean="0"/>
              <a:t>11</a:t>
            </a:fld>
            <a:endParaRPr lang="en-US"/>
          </a:p>
        </p:txBody>
      </p:sp>
    </p:spTree>
    <p:extLst>
      <p:ext uri="{BB962C8B-B14F-4D97-AF65-F5344CB8AC3E}">
        <p14:creationId xmlns:p14="http://schemas.microsoft.com/office/powerpoint/2010/main" val="2827698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A6A82-C43D-0E45-8BBC-3BA89641B414}" type="slidenum">
              <a:rPr lang="en-US" smtClean="0"/>
              <a:t>12</a:t>
            </a:fld>
            <a:endParaRPr lang="en-US" dirty="0"/>
          </a:p>
        </p:txBody>
      </p:sp>
    </p:spTree>
    <p:extLst>
      <p:ext uri="{BB962C8B-B14F-4D97-AF65-F5344CB8AC3E}">
        <p14:creationId xmlns:p14="http://schemas.microsoft.com/office/powerpoint/2010/main" val="36592878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4.jp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6.jp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8.png"/><Relationship Id="rId7"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image" Target="../media/image20.jpg"/><Relationship Id="rId7"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15" name="Rectangle 14"/>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17"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sp>
        <p:nvSpPr>
          <p:cNvPr id="18" name="TextBox 17"/>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pic>
        <p:nvPicPr>
          <p:cNvPr id="19" name="Picture 1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0"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dirty="0"/>
              <a:t>Click to edit master title style</a:t>
            </a:r>
          </a:p>
        </p:txBody>
      </p:sp>
      <p:sp>
        <p:nvSpPr>
          <p:cNvPr id="14"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825348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losur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5" name="TextBox 4">
            <a:extLst>
              <a:ext uri="{FF2B5EF4-FFF2-40B4-BE49-F238E27FC236}">
                <a16:creationId xmlns:a16="http://schemas.microsoft.com/office/drawing/2014/main" id="{C2B386A7-E51E-4CFB-6B6E-B7B7BA526145}"/>
              </a:ext>
            </a:extLst>
          </p:cNvPr>
          <p:cNvSpPr txBox="1"/>
          <p:nvPr userDrawn="1"/>
        </p:nvSpPr>
        <p:spPr>
          <a:xfrm>
            <a:off x="661743" y="2200622"/>
            <a:ext cx="3404071" cy="1077218"/>
          </a:xfrm>
          <a:prstGeom prst="rect">
            <a:avLst/>
          </a:prstGeom>
          <a:noFill/>
        </p:spPr>
        <p:txBody>
          <a:bodyPr wrap="square">
            <a:spAutoFit/>
          </a:bodyPr>
          <a:lstStyle/>
          <a:p>
            <a:r>
              <a:rPr lang="en-US" sz="3200" baseline="0" dirty="0"/>
              <a:t>Thank you</a:t>
            </a:r>
            <a:br>
              <a:rPr lang="en-US" sz="3200" baseline="0" dirty="0"/>
            </a:br>
            <a:r>
              <a:rPr lang="en-US" sz="3200" baseline="0" dirty="0">
                <a:solidFill>
                  <a:srgbClr val="00B0F0"/>
                </a:solidFill>
              </a:rPr>
              <a:t>Merci</a:t>
            </a:r>
            <a:endParaRPr lang="en-US" sz="3200" baseline="0" dirty="0"/>
          </a:p>
        </p:txBody>
      </p:sp>
      <p:pic>
        <p:nvPicPr>
          <p:cNvPr id="8" name="Picture 7">
            <a:extLst>
              <a:ext uri="{FF2B5EF4-FFF2-40B4-BE49-F238E27FC236}">
                <a16:creationId xmlns:a16="http://schemas.microsoft.com/office/drawing/2014/main" id="{F5C4003F-9CE9-63DF-5858-2E69BA0F097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68696" y="4932943"/>
            <a:ext cx="411480" cy="411480"/>
          </a:xfrm>
          <a:prstGeom prst="rect">
            <a:avLst/>
          </a:prstGeom>
        </p:spPr>
      </p:pic>
      <p:pic>
        <p:nvPicPr>
          <p:cNvPr id="10" name="Picture 9">
            <a:extLst>
              <a:ext uri="{FF2B5EF4-FFF2-40B4-BE49-F238E27FC236}">
                <a16:creationId xmlns:a16="http://schemas.microsoft.com/office/drawing/2014/main" id="{768AEB0C-4E46-75A3-6ECD-EF9666AF649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91549" y="4935991"/>
            <a:ext cx="408432" cy="408432"/>
          </a:xfrm>
          <a:prstGeom prst="rect">
            <a:avLst/>
          </a:prstGeom>
        </p:spPr>
      </p:pic>
      <p:pic>
        <p:nvPicPr>
          <p:cNvPr id="14" name="Picture 13">
            <a:extLst>
              <a:ext uri="{FF2B5EF4-FFF2-40B4-BE49-F238E27FC236}">
                <a16:creationId xmlns:a16="http://schemas.microsoft.com/office/drawing/2014/main" id="{F1EFABAD-DE50-D5E0-B434-17032A9089E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011354" y="4932943"/>
            <a:ext cx="411480" cy="411480"/>
          </a:xfrm>
          <a:prstGeom prst="rect">
            <a:avLst/>
          </a:prstGeom>
        </p:spPr>
      </p:pic>
      <p:pic>
        <p:nvPicPr>
          <p:cNvPr id="15" name="Picture 14">
            <a:extLst>
              <a:ext uri="{FF2B5EF4-FFF2-40B4-BE49-F238E27FC236}">
                <a16:creationId xmlns:a16="http://schemas.microsoft.com/office/drawing/2014/main" id="{000F2C93-C9DA-3BE7-3E09-8458873B5142}"/>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631159" y="4932943"/>
            <a:ext cx="411480" cy="411480"/>
          </a:xfrm>
          <a:prstGeom prst="rect">
            <a:avLst/>
          </a:prstGeom>
        </p:spPr>
      </p:pic>
      <p:sp>
        <p:nvSpPr>
          <p:cNvPr id="16" name="Text Placeholder 3">
            <a:extLst>
              <a:ext uri="{FF2B5EF4-FFF2-40B4-BE49-F238E27FC236}">
                <a16:creationId xmlns:a16="http://schemas.microsoft.com/office/drawing/2014/main" id="{EC14E805-FA7B-801C-79EE-C15EE91CD66A}"/>
              </a:ext>
            </a:extLst>
          </p:cNvPr>
          <p:cNvSpPr>
            <a:spLocks noGrp="1"/>
          </p:cNvSpPr>
          <p:nvPr>
            <p:ph type="body" sz="quarter" idx="11" hasCustomPrompt="1"/>
          </p:nvPr>
        </p:nvSpPr>
        <p:spPr>
          <a:xfrm>
            <a:off x="661743" y="4118554"/>
            <a:ext cx="3938587" cy="374620"/>
          </a:xfrm>
          <a:prstGeom prst="rect">
            <a:avLst/>
          </a:prstGeom>
        </p:spPr>
        <p:txBody>
          <a:bodyPr/>
          <a:lstStyle>
            <a:lvl1pPr marL="0" indent="0">
              <a:buNone/>
              <a:defRPr sz="2000" b="1" i="0" baseline="0">
                <a:solidFill>
                  <a:srgbClr val="00A9FF"/>
                </a:solidFill>
              </a:defRPr>
            </a:lvl1pPr>
          </a:lstStyle>
          <a:p>
            <a:r>
              <a:rPr lang="en-US" dirty="0" err="1"/>
              <a:t>www.triumf.ca</a:t>
            </a:r>
            <a:endParaRPr lang="en-US" dirty="0"/>
          </a:p>
        </p:txBody>
      </p:sp>
      <p:pic>
        <p:nvPicPr>
          <p:cNvPr id="17" name="Picture 16">
            <a:extLst>
              <a:ext uri="{FF2B5EF4-FFF2-40B4-BE49-F238E27FC236}">
                <a16:creationId xmlns:a16="http://schemas.microsoft.com/office/drawing/2014/main" id="{B99EFD34-B2F7-BCC4-6A34-1712C83CB25C}"/>
              </a:ext>
            </a:extLst>
          </p:cNvPr>
          <p:cNvPicPr>
            <a:picLocks noChangeAspect="1"/>
          </p:cNvPicPr>
          <p:nvPr userDrawn="1"/>
        </p:nvPicPr>
        <p:blipFill>
          <a:blip r:embed="rId8"/>
          <a:stretch>
            <a:fillRect/>
          </a:stretch>
        </p:blipFill>
        <p:spPr>
          <a:xfrm>
            <a:off x="614882" y="4490616"/>
            <a:ext cx="4000500" cy="508000"/>
          </a:xfrm>
          <a:prstGeom prst="rect">
            <a:avLst/>
          </a:prstGeom>
        </p:spPr>
      </p:pic>
    </p:spTree>
    <p:extLst>
      <p:ext uri="{BB962C8B-B14F-4D97-AF65-F5344CB8AC3E}">
        <p14:creationId xmlns:p14="http://schemas.microsoft.com/office/powerpoint/2010/main" val="1564176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ur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26" name="TextBox 25">
            <a:extLst>
              <a:ext uri="{FF2B5EF4-FFF2-40B4-BE49-F238E27FC236}">
                <a16:creationId xmlns:a16="http://schemas.microsoft.com/office/drawing/2014/main" id="{28B2CA7F-CD26-DEA0-8877-2393A8EBF9AA}"/>
              </a:ext>
            </a:extLst>
          </p:cNvPr>
          <p:cNvSpPr txBox="1"/>
          <p:nvPr userDrawn="1"/>
        </p:nvSpPr>
        <p:spPr>
          <a:xfrm>
            <a:off x="661743" y="2200622"/>
            <a:ext cx="3404071" cy="1077218"/>
          </a:xfrm>
          <a:prstGeom prst="rect">
            <a:avLst/>
          </a:prstGeom>
          <a:noFill/>
        </p:spPr>
        <p:txBody>
          <a:bodyPr wrap="square">
            <a:spAutoFit/>
          </a:bodyPr>
          <a:lstStyle/>
          <a:p>
            <a:r>
              <a:rPr lang="en-US" sz="3200" baseline="0" dirty="0"/>
              <a:t>Thank you</a:t>
            </a:r>
            <a:br>
              <a:rPr lang="en-US" sz="3200" baseline="0" dirty="0"/>
            </a:br>
            <a:r>
              <a:rPr lang="en-US" sz="3200" baseline="0" dirty="0">
                <a:solidFill>
                  <a:srgbClr val="00B0F0"/>
                </a:solidFill>
              </a:rPr>
              <a:t>Merci</a:t>
            </a:r>
            <a:endParaRPr lang="en-US" sz="3200" baseline="0" dirty="0"/>
          </a:p>
        </p:txBody>
      </p:sp>
      <p:pic>
        <p:nvPicPr>
          <p:cNvPr id="27" name="Picture 26">
            <a:extLst>
              <a:ext uri="{FF2B5EF4-FFF2-40B4-BE49-F238E27FC236}">
                <a16:creationId xmlns:a16="http://schemas.microsoft.com/office/drawing/2014/main" id="{4BECF214-70F0-3E2E-683F-B4E6ED01F67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68696" y="4932943"/>
            <a:ext cx="411480" cy="411480"/>
          </a:xfrm>
          <a:prstGeom prst="rect">
            <a:avLst/>
          </a:prstGeom>
        </p:spPr>
      </p:pic>
      <p:pic>
        <p:nvPicPr>
          <p:cNvPr id="28" name="Picture 27">
            <a:extLst>
              <a:ext uri="{FF2B5EF4-FFF2-40B4-BE49-F238E27FC236}">
                <a16:creationId xmlns:a16="http://schemas.microsoft.com/office/drawing/2014/main" id="{D004E47F-BB48-283B-8F47-92E5142D3EF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91549" y="4935991"/>
            <a:ext cx="408432" cy="408432"/>
          </a:xfrm>
          <a:prstGeom prst="rect">
            <a:avLst/>
          </a:prstGeom>
        </p:spPr>
      </p:pic>
      <p:pic>
        <p:nvPicPr>
          <p:cNvPr id="29" name="Picture 28">
            <a:extLst>
              <a:ext uri="{FF2B5EF4-FFF2-40B4-BE49-F238E27FC236}">
                <a16:creationId xmlns:a16="http://schemas.microsoft.com/office/drawing/2014/main" id="{43277BBD-DB75-76BA-9E6F-233D7AF3F06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011354" y="4932943"/>
            <a:ext cx="411480" cy="411480"/>
          </a:xfrm>
          <a:prstGeom prst="rect">
            <a:avLst/>
          </a:prstGeom>
        </p:spPr>
      </p:pic>
      <p:pic>
        <p:nvPicPr>
          <p:cNvPr id="30" name="Picture 29">
            <a:extLst>
              <a:ext uri="{FF2B5EF4-FFF2-40B4-BE49-F238E27FC236}">
                <a16:creationId xmlns:a16="http://schemas.microsoft.com/office/drawing/2014/main" id="{42A07295-CCD2-5E55-3D87-FC795D386BD6}"/>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631159" y="4932943"/>
            <a:ext cx="411480" cy="411480"/>
          </a:xfrm>
          <a:prstGeom prst="rect">
            <a:avLst/>
          </a:prstGeom>
        </p:spPr>
      </p:pic>
      <p:sp>
        <p:nvSpPr>
          <p:cNvPr id="31" name="Text Placeholder 3">
            <a:extLst>
              <a:ext uri="{FF2B5EF4-FFF2-40B4-BE49-F238E27FC236}">
                <a16:creationId xmlns:a16="http://schemas.microsoft.com/office/drawing/2014/main" id="{09831634-AC90-575A-48AB-B8DC8CEA710D}"/>
              </a:ext>
            </a:extLst>
          </p:cNvPr>
          <p:cNvSpPr>
            <a:spLocks noGrp="1"/>
          </p:cNvSpPr>
          <p:nvPr>
            <p:ph type="body" sz="quarter" idx="11" hasCustomPrompt="1"/>
          </p:nvPr>
        </p:nvSpPr>
        <p:spPr>
          <a:xfrm>
            <a:off x="661743" y="4118554"/>
            <a:ext cx="3938587" cy="374620"/>
          </a:xfrm>
          <a:prstGeom prst="rect">
            <a:avLst/>
          </a:prstGeom>
        </p:spPr>
        <p:txBody>
          <a:bodyPr/>
          <a:lstStyle>
            <a:lvl1pPr marL="0" indent="0">
              <a:buNone/>
              <a:defRPr sz="2000" b="1" i="0" baseline="0">
                <a:solidFill>
                  <a:srgbClr val="00A9FF"/>
                </a:solidFill>
              </a:defRPr>
            </a:lvl1pPr>
          </a:lstStyle>
          <a:p>
            <a:r>
              <a:rPr lang="en-US" dirty="0" err="1"/>
              <a:t>www.triumf.ca</a:t>
            </a:r>
            <a:endParaRPr lang="en-US" dirty="0"/>
          </a:p>
        </p:txBody>
      </p:sp>
      <p:pic>
        <p:nvPicPr>
          <p:cNvPr id="32" name="Picture 31">
            <a:extLst>
              <a:ext uri="{FF2B5EF4-FFF2-40B4-BE49-F238E27FC236}">
                <a16:creationId xmlns:a16="http://schemas.microsoft.com/office/drawing/2014/main" id="{A9959562-6628-C11E-E8C4-17C6B26740FF}"/>
              </a:ext>
            </a:extLst>
          </p:cNvPr>
          <p:cNvPicPr>
            <a:picLocks noChangeAspect="1"/>
          </p:cNvPicPr>
          <p:nvPr userDrawn="1"/>
        </p:nvPicPr>
        <p:blipFill>
          <a:blip r:embed="rId8"/>
          <a:stretch>
            <a:fillRect/>
          </a:stretch>
        </p:blipFill>
        <p:spPr>
          <a:xfrm>
            <a:off x="614882" y="4490616"/>
            <a:ext cx="4000500" cy="50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ure Slide 5">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pic>
        <p:nvPicPr>
          <p:cNvPr id="2" name="Picture 1">
            <a:extLst>
              <a:ext uri="{FF2B5EF4-FFF2-40B4-BE49-F238E27FC236}">
                <a16:creationId xmlns:a16="http://schemas.microsoft.com/office/drawing/2014/main" id="{24E75682-443C-E246-7981-23B218717340}"/>
              </a:ext>
            </a:extLst>
          </p:cNvPr>
          <p:cNvPicPr>
            <a:picLocks noChangeAspect="1"/>
          </p:cNvPicPr>
          <p:nvPr userDrawn="1"/>
        </p:nvPicPr>
        <p:blipFill rotWithShape="1">
          <a:blip r:embed="rId3"/>
          <a:srcRect l="-304" t="12507" r="304" b="16360"/>
          <a:stretch/>
        </p:blipFill>
        <p:spPr>
          <a:xfrm>
            <a:off x="5768588" y="1"/>
            <a:ext cx="5533947" cy="6858000"/>
          </a:xfrm>
          <a:prstGeom prst="rect">
            <a:avLst/>
          </a:prstGeom>
        </p:spPr>
      </p:pic>
      <p:sp>
        <p:nvSpPr>
          <p:cNvPr id="11" name="TextBox 10">
            <a:extLst>
              <a:ext uri="{FF2B5EF4-FFF2-40B4-BE49-F238E27FC236}">
                <a16:creationId xmlns:a16="http://schemas.microsoft.com/office/drawing/2014/main" id="{0C915090-1927-3AF4-24BE-733E17E2D89E}"/>
              </a:ext>
            </a:extLst>
          </p:cNvPr>
          <p:cNvSpPr txBox="1"/>
          <p:nvPr userDrawn="1"/>
        </p:nvSpPr>
        <p:spPr>
          <a:xfrm>
            <a:off x="661743" y="2200622"/>
            <a:ext cx="3404071" cy="1077218"/>
          </a:xfrm>
          <a:prstGeom prst="rect">
            <a:avLst/>
          </a:prstGeom>
          <a:noFill/>
        </p:spPr>
        <p:txBody>
          <a:bodyPr wrap="square">
            <a:spAutoFit/>
          </a:bodyPr>
          <a:lstStyle/>
          <a:p>
            <a:r>
              <a:rPr lang="en-US" sz="3200" baseline="0" dirty="0"/>
              <a:t>Thank you</a:t>
            </a:r>
            <a:br>
              <a:rPr lang="en-US" sz="3200" baseline="0" dirty="0"/>
            </a:br>
            <a:r>
              <a:rPr lang="en-US" sz="3200" baseline="0" dirty="0">
                <a:solidFill>
                  <a:srgbClr val="00B0F0"/>
                </a:solidFill>
              </a:rPr>
              <a:t>Merci</a:t>
            </a:r>
            <a:endParaRPr lang="en-US" sz="3200" baseline="0" dirty="0"/>
          </a:p>
        </p:txBody>
      </p:sp>
      <p:pic>
        <p:nvPicPr>
          <p:cNvPr id="12" name="Picture 11">
            <a:extLst>
              <a:ext uri="{FF2B5EF4-FFF2-40B4-BE49-F238E27FC236}">
                <a16:creationId xmlns:a16="http://schemas.microsoft.com/office/drawing/2014/main" id="{80CA1B0F-9BC7-2366-5B67-2D548CE2191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68696" y="4932943"/>
            <a:ext cx="411480" cy="411480"/>
          </a:xfrm>
          <a:prstGeom prst="rect">
            <a:avLst/>
          </a:prstGeom>
        </p:spPr>
      </p:pic>
      <p:pic>
        <p:nvPicPr>
          <p:cNvPr id="13" name="Picture 12">
            <a:extLst>
              <a:ext uri="{FF2B5EF4-FFF2-40B4-BE49-F238E27FC236}">
                <a16:creationId xmlns:a16="http://schemas.microsoft.com/office/drawing/2014/main" id="{C041706C-8230-FF01-0A27-2E3965E0B56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91549" y="4935991"/>
            <a:ext cx="408432" cy="408432"/>
          </a:xfrm>
          <a:prstGeom prst="rect">
            <a:avLst/>
          </a:prstGeom>
        </p:spPr>
      </p:pic>
      <p:pic>
        <p:nvPicPr>
          <p:cNvPr id="14" name="Picture 13">
            <a:extLst>
              <a:ext uri="{FF2B5EF4-FFF2-40B4-BE49-F238E27FC236}">
                <a16:creationId xmlns:a16="http://schemas.microsoft.com/office/drawing/2014/main" id="{B350EC7E-8543-5471-F802-88C8620632C2}"/>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011354" y="4932943"/>
            <a:ext cx="411480" cy="411480"/>
          </a:xfrm>
          <a:prstGeom prst="rect">
            <a:avLst/>
          </a:prstGeom>
        </p:spPr>
      </p:pic>
      <p:pic>
        <p:nvPicPr>
          <p:cNvPr id="15" name="Picture 14">
            <a:extLst>
              <a:ext uri="{FF2B5EF4-FFF2-40B4-BE49-F238E27FC236}">
                <a16:creationId xmlns:a16="http://schemas.microsoft.com/office/drawing/2014/main" id="{8B684E7D-1ACE-DECB-0961-CFE7B76CE73A}"/>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631159" y="4932943"/>
            <a:ext cx="411480" cy="411480"/>
          </a:xfrm>
          <a:prstGeom prst="rect">
            <a:avLst/>
          </a:prstGeom>
        </p:spPr>
      </p:pic>
      <p:sp>
        <p:nvSpPr>
          <p:cNvPr id="16" name="Text Placeholder 3">
            <a:extLst>
              <a:ext uri="{FF2B5EF4-FFF2-40B4-BE49-F238E27FC236}">
                <a16:creationId xmlns:a16="http://schemas.microsoft.com/office/drawing/2014/main" id="{E710F7EC-E17F-20BC-6366-AFF1048FC118}"/>
              </a:ext>
            </a:extLst>
          </p:cNvPr>
          <p:cNvSpPr>
            <a:spLocks noGrp="1"/>
          </p:cNvSpPr>
          <p:nvPr>
            <p:ph type="body" sz="quarter" idx="11" hasCustomPrompt="1"/>
          </p:nvPr>
        </p:nvSpPr>
        <p:spPr>
          <a:xfrm>
            <a:off x="661743" y="4118554"/>
            <a:ext cx="3938587" cy="374620"/>
          </a:xfrm>
          <a:prstGeom prst="rect">
            <a:avLst/>
          </a:prstGeom>
        </p:spPr>
        <p:txBody>
          <a:bodyPr/>
          <a:lstStyle>
            <a:lvl1pPr marL="0" indent="0">
              <a:buNone/>
              <a:defRPr sz="2000" b="1" i="0" baseline="0">
                <a:solidFill>
                  <a:srgbClr val="00A9FF"/>
                </a:solidFill>
              </a:defRPr>
            </a:lvl1pPr>
          </a:lstStyle>
          <a:p>
            <a:r>
              <a:rPr lang="en-US" dirty="0" err="1"/>
              <a:t>www.triumf.ca</a:t>
            </a:r>
            <a:r>
              <a:rPr lang="en-US" dirty="0"/>
              <a:t>/</a:t>
            </a:r>
            <a:r>
              <a:rPr lang="en-US" dirty="0" err="1"/>
              <a:t>pif-nif</a:t>
            </a:r>
            <a:endParaRPr lang="en-US" dirty="0"/>
          </a:p>
        </p:txBody>
      </p:sp>
      <p:pic>
        <p:nvPicPr>
          <p:cNvPr id="17" name="Picture 16">
            <a:extLst>
              <a:ext uri="{FF2B5EF4-FFF2-40B4-BE49-F238E27FC236}">
                <a16:creationId xmlns:a16="http://schemas.microsoft.com/office/drawing/2014/main" id="{1D007363-AF6C-1EE1-6F27-01A986753BF4}"/>
              </a:ext>
            </a:extLst>
          </p:cNvPr>
          <p:cNvPicPr>
            <a:picLocks noChangeAspect="1"/>
          </p:cNvPicPr>
          <p:nvPr userDrawn="1"/>
        </p:nvPicPr>
        <p:blipFill>
          <a:blip r:embed="rId8"/>
          <a:stretch>
            <a:fillRect/>
          </a:stretch>
        </p:blipFill>
        <p:spPr>
          <a:xfrm>
            <a:off x="614882" y="4490616"/>
            <a:ext cx="4000500" cy="508000"/>
          </a:xfrm>
          <a:prstGeom prst="rect">
            <a:avLst/>
          </a:prstGeom>
        </p:spPr>
      </p:pic>
    </p:spTree>
    <p:extLst>
      <p:ext uri="{BB962C8B-B14F-4D97-AF65-F5344CB8AC3E}">
        <p14:creationId xmlns:p14="http://schemas.microsoft.com/office/powerpoint/2010/main" val="8859343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losure Slide 5">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pic>
        <p:nvPicPr>
          <p:cNvPr id="3" name="Picture 2">
            <a:extLst>
              <a:ext uri="{FF2B5EF4-FFF2-40B4-BE49-F238E27FC236}">
                <a16:creationId xmlns:a16="http://schemas.microsoft.com/office/drawing/2014/main" id="{91523E61-F9E5-E208-B7CB-8EB2A80959C3}"/>
              </a:ext>
            </a:extLst>
          </p:cNvPr>
          <p:cNvPicPr>
            <a:picLocks noChangeAspect="1"/>
          </p:cNvPicPr>
          <p:nvPr userDrawn="1"/>
        </p:nvPicPr>
        <p:blipFill rotWithShape="1">
          <a:blip r:embed="rId3"/>
          <a:srcRect l="29990" t="1125" r="15814" b="-1125"/>
          <a:stretch/>
        </p:blipFill>
        <p:spPr>
          <a:xfrm>
            <a:off x="5670503" y="0"/>
            <a:ext cx="5657897" cy="6959600"/>
          </a:xfrm>
          <a:prstGeom prst="rect">
            <a:avLst/>
          </a:prstGeom>
        </p:spPr>
      </p:pic>
      <p:sp>
        <p:nvSpPr>
          <p:cNvPr id="12" name="TextBox 11">
            <a:extLst>
              <a:ext uri="{FF2B5EF4-FFF2-40B4-BE49-F238E27FC236}">
                <a16:creationId xmlns:a16="http://schemas.microsoft.com/office/drawing/2014/main" id="{191957C7-3ADF-8E83-D57C-09C558E136C3}"/>
              </a:ext>
            </a:extLst>
          </p:cNvPr>
          <p:cNvSpPr txBox="1"/>
          <p:nvPr userDrawn="1"/>
        </p:nvSpPr>
        <p:spPr>
          <a:xfrm>
            <a:off x="661743" y="2200622"/>
            <a:ext cx="3404071" cy="1077218"/>
          </a:xfrm>
          <a:prstGeom prst="rect">
            <a:avLst/>
          </a:prstGeom>
          <a:noFill/>
        </p:spPr>
        <p:txBody>
          <a:bodyPr wrap="square">
            <a:spAutoFit/>
          </a:bodyPr>
          <a:lstStyle/>
          <a:p>
            <a:r>
              <a:rPr lang="en-US" sz="3200" baseline="0" dirty="0"/>
              <a:t>Thank you</a:t>
            </a:r>
            <a:br>
              <a:rPr lang="en-US" sz="3200" baseline="0" dirty="0"/>
            </a:br>
            <a:r>
              <a:rPr lang="en-US" sz="3200" baseline="0" dirty="0">
                <a:solidFill>
                  <a:srgbClr val="00B0F0"/>
                </a:solidFill>
              </a:rPr>
              <a:t>Merci</a:t>
            </a:r>
          </a:p>
        </p:txBody>
      </p:sp>
      <p:pic>
        <p:nvPicPr>
          <p:cNvPr id="13" name="Picture 12">
            <a:extLst>
              <a:ext uri="{FF2B5EF4-FFF2-40B4-BE49-F238E27FC236}">
                <a16:creationId xmlns:a16="http://schemas.microsoft.com/office/drawing/2014/main" id="{0961CC58-EF25-298B-B906-332E8D58A43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68696" y="4932943"/>
            <a:ext cx="411480" cy="411480"/>
          </a:xfrm>
          <a:prstGeom prst="rect">
            <a:avLst/>
          </a:prstGeom>
        </p:spPr>
      </p:pic>
      <p:pic>
        <p:nvPicPr>
          <p:cNvPr id="14" name="Picture 13">
            <a:extLst>
              <a:ext uri="{FF2B5EF4-FFF2-40B4-BE49-F238E27FC236}">
                <a16:creationId xmlns:a16="http://schemas.microsoft.com/office/drawing/2014/main" id="{CAD343AA-D82B-9829-B6EA-EACC339BD67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91549" y="4935991"/>
            <a:ext cx="408432" cy="408432"/>
          </a:xfrm>
          <a:prstGeom prst="rect">
            <a:avLst/>
          </a:prstGeom>
        </p:spPr>
      </p:pic>
      <p:pic>
        <p:nvPicPr>
          <p:cNvPr id="15" name="Picture 14">
            <a:extLst>
              <a:ext uri="{FF2B5EF4-FFF2-40B4-BE49-F238E27FC236}">
                <a16:creationId xmlns:a16="http://schemas.microsoft.com/office/drawing/2014/main" id="{D132D858-8F96-795A-C241-09F454B1421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011354" y="4932943"/>
            <a:ext cx="411480" cy="411480"/>
          </a:xfrm>
          <a:prstGeom prst="rect">
            <a:avLst/>
          </a:prstGeom>
        </p:spPr>
      </p:pic>
      <p:pic>
        <p:nvPicPr>
          <p:cNvPr id="16" name="Picture 15">
            <a:extLst>
              <a:ext uri="{FF2B5EF4-FFF2-40B4-BE49-F238E27FC236}">
                <a16:creationId xmlns:a16="http://schemas.microsoft.com/office/drawing/2014/main" id="{EB1ECADA-B9BD-9EEE-4B0E-65DD092A1F2C}"/>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631159" y="4932943"/>
            <a:ext cx="411480" cy="411480"/>
          </a:xfrm>
          <a:prstGeom prst="rect">
            <a:avLst/>
          </a:prstGeom>
        </p:spPr>
      </p:pic>
      <p:pic>
        <p:nvPicPr>
          <p:cNvPr id="18" name="Picture 17">
            <a:extLst>
              <a:ext uri="{FF2B5EF4-FFF2-40B4-BE49-F238E27FC236}">
                <a16:creationId xmlns:a16="http://schemas.microsoft.com/office/drawing/2014/main" id="{E2B43613-AE87-577D-D9F4-73CA95E988C1}"/>
              </a:ext>
            </a:extLst>
          </p:cNvPr>
          <p:cNvPicPr>
            <a:picLocks noChangeAspect="1"/>
          </p:cNvPicPr>
          <p:nvPr userDrawn="1"/>
        </p:nvPicPr>
        <p:blipFill>
          <a:blip r:embed="rId8"/>
          <a:stretch>
            <a:fillRect/>
          </a:stretch>
        </p:blipFill>
        <p:spPr>
          <a:xfrm>
            <a:off x="614882" y="4490616"/>
            <a:ext cx="4000500" cy="508000"/>
          </a:xfrm>
          <a:prstGeom prst="rect">
            <a:avLst/>
          </a:prstGeom>
        </p:spPr>
      </p:pic>
      <p:sp>
        <p:nvSpPr>
          <p:cNvPr id="19" name="TextBox 18">
            <a:extLst>
              <a:ext uri="{FF2B5EF4-FFF2-40B4-BE49-F238E27FC236}">
                <a16:creationId xmlns:a16="http://schemas.microsoft.com/office/drawing/2014/main" id="{41616C85-E9B7-DF3C-7865-AD1D2D45C5B3}"/>
              </a:ext>
            </a:extLst>
          </p:cNvPr>
          <p:cNvSpPr txBox="1"/>
          <p:nvPr userDrawn="1"/>
        </p:nvSpPr>
        <p:spPr>
          <a:xfrm>
            <a:off x="661743" y="4144809"/>
            <a:ext cx="4330881" cy="400110"/>
          </a:xfrm>
          <a:prstGeom prst="rect">
            <a:avLst/>
          </a:prstGeom>
          <a:noFill/>
        </p:spPr>
        <p:txBody>
          <a:bodyPr wrap="square">
            <a:spAutoFit/>
          </a:bodyPr>
          <a:lstStyle/>
          <a:p>
            <a:r>
              <a:rPr lang="en-US" sz="2000" b="1" baseline="0" dirty="0" err="1">
                <a:solidFill>
                  <a:srgbClr val="00B0F0"/>
                </a:solidFill>
              </a:rPr>
              <a:t>www.triumf.ca</a:t>
            </a:r>
            <a:r>
              <a:rPr lang="en-US" sz="2000" b="1" baseline="0" dirty="0">
                <a:solidFill>
                  <a:srgbClr val="00B0F0"/>
                </a:solidFill>
              </a:rPr>
              <a:t>/</a:t>
            </a:r>
            <a:r>
              <a:rPr lang="en-US" sz="2000" b="1" baseline="0" dirty="0" err="1">
                <a:solidFill>
                  <a:srgbClr val="00B0F0"/>
                </a:solidFill>
              </a:rPr>
              <a:t>pif-nif</a:t>
            </a:r>
            <a:endParaRPr lang="en-US" sz="2000" b="1" baseline="0" dirty="0">
              <a:solidFill>
                <a:srgbClr val="00B0F0"/>
              </a:solidFill>
            </a:endParaRPr>
          </a:p>
        </p:txBody>
      </p:sp>
    </p:spTree>
    <p:extLst>
      <p:ext uri="{BB962C8B-B14F-4D97-AF65-F5344CB8AC3E}">
        <p14:creationId xmlns:p14="http://schemas.microsoft.com/office/powerpoint/2010/main" val="27886025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yclotr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25128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RI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2343981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eson Hal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5896059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eor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6921574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yclotron Grou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20394195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afet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297925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20" name="TextBox 19"/>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11"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dirty="0"/>
              <a:t>Click to edit master title style</a:t>
            </a:r>
          </a:p>
        </p:txBody>
      </p:sp>
      <p:sp>
        <p:nvSpPr>
          <p:cNvPr id="12"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8668115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uden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69598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IB">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4376732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mote Handling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065897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mote Handlin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124815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emote Handling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701012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Remote Handling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177894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IF NIF">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2" name="Rectangle 1">
            <a:extLst>
              <a:ext uri="{FF2B5EF4-FFF2-40B4-BE49-F238E27FC236}">
                <a16:creationId xmlns:a16="http://schemas.microsoft.com/office/drawing/2014/main" id="{29FFB22D-4C47-C0B6-DE15-3BD439D1295D}"/>
              </a:ext>
            </a:extLst>
          </p:cNvPr>
          <p:cNvSpPr/>
          <p:nvPr userDrawn="1"/>
        </p:nvSpPr>
        <p:spPr>
          <a:xfrm>
            <a:off x="-128284" y="0"/>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9597145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099446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LPH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3738488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RAG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085208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dirty="0"/>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40321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SOSI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392674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lium Recyc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4131516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R-1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22323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R-13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53669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SCA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326409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ESCANT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9350479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er Tap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236687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esign Draf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982826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Rabbit Lin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076498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achine Sh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1899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dirty="0"/>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rol Room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8286531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rol Room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5203842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rol Room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9674047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aper Clip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6563148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a:xfrm>
            <a:off x="8610600" y="6311899"/>
            <a:ext cx="2743200" cy="365125"/>
          </a:xfrm>
          <a:prstGeom prst="rect">
            <a:avLst/>
          </a:prstGeom>
        </p:spPr>
        <p:txBody>
          <a:bodyPr/>
          <a:lstStyle>
            <a:lvl1pPr algn="r">
              <a:defRPr sz="900" b="0" i="0">
                <a:solidFill>
                  <a:srgbClr val="00B0F0"/>
                </a:solidFill>
                <a:latin typeface="+mn-lt"/>
                <a:ea typeface="Arial" charset="0"/>
                <a:cs typeface="Arial" charset="0"/>
              </a:defRPr>
            </a:lvl1pPr>
          </a:lstStyle>
          <a:p>
            <a:fld id="{72890513-E58D-2644-ACDB-E89B1349FCEB}" type="slidenum">
              <a:rPr lang="en-US" smtClean="0"/>
              <a:pPr/>
              <a:t>‹#›</a:t>
            </a:fld>
            <a:endParaRPr lang="en-US" dirty="0"/>
          </a:p>
        </p:txBody>
      </p:sp>
      <p:sp>
        <p:nvSpPr>
          <p:cNvPr id="5" name="Text Placeholder 10"/>
          <p:cNvSpPr>
            <a:spLocks noGrp="1"/>
          </p:cNvSpPr>
          <p:nvPr>
            <p:ph type="body" sz="quarter" idx="18" hasCustomPrompt="1"/>
          </p:nvPr>
        </p:nvSpPr>
        <p:spPr>
          <a:xfrm>
            <a:off x="4333875" y="6391795"/>
            <a:ext cx="3987800" cy="365124"/>
          </a:xfrm>
          <a:prstGeom prst="rect">
            <a:avLst/>
          </a:prstGeom>
        </p:spPr>
        <p:txBody>
          <a:bodyPr/>
          <a:lstStyle>
            <a:lvl1pPr marL="0" indent="0" algn="ctr">
              <a:spcBef>
                <a:spcPts val="0"/>
              </a:spcBef>
              <a:buFontTx/>
              <a:buNone/>
              <a:defRPr sz="1200" b="0" i="1" baseline="0">
                <a:solidFill>
                  <a:srgbClr val="00B0F0"/>
                </a:solidFill>
              </a:defRPr>
            </a:lvl1pPr>
            <a:lvl2pPr>
              <a:defRPr sz="1200" b="1" i="1"/>
            </a:lvl2pPr>
            <a:lvl3pPr>
              <a:defRPr sz="1200" b="1" i="1"/>
            </a:lvl3pPr>
            <a:lvl4pPr>
              <a:defRPr sz="1200" b="1" i="1"/>
            </a:lvl4pPr>
            <a:lvl5pPr>
              <a:defRPr sz="1200" b="1" i="1"/>
            </a:lvl5pPr>
          </a:lstStyle>
          <a:p>
            <a:pPr lvl="0"/>
            <a:r>
              <a:rPr lang="en-US" dirty="0"/>
              <a:t>Camille </a:t>
            </a:r>
            <a:r>
              <a:rPr lang="en-US" dirty="0" err="1"/>
              <a:t>Bélanger</a:t>
            </a:r>
            <a:r>
              <a:rPr lang="en-US" dirty="0"/>
              <a:t>-Champagne, TRIUMF</a:t>
            </a:r>
          </a:p>
          <a:p>
            <a:pPr lvl="0"/>
            <a:r>
              <a:rPr lang="en-US" dirty="0" err="1"/>
              <a:t>RaDIATE</a:t>
            </a:r>
            <a:r>
              <a:rPr lang="en-US" dirty="0"/>
              <a:t> 2019</a:t>
            </a:r>
          </a:p>
        </p:txBody>
      </p:sp>
      <p:sp>
        <p:nvSpPr>
          <p:cNvPr id="6" name="Text Placeholder 4">
            <a:extLst>
              <a:ext uri="{FF2B5EF4-FFF2-40B4-BE49-F238E27FC236}">
                <a16:creationId xmlns:a16="http://schemas.microsoft.com/office/drawing/2014/main" id="{B472D38C-3F65-A44E-A740-961B89491F8F}"/>
              </a:ext>
            </a:extLst>
          </p:cNvPr>
          <p:cNvSpPr>
            <a:spLocks noGrp="1"/>
          </p:cNvSpPr>
          <p:nvPr>
            <p:ph type="body" sz="quarter" idx="21" hasCustomPrompt="1"/>
          </p:nvPr>
        </p:nvSpPr>
        <p:spPr>
          <a:xfrm>
            <a:off x="810132" y="496790"/>
            <a:ext cx="10450005" cy="723321"/>
          </a:xfrm>
          <a:prstGeom prst="rect">
            <a:avLst/>
          </a:prstGeom>
        </p:spPr>
        <p:txBody>
          <a:bodyPr/>
          <a:lstStyle>
            <a:lvl1pPr marL="0" indent="0" algn="l">
              <a:buFontTx/>
              <a:buNone/>
              <a:defRPr sz="2400" b="1" i="0" baseline="0">
                <a:solidFill>
                  <a:srgbClr val="00B0F0"/>
                </a:solidFill>
                <a:latin typeface="Arial" charset="0"/>
                <a:ea typeface="Arial" charset="0"/>
                <a:cs typeface="Arial" charset="0"/>
              </a:defRPr>
            </a:lvl1pPr>
            <a:lvl2pPr marL="457189" indent="0">
              <a:buFontTx/>
              <a:buNone/>
              <a:defRPr sz="2000" b="1" i="0">
                <a:solidFill>
                  <a:srgbClr val="00AAFF"/>
                </a:solidFill>
                <a:latin typeface="Arial" charset="0"/>
                <a:ea typeface="Arial" charset="0"/>
                <a:cs typeface="Arial" charset="0"/>
              </a:defRPr>
            </a:lvl2pPr>
            <a:lvl3pPr marL="914377" indent="0">
              <a:buFontTx/>
              <a:buNone/>
              <a:defRPr sz="2000" b="1" i="0">
                <a:solidFill>
                  <a:srgbClr val="00AAFF"/>
                </a:solidFill>
                <a:latin typeface="Arial" charset="0"/>
                <a:ea typeface="Arial" charset="0"/>
                <a:cs typeface="Arial" charset="0"/>
              </a:defRPr>
            </a:lvl3pPr>
            <a:lvl4pPr marL="1371566" indent="0">
              <a:buFontTx/>
              <a:buNone/>
              <a:defRPr sz="2000" b="1" i="0">
                <a:solidFill>
                  <a:srgbClr val="00AAFF"/>
                </a:solidFill>
                <a:latin typeface="Arial" charset="0"/>
                <a:ea typeface="Arial" charset="0"/>
                <a:cs typeface="Arial" charset="0"/>
              </a:defRPr>
            </a:lvl4pPr>
            <a:lvl5pPr marL="1828754" indent="0">
              <a:buFontTx/>
              <a:buNone/>
              <a:defRPr sz="2000" b="1" i="0">
                <a:solidFill>
                  <a:srgbClr val="00AAFF"/>
                </a:solidFill>
                <a:latin typeface="Arial" charset="0"/>
                <a:ea typeface="Arial" charset="0"/>
                <a:cs typeface="Arial" charset="0"/>
              </a:defRPr>
            </a:lvl5pPr>
          </a:lstStyle>
          <a:p>
            <a:pPr lvl="0"/>
            <a:r>
              <a:rPr lang="en-US" dirty="0"/>
              <a:t>Slide Title—Arial Bold 24-Cyan Blue</a:t>
            </a:r>
          </a:p>
        </p:txBody>
      </p:sp>
      <p:sp>
        <p:nvSpPr>
          <p:cNvPr id="7" name="Text Placeholder 3">
            <a:extLst>
              <a:ext uri="{FF2B5EF4-FFF2-40B4-BE49-F238E27FC236}">
                <a16:creationId xmlns:a16="http://schemas.microsoft.com/office/drawing/2014/main" id="{B010021C-8150-A345-9E13-4829A2954115}"/>
              </a:ext>
            </a:extLst>
          </p:cNvPr>
          <p:cNvSpPr>
            <a:spLocks noGrp="1"/>
          </p:cNvSpPr>
          <p:nvPr>
            <p:ph type="body" sz="quarter" idx="28" hasCustomPrompt="1"/>
          </p:nvPr>
        </p:nvSpPr>
        <p:spPr>
          <a:xfrm>
            <a:off x="822326" y="1689905"/>
            <a:ext cx="10437812" cy="4503695"/>
          </a:xfrm>
          <a:prstGeom prst="rect">
            <a:avLst/>
          </a:prstGeom>
        </p:spPr>
        <p:txBody>
          <a:bodyPr/>
          <a:lstStyle>
            <a:lvl1pPr>
              <a:lnSpc>
                <a:spcPct val="100000"/>
              </a:lnSpc>
              <a:defRPr sz="2000" b="0" i="0" baseline="0">
                <a:latin typeface="Arial" charset="0"/>
                <a:ea typeface="Arial" charset="0"/>
                <a:cs typeface="Arial" charset="0"/>
              </a:defRPr>
            </a:lvl1pPr>
            <a:lvl2pPr>
              <a:defRPr sz="1400" b="0" i="0">
                <a:latin typeface="Arial" charset="0"/>
                <a:ea typeface="Arial" charset="0"/>
                <a:cs typeface="Arial" charset="0"/>
              </a:defRPr>
            </a:lvl2pPr>
            <a:lvl3pPr>
              <a:defRPr sz="1400" b="0" i="0">
                <a:latin typeface="Arial" charset="0"/>
                <a:ea typeface="Arial" charset="0"/>
                <a:cs typeface="Arial" charset="0"/>
              </a:defRPr>
            </a:lvl3pPr>
            <a:lvl4pPr>
              <a:defRPr sz="1400" b="0" i="0">
                <a:latin typeface="Arial" charset="0"/>
                <a:ea typeface="Arial" charset="0"/>
                <a:cs typeface="Arial" charset="0"/>
              </a:defRPr>
            </a:lvl4pPr>
            <a:lvl5pPr>
              <a:defRPr sz="1400" b="0" i="0">
                <a:latin typeface="Arial" charset="0"/>
                <a:ea typeface="Arial" charset="0"/>
                <a:cs typeface="Arial" charset="0"/>
              </a:defRPr>
            </a:lvl5pPr>
          </a:lstStyle>
          <a:p>
            <a:pPr lvl="0"/>
            <a:r>
              <a:rPr lang="en-US" dirty="0"/>
              <a:t>Arial Regular 20 is the default type for paragraphs (in black)</a:t>
            </a:r>
          </a:p>
        </p:txBody>
      </p:sp>
    </p:spTree>
    <p:extLst>
      <p:ext uri="{BB962C8B-B14F-4D97-AF65-F5344CB8AC3E}">
        <p14:creationId xmlns:p14="http://schemas.microsoft.com/office/powerpoint/2010/main" val="175277424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Big image with text">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8704105" y="6480968"/>
            <a:ext cx="2743200" cy="365125"/>
          </a:xfrm>
          <a:prstGeom prst="rect">
            <a:avLst/>
          </a:prstGeom>
        </p:spPr>
        <p:txBody>
          <a:bodyPr/>
          <a:lstStyle>
            <a:lvl1pPr algn="r">
              <a:defRPr sz="900" b="0" i="0">
                <a:solidFill>
                  <a:srgbClr val="00B0F0"/>
                </a:solidFill>
                <a:latin typeface="+mn-lt"/>
                <a:ea typeface="Arial" charset="0"/>
                <a:cs typeface="Arial" charset="0"/>
              </a:defRPr>
            </a:lvl1pPr>
          </a:lstStyle>
          <a:p>
            <a:fld id="{72890513-E58D-2644-ACDB-E89B1349FCEB}" type="slidenum">
              <a:rPr lang="en-US" smtClean="0"/>
              <a:pPr/>
              <a:t>‹#›</a:t>
            </a:fld>
            <a:endParaRPr lang="en-US" dirty="0"/>
          </a:p>
        </p:txBody>
      </p:sp>
      <p:sp>
        <p:nvSpPr>
          <p:cNvPr id="10" name="Text Placeholder 8"/>
          <p:cNvSpPr>
            <a:spLocks noGrp="1"/>
          </p:cNvSpPr>
          <p:nvPr>
            <p:ph type="body" sz="quarter" idx="23" hasCustomPrompt="1"/>
          </p:nvPr>
        </p:nvSpPr>
        <p:spPr>
          <a:xfrm>
            <a:off x="822326" y="6469065"/>
            <a:ext cx="3302967" cy="388937"/>
          </a:xfrm>
          <a:prstGeom prst="rect">
            <a:avLst/>
          </a:prstGeom>
        </p:spPr>
        <p:txBody>
          <a:bodyPr/>
          <a:lstStyle>
            <a:lvl1pPr marL="0" indent="0">
              <a:buFontTx/>
              <a:buNone/>
              <a:defRPr sz="900" b="0" i="1" baseline="0">
                <a:solidFill>
                  <a:srgbClr val="00B0F0"/>
                </a:solidFill>
                <a:latin typeface="Arial" charset="0"/>
                <a:ea typeface="Arial" charset="0"/>
                <a:cs typeface="Arial" charset="0"/>
              </a:defRPr>
            </a:lvl1pPr>
          </a:lstStyle>
          <a:p>
            <a:pPr marL="228594" marR="0" lvl="0" indent="-228594" algn="l" defTabSz="914377" rtl="0" eaLnBrk="1" fontAlgn="auto" latinLnBrk="0" hangingPunct="1">
              <a:lnSpc>
                <a:spcPct val="90000"/>
              </a:lnSpc>
              <a:spcBef>
                <a:spcPts val="1000"/>
              </a:spcBef>
              <a:spcAft>
                <a:spcPts val="0"/>
              </a:spcAft>
              <a:buClrTx/>
              <a:buSzTx/>
              <a:tabLst/>
              <a:defRPr/>
            </a:pPr>
            <a:r>
              <a:rPr lang="en-US" dirty="0"/>
              <a:t>Information Source-Arial Italic 9-Cyan Blue</a:t>
            </a:r>
          </a:p>
        </p:txBody>
      </p:sp>
      <p:sp>
        <p:nvSpPr>
          <p:cNvPr id="17" name="Content Placeholder 16"/>
          <p:cNvSpPr>
            <a:spLocks noGrp="1"/>
          </p:cNvSpPr>
          <p:nvPr>
            <p:ph sz="quarter" idx="26"/>
          </p:nvPr>
        </p:nvSpPr>
        <p:spPr>
          <a:xfrm>
            <a:off x="822326" y="1316184"/>
            <a:ext cx="5075239" cy="5045027"/>
          </a:xfrm>
          <a:prstGeom prst="rect">
            <a:avLst/>
          </a:prstGeom>
        </p:spPr>
        <p:txBody>
          <a:bodyPr/>
          <a:lstStyle>
            <a:lvl1pPr>
              <a:defRPr sz="2000" b="0" i="0">
                <a:solidFill>
                  <a:srgbClr val="00B0F0"/>
                </a:solidFill>
                <a:latin typeface="Arial" charset="0"/>
                <a:ea typeface="Arial" charset="0"/>
                <a:cs typeface="Arial" charset="0"/>
              </a:defRPr>
            </a:lvl1pPr>
          </a:lstStyle>
          <a:p>
            <a:pPr marL="228594" marR="0" lvl="0" indent="-228594" algn="l" defTabSz="914377"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0" name="Text Placeholder 3"/>
          <p:cNvSpPr>
            <a:spLocks noGrp="1"/>
          </p:cNvSpPr>
          <p:nvPr>
            <p:ph type="body" sz="quarter" idx="29" hasCustomPrompt="1"/>
          </p:nvPr>
        </p:nvSpPr>
        <p:spPr>
          <a:xfrm>
            <a:off x="6573839" y="1608882"/>
            <a:ext cx="4968875" cy="4641871"/>
          </a:xfrm>
          <a:prstGeom prst="rect">
            <a:avLst/>
          </a:prstGeom>
        </p:spPr>
        <p:txBody>
          <a:bodyPr/>
          <a:lstStyle>
            <a:lvl1pPr>
              <a:lnSpc>
                <a:spcPct val="100000"/>
              </a:lnSpc>
              <a:defRPr sz="2000" b="0" i="0" baseline="0">
                <a:latin typeface="Arial" charset="0"/>
                <a:ea typeface="Arial" charset="0"/>
                <a:cs typeface="Arial" charset="0"/>
              </a:defRPr>
            </a:lvl1pPr>
            <a:lvl2pPr>
              <a:defRPr sz="1400" b="0" i="0">
                <a:latin typeface="Arial" charset="0"/>
                <a:ea typeface="Arial" charset="0"/>
                <a:cs typeface="Arial" charset="0"/>
              </a:defRPr>
            </a:lvl2pPr>
            <a:lvl3pPr>
              <a:defRPr sz="1400" b="0" i="0">
                <a:latin typeface="Arial" charset="0"/>
                <a:ea typeface="Arial" charset="0"/>
                <a:cs typeface="Arial" charset="0"/>
              </a:defRPr>
            </a:lvl3pPr>
            <a:lvl4pPr>
              <a:defRPr sz="1400" b="0" i="0">
                <a:latin typeface="Arial" charset="0"/>
                <a:ea typeface="Arial" charset="0"/>
                <a:cs typeface="Arial" charset="0"/>
              </a:defRPr>
            </a:lvl4pPr>
            <a:lvl5pPr>
              <a:defRPr sz="1400" b="0" i="0">
                <a:latin typeface="Arial" charset="0"/>
                <a:ea typeface="Arial" charset="0"/>
                <a:cs typeface="Arial" charset="0"/>
              </a:defRPr>
            </a:lvl5pPr>
          </a:lstStyle>
          <a:p>
            <a:pPr lvl="0"/>
            <a:r>
              <a:rPr lang="en-US" dirty="0"/>
              <a:t>Arial Regular 20 is the default type for paragraphs (in black).</a:t>
            </a:r>
          </a:p>
        </p:txBody>
      </p:sp>
      <p:sp>
        <p:nvSpPr>
          <p:cNvPr id="12" name="Text Placeholder 4"/>
          <p:cNvSpPr>
            <a:spLocks noGrp="1"/>
          </p:cNvSpPr>
          <p:nvPr>
            <p:ph type="body" sz="quarter" idx="21" hasCustomPrompt="1"/>
          </p:nvPr>
        </p:nvSpPr>
        <p:spPr>
          <a:xfrm>
            <a:off x="810132" y="496790"/>
            <a:ext cx="10450005" cy="723321"/>
          </a:xfrm>
          <a:prstGeom prst="rect">
            <a:avLst/>
          </a:prstGeom>
        </p:spPr>
        <p:txBody>
          <a:bodyPr/>
          <a:lstStyle>
            <a:lvl1pPr marL="0" indent="0" algn="l">
              <a:buFontTx/>
              <a:buNone/>
              <a:defRPr sz="2400" b="1" i="0" baseline="0">
                <a:solidFill>
                  <a:srgbClr val="00B0F0"/>
                </a:solidFill>
                <a:latin typeface="Arial" charset="0"/>
                <a:ea typeface="Arial" charset="0"/>
                <a:cs typeface="Arial" charset="0"/>
              </a:defRPr>
            </a:lvl1pPr>
            <a:lvl2pPr marL="457189" indent="0">
              <a:buFontTx/>
              <a:buNone/>
              <a:defRPr sz="2000" b="1" i="0">
                <a:solidFill>
                  <a:srgbClr val="00AAFF"/>
                </a:solidFill>
                <a:latin typeface="Arial" charset="0"/>
                <a:ea typeface="Arial" charset="0"/>
                <a:cs typeface="Arial" charset="0"/>
              </a:defRPr>
            </a:lvl2pPr>
            <a:lvl3pPr marL="914377" indent="0">
              <a:buFontTx/>
              <a:buNone/>
              <a:defRPr sz="2000" b="1" i="0">
                <a:solidFill>
                  <a:srgbClr val="00AAFF"/>
                </a:solidFill>
                <a:latin typeface="Arial" charset="0"/>
                <a:ea typeface="Arial" charset="0"/>
                <a:cs typeface="Arial" charset="0"/>
              </a:defRPr>
            </a:lvl3pPr>
            <a:lvl4pPr marL="1371566" indent="0">
              <a:buFontTx/>
              <a:buNone/>
              <a:defRPr sz="2000" b="1" i="0">
                <a:solidFill>
                  <a:srgbClr val="00AAFF"/>
                </a:solidFill>
                <a:latin typeface="Arial" charset="0"/>
                <a:ea typeface="Arial" charset="0"/>
                <a:cs typeface="Arial" charset="0"/>
              </a:defRPr>
            </a:lvl4pPr>
            <a:lvl5pPr marL="1828754" indent="0">
              <a:buFontTx/>
              <a:buNone/>
              <a:defRPr sz="2000" b="1" i="0">
                <a:solidFill>
                  <a:srgbClr val="00AAFF"/>
                </a:solidFill>
                <a:latin typeface="Arial" charset="0"/>
                <a:ea typeface="Arial" charset="0"/>
                <a:cs typeface="Arial" charset="0"/>
              </a:defRPr>
            </a:lvl5pPr>
          </a:lstStyle>
          <a:p>
            <a:pPr lvl="0"/>
            <a:r>
              <a:rPr lang="en-US" dirty="0"/>
              <a:t>Slide Title—Arial Bold 24-Cyan Blue</a:t>
            </a:r>
          </a:p>
        </p:txBody>
      </p:sp>
      <p:sp>
        <p:nvSpPr>
          <p:cNvPr id="8" name="Text Placeholder 10">
            <a:extLst>
              <a:ext uri="{FF2B5EF4-FFF2-40B4-BE49-F238E27FC236}">
                <a16:creationId xmlns:a16="http://schemas.microsoft.com/office/drawing/2014/main" id="{E16B957C-742B-424B-83FC-94189CE78FFE}"/>
              </a:ext>
            </a:extLst>
          </p:cNvPr>
          <p:cNvSpPr>
            <a:spLocks noGrp="1"/>
          </p:cNvSpPr>
          <p:nvPr>
            <p:ph type="body" sz="quarter" idx="18" hasCustomPrompt="1"/>
          </p:nvPr>
        </p:nvSpPr>
        <p:spPr>
          <a:xfrm>
            <a:off x="4333875" y="6391795"/>
            <a:ext cx="3987800" cy="365124"/>
          </a:xfrm>
          <a:prstGeom prst="rect">
            <a:avLst/>
          </a:prstGeom>
        </p:spPr>
        <p:txBody>
          <a:bodyPr/>
          <a:lstStyle>
            <a:lvl1pPr marL="0" indent="0" algn="ctr">
              <a:spcBef>
                <a:spcPts val="0"/>
              </a:spcBef>
              <a:buFontTx/>
              <a:buNone/>
              <a:defRPr sz="1200" b="0" i="1" baseline="0">
                <a:solidFill>
                  <a:srgbClr val="00B0F0"/>
                </a:solidFill>
              </a:defRPr>
            </a:lvl1pPr>
            <a:lvl2pPr>
              <a:defRPr sz="1200" b="1" i="1"/>
            </a:lvl2pPr>
            <a:lvl3pPr>
              <a:defRPr sz="1200" b="1" i="1"/>
            </a:lvl3pPr>
            <a:lvl4pPr>
              <a:defRPr sz="1200" b="1" i="1"/>
            </a:lvl4pPr>
            <a:lvl5pPr>
              <a:defRPr sz="1200" b="1" i="1"/>
            </a:lvl5pPr>
          </a:lstStyle>
          <a:p>
            <a:pPr lvl="0"/>
            <a:r>
              <a:rPr lang="en-US" dirty="0"/>
              <a:t>Camille </a:t>
            </a:r>
            <a:r>
              <a:rPr lang="en-US" dirty="0" err="1"/>
              <a:t>Bélanger</a:t>
            </a:r>
            <a:r>
              <a:rPr lang="en-US" dirty="0"/>
              <a:t>-Champagne, TRIUMF</a:t>
            </a:r>
          </a:p>
          <a:p>
            <a:pPr lvl="0"/>
            <a:r>
              <a:rPr lang="en-US" dirty="0" err="1"/>
              <a:t>RaDIATE</a:t>
            </a:r>
            <a:r>
              <a:rPr lang="en-US" dirty="0"/>
              <a:t> 2019</a:t>
            </a:r>
          </a:p>
        </p:txBody>
      </p:sp>
    </p:spTree>
    <p:extLst>
      <p:ext uri="{BB962C8B-B14F-4D97-AF65-F5344CB8AC3E}">
        <p14:creationId xmlns:p14="http://schemas.microsoft.com/office/powerpoint/2010/main" val="42329711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F8E902-ADCA-455A-ADA8-458F2BD8F5B2}" type="datetimeFigureOut">
              <a:rPr lang="en-CA" smtClean="0"/>
              <a:t>2024-06-11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D41DE15-18D3-4E2F-9E4A-A34F7A85E12A}" type="slidenum">
              <a:rPr lang="en-CA" smtClean="0"/>
              <a:t>‹#›</a:t>
            </a:fld>
            <a:endParaRPr lang="en-CA"/>
          </a:p>
        </p:txBody>
      </p:sp>
    </p:spTree>
    <p:extLst>
      <p:ext uri="{BB962C8B-B14F-4D97-AF65-F5344CB8AC3E}">
        <p14:creationId xmlns:p14="http://schemas.microsoft.com/office/powerpoint/2010/main" val="937139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5">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8"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dirty="0"/>
              <a:t>Click to edit master title style</a:t>
            </a:r>
          </a:p>
        </p:txBody>
      </p:sp>
      <p:sp>
        <p:nvSpPr>
          <p:cNvPr id="9"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820624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Slide Number Placeholder 5"/>
          <p:cNvSpPr txBox="1">
            <a:spLocks/>
          </p:cNvSpPr>
          <p:nvPr userDrawn="1"/>
        </p:nvSpPr>
        <p:spPr>
          <a:xfrm>
            <a:off x="11520000" y="6480000"/>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sp>
        <p:nvSpPr>
          <p:cNvPr id="11" name="Title 1"/>
          <p:cNvSpPr>
            <a:spLocks noGrp="1"/>
          </p:cNvSpPr>
          <p:nvPr>
            <p:ph type="title" hasCustomPrompt="1"/>
          </p:nvPr>
        </p:nvSpPr>
        <p:spPr>
          <a:xfrm>
            <a:off x="681471" y="317501"/>
            <a:ext cx="10747175" cy="662188"/>
          </a:xfrm>
          <a:prstGeom prst="rect">
            <a:avLst/>
          </a:prstGeom>
        </p:spPr>
        <p:txBody>
          <a:bodyPr>
            <a:normAutofit/>
          </a:bodyPr>
          <a:lstStyle>
            <a:lvl1pPr algn="l">
              <a:defRPr sz="1800" b="1" i="0">
                <a:solidFill>
                  <a:srgbClr val="00B0F0"/>
                </a:solidFill>
                <a:latin typeface="Arial" charset="0"/>
                <a:ea typeface="Arial" charset="0"/>
                <a:cs typeface="Arial" charset="0"/>
              </a:defRPr>
            </a:lvl1pPr>
          </a:lstStyle>
          <a:p>
            <a:r>
              <a:rPr lang="en-US" dirty="0"/>
              <a:t>Click to edit master title style</a:t>
            </a:r>
          </a:p>
        </p:txBody>
      </p:sp>
      <p:sp>
        <p:nvSpPr>
          <p:cNvPr id="12" name="Content Placeholder 2"/>
          <p:cNvSpPr>
            <a:spLocks noGrp="1"/>
          </p:cNvSpPr>
          <p:nvPr>
            <p:ph idx="1"/>
          </p:nvPr>
        </p:nvSpPr>
        <p:spPr>
          <a:xfrm>
            <a:off x="681471" y="1290615"/>
            <a:ext cx="10747175" cy="4998217"/>
          </a:xfrm>
          <a:prstGeom prst="rect">
            <a:avLst/>
          </a:prstGeom>
        </p:spPr>
        <p:txBody>
          <a:bodyPr anchor="ctr">
            <a:normAutofit/>
          </a:bodyPr>
          <a:lstStyle>
            <a:lvl1pPr marL="228600" indent="-228600">
              <a:buClr>
                <a:srgbClr val="00B0F0"/>
              </a:buClr>
              <a:buFont typeface="Wingdings" pitchFamily="2" charset="2"/>
              <a:buChar char="§"/>
              <a:defRPr sz="3200" b="0" i="0">
                <a:solidFill>
                  <a:schemeClr val="tx1"/>
                </a:solidFill>
                <a:latin typeface="Arial" charset="0"/>
                <a:ea typeface="Arial" charset="0"/>
                <a:cs typeface="Arial" charset="0"/>
              </a:defRPr>
            </a:lvl1pPr>
            <a:lvl2pPr marL="685800" indent="-228600">
              <a:buClr>
                <a:srgbClr val="00B0F0"/>
              </a:buClr>
              <a:buFont typeface="Wingdings" pitchFamily="2" charset="2"/>
              <a:buChar char="§"/>
              <a:defRPr sz="3200" b="0" i="0">
                <a:solidFill>
                  <a:schemeClr val="tx1"/>
                </a:solidFill>
                <a:latin typeface="Arial" charset="0"/>
                <a:ea typeface="Arial" charset="0"/>
                <a:cs typeface="Arial" charset="0"/>
              </a:defRPr>
            </a:lvl2pPr>
            <a:lvl3pPr marL="1143000" indent="-228600">
              <a:buClr>
                <a:srgbClr val="00B0F0"/>
              </a:buClr>
              <a:buFont typeface="Wingdings" pitchFamily="2" charset="2"/>
              <a:buChar char="§"/>
              <a:defRPr sz="3200" b="0" i="0">
                <a:solidFill>
                  <a:schemeClr val="tx1"/>
                </a:solidFill>
                <a:latin typeface="Arial" charset="0"/>
                <a:ea typeface="Arial" charset="0"/>
                <a:cs typeface="Arial" charset="0"/>
              </a:defRPr>
            </a:lvl3pPr>
            <a:lvl4pPr marL="1600200" indent="-228600">
              <a:buClr>
                <a:srgbClr val="00B0F0"/>
              </a:buClr>
              <a:buFont typeface="Wingdings" pitchFamily="2" charset="2"/>
              <a:buChar char="§"/>
              <a:defRPr sz="3200" b="0" i="0">
                <a:solidFill>
                  <a:schemeClr val="tx1"/>
                </a:solidFill>
                <a:latin typeface="Arial" charset="0"/>
                <a:ea typeface="Arial" charset="0"/>
                <a:cs typeface="Arial" charset="0"/>
              </a:defRPr>
            </a:lvl4pPr>
            <a:lvl5pPr marL="2057400" indent="-228600">
              <a:buClr>
                <a:srgbClr val="00B0F0"/>
              </a:buClr>
              <a:buFont typeface="Wingdings" pitchFamily="2" charset="2"/>
              <a:buChar char="§"/>
              <a:defRPr sz="3200" b="0" i="0">
                <a:solidFill>
                  <a:schemeClr val="tx1"/>
                </a:solidFill>
                <a:latin typeface="Arial" charset="0"/>
                <a:ea typeface="Arial" charset="0"/>
                <a:cs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a:extLst>
              <a:ext uri="{FF2B5EF4-FFF2-40B4-BE49-F238E27FC236}">
                <a16:creationId xmlns:a16="http://schemas.microsoft.com/office/drawing/2014/main" id="{EFE72D97-E04A-FBA5-78B6-970C6EB6A54F}"/>
              </a:ext>
            </a:extLst>
          </p:cNvPr>
          <p:cNvSpPr>
            <a:spLocks noGrp="1"/>
          </p:cNvSpPr>
          <p:nvPr>
            <p:ph type="ftr" sz="quarter" idx="10"/>
          </p:nvPr>
        </p:nvSpPr>
        <p:spPr/>
        <p:txBody>
          <a:bodyPr/>
          <a:lstStyle/>
          <a:p>
            <a:r>
              <a:rPr lang="en-US"/>
              <a:t>C. B.-Champagne, RADNEXT 3rd Annual Meeting, 10-11 June 2024</a:t>
            </a:r>
          </a:p>
        </p:txBody>
      </p:sp>
    </p:spTree>
    <p:extLst>
      <p:ext uri="{BB962C8B-B14F-4D97-AF65-F5344CB8AC3E}">
        <p14:creationId xmlns:p14="http://schemas.microsoft.com/office/powerpoint/2010/main" val="1207523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Slide Number Placeholder 5"/>
          <p:cNvSpPr txBox="1">
            <a:spLocks/>
          </p:cNvSpPr>
          <p:nvPr userDrawn="1"/>
        </p:nvSpPr>
        <p:spPr>
          <a:xfrm>
            <a:off x="11520000" y="6480000"/>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sp>
        <p:nvSpPr>
          <p:cNvPr id="11" name="Title 1"/>
          <p:cNvSpPr>
            <a:spLocks noGrp="1"/>
          </p:cNvSpPr>
          <p:nvPr>
            <p:ph type="title" hasCustomPrompt="1"/>
          </p:nvPr>
        </p:nvSpPr>
        <p:spPr>
          <a:xfrm>
            <a:off x="681471" y="317501"/>
            <a:ext cx="10747175" cy="662188"/>
          </a:xfrm>
          <a:prstGeom prst="rect">
            <a:avLst/>
          </a:prstGeom>
        </p:spPr>
        <p:txBody>
          <a:bodyPr>
            <a:normAutofit/>
          </a:bodyPr>
          <a:lstStyle>
            <a:lvl1pPr algn="l">
              <a:defRPr sz="1800" b="1" i="0">
                <a:solidFill>
                  <a:srgbClr val="00B0F0"/>
                </a:solidFill>
                <a:latin typeface="Arial" charset="0"/>
                <a:ea typeface="Arial" charset="0"/>
                <a:cs typeface="Arial" charset="0"/>
              </a:defRPr>
            </a:lvl1pPr>
          </a:lstStyle>
          <a:p>
            <a:r>
              <a:rPr lang="en-US" dirty="0"/>
              <a:t>Click to edit master title style</a:t>
            </a:r>
          </a:p>
        </p:txBody>
      </p:sp>
      <p:sp>
        <p:nvSpPr>
          <p:cNvPr id="12" name="Content Placeholder 2"/>
          <p:cNvSpPr>
            <a:spLocks noGrp="1"/>
          </p:cNvSpPr>
          <p:nvPr>
            <p:ph idx="1"/>
          </p:nvPr>
        </p:nvSpPr>
        <p:spPr>
          <a:xfrm>
            <a:off x="681471" y="1290615"/>
            <a:ext cx="5243746" cy="4998217"/>
          </a:xfrm>
          <a:prstGeom prst="rect">
            <a:avLst/>
          </a:prstGeom>
        </p:spPr>
        <p:txBody>
          <a:bodyPr anchor="ctr">
            <a:normAutofit/>
          </a:bodyPr>
          <a:lstStyle>
            <a:lvl1pPr marL="228600" indent="-228600">
              <a:buClr>
                <a:srgbClr val="00B0F0"/>
              </a:buClr>
              <a:buFont typeface="Wingdings" pitchFamily="2" charset="2"/>
              <a:buChar char="§"/>
              <a:defRPr sz="3200" b="0" i="0">
                <a:solidFill>
                  <a:schemeClr val="tx1"/>
                </a:solidFill>
                <a:latin typeface="Arial" charset="0"/>
                <a:ea typeface="Arial" charset="0"/>
                <a:cs typeface="Arial" charset="0"/>
              </a:defRPr>
            </a:lvl1pPr>
            <a:lvl2pPr marL="685800" indent="-228600">
              <a:buClr>
                <a:srgbClr val="00B0F0"/>
              </a:buClr>
              <a:buFont typeface="Wingdings" pitchFamily="2" charset="2"/>
              <a:buChar char="§"/>
              <a:defRPr sz="3200" b="0" i="0">
                <a:solidFill>
                  <a:schemeClr val="tx1"/>
                </a:solidFill>
                <a:latin typeface="Arial" charset="0"/>
                <a:ea typeface="Arial" charset="0"/>
                <a:cs typeface="Arial" charset="0"/>
              </a:defRPr>
            </a:lvl2pPr>
            <a:lvl3pPr marL="1143000" indent="-228600">
              <a:buClr>
                <a:srgbClr val="00B0F0"/>
              </a:buClr>
              <a:buFont typeface="Wingdings" pitchFamily="2" charset="2"/>
              <a:buChar char="§"/>
              <a:defRPr sz="3200" b="0" i="0">
                <a:solidFill>
                  <a:schemeClr val="tx1"/>
                </a:solidFill>
                <a:latin typeface="Arial" charset="0"/>
                <a:ea typeface="Arial" charset="0"/>
                <a:cs typeface="Arial" charset="0"/>
              </a:defRPr>
            </a:lvl3pPr>
            <a:lvl4pPr marL="1600200" indent="-228600">
              <a:buClr>
                <a:srgbClr val="00B0F0"/>
              </a:buClr>
              <a:buFont typeface="Wingdings" pitchFamily="2" charset="2"/>
              <a:buChar char="§"/>
              <a:defRPr sz="3200" b="0" i="0">
                <a:solidFill>
                  <a:schemeClr val="tx1"/>
                </a:solidFill>
                <a:latin typeface="Arial" charset="0"/>
                <a:ea typeface="Arial" charset="0"/>
                <a:cs typeface="Arial" charset="0"/>
              </a:defRPr>
            </a:lvl4pPr>
            <a:lvl5pPr marL="2057400" indent="-228600">
              <a:buClr>
                <a:srgbClr val="00B0F0"/>
              </a:buClr>
              <a:buFont typeface="Wingdings" pitchFamily="2" charset="2"/>
              <a:buChar char="§"/>
              <a:defRPr sz="3200" b="0" i="0">
                <a:solidFill>
                  <a:schemeClr val="tx1"/>
                </a:solidFill>
                <a:latin typeface="Arial" charset="0"/>
                <a:ea typeface="Arial" charset="0"/>
                <a:cs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Content Placeholder 2">
            <a:extLst>
              <a:ext uri="{FF2B5EF4-FFF2-40B4-BE49-F238E27FC236}">
                <a16:creationId xmlns:a16="http://schemas.microsoft.com/office/drawing/2014/main" id="{9932EB8D-C596-7A20-B416-3B78BED4578B}"/>
              </a:ext>
            </a:extLst>
          </p:cNvPr>
          <p:cNvSpPr>
            <a:spLocks noGrp="1"/>
          </p:cNvSpPr>
          <p:nvPr>
            <p:ph idx="10"/>
          </p:nvPr>
        </p:nvSpPr>
        <p:spPr>
          <a:xfrm>
            <a:off x="6184901" y="1290615"/>
            <a:ext cx="5243746" cy="4998217"/>
          </a:xfrm>
          <a:prstGeom prst="rect">
            <a:avLst/>
          </a:prstGeom>
        </p:spPr>
        <p:txBody>
          <a:bodyPr anchor="ctr">
            <a:normAutofit/>
          </a:bodyPr>
          <a:lstStyle>
            <a:lvl1pPr marL="228600" indent="-228600">
              <a:buClr>
                <a:srgbClr val="00B0F0"/>
              </a:buClr>
              <a:buFont typeface="Wingdings" pitchFamily="2" charset="2"/>
              <a:buChar char="§"/>
              <a:defRPr sz="3200" b="0" i="0">
                <a:solidFill>
                  <a:schemeClr val="tx1"/>
                </a:solidFill>
                <a:latin typeface="Arial" charset="0"/>
                <a:ea typeface="Arial" charset="0"/>
                <a:cs typeface="Arial" charset="0"/>
              </a:defRPr>
            </a:lvl1pPr>
            <a:lvl2pPr marL="685800" indent="-228600">
              <a:buClr>
                <a:srgbClr val="00B0F0"/>
              </a:buClr>
              <a:buFont typeface="Wingdings" pitchFamily="2" charset="2"/>
              <a:buChar char="§"/>
              <a:defRPr sz="3200" b="0" i="0">
                <a:solidFill>
                  <a:schemeClr val="tx1"/>
                </a:solidFill>
                <a:latin typeface="Arial" charset="0"/>
                <a:ea typeface="Arial" charset="0"/>
                <a:cs typeface="Arial" charset="0"/>
              </a:defRPr>
            </a:lvl2pPr>
            <a:lvl3pPr marL="1143000" indent="-228600">
              <a:buClr>
                <a:srgbClr val="00B0F0"/>
              </a:buClr>
              <a:buFont typeface="Wingdings" pitchFamily="2" charset="2"/>
              <a:buChar char="§"/>
              <a:defRPr sz="3200" b="0" i="0">
                <a:solidFill>
                  <a:schemeClr val="tx1"/>
                </a:solidFill>
                <a:latin typeface="Arial" charset="0"/>
                <a:ea typeface="Arial" charset="0"/>
                <a:cs typeface="Arial" charset="0"/>
              </a:defRPr>
            </a:lvl3pPr>
            <a:lvl4pPr marL="1600200" indent="-228600">
              <a:buClr>
                <a:srgbClr val="00B0F0"/>
              </a:buClr>
              <a:buFont typeface="Wingdings" pitchFamily="2" charset="2"/>
              <a:buChar char="§"/>
              <a:defRPr sz="3200" b="0" i="0">
                <a:solidFill>
                  <a:schemeClr val="tx1"/>
                </a:solidFill>
                <a:latin typeface="Arial" charset="0"/>
                <a:ea typeface="Arial" charset="0"/>
                <a:cs typeface="Arial" charset="0"/>
              </a:defRPr>
            </a:lvl4pPr>
            <a:lvl5pPr marL="2057400" indent="-228600">
              <a:buClr>
                <a:srgbClr val="00B0F0"/>
              </a:buClr>
              <a:buFont typeface="Wingdings" pitchFamily="2" charset="2"/>
              <a:buChar char="§"/>
              <a:defRPr sz="3200" b="0" i="0">
                <a:solidFill>
                  <a:schemeClr val="tx1"/>
                </a:solidFill>
                <a:latin typeface="Arial" charset="0"/>
                <a:ea typeface="Arial" charset="0"/>
                <a:cs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ooter Placeholder 9">
            <a:extLst>
              <a:ext uri="{FF2B5EF4-FFF2-40B4-BE49-F238E27FC236}">
                <a16:creationId xmlns:a16="http://schemas.microsoft.com/office/drawing/2014/main" id="{37352A38-30E8-D2F5-D9FD-B7CACD94E978}"/>
              </a:ext>
            </a:extLst>
          </p:cNvPr>
          <p:cNvSpPr>
            <a:spLocks noGrp="1"/>
          </p:cNvSpPr>
          <p:nvPr>
            <p:ph type="ftr" sz="quarter" idx="11"/>
          </p:nvPr>
        </p:nvSpPr>
        <p:spPr/>
        <p:txBody>
          <a:bodyPr/>
          <a:lstStyle/>
          <a:p>
            <a:r>
              <a:rPr lang="en-US"/>
              <a:t>C. B.-Champagne, RADNEXT 3rd Annual Meeting, 10-11 June 2024</a:t>
            </a:r>
          </a:p>
        </p:txBody>
      </p:sp>
    </p:spTree>
    <p:extLst>
      <p:ext uri="{BB962C8B-B14F-4D97-AF65-F5344CB8AC3E}">
        <p14:creationId xmlns:p14="http://schemas.microsoft.com/office/powerpoint/2010/main" val="2498640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losur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0" y="0"/>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15" name="TextBox 14">
            <a:extLst>
              <a:ext uri="{FF2B5EF4-FFF2-40B4-BE49-F238E27FC236}">
                <a16:creationId xmlns:a16="http://schemas.microsoft.com/office/drawing/2014/main" id="{B5839708-CCE7-B2C8-3F92-3D39FA0E835E}"/>
              </a:ext>
            </a:extLst>
          </p:cNvPr>
          <p:cNvSpPr txBox="1"/>
          <p:nvPr userDrawn="1"/>
        </p:nvSpPr>
        <p:spPr>
          <a:xfrm>
            <a:off x="661743" y="2200622"/>
            <a:ext cx="3404071" cy="1077218"/>
          </a:xfrm>
          <a:prstGeom prst="rect">
            <a:avLst/>
          </a:prstGeom>
          <a:noFill/>
        </p:spPr>
        <p:txBody>
          <a:bodyPr wrap="square">
            <a:spAutoFit/>
          </a:bodyPr>
          <a:lstStyle/>
          <a:p>
            <a:r>
              <a:rPr lang="en-US" sz="3200" baseline="0" dirty="0"/>
              <a:t>Thank you</a:t>
            </a:r>
            <a:br>
              <a:rPr lang="en-US" sz="3200" baseline="0" dirty="0"/>
            </a:br>
            <a:r>
              <a:rPr lang="en-US" sz="3200" baseline="0" dirty="0">
                <a:solidFill>
                  <a:srgbClr val="00B0F0"/>
                </a:solidFill>
              </a:rPr>
              <a:t>Merci</a:t>
            </a:r>
            <a:endParaRPr lang="en-US" sz="3200" baseline="0" dirty="0"/>
          </a:p>
        </p:txBody>
      </p:sp>
      <p:pic>
        <p:nvPicPr>
          <p:cNvPr id="18" name="Picture 17">
            <a:extLst>
              <a:ext uri="{FF2B5EF4-FFF2-40B4-BE49-F238E27FC236}">
                <a16:creationId xmlns:a16="http://schemas.microsoft.com/office/drawing/2014/main" id="{6C62CE2F-61A2-69EF-05BD-65749C882EF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68696" y="4932943"/>
            <a:ext cx="411480" cy="411480"/>
          </a:xfrm>
          <a:prstGeom prst="rect">
            <a:avLst/>
          </a:prstGeom>
        </p:spPr>
      </p:pic>
      <p:pic>
        <p:nvPicPr>
          <p:cNvPr id="19" name="Picture 18">
            <a:extLst>
              <a:ext uri="{FF2B5EF4-FFF2-40B4-BE49-F238E27FC236}">
                <a16:creationId xmlns:a16="http://schemas.microsoft.com/office/drawing/2014/main" id="{56F73BF7-78EB-2CB6-DC95-F4C316D41E6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91549" y="4935991"/>
            <a:ext cx="408432" cy="408432"/>
          </a:xfrm>
          <a:prstGeom prst="rect">
            <a:avLst/>
          </a:prstGeom>
        </p:spPr>
      </p:pic>
      <p:pic>
        <p:nvPicPr>
          <p:cNvPr id="20" name="Picture 19">
            <a:extLst>
              <a:ext uri="{FF2B5EF4-FFF2-40B4-BE49-F238E27FC236}">
                <a16:creationId xmlns:a16="http://schemas.microsoft.com/office/drawing/2014/main" id="{0D434C60-0615-0AEA-98ED-37036CAD075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011354" y="4932943"/>
            <a:ext cx="411480" cy="411480"/>
          </a:xfrm>
          <a:prstGeom prst="rect">
            <a:avLst/>
          </a:prstGeom>
        </p:spPr>
      </p:pic>
      <p:pic>
        <p:nvPicPr>
          <p:cNvPr id="21" name="Picture 20">
            <a:extLst>
              <a:ext uri="{FF2B5EF4-FFF2-40B4-BE49-F238E27FC236}">
                <a16:creationId xmlns:a16="http://schemas.microsoft.com/office/drawing/2014/main" id="{8FD32C51-B7CB-777C-CB8D-95ABD4D8B25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631159" y="4932943"/>
            <a:ext cx="411480" cy="411480"/>
          </a:xfrm>
          <a:prstGeom prst="rect">
            <a:avLst/>
          </a:prstGeom>
        </p:spPr>
      </p:pic>
      <p:sp>
        <p:nvSpPr>
          <p:cNvPr id="22" name="TextBox 21">
            <a:extLst>
              <a:ext uri="{FF2B5EF4-FFF2-40B4-BE49-F238E27FC236}">
                <a16:creationId xmlns:a16="http://schemas.microsoft.com/office/drawing/2014/main" id="{C2999E4B-6BD9-2219-4FC5-21E00E15CCC2}"/>
              </a:ext>
            </a:extLst>
          </p:cNvPr>
          <p:cNvSpPr txBox="1"/>
          <p:nvPr userDrawn="1"/>
        </p:nvSpPr>
        <p:spPr>
          <a:xfrm>
            <a:off x="408214" y="3902529"/>
            <a:ext cx="184731" cy="369332"/>
          </a:xfrm>
          <a:prstGeom prst="rect">
            <a:avLst/>
          </a:prstGeom>
          <a:noFill/>
        </p:spPr>
        <p:txBody>
          <a:bodyPr wrap="none" rtlCol="0">
            <a:spAutoFit/>
          </a:bodyPr>
          <a:lstStyle/>
          <a:p>
            <a:endParaRPr lang="en-US" dirty="0"/>
          </a:p>
        </p:txBody>
      </p:sp>
      <p:sp>
        <p:nvSpPr>
          <p:cNvPr id="24" name="Text Placeholder 3">
            <a:extLst>
              <a:ext uri="{FF2B5EF4-FFF2-40B4-BE49-F238E27FC236}">
                <a16:creationId xmlns:a16="http://schemas.microsoft.com/office/drawing/2014/main" id="{A17EDBC8-EBEC-1481-2F91-64C8FFCFFD63}"/>
              </a:ext>
            </a:extLst>
          </p:cNvPr>
          <p:cNvSpPr>
            <a:spLocks noGrp="1"/>
          </p:cNvSpPr>
          <p:nvPr>
            <p:ph type="body" sz="quarter" idx="11" hasCustomPrompt="1"/>
          </p:nvPr>
        </p:nvSpPr>
        <p:spPr>
          <a:xfrm>
            <a:off x="661743" y="4118554"/>
            <a:ext cx="3938587" cy="374620"/>
          </a:xfrm>
          <a:prstGeom prst="rect">
            <a:avLst/>
          </a:prstGeom>
        </p:spPr>
        <p:txBody>
          <a:bodyPr/>
          <a:lstStyle>
            <a:lvl1pPr marL="0" indent="0">
              <a:buNone/>
              <a:defRPr sz="2000" b="1" i="0" baseline="0">
                <a:solidFill>
                  <a:srgbClr val="00A9FF"/>
                </a:solidFill>
              </a:defRPr>
            </a:lvl1pPr>
          </a:lstStyle>
          <a:p>
            <a:r>
              <a:rPr lang="en-US" dirty="0" err="1"/>
              <a:t>www.triumf.ca</a:t>
            </a:r>
            <a:endParaRPr lang="en-US" dirty="0"/>
          </a:p>
        </p:txBody>
      </p:sp>
      <p:pic>
        <p:nvPicPr>
          <p:cNvPr id="28" name="Picture 27">
            <a:extLst>
              <a:ext uri="{FF2B5EF4-FFF2-40B4-BE49-F238E27FC236}">
                <a16:creationId xmlns:a16="http://schemas.microsoft.com/office/drawing/2014/main" id="{53B2EF6B-1B4B-790C-355B-6F13A1C31BF5}"/>
              </a:ext>
            </a:extLst>
          </p:cNvPr>
          <p:cNvPicPr>
            <a:picLocks noChangeAspect="1"/>
          </p:cNvPicPr>
          <p:nvPr userDrawn="1"/>
        </p:nvPicPr>
        <p:blipFill>
          <a:blip r:embed="rId8"/>
          <a:stretch>
            <a:fillRect/>
          </a:stretch>
        </p:blipFill>
        <p:spPr>
          <a:xfrm>
            <a:off x="614882" y="4490616"/>
            <a:ext cx="4000500" cy="508000"/>
          </a:xfrm>
          <a:prstGeom prst="rect">
            <a:avLst/>
          </a:prstGeom>
        </p:spPr>
      </p:pic>
    </p:spTree>
    <p:extLst>
      <p:ext uri="{BB962C8B-B14F-4D97-AF65-F5344CB8AC3E}">
        <p14:creationId xmlns:p14="http://schemas.microsoft.com/office/powerpoint/2010/main" val="1130185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ur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A9FF"/>
                </a:solidFill>
                <a:latin typeface="Arial" panose="020B0604020202020204"/>
              </a:rPr>
              <a:pPr/>
              <a:t>‹#›</a:t>
            </a:fld>
            <a:endParaRPr lang="en-US" dirty="0">
              <a:solidFill>
                <a:srgbClr val="00A9FF"/>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dirty="0">
                <a:solidFill>
                  <a:srgbClr val="00B0F0"/>
                </a:solidFill>
                <a:latin typeface="Arial" charset="0"/>
                <a:ea typeface="Arial" charset="0"/>
                <a:cs typeface="Arial" charset="0"/>
              </a:rPr>
              <a:t>Discovery,</a:t>
            </a:r>
          </a:p>
          <a:p>
            <a:pPr>
              <a:lnSpc>
                <a:spcPts val="1560"/>
              </a:lnSpc>
            </a:pPr>
            <a:r>
              <a:rPr lang="en-US" b="1" dirty="0">
                <a:solidFill>
                  <a:srgbClr val="00B0F0"/>
                </a:solidFill>
                <a:latin typeface="Arial" charset="0"/>
                <a:ea typeface="Arial" charset="0"/>
                <a:cs typeface="Arial" charset="0"/>
              </a:rPr>
              <a:t>accelerated</a:t>
            </a:r>
          </a:p>
        </p:txBody>
      </p:sp>
      <p:sp>
        <p:nvSpPr>
          <p:cNvPr id="5" name="TextBox 4">
            <a:extLst>
              <a:ext uri="{FF2B5EF4-FFF2-40B4-BE49-F238E27FC236}">
                <a16:creationId xmlns:a16="http://schemas.microsoft.com/office/drawing/2014/main" id="{96CC77AC-B3D0-1E1A-8026-B865B8293035}"/>
              </a:ext>
            </a:extLst>
          </p:cNvPr>
          <p:cNvSpPr txBox="1"/>
          <p:nvPr userDrawn="1"/>
        </p:nvSpPr>
        <p:spPr>
          <a:xfrm>
            <a:off x="661743" y="2200622"/>
            <a:ext cx="3404071" cy="1077218"/>
          </a:xfrm>
          <a:prstGeom prst="rect">
            <a:avLst/>
          </a:prstGeom>
          <a:noFill/>
        </p:spPr>
        <p:txBody>
          <a:bodyPr wrap="square">
            <a:spAutoFit/>
          </a:bodyPr>
          <a:lstStyle/>
          <a:p>
            <a:r>
              <a:rPr lang="en-US" sz="3200" baseline="0" dirty="0"/>
              <a:t>Thank you</a:t>
            </a:r>
            <a:br>
              <a:rPr lang="en-US" sz="3200" baseline="0" dirty="0"/>
            </a:br>
            <a:r>
              <a:rPr lang="en-US" sz="3200" baseline="0" dirty="0">
                <a:solidFill>
                  <a:srgbClr val="00B0F0"/>
                </a:solidFill>
              </a:rPr>
              <a:t>Merci</a:t>
            </a:r>
            <a:endParaRPr lang="en-US" sz="3200" baseline="0" dirty="0"/>
          </a:p>
        </p:txBody>
      </p:sp>
      <p:pic>
        <p:nvPicPr>
          <p:cNvPr id="8" name="Picture 7">
            <a:extLst>
              <a:ext uri="{FF2B5EF4-FFF2-40B4-BE49-F238E27FC236}">
                <a16:creationId xmlns:a16="http://schemas.microsoft.com/office/drawing/2014/main" id="{D7C62AB4-9F46-4FAA-CE34-B132CDFBE9C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68696" y="4932943"/>
            <a:ext cx="411480" cy="411480"/>
          </a:xfrm>
          <a:prstGeom prst="rect">
            <a:avLst/>
          </a:prstGeom>
        </p:spPr>
      </p:pic>
      <p:pic>
        <p:nvPicPr>
          <p:cNvPr id="10" name="Picture 9">
            <a:extLst>
              <a:ext uri="{FF2B5EF4-FFF2-40B4-BE49-F238E27FC236}">
                <a16:creationId xmlns:a16="http://schemas.microsoft.com/office/drawing/2014/main" id="{E8605A0C-F495-9FE9-9647-0587318553E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91549" y="4935991"/>
            <a:ext cx="408432" cy="408432"/>
          </a:xfrm>
          <a:prstGeom prst="rect">
            <a:avLst/>
          </a:prstGeom>
        </p:spPr>
      </p:pic>
      <p:pic>
        <p:nvPicPr>
          <p:cNvPr id="14" name="Picture 13">
            <a:extLst>
              <a:ext uri="{FF2B5EF4-FFF2-40B4-BE49-F238E27FC236}">
                <a16:creationId xmlns:a16="http://schemas.microsoft.com/office/drawing/2014/main" id="{634B3CA6-E01F-15F9-A5AD-CEB4494BC588}"/>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011354" y="4932943"/>
            <a:ext cx="411480" cy="411480"/>
          </a:xfrm>
          <a:prstGeom prst="rect">
            <a:avLst/>
          </a:prstGeom>
        </p:spPr>
      </p:pic>
      <p:pic>
        <p:nvPicPr>
          <p:cNvPr id="15" name="Picture 14">
            <a:extLst>
              <a:ext uri="{FF2B5EF4-FFF2-40B4-BE49-F238E27FC236}">
                <a16:creationId xmlns:a16="http://schemas.microsoft.com/office/drawing/2014/main" id="{609C6966-FF07-4070-1CD6-0846AA7CD53D}"/>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631159" y="4932943"/>
            <a:ext cx="411480" cy="411480"/>
          </a:xfrm>
          <a:prstGeom prst="rect">
            <a:avLst/>
          </a:prstGeom>
        </p:spPr>
      </p:pic>
      <p:sp>
        <p:nvSpPr>
          <p:cNvPr id="16" name="Text Placeholder 3">
            <a:extLst>
              <a:ext uri="{FF2B5EF4-FFF2-40B4-BE49-F238E27FC236}">
                <a16:creationId xmlns:a16="http://schemas.microsoft.com/office/drawing/2014/main" id="{F6B31F2F-7506-B5D7-9A90-1D3C57DD8ACF}"/>
              </a:ext>
            </a:extLst>
          </p:cNvPr>
          <p:cNvSpPr>
            <a:spLocks noGrp="1"/>
          </p:cNvSpPr>
          <p:nvPr>
            <p:ph type="body" sz="quarter" idx="11" hasCustomPrompt="1"/>
          </p:nvPr>
        </p:nvSpPr>
        <p:spPr>
          <a:xfrm>
            <a:off x="661743" y="4118554"/>
            <a:ext cx="3938587" cy="374620"/>
          </a:xfrm>
          <a:prstGeom prst="rect">
            <a:avLst/>
          </a:prstGeom>
        </p:spPr>
        <p:txBody>
          <a:bodyPr/>
          <a:lstStyle>
            <a:lvl1pPr marL="0" indent="0">
              <a:buNone/>
              <a:defRPr sz="2000" b="1" i="0" baseline="0">
                <a:solidFill>
                  <a:srgbClr val="00A9FF"/>
                </a:solidFill>
              </a:defRPr>
            </a:lvl1pPr>
          </a:lstStyle>
          <a:p>
            <a:r>
              <a:rPr lang="en-US" dirty="0" err="1"/>
              <a:t>www.triumf.ca</a:t>
            </a:r>
            <a:endParaRPr lang="en-US" dirty="0"/>
          </a:p>
        </p:txBody>
      </p:sp>
      <p:pic>
        <p:nvPicPr>
          <p:cNvPr id="17" name="Picture 16">
            <a:extLst>
              <a:ext uri="{FF2B5EF4-FFF2-40B4-BE49-F238E27FC236}">
                <a16:creationId xmlns:a16="http://schemas.microsoft.com/office/drawing/2014/main" id="{E2355796-C5C1-E746-4306-E5013B425DD0}"/>
              </a:ext>
            </a:extLst>
          </p:cNvPr>
          <p:cNvPicPr>
            <a:picLocks noChangeAspect="1"/>
          </p:cNvPicPr>
          <p:nvPr userDrawn="1"/>
        </p:nvPicPr>
        <p:blipFill>
          <a:blip r:embed="rId8"/>
          <a:stretch>
            <a:fillRect/>
          </a:stretch>
        </p:blipFill>
        <p:spPr>
          <a:xfrm>
            <a:off x="614882" y="4490616"/>
            <a:ext cx="4000500" cy="508000"/>
          </a:xfrm>
          <a:prstGeom prst="rect">
            <a:avLst/>
          </a:prstGeom>
        </p:spPr>
      </p:pic>
    </p:spTree>
    <p:extLst>
      <p:ext uri="{BB962C8B-B14F-4D97-AF65-F5344CB8AC3E}">
        <p14:creationId xmlns:p14="http://schemas.microsoft.com/office/powerpoint/2010/main" val="53546264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2682C03-0BB9-65A6-DA3E-6516C4AD40AD}"/>
              </a:ext>
            </a:extLst>
          </p:cNvPr>
          <p:cNvSpPr>
            <a:spLocks noGrp="1"/>
          </p:cNvSpPr>
          <p:nvPr>
            <p:ph type="ftr" sz="quarter" idx="3"/>
          </p:nvPr>
        </p:nvSpPr>
        <p:spPr>
          <a:xfrm>
            <a:off x="3352800" y="6421666"/>
            <a:ext cx="5486400" cy="365125"/>
          </a:xfrm>
          <a:prstGeom prst="rect">
            <a:avLst/>
          </a:prstGeom>
        </p:spPr>
        <p:txBody>
          <a:bodyPr vert="horz" lIns="91440" tIns="45720" rIns="91440" bIns="45720" rtlCol="0" anchor="ctr"/>
          <a:lstStyle>
            <a:lvl1pPr algn="ctr">
              <a:defRPr sz="1200">
                <a:solidFill>
                  <a:srgbClr val="00A9FF"/>
                </a:solidFill>
              </a:defRPr>
            </a:lvl1pPr>
          </a:lstStyle>
          <a:p>
            <a:r>
              <a:rPr lang="en-US"/>
              <a:t>C. B.-Champagne, RADNEXT 3rd Annual Meeting, 10-11 June 2024</a:t>
            </a:r>
            <a:endParaRPr lang="en-US" dirty="0"/>
          </a:p>
        </p:txBody>
      </p:sp>
    </p:spTree>
    <p:extLst>
      <p:ext uri="{BB962C8B-B14F-4D97-AF65-F5344CB8AC3E}">
        <p14:creationId xmlns:p14="http://schemas.microsoft.com/office/powerpoint/2010/main" val="130410231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86" r:id="rId4"/>
    <p:sldLayoutId id="2147483817" r:id="rId5"/>
    <p:sldLayoutId id="2147483770" r:id="rId6"/>
    <p:sldLayoutId id="2147483825" r:id="rId7"/>
    <p:sldLayoutId id="2147483780" r:id="rId8"/>
    <p:sldLayoutId id="2147483781" r:id="rId9"/>
    <p:sldLayoutId id="2147483782" r:id="rId10"/>
    <p:sldLayoutId id="2147483788" r:id="rId11"/>
    <p:sldLayoutId id="2147483818" r:id="rId12"/>
    <p:sldLayoutId id="2147483826" r:id="rId13"/>
    <p:sldLayoutId id="2147483790" r:id="rId14"/>
    <p:sldLayoutId id="2147483791" r:id="rId15"/>
    <p:sldLayoutId id="2147483793" r:id="rId16"/>
    <p:sldLayoutId id="2147483794" r:id="rId17"/>
    <p:sldLayoutId id="2147483795" r:id="rId18"/>
    <p:sldLayoutId id="2147483798" r:id="rId19"/>
    <p:sldLayoutId id="2147483799" r:id="rId20"/>
    <p:sldLayoutId id="2147483800" r:id="rId21"/>
    <p:sldLayoutId id="2147483801" r:id="rId22"/>
    <p:sldLayoutId id="2147483802" r:id="rId23"/>
    <p:sldLayoutId id="2147483803" r:id="rId24"/>
    <p:sldLayoutId id="2147483804" r:id="rId25"/>
    <p:sldLayoutId id="2147483805" r:id="rId26"/>
    <p:sldLayoutId id="2147483806" r:id="rId27"/>
    <p:sldLayoutId id="2147483807" r:id="rId28"/>
    <p:sldLayoutId id="2147483808" r:id="rId29"/>
    <p:sldLayoutId id="2147483809" r:id="rId30"/>
    <p:sldLayoutId id="2147483810" r:id="rId31"/>
    <p:sldLayoutId id="2147483811" r:id="rId32"/>
    <p:sldLayoutId id="2147483812" r:id="rId33"/>
    <p:sldLayoutId id="2147483813" r:id="rId34"/>
    <p:sldLayoutId id="2147483796" r:id="rId35"/>
    <p:sldLayoutId id="2147483821" r:id="rId36"/>
    <p:sldLayoutId id="2147483823" r:id="rId37"/>
    <p:sldLayoutId id="2147483819" r:id="rId38"/>
    <p:sldLayoutId id="2147483820" r:id="rId39"/>
    <p:sldLayoutId id="2147483814" r:id="rId40"/>
    <p:sldLayoutId id="2147483815" r:id="rId41"/>
    <p:sldLayoutId id="2147483816" r:id="rId42"/>
    <p:sldLayoutId id="2147483824" r:id="rId43"/>
    <p:sldLayoutId id="2147483827" r:id="rId44"/>
    <p:sldLayoutId id="2147483828" r:id="rId45"/>
    <p:sldLayoutId id="2147483829" r:id="rId46"/>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hyperlink" Target="https://indico.cern.ch/e/radnext-2024" TargetMode="Externa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xml"/><Relationship Id="rId1" Type="http://schemas.openxmlformats.org/officeDocument/2006/relationships/slideLayout" Target="../slideLayouts/slideLayout45.xml"/><Relationship Id="rId4" Type="http://schemas.openxmlformats.org/officeDocument/2006/relationships/image" Target="../media/image60.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xml"/><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jpeg"/><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56.jpg"/><Relationship Id="rId1" Type="http://schemas.openxmlformats.org/officeDocument/2006/relationships/slideLayout" Target="../slideLayouts/slideLayout6.xml"/><Relationship Id="rId4" Type="http://schemas.openxmlformats.org/officeDocument/2006/relationships/image" Target="../media/image5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88B10-2209-4FFF-3D10-40347CBF6D1E}"/>
              </a:ext>
            </a:extLst>
          </p:cNvPr>
          <p:cNvSpPr>
            <a:spLocks noGrp="1"/>
          </p:cNvSpPr>
          <p:nvPr>
            <p:ph type="ctrTitle"/>
          </p:nvPr>
        </p:nvSpPr>
        <p:spPr>
          <a:xfrm>
            <a:off x="661743" y="1399866"/>
            <a:ext cx="4369214" cy="2082023"/>
          </a:xfrm>
        </p:spPr>
        <p:txBody>
          <a:bodyPr/>
          <a:lstStyle/>
          <a:p>
            <a:r>
              <a:rPr lang="en-US" dirty="0"/>
              <a:t>TRIUMF status and updates for </a:t>
            </a:r>
            <a:br>
              <a:rPr lang="en-US" dirty="0"/>
            </a:br>
            <a:r>
              <a:rPr lang="en-US" dirty="0"/>
              <a:t>BL1B and TNF</a:t>
            </a:r>
          </a:p>
        </p:txBody>
      </p:sp>
      <p:sp>
        <p:nvSpPr>
          <p:cNvPr id="3" name="Subtitle 2">
            <a:extLst>
              <a:ext uri="{FF2B5EF4-FFF2-40B4-BE49-F238E27FC236}">
                <a16:creationId xmlns:a16="http://schemas.microsoft.com/office/drawing/2014/main" id="{68264464-B591-65CA-5221-FD443620AF11}"/>
              </a:ext>
            </a:extLst>
          </p:cNvPr>
          <p:cNvSpPr>
            <a:spLocks noGrp="1"/>
          </p:cNvSpPr>
          <p:nvPr>
            <p:ph type="subTitle" idx="1"/>
          </p:nvPr>
        </p:nvSpPr>
        <p:spPr>
          <a:xfrm>
            <a:off x="661743" y="3399454"/>
            <a:ext cx="4987943" cy="900340"/>
          </a:xfrm>
        </p:spPr>
        <p:txBody>
          <a:bodyPr>
            <a:normAutofit fontScale="92500" lnSpcReduction="20000"/>
          </a:bodyPr>
          <a:lstStyle/>
          <a:p>
            <a:r>
              <a:rPr lang="en-US" sz="1800" dirty="0"/>
              <a:t>Camille </a:t>
            </a:r>
            <a:r>
              <a:rPr lang="en-US" sz="1800" dirty="0" err="1"/>
              <a:t>Bélanger</a:t>
            </a:r>
            <a:r>
              <a:rPr lang="en-US" sz="1800" dirty="0"/>
              <a:t>-Champagne</a:t>
            </a:r>
          </a:p>
          <a:p>
            <a:r>
              <a:rPr lang="en-GB" sz="1800" dirty="0"/>
              <a:t>RADNEXT 3</a:t>
            </a:r>
            <a:r>
              <a:rPr lang="en-GB" sz="1800" baseline="30000" dirty="0"/>
              <a:t>rd</a:t>
            </a:r>
            <a:r>
              <a:rPr lang="en-GB" sz="1800" dirty="0"/>
              <a:t> Annual Meeting </a:t>
            </a:r>
            <a:r>
              <a:rPr lang="en-US" sz="1800" dirty="0">
                <a:solidFill>
                  <a:schemeClr val="tx2">
                    <a:lumMod val="60000"/>
                    <a:lumOff val="40000"/>
                  </a:schemeClr>
                </a:solidFill>
              </a:rPr>
              <a:t>– 10-11 June 2024</a:t>
            </a:r>
          </a:p>
          <a:p>
            <a:r>
              <a:rPr lang="en-US" sz="1800" u="sng" dirty="0">
                <a:solidFill>
                  <a:srgbClr val="0563C1"/>
                </a:solidFill>
                <a:latin typeface="+mj-lt"/>
                <a:ea typeface="Calibri" panose="020F0502020204030204" pitchFamily="34" charset="0"/>
                <a:hlinkClick r:id="rId2"/>
              </a:rPr>
              <a:t>https://indico.cern.ch/e/radnext-2024</a:t>
            </a:r>
            <a:r>
              <a:rPr lang="en-US" sz="1800" u="sng" dirty="0">
                <a:solidFill>
                  <a:srgbClr val="0563C1"/>
                </a:solidFill>
                <a:latin typeface="+mj-lt"/>
                <a:ea typeface="Calibri" panose="020F0502020204030204" pitchFamily="34" charset="0"/>
              </a:rPr>
              <a:t>   </a:t>
            </a:r>
            <a:endParaRPr lang="en-GB" sz="1800" dirty="0">
              <a:solidFill>
                <a:schemeClr val="tx2">
                  <a:lumMod val="60000"/>
                  <a:lumOff val="40000"/>
                </a:schemeClr>
              </a:solidFill>
              <a:latin typeface="+mj-lt"/>
            </a:endParaRPr>
          </a:p>
        </p:txBody>
      </p:sp>
      <p:pic>
        <p:nvPicPr>
          <p:cNvPr id="4" name="Picture 3">
            <a:extLst>
              <a:ext uri="{FF2B5EF4-FFF2-40B4-BE49-F238E27FC236}">
                <a16:creationId xmlns:a16="http://schemas.microsoft.com/office/drawing/2014/main" id="{D1CB7EF6-A88C-B707-2FEF-B9B5E78F51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535" y="4254421"/>
            <a:ext cx="4798615" cy="1817812"/>
          </a:xfrm>
          <a:prstGeom prst="rect">
            <a:avLst/>
          </a:prstGeom>
        </p:spPr>
      </p:pic>
      <p:pic>
        <p:nvPicPr>
          <p:cNvPr id="10" name="Picture 9">
            <a:extLst>
              <a:ext uri="{FF2B5EF4-FFF2-40B4-BE49-F238E27FC236}">
                <a16:creationId xmlns:a16="http://schemas.microsoft.com/office/drawing/2014/main" id="{468F28C8-7BD3-B5CF-85AB-2D7D330121A2}"/>
              </a:ext>
            </a:extLst>
          </p:cNvPr>
          <p:cNvPicPr>
            <a:picLocks noChangeAspect="1"/>
          </p:cNvPicPr>
          <p:nvPr/>
        </p:nvPicPr>
        <p:blipFill>
          <a:blip r:embed="rId4"/>
          <a:stretch>
            <a:fillRect/>
          </a:stretch>
        </p:blipFill>
        <p:spPr>
          <a:xfrm>
            <a:off x="425535" y="5976042"/>
            <a:ext cx="4551363" cy="593253"/>
          </a:xfrm>
          <a:prstGeom prst="rect">
            <a:avLst/>
          </a:prstGeom>
        </p:spPr>
      </p:pic>
    </p:spTree>
    <p:extLst>
      <p:ext uri="{BB962C8B-B14F-4D97-AF65-F5344CB8AC3E}">
        <p14:creationId xmlns:p14="http://schemas.microsoft.com/office/powerpoint/2010/main" val="13566075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B22C6-BC8F-BC0D-5A33-A5124C5BC1BA}"/>
              </a:ext>
            </a:extLst>
          </p:cNvPr>
          <p:cNvSpPr>
            <a:spLocks noGrp="1"/>
          </p:cNvSpPr>
          <p:nvPr>
            <p:ph type="title"/>
          </p:nvPr>
        </p:nvSpPr>
        <p:spPr/>
        <p:txBody>
          <a:bodyPr>
            <a:normAutofit/>
          </a:bodyPr>
          <a:lstStyle/>
          <a:p>
            <a:r>
              <a:rPr lang="en-US" sz="3200" dirty="0"/>
              <a:t>Summary of TA at TNF</a:t>
            </a:r>
          </a:p>
        </p:txBody>
      </p:sp>
      <p:graphicFrame>
        <p:nvGraphicFramePr>
          <p:cNvPr id="5" name="Content Placeholder 4">
            <a:extLst>
              <a:ext uri="{FF2B5EF4-FFF2-40B4-BE49-F238E27FC236}">
                <a16:creationId xmlns:a16="http://schemas.microsoft.com/office/drawing/2014/main" id="{9D5F197F-96DD-F472-F52A-53675250A27C}"/>
              </a:ext>
            </a:extLst>
          </p:cNvPr>
          <p:cNvGraphicFramePr>
            <a:graphicFrameLocks noGrp="1"/>
          </p:cNvGraphicFramePr>
          <p:nvPr>
            <p:ph idx="1"/>
            <p:extLst>
              <p:ext uri="{D42A27DB-BD31-4B8C-83A1-F6EECF244321}">
                <p14:modId xmlns:p14="http://schemas.microsoft.com/office/powerpoint/2010/main" val="2204272216"/>
              </p:ext>
            </p:extLst>
          </p:nvPr>
        </p:nvGraphicFramePr>
        <p:xfrm>
          <a:off x="681038" y="1025764"/>
          <a:ext cx="11114721" cy="3022600"/>
        </p:xfrm>
        <a:graphic>
          <a:graphicData uri="http://schemas.openxmlformats.org/drawingml/2006/table">
            <a:tbl>
              <a:tblPr firstRow="1" bandRow="1">
                <a:tableStyleId>{5C22544A-7EE6-4342-B048-85BDC9FD1C3A}</a:tableStyleId>
              </a:tblPr>
              <a:tblGrid>
                <a:gridCol w="1923697">
                  <a:extLst>
                    <a:ext uri="{9D8B030D-6E8A-4147-A177-3AD203B41FA5}">
                      <a16:colId xmlns:a16="http://schemas.microsoft.com/office/drawing/2014/main" val="2170526827"/>
                    </a:ext>
                  </a:extLst>
                </a:gridCol>
                <a:gridCol w="3329900">
                  <a:extLst>
                    <a:ext uri="{9D8B030D-6E8A-4147-A177-3AD203B41FA5}">
                      <a16:colId xmlns:a16="http://schemas.microsoft.com/office/drawing/2014/main" val="2047034621"/>
                    </a:ext>
                  </a:extLst>
                </a:gridCol>
                <a:gridCol w="1057836">
                  <a:extLst>
                    <a:ext uri="{9D8B030D-6E8A-4147-A177-3AD203B41FA5}">
                      <a16:colId xmlns:a16="http://schemas.microsoft.com/office/drawing/2014/main" val="950323985"/>
                    </a:ext>
                  </a:extLst>
                </a:gridCol>
                <a:gridCol w="1882588">
                  <a:extLst>
                    <a:ext uri="{9D8B030D-6E8A-4147-A177-3AD203B41FA5}">
                      <a16:colId xmlns:a16="http://schemas.microsoft.com/office/drawing/2014/main" val="3548558435"/>
                    </a:ext>
                  </a:extLst>
                </a:gridCol>
                <a:gridCol w="2920700">
                  <a:extLst>
                    <a:ext uri="{9D8B030D-6E8A-4147-A177-3AD203B41FA5}">
                      <a16:colId xmlns:a16="http://schemas.microsoft.com/office/drawing/2014/main" val="3623226144"/>
                    </a:ext>
                  </a:extLst>
                </a:gridCol>
              </a:tblGrid>
              <a:tr h="370840">
                <a:tc>
                  <a:txBody>
                    <a:bodyPr/>
                    <a:lstStyle/>
                    <a:p>
                      <a:r>
                        <a:rPr lang="en-US" dirty="0"/>
                        <a:t>Experiment #</a:t>
                      </a:r>
                    </a:p>
                  </a:txBody>
                  <a:tcPr/>
                </a:tc>
                <a:tc>
                  <a:txBody>
                    <a:bodyPr/>
                    <a:lstStyle/>
                    <a:p>
                      <a:r>
                        <a:rPr lang="en-US" dirty="0"/>
                        <a:t>Title</a:t>
                      </a:r>
                    </a:p>
                  </a:txBody>
                  <a:tcPr/>
                </a:tc>
                <a:tc>
                  <a:txBody>
                    <a:bodyPr/>
                    <a:lstStyle/>
                    <a:p>
                      <a:r>
                        <a:rPr lang="en-US" dirty="0"/>
                        <a:t>Hours</a:t>
                      </a:r>
                    </a:p>
                  </a:txBody>
                  <a:tcPr/>
                </a:tc>
                <a:tc>
                  <a:txBody>
                    <a:bodyPr/>
                    <a:lstStyle/>
                    <a:p>
                      <a:r>
                        <a:rPr lang="en-US" dirty="0"/>
                        <a:t>Dates delivered</a:t>
                      </a:r>
                    </a:p>
                  </a:txBody>
                  <a:tcPr/>
                </a:tc>
                <a:tc>
                  <a:txBody>
                    <a:bodyPr/>
                    <a:lstStyle/>
                    <a:p>
                      <a:r>
                        <a:rPr lang="en-US" dirty="0"/>
                        <a:t>Notes</a:t>
                      </a:r>
                    </a:p>
                  </a:txBody>
                  <a:tcPr/>
                </a:tc>
                <a:extLst>
                  <a:ext uri="{0D108BD9-81ED-4DB2-BD59-A6C34878D82A}">
                    <a16:rowId xmlns:a16="http://schemas.microsoft.com/office/drawing/2014/main" val="210119971"/>
                  </a:ext>
                </a:extLst>
              </a:tr>
              <a:tr h="0">
                <a:tc>
                  <a:txBody>
                    <a:bodyPr/>
                    <a:lstStyle/>
                    <a:p>
                      <a:r>
                        <a:rPr lang="en-US" dirty="0"/>
                        <a:t>TA01-23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b="0" i="0" u="none" strike="noStrike" kern="1200" dirty="0">
                          <a:solidFill>
                            <a:schemeClr val="dk1"/>
                          </a:solidFill>
                          <a:effectLst/>
                          <a:latin typeface="+mn-lt"/>
                          <a:ea typeface="+mn-ea"/>
                          <a:cs typeface="+mn-cs"/>
                        </a:rPr>
                        <a:t>Analysing the impact of </a:t>
                      </a:r>
                      <a:r>
                        <a:rPr lang="en-CA" sz="1800" b="0" i="0" u="none" strike="noStrike" kern="1200" dirty="0" err="1">
                          <a:solidFill>
                            <a:schemeClr val="dk1"/>
                          </a:solidFill>
                          <a:effectLst/>
                          <a:latin typeface="+mn-lt"/>
                          <a:ea typeface="+mn-ea"/>
                          <a:cs typeface="+mn-cs"/>
                        </a:rPr>
                        <a:t>Undervolting</a:t>
                      </a:r>
                      <a:r>
                        <a:rPr lang="en-CA" sz="1800" b="0" i="0" u="none" strike="noStrike" kern="1200" dirty="0">
                          <a:solidFill>
                            <a:schemeClr val="dk1"/>
                          </a:solidFill>
                          <a:effectLst/>
                          <a:latin typeface="+mn-lt"/>
                          <a:ea typeface="+mn-ea"/>
                          <a:cs typeface="+mn-cs"/>
                        </a:rPr>
                        <a:t> on the </a:t>
                      </a:r>
                      <a:r>
                        <a:rPr lang="en-CA" sz="1800" b="0" i="0" u="none" strike="noStrike" kern="1200" dirty="0" err="1">
                          <a:solidFill>
                            <a:schemeClr val="dk1"/>
                          </a:solidFill>
                          <a:effectLst/>
                          <a:latin typeface="+mn-lt"/>
                          <a:ea typeface="+mn-ea"/>
                          <a:cs typeface="+mn-cs"/>
                        </a:rPr>
                        <a:t>REliability</a:t>
                      </a:r>
                      <a:r>
                        <a:rPr lang="en-CA" sz="1800" b="0" i="0" u="none" strike="noStrike" kern="1200" dirty="0">
                          <a:solidFill>
                            <a:schemeClr val="dk1"/>
                          </a:solidFill>
                          <a:effectLst/>
                          <a:latin typeface="+mn-lt"/>
                          <a:ea typeface="+mn-ea"/>
                          <a:cs typeface="+mn-cs"/>
                        </a:rPr>
                        <a:t> of modern Multicore Processors (UREMP)</a:t>
                      </a:r>
                    </a:p>
                  </a:txBody>
                  <a:tcPr/>
                </a:tc>
                <a:tc>
                  <a:txBody>
                    <a:bodyPr/>
                    <a:lstStyle/>
                    <a:p>
                      <a:r>
                        <a:rPr lang="en-US" dirty="0"/>
                        <a:t>24</a:t>
                      </a:r>
                    </a:p>
                  </a:txBody>
                  <a:tcPr/>
                </a:tc>
                <a:tc>
                  <a:txBody>
                    <a:bodyPr/>
                    <a:lstStyle/>
                    <a:p>
                      <a:r>
                        <a:rPr lang="en-US" dirty="0"/>
                        <a:t>Sept 17-22, 2022</a:t>
                      </a:r>
                    </a:p>
                  </a:txBody>
                  <a:tcPr/>
                </a:tc>
                <a:tc>
                  <a:txBody>
                    <a:bodyPr/>
                    <a:lstStyle/>
                    <a:p>
                      <a:r>
                        <a:rPr lang="en-US" dirty="0"/>
                        <a:t>Delayed by COVID travel restrictions, TRIUMF sponsored 48 extra beam hours</a:t>
                      </a:r>
                    </a:p>
                    <a:p>
                      <a:r>
                        <a:rPr lang="en-US" dirty="0"/>
                        <a:t>User support claimed</a:t>
                      </a:r>
                    </a:p>
                  </a:txBody>
                  <a:tcPr/>
                </a:tc>
                <a:extLst>
                  <a:ext uri="{0D108BD9-81ED-4DB2-BD59-A6C34878D82A}">
                    <a16:rowId xmlns:a16="http://schemas.microsoft.com/office/drawing/2014/main" val="131641166"/>
                  </a:ext>
                </a:extLst>
              </a:tr>
              <a:tr h="370840">
                <a:tc>
                  <a:txBody>
                    <a:bodyPr/>
                    <a:lstStyle/>
                    <a:p>
                      <a:r>
                        <a:rPr lang="en-US" dirty="0"/>
                        <a:t>TA05-122</a:t>
                      </a:r>
                    </a:p>
                  </a:txBody>
                  <a:tcPr/>
                </a:tc>
                <a:tc>
                  <a:txBody>
                    <a:bodyPr/>
                    <a:lstStyle/>
                    <a:p>
                      <a:r>
                        <a:rPr lang="en-CA" sz="1800" b="0" i="0" u="none" strike="noStrike" kern="1200" dirty="0">
                          <a:solidFill>
                            <a:schemeClr val="dk1"/>
                          </a:solidFill>
                          <a:effectLst/>
                          <a:latin typeface="+mn-lt"/>
                          <a:ea typeface="+mn-ea"/>
                          <a:cs typeface="+mn-cs"/>
                        </a:rPr>
                        <a:t>Characterization of a RF Front-end and tester platform in neutron environment (</a:t>
                      </a:r>
                      <a:r>
                        <a:rPr lang="en-CA" sz="1800" b="0" i="0" u="none" strike="noStrike" kern="1200" dirty="0" err="1">
                          <a:solidFill>
                            <a:schemeClr val="dk1"/>
                          </a:solidFill>
                          <a:effectLst/>
                          <a:latin typeface="+mn-lt"/>
                          <a:ea typeface="+mn-ea"/>
                          <a:cs typeface="+mn-cs"/>
                        </a:rPr>
                        <a:t>CrateboSDR</a:t>
                      </a:r>
                      <a:r>
                        <a:rPr lang="en-CA" sz="1800" b="0" i="0" u="none" strike="noStrike" kern="1200" dirty="0">
                          <a:solidFill>
                            <a:schemeClr val="dk1"/>
                          </a:solidFill>
                          <a:effectLst/>
                          <a:latin typeface="+mn-lt"/>
                          <a:ea typeface="+mn-ea"/>
                          <a:cs typeface="+mn-cs"/>
                        </a:rPr>
                        <a:t>)</a:t>
                      </a:r>
                      <a:endParaRPr lang="en-US" dirty="0"/>
                    </a:p>
                  </a:txBody>
                  <a:tcPr/>
                </a:tc>
                <a:tc>
                  <a:txBody>
                    <a:bodyPr/>
                    <a:lstStyle/>
                    <a:p>
                      <a:r>
                        <a:rPr lang="en-US" dirty="0"/>
                        <a:t>48</a:t>
                      </a:r>
                    </a:p>
                  </a:txBody>
                  <a:tcPr/>
                </a:tc>
                <a:tc>
                  <a:txBody>
                    <a:bodyPr/>
                    <a:lstStyle/>
                    <a:p>
                      <a:r>
                        <a:rPr lang="en-US" dirty="0"/>
                        <a:t>Aug 23-26, 2023</a:t>
                      </a:r>
                    </a:p>
                  </a:txBody>
                  <a:tcPr/>
                </a:tc>
                <a:tc>
                  <a:txBody>
                    <a:bodyPr/>
                    <a:lstStyle/>
                    <a:p>
                      <a:r>
                        <a:rPr lang="en-US" dirty="0"/>
                        <a:t>User support claimed</a:t>
                      </a:r>
                    </a:p>
                  </a:txBody>
                  <a:tcPr/>
                </a:tc>
                <a:extLst>
                  <a:ext uri="{0D108BD9-81ED-4DB2-BD59-A6C34878D82A}">
                    <a16:rowId xmlns:a16="http://schemas.microsoft.com/office/drawing/2014/main" val="3532303006"/>
                  </a:ext>
                </a:extLst>
              </a:tr>
            </a:tbl>
          </a:graphicData>
        </a:graphic>
      </p:graphicFrame>
      <p:sp>
        <p:nvSpPr>
          <p:cNvPr id="4" name="Footer Placeholder 3">
            <a:extLst>
              <a:ext uri="{FF2B5EF4-FFF2-40B4-BE49-F238E27FC236}">
                <a16:creationId xmlns:a16="http://schemas.microsoft.com/office/drawing/2014/main" id="{D31DB11D-8C25-012A-2E7C-CB9D0C11E986}"/>
              </a:ext>
            </a:extLst>
          </p:cNvPr>
          <p:cNvSpPr>
            <a:spLocks noGrp="1"/>
          </p:cNvSpPr>
          <p:nvPr>
            <p:ph type="ftr" sz="quarter" idx="10"/>
          </p:nvPr>
        </p:nvSpPr>
        <p:spPr/>
        <p:txBody>
          <a:bodyPr/>
          <a:lstStyle/>
          <a:p>
            <a:r>
              <a:rPr lang="en-US" dirty="0"/>
              <a:t>C. B.-Champagne, RADNEXT 3rd Annual Meeting, 10-11 June 2024</a:t>
            </a:r>
          </a:p>
        </p:txBody>
      </p:sp>
      <p:sp>
        <p:nvSpPr>
          <p:cNvPr id="6" name="TextBox 5">
            <a:extLst>
              <a:ext uri="{FF2B5EF4-FFF2-40B4-BE49-F238E27FC236}">
                <a16:creationId xmlns:a16="http://schemas.microsoft.com/office/drawing/2014/main" id="{4F7AD9C4-A372-7216-2574-FB91DC5F8D51}"/>
              </a:ext>
            </a:extLst>
          </p:cNvPr>
          <p:cNvSpPr txBox="1"/>
          <p:nvPr/>
        </p:nvSpPr>
        <p:spPr>
          <a:xfrm>
            <a:off x="863917" y="4113342"/>
            <a:ext cx="10931842" cy="2308324"/>
          </a:xfrm>
          <a:prstGeom prst="rect">
            <a:avLst/>
          </a:prstGeom>
          <a:noFill/>
        </p:spPr>
        <p:txBody>
          <a:bodyPr wrap="square" rtlCol="0">
            <a:spAutoFit/>
          </a:bodyPr>
          <a:lstStyle/>
          <a:p>
            <a:r>
              <a:rPr lang="en-US" dirty="0"/>
              <a:t>Pending campaign: </a:t>
            </a:r>
            <a:r>
              <a:rPr lang="en-US" i="1" dirty="0"/>
              <a:t>TA10-330: Investigating TPU Architecture Vulnerabilities Combining Fault-Injection and Beam Experiments</a:t>
            </a:r>
            <a:r>
              <a:rPr lang="en-US" dirty="0"/>
              <a:t>.  20 hours scheduled for July 28-29, 2024.  TRIUMF will again sponsor up to 28 additional hours.</a:t>
            </a:r>
          </a:p>
          <a:p>
            <a:endParaRPr lang="en-US" dirty="0"/>
          </a:p>
          <a:p>
            <a:r>
              <a:rPr lang="en-US" b="1" dirty="0"/>
              <a:t>TNF status: 	- </a:t>
            </a:r>
            <a:r>
              <a:rPr lang="en-US" b="1" i="1" dirty="0"/>
              <a:t>No further beam time available (without additional internal fund transfers)</a:t>
            </a:r>
          </a:p>
          <a:p>
            <a:r>
              <a:rPr lang="en-US" b="1" i="1" dirty="0"/>
              <a:t>			- All 92 hours from initial commitment will have been delivered by end of July 2024</a:t>
            </a:r>
          </a:p>
          <a:p>
            <a:r>
              <a:rPr lang="en-US" b="1" i="1" dirty="0"/>
              <a:t>			- TRIUMF will have sponsored an additional 76 beam hours</a:t>
            </a:r>
          </a:p>
          <a:p>
            <a:endParaRPr lang="en-US" dirty="0"/>
          </a:p>
        </p:txBody>
      </p:sp>
    </p:spTree>
    <p:extLst>
      <p:ext uri="{BB962C8B-B14F-4D97-AF65-F5344CB8AC3E}">
        <p14:creationId xmlns:p14="http://schemas.microsoft.com/office/powerpoint/2010/main" val="1567469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2EE96EB-276D-F246-A31E-2D035B2A480A}"/>
              </a:ext>
            </a:extLst>
          </p:cNvPr>
          <p:cNvSpPr>
            <a:spLocks noGrp="1"/>
          </p:cNvSpPr>
          <p:nvPr>
            <p:ph type="body" sz="quarter" idx="21"/>
          </p:nvPr>
        </p:nvSpPr>
        <p:spPr/>
        <p:txBody>
          <a:bodyPr/>
          <a:lstStyle/>
          <a:p>
            <a:r>
              <a:rPr lang="en-US" dirty="0"/>
              <a:t>Beamline 1B</a:t>
            </a:r>
          </a:p>
        </p:txBody>
      </p:sp>
      <p:pic>
        <p:nvPicPr>
          <p:cNvPr id="9" name="Content Placeholder 19">
            <a:extLst>
              <a:ext uri="{FF2B5EF4-FFF2-40B4-BE49-F238E27FC236}">
                <a16:creationId xmlns:a16="http://schemas.microsoft.com/office/drawing/2014/main" id="{59D92F18-A0D7-F741-8809-099B6799318F}"/>
              </a:ext>
            </a:extLst>
          </p:cNvPr>
          <p:cNvPicPr>
            <a:picLocks noGrp="1" noChangeAspect="1"/>
          </p:cNvPicPr>
          <p:nvPr>
            <p:ph sz="quarter" idx="26"/>
          </p:nvPr>
        </p:nvPicPr>
        <p:blipFill>
          <a:blip r:embed="rId3"/>
          <a:srcRect/>
          <a:stretch/>
        </p:blipFill>
        <p:spPr>
          <a:xfrm>
            <a:off x="465795" y="1151553"/>
            <a:ext cx="5630204" cy="4819073"/>
          </a:xfrm>
        </p:spPr>
      </p:pic>
      <p:sp>
        <p:nvSpPr>
          <p:cNvPr id="12" name="Content Placeholder 2">
            <a:extLst>
              <a:ext uri="{FF2B5EF4-FFF2-40B4-BE49-F238E27FC236}">
                <a16:creationId xmlns:a16="http://schemas.microsoft.com/office/drawing/2014/main" id="{3DED75E7-E6AC-0E4A-A22E-DFD0202CCCF3}"/>
              </a:ext>
            </a:extLst>
          </p:cNvPr>
          <p:cNvSpPr txBox="1">
            <a:spLocks/>
          </p:cNvSpPr>
          <p:nvPr/>
        </p:nvSpPr>
        <p:spPr>
          <a:xfrm>
            <a:off x="6095999" y="1139698"/>
            <a:ext cx="5775158" cy="4662388"/>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Clr>
                <a:srgbClr val="00A9FF"/>
              </a:buClr>
              <a:buFont typeface="Wingdings" pitchFamily="2" charset="2"/>
              <a:buChar char="§"/>
            </a:pPr>
            <a:r>
              <a:rPr lang="en-CA" sz="2200" dirty="0"/>
              <a:t>2 standard extracted proton energies:</a:t>
            </a:r>
          </a:p>
          <a:p>
            <a:pPr lvl="1">
              <a:buClr>
                <a:srgbClr val="00A9FF"/>
              </a:buClr>
              <a:buFont typeface="Wingdings" pitchFamily="2" charset="2"/>
              <a:buChar char="§"/>
            </a:pPr>
            <a:r>
              <a:rPr lang="en-CA" sz="1800" dirty="0"/>
              <a:t>480 MeV (preferred)</a:t>
            </a:r>
          </a:p>
          <a:p>
            <a:pPr lvl="1">
              <a:buClr>
                <a:srgbClr val="00A9FF"/>
              </a:buClr>
              <a:buFont typeface="Wingdings" pitchFamily="2" charset="2"/>
              <a:buChar char="§"/>
            </a:pPr>
            <a:r>
              <a:rPr lang="en-CA" sz="1800" dirty="0"/>
              <a:t>355 MeV</a:t>
            </a:r>
          </a:p>
          <a:p>
            <a:pPr>
              <a:buClr>
                <a:srgbClr val="00A9FF"/>
              </a:buClr>
              <a:buFont typeface="Wingdings" pitchFamily="2" charset="2"/>
              <a:buChar char="§"/>
            </a:pPr>
            <a:r>
              <a:rPr lang="en-CA" sz="2200" dirty="0"/>
              <a:t>Max proton flux approx. 4x10</a:t>
            </a:r>
            <a:r>
              <a:rPr lang="en-CA" sz="2200" baseline="30000" dirty="0"/>
              <a:t>7</a:t>
            </a:r>
            <a:r>
              <a:rPr lang="en-CA" sz="2200" dirty="0"/>
              <a:t> p/cm</a:t>
            </a:r>
            <a:r>
              <a:rPr lang="en-CA" sz="2200" baseline="30000" dirty="0"/>
              <a:t>2</a:t>
            </a:r>
            <a:r>
              <a:rPr lang="en-CA" sz="2200" dirty="0"/>
              <a:t>/s</a:t>
            </a:r>
          </a:p>
          <a:p>
            <a:pPr lvl="1">
              <a:buClr>
                <a:srgbClr val="00A9FF"/>
              </a:buClr>
              <a:buFont typeface="Wingdings" pitchFamily="2" charset="2"/>
              <a:buChar char="§"/>
            </a:pPr>
            <a:r>
              <a:rPr lang="en-CA" sz="1800" dirty="0"/>
              <a:t>Flux adjustable down to 10</a:t>
            </a:r>
            <a:r>
              <a:rPr lang="en-CA" sz="1800" baseline="30000" dirty="0"/>
              <a:t>2</a:t>
            </a:r>
            <a:r>
              <a:rPr lang="en-CA" sz="1800" dirty="0"/>
              <a:t> p/cm</a:t>
            </a:r>
            <a:r>
              <a:rPr lang="en-CA" sz="1800" baseline="30000" dirty="0"/>
              <a:t>2</a:t>
            </a:r>
            <a:r>
              <a:rPr lang="en-CA" sz="1800" dirty="0"/>
              <a:t>/s, by user request to cyclotron control room</a:t>
            </a:r>
          </a:p>
          <a:p>
            <a:pPr>
              <a:buClr>
                <a:srgbClr val="00A9FF"/>
              </a:buClr>
              <a:buFont typeface="Wingdings" pitchFamily="2" charset="2"/>
              <a:buChar char="§"/>
            </a:pPr>
            <a:r>
              <a:rPr lang="en-CA" sz="2200" dirty="0"/>
              <a:t>Max beam size at standard location</a:t>
            </a:r>
          </a:p>
          <a:p>
            <a:pPr lvl="1">
              <a:buClr>
                <a:srgbClr val="00A9FF"/>
              </a:buClr>
              <a:buFont typeface="Wingdings" pitchFamily="2" charset="2"/>
              <a:buChar char="§"/>
            </a:pPr>
            <a:r>
              <a:rPr lang="en-CA" sz="1800" dirty="0"/>
              <a:t>7.5 cm x 7.5 cm</a:t>
            </a:r>
          </a:p>
          <a:p>
            <a:pPr>
              <a:buClr>
                <a:srgbClr val="00A9FF"/>
              </a:buClr>
              <a:buFont typeface="Wingdings" pitchFamily="2" charset="2"/>
              <a:buChar char="§"/>
            </a:pPr>
            <a:r>
              <a:rPr lang="en-CA" sz="2200" dirty="0"/>
              <a:t>Insertable spallation target to convert to atmospheric-like neutron beam</a:t>
            </a:r>
          </a:p>
          <a:p>
            <a:pPr lvl="1">
              <a:buClr>
                <a:srgbClr val="00A9FF"/>
              </a:buClr>
              <a:buFont typeface="Wingdings" pitchFamily="2" charset="2"/>
              <a:buChar char="§"/>
            </a:pPr>
            <a:r>
              <a:rPr lang="en-CA" sz="1800" dirty="0"/>
              <a:t>Max neutron beam size: 70 cm diameter</a:t>
            </a:r>
          </a:p>
          <a:p>
            <a:pPr lvl="1">
              <a:buClr>
                <a:srgbClr val="00A9FF"/>
              </a:buClr>
              <a:buFont typeface="Wingdings" pitchFamily="2" charset="2"/>
              <a:buChar char="§"/>
            </a:pPr>
            <a:r>
              <a:rPr lang="en-CA" sz="1800" dirty="0"/>
              <a:t>Max neutron flux: 5x10</a:t>
            </a:r>
            <a:r>
              <a:rPr lang="en-CA" sz="1800" baseline="30000" dirty="0"/>
              <a:t>5</a:t>
            </a:r>
            <a:r>
              <a:rPr lang="en-CA" sz="1800" dirty="0"/>
              <a:t> n</a:t>
            </a:r>
            <a:r>
              <a:rPr lang="en-CA" sz="1800" baseline="-25000" dirty="0"/>
              <a:t>&gt;10 MeV</a:t>
            </a:r>
            <a:r>
              <a:rPr lang="en-CA" sz="1800" dirty="0"/>
              <a:t>/cm</a:t>
            </a:r>
            <a:r>
              <a:rPr lang="en-CA" sz="1800" baseline="30000" dirty="0"/>
              <a:t>2</a:t>
            </a:r>
            <a:r>
              <a:rPr lang="en-CA" sz="1800" dirty="0"/>
              <a:t>/s</a:t>
            </a:r>
          </a:p>
          <a:p>
            <a:pPr>
              <a:buClr>
                <a:srgbClr val="00A9FF"/>
              </a:buClr>
              <a:buFont typeface="Wingdings" pitchFamily="2" charset="2"/>
              <a:buChar char="§"/>
            </a:pPr>
            <a:endParaRPr lang="en-US" sz="2200" dirty="0"/>
          </a:p>
          <a:p>
            <a:pPr>
              <a:buClr>
                <a:srgbClr val="00A9FF"/>
              </a:buClr>
              <a:buFont typeface="Wingdings" pitchFamily="2" charset="2"/>
              <a:buChar char="§"/>
            </a:pPr>
            <a:endParaRPr lang="en-US" sz="2200" dirty="0"/>
          </a:p>
          <a:p>
            <a:pPr>
              <a:buFont typeface="Wingdings" pitchFamily="2" charset="2"/>
              <a:buChar char="§"/>
            </a:pPr>
            <a:endParaRPr lang="en-US" dirty="0"/>
          </a:p>
          <a:p>
            <a:pPr>
              <a:buFont typeface="Wingdings" pitchFamily="2" charset="2"/>
              <a:buChar char="§"/>
            </a:pPr>
            <a:endParaRPr lang="en-US" dirty="0"/>
          </a:p>
        </p:txBody>
      </p:sp>
      <p:sp>
        <p:nvSpPr>
          <p:cNvPr id="7" name="Slide Number Placeholder 5">
            <a:extLst>
              <a:ext uri="{FF2B5EF4-FFF2-40B4-BE49-F238E27FC236}">
                <a16:creationId xmlns:a16="http://schemas.microsoft.com/office/drawing/2014/main" id="{6693AF5A-9DD2-6944-99D8-10310B18AEC9}"/>
              </a:ext>
            </a:extLst>
          </p:cNvPr>
          <p:cNvSpPr txBox="1">
            <a:spLocks/>
          </p:cNvSpPr>
          <p:nvPr/>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11</a:t>
            </a:fld>
            <a:endParaRPr lang="en-US" dirty="0">
              <a:solidFill>
                <a:schemeClr val="bg2">
                  <a:lumMod val="10000"/>
                </a:schemeClr>
              </a:solidFill>
              <a:latin typeface="Arial" panose="020B0604020202020204"/>
            </a:endParaRPr>
          </a:p>
        </p:txBody>
      </p:sp>
      <p:pic>
        <p:nvPicPr>
          <p:cNvPr id="2" name="Picture 1">
            <a:extLst>
              <a:ext uri="{FF2B5EF4-FFF2-40B4-BE49-F238E27FC236}">
                <a16:creationId xmlns:a16="http://schemas.microsoft.com/office/drawing/2014/main" id="{639C1D47-C64D-16B0-C020-82897E053D24}"/>
              </a:ext>
            </a:extLst>
          </p:cNvPr>
          <p:cNvPicPr>
            <a:picLocks noChangeAspect="1"/>
          </p:cNvPicPr>
          <p:nvPr/>
        </p:nvPicPr>
        <p:blipFill>
          <a:blip r:embed="rId4"/>
          <a:stretch>
            <a:fillRect/>
          </a:stretch>
        </p:blipFill>
        <p:spPr>
          <a:xfrm>
            <a:off x="3352800" y="6415329"/>
            <a:ext cx="5486400" cy="368300"/>
          </a:xfrm>
          <a:prstGeom prst="rect">
            <a:avLst/>
          </a:prstGeom>
        </p:spPr>
      </p:pic>
    </p:spTree>
    <p:extLst>
      <p:ext uri="{BB962C8B-B14F-4D97-AF65-F5344CB8AC3E}">
        <p14:creationId xmlns:p14="http://schemas.microsoft.com/office/powerpoint/2010/main" val="3153860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B22C6-BC8F-BC0D-5A33-A5124C5BC1BA}"/>
              </a:ext>
            </a:extLst>
          </p:cNvPr>
          <p:cNvSpPr>
            <a:spLocks noGrp="1"/>
          </p:cNvSpPr>
          <p:nvPr>
            <p:ph type="title"/>
          </p:nvPr>
        </p:nvSpPr>
        <p:spPr/>
        <p:txBody>
          <a:bodyPr>
            <a:normAutofit/>
          </a:bodyPr>
          <a:lstStyle/>
          <a:p>
            <a:r>
              <a:rPr lang="en-US" sz="3200" dirty="0"/>
              <a:t>Summary of TA at BL1B</a:t>
            </a:r>
          </a:p>
        </p:txBody>
      </p:sp>
      <p:graphicFrame>
        <p:nvGraphicFramePr>
          <p:cNvPr id="5" name="Content Placeholder 4">
            <a:extLst>
              <a:ext uri="{FF2B5EF4-FFF2-40B4-BE49-F238E27FC236}">
                <a16:creationId xmlns:a16="http://schemas.microsoft.com/office/drawing/2014/main" id="{9D5F197F-96DD-F472-F52A-53675250A27C}"/>
              </a:ext>
            </a:extLst>
          </p:cNvPr>
          <p:cNvGraphicFramePr>
            <a:graphicFrameLocks noGrp="1"/>
          </p:cNvGraphicFramePr>
          <p:nvPr>
            <p:ph idx="1"/>
            <p:extLst>
              <p:ext uri="{D42A27DB-BD31-4B8C-83A1-F6EECF244321}">
                <p14:modId xmlns:p14="http://schemas.microsoft.com/office/powerpoint/2010/main" val="4090263279"/>
              </p:ext>
            </p:extLst>
          </p:nvPr>
        </p:nvGraphicFramePr>
        <p:xfrm>
          <a:off x="356656" y="910908"/>
          <a:ext cx="11580605" cy="5486400"/>
        </p:xfrm>
        <a:graphic>
          <a:graphicData uri="http://schemas.openxmlformats.org/drawingml/2006/table">
            <a:tbl>
              <a:tblPr firstRow="1" bandRow="1">
                <a:tableStyleId>{5C22544A-7EE6-4342-B048-85BDC9FD1C3A}</a:tableStyleId>
              </a:tblPr>
              <a:tblGrid>
                <a:gridCol w="1476086">
                  <a:extLst>
                    <a:ext uri="{9D8B030D-6E8A-4147-A177-3AD203B41FA5}">
                      <a16:colId xmlns:a16="http://schemas.microsoft.com/office/drawing/2014/main" val="2170526827"/>
                    </a:ext>
                  </a:extLst>
                </a:gridCol>
                <a:gridCol w="3997721">
                  <a:extLst>
                    <a:ext uri="{9D8B030D-6E8A-4147-A177-3AD203B41FA5}">
                      <a16:colId xmlns:a16="http://schemas.microsoft.com/office/drawing/2014/main" val="2047034621"/>
                    </a:ext>
                  </a:extLst>
                </a:gridCol>
                <a:gridCol w="896685">
                  <a:extLst>
                    <a:ext uri="{9D8B030D-6E8A-4147-A177-3AD203B41FA5}">
                      <a16:colId xmlns:a16="http://schemas.microsoft.com/office/drawing/2014/main" val="950323985"/>
                    </a:ext>
                  </a:extLst>
                </a:gridCol>
                <a:gridCol w="2166989">
                  <a:extLst>
                    <a:ext uri="{9D8B030D-6E8A-4147-A177-3AD203B41FA5}">
                      <a16:colId xmlns:a16="http://schemas.microsoft.com/office/drawing/2014/main" val="3548558435"/>
                    </a:ext>
                  </a:extLst>
                </a:gridCol>
                <a:gridCol w="3043124">
                  <a:extLst>
                    <a:ext uri="{9D8B030D-6E8A-4147-A177-3AD203B41FA5}">
                      <a16:colId xmlns:a16="http://schemas.microsoft.com/office/drawing/2014/main" val="3623226144"/>
                    </a:ext>
                  </a:extLst>
                </a:gridCol>
              </a:tblGrid>
              <a:tr h="370840">
                <a:tc>
                  <a:txBody>
                    <a:bodyPr/>
                    <a:lstStyle/>
                    <a:p>
                      <a:r>
                        <a:rPr lang="en-US" dirty="0"/>
                        <a:t>Experiment #</a:t>
                      </a:r>
                    </a:p>
                  </a:txBody>
                  <a:tcPr/>
                </a:tc>
                <a:tc>
                  <a:txBody>
                    <a:bodyPr/>
                    <a:lstStyle/>
                    <a:p>
                      <a:r>
                        <a:rPr lang="en-US" dirty="0"/>
                        <a:t>Title</a:t>
                      </a:r>
                    </a:p>
                  </a:txBody>
                  <a:tcPr/>
                </a:tc>
                <a:tc>
                  <a:txBody>
                    <a:bodyPr/>
                    <a:lstStyle/>
                    <a:p>
                      <a:r>
                        <a:rPr lang="en-US" dirty="0"/>
                        <a:t>Hours</a:t>
                      </a:r>
                    </a:p>
                  </a:txBody>
                  <a:tcPr/>
                </a:tc>
                <a:tc>
                  <a:txBody>
                    <a:bodyPr/>
                    <a:lstStyle/>
                    <a:p>
                      <a:r>
                        <a:rPr lang="en-US" dirty="0"/>
                        <a:t>Dates delivered</a:t>
                      </a:r>
                    </a:p>
                  </a:txBody>
                  <a:tcPr/>
                </a:tc>
                <a:tc>
                  <a:txBody>
                    <a:bodyPr/>
                    <a:lstStyle/>
                    <a:p>
                      <a:r>
                        <a:rPr lang="en-US" dirty="0"/>
                        <a:t>Notes</a:t>
                      </a:r>
                    </a:p>
                  </a:txBody>
                  <a:tcPr/>
                </a:tc>
                <a:extLst>
                  <a:ext uri="{0D108BD9-81ED-4DB2-BD59-A6C34878D82A}">
                    <a16:rowId xmlns:a16="http://schemas.microsoft.com/office/drawing/2014/main" val="210119971"/>
                  </a:ext>
                </a:extLst>
              </a:tr>
              <a:tr h="0">
                <a:tc>
                  <a:txBody>
                    <a:bodyPr/>
                    <a:lstStyle/>
                    <a:p>
                      <a:r>
                        <a:rPr lang="en-US" dirty="0"/>
                        <a:t>TA05-101</a:t>
                      </a:r>
                    </a:p>
                  </a:txBody>
                  <a:tcPr/>
                </a:tc>
                <a:tc>
                  <a:txBody>
                    <a:bodyPr/>
                    <a:lstStyle/>
                    <a:p>
                      <a:r>
                        <a:rPr lang="en-CA" sz="1800" b="0" i="0" u="none" strike="noStrike" kern="1200" dirty="0">
                          <a:solidFill>
                            <a:schemeClr val="dk1"/>
                          </a:solidFill>
                          <a:effectLst/>
                          <a:latin typeface="+mn-lt"/>
                          <a:ea typeface="+mn-ea"/>
                          <a:cs typeface="+mn-cs"/>
                        </a:rPr>
                        <a:t>EXP28 -Proton Test (EXP28-PT)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800" b="0" i="0" u="none" strike="noStrike" kern="1200" dirty="0">
                        <a:solidFill>
                          <a:schemeClr val="dk1"/>
                        </a:solidFill>
                        <a:effectLst/>
                        <a:latin typeface="+mn-lt"/>
                        <a:ea typeface="+mn-ea"/>
                        <a:cs typeface="+mn-cs"/>
                      </a:endParaRPr>
                    </a:p>
                  </a:txBody>
                  <a:tcPr/>
                </a:tc>
                <a:tc>
                  <a:txBody>
                    <a:bodyPr/>
                    <a:lstStyle/>
                    <a:p>
                      <a:r>
                        <a:rPr lang="en-US" dirty="0"/>
                        <a:t>12</a:t>
                      </a:r>
                    </a:p>
                  </a:txBody>
                  <a:tcPr/>
                </a:tc>
                <a:tc>
                  <a:txBody>
                    <a:bodyPr/>
                    <a:lstStyle/>
                    <a:p>
                      <a:r>
                        <a:rPr lang="en-US" dirty="0"/>
                        <a:t>Dec 7, 2022</a:t>
                      </a:r>
                    </a:p>
                  </a:txBody>
                  <a:tcPr/>
                </a:tc>
                <a:tc>
                  <a:txBody>
                    <a:bodyPr/>
                    <a:lstStyle/>
                    <a:p>
                      <a:r>
                        <a:rPr lang="en-US" dirty="0"/>
                        <a:t>User support declined</a:t>
                      </a:r>
                    </a:p>
                  </a:txBody>
                  <a:tcPr/>
                </a:tc>
                <a:extLst>
                  <a:ext uri="{0D108BD9-81ED-4DB2-BD59-A6C34878D82A}">
                    <a16:rowId xmlns:a16="http://schemas.microsoft.com/office/drawing/2014/main" val="131641166"/>
                  </a:ext>
                </a:extLst>
              </a:tr>
              <a:tr h="370840">
                <a:tc>
                  <a:txBody>
                    <a:bodyPr/>
                    <a:lstStyle/>
                    <a:p>
                      <a:r>
                        <a:rPr lang="en-US" i="1" dirty="0"/>
                        <a:t>TA05-117*</a:t>
                      </a:r>
                    </a:p>
                  </a:txBody>
                  <a:tcPr/>
                </a:tc>
                <a:tc>
                  <a:txBody>
                    <a:bodyPr/>
                    <a:lstStyle/>
                    <a:p>
                      <a:r>
                        <a:rPr lang="en-US" i="1" dirty="0"/>
                        <a:t>Characterization of the low-flux mixed neutron fields with the silicon solid-state detectors</a:t>
                      </a:r>
                    </a:p>
                  </a:txBody>
                  <a:tcPr/>
                </a:tc>
                <a:tc>
                  <a:txBody>
                    <a:bodyPr/>
                    <a:lstStyle/>
                    <a:p>
                      <a:r>
                        <a:rPr lang="en-US" i="1" dirty="0"/>
                        <a:t>20</a:t>
                      </a:r>
                    </a:p>
                  </a:txBody>
                  <a:tcPr/>
                </a:tc>
                <a:tc>
                  <a:txBody>
                    <a:bodyPr/>
                    <a:lstStyle/>
                    <a:p>
                      <a:r>
                        <a:rPr lang="en-US" i="1" dirty="0"/>
                        <a:t>May 27-28, 2023</a:t>
                      </a:r>
                    </a:p>
                  </a:txBody>
                  <a:tcPr/>
                </a:tc>
                <a:tc>
                  <a:txBody>
                    <a:bodyPr/>
                    <a:lstStyle/>
                    <a:p>
                      <a:r>
                        <a:rPr lang="en-US" i="1" dirty="0"/>
                        <a:t>Partial user support claim (only customs clearance fees)</a:t>
                      </a:r>
                    </a:p>
                    <a:p>
                      <a:r>
                        <a:rPr lang="en-US" i="1" dirty="0"/>
                        <a:t>Neutron beam delivery</a:t>
                      </a:r>
                    </a:p>
                  </a:txBody>
                  <a:tcPr/>
                </a:tc>
                <a:extLst>
                  <a:ext uri="{0D108BD9-81ED-4DB2-BD59-A6C34878D82A}">
                    <a16:rowId xmlns:a16="http://schemas.microsoft.com/office/drawing/2014/main" val="3532303006"/>
                  </a:ext>
                </a:extLst>
              </a:tr>
              <a:tr h="370840">
                <a:tc>
                  <a:txBody>
                    <a:bodyPr/>
                    <a:lstStyle/>
                    <a:p>
                      <a:r>
                        <a:rPr lang="en-US" dirty="0"/>
                        <a:t>TA07-149</a:t>
                      </a:r>
                    </a:p>
                  </a:txBody>
                  <a:tcPr/>
                </a:tc>
                <a:tc>
                  <a:txBody>
                    <a:bodyPr/>
                    <a:lstStyle/>
                    <a:p>
                      <a:r>
                        <a:rPr lang="en-US" dirty="0"/>
                        <a:t>Towards SPACE – Distributed fiber optic Dosimeter (SPACE-D²)</a:t>
                      </a:r>
                    </a:p>
                  </a:txBody>
                  <a:tcPr/>
                </a:tc>
                <a:tc>
                  <a:txBody>
                    <a:bodyPr/>
                    <a:lstStyle/>
                    <a:p>
                      <a:r>
                        <a:rPr lang="en-US" dirty="0"/>
                        <a:t>24</a:t>
                      </a:r>
                    </a:p>
                  </a:txBody>
                  <a:tcPr/>
                </a:tc>
                <a:tc>
                  <a:txBody>
                    <a:bodyPr/>
                    <a:lstStyle/>
                    <a:p>
                      <a:r>
                        <a:rPr lang="en-US" dirty="0"/>
                        <a:t>July 17-18, 2023</a:t>
                      </a:r>
                    </a:p>
                  </a:txBody>
                  <a:tcPr/>
                </a:tc>
                <a:tc>
                  <a:txBody>
                    <a:bodyPr/>
                    <a:lstStyle/>
                    <a:p>
                      <a:r>
                        <a:rPr lang="en-US" dirty="0"/>
                        <a:t>User support declined</a:t>
                      </a:r>
                    </a:p>
                  </a:txBody>
                  <a:tcPr/>
                </a:tc>
                <a:extLst>
                  <a:ext uri="{0D108BD9-81ED-4DB2-BD59-A6C34878D82A}">
                    <a16:rowId xmlns:a16="http://schemas.microsoft.com/office/drawing/2014/main" val="85124881"/>
                  </a:ext>
                </a:extLst>
              </a:tr>
              <a:tr h="370840">
                <a:tc>
                  <a:txBody>
                    <a:bodyPr/>
                    <a:lstStyle/>
                    <a:p>
                      <a:r>
                        <a:rPr lang="en-US" dirty="0"/>
                        <a:t>TA07-193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Characterization of Single-Event </a:t>
                      </a:r>
                      <a:r>
                        <a:rPr lang="en-US" dirty="0" err="1"/>
                        <a:t>Latchup</a:t>
                      </a:r>
                      <a:r>
                        <a:rPr lang="en-US" dirty="0"/>
                        <a:t> and the Effectiveness of Mitigations for the Xilinx 16nm </a:t>
                      </a:r>
                      <a:r>
                        <a:rPr lang="en-US" dirty="0" err="1"/>
                        <a:t>FinFET</a:t>
                      </a:r>
                      <a:r>
                        <a:rPr lang="en-US" dirty="0"/>
                        <a:t> </a:t>
                      </a:r>
                      <a:r>
                        <a:rPr lang="en-US" dirty="0" err="1"/>
                        <a:t>MPSoC</a:t>
                      </a:r>
                      <a:r>
                        <a:rPr lang="en-US" dirty="0"/>
                        <a:t>/</a:t>
                      </a:r>
                      <a:r>
                        <a:rPr lang="en-US" dirty="0" err="1"/>
                        <a:t>RFSoC</a:t>
                      </a:r>
                      <a:r>
                        <a:rPr lang="en-US" dirty="0"/>
                        <a:t> Family Devices</a:t>
                      </a:r>
                    </a:p>
                  </a:txBody>
                  <a:tcPr/>
                </a:tc>
                <a:tc>
                  <a:txBody>
                    <a:bodyPr/>
                    <a:lstStyle/>
                    <a:p>
                      <a:r>
                        <a:rPr lang="en-US" dirty="0"/>
                        <a:t>24</a:t>
                      </a:r>
                    </a:p>
                  </a:txBody>
                  <a:tcPr/>
                </a:tc>
                <a:tc>
                  <a:txBody>
                    <a:bodyPr/>
                    <a:lstStyle/>
                    <a:p>
                      <a:r>
                        <a:rPr lang="en-US" dirty="0"/>
                        <a:t>Dec 2-3, 2023</a:t>
                      </a:r>
                    </a:p>
                  </a:txBody>
                  <a:tcPr/>
                </a:tc>
                <a:tc>
                  <a:txBody>
                    <a:bodyPr/>
                    <a:lstStyle/>
                    <a:p>
                      <a:r>
                        <a:rPr lang="en-US" dirty="0"/>
                        <a:t>User support declined</a:t>
                      </a:r>
                    </a:p>
                    <a:p>
                      <a:r>
                        <a:rPr lang="en-US" dirty="0"/>
                        <a:t>No TA report submitted</a:t>
                      </a:r>
                    </a:p>
                  </a:txBody>
                  <a:tcPr/>
                </a:tc>
                <a:extLst>
                  <a:ext uri="{0D108BD9-81ED-4DB2-BD59-A6C34878D82A}">
                    <a16:rowId xmlns:a16="http://schemas.microsoft.com/office/drawing/2014/main" val="1511404329"/>
                  </a:ext>
                </a:extLst>
              </a:tr>
              <a:tr h="370840">
                <a:tc>
                  <a:txBody>
                    <a:bodyPr/>
                    <a:lstStyle/>
                    <a:p>
                      <a:r>
                        <a:rPr lang="en-US" dirty="0"/>
                        <a:t>TA08-260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b="0" i="0" u="none" strike="noStrike" kern="1200" dirty="0" err="1">
                          <a:solidFill>
                            <a:schemeClr val="dk1"/>
                          </a:solidFill>
                          <a:effectLst/>
                          <a:latin typeface="+mn-lt"/>
                          <a:ea typeface="+mn-ea"/>
                          <a:cs typeface="+mn-cs"/>
                        </a:rPr>
                        <a:t>RadJet</a:t>
                      </a:r>
                      <a:r>
                        <a:rPr lang="en-CA" sz="1800" b="0" i="0" u="none" strike="noStrike" kern="1200" dirty="0">
                          <a:solidFill>
                            <a:schemeClr val="dk1"/>
                          </a:solidFill>
                          <a:effectLst/>
                          <a:latin typeface="+mn-lt"/>
                          <a:ea typeface="+mn-ea"/>
                          <a:cs typeface="+mn-cs"/>
                        </a:rPr>
                        <a:t> Space: Radiation Resilience Assessment of Nvidia Jetson Orin GPUs for space application</a:t>
                      </a:r>
                    </a:p>
                  </a:txBody>
                  <a:tcPr/>
                </a:tc>
                <a:tc>
                  <a:txBody>
                    <a:bodyPr/>
                    <a:lstStyle/>
                    <a:p>
                      <a:r>
                        <a:rPr lang="en-US" dirty="0"/>
                        <a:t>16</a:t>
                      </a:r>
                    </a:p>
                  </a:txBody>
                  <a:tcPr/>
                </a:tc>
                <a:tc>
                  <a:txBody>
                    <a:bodyPr/>
                    <a:lstStyle/>
                    <a:p>
                      <a:r>
                        <a:rPr lang="en-US" dirty="0"/>
                        <a:t>Dec 1-2, 2023</a:t>
                      </a:r>
                    </a:p>
                  </a:txBody>
                  <a:tcPr/>
                </a:tc>
                <a:tc>
                  <a:txBody>
                    <a:bodyPr/>
                    <a:lstStyle/>
                    <a:p>
                      <a:r>
                        <a:rPr lang="en-US" dirty="0"/>
                        <a:t>User support declined</a:t>
                      </a:r>
                    </a:p>
                  </a:txBody>
                  <a:tcPr/>
                </a:tc>
                <a:extLst>
                  <a:ext uri="{0D108BD9-81ED-4DB2-BD59-A6C34878D82A}">
                    <a16:rowId xmlns:a16="http://schemas.microsoft.com/office/drawing/2014/main" val="4182908838"/>
                  </a:ext>
                </a:extLst>
              </a:tr>
            </a:tbl>
          </a:graphicData>
        </a:graphic>
      </p:graphicFrame>
      <p:sp>
        <p:nvSpPr>
          <p:cNvPr id="4" name="Footer Placeholder 3">
            <a:extLst>
              <a:ext uri="{FF2B5EF4-FFF2-40B4-BE49-F238E27FC236}">
                <a16:creationId xmlns:a16="http://schemas.microsoft.com/office/drawing/2014/main" id="{D31DB11D-8C25-012A-2E7C-CB9D0C11E986}"/>
              </a:ext>
            </a:extLst>
          </p:cNvPr>
          <p:cNvSpPr>
            <a:spLocks noGrp="1"/>
          </p:cNvSpPr>
          <p:nvPr>
            <p:ph type="ftr" sz="quarter" idx="10"/>
          </p:nvPr>
        </p:nvSpPr>
        <p:spPr/>
        <p:txBody>
          <a:bodyPr/>
          <a:lstStyle/>
          <a:p>
            <a:r>
              <a:rPr lang="en-US" dirty="0"/>
              <a:t>C. B.-Champagne, RADNEXT 3rd Annual Meeting, 10-11 June 2024</a:t>
            </a:r>
          </a:p>
        </p:txBody>
      </p:sp>
    </p:spTree>
    <p:extLst>
      <p:ext uri="{BB962C8B-B14F-4D97-AF65-F5344CB8AC3E}">
        <p14:creationId xmlns:p14="http://schemas.microsoft.com/office/powerpoint/2010/main" val="3392561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B22C6-BC8F-BC0D-5A33-A5124C5BC1BA}"/>
              </a:ext>
            </a:extLst>
          </p:cNvPr>
          <p:cNvSpPr>
            <a:spLocks noGrp="1"/>
          </p:cNvSpPr>
          <p:nvPr>
            <p:ph type="title"/>
          </p:nvPr>
        </p:nvSpPr>
        <p:spPr/>
        <p:txBody>
          <a:bodyPr>
            <a:normAutofit/>
          </a:bodyPr>
          <a:lstStyle/>
          <a:p>
            <a:r>
              <a:rPr lang="en-US" sz="3200" dirty="0"/>
              <a:t>Summary of TA at BL1B</a:t>
            </a:r>
          </a:p>
        </p:txBody>
      </p:sp>
      <p:sp>
        <p:nvSpPr>
          <p:cNvPr id="4" name="Footer Placeholder 3">
            <a:extLst>
              <a:ext uri="{FF2B5EF4-FFF2-40B4-BE49-F238E27FC236}">
                <a16:creationId xmlns:a16="http://schemas.microsoft.com/office/drawing/2014/main" id="{D31DB11D-8C25-012A-2E7C-CB9D0C11E986}"/>
              </a:ext>
            </a:extLst>
          </p:cNvPr>
          <p:cNvSpPr>
            <a:spLocks noGrp="1"/>
          </p:cNvSpPr>
          <p:nvPr>
            <p:ph type="ftr" sz="quarter" idx="10"/>
          </p:nvPr>
        </p:nvSpPr>
        <p:spPr/>
        <p:txBody>
          <a:bodyPr/>
          <a:lstStyle/>
          <a:p>
            <a:r>
              <a:rPr lang="en-US" dirty="0"/>
              <a:t>C. B.-Champagne, RADNEXT 3rd Annual Meeting, 10-11 June 2024</a:t>
            </a:r>
          </a:p>
        </p:txBody>
      </p:sp>
      <p:sp>
        <p:nvSpPr>
          <p:cNvPr id="7" name="Content Placeholder 6">
            <a:extLst>
              <a:ext uri="{FF2B5EF4-FFF2-40B4-BE49-F238E27FC236}">
                <a16:creationId xmlns:a16="http://schemas.microsoft.com/office/drawing/2014/main" id="{8E83A8A3-A2BB-07D2-1116-C08CCFB0D2F7}"/>
              </a:ext>
            </a:extLst>
          </p:cNvPr>
          <p:cNvSpPr txBox="1">
            <a:spLocks noGrp="1"/>
          </p:cNvSpPr>
          <p:nvPr>
            <p:ph idx="1"/>
          </p:nvPr>
        </p:nvSpPr>
        <p:spPr>
          <a:xfrm>
            <a:off x="681471" y="865849"/>
            <a:ext cx="10900929" cy="5847755"/>
          </a:xfrm>
          <a:prstGeom prst="rect">
            <a:avLst/>
          </a:prstGeom>
          <a:noFill/>
        </p:spPr>
        <p:txBody>
          <a:bodyPr wrap="square" rtlCol="0">
            <a:spAutoFit/>
          </a:bodyPr>
          <a:lstStyle/>
          <a:p>
            <a:r>
              <a:rPr lang="en-US" sz="2000" dirty="0"/>
              <a:t>Pending campaigns: 	</a:t>
            </a:r>
          </a:p>
          <a:p>
            <a:pPr lvl="2"/>
            <a:r>
              <a:rPr lang="en-US" sz="2000" i="1" dirty="0"/>
              <a:t>TA07-191: Radiation Hardened LCL for Space Applications. </a:t>
            </a:r>
            <a:r>
              <a:rPr lang="en-US" sz="2000" dirty="0"/>
              <a:t>24 hours scheduled for August 29-31, 2024</a:t>
            </a:r>
          </a:p>
          <a:p>
            <a:pPr lvl="2"/>
            <a:r>
              <a:rPr lang="en-US" sz="2000" i="1" dirty="0"/>
              <a:t>TA10-334:</a:t>
            </a:r>
            <a:r>
              <a:rPr lang="en-US" sz="2000" dirty="0"/>
              <a:t> </a:t>
            </a:r>
            <a:r>
              <a:rPr lang="en-US" sz="2000" i="1" dirty="0" err="1"/>
              <a:t>Characterisation</a:t>
            </a:r>
            <a:r>
              <a:rPr lang="en-US" sz="2000" i="1" dirty="0"/>
              <a:t> of the Performance of Compact Cherenkov </a:t>
            </a:r>
            <a:r>
              <a:rPr lang="en-US" sz="2000" i="1" dirty="0" err="1"/>
              <a:t>Radiators+SiPMs</a:t>
            </a:r>
            <a:r>
              <a:rPr lang="en-US" sz="2000" i="1" dirty="0"/>
              <a:t> Detector Systems.</a:t>
            </a:r>
            <a:r>
              <a:rPr lang="en-US" sz="2000" dirty="0"/>
              <a:t> 24 hours scheduled for July 17-19, 2024.</a:t>
            </a:r>
          </a:p>
          <a:p>
            <a:r>
              <a:rPr lang="en-US" sz="2000" dirty="0"/>
              <a:t>Unlike TNF, we are not able to sponsor additional time for teams granted BL1B hours through RADNEXT</a:t>
            </a:r>
          </a:p>
          <a:p>
            <a:r>
              <a:rPr lang="en-US" sz="2000" dirty="0"/>
              <a:t>One atmospheric neutron beam experiment (TA05-117) was scheduled early on when it looked like very high energy proton beam demand would be low, because it required low fluxes that could only be provided on BL1B within RADNEXT</a:t>
            </a:r>
          </a:p>
          <a:p>
            <a:pPr lvl="2"/>
            <a:r>
              <a:rPr lang="en-US" sz="2000" dirty="0"/>
              <a:t>High proton demand from call #7 onward means we did not do that again!</a:t>
            </a:r>
          </a:p>
          <a:p>
            <a:r>
              <a:rPr lang="en-US" sz="2000" b="1" dirty="0"/>
              <a:t>BL1B status: 	</a:t>
            </a:r>
          </a:p>
          <a:p>
            <a:pPr lvl="1"/>
            <a:r>
              <a:rPr lang="en-US" sz="2000" b="1" dirty="0"/>
              <a:t>Only 24/168 hours still available </a:t>
            </a:r>
            <a:r>
              <a:rPr lang="en-US" sz="2000" b="1"/>
              <a:t>(total delivered+scheduled</a:t>
            </a:r>
            <a:r>
              <a:rPr lang="en-US" sz="2000" b="1" dirty="0"/>
              <a:t> more than initial commitment of 120 hours) </a:t>
            </a:r>
          </a:p>
          <a:p>
            <a:pPr lvl="1"/>
            <a:r>
              <a:rPr lang="en-US" sz="2000" b="1" dirty="0"/>
              <a:t>Can host 1-2 additional experiments.</a:t>
            </a:r>
          </a:p>
          <a:p>
            <a:pPr lvl="1"/>
            <a:r>
              <a:rPr lang="en-US" sz="2000" b="1" dirty="0"/>
              <a:t>Annual winter shutdown Jan-April, possibly longer shutdown in 2025 means we aim to schedule the remaining hours in 2024, despite the recent extension to May 2026.	</a:t>
            </a:r>
          </a:p>
        </p:txBody>
      </p:sp>
    </p:spTree>
    <p:extLst>
      <p:ext uri="{BB962C8B-B14F-4D97-AF65-F5344CB8AC3E}">
        <p14:creationId xmlns:p14="http://schemas.microsoft.com/office/powerpoint/2010/main" val="1918745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8E348-6553-5DE3-3120-D8DDB5C5356C}"/>
              </a:ext>
            </a:extLst>
          </p:cNvPr>
          <p:cNvSpPr>
            <a:spLocks noGrp="1"/>
          </p:cNvSpPr>
          <p:nvPr>
            <p:ph type="title"/>
          </p:nvPr>
        </p:nvSpPr>
        <p:spPr/>
        <p:txBody>
          <a:bodyPr>
            <a:normAutofit/>
          </a:bodyPr>
          <a:lstStyle/>
          <a:p>
            <a:r>
              <a:rPr lang="en-US" sz="3200" dirty="0"/>
              <a:t>Summary of user feedback</a:t>
            </a:r>
          </a:p>
        </p:txBody>
      </p:sp>
      <p:sp>
        <p:nvSpPr>
          <p:cNvPr id="3" name="Content Placeholder 2">
            <a:extLst>
              <a:ext uri="{FF2B5EF4-FFF2-40B4-BE49-F238E27FC236}">
                <a16:creationId xmlns:a16="http://schemas.microsoft.com/office/drawing/2014/main" id="{911B8F6B-B53C-4744-8326-2E583DB024BE}"/>
              </a:ext>
            </a:extLst>
          </p:cNvPr>
          <p:cNvSpPr>
            <a:spLocks noGrp="1"/>
          </p:cNvSpPr>
          <p:nvPr>
            <p:ph idx="1"/>
          </p:nvPr>
        </p:nvSpPr>
        <p:spPr/>
        <p:txBody>
          <a:bodyPr/>
          <a:lstStyle/>
          <a:p>
            <a:pPr marL="742950" lvl="1" indent="-285750">
              <a:buFont typeface="Arial" panose="020B0604020202020204" pitchFamily="34" charset="0"/>
              <a:buChar char="•"/>
            </a:pPr>
            <a:r>
              <a:rPr lang="en-US" dirty="0"/>
              <a:t>Poor facility match on TA01-23 due to highly sensitive components.  Lack of adjustable flux at TNF a major hurdle for that experiment.</a:t>
            </a:r>
          </a:p>
          <a:p>
            <a:pPr marL="742950" lvl="1" indent="-285750">
              <a:buFont typeface="Arial" panose="020B0604020202020204" pitchFamily="34" charset="0"/>
              <a:buChar char="•"/>
            </a:pPr>
            <a:r>
              <a:rPr lang="en-US" dirty="0"/>
              <a:t>Outside EU location/longer, more expensive travel a challenge for most teams.</a:t>
            </a:r>
          </a:p>
          <a:p>
            <a:pPr marL="742950" lvl="1" indent="-285750">
              <a:buFont typeface="Arial" panose="020B0604020202020204" pitchFamily="34" charset="0"/>
              <a:buChar char="•"/>
            </a:pPr>
            <a:r>
              <a:rPr lang="en-US" dirty="0"/>
              <a:t>Praise for the expertise and support provided by the facility staff.</a:t>
            </a:r>
          </a:p>
          <a:p>
            <a:pPr marL="742950" lvl="1" indent="-285750">
              <a:buFont typeface="Arial" panose="020B0604020202020204" pitchFamily="34" charset="0"/>
              <a:buChar char="•"/>
            </a:pPr>
            <a:r>
              <a:rPr lang="en-US" dirty="0"/>
              <a:t>Relative ease of scheduling/relatively short facility lead time (outside annual winter shutdown periods).</a:t>
            </a:r>
          </a:p>
        </p:txBody>
      </p:sp>
      <p:sp>
        <p:nvSpPr>
          <p:cNvPr id="4" name="Footer Placeholder 3">
            <a:extLst>
              <a:ext uri="{FF2B5EF4-FFF2-40B4-BE49-F238E27FC236}">
                <a16:creationId xmlns:a16="http://schemas.microsoft.com/office/drawing/2014/main" id="{D289CC88-4B79-845E-9D19-FFEA846B318F}"/>
              </a:ext>
            </a:extLst>
          </p:cNvPr>
          <p:cNvSpPr>
            <a:spLocks noGrp="1"/>
          </p:cNvSpPr>
          <p:nvPr>
            <p:ph type="ftr" sz="quarter" idx="10"/>
          </p:nvPr>
        </p:nvSpPr>
        <p:spPr/>
        <p:txBody>
          <a:bodyPr/>
          <a:lstStyle/>
          <a:p>
            <a:r>
              <a:rPr lang="en-US"/>
              <a:t>C. B.-Champagne, RADNEXT 3rd Annual Meeting, 10-11 June 2024</a:t>
            </a:r>
          </a:p>
        </p:txBody>
      </p:sp>
    </p:spTree>
    <p:extLst>
      <p:ext uri="{BB962C8B-B14F-4D97-AF65-F5344CB8AC3E}">
        <p14:creationId xmlns:p14="http://schemas.microsoft.com/office/powerpoint/2010/main" val="445033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8E348-6553-5DE3-3120-D8DDB5C5356C}"/>
              </a:ext>
            </a:extLst>
          </p:cNvPr>
          <p:cNvSpPr>
            <a:spLocks noGrp="1"/>
          </p:cNvSpPr>
          <p:nvPr>
            <p:ph type="title"/>
          </p:nvPr>
        </p:nvSpPr>
        <p:spPr/>
        <p:txBody>
          <a:bodyPr>
            <a:normAutofit/>
          </a:bodyPr>
          <a:lstStyle/>
          <a:p>
            <a:r>
              <a:rPr lang="en-US" sz="3200" dirty="0"/>
              <a:t>Facility feedback, thoughts and plans for TRIUMF</a:t>
            </a:r>
          </a:p>
        </p:txBody>
      </p:sp>
      <p:sp>
        <p:nvSpPr>
          <p:cNvPr id="3" name="Content Placeholder 2">
            <a:extLst>
              <a:ext uri="{FF2B5EF4-FFF2-40B4-BE49-F238E27FC236}">
                <a16:creationId xmlns:a16="http://schemas.microsoft.com/office/drawing/2014/main" id="{911B8F6B-B53C-4744-8326-2E583DB024BE}"/>
              </a:ext>
            </a:extLst>
          </p:cNvPr>
          <p:cNvSpPr>
            <a:spLocks noGrp="1"/>
          </p:cNvSpPr>
          <p:nvPr>
            <p:ph idx="1"/>
          </p:nvPr>
        </p:nvSpPr>
        <p:spPr>
          <a:xfrm>
            <a:off x="681471" y="1081237"/>
            <a:ext cx="10747175" cy="5340429"/>
          </a:xfrm>
        </p:spPr>
        <p:txBody>
          <a:bodyPr>
            <a:normAutofit fontScale="62500" lnSpcReduction="20000"/>
          </a:bodyPr>
          <a:lstStyle/>
          <a:p>
            <a:pPr>
              <a:lnSpc>
                <a:spcPct val="120000"/>
              </a:lnSpc>
            </a:pPr>
            <a:r>
              <a:rPr lang="en-US" dirty="0"/>
              <a:t>Proposals requesting neutrons needed large beam time allocations – fewer campaigns than expected at TNF.</a:t>
            </a:r>
          </a:p>
          <a:p>
            <a:pPr>
              <a:lnSpc>
                <a:spcPct val="120000"/>
              </a:lnSpc>
            </a:pPr>
            <a:r>
              <a:rPr lang="en-US" dirty="0"/>
              <a:t>First 18 months of RADNEXT: readiness level of experimenters low, leading to long gap to schedule experiments even though facility was available.  COVID access issues.</a:t>
            </a:r>
          </a:p>
          <a:p>
            <a:pPr>
              <a:lnSpc>
                <a:spcPct val="120000"/>
              </a:lnSpc>
            </a:pPr>
            <a:r>
              <a:rPr lang="en-US" dirty="0"/>
              <a:t>On-site readiness of experimenters was high, effective use of granted beam time.</a:t>
            </a:r>
          </a:p>
          <a:p>
            <a:pPr>
              <a:lnSpc>
                <a:spcPct val="120000"/>
              </a:lnSpc>
            </a:pPr>
            <a:r>
              <a:rPr lang="en-US" dirty="0"/>
              <a:t>Management of user support funds (discussion on expectations, claim processing and payment, exchange rate management and calculations) is a disproportionally burdensome part of the access process.  Guidelines from RADNEXT on flexibility and fairness are well-intentioned but tricky in practice as we do not have other source of user funds to supplement with.</a:t>
            </a:r>
          </a:p>
          <a:p>
            <a:pPr>
              <a:lnSpc>
                <a:spcPct val="120000"/>
              </a:lnSpc>
            </a:pPr>
            <a:r>
              <a:rPr lang="en-US" dirty="0"/>
              <a:t>Expect 1 or 2 more proposals to be scheduled on BL1B, ideally executed within 2024.</a:t>
            </a:r>
          </a:p>
          <a:p>
            <a:pPr>
              <a:lnSpc>
                <a:spcPct val="120000"/>
              </a:lnSpc>
            </a:pPr>
            <a:r>
              <a:rPr lang="en-US" dirty="0"/>
              <a:t>Open to provide more beam hours on either (or both) beamlines, but need financial support at existing hourly-cost rate and clarification from lab management about expected availability in 2025 (expected ~October 2024).</a:t>
            </a:r>
          </a:p>
        </p:txBody>
      </p:sp>
      <p:sp>
        <p:nvSpPr>
          <p:cNvPr id="4" name="Footer Placeholder 3">
            <a:extLst>
              <a:ext uri="{FF2B5EF4-FFF2-40B4-BE49-F238E27FC236}">
                <a16:creationId xmlns:a16="http://schemas.microsoft.com/office/drawing/2014/main" id="{D289CC88-4B79-845E-9D19-FFEA846B318F}"/>
              </a:ext>
            </a:extLst>
          </p:cNvPr>
          <p:cNvSpPr>
            <a:spLocks noGrp="1"/>
          </p:cNvSpPr>
          <p:nvPr>
            <p:ph type="ftr" sz="quarter" idx="10"/>
          </p:nvPr>
        </p:nvSpPr>
        <p:spPr/>
        <p:txBody>
          <a:bodyPr/>
          <a:lstStyle/>
          <a:p>
            <a:r>
              <a:rPr lang="en-US"/>
              <a:t>C. B.-Champagne, RADNEXT 3rd Annual Meeting, 10-11 June 2024</a:t>
            </a:r>
          </a:p>
        </p:txBody>
      </p:sp>
    </p:spTree>
    <p:extLst>
      <p:ext uri="{BB962C8B-B14F-4D97-AF65-F5344CB8AC3E}">
        <p14:creationId xmlns:p14="http://schemas.microsoft.com/office/powerpoint/2010/main" val="3449111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3794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E5C76-A784-C24B-78FF-FAD9F556D191}"/>
              </a:ext>
            </a:extLst>
          </p:cNvPr>
          <p:cNvSpPr>
            <a:spLocks noGrp="1"/>
          </p:cNvSpPr>
          <p:nvPr>
            <p:ph type="title"/>
          </p:nvPr>
        </p:nvSpPr>
        <p:spPr/>
        <p:txBody>
          <a:bodyPr>
            <a:normAutofit/>
          </a:bodyPr>
          <a:lstStyle/>
          <a:p>
            <a:r>
              <a:rPr lang="en-US" sz="3200" dirty="0"/>
              <a:t>OUTLINE</a:t>
            </a:r>
          </a:p>
        </p:txBody>
      </p:sp>
      <p:sp>
        <p:nvSpPr>
          <p:cNvPr id="3" name="Content Placeholder 2">
            <a:extLst>
              <a:ext uri="{FF2B5EF4-FFF2-40B4-BE49-F238E27FC236}">
                <a16:creationId xmlns:a16="http://schemas.microsoft.com/office/drawing/2014/main" id="{69937088-BFEF-2DCC-219E-89142A8D4F04}"/>
              </a:ext>
            </a:extLst>
          </p:cNvPr>
          <p:cNvSpPr>
            <a:spLocks noGrp="1"/>
          </p:cNvSpPr>
          <p:nvPr>
            <p:ph idx="1"/>
          </p:nvPr>
        </p:nvSpPr>
        <p:spPr/>
        <p:txBody>
          <a:bodyPr/>
          <a:lstStyle/>
          <a:p>
            <a:r>
              <a:rPr lang="en-US" dirty="0"/>
              <a:t>TRIUMF overview – brief history and capabilities</a:t>
            </a:r>
          </a:p>
          <a:p>
            <a:r>
              <a:rPr lang="en-US" dirty="0"/>
              <a:t>TNF status and outlook</a:t>
            </a:r>
          </a:p>
          <a:p>
            <a:r>
              <a:rPr lang="en-US" dirty="0"/>
              <a:t>BL1B status and outlook</a:t>
            </a:r>
          </a:p>
          <a:p>
            <a:r>
              <a:rPr lang="en-US" dirty="0"/>
              <a:t>Summary of RADNEXT status and plans at TRIUMF</a:t>
            </a:r>
          </a:p>
        </p:txBody>
      </p:sp>
      <p:sp>
        <p:nvSpPr>
          <p:cNvPr id="4" name="Footer Placeholder 3">
            <a:extLst>
              <a:ext uri="{FF2B5EF4-FFF2-40B4-BE49-F238E27FC236}">
                <a16:creationId xmlns:a16="http://schemas.microsoft.com/office/drawing/2014/main" id="{006D8DAF-797D-3B94-AF07-66E888A7F911}"/>
              </a:ext>
            </a:extLst>
          </p:cNvPr>
          <p:cNvSpPr>
            <a:spLocks noGrp="1"/>
          </p:cNvSpPr>
          <p:nvPr>
            <p:ph type="ftr" sz="quarter" idx="10"/>
          </p:nvPr>
        </p:nvSpPr>
        <p:spPr/>
        <p:txBody>
          <a:bodyPr/>
          <a:lstStyle/>
          <a:p>
            <a:r>
              <a:rPr lang="en-US"/>
              <a:t>C. B.-Champagne, RADNEXT 3rd Annual Meeting, 10-11 June 2024</a:t>
            </a:r>
          </a:p>
        </p:txBody>
      </p:sp>
    </p:spTree>
    <p:extLst>
      <p:ext uri="{BB962C8B-B14F-4D97-AF65-F5344CB8AC3E}">
        <p14:creationId xmlns:p14="http://schemas.microsoft.com/office/powerpoint/2010/main" val="92497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49B7DBA-4C34-D346-803B-771509346A7B}"/>
              </a:ext>
            </a:extLst>
          </p:cNvPr>
          <p:cNvSpPr>
            <a:spLocks noGrp="1"/>
          </p:cNvSpPr>
          <p:nvPr>
            <p:ph type="title"/>
          </p:nvPr>
        </p:nvSpPr>
        <p:spPr/>
        <p:txBody>
          <a:bodyPr>
            <a:normAutofit/>
          </a:bodyPr>
          <a:lstStyle/>
          <a:p>
            <a:r>
              <a:rPr lang="en-US" sz="2400" dirty="0"/>
              <a:t>TRIUMF</a:t>
            </a:r>
          </a:p>
        </p:txBody>
      </p:sp>
      <p:sp>
        <p:nvSpPr>
          <p:cNvPr id="5" name="Content Placeholder 4">
            <a:extLst>
              <a:ext uri="{FF2B5EF4-FFF2-40B4-BE49-F238E27FC236}">
                <a16:creationId xmlns:a16="http://schemas.microsoft.com/office/drawing/2014/main" id="{DBAC544F-D7A8-9743-AB66-2938C586AEE0}"/>
              </a:ext>
            </a:extLst>
          </p:cNvPr>
          <p:cNvSpPr>
            <a:spLocks noGrp="1"/>
          </p:cNvSpPr>
          <p:nvPr>
            <p:ph idx="1"/>
          </p:nvPr>
        </p:nvSpPr>
        <p:spPr>
          <a:xfrm>
            <a:off x="324853" y="1302539"/>
            <a:ext cx="4229131" cy="4669636"/>
          </a:xfrm>
        </p:spPr>
        <p:txBody>
          <a:bodyPr>
            <a:noAutofit/>
          </a:bodyPr>
          <a:lstStyle/>
          <a:p>
            <a:r>
              <a:rPr lang="en-US" sz="1800" dirty="0"/>
              <a:t>Canada’s national laboratory for nuclear and particle physics for over 50 years</a:t>
            </a:r>
          </a:p>
          <a:p>
            <a:r>
              <a:rPr lang="en-US" sz="1800" dirty="0"/>
              <a:t>Located in Vancouver, British Columbia (Canada),                          on the traditional, ancestral,</a:t>
            </a:r>
            <a:br>
              <a:rPr lang="en-US" sz="1800" dirty="0"/>
            </a:br>
            <a:r>
              <a:rPr lang="en-US" sz="1800" dirty="0"/>
              <a:t>and unceded territory of</a:t>
            </a:r>
            <a:br>
              <a:rPr lang="en-US" sz="1800" dirty="0"/>
            </a:br>
            <a:r>
              <a:rPr lang="en-US" sz="1800" dirty="0"/>
              <a:t>the </a:t>
            </a:r>
            <a:r>
              <a:rPr lang="en-US" sz="1800" dirty="0" err="1"/>
              <a:t>xwmə</a:t>
            </a:r>
            <a:r>
              <a:rPr lang="el-GR" sz="1800" dirty="0"/>
              <a:t>θ</a:t>
            </a:r>
            <a:r>
              <a:rPr lang="en-US" sz="1800" dirty="0" err="1"/>
              <a:t>kwəy</a:t>
            </a:r>
            <a:r>
              <a:rPr lang="en-US" sz="1800" dirty="0"/>
              <a:t>̓ </a:t>
            </a:r>
            <a:r>
              <a:rPr lang="en-US" sz="1800" dirty="0" err="1"/>
              <a:t>əm</a:t>
            </a:r>
            <a:r>
              <a:rPr lang="en-US" sz="1800" dirty="0"/>
              <a:t> (Musqueam) people </a:t>
            </a:r>
          </a:p>
          <a:p>
            <a:r>
              <a:rPr lang="en-US" sz="1800" dirty="0"/>
              <a:t>Southern end of the campus of the University of British Columbia</a:t>
            </a:r>
          </a:p>
          <a:p>
            <a:r>
              <a:rPr lang="en-US" sz="1800" dirty="0"/>
              <a:t>World-class research facility:</a:t>
            </a:r>
          </a:p>
          <a:p>
            <a:pPr lvl="1"/>
            <a:r>
              <a:rPr lang="en-US" sz="1800" dirty="0"/>
              <a:t>Nuclear and particle physics</a:t>
            </a:r>
          </a:p>
          <a:p>
            <a:pPr lvl="1"/>
            <a:r>
              <a:rPr lang="en-US" sz="1800" dirty="0"/>
              <a:t>Accelerator technology</a:t>
            </a:r>
          </a:p>
          <a:p>
            <a:pPr lvl="1"/>
            <a:r>
              <a:rPr lang="en-US" sz="1800" dirty="0"/>
              <a:t>Nuclear medicine and radiopharmacology</a:t>
            </a:r>
          </a:p>
        </p:txBody>
      </p:sp>
      <p:pic>
        <p:nvPicPr>
          <p:cNvPr id="6" name="Picture 5">
            <a:extLst>
              <a:ext uri="{FF2B5EF4-FFF2-40B4-BE49-F238E27FC236}">
                <a16:creationId xmlns:a16="http://schemas.microsoft.com/office/drawing/2014/main" id="{4EA109D1-2819-1542-8048-E18D66E8E51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16421" r="30890"/>
          <a:stretch/>
        </p:blipFill>
        <p:spPr>
          <a:xfrm>
            <a:off x="4553983" y="0"/>
            <a:ext cx="7035452" cy="6858000"/>
          </a:xfrm>
          <a:prstGeom prst="rect">
            <a:avLst/>
          </a:prstGeom>
        </p:spPr>
      </p:pic>
      <p:sp>
        <p:nvSpPr>
          <p:cNvPr id="2" name="Footer Placeholder 1">
            <a:extLst>
              <a:ext uri="{FF2B5EF4-FFF2-40B4-BE49-F238E27FC236}">
                <a16:creationId xmlns:a16="http://schemas.microsoft.com/office/drawing/2014/main" id="{D8DC28E7-3285-07FA-147A-BB0007ADBE8E}"/>
              </a:ext>
            </a:extLst>
          </p:cNvPr>
          <p:cNvSpPr>
            <a:spLocks noGrp="1"/>
          </p:cNvSpPr>
          <p:nvPr>
            <p:ph type="ftr" sz="quarter" idx="10"/>
          </p:nvPr>
        </p:nvSpPr>
        <p:spPr/>
        <p:txBody>
          <a:bodyPr/>
          <a:lstStyle/>
          <a:p>
            <a:r>
              <a:rPr lang="en-US"/>
              <a:t>C. B.-Champagne, RADNEXT 3rd Annual Meeting, 10-11 June 2024</a:t>
            </a:r>
          </a:p>
        </p:txBody>
      </p:sp>
    </p:spTree>
    <p:extLst>
      <p:ext uri="{BB962C8B-B14F-4D97-AF65-F5344CB8AC3E}">
        <p14:creationId xmlns:p14="http://schemas.microsoft.com/office/powerpoint/2010/main" val="1105475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DDBA81B-4BBB-4A74-B0E2-E0CFFF160F64}"/>
              </a:ext>
            </a:extLst>
          </p:cNvPr>
          <p:cNvSpPr/>
          <p:nvPr/>
        </p:nvSpPr>
        <p:spPr>
          <a:xfrm>
            <a:off x="0" y="-68121"/>
            <a:ext cx="12192239" cy="694121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1">
            <a:extLst>
              <a:ext uri="{FF2B5EF4-FFF2-40B4-BE49-F238E27FC236}">
                <a16:creationId xmlns:a16="http://schemas.microsoft.com/office/drawing/2014/main" id="{EB7019C6-D702-FFB5-D97A-5369A3A0DD77}"/>
              </a:ext>
            </a:extLst>
          </p:cNvPr>
          <p:cNvSpPr txBox="1"/>
          <p:nvPr/>
        </p:nvSpPr>
        <p:spPr>
          <a:xfrm>
            <a:off x="75570" y="3567862"/>
            <a:ext cx="2994587" cy="280076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chemeClr val="bg1"/>
                </a:solidFill>
                <a:latin typeface="Arial"/>
                <a:cs typeface="Arial"/>
              </a:rPr>
              <a:t>University of Alberta</a:t>
            </a:r>
            <a:br>
              <a:rPr lang="en-US" sz="1600">
                <a:latin typeface="Arial"/>
                <a:cs typeface="Arial"/>
              </a:rPr>
            </a:br>
            <a:r>
              <a:rPr lang="en-US" sz="1600">
                <a:solidFill>
                  <a:schemeClr val="bg1"/>
                </a:solidFill>
                <a:latin typeface="Arial"/>
                <a:cs typeface="Arial"/>
              </a:rPr>
              <a:t>University of British Columbia</a:t>
            </a:r>
            <a:br>
              <a:rPr lang="en-US" sz="1600">
                <a:latin typeface="Arial"/>
                <a:cs typeface="Arial"/>
              </a:rPr>
            </a:br>
            <a:r>
              <a:rPr lang="en-US" sz="1600">
                <a:solidFill>
                  <a:schemeClr val="bg1"/>
                </a:solidFill>
                <a:latin typeface="Arial"/>
                <a:cs typeface="Arial"/>
              </a:rPr>
              <a:t>University of Calgary</a:t>
            </a:r>
            <a:br>
              <a:rPr lang="en-US" sz="1600">
                <a:latin typeface="Arial"/>
                <a:cs typeface="Arial"/>
              </a:rPr>
            </a:br>
            <a:r>
              <a:rPr lang="en-US" sz="1600">
                <a:solidFill>
                  <a:schemeClr val="bg1"/>
                </a:solidFill>
                <a:latin typeface="Arial"/>
                <a:cs typeface="Arial"/>
              </a:rPr>
              <a:t>Carleton University</a:t>
            </a:r>
          </a:p>
          <a:p>
            <a:r>
              <a:rPr lang="en-US" sz="1600">
                <a:solidFill>
                  <a:schemeClr val="bg1"/>
                </a:solidFill>
                <a:latin typeface="Arial"/>
                <a:cs typeface="Arial"/>
              </a:rPr>
              <a:t>University of Guelph</a:t>
            </a:r>
            <a:br>
              <a:rPr lang="en-US" sz="1600">
                <a:latin typeface="Arial"/>
                <a:cs typeface="Arial"/>
              </a:rPr>
            </a:br>
            <a:r>
              <a:rPr lang="en-US" sz="1600">
                <a:solidFill>
                  <a:schemeClr val="bg1"/>
                </a:solidFill>
                <a:latin typeface="Arial"/>
                <a:cs typeface="Arial"/>
              </a:rPr>
              <a:t>University of Manitoba</a:t>
            </a:r>
          </a:p>
          <a:p>
            <a:r>
              <a:rPr lang="en-US" sz="1600">
                <a:solidFill>
                  <a:schemeClr val="bg1"/>
                </a:solidFill>
                <a:latin typeface="Arial"/>
                <a:cs typeface="Arial"/>
              </a:rPr>
              <a:t>McGill University</a:t>
            </a:r>
            <a:br>
              <a:rPr lang="en-US" sz="1600">
                <a:latin typeface="Arial"/>
                <a:cs typeface="Arial"/>
              </a:rPr>
            </a:br>
            <a:r>
              <a:rPr lang="en-US" sz="1600">
                <a:solidFill>
                  <a:schemeClr val="bg1"/>
                </a:solidFill>
                <a:latin typeface="Arial"/>
                <a:cs typeface="Arial"/>
              </a:rPr>
              <a:t>McMaster University</a:t>
            </a:r>
          </a:p>
          <a:p>
            <a:r>
              <a:rPr lang="en-US" sz="1600">
                <a:solidFill>
                  <a:schemeClr val="bg1"/>
                </a:solidFill>
                <a:latin typeface="Arial"/>
                <a:cs typeface="Arial"/>
              </a:rPr>
              <a:t>Université de Montréal</a:t>
            </a:r>
          </a:p>
          <a:p>
            <a:r>
              <a:rPr lang="en-US" sz="1600">
                <a:solidFill>
                  <a:schemeClr val="bg1"/>
                </a:solidFill>
                <a:latin typeface="Arial"/>
                <a:cs typeface="Arial"/>
              </a:rPr>
              <a:t>University of Northern </a:t>
            </a:r>
          </a:p>
          <a:p>
            <a:r>
              <a:rPr lang="en-US" sz="1600">
                <a:solidFill>
                  <a:schemeClr val="bg1"/>
                </a:solidFill>
                <a:latin typeface="Arial"/>
                <a:cs typeface="Arial"/>
              </a:rPr>
              <a:t>   British Columbia</a:t>
            </a:r>
            <a:endParaRPr lang="en-US" sz="1600">
              <a:solidFill>
                <a:schemeClr val="bg1"/>
              </a:solidFill>
              <a:cs typeface="Arial"/>
            </a:endParaRPr>
          </a:p>
        </p:txBody>
      </p:sp>
      <p:pic>
        <p:nvPicPr>
          <p:cNvPr id="6" name="Picture 5" descr="A picture containing text, map&#10;&#10;Description generated with very high confidence">
            <a:extLst>
              <a:ext uri="{FF2B5EF4-FFF2-40B4-BE49-F238E27FC236}">
                <a16:creationId xmlns:a16="http://schemas.microsoft.com/office/drawing/2014/main" id="{D53E0518-748A-1339-F9BB-3B7F3888FFF9}"/>
              </a:ext>
            </a:extLst>
          </p:cNvPr>
          <p:cNvPicPr>
            <a:picLocks noChangeAspect="1"/>
          </p:cNvPicPr>
          <p:nvPr/>
        </p:nvPicPr>
        <p:blipFill rotWithShape="1">
          <a:blip r:embed="rId3"/>
          <a:srcRect t="13698" r="2399" b="12290"/>
          <a:stretch/>
        </p:blipFill>
        <p:spPr>
          <a:xfrm>
            <a:off x="4927405" y="524967"/>
            <a:ext cx="7309465" cy="5683328"/>
          </a:xfrm>
          <a:prstGeom prst="rect">
            <a:avLst/>
          </a:prstGeom>
        </p:spPr>
      </p:pic>
      <p:sp>
        <p:nvSpPr>
          <p:cNvPr id="8" name="TextBox 7">
            <a:extLst>
              <a:ext uri="{FF2B5EF4-FFF2-40B4-BE49-F238E27FC236}">
                <a16:creationId xmlns:a16="http://schemas.microsoft.com/office/drawing/2014/main" id="{2E93D577-670F-4683-8DF9-318627033082}"/>
              </a:ext>
            </a:extLst>
          </p:cNvPr>
          <p:cNvSpPr txBox="1"/>
          <p:nvPr/>
        </p:nvSpPr>
        <p:spPr>
          <a:xfrm>
            <a:off x="232357" y="232579"/>
            <a:ext cx="11727285" cy="584775"/>
          </a:xfrm>
          <a:prstGeom prst="rect">
            <a:avLst/>
          </a:prstGeom>
          <a:noFill/>
        </p:spPr>
        <p:txBody>
          <a:bodyPr wrap="square" rtlCol="0">
            <a:spAutoFit/>
          </a:bodyPr>
          <a:lstStyle/>
          <a:p>
            <a:r>
              <a:rPr lang="en-CA" sz="3200" b="1" dirty="0">
                <a:solidFill>
                  <a:schemeClr val="bg1"/>
                </a:solidFill>
                <a:latin typeface="Arial" panose="020B0604020202020204" pitchFamily="34" charset="0"/>
                <a:cs typeface="Arial" panose="020B0604020202020204" pitchFamily="34" charset="0"/>
              </a:rPr>
              <a:t>TRIUMF - Member Universities</a:t>
            </a:r>
          </a:p>
        </p:txBody>
      </p:sp>
      <p:sp>
        <p:nvSpPr>
          <p:cNvPr id="13" name="TextBox 12">
            <a:extLst>
              <a:ext uri="{FF2B5EF4-FFF2-40B4-BE49-F238E27FC236}">
                <a16:creationId xmlns:a16="http://schemas.microsoft.com/office/drawing/2014/main" id="{AC6EC321-2AC6-4CFD-9536-832B83F2BBE0}"/>
              </a:ext>
            </a:extLst>
          </p:cNvPr>
          <p:cNvSpPr txBox="1"/>
          <p:nvPr/>
        </p:nvSpPr>
        <p:spPr>
          <a:xfrm>
            <a:off x="232357" y="1170520"/>
            <a:ext cx="5128216"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chemeClr val="bg1"/>
                </a:solidFill>
                <a:latin typeface="Arial"/>
                <a:cs typeface="Arial"/>
              </a:rPr>
              <a:t>Our multidisciplinary community drives leading-edge research that delivers impact in science, medicine, and industry, positioning Canada as a world leader. </a:t>
            </a:r>
          </a:p>
          <a:p>
            <a:endParaRPr lang="en-US">
              <a:solidFill>
                <a:schemeClr val="bg1"/>
              </a:solidFill>
              <a:latin typeface="Arial"/>
              <a:cs typeface="Arial"/>
            </a:endParaRPr>
          </a:p>
        </p:txBody>
      </p:sp>
      <p:sp>
        <p:nvSpPr>
          <p:cNvPr id="5" name="TextBox 2">
            <a:extLst>
              <a:ext uri="{FF2B5EF4-FFF2-40B4-BE49-F238E27FC236}">
                <a16:creationId xmlns:a16="http://schemas.microsoft.com/office/drawing/2014/main" id="{281566EF-2CC7-8E99-ED1D-5948E47CAD19}"/>
              </a:ext>
            </a:extLst>
          </p:cNvPr>
          <p:cNvSpPr txBox="1"/>
          <p:nvPr/>
        </p:nvSpPr>
        <p:spPr>
          <a:xfrm>
            <a:off x="2823809" y="3567862"/>
            <a:ext cx="2584525" cy="280076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solidFill>
                  <a:schemeClr val="bg1"/>
                </a:solidFill>
                <a:latin typeface="Arial"/>
                <a:cs typeface="Arial"/>
              </a:rPr>
              <a:t>Queen's University</a:t>
            </a:r>
          </a:p>
          <a:p>
            <a:r>
              <a:rPr lang="en-US" sz="1600" dirty="0">
                <a:solidFill>
                  <a:schemeClr val="bg1"/>
                </a:solidFill>
                <a:latin typeface="Arial"/>
                <a:cs typeface="Arial"/>
              </a:rPr>
              <a:t>University of Regina</a:t>
            </a:r>
          </a:p>
          <a:p>
            <a:r>
              <a:rPr lang="en-US" sz="1600" dirty="0">
                <a:solidFill>
                  <a:schemeClr val="bg1"/>
                </a:solidFill>
                <a:latin typeface="Arial"/>
                <a:cs typeface="Arial"/>
              </a:rPr>
              <a:t>Saint Mary's University</a:t>
            </a:r>
          </a:p>
          <a:p>
            <a:r>
              <a:rPr lang="en-US" sz="1600" dirty="0">
                <a:solidFill>
                  <a:schemeClr val="bg1"/>
                </a:solidFill>
                <a:latin typeface="Arial"/>
                <a:cs typeface="Arial"/>
              </a:rPr>
              <a:t>Université de Sherbrooke</a:t>
            </a:r>
            <a:br>
              <a:rPr lang="en-US" sz="1600" dirty="0">
                <a:solidFill>
                  <a:schemeClr val="bg1"/>
                </a:solidFill>
                <a:latin typeface="Arial"/>
                <a:cs typeface="Arial"/>
              </a:rPr>
            </a:br>
            <a:r>
              <a:rPr lang="en-US" sz="1600" dirty="0">
                <a:solidFill>
                  <a:schemeClr val="bg1"/>
                </a:solidFill>
                <a:latin typeface="Arial"/>
                <a:cs typeface="Arial"/>
              </a:rPr>
              <a:t>Simon Fraser University</a:t>
            </a:r>
            <a:br>
              <a:rPr lang="en-US" sz="1600" dirty="0">
                <a:solidFill>
                  <a:schemeClr val="bg1"/>
                </a:solidFill>
                <a:latin typeface="Arial"/>
                <a:cs typeface="Arial"/>
              </a:rPr>
            </a:br>
            <a:r>
              <a:rPr lang="en-US" sz="1600" dirty="0">
                <a:solidFill>
                  <a:schemeClr val="bg1"/>
                </a:solidFill>
                <a:latin typeface="Arial"/>
                <a:cs typeface="Arial"/>
              </a:rPr>
              <a:t>University of Toronto</a:t>
            </a:r>
            <a:br>
              <a:rPr lang="en-US" sz="1600" dirty="0">
                <a:solidFill>
                  <a:schemeClr val="bg1"/>
                </a:solidFill>
                <a:latin typeface="Arial"/>
                <a:cs typeface="Arial"/>
              </a:rPr>
            </a:br>
            <a:r>
              <a:rPr lang="en-US" sz="1600" dirty="0">
                <a:solidFill>
                  <a:schemeClr val="bg1"/>
                </a:solidFill>
                <a:latin typeface="Arial"/>
                <a:cs typeface="Arial"/>
              </a:rPr>
              <a:t>University of Victoria</a:t>
            </a:r>
          </a:p>
          <a:p>
            <a:r>
              <a:rPr lang="en-US" sz="1600" dirty="0">
                <a:solidFill>
                  <a:schemeClr val="bg1"/>
                </a:solidFill>
                <a:latin typeface="Arial"/>
                <a:cs typeface="Arial"/>
              </a:rPr>
              <a:t>University of Waterloo</a:t>
            </a:r>
          </a:p>
          <a:p>
            <a:r>
              <a:rPr lang="en-US" sz="1600" dirty="0">
                <a:solidFill>
                  <a:schemeClr val="bg1"/>
                </a:solidFill>
                <a:latin typeface="Arial"/>
                <a:cs typeface="Arial"/>
              </a:rPr>
              <a:t>Western University</a:t>
            </a:r>
          </a:p>
          <a:p>
            <a:r>
              <a:rPr lang="en-US" sz="1600" dirty="0">
                <a:solidFill>
                  <a:schemeClr val="bg1"/>
                </a:solidFill>
                <a:latin typeface="Arial"/>
                <a:cs typeface="Arial"/>
              </a:rPr>
              <a:t>University of Winnipeg</a:t>
            </a:r>
            <a:br>
              <a:rPr lang="en-US" sz="1600" dirty="0">
                <a:solidFill>
                  <a:schemeClr val="bg1"/>
                </a:solidFill>
                <a:latin typeface="Arial"/>
                <a:cs typeface="Arial"/>
              </a:rPr>
            </a:br>
            <a:r>
              <a:rPr lang="en-US" sz="1600" dirty="0">
                <a:solidFill>
                  <a:schemeClr val="bg1"/>
                </a:solidFill>
                <a:latin typeface="Arial"/>
                <a:cs typeface="Arial"/>
              </a:rPr>
              <a:t>York University</a:t>
            </a:r>
          </a:p>
        </p:txBody>
      </p:sp>
      <p:sp>
        <p:nvSpPr>
          <p:cNvPr id="9" name="Oval 8">
            <a:extLst>
              <a:ext uri="{FF2B5EF4-FFF2-40B4-BE49-F238E27FC236}">
                <a16:creationId xmlns:a16="http://schemas.microsoft.com/office/drawing/2014/main" id="{9B04638E-4957-AFF7-A007-0109D4AF5F02}"/>
              </a:ext>
            </a:extLst>
          </p:cNvPr>
          <p:cNvSpPr/>
          <p:nvPr/>
        </p:nvSpPr>
        <p:spPr>
          <a:xfrm>
            <a:off x="9847580" y="5766520"/>
            <a:ext cx="75480" cy="7548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a:extLst>
              <a:ext uri="{FF2B5EF4-FFF2-40B4-BE49-F238E27FC236}">
                <a16:creationId xmlns:a16="http://schemas.microsoft.com/office/drawing/2014/main" id="{5C5ACEB1-17D2-4864-5E2D-62AFC0ECEECB}"/>
              </a:ext>
            </a:extLst>
          </p:cNvPr>
          <p:cNvSpPr txBox="1"/>
          <p:nvPr/>
        </p:nvSpPr>
        <p:spPr>
          <a:xfrm>
            <a:off x="5485674" y="6174202"/>
            <a:ext cx="6516947" cy="646331"/>
          </a:xfrm>
          <a:prstGeom prst="rect">
            <a:avLst/>
          </a:prstGeom>
          <a:noFill/>
        </p:spPr>
        <p:txBody>
          <a:bodyPr wrap="square" rtlCol="0">
            <a:spAutoFit/>
          </a:bodyPr>
          <a:lstStyle/>
          <a:p>
            <a:pPr algn="r"/>
            <a:r>
              <a:rPr lang="en-CA" sz="3600" b="1">
                <a:solidFill>
                  <a:schemeClr val="bg1"/>
                </a:solidFill>
                <a:latin typeface="Arial" panose="020B0604020202020204" pitchFamily="34" charset="0"/>
                <a:cs typeface="Arial" panose="020B0604020202020204" pitchFamily="34" charset="0"/>
              </a:rPr>
              <a:t>Discovery, accelerated.</a:t>
            </a:r>
          </a:p>
        </p:txBody>
      </p:sp>
      <p:sp>
        <p:nvSpPr>
          <p:cNvPr id="7" name="Slide Number Placeholder 4">
            <a:extLst>
              <a:ext uri="{FF2B5EF4-FFF2-40B4-BE49-F238E27FC236}">
                <a16:creationId xmlns:a16="http://schemas.microsoft.com/office/drawing/2014/main" id="{D88A5876-4DEF-ACB2-C156-1B39F86CC66D}"/>
              </a:ext>
            </a:extLst>
          </p:cNvPr>
          <p:cNvSpPr txBox="1">
            <a:spLocks/>
          </p:cNvSpPr>
          <p:nvPr/>
        </p:nvSpPr>
        <p:spPr>
          <a:xfrm>
            <a:off x="75570" y="6389752"/>
            <a:ext cx="500934" cy="37959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6CB4B4D-7CA3-9044-876B-883B54F8677D}" type="slidenum">
              <a:rPr lang="en-CA" smtClean="0">
                <a:solidFill>
                  <a:schemeClr val="bg1"/>
                </a:solidFill>
              </a:rPr>
              <a:pPr/>
              <a:t>4</a:t>
            </a:fld>
            <a:endParaRPr lang="en-CA">
              <a:solidFill>
                <a:schemeClr val="bg1"/>
              </a:solidFill>
            </a:endParaRPr>
          </a:p>
        </p:txBody>
      </p:sp>
    </p:spTree>
    <p:extLst>
      <p:ext uri="{BB962C8B-B14F-4D97-AF65-F5344CB8AC3E}">
        <p14:creationId xmlns:p14="http://schemas.microsoft.com/office/powerpoint/2010/main" val="796304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A6FB97C2-9F7B-FAEB-596D-9405E1852A0A}"/>
              </a:ext>
            </a:extLst>
          </p:cNvPr>
          <p:cNvPicPr>
            <a:picLocks noChangeAspect="1"/>
          </p:cNvPicPr>
          <p:nvPr/>
        </p:nvPicPr>
        <p:blipFill>
          <a:blip r:embed="rId2"/>
          <a:stretch>
            <a:fillRect/>
          </a:stretch>
        </p:blipFill>
        <p:spPr>
          <a:xfrm>
            <a:off x="7280797" y="1664270"/>
            <a:ext cx="4774742" cy="4072814"/>
          </a:xfrm>
          <a:prstGeom prst="rect">
            <a:avLst/>
          </a:prstGeom>
        </p:spPr>
      </p:pic>
      <p:sp>
        <p:nvSpPr>
          <p:cNvPr id="3" name="Content Placeholder 2">
            <a:extLst>
              <a:ext uri="{FF2B5EF4-FFF2-40B4-BE49-F238E27FC236}">
                <a16:creationId xmlns:a16="http://schemas.microsoft.com/office/drawing/2014/main" id="{2771CA10-60EE-6C61-2D8F-BBEDF93C6006}"/>
              </a:ext>
            </a:extLst>
          </p:cNvPr>
          <p:cNvSpPr>
            <a:spLocks noGrp="1"/>
          </p:cNvSpPr>
          <p:nvPr>
            <p:ph idx="1"/>
          </p:nvPr>
        </p:nvSpPr>
        <p:spPr>
          <a:xfrm>
            <a:off x="681472" y="1290615"/>
            <a:ext cx="6865740" cy="4998217"/>
          </a:xfrm>
        </p:spPr>
        <p:txBody>
          <a:bodyPr>
            <a:normAutofit fontScale="62500" lnSpcReduction="20000"/>
          </a:bodyPr>
          <a:lstStyle/>
          <a:p>
            <a:pPr>
              <a:lnSpc>
                <a:spcPct val="110000"/>
              </a:lnSpc>
            </a:pPr>
            <a:r>
              <a:rPr lang="en-US" sz="3200" b="1" dirty="0">
                <a:latin typeface="Arial" panose="020B0604020202020204" pitchFamily="34" charset="0"/>
                <a:cs typeface="Arial" panose="020B0604020202020204" pitchFamily="34" charset="0"/>
              </a:rPr>
              <a:t>TRIUMF operates at the interface between academia, government, and industry</a:t>
            </a:r>
            <a:r>
              <a:rPr lang="en-US" sz="3200" dirty="0">
                <a:latin typeface="Arial" panose="020B0604020202020204" pitchFamily="34" charset="0"/>
                <a:cs typeface="Arial" panose="020B0604020202020204" pitchFamily="34" charset="0"/>
              </a:rPr>
              <a:t> – the three pillars of Canada’s research and innovation ecosystem. </a:t>
            </a:r>
          </a:p>
          <a:p>
            <a:pPr>
              <a:lnSpc>
                <a:spcPct val="110000"/>
              </a:lnSpc>
            </a:pPr>
            <a:endParaRPr lang="en-US" sz="3200" dirty="0">
              <a:latin typeface="Arial" panose="020B0604020202020204" pitchFamily="34" charset="0"/>
              <a:cs typeface="Arial" panose="020B0604020202020204" pitchFamily="34" charset="0"/>
            </a:endParaRPr>
          </a:p>
          <a:p>
            <a:pPr>
              <a:lnSpc>
                <a:spcPct val="110000"/>
              </a:lnSpc>
            </a:pPr>
            <a:r>
              <a:rPr lang="en-US" sz="3200" dirty="0">
                <a:latin typeface="Arial" panose="020B0604020202020204" pitchFamily="34" charset="0"/>
                <a:cs typeface="Arial" panose="020B0604020202020204" pitchFamily="34" charset="0"/>
              </a:rPr>
              <a:t>Operational funding: National Research Council of Canada, on a 5-year funding cycle.</a:t>
            </a:r>
          </a:p>
          <a:p>
            <a:pPr lvl="1">
              <a:lnSpc>
                <a:spcPct val="110000"/>
              </a:lnSpc>
            </a:pPr>
            <a:r>
              <a:rPr lang="en-US" dirty="0">
                <a:latin typeface="Arial" panose="020B0604020202020204" pitchFamily="34" charset="0"/>
                <a:cs typeface="Arial" panose="020B0604020202020204" pitchFamily="34" charset="0"/>
              </a:rPr>
              <a:t>2025-2030 funding recently announced: 399.8 M$, first funding increase in real terms after 3 cycles of stagnating funding levels</a:t>
            </a:r>
          </a:p>
          <a:p>
            <a:pPr>
              <a:lnSpc>
                <a:spcPct val="110000"/>
              </a:lnSpc>
            </a:pPr>
            <a:endParaRPr lang="en-US" sz="3200" dirty="0">
              <a:latin typeface="Arial" panose="020B0604020202020204" pitchFamily="34" charset="0"/>
              <a:cs typeface="Arial" panose="020B0604020202020204" pitchFamily="34" charset="0"/>
            </a:endParaRPr>
          </a:p>
          <a:p>
            <a:pPr>
              <a:lnSpc>
                <a:spcPct val="110000"/>
              </a:lnSpc>
            </a:pPr>
            <a:r>
              <a:rPr lang="en-US" sz="3200" dirty="0">
                <a:latin typeface="Arial" panose="020B0604020202020204" pitchFamily="34" charset="0"/>
                <a:cs typeface="Arial" panose="020B0604020202020204" pitchFamily="34" charset="0"/>
              </a:rPr>
              <a:t>Additional competitive funding from the tri-agencies on project-by-project basis and commercial funding from sale of services and licensing devices and designs created at TRIUMF</a:t>
            </a:r>
          </a:p>
          <a:p>
            <a:pPr marL="0" indent="0">
              <a:buNone/>
            </a:pPr>
            <a:endParaRPr lang="en-US" dirty="0"/>
          </a:p>
        </p:txBody>
      </p:sp>
      <p:sp>
        <p:nvSpPr>
          <p:cNvPr id="4" name="Footer Placeholder 3">
            <a:extLst>
              <a:ext uri="{FF2B5EF4-FFF2-40B4-BE49-F238E27FC236}">
                <a16:creationId xmlns:a16="http://schemas.microsoft.com/office/drawing/2014/main" id="{BA28ECD1-948D-53FD-F568-F1E9ED5F0E19}"/>
              </a:ext>
            </a:extLst>
          </p:cNvPr>
          <p:cNvSpPr>
            <a:spLocks noGrp="1"/>
          </p:cNvSpPr>
          <p:nvPr>
            <p:ph type="ftr" sz="quarter" idx="10"/>
          </p:nvPr>
        </p:nvSpPr>
        <p:spPr/>
        <p:txBody>
          <a:bodyPr/>
          <a:lstStyle/>
          <a:p>
            <a:r>
              <a:rPr lang="en-US"/>
              <a:t>C. B.-Champagne, RADNEXT 3rd Annual Meeting, 10-11 June 2024</a:t>
            </a:r>
          </a:p>
        </p:txBody>
      </p:sp>
      <p:sp>
        <p:nvSpPr>
          <p:cNvPr id="22" name="Title 4">
            <a:extLst>
              <a:ext uri="{FF2B5EF4-FFF2-40B4-BE49-F238E27FC236}">
                <a16:creationId xmlns:a16="http://schemas.microsoft.com/office/drawing/2014/main" id="{D3A1D2FC-8055-5F39-E33B-65BE7B184565}"/>
              </a:ext>
            </a:extLst>
          </p:cNvPr>
          <p:cNvSpPr>
            <a:spLocks noGrp="1"/>
          </p:cNvSpPr>
          <p:nvPr>
            <p:ph type="title"/>
          </p:nvPr>
        </p:nvSpPr>
        <p:spPr>
          <a:xfrm>
            <a:off x="681471" y="317501"/>
            <a:ext cx="10747175" cy="662188"/>
          </a:xfrm>
        </p:spPr>
        <p:txBody>
          <a:bodyPr>
            <a:noAutofit/>
          </a:bodyPr>
          <a:lstStyle/>
          <a:p>
            <a:r>
              <a:rPr lang="en-US" sz="2400" dirty="0"/>
              <a:t>TRIUMF’s role in Canada</a:t>
            </a:r>
          </a:p>
        </p:txBody>
      </p:sp>
    </p:spTree>
    <p:extLst>
      <p:ext uri="{BB962C8B-B14F-4D97-AF65-F5344CB8AC3E}">
        <p14:creationId xmlns:p14="http://schemas.microsoft.com/office/powerpoint/2010/main" val="1827895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80D67E6-E622-0B4C-8D27-E02F08FCE38A}"/>
              </a:ext>
            </a:extLst>
          </p:cNvPr>
          <p:cNvPicPr>
            <a:picLocks noChangeAspect="1"/>
          </p:cNvPicPr>
          <p:nvPr/>
        </p:nvPicPr>
        <p:blipFill>
          <a:blip r:embed="rId3"/>
          <a:stretch>
            <a:fillRect/>
          </a:stretch>
        </p:blipFill>
        <p:spPr>
          <a:xfrm>
            <a:off x="3164304" y="1098483"/>
            <a:ext cx="5791200" cy="5118100"/>
          </a:xfrm>
          <a:prstGeom prst="rect">
            <a:avLst/>
          </a:prstGeom>
        </p:spPr>
      </p:pic>
      <p:sp>
        <p:nvSpPr>
          <p:cNvPr id="5" name="Title 4">
            <a:extLst>
              <a:ext uri="{FF2B5EF4-FFF2-40B4-BE49-F238E27FC236}">
                <a16:creationId xmlns:a16="http://schemas.microsoft.com/office/drawing/2014/main" id="{0A82EDE7-9AFD-0342-BC46-DC6BAF5EBFDC}"/>
              </a:ext>
            </a:extLst>
          </p:cNvPr>
          <p:cNvSpPr>
            <a:spLocks noGrp="1"/>
          </p:cNvSpPr>
          <p:nvPr>
            <p:ph type="title"/>
          </p:nvPr>
        </p:nvSpPr>
        <p:spPr/>
        <p:txBody>
          <a:bodyPr>
            <a:noAutofit/>
          </a:bodyPr>
          <a:lstStyle/>
          <a:p>
            <a:r>
              <a:rPr lang="en-US" sz="2400" dirty="0"/>
              <a:t>TRIUMF Proton and Neutron Irradiation Facilities</a:t>
            </a:r>
            <a:br>
              <a:rPr lang="en-US" sz="2400" dirty="0"/>
            </a:br>
            <a:endParaRPr lang="en-US" sz="2400" dirty="0"/>
          </a:p>
        </p:txBody>
      </p:sp>
      <p:sp>
        <p:nvSpPr>
          <p:cNvPr id="9" name="Oval 8">
            <a:extLst>
              <a:ext uri="{FF2B5EF4-FFF2-40B4-BE49-F238E27FC236}">
                <a16:creationId xmlns:a16="http://schemas.microsoft.com/office/drawing/2014/main" id="{233A9042-55AC-1C46-8922-F763A92D56D9}"/>
              </a:ext>
            </a:extLst>
          </p:cNvPr>
          <p:cNvSpPr/>
          <p:nvPr/>
        </p:nvSpPr>
        <p:spPr>
          <a:xfrm>
            <a:off x="6404667" y="5163673"/>
            <a:ext cx="167999" cy="16799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Oval 9">
            <a:extLst>
              <a:ext uri="{FF2B5EF4-FFF2-40B4-BE49-F238E27FC236}">
                <a16:creationId xmlns:a16="http://schemas.microsoft.com/office/drawing/2014/main" id="{71FE05B1-B5D6-544A-B985-CB3A8B968EC0}"/>
              </a:ext>
            </a:extLst>
          </p:cNvPr>
          <p:cNvSpPr/>
          <p:nvPr/>
        </p:nvSpPr>
        <p:spPr>
          <a:xfrm>
            <a:off x="6561271" y="5148042"/>
            <a:ext cx="167999" cy="16799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Oval 10">
            <a:extLst>
              <a:ext uri="{FF2B5EF4-FFF2-40B4-BE49-F238E27FC236}">
                <a16:creationId xmlns:a16="http://schemas.microsoft.com/office/drawing/2014/main" id="{BED3AE9D-6BC9-6144-87E1-D5B174E25011}"/>
              </a:ext>
            </a:extLst>
          </p:cNvPr>
          <p:cNvSpPr/>
          <p:nvPr/>
        </p:nvSpPr>
        <p:spPr>
          <a:xfrm>
            <a:off x="7951397" y="5483304"/>
            <a:ext cx="167999" cy="167999"/>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Oval 11">
            <a:extLst>
              <a:ext uri="{FF2B5EF4-FFF2-40B4-BE49-F238E27FC236}">
                <a16:creationId xmlns:a16="http://schemas.microsoft.com/office/drawing/2014/main" id="{51EBF02B-B535-CA48-BA13-63B24E765A8E}"/>
              </a:ext>
            </a:extLst>
          </p:cNvPr>
          <p:cNvSpPr/>
          <p:nvPr/>
        </p:nvSpPr>
        <p:spPr>
          <a:xfrm>
            <a:off x="423862" y="4502174"/>
            <a:ext cx="167999" cy="16799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Oval 12">
            <a:extLst>
              <a:ext uri="{FF2B5EF4-FFF2-40B4-BE49-F238E27FC236}">
                <a16:creationId xmlns:a16="http://schemas.microsoft.com/office/drawing/2014/main" id="{AE7035C0-117D-004E-A9F6-9BD79D9046FA}"/>
              </a:ext>
            </a:extLst>
          </p:cNvPr>
          <p:cNvSpPr/>
          <p:nvPr/>
        </p:nvSpPr>
        <p:spPr>
          <a:xfrm>
            <a:off x="423860" y="4980043"/>
            <a:ext cx="167999" cy="167999"/>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TextBox 13">
            <a:extLst>
              <a:ext uri="{FF2B5EF4-FFF2-40B4-BE49-F238E27FC236}">
                <a16:creationId xmlns:a16="http://schemas.microsoft.com/office/drawing/2014/main" id="{5E3F63FA-BA40-B746-99B1-9BE3E7D0E212}"/>
              </a:ext>
            </a:extLst>
          </p:cNvPr>
          <p:cNvSpPr txBox="1"/>
          <p:nvPr/>
        </p:nvSpPr>
        <p:spPr>
          <a:xfrm>
            <a:off x="579826" y="4362054"/>
            <a:ext cx="3433309" cy="430887"/>
          </a:xfrm>
          <a:prstGeom prst="rect">
            <a:avLst/>
          </a:prstGeom>
          <a:noFill/>
        </p:spPr>
        <p:txBody>
          <a:bodyPr wrap="square" rtlCol="0">
            <a:spAutoFit/>
          </a:bodyPr>
          <a:lstStyle/>
          <a:p>
            <a:r>
              <a:rPr lang="en-US" sz="2200" dirty="0">
                <a:solidFill>
                  <a:srgbClr val="FF0000"/>
                </a:solidFill>
              </a:rPr>
              <a:t>Proton or neutron beam</a:t>
            </a:r>
          </a:p>
        </p:txBody>
      </p:sp>
      <p:sp>
        <p:nvSpPr>
          <p:cNvPr id="15" name="TextBox 14">
            <a:extLst>
              <a:ext uri="{FF2B5EF4-FFF2-40B4-BE49-F238E27FC236}">
                <a16:creationId xmlns:a16="http://schemas.microsoft.com/office/drawing/2014/main" id="{A4D5803F-4774-0B40-B132-5639960DE7FB}"/>
              </a:ext>
            </a:extLst>
          </p:cNvPr>
          <p:cNvSpPr txBox="1"/>
          <p:nvPr/>
        </p:nvSpPr>
        <p:spPr>
          <a:xfrm>
            <a:off x="570911" y="4851955"/>
            <a:ext cx="2780232" cy="430887"/>
          </a:xfrm>
          <a:prstGeom prst="rect">
            <a:avLst/>
          </a:prstGeom>
          <a:noFill/>
        </p:spPr>
        <p:txBody>
          <a:bodyPr wrap="square" rtlCol="0">
            <a:spAutoFit/>
          </a:bodyPr>
          <a:lstStyle/>
          <a:p>
            <a:r>
              <a:rPr lang="en-US" sz="2200" dirty="0">
                <a:solidFill>
                  <a:srgbClr val="7030A0"/>
                </a:solidFill>
              </a:rPr>
              <a:t>Neutron beam</a:t>
            </a:r>
          </a:p>
        </p:txBody>
      </p:sp>
      <p:sp>
        <p:nvSpPr>
          <p:cNvPr id="2" name="Footer Placeholder 1">
            <a:extLst>
              <a:ext uri="{FF2B5EF4-FFF2-40B4-BE49-F238E27FC236}">
                <a16:creationId xmlns:a16="http://schemas.microsoft.com/office/drawing/2014/main" id="{FBB92EA2-9126-1940-C5D2-B389F6EF7679}"/>
              </a:ext>
            </a:extLst>
          </p:cNvPr>
          <p:cNvSpPr>
            <a:spLocks noGrp="1"/>
          </p:cNvSpPr>
          <p:nvPr>
            <p:ph type="ftr" sz="quarter" idx="10"/>
          </p:nvPr>
        </p:nvSpPr>
        <p:spPr/>
        <p:txBody>
          <a:bodyPr/>
          <a:lstStyle/>
          <a:p>
            <a:r>
              <a:rPr lang="en-US" dirty="0"/>
              <a:t>C. B.-Champagne, RADNEXT 3rd Annual Meeting, 10-11 June 2024</a:t>
            </a:r>
          </a:p>
        </p:txBody>
      </p:sp>
    </p:spTree>
    <p:extLst>
      <p:ext uri="{BB962C8B-B14F-4D97-AF65-F5344CB8AC3E}">
        <p14:creationId xmlns:p14="http://schemas.microsoft.com/office/powerpoint/2010/main" val="4096597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51EB1A-0B19-8447-B3CA-2EDC103E3094}"/>
              </a:ext>
            </a:extLst>
          </p:cNvPr>
          <p:cNvSpPr>
            <a:spLocks noGrp="1"/>
          </p:cNvSpPr>
          <p:nvPr>
            <p:ph type="body" sz="quarter" idx="21"/>
          </p:nvPr>
        </p:nvSpPr>
        <p:spPr/>
        <p:txBody>
          <a:bodyPr/>
          <a:lstStyle/>
          <a:p>
            <a:r>
              <a:rPr lang="en-US" dirty="0"/>
              <a:t>TRIUMF’s main cyclotron </a:t>
            </a:r>
          </a:p>
        </p:txBody>
      </p:sp>
      <p:pic>
        <p:nvPicPr>
          <p:cNvPr id="10" name="Picture 6" descr="cyclotron_intank">
            <a:extLst>
              <a:ext uri="{FF2B5EF4-FFF2-40B4-BE49-F238E27FC236}">
                <a16:creationId xmlns:a16="http://schemas.microsoft.com/office/drawing/2014/main" id="{A735463A-47EA-1049-831C-90BAE4F9BE2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5729881" y="1551907"/>
            <a:ext cx="6358887" cy="4202895"/>
          </a:xfrm>
          <a:prstGeom prst="rect">
            <a:avLst/>
          </a:prstGeom>
        </p:spPr>
      </p:pic>
      <p:sp>
        <p:nvSpPr>
          <p:cNvPr id="13" name="Content Placeholder 2">
            <a:extLst>
              <a:ext uri="{FF2B5EF4-FFF2-40B4-BE49-F238E27FC236}">
                <a16:creationId xmlns:a16="http://schemas.microsoft.com/office/drawing/2014/main" id="{ACD52E79-6EF2-F74F-B64F-E08EE646B93F}"/>
              </a:ext>
            </a:extLst>
          </p:cNvPr>
          <p:cNvSpPr txBox="1">
            <a:spLocks/>
          </p:cNvSpPr>
          <p:nvPr/>
        </p:nvSpPr>
        <p:spPr>
          <a:xfrm>
            <a:off x="457201" y="1117712"/>
            <a:ext cx="5775158" cy="5232399"/>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Clr>
                <a:srgbClr val="00A9FF"/>
              </a:buClr>
              <a:buFont typeface="Wingdings" pitchFamily="2" charset="2"/>
              <a:buChar char="§"/>
            </a:pPr>
            <a:r>
              <a:rPr lang="en-US" sz="2200" dirty="0"/>
              <a:t>Circulating H</a:t>
            </a:r>
            <a:r>
              <a:rPr lang="en-US" sz="2200" baseline="30000" dirty="0"/>
              <a:t>-</a:t>
            </a:r>
            <a:r>
              <a:rPr lang="en-US" sz="2200" dirty="0"/>
              <a:t> beam, converted to proton beam during extraction</a:t>
            </a:r>
          </a:p>
          <a:p>
            <a:pPr>
              <a:buClr>
                <a:srgbClr val="00A9FF"/>
              </a:buClr>
              <a:buFont typeface="Wingdings" pitchFamily="2" charset="2"/>
              <a:buChar char="§"/>
            </a:pPr>
            <a:r>
              <a:rPr lang="en-US" sz="2200" dirty="0"/>
              <a:t>Diameter: 18 m</a:t>
            </a:r>
          </a:p>
          <a:p>
            <a:pPr>
              <a:buClr>
                <a:srgbClr val="00A9FF"/>
              </a:buClr>
              <a:buFont typeface="Wingdings" pitchFamily="2" charset="2"/>
              <a:buChar char="§"/>
            </a:pPr>
            <a:r>
              <a:rPr lang="en-US" sz="2200" dirty="0"/>
              <a:t>First beam delivered in 1974</a:t>
            </a:r>
          </a:p>
          <a:p>
            <a:pPr>
              <a:buClr>
                <a:srgbClr val="00A9FF"/>
              </a:buClr>
              <a:buFont typeface="Wingdings" pitchFamily="2" charset="2"/>
              <a:buChar char="§"/>
            </a:pPr>
            <a:r>
              <a:rPr lang="en-US" sz="2200" dirty="0"/>
              <a:t>Max proton energy: 520 MeV</a:t>
            </a:r>
          </a:p>
          <a:p>
            <a:pPr>
              <a:buClr>
                <a:srgbClr val="00A9FF"/>
              </a:buClr>
              <a:buFont typeface="Wingdings" pitchFamily="2" charset="2"/>
              <a:buChar char="§"/>
            </a:pPr>
            <a:r>
              <a:rPr lang="en-US" sz="2200" dirty="0"/>
              <a:t>Typical operation:</a:t>
            </a:r>
          </a:p>
          <a:p>
            <a:pPr lvl="1">
              <a:buClr>
                <a:srgbClr val="00A9FF"/>
              </a:buClr>
              <a:buFont typeface="Wingdings" pitchFamily="2" charset="2"/>
              <a:buChar char="§"/>
            </a:pPr>
            <a:r>
              <a:rPr lang="en-US" sz="1800" dirty="0"/>
              <a:t>3 or 4 simultaneous beams extracted</a:t>
            </a:r>
          </a:p>
          <a:p>
            <a:pPr lvl="1">
              <a:buClr>
                <a:srgbClr val="00A9FF"/>
              </a:buClr>
              <a:buFont typeface="Wingdings" pitchFamily="2" charset="2"/>
              <a:buChar char="§"/>
            </a:pPr>
            <a:r>
              <a:rPr lang="en-US" sz="1800" dirty="0"/>
              <a:t>Multiple energies 63 to 480 MeV</a:t>
            </a:r>
          </a:p>
          <a:p>
            <a:pPr lvl="1">
              <a:buClr>
                <a:srgbClr val="00A9FF"/>
              </a:buClr>
              <a:buFont typeface="Wingdings" pitchFamily="2" charset="2"/>
              <a:buChar char="§"/>
            </a:pPr>
            <a:r>
              <a:rPr lang="en-US" sz="1800" dirty="0"/>
              <a:t>&gt;200 </a:t>
            </a:r>
            <a:r>
              <a:rPr lang="el-GR" sz="1800" dirty="0"/>
              <a:t>μ</a:t>
            </a:r>
            <a:r>
              <a:rPr lang="en-US" sz="1800" dirty="0"/>
              <a:t>A total circulating beam</a:t>
            </a:r>
          </a:p>
          <a:p>
            <a:pPr lvl="1">
              <a:buClr>
                <a:srgbClr val="00A9FF"/>
              </a:buClr>
              <a:buFont typeface="Wingdings" pitchFamily="2" charset="2"/>
              <a:buChar char="§"/>
            </a:pPr>
            <a:r>
              <a:rPr lang="en-US" sz="1800" dirty="0"/>
              <a:t>Continuous-wave beam</a:t>
            </a:r>
          </a:p>
          <a:p>
            <a:pPr>
              <a:buClr>
                <a:srgbClr val="00A9FF"/>
              </a:buClr>
              <a:buFont typeface="Wingdings" pitchFamily="2" charset="2"/>
              <a:buChar char="§"/>
            </a:pPr>
            <a:r>
              <a:rPr lang="en-US" sz="2200" dirty="0"/>
              <a:t>Proton beams available for electronic radiation tests since 1995</a:t>
            </a:r>
          </a:p>
          <a:p>
            <a:pPr>
              <a:buClr>
                <a:srgbClr val="00A9FF"/>
              </a:buClr>
              <a:buFont typeface="Wingdings" pitchFamily="2" charset="2"/>
              <a:buChar char="§"/>
            </a:pPr>
            <a:r>
              <a:rPr lang="en-US" sz="2200" dirty="0"/>
              <a:t>Neutrons beams since 2002</a:t>
            </a:r>
          </a:p>
          <a:p>
            <a:pPr>
              <a:buClr>
                <a:srgbClr val="00A9FF"/>
              </a:buClr>
              <a:buFont typeface="Wingdings" pitchFamily="2" charset="2"/>
              <a:buChar char="§"/>
            </a:pPr>
            <a:endParaRPr lang="en-US" sz="2200" dirty="0"/>
          </a:p>
          <a:p>
            <a:pPr>
              <a:buFont typeface="Wingdings" pitchFamily="2" charset="2"/>
              <a:buChar char="§"/>
            </a:pPr>
            <a:endParaRPr lang="en-US" dirty="0"/>
          </a:p>
          <a:p>
            <a:pPr>
              <a:buFont typeface="Wingdings" pitchFamily="2" charset="2"/>
              <a:buChar char="§"/>
            </a:pPr>
            <a:endParaRPr lang="en-US" dirty="0"/>
          </a:p>
        </p:txBody>
      </p:sp>
      <p:sp>
        <p:nvSpPr>
          <p:cNvPr id="7" name="Slide Number Placeholder 5">
            <a:extLst>
              <a:ext uri="{FF2B5EF4-FFF2-40B4-BE49-F238E27FC236}">
                <a16:creationId xmlns:a16="http://schemas.microsoft.com/office/drawing/2014/main" id="{3B04FEC3-7441-984E-855B-E765E8D758F6}"/>
              </a:ext>
            </a:extLst>
          </p:cNvPr>
          <p:cNvSpPr txBox="1">
            <a:spLocks/>
          </p:cNvSpPr>
          <p:nvPr/>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7</a:t>
            </a:fld>
            <a:endParaRPr lang="en-US" dirty="0">
              <a:solidFill>
                <a:schemeClr val="bg2">
                  <a:lumMod val="10000"/>
                </a:schemeClr>
              </a:solidFill>
              <a:latin typeface="Arial" panose="020B0604020202020204"/>
            </a:endParaRPr>
          </a:p>
        </p:txBody>
      </p:sp>
      <p:pic>
        <p:nvPicPr>
          <p:cNvPr id="8" name="Picture 7">
            <a:extLst>
              <a:ext uri="{FF2B5EF4-FFF2-40B4-BE49-F238E27FC236}">
                <a16:creationId xmlns:a16="http://schemas.microsoft.com/office/drawing/2014/main" id="{F070F92E-40B6-3EF3-14E5-413B3D656F88}"/>
              </a:ext>
            </a:extLst>
          </p:cNvPr>
          <p:cNvPicPr>
            <a:picLocks noChangeAspect="1"/>
          </p:cNvPicPr>
          <p:nvPr/>
        </p:nvPicPr>
        <p:blipFill>
          <a:blip r:embed="rId3"/>
          <a:stretch>
            <a:fillRect/>
          </a:stretch>
        </p:blipFill>
        <p:spPr>
          <a:xfrm>
            <a:off x="3352800" y="6415329"/>
            <a:ext cx="5486400" cy="368300"/>
          </a:xfrm>
          <a:prstGeom prst="rect">
            <a:avLst/>
          </a:prstGeom>
        </p:spPr>
      </p:pic>
    </p:spTree>
    <p:extLst>
      <p:ext uri="{BB962C8B-B14F-4D97-AF65-F5344CB8AC3E}">
        <p14:creationId xmlns:p14="http://schemas.microsoft.com/office/powerpoint/2010/main" val="3492598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48860A-66E6-8C09-9748-67308E9CD884}"/>
              </a:ext>
            </a:extLst>
          </p:cNvPr>
          <p:cNvSpPr>
            <a:spLocks noGrp="1"/>
          </p:cNvSpPr>
          <p:nvPr>
            <p:ph idx="1"/>
          </p:nvPr>
        </p:nvSpPr>
        <p:spPr>
          <a:xfrm>
            <a:off x="681470" y="1290615"/>
            <a:ext cx="11132577" cy="4998217"/>
          </a:xfrm>
        </p:spPr>
        <p:txBody>
          <a:bodyPr anchor="t" anchorCtr="0">
            <a:normAutofit/>
          </a:bodyPr>
          <a:lstStyle/>
          <a:p>
            <a:r>
              <a:rPr lang="en-US" dirty="0"/>
              <a:t>Additional availability for atmospheric-like neutron beams (high demand beam) at TNF</a:t>
            </a:r>
          </a:p>
          <a:p>
            <a:r>
              <a:rPr lang="en-US" dirty="0"/>
              <a:t> Unique-within-RADNEXT 480 MeV proton beam on BL1B</a:t>
            </a:r>
          </a:p>
          <a:p>
            <a:r>
              <a:rPr lang="en-US" dirty="0"/>
              <a:t> Initial commitment:</a:t>
            </a:r>
          </a:p>
          <a:p>
            <a:pPr lvl="1"/>
            <a:r>
              <a:rPr lang="en-US" dirty="0"/>
              <a:t>92 hours TNF (within WP9)</a:t>
            </a:r>
          </a:p>
          <a:p>
            <a:pPr lvl="1"/>
            <a:r>
              <a:rPr lang="en-US" dirty="0"/>
              <a:t>120 hours BL1B (within WP10*)</a:t>
            </a:r>
          </a:p>
          <a:p>
            <a:r>
              <a:rPr lang="en-US" dirty="0"/>
              <a:t> Funds transferred in 2023:</a:t>
            </a:r>
          </a:p>
          <a:p>
            <a:pPr lvl="1"/>
            <a:r>
              <a:rPr lang="en-US" dirty="0"/>
              <a:t>48 additional hours BL1B for a total of 168 hours</a:t>
            </a:r>
          </a:p>
          <a:p>
            <a:pPr lvl="1"/>
            <a:endParaRPr lang="en-US" dirty="0"/>
          </a:p>
          <a:p>
            <a:pPr marL="457200" lvl="1" indent="0">
              <a:buNone/>
            </a:pPr>
            <a:r>
              <a:rPr lang="en-US" sz="1400" dirty="0"/>
              <a:t>* 20 hours BL1B time transferred to WP9 for low flux neutron beam</a:t>
            </a:r>
          </a:p>
        </p:txBody>
      </p:sp>
      <p:sp>
        <p:nvSpPr>
          <p:cNvPr id="5" name="Footer Placeholder 4">
            <a:extLst>
              <a:ext uri="{FF2B5EF4-FFF2-40B4-BE49-F238E27FC236}">
                <a16:creationId xmlns:a16="http://schemas.microsoft.com/office/drawing/2014/main" id="{92377D74-FBF9-3BAF-8AB0-BD33F952223C}"/>
              </a:ext>
            </a:extLst>
          </p:cNvPr>
          <p:cNvSpPr>
            <a:spLocks noGrp="1"/>
          </p:cNvSpPr>
          <p:nvPr>
            <p:ph type="ftr" sz="quarter" idx="11"/>
          </p:nvPr>
        </p:nvSpPr>
        <p:spPr/>
        <p:txBody>
          <a:bodyPr/>
          <a:lstStyle/>
          <a:p>
            <a:r>
              <a:rPr lang="en-US" dirty="0"/>
              <a:t>C. B.-Champagne, RADNEXT 3rd Annual Meeting, 10-11 June 2024</a:t>
            </a:r>
          </a:p>
        </p:txBody>
      </p:sp>
      <p:sp>
        <p:nvSpPr>
          <p:cNvPr id="6" name="Title 4">
            <a:extLst>
              <a:ext uri="{FF2B5EF4-FFF2-40B4-BE49-F238E27FC236}">
                <a16:creationId xmlns:a16="http://schemas.microsoft.com/office/drawing/2014/main" id="{B9F03361-136F-81F1-7036-EF37BD9FA89F}"/>
              </a:ext>
            </a:extLst>
          </p:cNvPr>
          <p:cNvSpPr>
            <a:spLocks noGrp="1"/>
          </p:cNvSpPr>
          <p:nvPr>
            <p:ph type="title"/>
          </p:nvPr>
        </p:nvSpPr>
        <p:spPr>
          <a:xfrm>
            <a:off x="681471" y="317501"/>
            <a:ext cx="10747175" cy="662188"/>
          </a:xfrm>
        </p:spPr>
        <p:txBody>
          <a:bodyPr>
            <a:noAutofit/>
          </a:bodyPr>
          <a:lstStyle/>
          <a:p>
            <a:r>
              <a:rPr lang="en-US" sz="2400" dirty="0"/>
              <a:t>TRIUMF as a TA facility in RADNEXT </a:t>
            </a:r>
            <a:br>
              <a:rPr lang="en-US" sz="2400" dirty="0"/>
            </a:br>
            <a:endParaRPr lang="en-US" sz="2400" dirty="0"/>
          </a:p>
        </p:txBody>
      </p:sp>
    </p:spTree>
    <p:extLst>
      <p:ext uri="{BB962C8B-B14F-4D97-AF65-F5344CB8AC3E}">
        <p14:creationId xmlns:p14="http://schemas.microsoft.com/office/powerpoint/2010/main" val="1027469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87ECAB4-7D08-5D4F-88A1-27F735B7FFED}"/>
              </a:ext>
            </a:extLst>
          </p:cNvPr>
          <p:cNvSpPr>
            <a:spLocks noGrp="1"/>
          </p:cNvSpPr>
          <p:nvPr>
            <p:ph type="title"/>
          </p:nvPr>
        </p:nvSpPr>
        <p:spPr>
          <a:xfrm>
            <a:off x="681470" y="341390"/>
            <a:ext cx="8953827" cy="650329"/>
          </a:xfrm>
        </p:spPr>
        <p:txBody>
          <a:bodyPr>
            <a:normAutofit/>
          </a:bodyPr>
          <a:lstStyle/>
          <a:p>
            <a:r>
              <a:rPr lang="en-US" sz="2400" dirty="0"/>
              <a:t>High-intensity neutron beam at TNF</a:t>
            </a:r>
          </a:p>
        </p:txBody>
      </p:sp>
      <p:sp>
        <p:nvSpPr>
          <p:cNvPr id="11" name="Content Placeholder 10">
            <a:extLst>
              <a:ext uri="{FF2B5EF4-FFF2-40B4-BE49-F238E27FC236}">
                <a16:creationId xmlns:a16="http://schemas.microsoft.com/office/drawing/2014/main" id="{8AD6F00A-8C7A-C949-9762-A6D7C6152D80}"/>
              </a:ext>
            </a:extLst>
          </p:cNvPr>
          <p:cNvSpPr>
            <a:spLocks noGrp="1"/>
          </p:cNvSpPr>
          <p:nvPr>
            <p:ph idx="1"/>
          </p:nvPr>
        </p:nvSpPr>
        <p:spPr>
          <a:xfrm>
            <a:off x="264305" y="582056"/>
            <a:ext cx="4584795" cy="4669636"/>
          </a:xfrm>
        </p:spPr>
        <p:txBody>
          <a:bodyPr/>
          <a:lstStyle/>
          <a:p>
            <a:r>
              <a:rPr lang="en-US" sz="2000" dirty="0"/>
              <a:t>Symbiotic operation with high-current beamline 1A</a:t>
            </a:r>
          </a:p>
          <a:p>
            <a:r>
              <a:rPr lang="en-US" sz="2000" dirty="0"/>
              <a:t>Neutrons created in the 1A beam dump (water-cooled aluminium)</a:t>
            </a:r>
          </a:p>
          <a:p>
            <a:r>
              <a:rPr lang="en-US" sz="2000" dirty="0"/>
              <a:t>Energy endpoint 420-450 MeV</a:t>
            </a:r>
          </a:p>
          <a:p>
            <a:r>
              <a:rPr lang="en-US" sz="2000" dirty="0"/>
              <a:t>Flux fixed by 1A proton beam users, typically 2-3 x10</a:t>
            </a:r>
            <a:r>
              <a:rPr lang="en-US" sz="2000" baseline="30000" dirty="0"/>
              <a:t>6</a:t>
            </a:r>
            <a:r>
              <a:rPr lang="en-US" sz="2000" dirty="0"/>
              <a:t> n</a:t>
            </a:r>
            <a:r>
              <a:rPr lang="en-US" sz="2000" baseline="-25000" dirty="0"/>
              <a:t>&gt;10 MeV</a:t>
            </a:r>
            <a:r>
              <a:rPr lang="en-US" sz="2000" dirty="0"/>
              <a:t>/cm</a:t>
            </a:r>
            <a:r>
              <a:rPr lang="en-US" sz="2000" baseline="30000" dirty="0"/>
              <a:t>2</a:t>
            </a:r>
            <a:r>
              <a:rPr lang="en-US" sz="2000" dirty="0"/>
              <a:t>/s</a:t>
            </a:r>
          </a:p>
          <a:p>
            <a:r>
              <a:rPr lang="en-US" sz="2000" dirty="0"/>
              <a:t>Fixed beam size 5 cm x 15 cm</a:t>
            </a:r>
          </a:p>
          <a:p>
            <a:r>
              <a:rPr lang="en-US" sz="2000" dirty="0"/>
              <a:t>Narrow channel, trolley plate access</a:t>
            </a:r>
          </a:p>
          <a:p>
            <a:endParaRPr lang="en-US" dirty="0"/>
          </a:p>
        </p:txBody>
      </p:sp>
      <p:pic>
        <p:nvPicPr>
          <p:cNvPr id="12" name="Picture 11">
            <a:extLst>
              <a:ext uri="{FF2B5EF4-FFF2-40B4-BE49-F238E27FC236}">
                <a16:creationId xmlns:a16="http://schemas.microsoft.com/office/drawing/2014/main" id="{BEF6DCB4-200B-5945-A521-C85CA9E26297}"/>
              </a:ext>
            </a:extLst>
          </p:cNvPr>
          <p:cNvPicPr>
            <a:picLocks noChangeAspect="1"/>
          </p:cNvPicPr>
          <p:nvPr/>
        </p:nvPicPr>
        <p:blipFill rotWithShape="1">
          <a:blip r:embed="rId2"/>
          <a:srcRect t="6636"/>
          <a:stretch/>
        </p:blipFill>
        <p:spPr>
          <a:xfrm>
            <a:off x="5158383" y="1062085"/>
            <a:ext cx="6603999" cy="5150543"/>
          </a:xfrm>
          <a:prstGeom prst="rect">
            <a:avLst/>
          </a:prstGeom>
        </p:spPr>
      </p:pic>
      <p:pic>
        <p:nvPicPr>
          <p:cNvPr id="14" name="Picture 13">
            <a:extLst>
              <a:ext uri="{FF2B5EF4-FFF2-40B4-BE49-F238E27FC236}">
                <a16:creationId xmlns:a16="http://schemas.microsoft.com/office/drawing/2014/main" id="{32C4B379-3552-224E-825C-2872F22DFBCC}"/>
              </a:ext>
            </a:extLst>
          </p:cNvPr>
          <p:cNvPicPr>
            <a:picLocks noChangeAspect="1"/>
          </p:cNvPicPr>
          <p:nvPr/>
        </p:nvPicPr>
        <p:blipFill>
          <a:blip r:embed="rId3"/>
          <a:stretch>
            <a:fillRect/>
          </a:stretch>
        </p:blipFill>
        <p:spPr>
          <a:xfrm>
            <a:off x="380792" y="4291103"/>
            <a:ext cx="1665059" cy="2495688"/>
          </a:xfrm>
          <a:prstGeom prst="rect">
            <a:avLst/>
          </a:prstGeom>
        </p:spPr>
      </p:pic>
      <p:sp>
        <p:nvSpPr>
          <p:cNvPr id="2" name="Footer Placeholder 1">
            <a:extLst>
              <a:ext uri="{FF2B5EF4-FFF2-40B4-BE49-F238E27FC236}">
                <a16:creationId xmlns:a16="http://schemas.microsoft.com/office/drawing/2014/main" id="{296AD954-7905-4E35-2E7A-D5C43CF53E78}"/>
              </a:ext>
            </a:extLst>
          </p:cNvPr>
          <p:cNvSpPr>
            <a:spLocks noGrp="1"/>
          </p:cNvSpPr>
          <p:nvPr>
            <p:ph type="ftr" sz="quarter" idx="10"/>
          </p:nvPr>
        </p:nvSpPr>
        <p:spPr/>
        <p:txBody>
          <a:bodyPr/>
          <a:lstStyle/>
          <a:p>
            <a:r>
              <a:rPr lang="en-US"/>
              <a:t>C. B.-Champagne, RADNEXT 3rd Annual Meeting, 10-11 June 2024</a:t>
            </a:r>
          </a:p>
        </p:txBody>
      </p:sp>
      <p:pic>
        <p:nvPicPr>
          <p:cNvPr id="4" name="Picture 3">
            <a:extLst>
              <a:ext uri="{FF2B5EF4-FFF2-40B4-BE49-F238E27FC236}">
                <a16:creationId xmlns:a16="http://schemas.microsoft.com/office/drawing/2014/main" id="{E8F8AC94-0B41-914F-BE14-53B861C5ACBD}"/>
              </a:ext>
            </a:extLst>
          </p:cNvPr>
          <p:cNvPicPr>
            <a:picLocks noChangeAspect="1"/>
          </p:cNvPicPr>
          <p:nvPr/>
        </p:nvPicPr>
        <p:blipFill>
          <a:blip r:embed="rId4"/>
          <a:stretch>
            <a:fillRect/>
          </a:stretch>
        </p:blipFill>
        <p:spPr>
          <a:xfrm>
            <a:off x="2101722" y="4291103"/>
            <a:ext cx="1665059" cy="2495688"/>
          </a:xfrm>
          <a:prstGeom prst="rect">
            <a:avLst/>
          </a:prstGeom>
        </p:spPr>
      </p:pic>
    </p:spTree>
    <p:extLst>
      <p:ext uri="{BB962C8B-B14F-4D97-AF65-F5344CB8AC3E}">
        <p14:creationId xmlns:p14="http://schemas.microsoft.com/office/powerpoint/2010/main" val="3285109446"/>
      </p:ext>
    </p:extLst>
  </p:cSld>
  <p:clrMapOvr>
    <a:masterClrMapping/>
  </p:clrMapOvr>
</p:sld>
</file>

<file path=ppt/theme/theme1.xml><?xml version="1.0" encoding="utf-8"?>
<a:theme xmlns:a="http://schemas.openxmlformats.org/drawingml/2006/main" name="Custom Design">
  <a:themeElements>
    <a:clrScheme name="TRIUMF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RIUMF_Light_03" id="{4D894E19-41A3-8842-A464-3F12065EEF05}" vid="{B960C763-9EE8-8C4A-B0B5-CE3D986AFAE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Custom Design</Template>
  <TotalTime>2994</TotalTime>
  <Words>1494</Words>
  <Application>Microsoft Macintosh PowerPoint</Application>
  <PresentationFormat>Widescreen</PresentationFormat>
  <Paragraphs>183</Paragraphs>
  <Slides>16</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Custom Design</vt:lpstr>
      <vt:lpstr>TRIUMF status and updates for  BL1B and TNF</vt:lpstr>
      <vt:lpstr>OUTLINE</vt:lpstr>
      <vt:lpstr>TRIUMF</vt:lpstr>
      <vt:lpstr>PowerPoint Presentation</vt:lpstr>
      <vt:lpstr>TRIUMF’s role in Canada</vt:lpstr>
      <vt:lpstr>TRIUMF Proton and Neutron Irradiation Facilities </vt:lpstr>
      <vt:lpstr>PowerPoint Presentation</vt:lpstr>
      <vt:lpstr>TRIUMF as a TA facility in RADNEXT  </vt:lpstr>
      <vt:lpstr>High-intensity neutron beam at TNF</vt:lpstr>
      <vt:lpstr>Summary of TA at TNF</vt:lpstr>
      <vt:lpstr>PowerPoint Presentation</vt:lpstr>
      <vt:lpstr>Summary of TA at BL1B</vt:lpstr>
      <vt:lpstr>Summary of TA at BL1B</vt:lpstr>
      <vt:lpstr>Summary of user feedback</vt:lpstr>
      <vt:lpstr>Facility feedback, thoughts and plans for TRIUMF</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Diana Castaneda</dc:creator>
  <cp:lastModifiedBy>Camille Belanger-Champagne</cp:lastModifiedBy>
  <cp:revision>21</cp:revision>
  <dcterms:created xsi:type="dcterms:W3CDTF">2019-03-27T18:02:40Z</dcterms:created>
  <dcterms:modified xsi:type="dcterms:W3CDTF">2024-06-11T13:58:34Z</dcterms:modified>
</cp:coreProperties>
</file>