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4"/>
  </p:notesMasterIdLst>
  <p:sldIdLst>
    <p:sldId id="257" r:id="rId2"/>
    <p:sldId id="409" r:id="rId3"/>
    <p:sldId id="405" r:id="rId4"/>
    <p:sldId id="418" r:id="rId5"/>
    <p:sldId id="415" r:id="rId6"/>
    <p:sldId id="430" r:id="rId7"/>
    <p:sldId id="266" r:id="rId8"/>
    <p:sldId id="411" r:id="rId9"/>
    <p:sldId id="412" r:id="rId10"/>
    <p:sldId id="269" r:id="rId11"/>
    <p:sldId id="273" r:id="rId12"/>
    <p:sldId id="402" r:id="rId13"/>
    <p:sldId id="392" r:id="rId14"/>
    <p:sldId id="414" r:id="rId15"/>
    <p:sldId id="417" r:id="rId16"/>
    <p:sldId id="427" r:id="rId17"/>
    <p:sldId id="425" r:id="rId18"/>
    <p:sldId id="300" r:id="rId19"/>
    <p:sldId id="431" r:id="rId20"/>
    <p:sldId id="316" r:id="rId21"/>
    <p:sldId id="428" r:id="rId22"/>
    <p:sldId id="429" r:id="rId23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131"/>
    <p:restoredTop sz="95639"/>
  </p:normalViewPr>
  <p:slideViewPr>
    <p:cSldViewPr snapToGrid="0" snapToObjects="1">
      <p:cViewPr varScale="1">
        <p:scale>
          <a:sx n="82" d="100"/>
          <a:sy n="82" d="100"/>
        </p:scale>
        <p:origin x="11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4577F-9D8A-2C44-91D4-4F2CEE97BC3C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E78B9C-FAE8-FE46-8FA2-69B6E8E8A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645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Openingspagin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-6604" y="0"/>
            <a:ext cx="1219860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04" y="0"/>
            <a:ext cx="12192000" cy="685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580" y="2054909"/>
            <a:ext cx="7463631" cy="2462998"/>
          </a:xfrm>
          <a:prstGeom prst="rect">
            <a:avLst/>
          </a:prstGeom>
        </p:spPr>
      </p:pic>
      <p:grpSp>
        <p:nvGrpSpPr>
          <p:cNvPr id="24" name="Groeperen 23"/>
          <p:cNvGrpSpPr/>
          <p:nvPr/>
        </p:nvGrpSpPr>
        <p:grpSpPr>
          <a:xfrm>
            <a:off x="0" y="6253493"/>
            <a:ext cx="12192000" cy="604507"/>
            <a:chOff x="0" y="6253493"/>
            <a:chExt cx="12192000" cy="604507"/>
          </a:xfrm>
        </p:grpSpPr>
        <p:sp>
          <p:nvSpPr>
            <p:cNvPr id="19" name="Rechthoek 18"/>
            <p:cNvSpPr/>
            <p:nvPr/>
          </p:nvSpPr>
          <p:spPr>
            <a:xfrm>
              <a:off x="0" y="6253493"/>
              <a:ext cx="12192000" cy="60450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20" name="Picture 7" descr="TUD-logo-318dpi-2cm hoo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4878" y="6334562"/>
              <a:ext cx="889689" cy="327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10" descr="Erasmus-MC-logo-318dpi-2cm hoo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0439"/>
            <a:stretch>
              <a:fillRect/>
            </a:stretch>
          </p:blipFill>
          <p:spPr bwMode="auto">
            <a:xfrm>
              <a:off x="11131885" y="6406115"/>
              <a:ext cx="790032" cy="348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928996" y="6406568"/>
              <a:ext cx="1018502" cy="257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3070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ussenpagina facett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2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410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asis 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8"/>
          <p:cNvSpPr>
            <a:spLocks noGrp="1"/>
          </p:cNvSpPr>
          <p:nvPr>
            <p:ph type="ftr" sz="quarter" idx="3"/>
          </p:nvPr>
        </p:nvSpPr>
        <p:spPr>
          <a:xfrm>
            <a:off x="967840" y="590152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5788594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sluitings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ijdelijke aanduiding voor 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" b="30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-1971016" y="-3438311"/>
            <a:ext cx="5377664" cy="619278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1275" y="257505"/>
            <a:ext cx="1955225" cy="64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263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sluitingspagin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687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_di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033726" y="3162958"/>
            <a:ext cx="6865309" cy="1654995"/>
          </a:xfrm>
          <a:noFill/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2"/>
                </a:solidFill>
              </a:defRPr>
            </a:lvl1pPr>
          </a:lstStyle>
          <a:p>
            <a:r>
              <a:rPr lang="nl-NL" dirty="0"/>
              <a:t>Klikken om de titelstijl </a:t>
            </a:r>
            <a:br>
              <a:rPr lang="nl-NL" dirty="0"/>
            </a:br>
            <a:r>
              <a:rPr lang="nl-NL" dirty="0"/>
              <a:t>van het model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033726" y="4857368"/>
            <a:ext cx="6865309" cy="796542"/>
          </a:xfrm>
          <a:noFill/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0" y="6253493"/>
            <a:ext cx="12192000" cy="6045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1275" y="257505"/>
            <a:ext cx="1955225" cy="64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935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0824" y="-103404"/>
            <a:ext cx="10515600" cy="1325563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Rectangle 3"/>
          <p:cNvSpPr/>
          <p:nvPr userDrawn="1"/>
        </p:nvSpPr>
        <p:spPr>
          <a:xfrm>
            <a:off x="8860971" y="6266646"/>
            <a:ext cx="3178629" cy="493383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5058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67840" y="1533506"/>
            <a:ext cx="7843578" cy="2387600"/>
          </a:xfrm>
        </p:spPr>
        <p:txBody>
          <a:bodyPr anchor="b">
            <a:normAutofit/>
          </a:bodyPr>
          <a:lstStyle>
            <a:lvl1pPr algn="l">
              <a:defRPr sz="55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94999" y="3996177"/>
            <a:ext cx="7843578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4" name="Tijdelijke aanduiding voor voettekst 18"/>
          <p:cNvSpPr>
            <a:spLocks noGrp="1"/>
          </p:cNvSpPr>
          <p:nvPr>
            <p:ph type="ftr" sz="quarter" idx="3"/>
          </p:nvPr>
        </p:nvSpPr>
        <p:spPr>
          <a:xfrm>
            <a:off x="967840" y="590152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2108474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81131" y="1105358"/>
            <a:ext cx="9974317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08290" y="2514811"/>
            <a:ext cx="9974317" cy="30731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voettekst 18"/>
          <p:cNvSpPr>
            <a:spLocks noGrp="1"/>
          </p:cNvSpPr>
          <p:nvPr>
            <p:ph type="ftr" sz="quarter" idx="3"/>
          </p:nvPr>
        </p:nvSpPr>
        <p:spPr>
          <a:xfrm>
            <a:off x="967840" y="590152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7671675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84638" y="1100030"/>
            <a:ext cx="618533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02743" y="2509483"/>
            <a:ext cx="9179589" cy="31166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jdelijke aanduiding voor voettekst 18"/>
          <p:cNvSpPr>
            <a:spLocks noGrp="1"/>
          </p:cNvSpPr>
          <p:nvPr>
            <p:ph type="ftr" sz="quarter" idx="3"/>
          </p:nvPr>
        </p:nvSpPr>
        <p:spPr>
          <a:xfrm>
            <a:off x="967840" y="590152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7392532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nfo 2 colo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84638" y="127064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02744" y="2586685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011797" y="3410597"/>
            <a:ext cx="5157787" cy="22282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335156" y="2586685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335156" y="3410597"/>
            <a:ext cx="5183188" cy="22282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voettekst 18"/>
          <p:cNvSpPr>
            <a:spLocks noGrp="1"/>
          </p:cNvSpPr>
          <p:nvPr>
            <p:ph type="ftr" sz="quarter" idx="10"/>
          </p:nvPr>
        </p:nvSpPr>
        <p:spPr>
          <a:xfrm>
            <a:off x="967840" y="590152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4110885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ekst +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2752" y="11203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1120300"/>
            <a:ext cx="6172200" cy="4455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020858" y="2720500"/>
            <a:ext cx="3932237" cy="2854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jdelijke aanduiding voor voettekst 18"/>
          <p:cNvSpPr>
            <a:spLocks noGrp="1"/>
          </p:cNvSpPr>
          <p:nvPr>
            <p:ph type="ftr" sz="quarter" idx="3"/>
          </p:nvPr>
        </p:nvSpPr>
        <p:spPr>
          <a:xfrm>
            <a:off x="967840" y="590152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6956777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ussenpagina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-2244515" y="-3638587"/>
            <a:ext cx="5684830" cy="6546510"/>
          </a:xfrm>
          <a:prstGeom prst="rect">
            <a:avLst/>
          </a:prstGeom>
        </p:spPr>
      </p:pic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-7882" y="1606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5" name="Tijdelijke aanduiding voor voettekst 18"/>
          <p:cNvSpPr>
            <a:spLocks noGrp="1"/>
          </p:cNvSpPr>
          <p:nvPr>
            <p:ph type="ftr" sz="quarter" idx="3"/>
          </p:nvPr>
        </p:nvSpPr>
        <p:spPr>
          <a:xfrm>
            <a:off x="967840" y="590152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473000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111579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Klikken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2525249"/>
            <a:ext cx="10515600" cy="3089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8" name="Rechthoek 7"/>
          <p:cNvSpPr/>
          <p:nvPr/>
        </p:nvSpPr>
        <p:spPr>
          <a:xfrm>
            <a:off x="0" y="5901521"/>
            <a:ext cx="12191999" cy="33529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0" y="6253493"/>
            <a:ext cx="12192000" cy="60450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ijdelijke aanduiding voor voettekst 8"/>
          <p:cNvSpPr txBox="1">
            <a:spLocks/>
          </p:cNvSpPr>
          <p:nvPr/>
        </p:nvSpPr>
        <p:spPr>
          <a:xfrm>
            <a:off x="1298357" y="6556606"/>
            <a:ext cx="5892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nl-NL" dirty="0"/>
          </a:p>
        </p:txBody>
      </p:sp>
      <p:pic>
        <p:nvPicPr>
          <p:cNvPr id="9" name="Picture 7" descr="TUD-logo-318dpi-2cm hoo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4878" y="6334562"/>
            <a:ext cx="889689" cy="327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ijdelijke aanduiding voor voettekst 18"/>
          <p:cNvSpPr>
            <a:spLocks noGrp="1"/>
          </p:cNvSpPr>
          <p:nvPr>
            <p:ph type="ftr" sz="quarter" idx="3"/>
          </p:nvPr>
        </p:nvSpPr>
        <p:spPr>
          <a:xfrm>
            <a:off x="838200" y="590152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5" name="Picture 10" descr="Erasmus-MC-logo-318dpi-2cm hoo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439"/>
          <a:stretch>
            <a:fillRect/>
          </a:stretch>
        </p:blipFill>
        <p:spPr bwMode="auto">
          <a:xfrm>
            <a:off x="11131885" y="6406115"/>
            <a:ext cx="790032" cy="348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28996" y="6406568"/>
            <a:ext cx="1018502" cy="2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1275" y="251113"/>
            <a:ext cx="1955225" cy="64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16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7" Type="http://schemas.openxmlformats.org/officeDocument/2006/relationships/image" Target="../media/image38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researchoffice@hollandptc.nl" TargetMode="External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tiff"/><Relationship Id="rId5" Type="http://schemas.openxmlformats.org/officeDocument/2006/relationships/image" Target="../media/image24.jp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2473" y="2149705"/>
            <a:ext cx="11529527" cy="1654995"/>
          </a:xfrm>
        </p:spPr>
        <p:txBody>
          <a:bodyPr>
            <a:norm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R&amp;D </a:t>
            </a:r>
            <a:r>
              <a:rPr lang="en-US" sz="4000" b="1" dirty="0">
                <a:latin typeface="Arial" panose="020B0604020202020204" pitchFamily="34" charset="0"/>
                <a:ea typeface="Times New Roman" panose="02020603050405020304" pitchFamily="18" charset="0"/>
              </a:rPr>
              <a:t>proton beam line of </a:t>
            </a:r>
            <a:r>
              <a:rPr lang="en-US" sz="4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HollandPTC</a:t>
            </a:r>
            <a:r>
              <a:rPr lang="en-US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for radiation hardness tests </a:t>
            </a:r>
            <a:endParaRPr lang="nl-NL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23846" y="3932021"/>
            <a:ext cx="8663615" cy="2306733"/>
          </a:xfrm>
        </p:spPr>
        <p:txBody>
          <a:bodyPr>
            <a:norm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nl-NL" sz="1800" dirty="0">
                <a:effectLst/>
                <a:ea typeface="Times New Roman" panose="02020603050405020304" pitchFamily="18" charset="0"/>
              </a:rPr>
              <a:t>M.Rovituso</a:t>
            </a:r>
            <a:r>
              <a:rPr lang="nl-NL" sz="1800" baseline="30000" dirty="0">
                <a:effectLst/>
                <a:ea typeface="Times New Roman" panose="02020603050405020304" pitchFamily="18" charset="0"/>
              </a:rPr>
              <a:t>1</a:t>
            </a:r>
            <a:r>
              <a:rPr lang="nl-NL" sz="1800" dirty="0">
                <a:effectLst/>
                <a:ea typeface="Times New Roman" panose="02020603050405020304" pitchFamily="18" charset="0"/>
              </a:rPr>
              <a:t>, E. van der Wal</a:t>
            </a:r>
            <a:r>
              <a:rPr lang="nl-NL" sz="1800" baseline="30000" dirty="0">
                <a:effectLst/>
                <a:ea typeface="Times New Roman" panose="02020603050405020304" pitchFamily="18" charset="0"/>
              </a:rPr>
              <a:t>1</a:t>
            </a:r>
            <a:r>
              <a:rPr lang="nl-NL" sz="1800" dirty="0">
                <a:effectLst/>
                <a:ea typeface="Times New Roman" panose="02020603050405020304" pitchFamily="18" charset="0"/>
              </a:rPr>
              <a:t>, T.C. Toet</a:t>
            </a:r>
            <a:r>
              <a:rPr lang="nl-NL" sz="1800" baseline="30000" dirty="0">
                <a:effectLst/>
                <a:ea typeface="Times New Roman" panose="02020603050405020304" pitchFamily="18" charset="0"/>
              </a:rPr>
              <a:t>1</a:t>
            </a:r>
            <a:r>
              <a:rPr lang="nl-NL" sz="1800" dirty="0">
                <a:effectLst/>
                <a:ea typeface="Times New Roman" panose="02020603050405020304" pitchFamily="18" charset="0"/>
              </a:rPr>
              <a:t>, M. Hoogeman</a:t>
            </a:r>
            <a:r>
              <a:rPr lang="nl-NL" sz="1800" baseline="30000" dirty="0">
                <a:effectLst/>
                <a:ea typeface="Times New Roman" panose="02020603050405020304" pitchFamily="18" charset="0"/>
              </a:rPr>
              <a:t>1</a:t>
            </a:r>
            <a:endParaRPr lang="nl-NL" sz="1800" dirty="0">
              <a:effectLst/>
              <a:ea typeface="Times New Roman" panose="02020603050405020304" pitchFamily="18" charset="0"/>
            </a:endParaRPr>
          </a:p>
          <a:p>
            <a:endParaRPr lang="en-US" dirty="0"/>
          </a:p>
          <a:p>
            <a:r>
              <a:rPr lang="en-US" dirty="0"/>
              <a:t>Presenter: Dr. Marta </a:t>
            </a:r>
            <a:r>
              <a:rPr lang="en-US" dirty="0" err="1"/>
              <a:t>Rovituso</a:t>
            </a:r>
            <a:r>
              <a:rPr lang="en-US" dirty="0"/>
              <a:t> – </a:t>
            </a:r>
            <a:r>
              <a:rPr lang="en-US" dirty="0" err="1"/>
              <a:t>HollandPTC</a:t>
            </a:r>
            <a:r>
              <a:rPr lang="en-US" dirty="0"/>
              <a:t> Beam line scientist</a:t>
            </a:r>
          </a:p>
          <a:p>
            <a:r>
              <a:rPr lang="en-US" dirty="0"/>
              <a:t>RADNEXT Annual Meeting 2024 – 11</a:t>
            </a:r>
            <a:r>
              <a:rPr lang="en-US" baseline="30000" dirty="0"/>
              <a:t>th</a:t>
            </a:r>
            <a:r>
              <a:rPr lang="en-US" dirty="0"/>
              <a:t> of June 2024</a:t>
            </a:r>
          </a:p>
          <a:p>
            <a:endParaRPr lang="en-US" dirty="0"/>
          </a:p>
          <a:p>
            <a:r>
              <a:rPr lang="en-US" i="1" baseline="30000" dirty="0"/>
              <a:t>1</a:t>
            </a:r>
            <a:r>
              <a:rPr lang="en-US" i="1" dirty="0"/>
              <a:t>HollandPTC, Research and Development department – Delft, The Netherlands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84832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967D7-2BA2-6F46-A861-5C149082D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2724" y="-107057"/>
            <a:ext cx="10515600" cy="1325563"/>
          </a:xfrm>
        </p:spPr>
        <p:txBody>
          <a:bodyPr/>
          <a:lstStyle/>
          <a:p>
            <a:r>
              <a:rPr lang="en-NL" dirty="0"/>
              <a:t>Pencil beam size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0FDAB52-277E-F2E3-35CD-E855E956F7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477902"/>
              </p:ext>
            </p:extLst>
          </p:nvPr>
        </p:nvGraphicFramePr>
        <p:xfrm>
          <a:off x="300038" y="1706563"/>
          <a:ext cx="4983162" cy="373745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993266">
                  <a:extLst>
                    <a:ext uri="{9D8B030D-6E8A-4147-A177-3AD203B41FA5}">
                      <a16:colId xmlns:a16="http://schemas.microsoft.com/office/drawing/2014/main" val="672810509"/>
                    </a:ext>
                  </a:extLst>
                </a:gridCol>
                <a:gridCol w="1494948">
                  <a:extLst>
                    <a:ext uri="{9D8B030D-6E8A-4147-A177-3AD203B41FA5}">
                      <a16:colId xmlns:a16="http://schemas.microsoft.com/office/drawing/2014/main" val="1157589876"/>
                    </a:ext>
                  </a:extLst>
                </a:gridCol>
                <a:gridCol w="1494948">
                  <a:extLst>
                    <a:ext uri="{9D8B030D-6E8A-4147-A177-3AD203B41FA5}">
                      <a16:colId xmlns:a16="http://schemas.microsoft.com/office/drawing/2014/main" val="2078407539"/>
                    </a:ext>
                  </a:extLst>
                </a:gridCol>
              </a:tblGrid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Energy (MeV)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FWHM ISO 1 (cm)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FWHM ISO 2 (cm)</a:t>
                      </a:r>
                      <a:endParaRPr lang="en-GB" sz="14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3747299663"/>
                  </a:ext>
                </a:extLst>
              </a:tr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70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1,27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2,4</a:t>
                      </a:r>
                      <a:endParaRPr lang="en-NL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2551261905"/>
                  </a:ext>
                </a:extLst>
              </a:tr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80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1,18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L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3974220458"/>
                  </a:ext>
                </a:extLst>
              </a:tr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 dirty="0">
                          <a:effectLst/>
                        </a:rPr>
                        <a:t>90</a:t>
                      </a:r>
                      <a:endParaRPr lang="en-N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 dirty="0">
                          <a:effectLst/>
                        </a:rPr>
                        <a:t>1,12</a:t>
                      </a:r>
                      <a:endParaRPr lang="en-N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L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3737015887"/>
                  </a:ext>
                </a:extLst>
              </a:tr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100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1,08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L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1979644830"/>
                  </a:ext>
                </a:extLst>
              </a:tr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110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1,04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L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2562053124"/>
                  </a:ext>
                </a:extLst>
              </a:tr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120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 dirty="0">
                          <a:effectLst/>
                        </a:rPr>
                        <a:t>1,00</a:t>
                      </a:r>
                      <a:endParaRPr lang="en-N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1,8</a:t>
                      </a:r>
                      <a:endParaRPr lang="en-NL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1674942562"/>
                  </a:ext>
                </a:extLst>
              </a:tr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130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0,98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L" sz="14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355396085"/>
                  </a:ext>
                </a:extLst>
              </a:tr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140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0,97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L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3519708397"/>
                  </a:ext>
                </a:extLst>
              </a:tr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160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0,93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L" sz="14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935369699"/>
                  </a:ext>
                </a:extLst>
              </a:tr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180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0,91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L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3116511341"/>
                  </a:ext>
                </a:extLst>
              </a:tr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190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0,91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L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2723530797"/>
                  </a:ext>
                </a:extLst>
              </a:tr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200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0,90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1,6</a:t>
                      </a:r>
                      <a:endParaRPr lang="en-NL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408347794"/>
                  </a:ext>
                </a:extLst>
              </a:tr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 dirty="0">
                          <a:effectLst/>
                        </a:rPr>
                        <a:t>210</a:t>
                      </a:r>
                      <a:endParaRPr lang="en-N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0,88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L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1534503196"/>
                  </a:ext>
                </a:extLst>
              </a:tr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 dirty="0">
                          <a:effectLst/>
                        </a:rPr>
                        <a:t>220</a:t>
                      </a:r>
                      <a:endParaRPr lang="en-N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0,87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L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4067052806"/>
                  </a:ext>
                </a:extLst>
              </a:tr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230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0,86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L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1852009370"/>
                  </a:ext>
                </a:extLst>
              </a:tr>
              <a:tr h="181722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effectLst/>
                        </a:rPr>
                        <a:t>240</a:t>
                      </a:r>
                      <a:endParaRPr lang="en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 dirty="0">
                          <a:effectLst/>
                        </a:rPr>
                        <a:t>0,85</a:t>
                      </a:r>
                      <a:endParaRPr lang="en-N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NL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90" marR="6490" marT="6490" marB="0" anchor="b"/>
                </a:tc>
                <a:extLst>
                  <a:ext uri="{0D108BD9-81ED-4DB2-BD59-A6C34878D82A}">
                    <a16:rowId xmlns:a16="http://schemas.microsoft.com/office/drawing/2014/main" val="1730164167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905A4670-DF66-6EA1-EFA0-F2EDDE2882E4}"/>
              </a:ext>
            </a:extLst>
          </p:cNvPr>
          <p:cNvSpPr/>
          <p:nvPr/>
        </p:nvSpPr>
        <p:spPr>
          <a:xfrm>
            <a:off x="614363" y="1900238"/>
            <a:ext cx="4386262" cy="2857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56E592-25D0-413C-BAC0-17E41DEF3413}"/>
              </a:ext>
            </a:extLst>
          </p:cNvPr>
          <p:cNvSpPr/>
          <p:nvPr/>
        </p:nvSpPr>
        <p:spPr>
          <a:xfrm>
            <a:off x="703187" y="2995613"/>
            <a:ext cx="4386262" cy="2857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B5793D-5BC6-50AE-CE35-CACE6DDE856F}"/>
              </a:ext>
            </a:extLst>
          </p:cNvPr>
          <p:cNvSpPr/>
          <p:nvPr/>
        </p:nvSpPr>
        <p:spPr>
          <a:xfrm>
            <a:off x="785673" y="4270375"/>
            <a:ext cx="4386262" cy="2857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DB4B42-1397-2937-A564-BBA3EE07980C}"/>
              </a:ext>
            </a:extLst>
          </p:cNvPr>
          <p:cNvSpPr txBox="1"/>
          <p:nvPr/>
        </p:nvSpPr>
        <p:spPr>
          <a:xfrm>
            <a:off x="902525" y="1023421"/>
            <a:ext cx="7891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Detector: Lynx2D (Fluorescent screen with CCD camera – 0.5mm spatial resolution)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FDDDE07-D552-3B79-ED22-03DDA1237E1B}"/>
              </a:ext>
            </a:extLst>
          </p:cNvPr>
          <p:cNvGrpSpPr/>
          <p:nvPr/>
        </p:nvGrpSpPr>
        <p:grpSpPr>
          <a:xfrm>
            <a:off x="5178273" y="1612899"/>
            <a:ext cx="6564086" cy="4140895"/>
            <a:chOff x="5178273" y="1612899"/>
            <a:chExt cx="6564086" cy="4140895"/>
          </a:xfrm>
        </p:grpSpPr>
        <p:pic>
          <p:nvPicPr>
            <p:cNvPr id="4" name="Picture 3" descr="Chart, scatter chart&#10;&#10;Description automatically generated">
              <a:extLst>
                <a:ext uri="{FF2B5EF4-FFF2-40B4-BE49-F238E27FC236}">
                  <a16:creationId xmlns:a16="http://schemas.microsoft.com/office/drawing/2014/main" id="{B18A085F-11F3-B0F1-7F1A-4181119FA2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78273" y="1612899"/>
              <a:ext cx="6564086" cy="4140895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1D66523-F60A-470C-0B32-357162FF42F2}"/>
                </a:ext>
              </a:extLst>
            </p:cNvPr>
            <p:cNvSpPr/>
            <p:nvPr/>
          </p:nvSpPr>
          <p:spPr>
            <a:xfrm>
              <a:off x="8678779" y="2995613"/>
              <a:ext cx="304800" cy="433387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4579A19-C2E5-68E5-8A00-8E49AC3FE382}"/>
                </a:ext>
              </a:extLst>
            </p:cNvPr>
            <p:cNvSpPr/>
            <p:nvPr/>
          </p:nvSpPr>
          <p:spPr>
            <a:xfrm>
              <a:off x="10916653" y="3212306"/>
              <a:ext cx="304800" cy="433387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2420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884CD-9CE8-914D-9AC4-CBDA3AE36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Pencil beam flux</a:t>
            </a:r>
          </a:p>
        </p:txBody>
      </p:sp>
      <p:pic>
        <p:nvPicPr>
          <p:cNvPr id="4" name="Afbeelding 1" descr="pps_log.jpg">
            <a:extLst>
              <a:ext uri="{FF2B5EF4-FFF2-40B4-BE49-F238E27FC236}">
                <a16:creationId xmlns:a16="http://schemas.microsoft.com/office/drawing/2014/main" id="{CDFCE3FE-D596-EC41-BCE8-F030C47D6A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4" t="5179" r="7787" b="2864"/>
          <a:stretch/>
        </p:blipFill>
        <p:spPr>
          <a:xfrm>
            <a:off x="5134040" y="1035993"/>
            <a:ext cx="7054500" cy="5670000"/>
          </a:xfrm>
          <a:prstGeom prst="rect">
            <a:avLst/>
          </a:prstGeom>
        </p:spPr>
      </p:pic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A5B2160B-348E-5E12-D0F8-C40A8D70B3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843271"/>
              </p:ext>
            </p:extLst>
          </p:nvPr>
        </p:nvGraphicFramePr>
        <p:xfrm>
          <a:off x="131207" y="3087776"/>
          <a:ext cx="5002833" cy="175260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667611">
                  <a:extLst>
                    <a:ext uri="{9D8B030D-6E8A-4147-A177-3AD203B41FA5}">
                      <a16:colId xmlns:a16="http://schemas.microsoft.com/office/drawing/2014/main" val="3051863587"/>
                    </a:ext>
                  </a:extLst>
                </a:gridCol>
                <a:gridCol w="1667611">
                  <a:extLst>
                    <a:ext uri="{9D8B030D-6E8A-4147-A177-3AD203B41FA5}">
                      <a16:colId xmlns:a16="http://schemas.microsoft.com/office/drawing/2014/main" val="3132262972"/>
                    </a:ext>
                  </a:extLst>
                </a:gridCol>
                <a:gridCol w="1667611">
                  <a:extLst>
                    <a:ext uri="{9D8B030D-6E8A-4147-A177-3AD203B41FA5}">
                      <a16:colId xmlns:a16="http://schemas.microsoft.com/office/drawing/2014/main" val="37031080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Energy @ target (MeV)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Min Flux (p/s/cm2)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Max Flux (p/s/cm2)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8732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2.1x10</a:t>
                      </a:r>
                      <a:r>
                        <a:rPr lang="en-US" baseline="30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1.7x10</a:t>
                      </a:r>
                      <a:r>
                        <a:rPr lang="en-US" baseline="300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983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1.3x10</a:t>
                      </a:r>
                      <a:r>
                        <a:rPr lang="en-US" baseline="30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1.0x10</a:t>
                      </a:r>
                      <a:r>
                        <a:rPr lang="en-US" baseline="300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728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1.1x10</a:t>
                      </a:r>
                      <a:r>
                        <a:rPr lang="en-US" baseline="30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8.8x10</a:t>
                      </a:r>
                      <a:r>
                        <a:rPr lang="en-US" baseline="300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10416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BB4FFE7-DC8A-5BD4-D3B5-85B414F48623}"/>
              </a:ext>
            </a:extLst>
          </p:cNvPr>
          <p:cNvSpPr txBox="1"/>
          <p:nvPr/>
        </p:nvSpPr>
        <p:spPr>
          <a:xfrm>
            <a:off x="131207" y="1422525"/>
            <a:ext cx="5117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Detector: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Faraday cup (built to measure up to 250 MeV proton beam)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Advanced Markus chamber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90FA86-714D-6AA7-173D-E579967CC55E}"/>
              </a:ext>
            </a:extLst>
          </p:cNvPr>
          <p:cNvSpPr txBox="1"/>
          <p:nvPr/>
        </p:nvSpPr>
        <p:spPr>
          <a:xfrm>
            <a:off x="8213558" y="1422525"/>
            <a:ext cx="1879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For minimum flux</a:t>
            </a:r>
          </a:p>
        </p:txBody>
      </p:sp>
    </p:spTree>
    <p:extLst>
      <p:ext uri="{BB962C8B-B14F-4D97-AF65-F5344CB8AC3E}">
        <p14:creationId xmlns:p14="http://schemas.microsoft.com/office/powerpoint/2010/main" val="3958400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C8C539-59DF-2665-1EF7-5BFB302255A9}"/>
              </a:ext>
            </a:extLst>
          </p:cNvPr>
          <p:cNvSpPr txBox="1"/>
          <p:nvPr/>
        </p:nvSpPr>
        <p:spPr>
          <a:xfrm>
            <a:off x="4759994" y="971305"/>
            <a:ext cx="2913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120 MeV @ target 10x10cm 98% Uniformity</a:t>
            </a:r>
          </a:p>
        </p:txBody>
      </p:sp>
      <p:pic>
        <p:nvPicPr>
          <p:cNvPr id="4" name="Picture 3" descr="Shape&#10;&#10;Description automatically generated">
            <a:extLst>
              <a:ext uri="{FF2B5EF4-FFF2-40B4-BE49-F238E27FC236}">
                <a16:creationId xmlns:a16="http://schemas.microsoft.com/office/drawing/2014/main" id="{9388C3BD-54D5-CFC8-FF1F-110D388596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7" t="3752" r="6708"/>
          <a:stretch/>
        </p:blipFill>
        <p:spPr>
          <a:xfrm>
            <a:off x="8546462" y="1483153"/>
            <a:ext cx="3463829" cy="2783299"/>
          </a:xfrm>
          <a:prstGeom prst="rect">
            <a:avLst/>
          </a:prstGeom>
        </p:spPr>
      </p:pic>
      <p:pic>
        <p:nvPicPr>
          <p:cNvPr id="9" name="Picture 8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F22044E2-B83C-0F8E-1D2B-5A91B1ABCA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99" t="5374" r="6916"/>
          <a:stretch/>
        </p:blipFill>
        <p:spPr>
          <a:xfrm>
            <a:off x="8739493" y="4266452"/>
            <a:ext cx="3367313" cy="25598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68EEC9-B507-E745-A273-6A068ECA140A}"/>
              </a:ext>
            </a:extLst>
          </p:cNvPr>
          <p:cNvSpPr txBox="1"/>
          <p:nvPr/>
        </p:nvSpPr>
        <p:spPr>
          <a:xfrm>
            <a:off x="8836764" y="962967"/>
            <a:ext cx="3173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200 MeV @ target 10x10cm 92% Uniformity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C882D0-B611-72F1-8F2F-432BB67F1A43}"/>
              </a:ext>
            </a:extLst>
          </p:cNvPr>
          <p:cNvSpPr txBox="1"/>
          <p:nvPr/>
        </p:nvSpPr>
        <p:spPr>
          <a:xfrm>
            <a:off x="690040" y="1014310"/>
            <a:ext cx="2791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70 MeV @ target 4x4cm 98% Uniformity</a:t>
            </a:r>
          </a:p>
        </p:txBody>
      </p:sp>
      <p:pic>
        <p:nvPicPr>
          <p:cNvPr id="17" name="Picture 16" descr="Chart&#10;&#10;Description automatically generated with medium confidence">
            <a:extLst>
              <a:ext uri="{FF2B5EF4-FFF2-40B4-BE49-F238E27FC236}">
                <a16:creationId xmlns:a16="http://schemas.microsoft.com/office/drawing/2014/main" id="{43255C79-4404-D663-A802-2473842C683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643" r="6591"/>
          <a:stretch/>
        </p:blipFill>
        <p:spPr>
          <a:xfrm>
            <a:off x="181711" y="1570630"/>
            <a:ext cx="3463829" cy="2624221"/>
          </a:xfrm>
          <a:prstGeom prst="rect">
            <a:avLst/>
          </a:prstGeom>
        </p:spPr>
      </p:pic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BDB30D64-C8DA-A3C1-3480-18D4483A700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66" t="4574" r="6327"/>
          <a:stretch/>
        </p:blipFill>
        <p:spPr>
          <a:xfrm>
            <a:off x="463512" y="4192342"/>
            <a:ext cx="3367313" cy="2665658"/>
          </a:xfrm>
          <a:prstGeom prst="rect">
            <a:avLst/>
          </a:prstGeom>
        </p:spPr>
      </p:pic>
      <p:pic>
        <p:nvPicPr>
          <p:cNvPr id="21" name="Picture 20" descr="Shape, rectangle&#10;&#10;Description automatically generated">
            <a:extLst>
              <a:ext uri="{FF2B5EF4-FFF2-40B4-BE49-F238E27FC236}">
                <a16:creationId xmlns:a16="http://schemas.microsoft.com/office/drawing/2014/main" id="{5F8B433F-8E1A-8E26-8E26-32C5A985C0B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29" t="4731" r="6734"/>
          <a:stretch/>
        </p:blipFill>
        <p:spPr>
          <a:xfrm>
            <a:off x="4485108" y="1564855"/>
            <a:ext cx="3367313" cy="2619893"/>
          </a:xfrm>
          <a:prstGeom prst="rect">
            <a:avLst/>
          </a:prstGeom>
        </p:spPr>
      </p:pic>
      <p:pic>
        <p:nvPicPr>
          <p:cNvPr id="23" name="Picture 22" descr="Chart, line chart&#10;&#10;Description automatically generated">
            <a:extLst>
              <a:ext uri="{FF2B5EF4-FFF2-40B4-BE49-F238E27FC236}">
                <a16:creationId xmlns:a16="http://schemas.microsoft.com/office/drawing/2014/main" id="{F8BB7D87-45F9-9C9C-8236-8D06DBA4B1E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863" t="3822" r="4633"/>
          <a:stretch/>
        </p:blipFill>
        <p:spPr>
          <a:xfrm>
            <a:off x="4676549" y="4201890"/>
            <a:ext cx="3132440" cy="262444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AB51533E-AE53-3182-C591-68E4B5241318}"/>
              </a:ext>
            </a:extLst>
          </p:cNvPr>
          <p:cNvSpPr txBox="1">
            <a:spLocks/>
          </p:cNvSpPr>
          <p:nvPr/>
        </p:nvSpPr>
        <p:spPr>
          <a:xfrm>
            <a:off x="1913625" y="3574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L" dirty="0"/>
              <a:t>Broad beam profiles</a:t>
            </a:r>
          </a:p>
        </p:txBody>
      </p:sp>
    </p:spTree>
    <p:extLst>
      <p:ext uri="{BB962C8B-B14F-4D97-AF65-F5344CB8AC3E}">
        <p14:creationId xmlns:p14="http://schemas.microsoft.com/office/powerpoint/2010/main" val="13178550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49E5B-3836-6544-BD6A-B94D35FF0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 beam flux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D5273AF-9304-CBB3-483D-F923E000F1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879389"/>
              </p:ext>
            </p:extLst>
          </p:nvPr>
        </p:nvGraphicFramePr>
        <p:xfrm>
          <a:off x="109474" y="1513113"/>
          <a:ext cx="3294126" cy="355663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5091836"/>
                    </a:ext>
                  </a:extLst>
                </a:gridCol>
                <a:gridCol w="1871726">
                  <a:extLst>
                    <a:ext uri="{9D8B030D-6E8A-4147-A177-3AD203B41FA5}">
                      <a16:colId xmlns:a16="http://schemas.microsoft.com/office/drawing/2014/main" val="357024331"/>
                    </a:ext>
                  </a:extLst>
                </a:gridCol>
              </a:tblGrid>
              <a:tr h="2032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70 MeV @ ISO2 -  10cmx10cm  Field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2458916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Cyclotron Nominal Beam Current (nA)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φ [#/(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cm2⋅s)]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2985858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6,87E+04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374444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3,93E+05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6076751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7,87E+05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656232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20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1,57E+06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5164696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40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3,15E+06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5328382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7,87E+06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4225418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200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1,57E+07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5462812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300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2,36E+07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757322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400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3,15E+07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0368256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500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3,93E+07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9015567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600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4,72E+07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5075364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700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5,51E+07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4330458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800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6,29E+07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2547256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46C6A73-7C82-D542-6BBE-DB137A328D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233458"/>
              </p:ext>
            </p:extLst>
          </p:nvPr>
        </p:nvGraphicFramePr>
        <p:xfrm>
          <a:off x="8458270" y="1513113"/>
          <a:ext cx="3485070" cy="355663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536630">
                  <a:extLst>
                    <a:ext uri="{9D8B030D-6E8A-4147-A177-3AD203B41FA5}">
                      <a16:colId xmlns:a16="http://schemas.microsoft.com/office/drawing/2014/main" val="422823232"/>
                    </a:ext>
                  </a:extLst>
                </a:gridCol>
                <a:gridCol w="1948440">
                  <a:extLst>
                    <a:ext uri="{9D8B030D-6E8A-4147-A177-3AD203B41FA5}">
                      <a16:colId xmlns:a16="http://schemas.microsoft.com/office/drawing/2014/main" val="3754914745"/>
                    </a:ext>
                  </a:extLst>
                </a:gridCol>
              </a:tblGrid>
              <a:tr h="2032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200 MeV @ ISO2 -  10cmx10cm Field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33772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Cyclotron Nominal Beam Current (nA)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>
                          <a:solidFill>
                            <a:srgbClr val="002060"/>
                          </a:solidFill>
                          <a:effectLst/>
                        </a:rPr>
                        <a:t>φ [#/(</a:t>
                      </a:r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cm2⋅s)]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1621464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6,27E+05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6758175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3,13E+06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7884838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6,27E+06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3670097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20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1,25E+07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8550675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40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2,51E+07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8096322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6,27E+07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757464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200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1,25E+08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430944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300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1,88E+08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8790673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400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2,51E+08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569842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500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3,13E+08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7768623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600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3,76E+08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8810135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700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4,39E+08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4595950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800</a:t>
                      </a:r>
                      <a:endParaRPr lang="en-NL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5,02E+08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3893788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1C2B78A-1CF2-10E7-F3F9-5DAD152891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663940"/>
              </p:ext>
            </p:extLst>
          </p:nvPr>
        </p:nvGraphicFramePr>
        <p:xfrm>
          <a:off x="4220946" y="1513114"/>
          <a:ext cx="3417420" cy="355663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544854">
                  <a:extLst>
                    <a:ext uri="{9D8B030D-6E8A-4147-A177-3AD203B41FA5}">
                      <a16:colId xmlns:a16="http://schemas.microsoft.com/office/drawing/2014/main" val="3227760326"/>
                    </a:ext>
                  </a:extLst>
                </a:gridCol>
                <a:gridCol w="1872566">
                  <a:extLst>
                    <a:ext uri="{9D8B030D-6E8A-4147-A177-3AD203B41FA5}">
                      <a16:colId xmlns:a16="http://schemas.microsoft.com/office/drawing/2014/main" val="1333331940"/>
                    </a:ext>
                  </a:extLst>
                </a:gridCol>
              </a:tblGrid>
              <a:tr h="2032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120 MeV @ ISO2 -  10cmx10cm Field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873541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Cyclotron Nominal Beam Current (</a:t>
                      </a:r>
                      <a:r>
                        <a:rPr lang="en-GB" sz="1400" u="none" strike="noStrike" dirty="0" err="1">
                          <a:solidFill>
                            <a:srgbClr val="002060"/>
                          </a:solidFill>
                          <a:effectLst/>
                        </a:rPr>
                        <a:t>nA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)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>
                          <a:solidFill>
                            <a:srgbClr val="002060"/>
                          </a:solidFill>
                          <a:effectLst/>
                        </a:rPr>
                        <a:t>φ [#/(</a:t>
                      </a:r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cm2⋅s)]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3289647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en-NL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6,33E+04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8430380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3,16E+05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9912153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6,33E+05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8980375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20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1,27E+06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1555509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40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2,53E+06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97711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6,33E+06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9530110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200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1,27E+07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0073887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300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1,90E+07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3722541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400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2,53E+07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1234007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500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3,16E+07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6791404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600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3,80E+07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49285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>
                          <a:solidFill>
                            <a:srgbClr val="002060"/>
                          </a:solidFill>
                          <a:effectLst/>
                        </a:rPr>
                        <a:t>700</a:t>
                      </a:r>
                      <a:endParaRPr lang="en-NL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4,43E+07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5768526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NL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800</a:t>
                      </a:r>
                      <a:endParaRPr lang="en-NL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5,06E+07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55581810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EF3FBE3-0C1C-5312-0D0C-816C9ED886BC}"/>
              </a:ext>
            </a:extLst>
          </p:cNvPr>
          <p:cNvSpPr/>
          <p:nvPr/>
        </p:nvSpPr>
        <p:spPr>
          <a:xfrm>
            <a:off x="1800225" y="2143125"/>
            <a:ext cx="1314450" cy="2714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F38374-D200-854B-BECD-1E693FD149A7}"/>
              </a:ext>
            </a:extLst>
          </p:cNvPr>
          <p:cNvSpPr/>
          <p:nvPr/>
        </p:nvSpPr>
        <p:spPr>
          <a:xfrm>
            <a:off x="5964174" y="2143125"/>
            <a:ext cx="1314450" cy="2714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930E9E-2CA9-BF5B-226A-741D43ACF933}"/>
              </a:ext>
            </a:extLst>
          </p:cNvPr>
          <p:cNvSpPr/>
          <p:nvPr/>
        </p:nvSpPr>
        <p:spPr>
          <a:xfrm>
            <a:off x="10391775" y="2143125"/>
            <a:ext cx="1314450" cy="2714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7D0562-233C-38E2-D4D5-087B94D61617}"/>
              </a:ext>
            </a:extLst>
          </p:cNvPr>
          <p:cNvSpPr/>
          <p:nvPr/>
        </p:nvSpPr>
        <p:spPr>
          <a:xfrm>
            <a:off x="1852609" y="4810133"/>
            <a:ext cx="1314450" cy="2714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F6D3AD-B5F8-B1DE-03F4-0B3C3666ACA3}"/>
              </a:ext>
            </a:extLst>
          </p:cNvPr>
          <p:cNvSpPr/>
          <p:nvPr/>
        </p:nvSpPr>
        <p:spPr>
          <a:xfrm>
            <a:off x="6016558" y="4810133"/>
            <a:ext cx="1314450" cy="2714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0B57621-8FF3-5C78-513E-B0EDB5E91C53}"/>
              </a:ext>
            </a:extLst>
          </p:cNvPr>
          <p:cNvSpPr/>
          <p:nvPr/>
        </p:nvSpPr>
        <p:spPr>
          <a:xfrm>
            <a:off x="10444159" y="4810133"/>
            <a:ext cx="1314450" cy="2714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466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1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indoor&#10;&#10;Description automatically generated">
            <a:extLst>
              <a:ext uri="{FF2B5EF4-FFF2-40B4-BE49-F238E27FC236}">
                <a16:creationId xmlns:a16="http://schemas.microsoft.com/office/drawing/2014/main" id="{B0D9D585-99B8-6D14-F841-95F74F521C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16103" y="1933201"/>
            <a:ext cx="5071533" cy="3803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AE7442-B78F-3645-3157-8DB890F60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87" y="224368"/>
            <a:ext cx="10515600" cy="1325563"/>
          </a:xfrm>
        </p:spPr>
        <p:txBody>
          <a:bodyPr/>
          <a:lstStyle/>
          <a:p>
            <a:r>
              <a:rPr lang="en-US" dirty="0"/>
              <a:t>Target station for radiation hardness tests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97B50A-68EF-F0C4-E8C5-7C7F423C45C6}"/>
              </a:ext>
            </a:extLst>
          </p:cNvPr>
          <p:cNvSpPr/>
          <p:nvPr/>
        </p:nvSpPr>
        <p:spPr>
          <a:xfrm>
            <a:off x="1578695" y="4232957"/>
            <a:ext cx="2171700" cy="15748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E8DD8C-EF02-6428-5701-BD63B6629901}"/>
              </a:ext>
            </a:extLst>
          </p:cNvPr>
          <p:cNvSpPr txBox="1"/>
          <p:nvPr/>
        </p:nvSpPr>
        <p:spPr>
          <a:xfrm>
            <a:off x="852186" y="5904609"/>
            <a:ext cx="399936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Motorized X-Y stage remotely controlled </a:t>
            </a:r>
          </a:p>
        </p:txBody>
      </p:sp>
      <p:pic>
        <p:nvPicPr>
          <p:cNvPr id="3" name="test_video" descr="test_video">
            <a:hlinkClick r:id="" action="ppaction://media"/>
            <a:extLst>
              <a:ext uri="{FF2B5EF4-FFF2-40B4-BE49-F238E27FC236}">
                <a16:creationId xmlns:a16="http://schemas.microsoft.com/office/drawing/2014/main" id="{B4A2CD11-F206-B11E-CDCD-AA59A5D2DAE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61754" y="1746738"/>
            <a:ext cx="4851551" cy="315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37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4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3ACE8-06E8-1A4F-B8A8-822C1478B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2475" y="-157165"/>
            <a:ext cx="10515600" cy="1325563"/>
          </a:xfrm>
        </p:spPr>
        <p:txBody>
          <a:bodyPr/>
          <a:lstStyle/>
          <a:p>
            <a:r>
              <a:rPr lang="en-NL" dirty="0"/>
              <a:t>B</a:t>
            </a:r>
            <a:r>
              <a:rPr lang="en-GB" dirty="0"/>
              <a:t>e</a:t>
            </a:r>
            <a:r>
              <a:rPr lang="en-NL" dirty="0"/>
              <a:t>am delivery system</a:t>
            </a:r>
          </a:p>
        </p:txBody>
      </p:sp>
      <p:pic>
        <p:nvPicPr>
          <p:cNvPr id="25" name="Picture 24" descr="Graphical user interface&#10;&#10;Description automatically generated">
            <a:extLst>
              <a:ext uri="{FF2B5EF4-FFF2-40B4-BE49-F238E27FC236}">
                <a16:creationId xmlns:a16="http://schemas.microsoft.com/office/drawing/2014/main" id="{7DDAC8D1-5FEA-FBC5-0205-97FBC0988B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69" b="3834"/>
          <a:stretch/>
        </p:blipFill>
        <p:spPr>
          <a:xfrm>
            <a:off x="431799" y="814389"/>
            <a:ext cx="11241089" cy="56969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58A94869-2226-BF76-9C2F-12A6193D49B2}"/>
              </a:ext>
            </a:extLst>
          </p:cNvPr>
          <p:cNvSpPr/>
          <p:nvPr/>
        </p:nvSpPr>
        <p:spPr>
          <a:xfrm>
            <a:off x="5180618" y="1368496"/>
            <a:ext cx="4427069" cy="5526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9A83DEE-E0A1-8B19-790F-363B1A4B8A5D}"/>
              </a:ext>
            </a:extLst>
          </p:cNvPr>
          <p:cNvSpPr/>
          <p:nvPr/>
        </p:nvSpPr>
        <p:spPr>
          <a:xfrm>
            <a:off x="9836047" y="4103766"/>
            <a:ext cx="1607211" cy="5526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281AEE-E49D-8179-6945-6F738CF9F063}"/>
              </a:ext>
            </a:extLst>
          </p:cNvPr>
          <p:cNvSpPr/>
          <p:nvPr/>
        </p:nvSpPr>
        <p:spPr>
          <a:xfrm>
            <a:off x="9836048" y="3276559"/>
            <a:ext cx="1607211" cy="3380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Logo, company name&#10;&#10;Description automatically generated">
            <a:extLst>
              <a:ext uri="{FF2B5EF4-FFF2-40B4-BE49-F238E27FC236}">
                <a16:creationId xmlns:a16="http://schemas.microsoft.com/office/drawing/2014/main" id="{65BA6051-A16E-9544-9810-7E9C868332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36" b="29717"/>
          <a:stretch/>
        </p:blipFill>
        <p:spPr>
          <a:xfrm>
            <a:off x="504150" y="6382869"/>
            <a:ext cx="2596376" cy="437267"/>
          </a:xfrm>
          <a:prstGeom prst="rect">
            <a:avLst/>
          </a:prstGeom>
        </p:spPr>
      </p:pic>
      <p:pic>
        <p:nvPicPr>
          <p:cNvPr id="22" name="Picture 21" descr="Logo, company name&#10;&#10;Description automatically generated">
            <a:extLst>
              <a:ext uri="{FF2B5EF4-FFF2-40B4-BE49-F238E27FC236}">
                <a16:creationId xmlns:a16="http://schemas.microsoft.com/office/drawing/2014/main" id="{CC479FC7-3B64-328F-0044-D98435A076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7303" y="6374451"/>
            <a:ext cx="1185868" cy="48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524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FA843-A762-E433-C859-15795279E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304" y="92539"/>
            <a:ext cx="9140790" cy="1325563"/>
          </a:xfrm>
        </p:spPr>
        <p:txBody>
          <a:bodyPr/>
          <a:lstStyle/>
          <a:p>
            <a:r>
              <a:rPr lang="en-US" dirty="0"/>
              <a:t>What we tried to achieve as service-based facility</a:t>
            </a:r>
            <a:endParaRPr lang="nl-NL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416789C4-8466-6DFC-E0B1-4346E9CC9689}"/>
              </a:ext>
            </a:extLst>
          </p:cNvPr>
          <p:cNvSpPr txBox="1">
            <a:spLocks/>
          </p:cNvSpPr>
          <p:nvPr/>
        </p:nvSpPr>
        <p:spPr>
          <a:xfrm>
            <a:off x="307911" y="1278296"/>
            <a:ext cx="11066106" cy="5178490"/>
          </a:xfrm>
          <a:prstGeom prst="rect">
            <a:avLst/>
          </a:prstGeom>
          <a:solidFill>
            <a:schemeClr val="bg2"/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70000"/>
              </a:lnSpc>
            </a:pPr>
            <a:r>
              <a:rPr lang="en-US" sz="2000" dirty="0"/>
              <a:t>Flexible way to setup your experiment (standard board holder, specific 3D printed holder, remote controlled motorized stage for precise alignment, etc..)</a:t>
            </a:r>
          </a:p>
          <a:p>
            <a:pPr lvl="1">
              <a:lnSpc>
                <a:spcPct val="170000"/>
              </a:lnSpc>
            </a:pPr>
            <a:r>
              <a:rPr lang="en-US" sz="2000" dirty="0"/>
              <a:t>Flexibility in the planning (scheduling between few weeks and a couple of months</a:t>
            </a:r>
          </a:p>
          <a:p>
            <a:pPr lvl="1">
              <a:lnSpc>
                <a:spcPct val="170000"/>
              </a:lnSpc>
            </a:pPr>
            <a:r>
              <a:rPr lang="en-US" sz="2000" dirty="0"/>
              <a:t>Comfortable beam time hours, between 5pm and 11pm</a:t>
            </a:r>
          </a:p>
          <a:p>
            <a:pPr lvl="1">
              <a:lnSpc>
                <a:spcPct val="170000"/>
              </a:lnSpc>
            </a:pPr>
            <a:r>
              <a:rPr lang="en-US" sz="2000" dirty="0"/>
              <a:t>Setup time during day time, possibility to setup the day before (or setup test in the physics laboratory, without extra costs involved)</a:t>
            </a:r>
          </a:p>
          <a:p>
            <a:pPr lvl="1">
              <a:lnSpc>
                <a:spcPct val="170000"/>
              </a:lnSpc>
            </a:pPr>
            <a:r>
              <a:rPr lang="en-US" sz="2000" dirty="0"/>
              <a:t>Possibility to have 2-3 shifts in a row</a:t>
            </a:r>
          </a:p>
          <a:p>
            <a:pPr lvl="1">
              <a:lnSpc>
                <a:spcPct val="170000"/>
              </a:lnSpc>
            </a:pPr>
            <a:r>
              <a:rPr lang="en-US" sz="2000" dirty="0"/>
              <a:t>Possibility to have longer shift over the weekend</a:t>
            </a:r>
          </a:p>
          <a:p>
            <a:pPr lvl="1">
              <a:lnSpc>
                <a:spcPct val="170000"/>
              </a:lnSpc>
            </a:pPr>
            <a:r>
              <a:rPr lang="en-US" sz="2000" dirty="0"/>
              <a:t>Possibility to have short irradiation during day time (below 2min)</a:t>
            </a:r>
          </a:p>
        </p:txBody>
      </p:sp>
    </p:spTree>
    <p:extLst>
      <p:ext uri="{BB962C8B-B14F-4D97-AF65-F5344CB8AC3E}">
        <p14:creationId xmlns:p14="http://schemas.microsoft.com/office/powerpoint/2010/main" val="3099338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FA843-A762-E433-C859-15795279E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304" y="92539"/>
            <a:ext cx="9140790" cy="1325563"/>
          </a:xfrm>
        </p:spPr>
        <p:txBody>
          <a:bodyPr/>
          <a:lstStyle/>
          <a:p>
            <a:r>
              <a:rPr lang="en-US" dirty="0"/>
              <a:t>The “</a:t>
            </a:r>
            <a:r>
              <a:rPr lang="en-US" dirty="0" err="1"/>
              <a:t>easys</a:t>
            </a:r>
            <a:r>
              <a:rPr lang="en-US" dirty="0"/>
              <a:t>” of HPTC</a:t>
            </a:r>
            <a:endParaRPr lang="nl-NL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416789C4-8466-6DFC-E0B1-4346E9CC9689}"/>
              </a:ext>
            </a:extLst>
          </p:cNvPr>
          <p:cNvSpPr txBox="1">
            <a:spLocks/>
          </p:cNvSpPr>
          <p:nvPr/>
        </p:nvSpPr>
        <p:spPr>
          <a:xfrm>
            <a:off x="242596" y="1548884"/>
            <a:ext cx="11066106" cy="2248676"/>
          </a:xfrm>
          <a:prstGeom prst="rect">
            <a:avLst/>
          </a:prstGeom>
          <a:solidFill>
            <a:schemeClr val="bg2"/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70000"/>
              </a:lnSpc>
            </a:pPr>
            <a:r>
              <a:rPr lang="en-US" sz="2000" dirty="0"/>
              <a:t>Easy to travel to HPTC from Europe (Amsterdam airport 30min away)</a:t>
            </a:r>
          </a:p>
          <a:p>
            <a:pPr lvl="1">
              <a:lnSpc>
                <a:spcPct val="170000"/>
              </a:lnSpc>
            </a:pPr>
            <a:endParaRPr lang="en-US" sz="2000" dirty="0"/>
          </a:p>
          <a:p>
            <a:pPr lvl="1">
              <a:lnSpc>
                <a:spcPct val="170000"/>
              </a:lnSpc>
            </a:pPr>
            <a:endParaRPr lang="en-US" sz="2000" dirty="0"/>
          </a:p>
          <a:p>
            <a:pPr lvl="1">
              <a:lnSpc>
                <a:spcPct val="170000"/>
              </a:lnSpc>
            </a:pPr>
            <a:r>
              <a:rPr lang="en-US" sz="2000" dirty="0"/>
              <a:t>Easy access HPTC and get beam time (no paper work required </a:t>
            </a:r>
            <a:r>
              <a:rPr lang="en-US" sz="2000" dirty="0">
                <a:sym typeface="Wingdings" panose="05000000000000000000" pitchFamily="2" charset="2"/>
              </a:rPr>
              <a:t>)</a:t>
            </a:r>
          </a:p>
          <a:p>
            <a:pPr lvl="1">
              <a:lnSpc>
                <a:spcPct val="170000"/>
              </a:lnSpc>
            </a:pPr>
            <a:endParaRPr lang="en-US" sz="2000" dirty="0">
              <a:sym typeface="Wingdings" panose="05000000000000000000" pitchFamily="2" charset="2"/>
            </a:endParaRPr>
          </a:p>
          <a:p>
            <a:pPr lvl="1">
              <a:lnSpc>
                <a:spcPct val="170000"/>
              </a:lnSpc>
            </a:pPr>
            <a:endParaRPr lang="en-US" sz="2000" dirty="0"/>
          </a:p>
          <a:p>
            <a:pPr lvl="1">
              <a:lnSpc>
                <a:spcPct val="170000"/>
              </a:lnSpc>
            </a:pPr>
            <a:r>
              <a:rPr lang="en-US" sz="2000" dirty="0"/>
              <a:t>Easy to get information on the beam line and get a quote (within 1-2 days)</a:t>
            </a:r>
          </a:p>
        </p:txBody>
      </p:sp>
      <p:pic>
        <p:nvPicPr>
          <p:cNvPr id="4098" name="Picture 2" descr="How do airplanes fly? An aerospace engineer explains the physics of flight">
            <a:extLst>
              <a:ext uri="{FF2B5EF4-FFF2-40B4-BE49-F238E27FC236}">
                <a16:creationId xmlns:a16="http://schemas.microsoft.com/office/drawing/2014/main" id="{5554F8F5-74B0-CBBB-F328-CCF7EFDE9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682" y="1418102"/>
            <a:ext cx="2461290" cy="1426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Businessman having a lot of paperwork Royalty Free Vector">
            <a:extLst>
              <a:ext uri="{FF2B5EF4-FFF2-40B4-BE49-F238E27FC236}">
                <a16:creationId xmlns:a16="http://schemas.microsoft.com/office/drawing/2014/main" id="{0213747C-CAA2-6E59-7749-F3C64D26A2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3956" y="3214952"/>
            <a:ext cx="1647402" cy="1426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759946B9-62D4-F83A-8479-77B65D05EA1F}"/>
              </a:ext>
            </a:extLst>
          </p:cNvPr>
          <p:cNvSpPr/>
          <p:nvPr/>
        </p:nvSpPr>
        <p:spPr>
          <a:xfrm>
            <a:off x="8661614" y="2935584"/>
            <a:ext cx="1992086" cy="1723952"/>
          </a:xfrm>
          <a:prstGeom prst="mathMultiply">
            <a:avLst>
              <a:gd name="adj1" fmla="val 8078"/>
            </a:avLst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102" name="Picture 6" descr="Fast response Special Lineal color icon">
            <a:extLst>
              <a:ext uri="{FF2B5EF4-FFF2-40B4-BE49-F238E27FC236}">
                <a16:creationId xmlns:a16="http://schemas.microsoft.com/office/drawing/2014/main" id="{903889E0-9B8D-1F9C-23A1-7901891E0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3956" y="4826403"/>
            <a:ext cx="1939058" cy="1939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949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3ACE8-06E8-1A4F-B8A8-822C1478B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Users from 2022 to 2024</a:t>
            </a:r>
            <a:endParaRPr lang="en-N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E7F917-8F21-D804-8DAA-03EEC6ABD435}"/>
              </a:ext>
            </a:extLst>
          </p:cNvPr>
          <p:cNvSpPr txBox="1"/>
          <p:nvPr/>
        </p:nvSpPr>
        <p:spPr>
          <a:xfrm>
            <a:off x="268857" y="2075063"/>
            <a:ext cx="4603055" cy="2251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002060"/>
                </a:solidFill>
              </a:rPr>
              <a:t>16 experimental campaigns in 2022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002060"/>
                </a:solidFill>
              </a:rPr>
              <a:t>22 experimental campaigns in 2023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002060"/>
                </a:solidFill>
              </a:rPr>
              <a:t>4 experimental campaigns Q1 2024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</a:rPr>
              <a:t>Total 42</a:t>
            </a:r>
            <a:endParaRPr lang="en-US" sz="2400" dirty="0">
              <a:solidFill>
                <a:srgbClr val="002060"/>
              </a:solidFill>
            </a:endParaRPr>
          </a:p>
        </p:txBody>
      </p:sp>
      <p:pic>
        <p:nvPicPr>
          <p:cNvPr id="6" name="Picture 5" descr="A picture containing text, indoor, floor, office&#10;&#10;Description automatically generated">
            <a:extLst>
              <a:ext uri="{FF2B5EF4-FFF2-40B4-BE49-F238E27FC236}">
                <a16:creationId xmlns:a16="http://schemas.microsoft.com/office/drawing/2014/main" id="{6EC4AAA4-01BD-D534-E76A-B2E7848EFA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1229" y="1222159"/>
            <a:ext cx="6501914" cy="4876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619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7A32B-94F5-4A67-E37F-F5F133B5A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possible developments</a:t>
            </a:r>
            <a:endParaRPr lang="nl-NL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AD5C25E-95A8-3699-A974-3850D01E6FA2}"/>
              </a:ext>
            </a:extLst>
          </p:cNvPr>
          <p:cNvSpPr txBox="1">
            <a:spLocks/>
          </p:cNvSpPr>
          <p:nvPr/>
        </p:nvSpPr>
        <p:spPr>
          <a:xfrm>
            <a:off x="-361310" y="1158995"/>
            <a:ext cx="8563136" cy="1511558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70000"/>
              </a:lnSpc>
              <a:buNone/>
            </a:pPr>
            <a:r>
              <a:rPr lang="en-US" sz="2000" dirty="0"/>
              <a:t>Tune energies between 200 and 250 MeV for pencil beams and 5x5cm field with the possibility of high fluxes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AAACC840-AED2-D8ED-8CC3-BE8518785E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606" y="934095"/>
            <a:ext cx="3362399" cy="2544202"/>
          </a:xfrm>
          <a:prstGeom prst="rect">
            <a:avLst/>
          </a:prstGeom>
        </p:spPr>
      </p:pic>
      <p:pic>
        <p:nvPicPr>
          <p:cNvPr id="6" name="Picture 5" descr="A rectangular object with tape on it&#10;&#10;Description automatically generated">
            <a:extLst>
              <a:ext uri="{FF2B5EF4-FFF2-40B4-BE49-F238E27FC236}">
                <a16:creationId xmlns:a16="http://schemas.microsoft.com/office/drawing/2014/main" id="{BE2C7885-E9CB-BBED-AD2B-D6D36E5AE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6093" y="4174874"/>
            <a:ext cx="2569026" cy="19267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F4E808D-778C-ADBD-9C0C-0DAB83D6A0DF}"/>
              </a:ext>
            </a:extLst>
          </p:cNvPr>
          <p:cNvSpPr txBox="1"/>
          <p:nvPr/>
        </p:nvSpPr>
        <p:spPr>
          <a:xfrm>
            <a:off x="-361310" y="4558295"/>
            <a:ext cx="7273635" cy="506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70000"/>
              </a:lnSpc>
            </a:pPr>
            <a:r>
              <a:rPr lang="en-US" sz="1800" dirty="0">
                <a:solidFill>
                  <a:srgbClr val="002060"/>
                </a:solidFill>
              </a:rPr>
              <a:t>Possibility to have small beam size of the order of few mm in FWHM</a:t>
            </a:r>
          </a:p>
        </p:txBody>
      </p:sp>
      <p:pic>
        <p:nvPicPr>
          <p:cNvPr id="5" name="Immagine 7" descr="Immagine che contiene testo, diagramma, schermata, Diagramma&#10;&#10;Descrizione generata automaticamente">
            <a:extLst>
              <a:ext uri="{FF2B5EF4-FFF2-40B4-BE49-F238E27FC236}">
                <a16:creationId xmlns:a16="http://schemas.microsoft.com/office/drawing/2014/main" id="{C9A989DB-AF37-7EDF-E406-0ECDDFE0E9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1"/>
          <a:stretch/>
        </p:blipFill>
        <p:spPr>
          <a:xfrm>
            <a:off x="4415560" y="1818335"/>
            <a:ext cx="2863064" cy="1926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10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030787-9E47-56C9-B20B-71417FF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0857" y="822102"/>
            <a:ext cx="3932237" cy="49232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Consortium of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B48267A-EE75-3F33-F997-A8EEB6545D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2642" y="2696985"/>
            <a:ext cx="4925499" cy="2854800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Founded in 2013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First patient treated in Sept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Final commissioning of beam lines in July 2019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Assignments: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Perform excellent clinical care.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Perform R&amp;D from fundamental to clinical research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Specific research tasks: 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Show added value of proton therapy.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Improve and optimize proton therapy treatment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2F58D8-C172-EBB2-E86E-7F21DA798B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6" y="1366463"/>
            <a:ext cx="1499000" cy="590515"/>
          </a:xfrm>
          <a:prstGeom prst="rect">
            <a:avLst/>
          </a:prstGeom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F3B2B1B8-30B3-F22E-6A94-D83BB3136C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963" y="1612627"/>
            <a:ext cx="1507829" cy="5920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4A02CD-4942-BD62-13ED-F35C3D90ED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159" y="1612627"/>
            <a:ext cx="1875970" cy="4669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0DF50F-E0CF-774B-6D16-672D7E65CF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9496" y="1200150"/>
            <a:ext cx="61722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481407"/>
      </p:ext>
    </p:extLst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indoor, ceiling, floor, kitchen&#10;&#10;Description automatically generated">
            <a:extLst>
              <a:ext uri="{FF2B5EF4-FFF2-40B4-BE49-F238E27FC236}">
                <a16:creationId xmlns:a16="http://schemas.microsoft.com/office/drawing/2014/main" id="{A3ADF3AF-1BC4-6046-91AC-F76B116C59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0" b="26032"/>
          <a:stretch/>
        </p:blipFill>
        <p:spPr>
          <a:xfrm>
            <a:off x="0" y="897496"/>
            <a:ext cx="12204278" cy="5889888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BC0B2BB1-4688-D24E-92D4-5A876FA6DE79}"/>
              </a:ext>
            </a:extLst>
          </p:cNvPr>
          <p:cNvSpPr/>
          <p:nvPr/>
        </p:nvSpPr>
        <p:spPr>
          <a:xfrm>
            <a:off x="5248" y="1666225"/>
            <a:ext cx="5839967" cy="2098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en-US" sz="3000" b="1" dirty="0">
              <a:solidFill>
                <a:schemeClr val="bg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3000" b="1" dirty="0">
                <a:solidFill>
                  <a:schemeClr val="bg2"/>
                </a:solidFill>
              </a:rPr>
              <a:t>Direct e-mail to Research office: </a:t>
            </a:r>
            <a:r>
              <a:rPr lang="en-US" sz="3000" b="1" dirty="0">
                <a:solidFill>
                  <a:schemeClr val="bg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researchoffice@hollandptc.nl</a:t>
            </a:r>
            <a:endParaRPr lang="en-US" sz="3000" b="1" dirty="0">
              <a:solidFill>
                <a:schemeClr val="bg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6AE1CC3-1014-0640-868F-DCC120860F8B}"/>
              </a:ext>
            </a:extLst>
          </p:cNvPr>
          <p:cNvSpPr txBox="1"/>
          <p:nvPr/>
        </p:nvSpPr>
        <p:spPr>
          <a:xfrm>
            <a:off x="4215746" y="127619"/>
            <a:ext cx="3510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</a:rPr>
              <a:t>How to get beam time</a:t>
            </a: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C1B26259-C962-E7D8-71C2-452FB5E88DCA}"/>
              </a:ext>
            </a:extLst>
          </p:cNvPr>
          <p:cNvSpPr/>
          <p:nvPr/>
        </p:nvSpPr>
        <p:spPr>
          <a:xfrm rot="1960832">
            <a:off x="3371671" y="873703"/>
            <a:ext cx="727788" cy="119620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A1FB7EB8-8348-D711-4833-EA80DFE601DD}"/>
              </a:ext>
            </a:extLst>
          </p:cNvPr>
          <p:cNvSpPr/>
          <p:nvPr/>
        </p:nvSpPr>
        <p:spPr>
          <a:xfrm rot="19543052">
            <a:off x="7191002" y="872963"/>
            <a:ext cx="727788" cy="119620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Picture 2" descr="RADNEXT">
            <a:extLst>
              <a:ext uri="{FF2B5EF4-FFF2-40B4-BE49-F238E27FC236}">
                <a16:creationId xmlns:a16="http://schemas.microsoft.com/office/drawing/2014/main" id="{5A498A1B-0475-305E-BD9F-66E7CDC6C5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187" y="2367575"/>
            <a:ext cx="4881887" cy="147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97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B6AE1CC3-1014-0640-868F-DCC120860F8B}"/>
              </a:ext>
            </a:extLst>
          </p:cNvPr>
          <p:cNvSpPr txBox="1"/>
          <p:nvPr/>
        </p:nvSpPr>
        <p:spPr>
          <a:xfrm>
            <a:off x="4215746" y="127619"/>
            <a:ext cx="33523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bg2"/>
                </a:solidFill>
              </a:rPr>
              <a:t>The beam line team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B0F6587-FACC-4BFB-97E2-488EFE814A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57" b="9471"/>
          <a:stretch/>
        </p:blipFill>
        <p:spPr bwMode="auto">
          <a:xfrm>
            <a:off x="4800757" y="1059782"/>
            <a:ext cx="7233453" cy="5394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E3B815-6F7E-4A02-F12C-D138FD3E1EBD}"/>
              </a:ext>
            </a:extLst>
          </p:cNvPr>
          <p:cNvSpPr txBox="1"/>
          <p:nvPr/>
        </p:nvSpPr>
        <p:spPr>
          <a:xfrm>
            <a:off x="173565" y="568573"/>
            <a:ext cx="3750899" cy="553998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75000"/>
                  </a:schemeClr>
                </a:solidFill>
              </a:rPr>
              <a:t>Ernst van der Wal</a:t>
            </a:r>
          </a:p>
          <a:p>
            <a:pPr algn="ctr"/>
            <a:r>
              <a:rPr lang="en-US" sz="1500" b="1" dirty="0">
                <a:solidFill>
                  <a:schemeClr val="tx2">
                    <a:lumMod val="75000"/>
                  </a:schemeClr>
                </a:solidFill>
              </a:rPr>
              <a:t>(beam line manager and beam line engineer)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55593D-9AA9-DE12-C04F-29B3D2007ED6}"/>
              </a:ext>
            </a:extLst>
          </p:cNvPr>
          <p:cNvSpPr txBox="1"/>
          <p:nvPr/>
        </p:nvSpPr>
        <p:spPr>
          <a:xfrm>
            <a:off x="392150" y="2798878"/>
            <a:ext cx="2549315" cy="7848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75000"/>
                  </a:schemeClr>
                </a:solidFill>
              </a:rPr>
              <a:t>Thomas Toet</a:t>
            </a:r>
          </a:p>
          <a:p>
            <a:pPr algn="ctr"/>
            <a:r>
              <a:rPr lang="en-US" sz="1500" b="1" dirty="0">
                <a:solidFill>
                  <a:schemeClr val="tx2">
                    <a:lumMod val="75000"/>
                  </a:schemeClr>
                </a:solidFill>
              </a:rPr>
              <a:t>(beam line technician and beam line operator)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F35E54-BD3B-84C5-1961-81F2C4A9A86F}"/>
              </a:ext>
            </a:extLst>
          </p:cNvPr>
          <p:cNvSpPr txBox="1"/>
          <p:nvPr/>
        </p:nvSpPr>
        <p:spPr>
          <a:xfrm>
            <a:off x="1586992" y="4525176"/>
            <a:ext cx="2271776" cy="553998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75000"/>
                  </a:schemeClr>
                </a:solidFill>
              </a:rPr>
              <a:t>Reni Puspitasari-Kokko</a:t>
            </a:r>
          </a:p>
          <a:p>
            <a:pPr algn="ctr"/>
            <a:r>
              <a:rPr lang="en-US" sz="1500" b="1" dirty="0">
                <a:solidFill>
                  <a:schemeClr val="tx2">
                    <a:lumMod val="75000"/>
                  </a:schemeClr>
                </a:solidFill>
              </a:rPr>
              <a:t>(beam line radiobiologist)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FC306-7167-2866-429F-B83D5ECFB15D}"/>
              </a:ext>
            </a:extLst>
          </p:cNvPr>
          <p:cNvSpPr txBox="1"/>
          <p:nvPr/>
        </p:nvSpPr>
        <p:spPr>
          <a:xfrm>
            <a:off x="1086222" y="6177280"/>
            <a:ext cx="1788503" cy="553998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75000"/>
                  </a:schemeClr>
                </a:solidFill>
              </a:rPr>
              <a:t>Marta Rovituso</a:t>
            </a:r>
          </a:p>
          <a:p>
            <a:pPr algn="ctr"/>
            <a:r>
              <a:rPr lang="en-US" sz="1500" b="1" dirty="0">
                <a:solidFill>
                  <a:schemeClr val="tx2">
                    <a:lumMod val="75000"/>
                  </a:schemeClr>
                </a:solidFill>
              </a:rPr>
              <a:t>(beam line scientist)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AD4EAE67-B28D-9E19-094E-E925371EE6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9" t="29146" r="66616" b="48604"/>
          <a:stretch/>
        </p:blipFill>
        <p:spPr bwMode="auto">
          <a:xfrm>
            <a:off x="1535933" y="1307853"/>
            <a:ext cx="102616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B8B8C631-1853-A08D-6E1D-9B77316851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35" t="27750" r="54979" b="51449"/>
          <a:stretch/>
        </p:blipFill>
        <p:spPr bwMode="auto">
          <a:xfrm>
            <a:off x="3263643" y="2592547"/>
            <a:ext cx="952103" cy="141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F6FB2139-B737-A959-E9B4-B1A6933B6D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59" t="35293" r="46155" b="43906"/>
          <a:stretch/>
        </p:blipFill>
        <p:spPr bwMode="auto">
          <a:xfrm>
            <a:off x="173565" y="4045989"/>
            <a:ext cx="1210508" cy="180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F388A229-7CD6-6643-5C36-5DF8A4BB19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6" t="33077" r="36948" b="46122"/>
          <a:stretch/>
        </p:blipFill>
        <p:spPr bwMode="auto">
          <a:xfrm>
            <a:off x="3189893" y="5314298"/>
            <a:ext cx="983065" cy="1462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05783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indoor, ceiling, floor, kitchen&#10;&#10;Description automatically generated">
            <a:extLst>
              <a:ext uri="{FF2B5EF4-FFF2-40B4-BE49-F238E27FC236}">
                <a16:creationId xmlns:a16="http://schemas.microsoft.com/office/drawing/2014/main" id="{A3ADF3AF-1BC4-6046-91AC-F76B116C59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0" b="26032"/>
          <a:stretch/>
        </p:blipFill>
        <p:spPr>
          <a:xfrm>
            <a:off x="0" y="897496"/>
            <a:ext cx="12204278" cy="588988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6AE1CC3-1014-0640-868F-DCC120860F8B}"/>
              </a:ext>
            </a:extLst>
          </p:cNvPr>
          <p:cNvSpPr txBox="1"/>
          <p:nvPr/>
        </p:nvSpPr>
        <p:spPr>
          <a:xfrm>
            <a:off x="2471559" y="116783"/>
            <a:ext cx="70914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Thank you all for your attention!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7A739E-9537-A571-6C21-2624188EAFC3}"/>
              </a:ext>
            </a:extLst>
          </p:cNvPr>
          <p:cNvSpPr txBox="1"/>
          <p:nvPr/>
        </p:nvSpPr>
        <p:spPr>
          <a:xfrm>
            <a:off x="4366830" y="1515937"/>
            <a:ext cx="30674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</a:rPr>
              <a:t>Special thanks to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BC83C4-BD53-1FD3-220F-933DEB556D14}"/>
              </a:ext>
            </a:extLst>
          </p:cNvPr>
          <p:cNvSpPr txBox="1"/>
          <p:nvPr/>
        </p:nvSpPr>
        <p:spPr>
          <a:xfrm>
            <a:off x="391762" y="2573010"/>
            <a:ext cx="116490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</a:rPr>
              <a:t>ESA-</a:t>
            </a:r>
            <a:r>
              <a:rPr lang="en-US" sz="2800" b="1" dirty="0" err="1">
                <a:solidFill>
                  <a:schemeClr val="bg2"/>
                </a:solidFill>
              </a:rPr>
              <a:t>Estec</a:t>
            </a:r>
            <a:r>
              <a:rPr lang="en-US" sz="2800" b="1" dirty="0">
                <a:solidFill>
                  <a:schemeClr val="bg2"/>
                </a:solidFill>
              </a:rPr>
              <a:t> team: A. Costantino - A. </a:t>
            </a:r>
            <a:r>
              <a:rPr lang="en-US" sz="2800" b="1" dirty="0" err="1">
                <a:solidFill>
                  <a:schemeClr val="bg2"/>
                </a:solidFill>
              </a:rPr>
              <a:t>Pesce</a:t>
            </a:r>
            <a:r>
              <a:rPr lang="en-US" sz="2800" b="1" dirty="0">
                <a:solidFill>
                  <a:schemeClr val="bg2"/>
                </a:solidFill>
              </a:rPr>
              <a:t> - M. </a:t>
            </a:r>
            <a:r>
              <a:rPr lang="en-US" sz="2800" b="1" dirty="0" err="1">
                <a:solidFill>
                  <a:schemeClr val="bg2"/>
                </a:solidFill>
              </a:rPr>
              <a:t>Muschitiello</a:t>
            </a:r>
            <a:r>
              <a:rPr lang="en-US" sz="2800" b="1" dirty="0">
                <a:solidFill>
                  <a:schemeClr val="bg2"/>
                </a:solidFill>
              </a:rPr>
              <a:t> - M. Tali  - T. Borrel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A82A70-0FC0-BD55-5F0F-4A39A62A018D}"/>
              </a:ext>
            </a:extLst>
          </p:cNvPr>
          <p:cNvSpPr txBox="1"/>
          <p:nvPr/>
        </p:nvSpPr>
        <p:spPr>
          <a:xfrm>
            <a:off x="532685" y="3614410"/>
            <a:ext cx="113382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chemeClr val="bg2"/>
                </a:solidFill>
              </a:rPr>
              <a:t>HollandPTC</a:t>
            </a:r>
            <a:r>
              <a:rPr lang="en-US" sz="2800" b="1" dirty="0">
                <a:solidFill>
                  <a:schemeClr val="bg2"/>
                </a:solidFill>
              </a:rPr>
              <a:t> R&amp;D head M. </a:t>
            </a:r>
            <a:r>
              <a:rPr lang="en-US" sz="2800" b="1" dirty="0" err="1">
                <a:solidFill>
                  <a:schemeClr val="bg2"/>
                </a:solidFill>
              </a:rPr>
              <a:t>Hoogemann</a:t>
            </a:r>
            <a:r>
              <a:rPr lang="en-US" sz="2800" b="1" dirty="0">
                <a:solidFill>
                  <a:schemeClr val="bg2"/>
                </a:solidFill>
              </a:rPr>
              <a:t> &amp; </a:t>
            </a:r>
            <a:r>
              <a:rPr lang="en-US" sz="2800" b="1" dirty="0" err="1">
                <a:solidFill>
                  <a:schemeClr val="bg2"/>
                </a:solidFill>
              </a:rPr>
              <a:t>HollandPTC</a:t>
            </a:r>
            <a:r>
              <a:rPr lang="en-US" sz="2800" b="1" dirty="0">
                <a:solidFill>
                  <a:schemeClr val="bg2"/>
                </a:solidFill>
              </a:rPr>
              <a:t> Director I. van </a:t>
            </a:r>
            <a:r>
              <a:rPr lang="en-US" sz="2800" b="1" dirty="0" err="1">
                <a:solidFill>
                  <a:schemeClr val="bg2"/>
                </a:solidFill>
              </a:rPr>
              <a:t>Haaren</a:t>
            </a:r>
            <a:endParaRPr lang="en-US" sz="28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020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8734"/>
            <a:ext cx="10515600" cy="1325563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HollandPTC</a:t>
            </a:r>
            <a:r>
              <a:rPr lang="en-US" dirty="0"/>
              <a:t> </a:t>
            </a:r>
            <a:r>
              <a:rPr lang="en-US" dirty="0" err="1"/>
              <a:t>protontherapy</a:t>
            </a:r>
            <a:r>
              <a:rPr lang="en-US" dirty="0"/>
              <a:t> </a:t>
            </a:r>
            <a:r>
              <a:rPr lang="en-US" dirty="0" err="1"/>
              <a:t>centre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3416" y="1924581"/>
            <a:ext cx="3962693" cy="3378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VARIAN </a:t>
            </a:r>
            <a:r>
              <a:rPr lang="en-US" sz="1600" dirty="0" err="1">
                <a:solidFill>
                  <a:srgbClr val="002060"/>
                </a:solidFill>
              </a:rPr>
              <a:t>Protontherapy</a:t>
            </a:r>
            <a:r>
              <a:rPr lang="en-US" sz="1600" dirty="0">
                <a:solidFill>
                  <a:srgbClr val="002060"/>
                </a:solidFill>
              </a:rPr>
              <a:t> Center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Superconductive Cyclotron </a:t>
            </a:r>
            <a:r>
              <a:rPr lang="en-US" sz="1600" dirty="0" err="1">
                <a:solidFill>
                  <a:srgbClr val="002060"/>
                </a:solidFill>
              </a:rPr>
              <a:t>ProBeam</a:t>
            </a:r>
            <a:endParaRPr lang="en-US" sz="160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4 rooms: 2 rotating gantries, 1 eye treatment room, 1 R&amp;D room</a:t>
            </a:r>
          </a:p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rgbClr val="002060"/>
                </a:solidFill>
              </a:rPr>
              <a:t>In the R&amp;D room: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Proton beam energy from 70 up to 250 MeV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Beam current ranging from 0.04nA up to 340nA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1" t="24346" r="6002" b="24222"/>
          <a:stretch/>
        </p:blipFill>
        <p:spPr>
          <a:xfrm>
            <a:off x="4049074" y="1544594"/>
            <a:ext cx="7974049" cy="41997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437248">
            <a:off x="5526541" y="2066523"/>
            <a:ext cx="86805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</a:rPr>
              <a:t>Cyclotron</a:t>
            </a:r>
          </a:p>
        </p:txBody>
      </p:sp>
      <p:sp>
        <p:nvSpPr>
          <p:cNvPr id="7" name="TextBox 6"/>
          <p:cNvSpPr txBox="1"/>
          <p:nvPr/>
        </p:nvSpPr>
        <p:spPr>
          <a:xfrm rot="20197494">
            <a:off x="6830484" y="2550511"/>
            <a:ext cx="1294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Experimental</a:t>
            </a:r>
          </a:p>
          <a:p>
            <a:r>
              <a:rPr lang="en-US" sz="1200" b="1" dirty="0">
                <a:solidFill>
                  <a:srgbClr val="FF0000"/>
                </a:solidFill>
              </a:rPr>
              <a:t>room</a:t>
            </a:r>
          </a:p>
        </p:txBody>
      </p:sp>
      <p:sp>
        <p:nvSpPr>
          <p:cNvPr id="8" name="TextBox 7"/>
          <p:cNvSpPr txBox="1"/>
          <p:nvPr/>
        </p:nvSpPr>
        <p:spPr>
          <a:xfrm rot="20437248">
            <a:off x="9659221" y="2437287"/>
            <a:ext cx="80579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</a:rPr>
              <a:t>Gantry II</a:t>
            </a:r>
          </a:p>
        </p:txBody>
      </p:sp>
      <p:sp>
        <p:nvSpPr>
          <p:cNvPr id="9" name="TextBox 8"/>
          <p:cNvSpPr txBox="1"/>
          <p:nvPr/>
        </p:nvSpPr>
        <p:spPr>
          <a:xfrm rot="20437248">
            <a:off x="10742912" y="4436102"/>
            <a:ext cx="45236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>
                <a:solidFill>
                  <a:srgbClr val="FF0000"/>
                </a:solidFill>
              </a:rPr>
              <a:t>ETR</a:t>
            </a:r>
            <a:endParaRPr lang="en-US" sz="135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437248">
            <a:off x="8294882" y="2359473"/>
            <a:ext cx="75931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</a:rPr>
              <a:t>Gantry I</a:t>
            </a:r>
          </a:p>
        </p:txBody>
      </p:sp>
    </p:spTree>
    <p:extLst>
      <p:ext uri="{BB962C8B-B14F-4D97-AF65-F5344CB8AC3E}">
        <p14:creationId xmlns:p14="http://schemas.microsoft.com/office/powerpoint/2010/main" val="140835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03D69C-98F0-9632-D2FB-A8F1A2AE3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106" y="1173892"/>
            <a:ext cx="10573788" cy="525101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178971E-B413-ADEC-A136-9667C7CCD003}"/>
              </a:ext>
            </a:extLst>
          </p:cNvPr>
          <p:cNvSpPr txBox="1">
            <a:spLocks/>
          </p:cNvSpPr>
          <p:nvPr/>
        </p:nvSpPr>
        <p:spPr>
          <a:xfrm>
            <a:off x="3203883" y="0"/>
            <a:ext cx="5784233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R&amp;D facility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A4F9BE-3BE9-617D-53AA-5DE69D3EFB99}"/>
              </a:ext>
            </a:extLst>
          </p:cNvPr>
          <p:cNvSpPr txBox="1"/>
          <p:nvPr/>
        </p:nvSpPr>
        <p:spPr>
          <a:xfrm>
            <a:off x="968838" y="828197"/>
            <a:ext cx="2921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Biology Lab cell culture work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CFE19E-E449-D0A8-E0A7-D2DFC9C6EAAB}"/>
              </a:ext>
            </a:extLst>
          </p:cNvPr>
          <p:cNvSpPr txBox="1"/>
          <p:nvPr/>
        </p:nvSpPr>
        <p:spPr>
          <a:xfrm>
            <a:off x="7937213" y="5133833"/>
            <a:ext cx="4387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Pre-clinical preparation room for in vivo experiment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B240C5-52D5-FCCE-0202-54CC1020B170}"/>
              </a:ext>
            </a:extLst>
          </p:cNvPr>
          <p:cNvSpPr txBox="1"/>
          <p:nvPr/>
        </p:nvSpPr>
        <p:spPr>
          <a:xfrm>
            <a:off x="7599361" y="828197"/>
            <a:ext cx="2647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Physics and Chemistry lab</a:t>
            </a:r>
          </a:p>
        </p:txBody>
      </p:sp>
    </p:spTree>
    <p:extLst>
      <p:ext uri="{BB962C8B-B14F-4D97-AF65-F5344CB8AC3E}">
        <p14:creationId xmlns:p14="http://schemas.microsoft.com/office/powerpoint/2010/main" val="1288236085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ndoor, floor, ceiling, kitchen&#10;&#10;Description automatically generated">
            <a:extLst>
              <a:ext uri="{FF2B5EF4-FFF2-40B4-BE49-F238E27FC236}">
                <a16:creationId xmlns:a16="http://schemas.microsoft.com/office/drawing/2014/main" id="{1B7D3302-B2C1-7523-C89B-68577E3E91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173" r="17331" b="17381"/>
          <a:stretch/>
        </p:blipFill>
        <p:spPr>
          <a:xfrm>
            <a:off x="350951" y="800100"/>
            <a:ext cx="11490097" cy="5207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6A229FD-8124-6092-46D2-87ED5A709248}"/>
              </a:ext>
            </a:extLst>
          </p:cNvPr>
          <p:cNvSpPr txBox="1"/>
          <p:nvPr/>
        </p:nvSpPr>
        <p:spPr>
          <a:xfrm>
            <a:off x="350951" y="3021568"/>
            <a:ext cx="123482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Interphone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1C64EC-AA47-035C-69E8-2608BB479804}"/>
              </a:ext>
            </a:extLst>
          </p:cNvPr>
          <p:cNvSpPr/>
          <p:nvPr/>
        </p:nvSpPr>
        <p:spPr>
          <a:xfrm>
            <a:off x="673100" y="2349500"/>
            <a:ext cx="393700" cy="6731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142C26-FB48-98F9-FB28-60B4C04949FE}"/>
              </a:ext>
            </a:extLst>
          </p:cNvPr>
          <p:cNvSpPr txBox="1"/>
          <p:nvPr/>
        </p:nvSpPr>
        <p:spPr>
          <a:xfrm>
            <a:off x="516124" y="1180068"/>
            <a:ext cx="90447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Camera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560901-9158-7767-7443-65AB0C3BD98D}"/>
              </a:ext>
            </a:extLst>
          </p:cNvPr>
          <p:cNvSpPr/>
          <p:nvPr/>
        </p:nvSpPr>
        <p:spPr>
          <a:xfrm>
            <a:off x="1093685" y="1611868"/>
            <a:ext cx="393700" cy="50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30D595-7E76-B902-2BAB-CD5CC5BD26FC}"/>
              </a:ext>
            </a:extLst>
          </p:cNvPr>
          <p:cNvSpPr txBox="1"/>
          <p:nvPr/>
        </p:nvSpPr>
        <p:spPr>
          <a:xfrm>
            <a:off x="5989824" y="1014968"/>
            <a:ext cx="90447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Camera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AB7786C-56D3-D149-4C00-C9E1A4ABB1BF}"/>
              </a:ext>
            </a:extLst>
          </p:cNvPr>
          <p:cNvSpPr/>
          <p:nvPr/>
        </p:nvSpPr>
        <p:spPr>
          <a:xfrm>
            <a:off x="6567385" y="1446768"/>
            <a:ext cx="393700" cy="6731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DB85B7F-F17D-A86F-F8BE-19F111698924}"/>
              </a:ext>
            </a:extLst>
          </p:cNvPr>
          <p:cNvSpPr/>
          <p:nvPr/>
        </p:nvSpPr>
        <p:spPr>
          <a:xfrm>
            <a:off x="1385349" y="2570718"/>
            <a:ext cx="393700" cy="50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4A6D0EF-BC23-0970-2F0C-F86E226350FA}"/>
              </a:ext>
            </a:extLst>
          </p:cNvPr>
          <p:cNvSpPr/>
          <p:nvPr/>
        </p:nvSpPr>
        <p:spPr>
          <a:xfrm>
            <a:off x="7021375" y="1199634"/>
            <a:ext cx="393700" cy="50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DC3B2F4-59BE-63D8-01AE-7EF242833551}"/>
              </a:ext>
            </a:extLst>
          </p:cNvPr>
          <p:cNvSpPr/>
          <p:nvPr/>
        </p:nvSpPr>
        <p:spPr>
          <a:xfrm>
            <a:off x="7395029" y="1384300"/>
            <a:ext cx="393700" cy="50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17356B-8BFF-C748-F9BF-32EF95E6AF0C}"/>
              </a:ext>
            </a:extLst>
          </p:cNvPr>
          <p:cNvSpPr txBox="1"/>
          <p:nvPr/>
        </p:nvSpPr>
        <p:spPr>
          <a:xfrm>
            <a:off x="7542148" y="995402"/>
            <a:ext cx="138037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Laser system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8DEF817-0508-67E4-328A-1BB1F52D9A9E}"/>
              </a:ext>
            </a:extLst>
          </p:cNvPr>
          <p:cNvSpPr/>
          <p:nvPr/>
        </p:nvSpPr>
        <p:spPr>
          <a:xfrm>
            <a:off x="7937500" y="2824718"/>
            <a:ext cx="774699" cy="12519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7F8E100-2CA3-9217-B968-A96E47521825}"/>
              </a:ext>
            </a:extLst>
          </p:cNvPr>
          <p:cNvSpPr txBox="1"/>
          <p:nvPr/>
        </p:nvSpPr>
        <p:spPr>
          <a:xfrm>
            <a:off x="8774622" y="3390900"/>
            <a:ext cx="1905778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Patch panel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Direct Ethernet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BNC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SHV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FCC7D44-27C2-6A3A-0B59-A6BEE8AFBE3D}"/>
              </a:ext>
            </a:extLst>
          </p:cNvPr>
          <p:cNvSpPr/>
          <p:nvPr/>
        </p:nvSpPr>
        <p:spPr>
          <a:xfrm>
            <a:off x="3397700" y="3078718"/>
            <a:ext cx="4346527" cy="10868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18B34D-366D-0086-8D98-9469C22A1227}"/>
              </a:ext>
            </a:extLst>
          </p:cNvPr>
          <p:cNvSpPr txBox="1"/>
          <p:nvPr/>
        </p:nvSpPr>
        <p:spPr>
          <a:xfrm>
            <a:off x="3816560" y="4258786"/>
            <a:ext cx="4346527" cy="1477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Modular target 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Thorlabs plates (75x75cm)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0.1 mm precision in 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1mm precision alignment in respect to room laser system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2896619-E3AA-9EBE-9F0A-67BD785F20F6}"/>
              </a:ext>
            </a:extLst>
          </p:cNvPr>
          <p:cNvSpPr/>
          <p:nvPr/>
        </p:nvSpPr>
        <p:spPr>
          <a:xfrm>
            <a:off x="7744227" y="2275263"/>
            <a:ext cx="3984538" cy="5758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FD1793-9F7B-9DFA-71EA-91AF8A066570}"/>
              </a:ext>
            </a:extLst>
          </p:cNvPr>
          <p:cNvSpPr txBox="1"/>
          <p:nvPr/>
        </p:nvSpPr>
        <p:spPr>
          <a:xfrm>
            <a:off x="9337155" y="1768038"/>
            <a:ext cx="111601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Beam line</a:t>
            </a: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9B091E8A-A3EE-36CD-EAA5-380BDF31C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4902" y="-622797"/>
            <a:ext cx="10515600" cy="1325563"/>
          </a:xfrm>
        </p:spPr>
        <p:txBody>
          <a:bodyPr/>
          <a:lstStyle/>
          <a:p>
            <a:r>
              <a:rPr lang="en-US" dirty="0"/>
              <a:t>The experimental room</a:t>
            </a:r>
          </a:p>
        </p:txBody>
      </p:sp>
    </p:spTree>
    <p:extLst>
      <p:ext uri="{BB962C8B-B14F-4D97-AF65-F5344CB8AC3E}">
        <p14:creationId xmlns:p14="http://schemas.microsoft.com/office/powerpoint/2010/main" val="5115997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5" grpId="0" animBg="1"/>
      <p:bldP spid="16" grpId="0" animBg="1"/>
      <p:bldP spid="19" grpId="0" animBg="1"/>
      <p:bldP spid="21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19FFD-3543-8109-5794-7C502FDD3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-103555"/>
            <a:ext cx="10515600" cy="1325563"/>
          </a:xfrm>
        </p:spPr>
        <p:txBody>
          <a:bodyPr/>
          <a:lstStyle/>
          <a:p>
            <a:r>
              <a:rPr lang="en-US" dirty="0"/>
              <a:t>Applications in the R&amp;D beam line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3261D4-57F3-D8DB-DE70-4766C68D2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52" y="2792550"/>
            <a:ext cx="1479136" cy="14198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A55793-9A77-E685-CF30-0F6FDEF238A4}"/>
              </a:ext>
            </a:extLst>
          </p:cNvPr>
          <p:cNvSpPr txBox="1"/>
          <p:nvPr/>
        </p:nvSpPr>
        <p:spPr>
          <a:xfrm>
            <a:off x="1101068" y="2418088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Radiobiology</a:t>
            </a:r>
          </a:p>
        </p:txBody>
      </p:sp>
      <p:pic>
        <p:nvPicPr>
          <p:cNvPr id="6" name="Picture 5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810E7232-3048-94A2-063A-A45CF7AC58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98" b="44429"/>
          <a:stretch/>
        </p:blipFill>
        <p:spPr>
          <a:xfrm>
            <a:off x="1645077" y="2814121"/>
            <a:ext cx="1820469" cy="10921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85ECDF-A6E9-6022-207A-A204211F09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9741" y="3279390"/>
            <a:ext cx="1739900" cy="1155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F078FE9-8B0D-354C-CEDE-E052D18B45FF}"/>
              </a:ext>
            </a:extLst>
          </p:cNvPr>
          <p:cNvSpPr txBox="1"/>
          <p:nvPr/>
        </p:nvSpPr>
        <p:spPr>
          <a:xfrm>
            <a:off x="3953870" y="2787364"/>
            <a:ext cx="2251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Advanced Technology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A8F858-2636-6D94-89E4-84702CD19B23}"/>
              </a:ext>
            </a:extLst>
          </p:cNvPr>
          <p:cNvSpPr txBox="1"/>
          <p:nvPr/>
        </p:nvSpPr>
        <p:spPr>
          <a:xfrm>
            <a:off x="10034197" y="2365804"/>
            <a:ext cx="1174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Dosimetry</a:t>
            </a:r>
          </a:p>
        </p:txBody>
      </p:sp>
      <p:pic>
        <p:nvPicPr>
          <p:cNvPr id="10" name="Picture 9" descr="A picture containing transport, satellite&#10;&#10;Description automatically generated">
            <a:extLst>
              <a:ext uri="{FF2B5EF4-FFF2-40B4-BE49-F238E27FC236}">
                <a16:creationId xmlns:a16="http://schemas.microsoft.com/office/drawing/2014/main" id="{B9AC217F-4C44-1612-1496-5AA72AB5BD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071" y="2517308"/>
            <a:ext cx="2005261" cy="12532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A49C44F-864A-602F-68C5-4E9551AC3272}"/>
              </a:ext>
            </a:extLst>
          </p:cNvPr>
          <p:cNvSpPr txBox="1"/>
          <p:nvPr/>
        </p:nvSpPr>
        <p:spPr>
          <a:xfrm>
            <a:off x="6772071" y="2141934"/>
            <a:ext cx="1949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Space applications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8903957-B482-FC0C-A01B-A93237D59E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18938" y="2737376"/>
            <a:ext cx="2005261" cy="83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869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F9ADFF-F7CE-954A-8BD3-D66ACEF2C136}"/>
              </a:ext>
            </a:extLst>
          </p:cNvPr>
          <p:cNvSpPr txBox="1"/>
          <p:nvPr/>
        </p:nvSpPr>
        <p:spPr>
          <a:xfrm>
            <a:off x="3910517" y="2782669"/>
            <a:ext cx="4123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</a:rPr>
              <a:t>Beam characteristics</a:t>
            </a:r>
            <a:endParaRPr lang="en-NL" sz="36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670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7C5B1-005B-C517-7F21-7238C19D6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experimental beam line</a:t>
            </a:r>
          </a:p>
        </p:txBody>
      </p:sp>
      <p:pic>
        <p:nvPicPr>
          <p:cNvPr id="4" name="Picture 3" descr="A picture containing indoor, floor, ceiling&#10;&#10;Description automatically generated">
            <a:extLst>
              <a:ext uri="{FF2B5EF4-FFF2-40B4-BE49-F238E27FC236}">
                <a16:creationId xmlns:a16="http://schemas.microsoft.com/office/drawing/2014/main" id="{B05EF95D-37FD-B6AD-06D4-0120706C47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370" b="27451"/>
          <a:stretch/>
        </p:blipFill>
        <p:spPr>
          <a:xfrm>
            <a:off x="125501" y="1271593"/>
            <a:ext cx="11940997" cy="4314814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54BCA06-0EDF-2214-372E-BF626B4B1950}"/>
              </a:ext>
            </a:extLst>
          </p:cNvPr>
          <p:cNvCxnSpPr/>
          <p:nvPr/>
        </p:nvCxnSpPr>
        <p:spPr>
          <a:xfrm flipH="1">
            <a:off x="6969210" y="3466071"/>
            <a:ext cx="2286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1341D2D4-7E30-9498-6C05-EA3A9B41225D}"/>
              </a:ext>
            </a:extLst>
          </p:cNvPr>
          <p:cNvGrpSpPr/>
          <p:nvPr/>
        </p:nvGrpSpPr>
        <p:grpSpPr>
          <a:xfrm>
            <a:off x="5876482" y="2620996"/>
            <a:ext cx="1530547" cy="1345522"/>
            <a:chOff x="5876482" y="2620996"/>
            <a:chExt cx="1530547" cy="134552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810FAF5-9BD3-8734-A2BA-CB1E06069B11}"/>
                </a:ext>
              </a:extLst>
            </p:cNvPr>
            <p:cNvSpPr/>
            <p:nvPr/>
          </p:nvSpPr>
          <p:spPr>
            <a:xfrm>
              <a:off x="6326659" y="3039762"/>
              <a:ext cx="630194" cy="92675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D252FEC-AC17-A56A-10EA-5FA8BA03F40C}"/>
                </a:ext>
              </a:extLst>
            </p:cNvPr>
            <p:cNvSpPr txBox="1"/>
            <p:nvPr/>
          </p:nvSpPr>
          <p:spPr>
            <a:xfrm>
              <a:off x="5876482" y="2620996"/>
              <a:ext cx="1530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Beam monitor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5130F7D-7F24-EB7F-E7BE-FD4C0E3B0F43}"/>
              </a:ext>
            </a:extLst>
          </p:cNvPr>
          <p:cNvGrpSpPr/>
          <p:nvPr/>
        </p:nvGrpSpPr>
        <p:grpSpPr>
          <a:xfrm>
            <a:off x="5362834" y="2896272"/>
            <a:ext cx="617477" cy="873815"/>
            <a:chOff x="5362834" y="2896272"/>
            <a:chExt cx="617477" cy="8738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0D10EB7-B462-171B-2008-1D2EFA7F4BB6}"/>
                </a:ext>
              </a:extLst>
            </p:cNvPr>
            <p:cNvSpPr txBox="1"/>
            <p:nvPr/>
          </p:nvSpPr>
          <p:spPr>
            <a:xfrm>
              <a:off x="5362834" y="2896272"/>
              <a:ext cx="6174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ISO1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BBF2420-B3C5-FA9C-8C9F-058F73DDAD69}"/>
                </a:ext>
              </a:extLst>
            </p:cNvPr>
            <p:cNvGrpSpPr/>
            <p:nvPr/>
          </p:nvGrpSpPr>
          <p:grpSpPr>
            <a:xfrm>
              <a:off x="5475763" y="3400755"/>
              <a:ext cx="389579" cy="369332"/>
              <a:chOff x="7401066" y="4900937"/>
              <a:chExt cx="501295" cy="355380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4097FE46-D2F1-1E1A-92D8-98146F6767CF}"/>
                  </a:ext>
                </a:extLst>
              </p:cNvPr>
              <p:cNvCxnSpPr/>
              <p:nvPr/>
            </p:nvCxnSpPr>
            <p:spPr>
              <a:xfrm>
                <a:off x="7401066" y="5078627"/>
                <a:ext cx="501295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AE46B406-A424-910B-FF4A-43015BB221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51282" y="4900937"/>
                <a:ext cx="0" cy="35538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59AD160-4991-978B-5447-423C95AF33FE}"/>
              </a:ext>
            </a:extLst>
          </p:cNvPr>
          <p:cNvGrpSpPr/>
          <p:nvPr/>
        </p:nvGrpSpPr>
        <p:grpSpPr>
          <a:xfrm>
            <a:off x="3947665" y="2896272"/>
            <a:ext cx="617477" cy="873815"/>
            <a:chOff x="5362834" y="2896272"/>
            <a:chExt cx="617477" cy="87381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D9F16D5-1EE7-3DCA-3A9E-BC1112C7B56E}"/>
                </a:ext>
              </a:extLst>
            </p:cNvPr>
            <p:cNvSpPr txBox="1"/>
            <p:nvPr/>
          </p:nvSpPr>
          <p:spPr>
            <a:xfrm>
              <a:off x="5362834" y="2896272"/>
              <a:ext cx="6174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ISO2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9150487-298D-415B-81A1-DDF36B3E03A4}"/>
                </a:ext>
              </a:extLst>
            </p:cNvPr>
            <p:cNvGrpSpPr/>
            <p:nvPr/>
          </p:nvGrpSpPr>
          <p:grpSpPr>
            <a:xfrm>
              <a:off x="5475763" y="3400755"/>
              <a:ext cx="389579" cy="369332"/>
              <a:chOff x="7401066" y="4900937"/>
              <a:chExt cx="501295" cy="355380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9A6445E3-B01A-544A-EC63-083D774C5692}"/>
                  </a:ext>
                </a:extLst>
              </p:cNvPr>
              <p:cNvCxnSpPr/>
              <p:nvPr/>
            </p:nvCxnSpPr>
            <p:spPr>
              <a:xfrm>
                <a:off x="7401066" y="5078627"/>
                <a:ext cx="501295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38FBD4AD-8D8D-6455-138C-1703DA8301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51282" y="4900937"/>
                <a:ext cx="0" cy="35538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2" name="Afbeelding 5" descr="spot240.jpg">
            <a:extLst>
              <a:ext uri="{FF2B5EF4-FFF2-40B4-BE49-F238E27FC236}">
                <a16:creationId xmlns:a16="http://schemas.microsoft.com/office/drawing/2014/main" id="{1CF51E4E-ECF1-7D44-AEF2-BA23F7842C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1" t="8958" r="12102" b="15432"/>
          <a:stretch/>
        </p:blipFill>
        <p:spPr>
          <a:xfrm>
            <a:off x="7471831" y="1758002"/>
            <a:ext cx="1902942" cy="1458097"/>
          </a:xfrm>
          <a:prstGeom prst="rect">
            <a:avLst/>
          </a:prstGeom>
        </p:spPr>
      </p:pic>
      <p:pic>
        <p:nvPicPr>
          <p:cNvPr id="33" name="Afbeelding 2" descr="plots_nextQ2.jpg">
            <a:extLst>
              <a:ext uri="{FF2B5EF4-FFF2-40B4-BE49-F238E27FC236}">
                <a16:creationId xmlns:a16="http://schemas.microsoft.com/office/drawing/2014/main" id="{8485256E-4792-363C-B580-2012352DBA9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4" t="6434" r="8517" b="3648"/>
          <a:stretch/>
        </p:blipFill>
        <p:spPr>
          <a:xfrm>
            <a:off x="4147473" y="4426942"/>
            <a:ext cx="3259556" cy="2294222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8DD9C1B9-D246-B500-645C-AE1ABF0E3513}"/>
              </a:ext>
            </a:extLst>
          </p:cNvPr>
          <p:cNvGrpSpPr/>
          <p:nvPr/>
        </p:nvGrpSpPr>
        <p:grpSpPr>
          <a:xfrm>
            <a:off x="472190" y="4052632"/>
            <a:ext cx="3409681" cy="2764397"/>
            <a:chOff x="472190" y="4052632"/>
            <a:chExt cx="3409681" cy="2764397"/>
          </a:xfrm>
        </p:grpSpPr>
        <p:pic>
          <p:nvPicPr>
            <p:cNvPr id="34" name="Afbeelding 5" descr="envelope240.jpg">
              <a:extLst>
                <a:ext uri="{FF2B5EF4-FFF2-40B4-BE49-F238E27FC236}">
                  <a16:creationId xmlns:a16="http://schemas.microsoft.com/office/drawing/2014/main" id="{B40F1499-888E-D96B-AD9A-885032F9B5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46" t="5493" r="7621" b="3021"/>
            <a:stretch/>
          </p:blipFill>
          <p:spPr>
            <a:xfrm>
              <a:off x="472190" y="4052632"/>
              <a:ext cx="3409681" cy="2764397"/>
            </a:xfrm>
            <a:prstGeom prst="rect">
              <a:avLst/>
            </a:prstGeom>
          </p:spPr>
        </p:pic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EAF9A48-F051-DB6D-CCD5-4B23898DCC63}"/>
                </a:ext>
              </a:extLst>
            </p:cNvPr>
            <p:cNvSpPr/>
            <p:nvPr/>
          </p:nvSpPr>
          <p:spPr>
            <a:xfrm>
              <a:off x="1616158" y="5364610"/>
              <a:ext cx="414446" cy="40646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84EBF6F-CC06-9718-CE55-3137F159EC3C}"/>
                </a:ext>
              </a:extLst>
            </p:cNvPr>
            <p:cNvSpPr/>
            <p:nvPr/>
          </p:nvSpPr>
          <p:spPr>
            <a:xfrm>
              <a:off x="2378255" y="4870723"/>
              <a:ext cx="414446" cy="40646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7C8FF67-2F41-9FAC-40F9-23A665745038}"/>
                </a:ext>
              </a:extLst>
            </p:cNvPr>
            <p:cNvSpPr txBox="1"/>
            <p:nvPr/>
          </p:nvSpPr>
          <p:spPr>
            <a:xfrm>
              <a:off x="1495176" y="5038672"/>
              <a:ext cx="6174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ISO1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4FF7693-AD7F-DFF8-8358-D1415AAC154B}"/>
                </a:ext>
              </a:extLst>
            </p:cNvPr>
            <p:cNvSpPr txBox="1"/>
            <p:nvPr/>
          </p:nvSpPr>
          <p:spPr>
            <a:xfrm>
              <a:off x="2243110" y="4544785"/>
              <a:ext cx="6174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ISO2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9335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floor, ceiling, stove&#10;&#10;Description automatically generated">
            <a:extLst>
              <a:ext uri="{FF2B5EF4-FFF2-40B4-BE49-F238E27FC236}">
                <a16:creationId xmlns:a16="http://schemas.microsoft.com/office/drawing/2014/main" id="{090E05FF-56BB-B78F-43B7-AEC7C36C9B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379"/>
          <a:stretch/>
        </p:blipFill>
        <p:spPr>
          <a:xfrm>
            <a:off x="2209800" y="1408860"/>
            <a:ext cx="7772400" cy="4991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A7C5B1-005B-C517-7F21-7238C19D6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experimental beam line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54BCA06-0EDF-2214-372E-BF626B4B1950}"/>
              </a:ext>
            </a:extLst>
          </p:cNvPr>
          <p:cNvCxnSpPr/>
          <p:nvPr/>
        </p:nvCxnSpPr>
        <p:spPr>
          <a:xfrm flipH="1">
            <a:off x="8416645" y="3625877"/>
            <a:ext cx="2286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59AD160-4991-978B-5447-423C95AF33FE}"/>
              </a:ext>
            </a:extLst>
          </p:cNvPr>
          <p:cNvGrpSpPr/>
          <p:nvPr/>
        </p:nvGrpSpPr>
        <p:grpSpPr>
          <a:xfrm>
            <a:off x="3697745" y="2936728"/>
            <a:ext cx="617477" cy="873815"/>
            <a:chOff x="5362834" y="2896272"/>
            <a:chExt cx="617477" cy="87381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D9F16D5-1EE7-3DCA-3A9E-BC1112C7B56E}"/>
                </a:ext>
              </a:extLst>
            </p:cNvPr>
            <p:cNvSpPr txBox="1"/>
            <p:nvPr/>
          </p:nvSpPr>
          <p:spPr>
            <a:xfrm>
              <a:off x="5362834" y="2896272"/>
              <a:ext cx="617477" cy="36933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ISO2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9150487-298D-415B-81A1-DDF36B3E03A4}"/>
                </a:ext>
              </a:extLst>
            </p:cNvPr>
            <p:cNvGrpSpPr/>
            <p:nvPr/>
          </p:nvGrpSpPr>
          <p:grpSpPr>
            <a:xfrm>
              <a:off x="5475763" y="3400755"/>
              <a:ext cx="389579" cy="369332"/>
              <a:chOff x="7401066" y="4900937"/>
              <a:chExt cx="501295" cy="355380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9A6445E3-B01A-544A-EC63-083D774C5692}"/>
                  </a:ext>
                </a:extLst>
              </p:cNvPr>
              <p:cNvCxnSpPr/>
              <p:nvPr/>
            </p:nvCxnSpPr>
            <p:spPr>
              <a:xfrm>
                <a:off x="7401066" y="5078627"/>
                <a:ext cx="501295" cy="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38FBD4AD-8D8D-6455-138C-1703DA8301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51282" y="4900937"/>
                <a:ext cx="0" cy="35538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2FD0413-7048-60F8-463A-386DFAE2238A}"/>
              </a:ext>
            </a:extLst>
          </p:cNvPr>
          <p:cNvSpPr txBox="1"/>
          <p:nvPr/>
        </p:nvSpPr>
        <p:spPr>
          <a:xfrm>
            <a:off x="7966880" y="2736153"/>
            <a:ext cx="1759827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Beam vacuum </a:t>
            </a:r>
            <a:r>
              <a:rPr lang="x-none" sz="1400" b="1">
                <a:solidFill>
                  <a:srgbClr val="FF0000"/>
                </a:solidFill>
              </a:rPr>
              <a:t>exit </a:t>
            </a:r>
            <a:r>
              <a:rPr lang="x-none" sz="1400" b="1" dirty="0">
                <a:solidFill>
                  <a:srgbClr val="FF0000"/>
                </a:solidFill>
              </a:rPr>
              <a:t>window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25C7F4-68E7-3513-3B35-E0412A64C600}"/>
              </a:ext>
            </a:extLst>
          </p:cNvPr>
          <p:cNvSpPr txBox="1"/>
          <p:nvPr/>
        </p:nvSpPr>
        <p:spPr>
          <a:xfrm>
            <a:off x="7802865" y="4159806"/>
            <a:ext cx="1227561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1</a:t>
            </a:r>
            <a:r>
              <a:rPr lang="en-US" sz="1400" b="1" baseline="30000" dirty="0">
                <a:solidFill>
                  <a:srgbClr val="FF0000"/>
                </a:solidFill>
              </a:rPr>
              <a:t>st</a:t>
            </a:r>
            <a:r>
              <a:rPr lang="en-US" sz="1400" b="1" dirty="0">
                <a:solidFill>
                  <a:srgbClr val="FF0000"/>
                </a:solidFill>
              </a:rPr>
              <a:t> scatter foil</a:t>
            </a:r>
            <a:endParaRPr lang="x-none" sz="1400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0C965C-F666-9D70-D4D5-4CBB70A344B5}"/>
              </a:ext>
            </a:extLst>
          </p:cNvPr>
          <p:cNvSpPr txBox="1"/>
          <p:nvPr/>
        </p:nvSpPr>
        <p:spPr>
          <a:xfrm>
            <a:off x="6118391" y="2645584"/>
            <a:ext cx="1592996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Dual ring </a:t>
            </a:r>
            <a:r>
              <a:rPr lang="en-US" sz="1400" b="1" dirty="0" err="1">
                <a:solidFill>
                  <a:srgbClr val="FF0000"/>
                </a:solidFill>
              </a:rPr>
              <a:t>scatterer</a:t>
            </a:r>
            <a:endParaRPr lang="x-none" sz="1400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E9434D-1A4F-3AEE-F3C9-540F1A80D650}"/>
              </a:ext>
            </a:extLst>
          </p:cNvPr>
          <p:cNvSpPr txBox="1"/>
          <p:nvPr/>
        </p:nvSpPr>
        <p:spPr>
          <a:xfrm>
            <a:off x="4577630" y="2736153"/>
            <a:ext cx="1034972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Collimator</a:t>
            </a:r>
            <a:endParaRPr lang="x-none" sz="1400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B3B3BE-CE14-1916-0D24-765AC6DCD634}"/>
              </a:ext>
            </a:extLst>
          </p:cNvPr>
          <p:cNvSpPr txBox="1"/>
          <p:nvPr/>
        </p:nvSpPr>
        <p:spPr>
          <a:xfrm>
            <a:off x="5920882" y="4679231"/>
            <a:ext cx="1592996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Beam monitor</a:t>
            </a:r>
            <a:endParaRPr lang="x-none" sz="1400" b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A4FE563-B17F-CF84-E7A5-D77EC0591618}"/>
              </a:ext>
            </a:extLst>
          </p:cNvPr>
          <p:cNvCxnSpPr/>
          <p:nvPr/>
        </p:nvCxnSpPr>
        <p:spPr>
          <a:xfrm flipH="1" flipV="1">
            <a:off x="7648082" y="3824428"/>
            <a:ext cx="154782" cy="4690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9ADD00A-E21F-8EAE-68CE-5EB9A7C94D1C}"/>
              </a:ext>
            </a:extLst>
          </p:cNvPr>
          <p:cNvCxnSpPr>
            <a:cxnSpLocks/>
          </p:cNvCxnSpPr>
          <p:nvPr/>
        </p:nvCxnSpPr>
        <p:spPr>
          <a:xfrm flipH="1">
            <a:off x="7769599" y="3233440"/>
            <a:ext cx="184522" cy="28039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186EF52-608D-682D-026D-821A199E4BF2}"/>
              </a:ext>
            </a:extLst>
          </p:cNvPr>
          <p:cNvCxnSpPr>
            <a:cxnSpLocks/>
          </p:cNvCxnSpPr>
          <p:nvPr/>
        </p:nvCxnSpPr>
        <p:spPr>
          <a:xfrm flipV="1">
            <a:off x="7021246" y="4271826"/>
            <a:ext cx="274699" cy="4074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1E0F5F3-C786-4856-D720-E5174C9D0EAE}"/>
              </a:ext>
            </a:extLst>
          </p:cNvPr>
          <p:cNvCxnSpPr>
            <a:cxnSpLocks/>
          </p:cNvCxnSpPr>
          <p:nvPr/>
        </p:nvCxnSpPr>
        <p:spPr>
          <a:xfrm flipH="1">
            <a:off x="6675174" y="3012924"/>
            <a:ext cx="232240" cy="5918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DECEAC1-2F55-F24D-D6D5-B440A9C96876}"/>
              </a:ext>
            </a:extLst>
          </p:cNvPr>
          <p:cNvCxnSpPr>
            <a:cxnSpLocks/>
          </p:cNvCxnSpPr>
          <p:nvPr/>
        </p:nvCxnSpPr>
        <p:spPr>
          <a:xfrm flipH="1">
            <a:off x="4459392" y="3043656"/>
            <a:ext cx="201168" cy="3739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B6080D8-B894-49AA-6B11-3B8B957F859F}"/>
              </a:ext>
            </a:extLst>
          </p:cNvPr>
          <p:cNvCxnSpPr>
            <a:cxnSpLocks/>
          </p:cNvCxnSpPr>
          <p:nvPr/>
        </p:nvCxnSpPr>
        <p:spPr>
          <a:xfrm>
            <a:off x="5477347" y="3077246"/>
            <a:ext cx="118664" cy="30676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53" descr="Chart&#10;&#10;Description automatically generated with medium confidence">
            <a:extLst>
              <a:ext uri="{FF2B5EF4-FFF2-40B4-BE49-F238E27FC236}">
                <a16:creationId xmlns:a16="http://schemas.microsoft.com/office/drawing/2014/main" id="{30DF005D-EF1A-01A9-3348-E3272A9733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43" r="6591" b="-5765"/>
          <a:stretch/>
        </p:blipFill>
        <p:spPr>
          <a:xfrm>
            <a:off x="1971589" y="3935239"/>
            <a:ext cx="3463829" cy="2784538"/>
          </a:xfrm>
          <a:prstGeom prst="rect">
            <a:avLst/>
          </a:prstGeom>
        </p:spPr>
      </p:pic>
      <p:pic>
        <p:nvPicPr>
          <p:cNvPr id="55" name="Afbeelding 5" descr="spot240.jpg">
            <a:extLst>
              <a:ext uri="{FF2B5EF4-FFF2-40B4-BE49-F238E27FC236}">
                <a16:creationId xmlns:a16="http://schemas.microsoft.com/office/drawing/2014/main" id="{B7CA2503-4EB1-3F8D-997E-2DB595D0D15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1" t="8958" r="12102" b="15432"/>
          <a:stretch/>
        </p:blipFill>
        <p:spPr>
          <a:xfrm>
            <a:off x="10061385" y="2777935"/>
            <a:ext cx="1902942" cy="14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22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4" grpId="0" animBg="1"/>
      <p:bldP spid="16" grpId="0" animBg="1"/>
    </p:bldLst>
  </p:timing>
</p:sld>
</file>

<file path=ppt/theme/theme1.xml><?xml version="1.0" encoding="utf-8"?>
<a:theme xmlns:a="http://schemas.openxmlformats.org/drawingml/2006/main" name="Theme_R&amp;D 1.2 ENG">
  <a:themeElements>
    <a:clrScheme name="HollandPTC">
      <a:dk1>
        <a:srgbClr val="636363"/>
      </a:dk1>
      <a:lt1>
        <a:srgbClr val="ECECEC"/>
      </a:lt1>
      <a:dk2>
        <a:srgbClr val="2C83AB"/>
      </a:dk2>
      <a:lt2>
        <a:srgbClr val="FFFFFF"/>
      </a:lt2>
      <a:accent1>
        <a:srgbClr val="E3DECE"/>
      </a:accent1>
      <a:accent2>
        <a:srgbClr val="A6956F"/>
      </a:accent2>
      <a:accent3>
        <a:srgbClr val="EDD6B8"/>
      </a:accent3>
      <a:accent4>
        <a:srgbClr val="C27F70"/>
      </a:accent4>
      <a:accent5>
        <a:srgbClr val="E3E5DF"/>
      </a:accent5>
      <a:accent6>
        <a:srgbClr val="778E70"/>
      </a:accent6>
      <a:hlink>
        <a:srgbClr val="636363"/>
      </a:hlink>
      <a:folHlink>
        <a:srgbClr val="ECECEC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_R&amp;D 1.2 ENG" id="{1A7D191E-9ED7-4454-8876-22CBCE68C0A7}" vid="{43FCD186-E8CF-47F2-B86C-0ACA360518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40307</TotalTime>
  <Words>988</Words>
  <Application>Microsoft Office PowerPoint</Application>
  <PresentationFormat>Widescreen</PresentationFormat>
  <Paragraphs>259</Paragraphs>
  <Slides>22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Theme_R&amp;D 1.2 ENG</vt:lpstr>
      <vt:lpstr>The R&amp;D proton beam line of HollandPTC for radiation hardness tests </vt:lpstr>
      <vt:lpstr>Consortium of</vt:lpstr>
      <vt:lpstr>The HollandPTC protontherapy centre</vt:lpstr>
      <vt:lpstr>PowerPoint Presentation</vt:lpstr>
      <vt:lpstr>The experimental room</vt:lpstr>
      <vt:lpstr>Applications in the R&amp;D beam line</vt:lpstr>
      <vt:lpstr>PowerPoint Presentation</vt:lpstr>
      <vt:lpstr>The experimental beam line</vt:lpstr>
      <vt:lpstr>The experimental beam line</vt:lpstr>
      <vt:lpstr>Pencil beam size</vt:lpstr>
      <vt:lpstr>Pencil beam flux</vt:lpstr>
      <vt:lpstr>PowerPoint Presentation</vt:lpstr>
      <vt:lpstr>Broad beam flux</vt:lpstr>
      <vt:lpstr>Target station for radiation hardness tests</vt:lpstr>
      <vt:lpstr>Beam delivery system</vt:lpstr>
      <vt:lpstr>What we tried to achieve as service-based facility</vt:lpstr>
      <vt:lpstr>The “easys” of HPTC</vt:lpstr>
      <vt:lpstr>Users from 2022 to 2024</vt:lpstr>
      <vt:lpstr>New possible developments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R&amp;D proton beam line of HollandPTC: from fundamental physics to FLASH radiobiology</dc:title>
  <dc:creator>Marta rovituso</dc:creator>
  <cp:lastModifiedBy>Rovituso, Marta</cp:lastModifiedBy>
  <cp:revision>74</cp:revision>
  <dcterms:created xsi:type="dcterms:W3CDTF">2021-11-15T07:25:58Z</dcterms:created>
  <dcterms:modified xsi:type="dcterms:W3CDTF">2024-06-10T12:57:43Z</dcterms:modified>
</cp:coreProperties>
</file>