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sldIdLst>
    <p:sldId id="257" r:id="rId2"/>
    <p:sldId id="258" r:id="rId3"/>
    <p:sldId id="260" r:id="rId4"/>
    <p:sldId id="265" r:id="rId5"/>
    <p:sldId id="268" r:id="rId6"/>
    <p:sldId id="284" r:id="rId7"/>
    <p:sldId id="285" r:id="rId8"/>
    <p:sldId id="287" r:id="rId9"/>
    <p:sldId id="294" r:id="rId10"/>
    <p:sldId id="274" r:id="rId11"/>
    <p:sldId id="295" r:id="rId12"/>
    <p:sldId id="256" r:id="rId13"/>
    <p:sldId id="296" r:id="rId14"/>
    <p:sldId id="297" r:id="rId15"/>
    <p:sldId id="299" r:id="rId16"/>
    <p:sldId id="262" r:id="rId17"/>
    <p:sldId id="264" r:id="rId18"/>
    <p:sldId id="298" r:id="rId19"/>
    <p:sldId id="259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1" clrIdx="0">
    <p:extLst>
      <p:ext uri="{19B8F6BF-5375-455C-9EA6-DF929625EA0E}">
        <p15:presenceInfo xmlns:p15="http://schemas.microsoft.com/office/powerpoint/2012/main" userId="S::ruben.garcia.alia@cern.ch::0d622252-54ff-4c3d-aaf0-7d44d5315123" providerId="AD"/>
      </p:ext>
    </p:extLst>
  </p:cmAuthor>
  <p:cmAuthor id="2" name="Lucas de Arruda Serra Filho" initials="" lastIdx="3" clrIdx="1"/>
  <p:cmAuthor id="3" name="Diego Tarrío Vilas" initials="" lastIdx="7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387C"/>
    <a:srgbClr val="104282"/>
    <a:srgbClr val="0C377B"/>
    <a:srgbClr val="DC3CB2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 autoAdjust="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619" y="67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image" Target="../media/image20.png"/><Relationship Id="rId4" Type="http://schemas.openxmlformats.org/officeDocument/2006/relationships/image" Target="../media/image23.emf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image" Target="../media/image20.png"/><Relationship Id="rId4" Type="http://schemas.openxmlformats.org/officeDocument/2006/relationships/image" Target="../media/image23.em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F0EE0C-DD45-4D29-A15C-0812D8B6E0F4}" type="doc">
      <dgm:prSet loTypeId="urn:microsoft.com/office/officeart/2005/8/layout/hList7" loCatId="list" qsTypeId="urn:microsoft.com/office/officeart/2005/8/quickstyle/simple1" qsCatId="simple" csTypeId="urn:microsoft.com/office/officeart/2005/8/colors/accent0_2" csCatId="mainScheme" phldr="1"/>
      <dgm:spPr/>
    </dgm:pt>
    <dgm:pt modelId="{19654E15-8B89-4555-B669-0EAA46764438}">
      <dgm:prSet phldrT="[Texte]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b="1" i="1" dirty="0"/>
            <a:t>Optical Fiber-based solutions*</a:t>
          </a:r>
          <a:endParaRPr lang="fr-FR" dirty="0"/>
        </a:p>
      </dgm:t>
    </dgm:pt>
    <dgm:pt modelId="{73D3953F-4504-43E7-858A-DDD932E46488}" type="parTrans" cxnId="{7355074E-C028-4027-9076-2842E98B5464}">
      <dgm:prSet/>
      <dgm:spPr/>
      <dgm:t>
        <a:bodyPr/>
        <a:lstStyle/>
        <a:p>
          <a:endParaRPr lang="fr-FR"/>
        </a:p>
      </dgm:t>
    </dgm:pt>
    <dgm:pt modelId="{FE3D0FB0-0E7E-4B35-9D46-352E1BB219A2}" type="sibTrans" cxnId="{7355074E-C028-4027-9076-2842E98B5464}">
      <dgm:prSet/>
      <dgm:spPr/>
      <dgm:t>
        <a:bodyPr/>
        <a:lstStyle/>
        <a:p>
          <a:endParaRPr lang="fr-FR"/>
        </a:p>
      </dgm:t>
    </dgm:pt>
    <dgm:pt modelId="{D5364EA2-18B5-4A5D-8AF2-4DA863FE3447}">
      <dgm:prSet phldrT="[Texte]"/>
      <dgm:spPr/>
      <dgm:t>
        <a:bodyPr/>
        <a:lstStyle/>
        <a:p>
          <a:r>
            <a:rPr lang="en-US" b="1" i="1" dirty="0"/>
            <a:t>3D NAND Flash</a:t>
          </a:r>
          <a:br>
            <a:rPr lang="en-US" b="1" i="1" dirty="0"/>
          </a:br>
          <a:r>
            <a:rPr lang="en-US" b="1" i="1" dirty="0"/>
            <a:t>SEU monitor ** </a:t>
          </a:r>
          <a:endParaRPr lang="fr-FR" dirty="0"/>
        </a:p>
      </dgm:t>
    </dgm:pt>
    <dgm:pt modelId="{3D5EF368-57DC-48E2-A747-329B226EAAC9}" type="parTrans" cxnId="{359FE01F-5EED-412A-8382-7B80209D8203}">
      <dgm:prSet/>
      <dgm:spPr/>
      <dgm:t>
        <a:bodyPr/>
        <a:lstStyle/>
        <a:p>
          <a:endParaRPr lang="fr-FR"/>
        </a:p>
      </dgm:t>
    </dgm:pt>
    <dgm:pt modelId="{D830AB6F-2729-4589-8582-DEAF0DFFBAF3}" type="sibTrans" cxnId="{359FE01F-5EED-412A-8382-7B80209D8203}">
      <dgm:prSet/>
      <dgm:spPr/>
      <dgm:t>
        <a:bodyPr/>
        <a:lstStyle/>
        <a:p>
          <a:endParaRPr lang="fr-FR"/>
        </a:p>
      </dgm:t>
    </dgm:pt>
    <dgm:pt modelId="{6C44EE63-FE93-47C2-A410-D39392F35904}">
      <dgm:prSet phldrT="[Texte]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b="1" i="1" dirty="0"/>
            <a:t>Characterization of neutron fields **</a:t>
          </a:r>
          <a:endParaRPr lang="fr-FR" dirty="0"/>
        </a:p>
      </dgm:t>
    </dgm:pt>
    <dgm:pt modelId="{CB43ED9A-AE6F-4E1D-A79C-B1CD6E054373}" type="parTrans" cxnId="{1DE1BE47-0639-441A-B2EE-308398FCFAEE}">
      <dgm:prSet/>
      <dgm:spPr/>
      <dgm:t>
        <a:bodyPr/>
        <a:lstStyle/>
        <a:p>
          <a:endParaRPr lang="fr-FR"/>
        </a:p>
      </dgm:t>
    </dgm:pt>
    <dgm:pt modelId="{1EBC2E3F-D754-4D14-A258-35148C8C00A9}" type="sibTrans" cxnId="{1DE1BE47-0639-441A-B2EE-308398FCFAEE}">
      <dgm:prSet/>
      <dgm:spPr/>
      <dgm:t>
        <a:bodyPr/>
        <a:lstStyle/>
        <a:p>
          <a:endParaRPr lang="fr-FR"/>
        </a:p>
      </dgm:t>
    </dgm:pt>
    <dgm:pt modelId="{BFFDE5E0-41D7-4940-AE14-6361988632C9}">
      <dgm:prSet/>
      <dgm:spPr/>
      <dgm:t>
        <a:bodyPr/>
        <a:lstStyle/>
        <a:p>
          <a:r>
            <a:rPr lang="fr-FR" b="1" i="1" dirty="0"/>
            <a:t>SRAM </a:t>
          </a:r>
          <a:r>
            <a:rPr lang="fr-FR" b="1" i="1" dirty="0" err="1"/>
            <a:t>Dosimetry</a:t>
          </a:r>
          <a:endParaRPr lang="fr-FR" b="1" i="1" dirty="0"/>
        </a:p>
      </dgm:t>
    </dgm:pt>
    <dgm:pt modelId="{F23333FD-1EF6-4BE0-9404-68BEB7273861}" type="parTrans" cxnId="{E36B0408-AE49-4249-AD43-749A533ED777}">
      <dgm:prSet/>
      <dgm:spPr/>
      <dgm:t>
        <a:bodyPr/>
        <a:lstStyle/>
        <a:p>
          <a:endParaRPr lang="fr-FR"/>
        </a:p>
      </dgm:t>
    </dgm:pt>
    <dgm:pt modelId="{AD773424-01ED-4D17-A21D-3B0257B598D0}" type="sibTrans" cxnId="{E36B0408-AE49-4249-AD43-749A533ED777}">
      <dgm:prSet/>
      <dgm:spPr/>
      <dgm:t>
        <a:bodyPr/>
        <a:lstStyle/>
        <a:p>
          <a:endParaRPr lang="fr-FR"/>
        </a:p>
      </dgm:t>
    </dgm:pt>
    <dgm:pt modelId="{2082F296-A99B-4644-A7AF-A8A897507BA3}" type="pres">
      <dgm:prSet presAssocID="{0FF0EE0C-DD45-4D29-A15C-0812D8B6E0F4}" presName="Name0" presStyleCnt="0">
        <dgm:presLayoutVars>
          <dgm:dir/>
          <dgm:resizeHandles val="exact"/>
        </dgm:presLayoutVars>
      </dgm:prSet>
      <dgm:spPr/>
    </dgm:pt>
    <dgm:pt modelId="{018D735B-C9F4-44BE-8A17-B9AD28302DDD}" type="pres">
      <dgm:prSet presAssocID="{0FF0EE0C-DD45-4D29-A15C-0812D8B6E0F4}" presName="fgShape" presStyleLbl="fgShp" presStyleIdx="0" presStyleCnt="1"/>
      <dgm:spPr/>
    </dgm:pt>
    <dgm:pt modelId="{D0190C20-2A03-437D-95C1-7687546DE8CD}" type="pres">
      <dgm:prSet presAssocID="{0FF0EE0C-DD45-4D29-A15C-0812D8B6E0F4}" presName="linComp" presStyleCnt="0"/>
      <dgm:spPr/>
    </dgm:pt>
    <dgm:pt modelId="{5D3D995E-F25A-48B3-98B1-9E97E2DADB00}" type="pres">
      <dgm:prSet presAssocID="{19654E15-8B89-4555-B669-0EAA46764438}" presName="compNode" presStyleCnt="0"/>
      <dgm:spPr/>
    </dgm:pt>
    <dgm:pt modelId="{6F8C248C-193D-4066-8257-47D36AC7374C}" type="pres">
      <dgm:prSet presAssocID="{19654E15-8B89-4555-B669-0EAA46764438}" presName="bkgdShape" presStyleLbl="node1" presStyleIdx="0" presStyleCnt="4"/>
      <dgm:spPr/>
    </dgm:pt>
    <dgm:pt modelId="{66946F21-4423-45CC-A8D6-97280217EE47}" type="pres">
      <dgm:prSet presAssocID="{19654E15-8B89-4555-B669-0EAA46764438}" presName="nodeTx" presStyleLbl="node1" presStyleIdx="0" presStyleCnt="4">
        <dgm:presLayoutVars>
          <dgm:bulletEnabled val="1"/>
        </dgm:presLayoutVars>
      </dgm:prSet>
      <dgm:spPr/>
    </dgm:pt>
    <dgm:pt modelId="{A3A08A91-C1B3-4BD8-B02B-BC0A5C7A7FC2}" type="pres">
      <dgm:prSet presAssocID="{19654E15-8B89-4555-B669-0EAA46764438}" presName="invisiNode" presStyleLbl="node1" presStyleIdx="0" presStyleCnt="4"/>
      <dgm:spPr/>
    </dgm:pt>
    <dgm:pt modelId="{8052650F-8CAD-412F-80AE-89C5A0971150}" type="pres">
      <dgm:prSet presAssocID="{19654E15-8B89-4555-B669-0EAA46764438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C56B7468-EA52-4AFD-9593-73086EB32672}" type="pres">
      <dgm:prSet presAssocID="{FE3D0FB0-0E7E-4B35-9D46-352E1BB219A2}" presName="sibTrans" presStyleLbl="sibTrans2D1" presStyleIdx="0" presStyleCnt="0"/>
      <dgm:spPr/>
    </dgm:pt>
    <dgm:pt modelId="{F72C5B96-733B-4B72-8FAD-F7F045E36876}" type="pres">
      <dgm:prSet presAssocID="{D5364EA2-18B5-4A5D-8AF2-4DA863FE3447}" presName="compNode" presStyleCnt="0"/>
      <dgm:spPr/>
    </dgm:pt>
    <dgm:pt modelId="{529728CF-B4DF-4562-B522-8E65E48631D8}" type="pres">
      <dgm:prSet presAssocID="{D5364EA2-18B5-4A5D-8AF2-4DA863FE3447}" presName="bkgdShape" presStyleLbl="node1" presStyleIdx="1" presStyleCnt="4"/>
      <dgm:spPr/>
    </dgm:pt>
    <dgm:pt modelId="{D6A54410-88E8-4A57-9E3F-5EFCC31334CB}" type="pres">
      <dgm:prSet presAssocID="{D5364EA2-18B5-4A5D-8AF2-4DA863FE3447}" presName="nodeTx" presStyleLbl="node1" presStyleIdx="1" presStyleCnt="4">
        <dgm:presLayoutVars>
          <dgm:bulletEnabled val="1"/>
        </dgm:presLayoutVars>
      </dgm:prSet>
      <dgm:spPr/>
    </dgm:pt>
    <dgm:pt modelId="{BE2907AB-64EC-48C9-8FAD-407446402904}" type="pres">
      <dgm:prSet presAssocID="{D5364EA2-18B5-4A5D-8AF2-4DA863FE3447}" presName="invisiNode" presStyleLbl="node1" presStyleIdx="1" presStyleCnt="4"/>
      <dgm:spPr/>
    </dgm:pt>
    <dgm:pt modelId="{3F4AFCAE-E6D9-4A2C-9521-BF836F20A0C3}" type="pres">
      <dgm:prSet presAssocID="{D5364EA2-18B5-4A5D-8AF2-4DA863FE3447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0D593A52-5366-4153-8649-182D9EE1397B}" type="pres">
      <dgm:prSet presAssocID="{D830AB6F-2729-4589-8582-DEAF0DFFBAF3}" presName="sibTrans" presStyleLbl="sibTrans2D1" presStyleIdx="0" presStyleCnt="0"/>
      <dgm:spPr/>
    </dgm:pt>
    <dgm:pt modelId="{91F22A4A-6C1E-4551-9CD2-6265AAE54F07}" type="pres">
      <dgm:prSet presAssocID="{6C44EE63-FE93-47C2-A410-D39392F35904}" presName="compNode" presStyleCnt="0"/>
      <dgm:spPr/>
    </dgm:pt>
    <dgm:pt modelId="{04F18819-9125-4A6B-AEA2-F34436BD5952}" type="pres">
      <dgm:prSet presAssocID="{6C44EE63-FE93-47C2-A410-D39392F35904}" presName="bkgdShape" presStyleLbl="node1" presStyleIdx="2" presStyleCnt="4"/>
      <dgm:spPr/>
    </dgm:pt>
    <dgm:pt modelId="{ECF9CB38-86E7-4EBB-A57F-2989448A6BFD}" type="pres">
      <dgm:prSet presAssocID="{6C44EE63-FE93-47C2-A410-D39392F35904}" presName="nodeTx" presStyleLbl="node1" presStyleIdx="2" presStyleCnt="4">
        <dgm:presLayoutVars>
          <dgm:bulletEnabled val="1"/>
        </dgm:presLayoutVars>
      </dgm:prSet>
      <dgm:spPr/>
    </dgm:pt>
    <dgm:pt modelId="{39E7C05C-FCF6-491A-B2ED-11CE3B4C4B0C}" type="pres">
      <dgm:prSet presAssocID="{6C44EE63-FE93-47C2-A410-D39392F35904}" presName="invisiNode" presStyleLbl="node1" presStyleIdx="2" presStyleCnt="4"/>
      <dgm:spPr/>
    </dgm:pt>
    <dgm:pt modelId="{E772B5D5-D669-4B5E-A582-4E891FA49A97}" type="pres">
      <dgm:prSet presAssocID="{6C44EE63-FE93-47C2-A410-D39392F35904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7C49C9D7-FF5C-42CF-8FD8-B0B6789D4D73}" type="pres">
      <dgm:prSet presAssocID="{1EBC2E3F-D754-4D14-A258-35148C8C00A9}" presName="sibTrans" presStyleLbl="sibTrans2D1" presStyleIdx="0" presStyleCnt="0"/>
      <dgm:spPr/>
    </dgm:pt>
    <dgm:pt modelId="{16BB9B32-BF05-4F29-BE23-7F995B247860}" type="pres">
      <dgm:prSet presAssocID="{BFFDE5E0-41D7-4940-AE14-6361988632C9}" presName="compNode" presStyleCnt="0"/>
      <dgm:spPr/>
    </dgm:pt>
    <dgm:pt modelId="{D822D8B8-3B0B-4DB6-B4CA-B51BE3116142}" type="pres">
      <dgm:prSet presAssocID="{BFFDE5E0-41D7-4940-AE14-6361988632C9}" presName="bkgdShape" presStyleLbl="node1" presStyleIdx="3" presStyleCnt="4"/>
      <dgm:spPr/>
    </dgm:pt>
    <dgm:pt modelId="{AC836AF6-68F0-41E4-BE12-A6A0469056FC}" type="pres">
      <dgm:prSet presAssocID="{BFFDE5E0-41D7-4940-AE14-6361988632C9}" presName="nodeTx" presStyleLbl="node1" presStyleIdx="3" presStyleCnt="4">
        <dgm:presLayoutVars>
          <dgm:bulletEnabled val="1"/>
        </dgm:presLayoutVars>
      </dgm:prSet>
      <dgm:spPr/>
    </dgm:pt>
    <dgm:pt modelId="{4F181B74-9BF6-4AB8-B39A-563FCD843583}" type="pres">
      <dgm:prSet presAssocID="{BFFDE5E0-41D7-4940-AE14-6361988632C9}" presName="invisiNode" presStyleLbl="node1" presStyleIdx="3" presStyleCnt="4"/>
      <dgm:spPr/>
    </dgm:pt>
    <dgm:pt modelId="{177EB92B-89D4-47E0-9CC2-A5AC10337988}" type="pres">
      <dgm:prSet presAssocID="{BFFDE5E0-41D7-4940-AE14-6361988632C9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</dgm:ptLst>
  <dgm:cxnLst>
    <dgm:cxn modelId="{E36B0408-AE49-4249-AD43-749A533ED777}" srcId="{0FF0EE0C-DD45-4D29-A15C-0812D8B6E0F4}" destId="{BFFDE5E0-41D7-4940-AE14-6361988632C9}" srcOrd="3" destOrd="0" parTransId="{F23333FD-1EF6-4BE0-9404-68BEB7273861}" sibTransId="{AD773424-01ED-4D17-A21D-3B0257B598D0}"/>
    <dgm:cxn modelId="{55023B08-E6EB-4A4E-AE16-F33AFE8C3170}" type="presOf" srcId="{6C44EE63-FE93-47C2-A410-D39392F35904}" destId="{ECF9CB38-86E7-4EBB-A57F-2989448A6BFD}" srcOrd="1" destOrd="0" presId="urn:microsoft.com/office/officeart/2005/8/layout/hList7"/>
    <dgm:cxn modelId="{DD79B70B-F12F-4068-8573-2465C9C43EE6}" type="presOf" srcId="{D5364EA2-18B5-4A5D-8AF2-4DA863FE3447}" destId="{529728CF-B4DF-4562-B522-8E65E48631D8}" srcOrd="0" destOrd="0" presId="urn:microsoft.com/office/officeart/2005/8/layout/hList7"/>
    <dgm:cxn modelId="{359FE01F-5EED-412A-8382-7B80209D8203}" srcId="{0FF0EE0C-DD45-4D29-A15C-0812D8B6E0F4}" destId="{D5364EA2-18B5-4A5D-8AF2-4DA863FE3447}" srcOrd="1" destOrd="0" parTransId="{3D5EF368-57DC-48E2-A747-329B226EAAC9}" sibTransId="{D830AB6F-2729-4589-8582-DEAF0DFFBAF3}"/>
    <dgm:cxn modelId="{1E6A7427-D070-4D51-AE49-044DF2A87D4E}" type="presOf" srcId="{0FF0EE0C-DD45-4D29-A15C-0812D8B6E0F4}" destId="{2082F296-A99B-4644-A7AF-A8A897507BA3}" srcOrd="0" destOrd="0" presId="urn:microsoft.com/office/officeart/2005/8/layout/hList7"/>
    <dgm:cxn modelId="{7122D15B-CF2F-4EF2-BAE0-F3FD374554AB}" type="presOf" srcId="{19654E15-8B89-4555-B669-0EAA46764438}" destId="{66946F21-4423-45CC-A8D6-97280217EE47}" srcOrd="1" destOrd="0" presId="urn:microsoft.com/office/officeart/2005/8/layout/hList7"/>
    <dgm:cxn modelId="{1DE1BE47-0639-441A-B2EE-308398FCFAEE}" srcId="{0FF0EE0C-DD45-4D29-A15C-0812D8B6E0F4}" destId="{6C44EE63-FE93-47C2-A410-D39392F35904}" srcOrd="2" destOrd="0" parTransId="{CB43ED9A-AE6F-4E1D-A79C-B1CD6E054373}" sibTransId="{1EBC2E3F-D754-4D14-A258-35148C8C00A9}"/>
    <dgm:cxn modelId="{01ED5C4B-D214-43DE-B7C7-38D9E44C7B05}" type="presOf" srcId="{BFFDE5E0-41D7-4940-AE14-6361988632C9}" destId="{AC836AF6-68F0-41E4-BE12-A6A0469056FC}" srcOrd="1" destOrd="0" presId="urn:microsoft.com/office/officeart/2005/8/layout/hList7"/>
    <dgm:cxn modelId="{7355074E-C028-4027-9076-2842E98B5464}" srcId="{0FF0EE0C-DD45-4D29-A15C-0812D8B6E0F4}" destId="{19654E15-8B89-4555-B669-0EAA46764438}" srcOrd="0" destOrd="0" parTransId="{73D3953F-4504-43E7-858A-DDD932E46488}" sibTransId="{FE3D0FB0-0E7E-4B35-9D46-352E1BB219A2}"/>
    <dgm:cxn modelId="{7DE57080-569E-4E08-9478-2EEBF4D13980}" type="presOf" srcId="{6C44EE63-FE93-47C2-A410-D39392F35904}" destId="{04F18819-9125-4A6B-AEA2-F34436BD5952}" srcOrd="0" destOrd="0" presId="urn:microsoft.com/office/officeart/2005/8/layout/hList7"/>
    <dgm:cxn modelId="{DDAC0291-98FF-4452-802E-CD6058AB76A2}" type="presOf" srcId="{19654E15-8B89-4555-B669-0EAA46764438}" destId="{6F8C248C-193D-4066-8257-47D36AC7374C}" srcOrd="0" destOrd="0" presId="urn:microsoft.com/office/officeart/2005/8/layout/hList7"/>
    <dgm:cxn modelId="{40E1C8A2-DD0A-4B54-9501-6B5C35805FFC}" type="presOf" srcId="{BFFDE5E0-41D7-4940-AE14-6361988632C9}" destId="{D822D8B8-3B0B-4DB6-B4CA-B51BE3116142}" srcOrd="0" destOrd="0" presId="urn:microsoft.com/office/officeart/2005/8/layout/hList7"/>
    <dgm:cxn modelId="{5F9FA7B7-6CF7-4127-AD79-8A1DB9882B77}" type="presOf" srcId="{D5364EA2-18B5-4A5D-8AF2-4DA863FE3447}" destId="{D6A54410-88E8-4A57-9E3F-5EFCC31334CB}" srcOrd="1" destOrd="0" presId="urn:microsoft.com/office/officeart/2005/8/layout/hList7"/>
    <dgm:cxn modelId="{54BAE8C5-DE5F-47C5-B321-AECF420F9555}" type="presOf" srcId="{1EBC2E3F-D754-4D14-A258-35148C8C00A9}" destId="{7C49C9D7-FF5C-42CF-8FD8-B0B6789D4D73}" srcOrd="0" destOrd="0" presId="urn:microsoft.com/office/officeart/2005/8/layout/hList7"/>
    <dgm:cxn modelId="{5A747CCE-EC9A-4AF0-A855-62F6EE54F155}" type="presOf" srcId="{D830AB6F-2729-4589-8582-DEAF0DFFBAF3}" destId="{0D593A52-5366-4153-8649-182D9EE1397B}" srcOrd="0" destOrd="0" presId="urn:microsoft.com/office/officeart/2005/8/layout/hList7"/>
    <dgm:cxn modelId="{ADDE11DD-25BF-432E-95D3-057D041BCCAF}" type="presOf" srcId="{FE3D0FB0-0E7E-4B35-9D46-352E1BB219A2}" destId="{C56B7468-EA52-4AFD-9593-73086EB32672}" srcOrd="0" destOrd="0" presId="urn:microsoft.com/office/officeart/2005/8/layout/hList7"/>
    <dgm:cxn modelId="{A903D8B4-0091-44CE-A013-731F80B07274}" type="presParOf" srcId="{2082F296-A99B-4644-A7AF-A8A897507BA3}" destId="{018D735B-C9F4-44BE-8A17-B9AD28302DDD}" srcOrd="0" destOrd="0" presId="urn:microsoft.com/office/officeart/2005/8/layout/hList7"/>
    <dgm:cxn modelId="{5995E31D-8CA7-41FE-9211-2C465EEA01FA}" type="presParOf" srcId="{2082F296-A99B-4644-A7AF-A8A897507BA3}" destId="{D0190C20-2A03-437D-95C1-7687546DE8CD}" srcOrd="1" destOrd="0" presId="urn:microsoft.com/office/officeart/2005/8/layout/hList7"/>
    <dgm:cxn modelId="{BF8AB730-C2DA-4F33-BF75-48F6855BA7A5}" type="presParOf" srcId="{D0190C20-2A03-437D-95C1-7687546DE8CD}" destId="{5D3D995E-F25A-48B3-98B1-9E97E2DADB00}" srcOrd="0" destOrd="0" presId="urn:microsoft.com/office/officeart/2005/8/layout/hList7"/>
    <dgm:cxn modelId="{6CBCC471-5A5B-4498-8CC7-F23E06E35C9D}" type="presParOf" srcId="{5D3D995E-F25A-48B3-98B1-9E97E2DADB00}" destId="{6F8C248C-193D-4066-8257-47D36AC7374C}" srcOrd="0" destOrd="0" presId="urn:microsoft.com/office/officeart/2005/8/layout/hList7"/>
    <dgm:cxn modelId="{7B3C8905-4447-42F7-9165-B8A2A479250A}" type="presParOf" srcId="{5D3D995E-F25A-48B3-98B1-9E97E2DADB00}" destId="{66946F21-4423-45CC-A8D6-97280217EE47}" srcOrd="1" destOrd="0" presId="urn:microsoft.com/office/officeart/2005/8/layout/hList7"/>
    <dgm:cxn modelId="{6FD0885C-517A-4F9F-8970-C4931B95A74C}" type="presParOf" srcId="{5D3D995E-F25A-48B3-98B1-9E97E2DADB00}" destId="{A3A08A91-C1B3-4BD8-B02B-BC0A5C7A7FC2}" srcOrd="2" destOrd="0" presId="urn:microsoft.com/office/officeart/2005/8/layout/hList7"/>
    <dgm:cxn modelId="{0DA8A0D9-E137-4EDC-9401-28803992255C}" type="presParOf" srcId="{5D3D995E-F25A-48B3-98B1-9E97E2DADB00}" destId="{8052650F-8CAD-412F-80AE-89C5A0971150}" srcOrd="3" destOrd="0" presId="urn:microsoft.com/office/officeart/2005/8/layout/hList7"/>
    <dgm:cxn modelId="{5E8A9145-02B7-4404-9563-2A64195F8F0D}" type="presParOf" srcId="{D0190C20-2A03-437D-95C1-7687546DE8CD}" destId="{C56B7468-EA52-4AFD-9593-73086EB32672}" srcOrd="1" destOrd="0" presId="urn:microsoft.com/office/officeart/2005/8/layout/hList7"/>
    <dgm:cxn modelId="{99B7CD34-A5BD-469D-AB6C-16B1F83A4DD9}" type="presParOf" srcId="{D0190C20-2A03-437D-95C1-7687546DE8CD}" destId="{F72C5B96-733B-4B72-8FAD-F7F045E36876}" srcOrd="2" destOrd="0" presId="urn:microsoft.com/office/officeart/2005/8/layout/hList7"/>
    <dgm:cxn modelId="{9390B104-82CB-4A84-8FDD-B41335FEF1A3}" type="presParOf" srcId="{F72C5B96-733B-4B72-8FAD-F7F045E36876}" destId="{529728CF-B4DF-4562-B522-8E65E48631D8}" srcOrd="0" destOrd="0" presId="urn:microsoft.com/office/officeart/2005/8/layout/hList7"/>
    <dgm:cxn modelId="{10C536EB-5329-4746-8359-F018FEDF66F5}" type="presParOf" srcId="{F72C5B96-733B-4B72-8FAD-F7F045E36876}" destId="{D6A54410-88E8-4A57-9E3F-5EFCC31334CB}" srcOrd="1" destOrd="0" presId="urn:microsoft.com/office/officeart/2005/8/layout/hList7"/>
    <dgm:cxn modelId="{4A3D92D5-71A5-4B42-AC70-F9346B619681}" type="presParOf" srcId="{F72C5B96-733B-4B72-8FAD-F7F045E36876}" destId="{BE2907AB-64EC-48C9-8FAD-407446402904}" srcOrd="2" destOrd="0" presId="urn:microsoft.com/office/officeart/2005/8/layout/hList7"/>
    <dgm:cxn modelId="{68570770-665E-45C8-9ADB-AC428906E4D8}" type="presParOf" srcId="{F72C5B96-733B-4B72-8FAD-F7F045E36876}" destId="{3F4AFCAE-E6D9-4A2C-9521-BF836F20A0C3}" srcOrd="3" destOrd="0" presId="urn:microsoft.com/office/officeart/2005/8/layout/hList7"/>
    <dgm:cxn modelId="{94AAA518-7C48-408A-96C2-9BA78681C051}" type="presParOf" srcId="{D0190C20-2A03-437D-95C1-7687546DE8CD}" destId="{0D593A52-5366-4153-8649-182D9EE1397B}" srcOrd="3" destOrd="0" presId="urn:microsoft.com/office/officeart/2005/8/layout/hList7"/>
    <dgm:cxn modelId="{7A730D62-ED1D-473E-9B85-FDDCF59EBEA7}" type="presParOf" srcId="{D0190C20-2A03-437D-95C1-7687546DE8CD}" destId="{91F22A4A-6C1E-4551-9CD2-6265AAE54F07}" srcOrd="4" destOrd="0" presId="urn:microsoft.com/office/officeart/2005/8/layout/hList7"/>
    <dgm:cxn modelId="{C2503453-4FD3-46D7-ABE6-14D85CE52810}" type="presParOf" srcId="{91F22A4A-6C1E-4551-9CD2-6265AAE54F07}" destId="{04F18819-9125-4A6B-AEA2-F34436BD5952}" srcOrd="0" destOrd="0" presId="urn:microsoft.com/office/officeart/2005/8/layout/hList7"/>
    <dgm:cxn modelId="{BFD76F62-94C9-4104-BA8F-2DFACBA35B1E}" type="presParOf" srcId="{91F22A4A-6C1E-4551-9CD2-6265AAE54F07}" destId="{ECF9CB38-86E7-4EBB-A57F-2989448A6BFD}" srcOrd="1" destOrd="0" presId="urn:microsoft.com/office/officeart/2005/8/layout/hList7"/>
    <dgm:cxn modelId="{47D13392-1539-43F3-999C-ACAB41FC2C9A}" type="presParOf" srcId="{91F22A4A-6C1E-4551-9CD2-6265AAE54F07}" destId="{39E7C05C-FCF6-491A-B2ED-11CE3B4C4B0C}" srcOrd="2" destOrd="0" presId="urn:microsoft.com/office/officeart/2005/8/layout/hList7"/>
    <dgm:cxn modelId="{9150B7FC-A63B-4287-9E5C-CC5D4D20D3EE}" type="presParOf" srcId="{91F22A4A-6C1E-4551-9CD2-6265AAE54F07}" destId="{E772B5D5-D669-4B5E-A582-4E891FA49A97}" srcOrd="3" destOrd="0" presId="urn:microsoft.com/office/officeart/2005/8/layout/hList7"/>
    <dgm:cxn modelId="{022B60E8-CCF9-47D2-B59C-A06EBDA0A8CB}" type="presParOf" srcId="{D0190C20-2A03-437D-95C1-7687546DE8CD}" destId="{7C49C9D7-FF5C-42CF-8FD8-B0B6789D4D73}" srcOrd="5" destOrd="0" presId="urn:microsoft.com/office/officeart/2005/8/layout/hList7"/>
    <dgm:cxn modelId="{E387BC37-58D0-4EE0-A862-50BF62B33289}" type="presParOf" srcId="{D0190C20-2A03-437D-95C1-7687546DE8CD}" destId="{16BB9B32-BF05-4F29-BE23-7F995B247860}" srcOrd="6" destOrd="0" presId="urn:microsoft.com/office/officeart/2005/8/layout/hList7"/>
    <dgm:cxn modelId="{F66E0E35-7674-45DD-875B-45FAE393C79A}" type="presParOf" srcId="{16BB9B32-BF05-4F29-BE23-7F995B247860}" destId="{D822D8B8-3B0B-4DB6-B4CA-B51BE3116142}" srcOrd="0" destOrd="0" presId="urn:microsoft.com/office/officeart/2005/8/layout/hList7"/>
    <dgm:cxn modelId="{9985BF29-A9C5-40AB-B4EC-E83D69761993}" type="presParOf" srcId="{16BB9B32-BF05-4F29-BE23-7F995B247860}" destId="{AC836AF6-68F0-41E4-BE12-A6A0469056FC}" srcOrd="1" destOrd="0" presId="urn:microsoft.com/office/officeart/2005/8/layout/hList7"/>
    <dgm:cxn modelId="{196E3D64-315F-419D-A033-70B0BB4CD203}" type="presParOf" srcId="{16BB9B32-BF05-4F29-BE23-7F995B247860}" destId="{4F181B74-9BF6-4AB8-B39A-563FCD843583}" srcOrd="2" destOrd="0" presId="urn:microsoft.com/office/officeart/2005/8/layout/hList7"/>
    <dgm:cxn modelId="{C829D930-2C01-4F22-AED1-86C8EE7667D9}" type="presParOf" srcId="{16BB9B32-BF05-4F29-BE23-7F995B247860}" destId="{177EB92B-89D4-47E0-9CC2-A5AC10337988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8C248C-193D-4066-8257-47D36AC7374C}">
      <dsp:nvSpPr>
        <dsp:cNvPr id="0" name=""/>
        <dsp:cNvSpPr/>
      </dsp:nvSpPr>
      <dsp:spPr>
        <a:xfrm>
          <a:off x="1421" y="0"/>
          <a:ext cx="1489769" cy="231546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1300" b="1" i="1" kern="1200" dirty="0"/>
            <a:t>Optical Fiber-based solutions*</a:t>
          </a:r>
          <a:endParaRPr lang="fr-FR" sz="1300" kern="1200" dirty="0"/>
        </a:p>
      </dsp:txBody>
      <dsp:txXfrm>
        <a:off x="1421" y="926187"/>
        <a:ext cx="1489769" cy="926187"/>
      </dsp:txXfrm>
    </dsp:sp>
    <dsp:sp modelId="{8052650F-8CAD-412F-80AE-89C5A0971150}">
      <dsp:nvSpPr>
        <dsp:cNvPr id="0" name=""/>
        <dsp:cNvSpPr/>
      </dsp:nvSpPr>
      <dsp:spPr>
        <a:xfrm>
          <a:off x="360780" y="138928"/>
          <a:ext cx="771050" cy="77105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9728CF-B4DF-4562-B522-8E65E48631D8}">
      <dsp:nvSpPr>
        <dsp:cNvPr id="0" name=""/>
        <dsp:cNvSpPr/>
      </dsp:nvSpPr>
      <dsp:spPr>
        <a:xfrm>
          <a:off x="1535883" y="0"/>
          <a:ext cx="1489769" cy="231546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i="1" kern="1200" dirty="0"/>
            <a:t>3D NAND Flash</a:t>
          </a:r>
          <a:br>
            <a:rPr lang="en-US" sz="1300" b="1" i="1" kern="1200" dirty="0"/>
          </a:br>
          <a:r>
            <a:rPr lang="en-US" sz="1300" b="1" i="1" kern="1200" dirty="0"/>
            <a:t>SEU monitor ** </a:t>
          </a:r>
          <a:endParaRPr lang="fr-FR" sz="1300" kern="1200" dirty="0"/>
        </a:p>
      </dsp:txBody>
      <dsp:txXfrm>
        <a:off x="1535883" y="926187"/>
        <a:ext cx="1489769" cy="926187"/>
      </dsp:txXfrm>
    </dsp:sp>
    <dsp:sp modelId="{3F4AFCAE-E6D9-4A2C-9521-BF836F20A0C3}">
      <dsp:nvSpPr>
        <dsp:cNvPr id="0" name=""/>
        <dsp:cNvSpPr/>
      </dsp:nvSpPr>
      <dsp:spPr>
        <a:xfrm>
          <a:off x="1895243" y="138928"/>
          <a:ext cx="771050" cy="77105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F18819-9125-4A6B-AEA2-F34436BD5952}">
      <dsp:nvSpPr>
        <dsp:cNvPr id="0" name=""/>
        <dsp:cNvSpPr/>
      </dsp:nvSpPr>
      <dsp:spPr>
        <a:xfrm>
          <a:off x="3070346" y="0"/>
          <a:ext cx="1489769" cy="231546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1300" b="1" i="1" kern="1200" dirty="0"/>
            <a:t>Characterization of neutron fields **</a:t>
          </a:r>
          <a:endParaRPr lang="fr-FR" sz="1300" kern="1200" dirty="0"/>
        </a:p>
      </dsp:txBody>
      <dsp:txXfrm>
        <a:off x="3070346" y="926187"/>
        <a:ext cx="1489769" cy="926187"/>
      </dsp:txXfrm>
    </dsp:sp>
    <dsp:sp modelId="{E772B5D5-D669-4B5E-A582-4E891FA49A97}">
      <dsp:nvSpPr>
        <dsp:cNvPr id="0" name=""/>
        <dsp:cNvSpPr/>
      </dsp:nvSpPr>
      <dsp:spPr>
        <a:xfrm>
          <a:off x="3429705" y="138928"/>
          <a:ext cx="771050" cy="77105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22D8B8-3B0B-4DB6-B4CA-B51BE3116142}">
      <dsp:nvSpPr>
        <dsp:cNvPr id="0" name=""/>
        <dsp:cNvSpPr/>
      </dsp:nvSpPr>
      <dsp:spPr>
        <a:xfrm>
          <a:off x="4604809" y="0"/>
          <a:ext cx="1489769" cy="231546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b="1" i="1" kern="1200" dirty="0"/>
            <a:t>SRAM </a:t>
          </a:r>
          <a:r>
            <a:rPr lang="fr-FR" sz="1300" b="1" i="1" kern="1200" dirty="0" err="1"/>
            <a:t>Dosimetry</a:t>
          </a:r>
          <a:endParaRPr lang="fr-FR" sz="1300" b="1" i="1" kern="1200" dirty="0"/>
        </a:p>
      </dsp:txBody>
      <dsp:txXfrm>
        <a:off x="4604809" y="926187"/>
        <a:ext cx="1489769" cy="926187"/>
      </dsp:txXfrm>
    </dsp:sp>
    <dsp:sp modelId="{177EB92B-89D4-47E0-9CC2-A5AC10337988}">
      <dsp:nvSpPr>
        <dsp:cNvPr id="0" name=""/>
        <dsp:cNvSpPr/>
      </dsp:nvSpPr>
      <dsp:spPr>
        <a:xfrm>
          <a:off x="4964168" y="138928"/>
          <a:ext cx="771050" cy="771050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8D735B-C9F4-44BE-8A17-B9AD28302DDD}">
      <dsp:nvSpPr>
        <dsp:cNvPr id="0" name=""/>
        <dsp:cNvSpPr/>
      </dsp:nvSpPr>
      <dsp:spPr>
        <a:xfrm>
          <a:off x="243839" y="1852374"/>
          <a:ext cx="5608320" cy="347320"/>
        </a:xfrm>
        <a:prstGeom prst="leftRight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ddd1a8d70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ddd1a8d70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ddd1a8d70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ddd1a8d704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ddd1a8d704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ddd1a8d704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0924EA9-8476-433D-83CF-F6236DD74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38214CE-5E7A-42A7-86D0-23B7A8C13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998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C72C277-F481-4AEC-BE20-39B5F5CA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CD8D1CD9-9CA0-4386-970F-E72087CC8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622A7C7-9F4A-438B-B9FD-D4E59BF2DC2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9B27FB-FA01-4CBA-8008-D7658876D9BA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99368" y="4709827"/>
            <a:ext cx="1144799" cy="4336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indico.cern.ch/event/1348465/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2.png"/><Relationship Id="rId4" Type="http://schemas.openxmlformats.org/officeDocument/2006/relationships/image" Target="../media/image3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TNS.2024.3355939" TargetMode="External"/><Relationship Id="rId2" Type="http://schemas.openxmlformats.org/officeDocument/2006/relationships/hyperlink" Target="doi:%2010.3390/radiation4020013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09/TNS.2024.3355939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71" y="1128279"/>
            <a:ext cx="8226854" cy="705332"/>
          </a:xfrm>
        </p:spPr>
        <p:txBody>
          <a:bodyPr>
            <a:noAutofit/>
          </a:bodyPr>
          <a:lstStyle/>
          <a:p>
            <a:r>
              <a:rPr lang="en-US" sz="3000" b="1" dirty="0"/>
              <a:t>WP05-JRA1 </a:t>
            </a:r>
            <a:r>
              <a:rPr lang="en-US" sz="3000" dirty="0"/>
              <a:t>Radiation monitors, dosimeters and beam characterization </a:t>
            </a:r>
            <a:endParaRPr lang="en-GB" sz="3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997276"/>
            <a:ext cx="5706777" cy="314740"/>
          </a:xfrm>
        </p:spPr>
        <p:txBody>
          <a:bodyPr>
            <a:normAutofit fontScale="25000" lnSpcReduction="20000"/>
          </a:bodyPr>
          <a:lstStyle/>
          <a:p>
            <a:r>
              <a:rPr lang="en-US" sz="6200" dirty="0"/>
              <a:t>Sylvain GIRARD (WPL), Cornelia HOEHR (Deputy WPL)</a:t>
            </a:r>
          </a:p>
          <a:p>
            <a:r>
              <a:rPr lang="en-US" sz="6200" dirty="0"/>
              <a:t> </a:t>
            </a:r>
          </a:p>
          <a:p>
            <a:r>
              <a:rPr lang="en-GB" sz="6200" dirty="0"/>
              <a:t>RADNEXT 3</a:t>
            </a:r>
            <a:r>
              <a:rPr lang="en-GB" sz="6200" baseline="30000" dirty="0"/>
              <a:t>rd</a:t>
            </a:r>
            <a:r>
              <a:rPr lang="en-GB" sz="6200" dirty="0"/>
              <a:t> Annual Meeting </a:t>
            </a:r>
            <a:r>
              <a:rPr lang="en-US" sz="6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10/11 June 2024</a:t>
            </a:r>
          </a:p>
          <a:p>
            <a:r>
              <a:rPr lang="en-US" sz="6200" dirty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https://indico.cern.ch/event/1348465/</a:t>
            </a:r>
            <a:r>
              <a:rPr lang="en-US" sz="6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856" y="3224088"/>
            <a:ext cx="4798615" cy="181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BAAC52EE-A212-4173-9F3B-7DD694952A74}"/>
              </a:ext>
            </a:extLst>
          </p:cNvPr>
          <p:cNvSpPr txBox="1">
            <a:spLocks/>
          </p:cNvSpPr>
          <p:nvPr/>
        </p:nvSpPr>
        <p:spPr>
          <a:xfrm>
            <a:off x="337782" y="219161"/>
            <a:ext cx="8468436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300" dirty="0"/>
              <a:t>WP05-JRA1 </a:t>
            </a:r>
            <a:r>
              <a:rPr lang="en-US" sz="23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5.3 : </a:t>
            </a:r>
            <a:r>
              <a:rPr lang="en-US" sz="2300" b="0" dirty="0"/>
              <a:t>Impact of Tier Pitch on SEE Sensitivity of 3D NAND Flash</a:t>
            </a:r>
            <a:br>
              <a:rPr lang="en-US" sz="2300" b="0" dirty="0"/>
            </a:br>
            <a:endParaRPr lang="en-GB" sz="2300" b="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27E1EB-E6FD-9659-069D-4CF10E9006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440" y="1063365"/>
            <a:ext cx="4071816" cy="313398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SEE sensitivity of Large Tier Pitch (</a:t>
            </a:r>
            <a:r>
              <a:rPr lang="en-US" dirty="0" err="1"/>
              <a:t>LTP</a:t>
            </a:r>
            <a:r>
              <a:rPr lang="en-US" dirty="0"/>
              <a:t>) and Small Tier Pitch (</a:t>
            </a:r>
            <a:r>
              <a:rPr lang="en-US" dirty="0" err="1"/>
              <a:t>STP</a:t>
            </a:r>
            <a:r>
              <a:rPr lang="en-US" dirty="0"/>
              <a:t>) cells was compared</a:t>
            </a:r>
          </a:p>
          <a:p>
            <a:r>
              <a:rPr lang="en-US" dirty="0"/>
              <a:t>The cross sections show an increase more than proportional to the reduction in tier pitch</a:t>
            </a:r>
          </a:p>
          <a:p>
            <a:r>
              <a:rPr lang="en-US" dirty="0"/>
              <a:t>The threshold voltage distributions show similar trends</a:t>
            </a:r>
          </a:p>
          <a:p>
            <a:r>
              <a:rPr lang="en-US" dirty="0"/>
              <a:t>The increase in sensitivity has been attributed to the reduction of stored charge, increased cell-to-cell electric fields, and increased variability in V</a:t>
            </a:r>
            <a:r>
              <a:rPr lang="en-US" baseline="-25000" dirty="0"/>
              <a:t>th</a:t>
            </a:r>
          </a:p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2A502D3-261A-DC8D-417E-C4003571B5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E6C44284-A800-9879-77CA-FEE4FE804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2178" y="2903793"/>
            <a:ext cx="2859024" cy="2179472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FCE5139B-A1E0-4223-97A6-927E9DC24B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5696" y="2125550"/>
            <a:ext cx="2777947" cy="2177339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1C4E0939-A29F-09A9-C563-49CB6A9076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5459" y="360403"/>
            <a:ext cx="2715743" cy="1879304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D520E2CF-0C86-A6E8-1568-9B7F04E5D5F1}"/>
              </a:ext>
            </a:extLst>
          </p:cNvPr>
          <p:cNvSpPr txBox="1"/>
          <p:nvPr/>
        </p:nvSpPr>
        <p:spPr>
          <a:xfrm>
            <a:off x="1248005" y="4140453"/>
            <a:ext cx="431912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M. Bagatin, S. Gerardin, A. Paccagnella, A. Benvenuti, S. Beltrami, “Impact of Tier Pitch Scaling on Heavy-ion Sensitivity of 3D NAND Flash Memories,” Trans. </a:t>
            </a:r>
            <a:r>
              <a:rPr lang="en-US" sz="1100" dirty="0" err="1"/>
              <a:t>Nucl</a:t>
            </a:r>
            <a:r>
              <a:rPr lang="en-US" sz="1100" dirty="0"/>
              <a:t>. Sci. 2024</a:t>
            </a:r>
          </a:p>
        </p:txBody>
      </p:sp>
      <p:pic>
        <p:nvPicPr>
          <p:cNvPr id="40" name="Immagine 39">
            <a:extLst>
              <a:ext uri="{FF2B5EF4-FFF2-40B4-BE49-F238E27FC236}">
                <a16:creationId xmlns:a16="http://schemas.microsoft.com/office/drawing/2014/main" id="{BF028231-F7B6-88FB-A02B-7A5996576A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6746" y="645878"/>
            <a:ext cx="1290251" cy="1405621"/>
          </a:xfrm>
          <a:prstGeom prst="rect">
            <a:avLst/>
          </a:prstGeom>
        </p:spPr>
      </p:pic>
      <p:sp>
        <p:nvSpPr>
          <p:cNvPr id="12" name="Ellipse 11">
            <a:extLst>
              <a:ext uri="{FF2B5EF4-FFF2-40B4-BE49-F238E27FC236}">
                <a16:creationId xmlns:a16="http://schemas.microsoft.com/office/drawing/2014/main" id="{CB0E900E-7F7F-4A60-816A-F0A608093BEF}"/>
              </a:ext>
            </a:extLst>
          </p:cNvPr>
          <p:cNvSpPr/>
          <p:nvPr/>
        </p:nvSpPr>
        <p:spPr>
          <a:xfrm>
            <a:off x="132186" y="1082731"/>
            <a:ext cx="771050" cy="771050"/>
          </a:xfrm>
          <a:prstGeom prst="ellipse">
            <a:avLst/>
          </a:prstGeom>
          <a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000" r="-4000"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6B84A3C-DF91-49CB-B942-85A99DFC00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70095" y="4767263"/>
            <a:ext cx="5308262" cy="273844"/>
          </a:xfrm>
        </p:spPr>
        <p:txBody>
          <a:bodyPr/>
          <a:lstStyle/>
          <a:p>
            <a:r>
              <a:rPr lang="en-US" dirty="0"/>
              <a:t>RADNEXT 3rd Annual Meeting – 10-11 June 2024 (slide by Marta </a:t>
            </a:r>
            <a:r>
              <a:rPr lang="en-US" dirty="0" err="1"/>
              <a:t>Bagatin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09962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B0B232-3D78-4ED2-B9B8-E66BF87C88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0"/>
            <a:ext cx="8468436" cy="705332"/>
          </a:xfrm>
        </p:spPr>
        <p:txBody>
          <a:bodyPr>
            <a:noAutofit/>
          </a:bodyPr>
          <a:lstStyle/>
          <a:p>
            <a:r>
              <a:rPr lang="en-US" sz="2300" dirty="0"/>
              <a:t>WP05-JRA1</a:t>
            </a:r>
            <a:r>
              <a:rPr lang="en-US" sz="23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Task 5.3 : </a:t>
            </a:r>
            <a:r>
              <a:rPr lang="en-US" sz="2300" b="0" dirty="0"/>
              <a:t>3D NAND Flash SEU monitor (Work by </a:t>
            </a:r>
            <a:r>
              <a:rPr lang="en-US" sz="2300" b="0" dirty="0" err="1"/>
              <a:t>UniPD</a:t>
            </a:r>
            <a:r>
              <a:rPr lang="en-US" sz="2300" b="0" dirty="0"/>
              <a:t>)</a:t>
            </a:r>
            <a:br>
              <a:rPr lang="en-US" sz="2300" b="0" dirty="0"/>
            </a:br>
            <a:endParaRPr lang="en-GB" sz="2300" b="0" dirty="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86AFC609-9B70-44A9-A0B5-483EA4F8F8EB}"/>
              </a:ext>
            </a:extLst>
          </p:cNvPr>
          <p:cNvSpPr/>
          <p:nvPr/>
        </p:nvSpPr>
        <p:spPr>
          <a:xfrm>
            <a:off x="132186" y="1082731"/>
            <a:ext cx="771050" cy="771050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000" r="-4000"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05056CE-6DE0-4B69-9AA8-84AA9B1EB2E7}"/>
              </a:ext>
            </a:extLst>
          </p:cNvPr>
          <p:cNvSpPr/>
          <p:nvPr/>
        </p:nvSpPr>
        <p:spPr>
          <a:xfrm>
            <a:off x="973659" y="742512"/>
            <a:ext cx="3403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Latest Results and Publications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36347B9-910F-4A03-8D13-CA55F558B16B}"/>
              </a:ext>
            </a:extLst>
          </p:cNvPr>
          <p:cNvSpPr txBox="1">
            <a:spLocks/>
          </p:cNvSpPr>
          <p:nvPr/>
        </p:nvSpPr>
        <p:spPr>
          <a:xfrm>
            <a:off x="917689" y="1522355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E2BD1AD-9B12-4F90-A48A-8C85891C6666}"/>
              </a:ext>
            </a:extLst>
          </p:cNvPr>
          <p:cNvSpPr txBox="1">
            <a:spLocks/>
          </p:cNvSpPr>
          <p:nvPr/>
        </p:nvSpPr>
        <p:spPr>
          <a:xfrm>
            <a:off x="838748" y="1334423"/>
            <a:ext cx="8229600" cy="346264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Impact of Tier Pitch Scaling on </a:t>
            </a:r>
            <a:r>
              <a:rPr lang="en-GB" sz="2000" b="1" dirty="0"/>
              <a:t>single event effect sensitivity </a:t>
            </a:r>
            <a:r>
              <a:rPr lang="en-GB" sz="2000" dirty="0"/>
              <a:t>of 3D NAND Flash memories</a:t>
            </a:r>
          </a:p>
          <a:p>
            <a:pPr lvl="1"/>
            <a:r>
              <a:rPr lang="en-GB" sz="1400" dirty="0"/>
              <a:t>M. </a:t>
            </a:r>
            <a:r>
              <a:rPr lang="en-GB" sz="1400" dirty="0" err="1"/>
              <a:t>Bagatin</a:t>
            </a:r>
            <a:r>
              <a:rPr lang="en-GB" sz="1400" dirty="0"/>
              <a:t>, S. </a:t>
            </a:r>
            <a:r>
              <a:rPr lang="en-GB" sz="1400" dirty="0" err="1"/>
              <a:t>Gerardin</a:t>
            </a:r>
            <a:r>
              <a:rPr lang="en-GB" sz="1400" dirty="0"/>
              <a:t>, A. </a:t>
            </a:r>
            <a:r>
              <a:rPr lang="en-GB" sz="1400" dirty="0" err="1"/>
              <a:t>Paccagnella</a:t>
            </a:r>
            <a:r>
              <a:rPr lang="en-GB" sz="1400" dirty="0"/>
              <a:t>, A. </a:t>
            </a:r>
            <a:r>
              <a:rPr lang="en-GB" sz="1400" dirty="0" err="1"/>
              <a:t>Benvenuti</a:t>
            </a:r>
            <a:r>
              <a:rPr lang="en-GB" sz="1400" dirty="0"/>
              <a:t>, S. </a:t>
            </a:r>
            <a:r>
              <a:rPr lang="en-GB" sz="1400" dirty="0" err="1"/>
              <a:t>Beltrami</a:t>
            </a:r>
            <a:r>
              <a:rPr lang="en-GB" sz="1400" dirty="0"/>
              <a:t>, “Impact of Tier Pitch Scaling on Heavy-ion Sensitivity of 3D NAND Flash Memories,” presented at RADECS 2023, Toulouse, France, Sept. 2023</a:t>
            </a:r>
          </a:p>
          <a:p>
            <a:pPr lvl="1"/>
            <a:r>
              <a:rPr lang="en-US" sz="1400" dirty="0"/>
              <a:t>M. </a:t>
            </a:r>
            <a:r>
              <a:rPr lang="en-US" sz="1400" dirty="0" err="1"/>
              <a:t>Bagatin</a:t>
            </a:r>
            <a:r>
              <a:rPr lang="en-US" sz="1400" dirty="0"/>
              <a:t>, S. </a:t>
            </a:r>
            <a:r>
              <a:rPr lang="en-US" sz="1400" dirty="0" err="1"/>
              <a:t>Gerardin</a:t>
            </a:r>
            <a:r>
              <a:rPr lang="en-US" sz="1400" dirty="0"/>
              <a:t>, A. </a:t>
            </a:r>
            <a:r>
              <a:rPr lang="en-US" sz="1400" dirty="0" err="1"/>
              <a:t>Paccagnella</a:t>
            </a:r>
            <a:r>
              <a:rPr lang="en-US" sz="1400" dirty="0"/>
              <a:t>, A. </a:t>
            </a:r>
            <a:r>
              <a:rPr lang="en-US" sz="1400" dirty="0" err="1"/>
              <a:t>Benvenuti</a:t>
            </a:r>
            <a:r>
              <a:rPr lang="en-US" sz="1400" dirty="0"/>
              <a:t>, S. Beltrami, “Impact of Tier Pitch Scaling on Heavy-ion Sensitivity of 3D NAND Flash Memories,” Trans. </a:t>
            </a:r>
            <a:r>
              <a:rPr lang="en-US" sz="1400" dirty="0" err="1"/>
              <a:t>Nucl</a:t>
            </a:r>
            <a:r>
              <a:rPr lang="en-US" sz="1400" dirty="0"/>
              <a:t>. Sci. 2024</a:t>
            </a:r>
          </a:p>
          <a:p>
            <a:r>
              <a:rPr lang="en-GB" sz="2000" dirty="0"/>
              <a:t>Impact of Tier Pitch Scaling on </a:t>
            </a:r>
            <a:r>
              <a:rPr lang="en-GB" sz="2000" b="1" dirty="0"/>
              <a:t>total ionizing dose sensitivity </a:t>
            </a:r>
            <a:r>
              <a:rPr lang="en-GB" sz="2000" dirty="0"/>
              <a:t>of 3D NAND Flash memories</a:t>
            </a:r>
          </a:p>
          <a:p>
            <a:pPr lvl="1"/>
            <a:r>
              <a:rPr lang="en-US" sz="1400" dirty="0"/>
              <a:t>M. </a:t>
            </a:r>
            <a:r>
              <a:rPr lang="en-US" sz="1400" dirty="0" err="1"/>
              <a:t>Bagatin</a:t>
            </a:r>
            <a:r>
              <a:rPr lang="en-US" sz="1400" dirty="0"/>
              <a:t>, S. Beltrami, A. </a:t>
            </a:r>
            <a:r>
              <a:rPr lang="en-US" sz="1400" dirty="0" err="1"/>
              <a:t>Paccagnella</a:t>
            </a:r>
            <a:r>
              <a:rPr lang="en-US" sz="1400" dirty="0"/>
              <a:t>, S. </a:t>
            </a:r>
            <a:r>
              <a:rPr lang="en-US" sz="1400" dirty="0" err="1"/>
              <a:t>Gerardin</a:t>
            </a:r>
            <a:r>
              <a:rPr lang="en-US" sz="1400" dirty="0"/>
              <a:t>, “Total-Dose Induced Threshold Voltage Shift Dependence on Tier Pitch in 3D NAND Flash Memories,” to be presented at NSREC 2024, Ottawa, Canada, July 2024</a:t>
            </a:r>
            <a:endParaRPr lang="en-GB" sz="1400" dirty="0"/>
          </a:p>
          <a:p>
            <a:r>
              <a:rPr lang="en-GB" sz="2000" b="1" dirty="0"/>
              <a:t>Future </a:t>
            </a:r>
            <a:r>
              <a:rPr lang="en-GB" sz="2000" dirty="0"/>
              <a:t>work</a:t>
            </a:r>
          </a:p>
          <a:p>
            <a:pPr lvl="1"/>
            <a:r>
              <a:rPr lang="en-GB" sz="1900" dirty="0"/>
              <a:t>Study of interaction between heavy ions and TID</a:t>
            </a:r>
          </a:p>
          <a:p>
            <a:pPr lvl="1"/>
            <a:r>
              <a:rPr lang="en-GB" sz="1900" dirty="0"/>
              <a:t>TCAD simulations</a:t>
            </a:r>
          </a:p>
          <a:p>
            <a:endParaRPr lang="en-GB" sz="150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BCE64A1-1815-4E28-A00E-330E7880F8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70095" y="4767263"/>
            <a:ext cx="5308262" cy="273844"/>
          </a:xfrm>
        </p:spPr>
        <p:txBody>
          <a:bodyPr/>
          <a:lstStyle/>
          <a:p>
            <a:r>
              <a:rPr lang="en-US" dirty="0"/>
              <a:t>RADNEXT 3rd Annual Meeting – 10-11 June 2024 (slide by Marta </a:t>
            </a:r>
            <a:r>
              <a:rPr lang="en-US" dirty="0" err="1"/>
              <a:t>Bagatin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55079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3A1A0A0-B694-4927-92A3-4B0D12317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055" y="3122227"/>
            <a:ext cx="4020992" cy="1672872"/>
          </a:xfrm>
          <a:prstGeom prst="rect">
            <a:avLst/>
          </a:prstGeom>
        </p:spPr>
      </p:pic>
      <p:sp>
        <p:nvSpPr>
          <p:cNvPr id="33" name="Title 1">
            <a:extLst>
              <a:ext uri="{FF2B5EF4-FFF2-40B4-BE49-F238E27FC236}">
                <a16:creationId xmlns:a16="http://schemas.microsoft.com/office/drawing/2014/main" id="{68379052-0C23-43DC-9C15-3D3E0B68E4BB}"/>
              </a:ext>
            </a:extLst>
          </p:cNvPr>
          <p:cNvSpPr txBox="1">
            <a:spLocks/>
          </p:cNvSpPr>
          <p:nvPr/>
        </p:nvSpPr>
        <p:spPr>
          <a:xfrm>
            <a:off x="218364" y="-31918"/>
            <a:ext cx="8468436" cy="705332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/>
              <a:t>WP05-JRA1 </a:t>
            </a:r>
            <a:r>
              <a:rPr lang="en-US" sz="25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5.3 : </a:t>
            </a:r>
            <a:r>
              <a:rPr lang="en-US" sz="2300" b="0" dirty="0"/>
              <a:t>Characterization of neutron fields at NFS white neutron beam (Work by UU and GANIL)</a:t>
            </a:r>
            <a:br>
              <a:rPr lang="fr-FR" sz="2500" dirty="0"/>
            </a:br>
            <a:br>
              <a:rPr lang="en-US" sz="2500" b="0" dirty="0"/>
            </a:br>
            <a:endParaRPr lang="en-GB" sz="2500" b="0" dirty="0"/>
          </a:p>
        </p:txBody>
      </p:sp>
      <p:sp>
        <p:nvSpPr>
          <p:cNvPr id="56" name="Google Shape;56;p1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ct val="57558"/>
              <a:buNone/>
            </a:pPr>
            <a:r>
              <a:rPr lang="en" sz="1720" b="1">
                <a:solidFill>
                  <a:schemeClr val="lt1"/>
                </a:solidFill>
              </a:rPr>
              <a:t>RADNEXT, WP5 - Task 5.3, D5.4 Characterization of neutron fields at the NFS facility</a:t>
            </a:r>
            <a:endParaRPr sz="1720" b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ct val="77612"/>
              <a:buNone/>
            </a:pPr>
            <a:r>
              <a:rPr lang="en" sz="1275" b="1">
                <a:solidFill>
                  <a:schemeClr val="lt1"/>
                </a:solidFill>
              </a:rPr>
              <a:t>D. Tarrío and S. Pomp (Uppsala University, Sweden), L. de Arruda and X. Ledoux (GANIL, France)</a:t>
            </a:r>
            <a:endParaRPr sz="1275" b="1">
              <a:solidFill>
                <a:schemeClr val="lt1"/>
              </a:solidFill>
            </a:endParaRPr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550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12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95612" y="1638163"/>
            <a:ext cx="2562273" cy="1921736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5968373" y="848588"/>
            <a:ext cx="3026100" cy="6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/>
              <a:t>The Medley setup consists of a chamber with 8 telescopes, placed at 20° intervals, able to detect and identify light ions.</a:t>
            </a:r>
            <a:endParaRPr sz="1100"/>
          </a:p>
        </p:txBody>
      </p:sp>
      <p:sp>
        <p:nvSpPr>
          <p:cNvPr id="60" name="Google Shape;60;p13"/>
          <p:cNvSpPr txBox="1"/>
          <p:nvPr/>
        </p:nvSpPr>
        <p:spPr>
          <a:xfrm>
            <a:off x="218364" y="641138"/>
            <a:ext cx="5627240" cy="272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914400" lvl="1" indent="-292100" algn="just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</a:pPr>
            <a:r>
              <a:rPr lang="en-US" sz="1400" b="1" dirty="0">
                <a:solidFill>
                  <a:schemeClr val="dk1"/>
                </a:solidFill>
              </a:rPr>
              <a:t>Neutrons for Science (NFS) at GANIL (France) is a new neutron facility</a:t>
            </a:r>
            <a:r>
              <a:rPr lang="en-US" sz="1400" dirty="0">
                <a:solidFill>
                  <a:schemeClr val="dk1"/>
                </a:solidFill>
              </a:rPr>
              <a:t>, operating since 2019, with a 20 meter long flight path.</a:t>
            </a:r>
          </a:p>
          <a:p>
            <a:pPr marL="914400" lvl="1" indent="-292100" algn="just">
              <a:spcBef>
                <a:spcPts val="1000"/>
              </a:spcBef>
              <a:buClr>
                <a:schemeClr val="dk1"/>
              </a:buClr>
              <a:buSzPts val="1000"/>
              <a:buChar char="○"/>
            </a:pPr>
            <a:r>
              <a:rPr lang="en" sz="1400" dirty="0">
                <a:solidFill>
                  <a:schemeClr val="dk1"/>
                </a:solidFill>
              </a:rPr>
              <a:t>White spectrum neutron beam extends,from ~1 to ~ 40 MeV neutrons, and is produced by 40-MeV deuterons hitting on a 9-mm thick Beryllium target.</a:t>
            </a:r>
            <a:endParaRPr sz="1400" dirty="0">
              <a:solidFill>
                <a:schemeClr val="dk1"/>
              </a:solidFill>
            </a:endParaRPr>
          </a:p>
          <a:p>
            <a:pPr marL="457200" lvl="0" indent="-292100" algn="just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Char char="●"/>
            </a:pPr>
            <a:r>
              <a:rPr lang="en" sz="1200" b="1" dirty="0">
                <a:solidFill>
                  <a:schemeClr val="dk1"/>
                </a:solidFill>
              </a:rPr>
              <a:t>Experimental setup</a:t>
            </a:r>
            <a:r>
              <a:rPr lang="en" sz="1200" dirty="0">
                <a:solidFill>
                  <a:schemeClr val="dk1"/>
                </a:solidFill>
              </a:rPr>
              <a:t>: The Medley setup, formerly used at the old TSL facility (Uppsala, Sweden) with quasi monoenergetic neutron beams. </a:t>
            </a:r>
            <a:r>
              <a:rPr lang="en" sz="1200" b="1" dirty="0">
                <a:solidFill>
                  <a:schemeClr val="dk1"/>
                </a:solidFill>
              </a:rPr>
              <a:t>Medley was transferred to NFS in 2021 and reconfigured to work with white neutron beams</a:t>
            </a:r>
            <a:r>
              <a:rPr lang="en" sz="1200" dirty="0">
                <a:solidFill>
                  <a:schemeClr val="dk1"/>
                </a:solidFill>
              </a:rPr>
              <a:t>.</a:t>
            </a:r>
            <a:endParaRPr sz="1200" dirty="0">
              <a:solidFill>
                <a:schemeClr val="dk1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5995048" y="3717038"/>
            <a:ext cx="30261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/>
              <a:t>It is also being used in other experiments to measure double-differential cross-sections of light-ion production in neutron-induced reactions.</a:t>
            </a:r>
            <a:endParaRPr sz="1100"/>
          </a:p>
        </p:txBody>
      </p:sp>
      <p:sp>
        <p:nvSpPr>
          <p:cNvPr id="80" name="Google Shape;80;p13"/>
          <p:cNvSpPr txBox="1"/>
          <p:nvPr/>
        </p:nvSpPr>
        <p:spPr>
          <a:xfrm>
            <a:off x="6115450" y="3501325"/>
            <a:ext cx="3243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800" i="1">
                <a:solidFill>
                  <a:srgbClr val="595959"/>
                </a:solidFill>
              </a:rPr>
              <a:t>Medley setup with target installed.</a:t>
            </a:r>
            <a:endParaRPr sz="800" i="1">
              <a:solidFill>
                <a:srgbClr val="595959"/>
              </a:solidFill>
            </a:endParaRPr>
          </a:p>
        </p:txBody>
      </p:sp>
      <p:sp>
        <p:nvSpPr>
          <p:cNvPr id="81" name="Google Shape;81;p13"/>
          <p:cNvSpPr txBox="1"/>
          <p:nvPr/>
        </p:nvSpPr>
        <p:spPr>
          <a:xfrm>
            <a:off x="2801487" y="4219026"/>
            <a:ext cx="2889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800" i="1" dirty="0">
                <a:solidFill>
                  <a:srgbClr val="595959"/>
                </a:solidFill>
              </a:rPr>
              <a:t>Scheme of NFS facility, highlighting its main components.</a:t>
            </a:r>
            <a:endParaRPr sz="800" i="1" dirty="0">
              <a:solidFill>
                <a:srgbClr val="595959"/>
              </a:solidFill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38447C29-AD99-4455-9709-0C2DE87852DC}"/>
              </a:ext>
            </a:extLst>
          </p:cNvPr>
          <p:cNvSpPr/>
          <p:nvPr/>
        </p:nvSpPr>
        <p:spPr>
          <a:xfrm>
            <a:off x="190449" y="928925"/>
            <a:ext cx="771050" cy="771050"/>
          </a:xfrm>
          <a:prstGeom prst="ellipse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000" r="-17000"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B29F81BE-3849-46CD-AE93-4BF6E4B276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70095" y="4767263"/>
            <a:ext cx="5308262" cy="273844"/>
          </a:xfrm>
        </p:spPr>
        <p:txBody>
          <a:bodyPr/>
          <a:lstStyle/>
          <a:p>
            <a:r>
              <a:rPr lang="en-US" dirty="0"/>
              <a:t>RADNEXT 3rd Annual Meeting – 10-11 June 2024 (slide by Diego </a:t>
            </a:r>
            <a:r>
              <a:rPr lang="en-US" dirty="0" err="1"/>
              <a:t>Tarrio</a:t>
            </a:r>
            <a:r>
              <a:rPr lang="en-US" dirty="0"/>
              <a:t>)</a:t>
            </a:r>
          </a:p>
        </p:txBody>
      </p:sp>
      <p:sp>
        <p:nvSpPr>
          <p:cNvPr id="16" name="Espace réservé du numéro de diapositive 3">
            <a:extLst>
              <a:ext uri="{FF2B5EF4-FFF2-40B4-BE49-F238E27FC236}">
                <a16:creationId xmlns:a16="http://schemas.microsoft.com/office/drawing/2014/main" id="{91FD29DB-1A9C-412A-9296-D753AFDBF6DE}"/>
              </a:ext>
            </a:extLst>
          </p:cNvPr>
          <p:cNvSpPr txBox="1">
            <a:spLocks/>
          </p:cNvSpPr>
          <p:nvPr/>
        </p:nvSpPr>
        <p:spPr>
          <a:xfrm>
            <a:off x="8132669" y="478547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B17AEB3C-CFEA-4668-87E5-00724ED14EF7}"/>
              </a:ext>
            </a:extLst>
          </p:cNvPr>
          <p:cNvSpPr txBox="1">
            <a:spLocks/>
          </p:cNvSpPr>
          <p:nvPr/>
        </p:nvSpPr>
        <p:spPr>
          <a:xfrm>
            <a:off x="218364" y="-31918"/>
            <a:ext cx="8468436" cy="705332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/>
              <a:t>WP05-JRA1 </a:t>
            </a:r>
            <a:r>
              <a:rPr lang="en-US" sz="25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5.3 : </a:t>
            </a:r>
            <a:r>
              <a:rPr lang="en-US" sz="2300" b="0" dirty="0"/>
              <a:t>Characterization of neutron fields at NFS white neutron beam (Work by UU and GANIL)</a:t>
            </a:r>
            <a:br>
              <a:rPr lang="fr-FR" sz="2500" dirty="0"/>
            </a:br>
            <a:br>
              <a:rPr lang="en-US" sz="2500" b="0" dirty="0"/>
            </a:br>
            <a:endParaRPr lang="en-GB" sz="2500" b="0" dirty="0"/>
          </a:p>
        </p:txBody>
      </p:sp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720" b="1">
                <a:solidFill>
                  <a:schemeClr val="lt1"/>
                </a:solidFill>
              </a:rPr>
              <a:t>PID capabilities and ToF resolution </a:t>
            </a:r>
            <a:endParaRPr sz="1720" b="1">
              <a:solidFill>
                <a:schemeClr val="lt1"/>
              </a:solidFill>
            </a:endParaRPr>
          </a:p>
        </p:txBody>
      </p:sp>
      <p:sp>
        <p:nvSpPr>
          <p:cNvPr id="88" name="Google Shape;88;p14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550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13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4693444" y="3548146"/>
            <a:ext cx="4450556" cy="1056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21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</a:pPr>
            <a:r>
              <a:rPr lang="en" sz="1000" dirty="0"/>
              <a:t>By measuring the kinetic energy of the proton with the telescope, it is possible to properly correct for the time used by the proton to reach the telescope:</a:t>
            </a:r>
            <a:endParaRPr sz="1000" dirty="0"/>
          </a:p>
          <a:p>
            <a:pPr marL="0" lvl="0" indent="4572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000" dirty="0"/>
              <a:t>ToF</a:t>
            </a:r>
            <a:r>
              <a:rPr lang="en" sz="1000" baseline="-25000" dirty="0"/>
              <a:t>NEUTRON</a:t>
            </a:r>
            <a:r>
              <a:rPr lang="en" sz="1000" dirty="0"/>
              <a:t>  = TOF</a:t>
            </a:r>
            <a:r>
              <a:rPr lang="en" sz="1000" baseline="-25000" dirty="0">
                <a:solidFill>
                  <a:schemeClr val="dk1"/>
                </a:solidFill>
              </a:rPr>
              <a:t>MEASURED</a:t>
            </a:r>
            <a:r>
              <a:rPr lang="en" sz="1000" dirty="0">
                <a:solidFill>
                  <a:schemeClr val="dk1"/>
                </a:solidFill>
              </a:rPr>
              <a:t> -</a:t>
            </a:r>
            <a:r>
              <a:rPr lang="en" sz="1000" dirty="0"/>
              <a:t> ToF</a:t>
            </a:r>
            <a:r>
              <a:rPr lang="en" sz="1000" baseline="-25000" dirty="0"/>
              <a:t>PROTON</a:t>
            </a:r>
            <a:r>
              <a:rPr lang="en" sz="1000" dirty="0">
                <a:solidFill>
                  <a:schemeClr val="dk1"/>
                </a:solidFill>
              </a:rPr>
              <a:t>(E</a:t>
            </a:r>
            <a:r>
              <a:rPr lang="en" sz="1000" baseline="-25000" dirty="0">
                <a:solidFill>
                  <a:schemeClr val="dk1"/>
                </a:solidFill>
              </a:rPr>
              <a:t>proton</a:t>
            </a:r>
            <a:r>
              <a:rPr lang="en" sz="1000" dirty="0">
                <a:solidFill>
                  <a:schemeClr val="dk1"/>
                </a:solidFill>
              </a:rPr>
              <a:t>)</a:t>
            </a:r>
            <a:endParaRPr sz="1000" dirty="0"/>
          </a:p>
        </p:txBody>
      </p:sp>
      <p:pic>
        <p:nvPicPr>
          <p:cNvPr id="90" name="Google Shape;90;p14"/>
          <p:cNvPicPr preferRelativeResize="0"/>
          <p:nvPr/>
        </p:nvPicPr>
        <p:blipFill rotWithShape="1">
          <a:blip r:embed="rId3">
            <a:alphaModFix/>
          </a:blip>
          <a:srcRect l="5551" r="8107"/>
          <a:stretch/>
        </p:blipFill>
        <p:spPr>
          <a:xfrm>
            <a:off x="1325280" y="2945390"/>
            <a:ext cx="2573016" cy="165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4"/>
          <p:cNvPicPr preferRelativeResize="0"/>
          <p:nvPr/>
        </p:nvPicPr>
        <p:blipFill rotWithShape="1">
          <a:blip r:embed="rId4">
            <a:alphaModFix/>
          </a:blip>
          <a:srcRect l="1561" t="4020" r="819" b="20541"/>
          <a:stretch/>
        </p:blipFill>
        <p:spPr>
          <a:xfrm>
            <a:off x="2227106" y="1652566"/>
            <a:ext cx="2473482" cy="8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4"/>
          <p:cNvSpPr txBox="1"/>
          <p:nvPr/>
        </p:nvSpPr>
        <p:spPr>
          <a:xfrm>
            <a:off x="1035844" y="681350"/>
            <a:ext cx="3586732" cy="928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000" dirty="0"/>
              <a:t>Each of the 8 telescopes is equipped with two Si (SSBD) detectors with different thicknesses and one scintillation detector, allowing to use the </a:t>
            </a:r>
            <a:r>
              <a:rPr lang="en" sz="1000" b="1" dirty="0"/>
              <a:t>ΔE-</a:t>
            </a:r>
            <a:r>
              <a:rPr lang="en" sz="1000" b="1" dirty="0">
                <a:solidFill>
                  <a:schemeClr val="dk1"/>
                </a:solidFill>
              </a:rPr>
              <a:t>ΔE-E technique to identify light ions (p, d, t, </a:t>
            </a:r>
            <a:r>
              <a:rPr lang="en" sz="1000" b="1" baseline="30000" dirty="0">
                <a:solidFill>
                  <a:schemeClr val="dk1"/>
                </a:solidFill>
              </a:rPr>
              <a:t>3</a:t>
            </a:r>
            <a:r>
              <a:rPr lang="en" sz="1000" b="1" dirty="0">
                <a:solidFill>
                  <a:schemeClr val="dk1"/>
                </a:solidFill>
              </a:rPr>
              <a:t>He, 𝛼)</a:t>
            </a:r>
            <a:r>
              <a:rPr lang="en" sz="1000" dirty="0"/>
              <a:t>.</a:t>
            </a:r>
            <a:endParaRPr sz="1000" dirty="0"/>
          </a:p>
        </p:txBody>
      </p:sp>
      <p:sp>
        <p:nvSpPr>
          <p:cNvPr id="94" name="Google Shape;94;p14"/>
          <p:cNvSpPr txBox="1"/>
          <p:nvPr/>
        </p:nvSpPr>
        <p:spPr>
          <a:xfrm>
            <a:off x="614363" y="2482341"/>
            <a:ext cx="3664216" cy="774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000" dirty="0"/>
              <a:t>Thanks to the good energy resolution of the setup, it is </a:t>
            </a:r>
            <a:r>
              <a:rPr lang="en" sz="1000" b="1" dirty="0"/>
              <a:t>possible to discriminate between individual H and He isotopes</a:t>
            </a:r>
            <a:r>
              <a:rPr lang="en" sz="1000" dirty="0"/>
              <a:t>.</a:t>
            </a:r>
            <a:endParaRPr sz="1000" dirty="0"/>
          </a:p>
        </p:txBody>
      </p:sp>
      <p:sp>
        <p:nvSpPr>
          <p:cNvPr id="95" name="Google Shape;95;p14"/>
          <p:cNvSpPr txBox="1"/>
          <p:nvPr/>
        </p:nvSpPr>
        <p:spPr>
          <a:xfrm>
            <a:off x="4970270" y="637509"/>
            <a:ext cx="4112624" cy="928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000" b="1" dirty="0"/>
              <a:t>For each event,</a:t>
            </a:r>
            <a:r>
              <a:rPr lang="en" sz="1000" dirty="0"/>
              <a:t> the </a:t>
            </a:r>
            <a:r>
              <a:rPr lang="en" sz="1000" b="1" dirty="0"/>
              <a:t>energy of the incoming neutron </a:t>
            </a:r>
            <a:r>
              <a:rPr lang="en" sz="1000" dirty="0"/>
              <a:t>is deduced from the </a:t>
            </a:r>
            <a:r>
              <a:rPr lang="en" sz="1000" b="1" dirty="0"/>
              <a:t>time-of-flight technique</a:t>
            </a:r>
            <a:r>
              <a:rPr lang="en" sz="1000" dirty="0"/>
              <a:t>, using the time signal of the proton detection in the telescope, and the radiofrequency signal of the accelerator.</a:t>
            </a:r>
            <a:endParaRPr sz="1000" dirty="0"/>
          </a:p>
        </p:txBody>
      </p:sp>
      <p:sp>
        <p:nvSpPr>
          <p:cNvPr id="96" name="Google Shape;96;p14"/>
          <p:cNvSpPr txBox="1"/>
          <p:nvPr/>
        </p:nvSpPr>
        <p:spPr>
          <a:xfrm>
            <a:off x="144550" y="2293250"/>
            <a:ext cx="4220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800" i="1" dirty="0">
                <a:solidFill>
                  <a:srgbClr val="595959"/>
                </a:solidFill>
              </a:rPr>
              <a:t>The CH₂ target installed in Medley (left), and the working principle of a telescope (right).</a:t>
            </a:r>
            <a:endParaRPr sz="800" i="1" dirty="0">
              <a:solidFill>
                <a:srgbClr val="595959"/>
              </a:solidFill>
            </a:endParaRPr>
          </a:p>
        </p:txBody>
      </p:sp>
      <p:sp>
        <p:nvSpPr>
          <p:cNvPr id="98" name="Google Shape;98;p14"/>
          <p:cNvSpPr txBox="1"/>
          <p:nvPr/>
        </p:nvSpPr>
        <p:spPr>
          <a:xfrm>
            <a:off x="283800" y="4421437"/>
            <a:ext cx="4288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800" i="1" dirty="0">
                <a:solidFill>
                  <a:srgbClr val="595959"/>
                </a:solidFill>
              </a:rPr>
              <a:t>Particle identification (PID) process. Experimental data for C with simulations superposed.</a:t>
            </a:r>
            <a:endParaRPr sz="800" i="1" dirty="0">
              <a:solidFill>
                <a:srgbClr val="595959"/>
              </a:solidFill>
            </a:endParaRPr>
          </a:p>
        </p:txBody>
      </p:sp>
      <p:pic>
        <p:nvPicPr>
          <p:cNvPr id="99" name="Google Shape;99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65423" y="1675638"/>
            <a:ext cx="4112623" cy="190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4"/>
          <p:cNvPicPr preferRelativeResize="0"/>
          <p:nvPr/>
        </p:nvPicPr>
        <p:blipFill rotWithShape="1">
          <a:blip r:embed="rId6">
            <a:alphaModFix/>
          </a:blip>
          <a:srcRect l="16018" t="5441" r="5420" b="8463"/>
          <a:stretch/>
        </p:blipFill>
        <p:spPr>
          <a:xfrm>
            <a:off x="1195092" y="1623826"/>
            <a:ext cx="917913" cy="816054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/>
          <p:nvPr/>
        </p:nvSpPr>
        <p:spPr>
          <a:xfrm>
            <a:off x="5093625" y="1419959"/>
            <a:ext cx="4011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800" i="1" dirty="0">
                <a:solidFill>
                  <a:srgbClr val="595959"/>
                </a:solidFill>
              </a:rPr>
              <a:t>Scheme exemplifying the Time of flight (ToF) technique used on Medley.</a:t>
            </a:r>
            <a:endParaRPr sz="800" i="1" dirty="0">
              <a:solidFill>
                <a:srgbClr val="595959"/>
              </a:solidFill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13AB1DC-F7B9-4594-9782-CFA0738FA055}"/>
              </a:ext>
            </a:extLst>
          </p:cNvPr>
          <p:cNvSpPr/>
          <p:nvPr/>
        </p:nvSpPr>
        <p:spPr>
          <a:xfrm>
            <a:off x="190449" y="928925"/>
            <a:ext cx="771050" cy="771050"/>
          </a:xfrm>
          <a:prstGeom prst="ellipse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000" r="-17000"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F5D1B76F-C908-4BBB-A49B-82CCD75B76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70095" y="4767263"/>
            <a:ext cx="5308262" cy="273844"/>
          </a:xfrm>
        </p:spPr>
        <p:txBody>
          <a:bodyPr/>
          <a:lstStyle/>
          <a:p>
            <a:r>
              <a:rPr lang="en-US" dirty="0"/>
              <a:t>RADNEXT 3rd Annual Meeting – 10-11 June 2024 (slide by Diego </a:t>
            </a:r>
            <a:r>
              <a:rPr lang="en-US" dirty="0" err="1"/>
              <a:t>Tarrio</a:t>
            </a:r>
            <a:r>
              <a:rPr lang="en-US" dirty="0"/>
              <a:t>)</a:t>
            </a:r>
          </a:p>
        </p:txBody>
      </p:sp>
      <p:sp>
        <p:nvSpPr>
          <p:cNvPr id="22" name="Espace réservé du numéro de diapositive 3">
            <a:extLst>
              <a:ext uri="{FF2B5EF4-FFF2-40B4-BE49-F238E27FC236}">
                <a16:creationId xmlns:a16="http://schemas.microsoft.com/office/drawing/2014/main" id="{C273A976-C00F-4CFC-8F0F-A46F828AE8F9}"/>
              </a:ext>
            </a:extLst>
          </p:cNvPr>
          <p:cNvSpPr txBox="1">
            <a:spLocks/>
          </p:cNvSpPr>
          <p:nvPr/>
        </p:nvSpPr>
        <p:spPr>
          <a:xfrm>
            <a:off x="8132669" y="478547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720" b="1">
                <a:solidFill>
                  <a:schemeClr val="lt1"/>
                </a:solidFill>
              </a:rPr>
              <a:t>Spectral neutron flux measurement using neutron-proton elastic scattering</a:t>
            </a:r>
            <a:endParaRPr sz="1720" b="1">
              <a:solidFill>
                <a:schemeClr val="lt1"/>
              </a:solidFill>
            </a:endParaRPr>
          </a:p>
        </p:txBody>
      </p:sp>
      <p:sp>
        <p:nvSpPr>
          <p:cNvPr id="107" name="Google Shape;107;p15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550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14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109" name="Google Shape;109;p15"/>
          <p:cNvSpPr txBox="1"/>
          <p:nvPr/>
        </p:nvSpPr>
        <p:spPr>
          <a:xfrm>
            <a:off x="0" y="505675"/>
            <a:ext cx="4668900" cy="18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21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</a:pPr>
            <a:r>
              <a:rPr lang="en" sz="1000" dirty="0"/>
              <a:t>By </a:t>
            </a:r>
            <a:r>
              <a:rPr lang="en" sz="1000" b="1" dirty="0"/>
              <a:t>measuring the protons</a:t>
            </a:r>
            <a:r>
              <a:rPr lang="en" sz="1000" dirty="0"/>
              <a:t> </a:t>
            </a:r>
            <a:r>
              <a:rPr lang="en" sz="1000" b="1" dirty="0"/>
              <a:t>elastically scattered in a hydrogen-rich sample exposed to the neutron beam</a:t>
            </a:r>
            <a:r>
              <a:rPr lang="en" sz="1000" dirty="0"/>
              <a:t>, </a:t>
            </a:r>
            <a:r>
              <a:rPr lang="en" sz="1000" b="1" dirty="0"/>
              <a:t>it is possible to reconstruct the neutron spectral flux </a:t>
            </a:r>
            <a:r>
              <a:rPr lang="en" sz="1000" dirty="0">
                <a:solidFill>
                  <a:schemeClr val="dk1"/>
                </a:solidFill>
              </a:rPr>
              <a:t>by using the well-known neutron-proton elastic scattering cross section</a:t>
            </a:r>
            <a:r>
              <a:rPr lang="en" sz="1000" dirty="0"/>
              <a:t>.</a:t>
            </a:r>
            <a:endParaRPr sz="1000" dirty="0"/>
          </a:p>
          <a:p>
            <a:pPr marL="457200" lvl="0" indent="-2921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</a:pPr>
            <a:r>
              <a:rPr lang="en" sz="1000" dirty="0"/>
              <a:t>A Polyester sample (</a:t>
            </a:r>
            <a:r>
              <a:rPr lang="en" sz="1000" dirty="0">
                <a:solidFill>
                  <a:schemeClr val="dk1"/>
                </a:solidFill>
              </a:rPr>
              <a:t>CH</a:t>
            </a:r>
            <a:r>
              <a:rPr lang="en" sz="1000" baseline="-25000" dirty="0">
                <a:solidFill>
                  <a:schemeClr val="dk1"/>
                </a:solidFill>
              </a:rPr>
              <a:t>2</a:t>
            </a:r>
            <a:r>
              <a:rPr lang="en" sz="1000" dirty="0"/>
              <a:t>) was used, in addition to a natural carbon sample (C) to subtract the contribution from neutron reactions in C.</a:t>
            </a:r>
            <a:endParaRPr sz="1000" dirty="0"/>
          </a:p>
          <a:p>
            <a:pPr marL="457200" lvl="0" indent="-292100" algn="just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Char char="●"/>
            </a:pPr>
            <a:r>
              <a:rPr lang="en" sz="1000" b="1" dirty="0"/>
              <a:t>For each event</a:t>
            </a:r>
            <a:r>
              <a:rPr lang="en" sz="1000" dirty="0"/>
              <a:t>, the energy of the backscattered proton is measured by a telescope and the energy of the incoming neutron, is deduced from the time-of-flight technique. </a:t>
            </a:r>
            <a:endParaRPr sz="1000" dirty="0"/>
          </a:p>
        </p:txBody>
      </p:sp>
      <p:pic>
        <p:nvPicPr>
          <p:cNvPr id="110" name="Google Shape;11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3263" y="668470"/>
            <a:ext cx="3007833" cy="195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5"/>
          <p:cNvSpPr txBox="1"/>
          <p:nvPr/>
        </p:nvSpPr>
        <p:spPr>
          <a:xfrm>
            <a:off x="4572000" y="2698976"/>
            <a:ext cx="4572000" cy="221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000" b="1" dirty="0">
                <a:solidFill>
                  <a:schemeClr val="dk1"/>
                </a:solidFill>
              </a:rPr>
              <a:t>Conclusions</a:t>
            </a:r>
            <a:r>
              <a:rPr lang="en" sz="1000" dirty="0">
                <a:solidFill>
                  <a:schemeClr val="dk1"/>
                </a:solidFill>
              </a:rPr>
              <a:t>:</a:t>
            </a:r>
            <a:endParaRPr sz="1000" dirty="0">
              <a:solidFill>
                <a:schemeClr val="dk1"/>
              </a:solidFill>
            </a:endParaRPr>
          </a:p>
          <a:p>
            <a:pPr marL="457200" lvl="0" indent="-292100" algn="just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r>
              <a:rPr lang="en" sz="1000" dirty="0">
                <a:solidFill>
                  <a:schemeClr val="dk1"/>
                </a:solidFill>
              </a:rPr>
              <a:t>The </a:t>
            </a:r>
            <a:r>
              <a:rPr lang="en" sz="1000" b="1" dirty="0">
                <a:solidFill>
                  <a:schemeClr val="dk1"/>
                </a:solidFill>
              </a:rPr>
              <a:t>preliminary neutron spectral flux</a:t>
            </a:r>
            <a:r>
              <a:rPr lang="en" sz="1000" dirty="0">
                <a:solidFill>
                  <a:schemeClr val="dk1"/>
                </a:solidFill>
              </a:rPr>
              <a:t> at NFS has been measured and agrees with the value obtained from an external parallel plate avalanche chamber (PPAC) monitor.</a:t>
            </a:r>
            <a:endParaRPr sz="1000" dirty="0">
              <a:solidFill>
                <a:schemeClr val="dk1"/>
              </a:solidFill>
            </a:endParaRPr>
          </a:p>
          <a:p>
            <a:pPr marL="457200" lvl="0" indent="-2921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</a:pPr>
            <a:r>
              <a:rPr lang="en" sz="1000" dirty="0"/>
              <a:t>The </a:t>
            </a:r>
            <a:r>
              <a:rPr lang="en" sz="1000" b="1" dirty="0"/>
              <a:t>analysis is ongoing</a:t>
            </a:r>
            <a:r>
              <a:rPr lang="en" sz="1000" dirty="0"/>
              <a:t> to improve the suppression of the non-physical peak near 15 MeV, which corresponds to the punch-through region of the second Silicon in the telescope.</a:t>
            </a:r>
            <a:endParaRPr sz="1000" dirty="0"/>
          </a:p>
          <a:p>
            <a:pPr marL="457200" lvl="0" indent="-292100" algn="just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Char char="●"/>
            </a:pPr>
            <a:r>
              <a:rPr lang="en" sz="1000" b="1" dirty="0"/>
              <a:t>Energy loss corrections have not been implemented yet</a:t>
            </a:r>
            <a:r>
              <a:rPr lang="en" sz="1000" dirty="0"/>
              <a:t>, which will shift the spectrum towards higher energies. </a:t>
            </a:r>
            <a:endParaRPr sz="1000" dirty="0"/>
          </a:p>
        </p:txBody>
      </p:sp>
      <p:sp>
        <p:nvSpPr>
          <p:cNvPr id="112" name="Google Shape;112;p15"/>
          <p:cNvSpPr txBox="1"/>
          <p:nvPr/>
        </p:nvSpPr>
        <p:spPr>
          <a:xfrm>
            <a:off x="5466825" y="2469370"/>
            <a:ext cx="3249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800" i="1" dirty="0">
                <a:solidFill>
                  <a:srgbClr val="595959"/>
                </a:solidFill>
              </a:rPr>
              <a:t>Comparison between neutron spectral flux from Medley and PPACs.</a:t>
            </a:r>
            <a:endParaRPr sz="800" i="1" dirty="0">
              <a:solidFill>
                <a:srgbClr val="595959"/>
              </a:solidFill>
            </a:endParaRPr>
          </a:p>
        </p:txBody>
      </p:sp>
      <p:grpSp>
        <p:nvGrpSpPr>
          <p:cNvPr id="113" name="Google Shape;113;p15"/>
          <p:cNvGrpSpPr/>
          <p:nvPr/>
        </p:nvGrpSpPr>
        <p:grpSpPr>
          <a:xfrm>
            <a:off x="1246194" y="2469370"/>
            <a:ext cx="2935602" cy="1826400"/>
            <a:chOff x="2425702" y="1620103"/>
            <a:chExt cx="3535154" cy="2459721"/>
          </a:xfrm>
        </p:grpSpPr>
        <p:pic>
          <p:nvPicPr>
            <p:cNvPr id="114" name="Google Shape;114;p15"/>
            <p:cNvPicPr preferRelativeResize="0"/>
            <p:nvPr/>
          </p:nvPicPr>
          <p:blipFill rotWithShape="1">
            <a:blip r:embed="rId4">
              <a:alphaModFix/>
            </a:blip>
            <a:srcRect t="7570"/>
            <a:stretch/>
          </p:blipFill>
          <p:spPr>
            <a:xfrm>
              <a:off x="2425702" y="1620103"/>
              <a:ext cx="3535154" cy="2459721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15" name="Google Shape;115;p15"/>
            <p:cNvCxnSpPr/>
            <p:nvPr/>
          </p:nvCxnSpPr>
          <p:spPr>
            <a:xfrm>
              <a:off x="3393552" y="2781057"/>
              <a:ext cx="294300" cy="386100"/>
            </a:xfrm>
            <a:prstGeom prst="straightConnector1">
              <a:avLst/>
            </a:prstGeom>
            <a:noFill/>
            <a:ln w="9525" cap="flat" cmpd="sng">
              <a:solidFill>
                <a:srgbClr val="261F4D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16" name="Google Shape;116;p15"/>
            <p:cNvSpPr txBox="1"/>
            <p:nvPr/>
          </p:nvSpPr>
          <p:spPr>
            <a:xfrm>
              <a:off x="2745179" y="2410358"/>
              <a:ext cx="14298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highlight>
                    <a:srgbClr val="FFFFFF"/>
                  </a:highlight>
                </a:rPr>
                <a:t>An unexpected</a:t>
              </a:r>
              <a:r>
                <a:rPr lang="en" sz="900">
                  <a:solidFill>
                    <a:srgbClr val="000000"/>
                  </a:solidFill>
                  <a:highlight>
                    <a:srgbClr val="FFFFFF"/>
                  </a:highlight>
                </a:rPr>
                <a:t> accumulation of events</a:t>
              </a:r>
              <a:endParaRPr sz="900">
                <a:solidFill>
                  <a:srgbClr val="000000"/>
                </a:solidFill>
                <a:highlight>
                  <a:srgbClr val="FFFFFF"/>
                </a:highlight>
              </a:endParaRPr>
            </a:p>
          </p:txBody>
        </p:sp>
      </p:grpSp>
      <p:sp>
        <p:nvSpPr>
          <p:cNvPr id="117" name="Google Shape;117;p15"/>
          <p:cNvSpPr txBox="1"/>
          <p:nvPr/>
        </p:nvSpPr>
        <p:spPr>
          <a:xfrm>
            <a:off x="115975" y="4034387"/>
            <a:ext cx="4668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2100" algn="just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r>
              <a:rPr lang="en" sz="1000" dirty="0">
                <a:solidFill>
                  <a:schemeClr val="dk1"/>
                </a:solidFill>
              </a:rPr>
              <a:t>There is an </a:t>
            </a:r>
            <a:r>
              <a:rPr lang="en" sz="1000" b="1" dirty="0">
                <a:solidFill>
                  <a:schemeClr val="dk1"/>
                </a:solidFill>
              </a:rPr>
              <a:t>unexpected accumulation of events</a:t>
            </a:r>
            <a:r>
              <a:rPr lang="en" sz="1000" dirty="0">
                <a:solidFill>
                  <a:schemeClr val="dk1"/>
                </a:solidFill>
              </a:rPr>
              <a:t> in the punch-through energy region </a:t>
            </a:r>
            <a:r>
              <a:rPr lang="en" sz="1000" b="1" dirty="0">
                <a:solidFill>
                  <a:schemeClr val="dk1"/>
                </a:solidFill>
              </a:rPr>
              <a:t>(around 13 MeV for protons),</a:t>
            </a:r>
            <a:r>
              <a:rPr lang="en" sz="1000" dirty="0">
                <a:solidFill>
                  <a:schemeClr val="dk1"/>
                </a:solidFill>
              </a:rPr>
              <a:t> probably related to the detector performance. Work is in progress to suppress it in the analysis.</a:t>
            </a:r>
            <a:endParaRPr sz="1000" dirty="0">
              <a:solidFill>
                <a:schemeClr val="dk1"/>
              </a:solidFill>
            </a:endParaRPr>
          </a:p>
        </p:txBody>
      </p:sp>
      <p:sp>
        <p:nvSpPr>
          <p:cNvPr id="118" name="Google Shape;118;p15"/>
          <p:cNvSpPr txBox="1"/>
          <p:nvPr/>
        </p:nvSpPr>
        <p:spPr>
          <a:xfrm>
            <a:off x="2861076" y="3549550"/>
            <a:ext cx="10761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FF0000"/>
                </a:solidFill>
                <a:highlight>
                  <a:srgbClr val="FFFFFF"/>
                </a:highlight>
              </a:rPr>
              <a:t>Theoretical Ep=En*cos²(20º)</a:t>
            </a:r>
            <a:endParaRPr sz="900" dirty="0">
              <a:solidFill>
                <a:srgbClr val="FF0000"/>
              </a:solidFill>
              <a:highlight>
                <a:srgbClr val="FFFFFF"/>
              </a:highlight>
            </a:endParaRPr>
          </a:p>
        </p:txBody>
      </p:sp>
      <p:sp>
        <p:nvSpPr>
          <p:cNvPr id="119" name="Google Shape;119;p15"/>
          <p:cNvSpPr/>
          <p:nvPr/>
        </p:nvSpPr>
        <p:spPr>
          <a:xfrm rot="-1284994">
            <a:off x="6065352" y="1845869"/>
            <a:ext cx="1962874" cy="223713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2"/>
                </a:solidFill>
                <a:latin typeface="Arial"/>
              </a:rPr>
              <a:t>PRELIMINARY</a:t>
            </a:r>
          </a:p>
        </p:txBody>
      </p:sp>
      <p:cxnSp>
        <p:nvCxnSpPr>
          <p:cNvPr id="120" name="Google Shape;120;p15"/>
          <p:cNvCxnSpPr/>
          <p:nvPr/>
        </p:nvCxnSpPr>
        <p:spPr>
          <a:xfrm rot="10800000">
            <a:off x="2953300" y="3250775"/>
            <a:ext cx="218700" cy="3435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" name="Title 1">
            <a:extLst>
              <a:ext uri="{FF2B5EF4-FFF2-40B4-BE49-F238E27FC236}">
                <a16:creationId xmlns:a16="http://schemas.microsoft.com/office/drawing/2014/main" id="{C5AD56A8-62F0-4C14-B83A-810817787EF6}"/>
              </a:ext>
            </a:extLst>
          </p:cNvPr>
          <p:cNvSpPr txBox="1">
            <a:spLocks/>
          </p:cNvSpPr>
          <p:nvPr/>
        </p:nvSpPr>
        <p:spPr>
          <a:xfrm>
            <a:off x="218364" y="-31918"/>
            <a:ext cx="8468436" cy="705332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/>
              <a:t>WP05-JRA1 </a:t>
            </a:r>
            <a:r>
              <a:rPr lang="en-US" sz="25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5.3 : </a:t>
            </a:r>
            <a:r>
              <a:rPr lang="en-US" sz="2300" b="0" dirty="0"/>
              <a:t>Characterization of neutron fields at NFS white neutron beam (Work by UU and GANIL)</a:t>
            </a:r>
            <a:br>
              <a:rPr lang="fr-FR" sz="2500" dirty="0"/>
            </a:br>
            <a:br>
              <a:rPr lang="en-US" sz="2500" b="0" dirty="0"/>
            </a:br>
            <a:endParaRPr lang="en-GB" sz="2500" b="0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C7FDA280-F166-494A-BB9A-8169FFC96B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70095" y="4767263"/>
            <a:ext cx="5308262" cy="273844"/>
          </a:xfrm>
        </p:spPr>
        <p:txBody>
          <a:bodyPr/>
          <a:lstStyle/>
          <a:p>
            <a:r>
              <a:rPr lang="en-US" dirty="0"/>
              <a:t>RADNEXT 3rd Annual Meeting – 10-11 June 2024 (slide by Diego </a:t>
            </a:r>
            <a:r>
              <a:rPr lang="en-US" dirty="0" err="1"/>
              <a:t>Tarrio</a:t>
            </a:r>
            <a:r>
              <a:rPr lang="en-US" dirty="0"/>
              <a:t>)</a:t>
            </a:r>
          </a:p>
        </p:txBody>
      </p:sp>
      <p:sp>
        <p:nvSpPr>
          <p:cNvPr id="19" name="Espace réservé du numéro de diapositive 3">
            <a:extLst>
              <a:ext uri="{FF2B5EF4-FFF2-40B4-BE49-F238E27FC236}">
                <a16:creationId xmlns:a16="http://schemas.microsoft.com/office/drawing/2014/main" id="{A57AEED8-7811-4571-9D7A-7762D9051C5B}"/>
              </a:ext>
            </a:extLst>
          </p:cNvPr>
          <p:cNvSpPr txBox="1">
            <a:spLocks/>
          </p:cNvSpPr>
          <p:nvPr/>
        </p:nvSpPr>
        <p:spPr>
          <a:xfrm>
            <a:off x="8132669" y="478547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A3056BE-3E25-4FFA-906C-DD965DF6BC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F2EADDB4-3962-44DA-884A-7F1BCCC47B3F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 bwMode="auto">
          <a:xfrm>
            <a:off x="457201" y="1829178"/>
            <a:ext cx="8229599" cy="21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Main </a:t>
            </a:r>
            <a:r>
              <a:rPr kumimoji="0" lang="fr-FR" altLang="fr-F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research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fr-FR" altLang="fr-F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was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fr-FR" altLang="fr-F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applied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to low</a:t>
            </a:r>
            <a:r>
              <a:rPr lang="fr-FR" altLang="fr-FR" sz="1800" dirty="0">
                <a:latin typeface="Arial" panose="020B0604020202020204" pitchFamily="34" charset="0"/>
              </a:rPr>
              <a:t>-cost SRAM </a:t>
            </a:r>
            <a:r>
              <a:rPr lang="fr-FR" altLang="fr-FR" sz="1800" dirty="0" err="1">
                <a:latin typeface="Arial" panose="020B0604020202020204" pitchFamily="34" charset="0"/>
              </a:rPr>
              <a:t>dosimetry</a:t>
            </a:r>
            <a:r>
              <a:rPr lang="fr-FR" altLang="fr-FR" sz="1800" dirty="0">
                <a:latin typeface="Arial" panose="020B0604020202020204" pitchFamily="34" charset="0"/>
              </a:rPr>
              <a:t> </a:t>
            </a:r>
            <a:r>
              <a:rPr lang="fr-FR" altLang="fr-FR" sz="1800" dirty="0" err="1">
                <a:latin typeface="Arial" panose="020B0604020202020204" pitchFamily="34" charset="0"/>
              </a:rPr>
              <a:t>with</a:t>
            </a:r>
            <a:r>
              <a:rPr lang="fr-FR" altLang="fr-FR" sz="1800" dirty="0">
                <a:latin typeface="Arial" panose="020B0604020202020204" pitchFamily="34" charset="0"/>
              </a:rPr>
              <a:t> </a:t>
            </a:r>
            <a:r>
              <a:rPr lang="fr-FR" altLang="fr-FR" sz="1800" dirty="0" err="1">
                <a:latin typeface="Arial" panose="020B0604020202020204" pitchFamily="34" charset="0"/>
              </a:rPr>
              <a:t>progress</a:t>
            </a:r>
            <a:r>
              <a:rPr lang="fr-FR" altLang="fr-FR" sz="1800" dirty="0">
                <a:latin typeface="Arial" panose="020B0604020202020204" pitchFamily="34" charset="0"/>
              </a:rPr>
              <a:t> on the </a:t>
            </a:r>
            <a:r>
              <a:rPr lang="fr-FR" altLang="fr-FR" sz="1800" dirty="0" err="1">
                <a:latin typeface="Arial" panose="020B0604020202020204" pitchFamily="34" charset="0"/>
              </a:rPr>
              <a:t>following</a:t>
            </a:r>
            <a:r>
              <a:rPr lang="fr-FR" altLang="fr-FR" sz="1800" dirty="0">
                <a:latin typeface="Arial" panose="020B0604020202020204" pitchFamily="34" charset="0"/>
              </a:rPr>
              <a:t> axes (to </a:t>
            </a:r>
            <a:r>
              <a:rPr lang="fr-FR" altLang="fr-FR" sz="1800" dirty="0" err="1">
                <a:latin typeface="Arial" panose="020B0604020202020204" pitchFamily="34" charset="0"/>
              </a:rPr>
              <a:t>be</a:t>
            </a:r>
            <a:r>
              <a:rPr lang="fr-FR" altLang="fr-FR" sz="1800" dirty="0">
                <a:latin typeface="Arial" panose="020B0604020202020204" pitchFamily="34" charset="0"/>
              </a:rPr>
              <a:t> </a:t>
            </a:r>
            <a:r>
              <a:rPr lang="fr-FR" altLang="fr-FR" sz="1800" dirty="0" err="1">
                <a:latin typeface="Arial" panose="020B0604020202020204" pitchFamily="34" charset="0"/>
              </a:rPr>
              <a:t>detailed</a:t>
            </a:r>
            <a:r>
              <a:rPr lang="fr-FR" altLang="fr-FR" sz="1800" dirty="0">
                <a:latin typeface="Arial" panose="020B0604020202020204" pitchFamily="34" charset="0"/>
              </a:rPr>
              <a:t> in future meetings):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Application of SRAM neutron monitoring solution to a high-</a:t>
            </a:r>
            <a:r>
              <a:rPr kumimoji="0" lang="fr-FR" alt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fr-FR" alt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electron</a:t>
            </a: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fr-FR" alt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fr-FR" alt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medical</a:t>
            </a: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fr-FR" alt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environment</a:t>
            </a:r>
            <a:endParaRPr kumimoji="0" lang="fr-FR" altLang="fr-F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In-</a:t>
            </a:r>
            <a:r>
              <a:rPr kumimoji="0" lang="fr-FR" alt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orbit</a:t>
            </a: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SRAM monitor data collection (</a:t>
            </a:r>
            <a:r>
              <a:rPr kumimoji="0" lang="fr-FR" alt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mainly</a:t>
            </a: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on CELESTA)</a:t>
            </a:r>
            <a:endParaRPr kumimoji="0" lang="fr-FR" altLang="fr-F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MCU </a:t>
            </a:r>
            <a:r>
              <a:rPr kumimoji="0" lang="fr-FR" alt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detection</a:t>
            </a: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for flux and LET monitoring of </a:t>
            </a:r>
            <a:r>
              <a:rPr kumimoji="0" lang="fr-FR" alt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heavy</a:t>
            </a: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ion </a:t>
            </a:r>
            <a:r>
              <a:rPr kumimoji="0" lang="fr-FR" alt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beams</a:t>
            </a: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0" lang="fr-FR" altLang="fr-F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SEE cross-calibration data for </a:t>
            </a:r>
            <a:r>
              <a:rPr kumimoji="0" lang="fr-FR" alt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heavy</a:t>
            </a: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ion </a:t>
            </a:r>
            <a:r>
              <a:rPr kumimoji="0" lang="fr-FR" alt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facilities</a:t>
            </a: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0" lang="fr-FR" altLang="fr-F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Laser versus </a:t>
            </a:r>
            <a:r>
              <a:rPr kumimoji="0" lang="fr-FR" alt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heavy</a:t>
            </a: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ion SEU cross section </a:t>
            </a:r>
            <a:r>
              <a:rPr kumimoji="0" lang="fr-FR" alt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comparison</a:t>
            </a: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0" lang="fr-FR" altLang="fr-F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A91AC94-0D4F-4BCD-B60B-9DDBF80DC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0"/>
            <a:ext cx="8468436" cy="705332"/>
          </a:xfrm>
        </p:spPr>
        <p:txBody>
          <a:bodyPr>
            <a:noAutofit/>
          </a:bodyPr>
          <a:lstStyle/>
          <a:p>
            <a:r>
              <a:rPr lang="en-US" sz="2300" dirty="0"/>
              <a:t>WP05-JRA1 </a:t>
            </a:r>
            <a:r>
              <a:rPr lang="en-US" sz="23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5.4 : Development of low-cost dosimetry systems accessible to RADNEXT users </a:t>
            </a:r>
            <a:endParaRPr lang="en-GB" sz="23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AFD922E-59C4-4AA1-A0C9-84955CB251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70095" y="4767263"/>
            <a:ext cx="5308262" cy="273844"/>
          </a:xfrm>
        </p:spPr>
        <p:txBody>
          <a:bodyPr/>
          <a:lstStyle/>
          <a:p>
            <a:r>
              <a:rPr lang="en-US" dirty="0"/>
              <a:t>RADNEXT 3rd Annual Meeting – 10-11 June 2024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7B6AE59-3CFF-41DB-85AD-48B798A5B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41" y="1141894"/>
            <a:ext cx="1055179" cy="593538"/>
          </a:xfrm>
          <a:prstGeom prst="rect">
            <a:avLst/>
          </a:prstGeom>
        </p:spPr>
      </p:pic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181B8935-9BA7-4772-9D9A-8CBA3586AE41}"/>
              </a:ext>
            </a:extLst>
          </p:cNvPr>
          <p:cNvSpPr txBox="1">
            <a:spLocks/>
          </p:cNvSpPr>
          <p:nvPr/>
        </p:nvSpPr>
        <p:spPr>
          <a:xfrm>
            <a:off x="1336154" y="1060319"/>
            <a:ext cx="7741882" cy="320314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1500" b="1" dirty="0"/>
              <a:t>Task Leader:  </a:t>
            </a:r>
            <a:r>
              <a:rPr lang="en-US" sz="1500" dirty="0"/>
              <a:t>CERN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500" b="1" dirty="0"/>
              <a:t>Participants: </a:t>
            </a:r>
            <a:r>
              <a:rPr lang="en-US" sz="1500" dirty="0"/>
              <a:t>UJM, UM, UO</a:t>
            </a:r>
          </a:p>
          <a:p>
            <a:endParaRPr lang="en-GB" sz="800" u="sng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9617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F0AC8-F582-324A-F68E-1C0F65982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</a:t>
            </a:r>
          </a:p>
        </p:txBody>
      </p:sp>
      <p:graphicFrame>
        <p:nvGraphicFramePr>
          <p:cNvPr id="10" name="Content Placeholder 4">
            <a:extLst>
              <a:ext uri="{FF2B5EF4-FFF2-40B4-BE49-F238E27FC236}">
                <a16:creationId xmlns:a16="http://schemas.microsoft.com/office/drawing/2014/main" id="{59A70D05-ECEB-D52F-CBDD-7FCB3C885D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4888165"/>
              </p:ext>
            </p:extLst>
          </p:nvPr>
        </p:nvGraphicFramePr>
        <p:xfrm>
          <a:off x="457200" y="1179512"/>
          <a:ext cx="8229600" cy="29275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969">
                  <a:extLst>
                    <a:ext uri="{9D8B030D-6E8A-4147-A177-3AD203B41FA5}">
                      <a16:colId xmlns:a16="http://schemas.microsoft.com/office/drawing/2014/main" val="1720906305"/>
                    </a:ext>
                  </a:extLst>
                </a:gridCol>
                <a:gridCol w="513933">
                  <a:extLst>
                    <a:ext uri="{9D8B030D-6E8A-4147-A177-3AD203B41FA5}">
                      <a16:colId xmlns:a16="http://schemas.microsoft.com/office/drawing/2014/main" val="841251658"/>
                    </a:ext>
                  </a:extLst>
                </a:gridCol>
                <a:gridCol w="4111463">
                  <a:extLst>
                    <a:ext uri="{9D8B030D-6E8A-4147-A177-3AD203B41FA5}">
                      <a16:colId xmlns:a16="http://schemas.microsoft.com/office/drawing/2014/main" val="3425119022"/>
                    </a:ext>
                  </a:extLst>
                </a:gridCol>
                <a:gridCol w="1127315">
                  <a:extLst>
                    <a:ext uri="{9D8B030D-6E8A-4147-A177-3AD203B41FA5}">
                      <a16:colId xmlns:a16="http://schemas.microsoft.com/office/drawing/2014/main" val="56238207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733142087"/>
                    </a:ext>
                  </a:extLst>
                </a:gridCol>
              </a:tblGrid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Status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ID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Title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Deadline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Responsible (s)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5219016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D5.1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None/>
                      </a:pPr>
                      <a:r>
                        <a:rPr lang="en-US" sz="1000" b="1" dirty="0"/>
                        <a:t>Book of Knowledge, </a:t>
                      </a:r>
                      <a:r>
                        <a:rPr lang="en-US" sz="10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M38</a:t>
                      </a:r>
                      <a:endParaRPr lang="en-US" sz="1000" b="1" dirty="0"/>
                    </a:p>
                    <a:p>
                      <a:pPr marL="36576" indent="0">
                        <a:buNone/>
                      </a:pPr>
                      <a:r>
                        <a:rPr lang="en-US" sz="1000" i="1" dirty="0"/>
                        <a:t>Definition and Standardization of Relevant Beam Parameters  </a:t>
                      </a:r>
                      <a:r>
                        <a:rPr lang="en-US" sz="1000" b="1" i="1" dirty="0">
                          <a:solidFill>
                            <a:srgbClr val="FF0000"/>
                          </a:solidFill>
                        </a:rPr>
                        <a:t>[Milestone 5.1]</a:t>
                      </a:r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31/07/2024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UO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1478769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D5.2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None/>
                      </a:pPr>
                      <a:r>
                        <a:rPr lang="en-US" sz="1000" b="1" dirty="0"/>
                        <a:t>Report, </a:t>
                      </a:r>
                      <a:r>
                        <a:rPr lang="en-US" sz="10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M40</a:t>
                      </a:r>
                      <a:r>
                        <a:rPr lang="en-US" sz="1000" b="1" dirty="0"/>
                        <a:t> </a:t>
                      </a:r>
                    </a:p>
                    <a:p>
                      <a:pPr marL="36576" indent="0">
                        <a:buNone/>
                      </a:pPr>
                      <a:r>
                        <a:rPr lang="en-US" sz="1000" i="1" dirty="0"/>
                        <a:t>Potential of SEU monitor based on 3D NAND Flash memories for R2E </a:t>
                      </a:r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30/09/2024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UniPD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163922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D5.3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None/>
                      </a:pPr>
                      <a:r>
                        <a:rPr lang="en-US" sz="1000" b="1" dirty="0"/>
                        <a:t>Prototype, </a:t>
                      </a:r>
                      <a:r>
                        <a:rPr lang="en-US" sz="10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M44</a:t>
                      </a:r>
                      <a:endParaRPr lang="en-US" sz="1000" b="1" dirty="0"/>
                    </a:p>
                    <a:p>
                      <a:pPr marL="36576" indent="0">
                        <a:buNone/>
                      </a:pPr>
                      <a:r>
                        <a:rPr lang="en-US" sz="1000" i="1" u="sng" dirty="0"/>
                        <a:t>Prototypes</a:t>
                      </a:r>
                      <a:r>
                        <a:rPr lang="en-US" sz="1000" i="1" dirty="0"/>
                        <a:t> of Fiber-based dosimeter and Low cost </a:t>
                      </a:r>
                      <a:r>
                        <a:rPr lang="en-US" sz="1000" i="1" dirty="0" err="1"/>
                        <a:t>RadMON</a:t>
                      </a:r>
                      <a:r>
                        <a:rPr lang="en-US" sz="1000" i="1" dirty="0"/>
                        <a:t> detector </a:t>
                      </a:r>
                      <a:r>
                        <a:rPr lang="en-US" sz="1000" b="1" i="1" dirty="0">
                          <a:solidFill>
                            <a:srgbClr val="FF0000"/>
                          </a:solidFill>
                        </a:rPr>
                        <a:t>[Milestone 5.2]</a:t>
                      </a:r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31/01/2025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UJM/CERN</a:t>
                      </a:r>
                    </a:p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5134694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D5.4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None/>
                      </a:pPr>
                      <a:r>
                        <a:rPr lang="en-US" sz="1000" b="1" dirty="0"/>
                        <a:t>Report, </a:t>
                      </a:r>
                      <a:r>
                        <a:rPr lang="en-US" sz="10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M46</a:t>
                      </a:r>
                      <a:endParaRPr lang="en-US" sz="1000" b="1" dirty="0"/>
                    </a:p>
                    <a:p>
                      <a:pPr marL="36576" indent="0">
                        <a:buNone/>
                      </a:pPr>
                      <a:r>
                        <a:rPr lang="en-US" sz="1000" i="1" dirty="0"/>
                        <a:t>Characterization of neutron fields at the NFS facility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31/03/2025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UU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8234527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74EA9D-B56E-427A-9BBC-DED96C4518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</p:spPr>
        <p:txBody>
          <a:bodyPr/>
          <a:lstStyle/>
          <a:p>
            <a:r>
              <a:rPr lang="en-US" dirty="0"/>
              <a:t>RADNEXT 3rd Annual Meeting – 10-11 June 2024</a:t>
            </a:r>
          </a:p>
        </p:txBody>
      </p:sp>
      <p:sp>
        <p:nvSpPr>
          <p:cNvPr id="6" name="Espace réservé du numéro de diapositive 3">
            <a:extLst>
              <a:ext uri="{FF2B5EF4-FFF2-40B4-BE49-F238E27FC236}">
                <a16:creationId xmlns:a16="http://schemas.microsoft.com/office/drawing/2014/main" id="{53D39744-085B-4EE0-9F0D-A2769172F139}"/>
              </a:ext>
            </a:extLst>
          </p:cNvPr>
          <p:cNvSpPr txBox="1">
            <a:spLocks/>
          </p:cNvSpPr>
          <p:nvPr/>
        </p:nvSpPr>
        <p:spPr>
          <a:xfrm>
            <a:off x="8132669" y="478547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00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746E7-F229-3FC2-F8AD-92705CFE8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publication and communications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60DD072-67B6-5878-ACF6-D79F94B629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382485"/>
              </p:ext>
            </p:extLst>
          </p:nvPr>
        </p:nvGraphicFramePr>
        <p:xfrm>
          <a:off x="217511" y="1122199"/>
          <a:ext cx="8579417" cy="2899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0387">
                  <a:extLst>
                    <a:ext uri="{9D8B030D-6E8A-4147-A177-3AD203B41FA5}">
                      <a16:colId xmlns:a16="http://schemas.microsoft.com/office/drawing/2014/main" val="3425119022"/>
                    </a:ext>
                  </a:extLst>
                </a:gridCol>
                <a:gridCol w="2022315">
                  <a:extLst>
                    <a:ext uri="{9D8B030D-6E8A-4147-A177-3AD203B41FA5}">
                      <a16:colId xmlns:a16="http://schemas.microsoft.com/office/drawing/2014/main" val="3877947510"/>
                    </a:ext>
                  </a:extLst>
                </a:gridCol>
                <a:gridCol w="1382536">
                  <a:extLst>
                    <a:ext uri="{9D8B030D-6E8A-4147-A177-3AD203B41FA5}">
                      <a16:colId xmlns:a16="http://schemas.microsoft.com/office/drawing/2014/main" val="562382072"/>
                    </a:ext>
                  </a:extLst>
                </a:gridCol>
                <a:gridCol w="1284179">
                  <a:extLst>
                    <a:ext uri="{9D8B030D-6E8A-4147-A177-3AD203B41FA5}">
                      <a16:colId xmlns:a16="http://schemas.microsoft.com/office/drawing/2014/main" val="3733142087"/>
                    </a:ext>
                  </a:extLst>
                </a:gridCol>
              </a:tblGrid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Title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Journal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DOI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Open Access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5219016"/>
                  </a:ext>
                </a:extLst>
              </a:tr>
              <a:tr h="425824">
                <a:tc>
                  <a:txBody>
                    <a:bodyPr/>
                    <a:lstStyle/>
                    <a:p>
                      <a:pPr algn="l"/>
                      <a:r>
                        <a:rPr lang="en-US" sz="800" dirty="0"/>
                        <a:t>Radiation Monitoring with Radiosensitive Pure-Silica Core Ultra-Low Loss Optical Fiber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IEEE TNS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u="sng" dirty="0"/>
                        <a:t>10.1109/TNS.2024.3380999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YES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1478769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l"/>
                      <a:r>
                        <a:rPr lang="fr-FR" sz="800" dirty="0"/>
                        <a:t>Calibration in the Visible and </a:t>
                      </a:r>
                      <a:r>
                        <a:rPr lang="fr-FR" sz="800" dirty="0" err="1"/>
                        <a:t>Infrared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 err="1"/>
                        <a:t>Domains</a:t>
                      </a:r>
                      <a:r>
                        <a:rPr lang="fr-FR" sz="800" dirty="0"/>
                        <a:t> of Multimode Phosphosilicate Optical </a:t>
                      </a:r>
                      <a:r>
                        <a:rPr lang="fr-FR" sz="800" dirty="0" err="1"/>
                        <a:t>Fibers</a:t>
                      </a:r>
                      <a:r>
                        <a:rPr lang="fr-FR" sz="800" dirty="0"/>
                        <a:t> for </a:t>
                      </a:r>
                      <a:r>
                        <a:rPr lang="fr-FR" sz="800" dirty="0" err="1"/>
                        <a:t>Dosimetry</a:t>
                      </a:r>
                      <a:r>
                        <a:rPr lang="fr-FR" sz="800" dirty="0"/>
                        <a:t> Applications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IEEE TNS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u="sng" dirty="0"/>
                        <a:t>10.1109/TNS.2023.3252941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NO (available on HAL)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163922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l"/>
                      <a:r>
                        <a:rPr lang="fr-FR" sz="800" dirty="0"/>
                        <a:t>Gamma Ray </a:t>
                      </a:r>
                      <a:r>
                        <a:rPr lang="fr-FR" sz="800" dirty="0" err="1"/>
                        <a:t>Effects</a:t>
                      </a:r>
                      <a:r>
                        <a:rPr lang="fr-FR" sz="800" dirty="0"/>
                        <a:t> on Multi-</a:t>
                      </a:r>
                      <a:r>
                        <a:rPr lang="fr-FR" sz="800" dirty="0" err="1"/>
                        <a:t>Colored</a:t>
                      </a:r>
                      <a:r>
                        <a:rPr lang="fr-FR" sz="800" dirty="0"/>
                        <a:t> Commercial Light-</a:t>
                      </a:r>
                      <a:r>
                        <a:rPr lang="fr-FR" sz="800" dirty="0" err="1"/>
                        <a:t>Emitting</a:t>
                      </a:r>
                      <a:r>
                        <a:rPr lang="fr-FR" sz="800" dirty="0"/>
                        <a:t> Diodes at MGy </a:t>
                      </a:r>
                      <a:r>
                        <a:rPr lang="fr-FR" sz="800" dirty="0" err="1"/>
                        <a:t>Level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MDPI Electronics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u="sng" dirty="0"/>
                        <a:t>https://doi.org/10.3390/electronics12010081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YES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5134694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l"/>
                      <a:r>
                        <a:rPr lang="en-US" sz="800" dirty="0"/>
                        <a:t>Distributed Optical Fiber-Based Radiation Detection Using an Ultra-Low-Loss Optical Fiber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MDPI Radiation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>
                          <a:hlinkClick r:id="rId2"/>
                        </a:rPr>
                        <a:t>doi</a:t>
                      </a:r>
                      <a:r>
                        <a:rPr lang="en-US" sz="800" dirty="0">
                          <a:hlinkClick r:id="rId2"/>
                        </a:rPr>
                        <a:t>: 10.3390/radiation4020013 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YES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8567635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l"/>
                      <a:r>
                        <a:rPr lang="en-US" sz="800" dirty="0"/>
                        <a:t>Impact of Tier Pitch Scaling on Heavy-ion Sensitivity of 3D NAND Flash Memories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IEEE TNS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dirty="0">
                          <a:hlinkClick r:id="rId3"/>
                        </a:rPr>
                        <a:t>10.1109/TNS.2024.3355939</a:t>
                      </a:r>
                      <a:r>
                        <a:rPr lang="fr-FR" sz="800" dirty="0"/>
                        <a:t> 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No (not on TNS)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5238047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0511939"/>
                  </a:ext>
                </a:extLst>
              </a:tr>
            </a:tbl>
          </a:graphicData>
        </a:graphic>
      </p:graphicFrame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1F44C93-23E9-455C-A595-47B8DA2EB1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</p:spPr>
        <p:txBody>
          <a:bodyPr/>
          <a:lstStyle/>
          <a:p>
            <a:r>
              <a:rPr lang="en-US" dirty="0"/>
              <a:t>RADNEXT 3rd Annual Meeting – 10-11 June 2024</a:t>
            </a:r>
          </a:p>
        </p:txBody>
      </p:sp>
      <p:sp>
        <p:nvSpPr>
          <p:cNvPr id="7" name="Espace réservé du numéro de diapositive 3">
            <a:extLst>
              <a:ext uri="{FF2B5EF4-FFF2-40B4-BE49-F238E27FC236}">
                <a16:creationId xmlns:a16="http://schemas.microsoft.com/office/drawing/2014/main" id="{FA5099D8-CAB2-4EAF-9615-5C84B9F968C5}"/>
              </a:ext>
            </a:extLst>
          </p:cNvPr>
          <p:cNvSpPr txBox="1">
            <a:spLocks/>
          </p:cNvSpPr>
          <p:nvPr/>
        </p:nvSpPr>
        <p:spPr>
          <a:xfrm>
            <a:off x="8132669" y="478547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588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746E7-F229-3FC2-F8AD-92705CFE8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publication and communications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60DD072-67B6-5878-ACF6-D79F94B629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0113162"/>
              </p:ext>
            </p:extLst>
          </p:nvPr>
        </p:nvGraphicFramePr>
        <p:xfrm>
          <a:off x="217511" y="1177648"/>
          <a:ext cx="8579417" cy="3370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0387">
                  <a:extLst>
                    <a:ext uri="{9D8B030D-6E8A-4147-A177-3AD203B41FA5}">
                      <a16:colId xmlns:a16="http://schemas.microsoft.com/office/drawing/2014/main" val="3425119022"/>
                    </a:ext>
                  </a:extLst>
                </a:gridCol>
                <a:gridCol w="2022315">
                  <a:extLst>
                    <a:ext uri="{9D8B030D-6E8A-4147-A177-3AD203B41FA5}">
                      <a16:colId xmlns:a16="http://schemas.microsoft.com/office/drawing/2014/main" val="3877947510"/>
                    </a:ext>
                  </a:extLst>
                </a:gridCol>
                <a:gridCol w="1382536">
                  <a:extLst>
                    <a:ext uri="{9D8B030D-6E8A-4147-A177-3AD203B41FA5}">
                      <a16:colId xmlns:a16="http://schemas.microsoft.com/office/drawing/2014/main" val="562382072"/>
                    </a:ext>
                  </a:extLst>
                </a:gridCol>
                <a:gridCol w="1284179">
                  <a:extLst>
                    <a:ext uri="{9D8B030D-6E8A-4147-A177-3AD203B41FA5}">
                      <a16:colId xmlns:a16="http://schemas.microsoft.com/office/drawing/2014/main" val="3733142087"/>
                    </a:ext>
                  </a:extLst>
                </a:gridCol>
              </a:tblGrid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Title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Conference or others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If proceedings, DOI: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Open Access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5219016"/>
                  </a:ext>
                </a:extLst>
              </a:tr>
              <a:tr h="425824">
                <a:tc>
                  <a:txBody>
                    <a:bodyPr/>
                    <a:lstStyle/>
                    <a:p>
                      <a:pPr algn="l"/>
                      <a:r>
                        <a:rPr lang="fr-FR" sz="800" dirty="0"/>
                        <a:t>Calibration in the Visible and </a:t>
                      </a:r>
                      <a:r>
                        <a:rPr lang="fr-FR" sz="800" dirty="0" err="1"/>
                        <a:t>Infrared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 err="1"/>
                        <a:t>Domains</a:t>
                      </a:r>
                      <a:r>
                        <a:rPr lang="fr-FR" sz="800" dirty="0"/>
                        <a:t> of Multimode Phosphosilicate Optical </a:t>
                      </a:r>
                      <a:r>
                        <a:rPr lang="fr-FR" sz="800" dirty="0" err="1"/>
                        <a:t>Fibers</a:t>
                      </a:r>
                      <a:r>
                        <a:rPr lang="fr-FR" sz="800" dirty="0"/>
                        <a:t> for </a:t>
                      </a:r>
                      <a:r>
                        <a:rPr lang="fr-FR" sz="800" dirty="0" err="1"/>
                        <a:t>Dosimetry</a:t>
                      </a:r>
                      <a:r>
                        <a:rPr lang="fr-FR" sz="800" dirty="0"/>
                        <a:t> Applications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RADECS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u="sng" dirty="0"/>
                        <a:t>10.1109/TNS.2023.3252941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YES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1478769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l"/>
                      <a:r>
                        <a:rPr lang="fr-FR" sz="800" dirty="0"/>
                        <a:t>Calibration in the Visible and </a:t>
                      </a:r>
                      <a:r>
                        <a:rPr lang="fr-FR" sz="800" dirty="0" err="1"/>
                        <a:t>Infrared</a:t>
                      </a:r>
                      <a:r>
                        <a:rPr lang="fr-FR" sz="800" dirty="0"/>
                        <a:t> </a:t>
                      </a:r>
                      <a:r>
                        <a:rPr lang="fr-FR" sz="800" dirty="0" err="1"/>
                        <a:t>Domains</a:t>
                      </a:r>
                      <a:r>
                        <a:rPr lang="fr-FR" sz="800" dirty="0"/>
                        <a:t> of Multimode Phosphosilicate Optical </a:t>
                      </a:r>
                      <a:r>
                        <a:rPr lang="fr-FR" sz="800" dirty="0" err="1"/>
                        <a:t>Fibers</a:t>
                      </a:r>
                      <a:r>
                        <a:rPr lang="fr-FR" sz="800" dirty="0"/>
                        <a:t> for </a:t>
                      </a:r>
                      <a:r>
                        <a:rPr lang="fr-FR" sz="800" dirty="0" err="1"/>
                        <a:t>Dosimetry</a:t>
                      </a:r>
                      <a:r>
                        <a:rPr lang="fr-FR" sz="800" dirty="0"/>
                        <a:t> Applications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RADECS 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u="sng" dirty="0"/>
                        <a:t>10.1109/TNS.2023.3252941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NO (available on HAL)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163922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Impact of Tier Pitch Scaling on Heavy-ion Sensitivity of 3D NAND Flash Memories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RADECS 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dirty="0">
                          <a:hlinkClick r:id="rId2"/>
                        </a:rPr>
                        <a:t>10.1109/TNS.2024.3355939</a:t>
                      </a:r>
                      <a:r>
                        <a:rPr lang="fr-FR" sz="800" dirty="0"/>
                        <a:t> 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No (not on TNS)</a:t>
                      </a:r>
                    </a:p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5134694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Total-Dose Induced Threshold Voltage Shift Dependence on Tier Pitch in 3D NAND Flash Memories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NSREC 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To be presented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N/A</a:t>
                      </a:r>
                    </a:p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8712313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14 MeV and Atmospheric Neutron Monitoring Through Optical Fiber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Dosimeters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NSREC 2024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To be presented</a:t>
                      </a:r>
                    </a:p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N/A</a:t>
                      </a:r>
                    </a:p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0569627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3964658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9684304"/>
                  </a:ext>
                </a:extLst>
              </a:tr>
            </a:tbl>
          </a:graphicData>
        </a:graphic>
      </p:graphicFrame>
      <p:sp>
        <p:nvSpPr>
          <p:cNvPr id="6" name="Espace réservé du numéro de diapositive 3">
            <a:extLst>
              <a:ext uri="{FF2B5EF4-FFF2-40B4-BE49-F238E27FC236}">
                <a16:creationId xmlns:a16="http://schemas.microsoft.com/office/drawing/2014/main" id="{C2E277DB-B898-4CF6-B41F-831F8FA717DC}"/>
              </a:ext>
            </a:extLst>
          </p:cNvPr>
          <p:cNvSpPr txBox="1">
            <a:spLocks/>
          </p:cNvSpPr>
          <p:nvPr/>
        </p:nvSpPr>
        <p:spPr>
          <a:xfrm>
            <a:off x="8132669" y="478547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ED85955-5779-4840-9AFE-ACC3FD3F9A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70095" y="4767263"/>
            <a:ext cx="5308262" cy="273844"/>
          </a:xfrm>
        </p:spPr>
        <p:txBody>
          <a:bodyPr/>
          <a:lstStyle/>
          <a:p>
            <a:r>
              <a:rPr lang="en-US" dirty="0"/>
              <a:t>RADNEXT 3rd Annual Meeting – 10-11 June 2024</a:t>
            </a:r>
          </a:p>
        </p:txBody>
      </p:sp>
    </p:spTree>
    <p:extLst>
      <p:ext uri="{BB962C8B-B14F-4D97-AF65-F5344CB8AC3E}">
        <p14:creationId xmlns:p14="http://schemas.microsoft.com/office/powerpoint/2010/main" val="2856146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AB4C2-E1D9-4936-B07F-0D3C77ADD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1686156"/>
            <a:ext cx="8226854" cy="534905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solidFill>
                  <a:srgbClr val="00B0F0"/>
                </a:solidFill>
              </a:rPr>
              <a:t>Thanks for your attention! </a:t>
            </a:r>
            <a:endParaRPr lang="en-GB" sz="1800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E8B0F-A498-460B-AC9F-93E0ECC40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DC19BB8-EE5B-4F6A-9EFB-25175ACFD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954" y="161470"/>
            <a:ext cx="3390864" cy="152468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23CDF7E-89B9-42B3-8180-024C1CCCA7C9}"/>
              </a:ext>
            </a:extLst>
          </p:cNvPr>
          <p:cNvSpPr/>
          <p:nvPr/>
        </p:nvSpPr>
        <p:spPr>
          <a:xfrm>
            <a:off x="383999" y="1947594"/>
            <a:ext cx="4572000" cy="338554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sz="900" dirty="0"/>
          </a:p>
          <a:p>
            <a:pPr marL="228600" indent="-228600">
              <a:buFont typeface="+mj-lt"/>
              <a:buAutoNum type="arabicPeriod"/>
            </a:pPr>
            <a:r>
              <a:rPr lang="fr-FR" sz="1400" dirty="0"/>
              <a:t>BAGATIN, Marta (</a:t>
            </a:r>
            <a:r>
              <a:rPr lang="fr-FR" sz="1400" dirty="0" err="1"/>
              <a:t>UniPD</a:t>
            </a:r>
            <a:r>
              <a:rPr lang="fr-FR" sz="1400" dirty="0"/>
              <a:t>)</a:t>
            </a:r>
          </a:p>
          <a:p>
            <a:pPr marL="228600" indent="-228600">
              <a:buFont typeface="+mj-lt"/>
              <a:buAutoNum type="arabicPeriod"/>
            </a:pPr>
            <a:r>
              <a:rPr lang="fr-FR" sz="1400" dirty="0"/>
              <a:t>BÉLANGER-CHAMPAGNE, Camille (TRIUMF)</a:t>
            </a:r>
          </a:p>
          <a:p>
            <a:pPr marL="228600" indent="-228600">
              <a:buFont typeface="+mj-lt"/>
              <a:buAutoNum type="arabicPeriod"/>
            </a:pPr>
            <a:r>
              <a:rPr lang="fr-FR" sz="1400" dirty="0"/>
              <a:t>BOCH, Jérôme (UM) WPL WP7-JRA3</a:t>
            </a:r>
          </a:p>
          <a:p>
            <a:pPr marL="228600" indent="-228600">
              <a:buFont typeface="+mj-lt"/>
              <a:buAutoNum type="arabicPeriod"/>
            </a:pPr>
            <a:r>
              <a:rPr lang="fr-FR" sz="1400" dirty="0"/>
              <a:t>HOEHR, Cornelia  (TRIUMF)</a:t>
            </a:r>
          </a:p>
          <a:p>
            <a:pPr marL="228600" indent="-228600">
              <a:buFont typeface="+mj-lt"/>
              <a:buAutoNum type="arabicPeriod"/>
            </a:pPr>
            <a:r>
              <a:rPr lang="fr-FR" sz="1400" dirty="0"/>
              <a:t>TARRÍO, Diego (UU)</a:t>
            </a:r>
          </a:p>
          <a:p>
            <a:pPr marL="228600" indent="-228600">
              <a:buFont typeface="+mj-lt"/>
              <a:buAutoNum type="arabicPeriod"/>
            </a:pPr>
            <a:r>
              <a:rPr lang="fr-FR" sz="1400" dirty="0"/>
              <a:t>DELFS, Björn (UO)</a:t>
            </a:r>
          </a:p>
          <a:p>
            <a:pPr marL="228600" indent="-228600">
              <a:buFont typeface="+mj-lt"/>
              <a:buAutoNum type="arabicPeriod"/>
            </a:pPr>
            <a:r>
              <a:rPr lang="fr-FR" sz="1400" dirty="0"/>
              <a:t>POPPE, Björn (UO)</a:t>
            </a:r>
          </a:p>
          <a:p>
            <a:pPr marL="228600" indent="-228600">
              <a:buFont typeface="+mj-lt"/>
              <a:buAutoNum type="arabicPeriod"/>
            </a:pPr>
            <a:r>
              <a:rPr lang="fr-FR" sz="1400" dirty="0"/>
              <a:t>SAIGNE, Frédéric (UM)</a:t>
            </a:r>
          </a:p>
          <a:p>
            <a:pPr marL="228600" indent="-228600">
              <a:buFont typeface="+mj-lt"/>
              <a:buAutoNum type="arabicPeriod"/>
            </a:pPr>
            <a:r>
              <a:rPr lang="fr-FR" sz="1400" dirty="0"/>
              <a:t> WROBEL, Frédéric (UM) WPL WP8-JRA3</a:t>
            </a:r>
          </a:p>
          <a:p>
            <a:pPr marL="228600" indent="-228600">
              <a:buFont typeface="+mj-lt"/>
              <a:buAutoNum type="arabicPeriod"/>
            </a:pPr>
            <a:r>
              <a:rPr lang="fr-FR" sz="1400" dirty="0"/>
              <a:t> LOOE, Hui </a:t>
            </a:r>
            <a:r>
              <a:rPr lang="fr-FR" sz="1400" dirty="0" err="1"/>
              <a:t>Khee</a:t>
            </a:r>
            <a:r>
              <a:rPr lang="fr-FR" sz="1400" dirty="0"/>
              <a:t> (UO)</a:t>
            </a:r>
          </a:p>
          <a:p>
            <a:pPr marL="228600" indent="-228600">
              <a:buFont typeface="+mj-lt"/>
              <a:buAutoNum type="arabicPeriod"/>
            </a:pPr>
            <a:r>
              <a:rPr lang="fr-FR" sz="1400" dirty="0"/>
              <a:t> KASTRIOTOU, Maria (STFC)</a:t>
            </a:r>
          </a:p>
          <a:p>
            <a:pPr marL="228600" indent="-228600">
              <a:buFont typeface="+mj-lt"/>
              <a:buAutoNum type="arabicPeriod"/>
            </a:pPr>
            <a:endParaRPr lang="fr-FR" sz="1400" dirty="0"/>
          </a:p>
          <a:p>
            <a:pPr marL="228600" indent="-228600">
              <a:buFont typeface="+mj-lt"/>
              <a:buAutoNum type="arabicPeriod"/>
            </a:pPr>
            <a:endParaRPr lang="fr-FR" sz="1400" dirty="0"/>
          </a:p>
          <a:p>
            <a:pPr marL="228600" indent="-228600">
              <a:buFont typeface="+mj-lt"/>
              <a:buAutoNum type="arabicPeriod"/>
            </a:pPr>
            <a:endParaRPr lang="fr-FR" sz="1400" dirty="0"/>
          </a:p>
          <a:p>
            <a:pPr marL="228600" indent="-228600">
              <a:buFont typeface="+mj-lt"/>
              <a:buAutoNum type="arabicPeriod"/>
            </a:pPr>
            <a:endParaRPr lang="fr-FR" sz="9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6EEB12-217B-4193-833C-D1EEAD0317C5}"/>
              </a:ext>
            </a:extLst>
          </p:cNvPr>
          <p:cNvSpPr/>
          <p:nvPr/>
        </p:nvSpPr>
        <p:spPr>
          <a:xfrm>
            <a:off x="4825259" y="2174331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 startAt="12"/>
            </a:pPr>
            <a:r>
              <a:rPr lang="fr-FR" sz="1400" dirty="0"/>
              <a:t>GERARDIN, Simone (</a:t>
            </a:r>
            <a:r>
              <a:rPr lang="fr-FR" sz="1400" dirty="0" err="1"/>
              <a:t>UniPD</a:t>
            </a:r>
            <a:r>
              <a:rPr lang="fr-FR" sz="1400" dirty="0"/>
              <a:t>)</a:t>
            </a:r>
          </a:p>
          <a:p>
            <a:pPr marL="228600" indent="-228600">
              <a:buFont typeface="+mj-lt"/>
              <a:buAutoNum type="arabicPeriod" startAt="12"/>
            </a:pPr>
            <a:r>
              <a:rPr lang="fr-FR" sz="1400" dirty="0"/>
              <a:t> LEDOUX, Xavier (GANIL) </a:t>
            </a:r>
          </a:p>
          <a:p>
            <a:pPr marL="228600" indent="-228600">
              <a:buFont typeface="+mj-lt"/>
              <a:buAutoNum type="arabicPeriod" startAt="12"/>
            </a:pPr>
            <a:r>
              <a:rPr lang="fr-FR" sz="1400" dirty="0"/>
              <a:t> DANZECA, Salvatore (CERN)	</a:t>
            </a:r>
          </a:p>
          <a:p>
            <a:pPr marL="228600" indent="-228600">
              <a:buFont typeface="+mj-lt"/>
              <a:buAutoNum type="arabicPeriod" startAt="12"/>
            </a:pPr>
            <a:r>
              <a:rPr lang="fr-FR" sz="1400" dirty="0"/>
              <a:t> GARCIA ALIA, Ruben (CERN)</a:t>
            </a:r>
          </a:p>
          <a:p>
            <a:pPr marL="228600" indent="-228600">
              <a:buFont typeface="+mj-lt"/>
              <a:buAutoNum type="arabicPeriod" startAt="12"/>
            </a:pPr>
            <a:r>
              <a:rPr lang="fr-FR" sz="1400" dirty="0"/>
              <a:t> GIRARD, Sylvain (UJM) </a:t>
            </a:r>
          </a:p>
          <a:p>
            <a:pPr marL="228600" indent="-228600">
              <a:buFont typeface="+mj-lt"/>
              <a:buAutoNum type="arabicPeriod" startAt="12"/>
            </a:pPr>
            <a:r>
              <a:rPr lang="fr-FR" sz="1400" dirty="0"/>
              <a:t> KUHNHENN, Jochen (FINT)</a:t>
            </a:r>
          </a:p>
          <a:p>
            <a:pPr marL="228600" indent="-228600">
              <a:buFont typeface="+mj-lt"/>
              <a:buAutoNum type="arabicPeriod" startAt="12"/>
            </a:pPr>
            <a:r>
              <a:rPr lang="fr-FR" sz="1400" dirty="0"/>
              <a:t> LEROUX, Paul (KUL)</a:t>
            </a:r>
          </a:p>
          <a:p>
            <a:pPr marL="228600" indent="-228600">
              <a:buFont typeface="+mj-lt"/>
              <a:buAutoNum type="arabicPeriod" startAt="12"/>
            </a:pPr>
            <a:r>
              <a:rPr lang="fr-FR" sz="1400" dirty="0"/>
              <a:t> PFLAUM, Andreas (UO)</a:t>
            </a:r>
          </a:p>
          <a:p>
            <a:pPr marL="228600" indent="-228600">
              <a:buFont typeface="+mj-lt"/>
              <a:buAutoNum type="arabicPeriod" startAt="12"/>
            </a:pPr>
            <a:r>
              <a:rPr lang="fr-FR" sz="1400" dirty="0"/>
              <a:t> WENINGER, Luca (UJM)</a:t>
            </a:r>
          </a:p>
          <a:p>
            <a:pPr marL="228600" indent="-228600">
              <a:buFont typeface="+mj-lt"/>
              <a:buAutoNum type="arabicPeriod" startAt="12"/>
            </a:pPr>
            <a:r>
              <a:rPr lang="fr-FR" sz="1400" dirty="0"/>
              <a:t> WYRWOLL, Vanessa (UO)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9AB877ED-C607-411F-AA72-7461372973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70095" y="4767263"/>
            <a:ext cx="5308262" cy="273844"/>
          </a:xfrm>
        </p:spPr>
        <p:txBody>
          <a:bodyPr/>
          <a:lstStyle/>
          <a:p>
            <a:r>
              <a:rPr lang="en-US" dirty="0"/>
              <a:t>RADNEXT 3rd Annual Meeting – 10-11 June 2024</a:t>
            </a:r>
          </a:p>
        </p:txBody>
      </p:sp>
    </p:spTree>
    <p:extLst>
      <p:ext uri="{BB962C8B-B14F-4D97-AF65-F5344CB8AC3E}">
        <p14:creationId xmlns:p14="http://schemas.microsoft.com/office/powerpoint/2010/main" val="7240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844" y="107525"/>
            <a:ext cx="8725516" cy="541888"/>
          </a:xfrm>
        </p:spPr>
        <p:txBody>
          <a:bodyPr>
            <a:noAutofit/>
          </a:bodyPr>
          <a:lstStyle/>
          <a:p>
            <a:r>
              <a:rPr lang="en-US" sz="2300" dirty="0"/>
              <a:t>WP05-JRA1: </a:t>
            </a:r>
            <a:r>
              <a:rPr lang="en-US" sz="2300" b="0" dirty="0"/>
              <a:t>Main </a:t>
            </a:r>
            <a:r>
              <a:rPr lang="en-US" sz="2400" b="0" dirty="0"/>
              <a:t>Objective</a:t>
            </a:r>
            <a:endParaRPr lang="en-GB" sz="2300" b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82" y="1022613"/>
            <a:ext cx="8532160" cy="320314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800" b="1" dirty="0"/>
              <a:t>define and answer </a:t>
            </a:r>
            <a:r>
              <a:rPr lang="en-US" sz="1800" dirty="0"/>
              <a:t>RADNEXT facilities and user needs in terms of </a:t>
            </a:r>
            <a:r>
              <a:rPr lang="en-US" sz="1800" b="1" dirty="0"/>
              <a:t>radiation detectors, beam instrumentation and dosimetry.</a:t>
            </a:r>
          </a:p>
          <a:p>
            <a:pPr lvl="1"/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12 RADNEXT partners</a:t>
            </a:r>
            <a:r>
              <a:rPr lang="en-US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/>
              <a:t>involved in WP05 </a:t>
            </a:r>
          </a:p>
          <a:p>
            <a:pPr lvl="1"/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21 members </a:t>
            </a:r>
            <a:r>
              <a:rPr lang="en-US" sz="1800" dirty="0"/>
              <a:t>in the CERN e-group </a:t>
            </a:r>
            <a:endParaRPr lang="en-US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RADNEXT 3rd Annual Meeting – 10-11 June 2024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88FC4E3F-A2D3-4860-B91C-9E3DFFE6B708}"/>
              </a:ext>
            </a:extLst>
          </p:cNvPr>
          <p:cNvGrpSpPr/>
          <p:nvPr/>
        </p:nvGrpSpPr>
        <p:grpSpPr>
          <a:xfrm>
            <a:off x="263844" y="2638608"/>
            <a:ext cx="8725516" cy="2036955"/>
            <a:chOff x="263844" y="2363162"/>
            <a:chExt cx="8725516" cy="2036955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5C3FBD27-8DA8-4AEE-8AE1-1F14D5B953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3844" y="3453641"/>
              <a:ext cx="1002303" cy="510450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3E7E9B2A-9092-4FD0-8152-E8E1E58A0F4C}"/>
                </a:ext>
              </a:extLst>
            </p:cNvPr>
            <p:cNvSpPr txBox="1"/>
            <p:nvPr/>
          </p:nvSpPr>
          <p:spPr>
            <a:xfrm>
              <a:off x="373048" y="4121117"/>
              <a:ext cx="5084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rgbClr val="0B387C"/>
                  </a:solidFill>
                </a:rPr>
                <a:t>UJM</a:t>
              </a:r>
            </a:p>
          </p:txBody>
        </p:sp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8E3620E8-210A-4B8E-B863-5D613DE84E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6584" y="3453641"/>
              <a:ext cx="1055179" cy="593538"/>
            </a:xfrm>
            <a:prstGeom prst="rect">
              <a:avLst/>
            </a:prstGeom>
          </p:spPr>
        </p:pic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8D241260-EB2A-4A71-9B35-7C7CA9D65ABB}"/>
                </a:ext>
              </a:extLst>
            </p:cNvPr>
            <p:cNvSpPr txBox="1"/>
            <p:nvPr/>
          </p:nvSpPr>
          <p:spPr>
            <a:xfrm>
              <a:off x="1382764" y="4123118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rgbClr val="0B387C"/>
                  </a:solidFill>
                </a:rPr>
                <a:t>CERN</a:t>
              </a:r>
            </a:p>
          </p:txBody>
        </p:sp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11CEF5F9-4CFA-487A-B8E5-60F0F533FF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73207" y="3433977"/>
              <a:ext cx="647712" cy="647712"/>
            </a:xfrm>
            <a:prstGeom prst="rect">
              <a:avLst/>
            </a:prstGeom>
          </p:spPr>
        </p:pic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2E4470F4-3F16-4D9B-AFD0-EEA58FFD010A}"/>
                </a:ext>
              </a:extLst>
            </p:cNvPr>
            <p:cNvSpPr txBox="1"/>
            <p:nvPr/>
          </p:nvSpPr>
          <p:spPr>
            <a:xfrm>
              <a:off x="2276488" y="412111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err="1">
                  <a:solidFill>
                    <a:srgbClr val="0B387C"/>
                  </a:solidFill>
                </a:rPr>
                <a:t>UniPD</a:t>
              </a:r>
              <a:endParaRPr lang="fr-FR" sz="1200" b="1" dirty="0">
                <a:solidFill>
                  <a:srgbClr val="0B387C"/>
                </a:solidFill>
              </a:endParaRPr>
            </a:p>
          </p:txBody>
        </p:sp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101F674A-CECF-4E2B-9096-E868A02192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46695" y="3493175"/>
              <a:ext cx="1003206" cy="556596"/>
            </a:xfrm>
            <a:prstGeom prst="rect">
              <a:avLst/>
            </a:prstGeom>
          </p:spPr>
        </p:pic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FFC9FE6E-4C9B-4D92-977F-AF68264B989E}"/>
                </a:ext>
              </a:extLst>
            </p:cNvPr>
            <p:cNvSpPr txBox="1"/>
            <p:nvPr/>
          </p:nvSpPr>
          <p:spPr>
            <a:xfrm>
              <a:off x="3201264" y="4116574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rgbClr val="0B387C"/>
                  </a:solidFill>
                </a:rPr>
                <a:t>UO</a:t>
              </a:r>
            </a:p>
          </p:txBody>
        </p:sp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AC23BC6C-DE5C-4D23-BCC1-6F3703A4A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70933" y="3366446"/>
              <a:ext cx="817123" cy="817123"/>
            </a:xfrm>
            <a:prstGeom prst="rect">
              <a:avLst/>
            </a:prstGeom>
          </p:spPr>
        </p:pic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EE557D66-FBDC-468F-90BE-9D35B24FF65C}"/>
                </a:ext>
              </a:extLst>
            </p:cNvPr>
            <p:cNvSpPr txBox="1"/>
            <p:nvPr/>
          </p:nvSpPr>
          <p:spPr>
            <a:xfrm>
              <a:off x="4274832" y="4116326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rgbClr val="0B387C"/>
                  </a:solidFill>
                </a:rPr>
                <a:t>UM</a:t>
              </a:r>
            </a:p>
          </p:txBody>
        </p:sp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CAD3D58A-EE3B-4C7E-BE2D-064AE74F5A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960665" y="3708866"/>
              <a:ext cx="1065644" cy="192597"/>
            </a:xfrm>
            <a:prstGeom prst="rect">
              <a:avLst/>
            </a:prstGeom>
          </p:spPr>
        </p:pic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06CE027C-2BE7-4BEB-AF78-184FE508B267}"/>
                </a:ext>
              </a:extLst>
            </p:cNvPr>
            <p:cNvSpPr txBox="1"/>
            <p:nvPr/>
          </p:nvSpPr>
          <p:spPr>
            <a:xfrm>
              <a:off x="5137643" y="4116025"/>
              <a:ext cx="766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rgbClr val="0B387C"/>
                  </a:solidFill>
                </a:rPr>
                <a:t>TRIUMF</a:t>
              </a:r>
            </a:p>
          </p:txBody>
        </p:sp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9F14708F-B508-474F-A253-C1F59EC184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32089" b="33239"/>
            <a:stretch/>
          </p:blipFill>
          <p:spPr>
            <a:xfrm>
              <a:off x="6289143" y="3655241"/>
              <a:ext cx="912904" cy="316523"/>
            </a:xfrm>
            <a:prstGeom prst="rect">
              <a:avLst/>
            </a:prstGeom>
          </p:spPr>
        </p:pic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4EF205E3-54E6-48EB-BEFC-DBE87A31F4D2}"/>
                </a:ext>
              </a:extLst>
            </p:cNvPr>
            <p:cNvSpPr txBox="1"/>
            <p:nvPr/>
          </p:nvSpPr>
          <p:spPr>
            <a:xfrm>
              <a:off x="6481741" y="4106795"/>
              <a:ext cx="5277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rgbClr val="0B387C"/>
                  </a:solidFill>
                </a:rPr>
                <a:t>FINT</a:t>
              </a:r>
            </a:p>
          </p:txBody>
        </p:sp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E4DEED25-3ABC-423A-B4DA-F85D91FF3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67276" y="3572558"/>
              <a:ext cx="1522084" cy="391533"/>
            </a:xfrm>
            <a:prstGeom prst="rect">
              <a:avLst/>
            </a:prstGeom>
          </p:spPr>
        </p:pic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1C0D133E-C137-4D78-A1AF-AF560BBE939C}"/>
                </a:ext>
              </a:extLst>
            </p:cNvPr>
            <p:cNvSpPr txBox="1"/>
            <p:nvPr/>
          </p:nvSpPr>
          <p:spPr>
            <a:xfrm>
              <a:off x="7734811" y="4110093"/>
              <a:ext cx="5597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rgbClr val="0B387C"/>
                  </a:solidFill>
                </a:rPr>
                <a:t>UKRI</a:t>
              </a:r>
            </a:p>
          </p:txBody>
        </p:sp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599D3DC5-8D2E-4614-B4FE-5124E7DB1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870133" y="2443525"/>
              <a:ext cx="1119227" cy="541888"/>
            </a:xfrm>
            <a:prstGeom prst="rect">
              <a:avLst/>
            </a:prstGeom>
          </p:spPr>
        </p:pic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FFCC07A2-3C2E-48D6-8434-3B75CD8D9304}"/>
                </a:ext>
              </a:extLst>
            </p:cNvPr>
            <p:cNvSpPr txBox="1"/>
            <p:nvPr/>
          </p:nvSpPr>
          <p:spPr>
            <a:xfrm>
              <a:off x="8087030" y="3037634"/>
              <a:ext cx="4507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rgbClr val="0B387C"/>
                  </a:solidFill>
                </a:rPr>
                <a:t>GSI</a:t>
              </a:r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1AD966E4-EC04-48CE-9C21-440D81688209}"/>
                </a:ext>
              </a:extLst>
            </p:cNvPr>
            <p:cNvSpPr txBox="1"/>
            <p:nvPr/>
          </p:nvSpPr>
          <p:spPr>
            <a:xfrm>
              <a:off x="6785775" y="3035358"/>
              <a:ext cx="6639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rgbClr val="0B387C"/>
                  </a:solidFill>
                </a:rPr>
                <a:t>GANIL</a:t>
              </a:r>
            </a:p>
          </p:txBody>
        </p:sp>
        <p:pic>
          <p:nvPicPr>
            <p:cNvPr id="40" name="Graphique 39">
              <a:extLst>
                <a:ext uri="{FF2B5EF4-FFF2-40B4-BE49-F238E27FC236}">
                  <a16:creationId xmlns:a16="http://schemas.microsoft.com/office/drawing/2014/main" id="{E4526D28-054F-45B4-8031-1B95E11ACF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561789" y="2363162"/>
              <a:ext cx="642285" cy="638233"/>
            </a:xfrm>
            <a:prstGeom prst="rect">
              <a:avLst/>
            </a:prstGeom>
          </p:spPr>
        </p:pic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B7683D41-71D5-4FD8-A5A4-38B7BADE96CB}"/>
                </a:ext>
              </a:extLst>
            </p:cNvPr>
            <p:cNvSpPr txBox="1"/>
            <p:nvPr/>
          </p:nvSpPr>
          <p:spPr>
            <a:xfrm>
              <a:off x="5701260" y="3036067"/>
              <a:ext cx="4058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rgbClr val="0B387C"/>
                  </a:solidFill>
                </a:rPr>
                <a:t>UU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39179874-E788-48D0-9ED0-5434A4D1F5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b="5644"/>
            <a:stretch/>
          </p:blipFill>
          <p:spPr>
            <a:xfrm>
              <a:off x="6378909" y="2583804"/>
              <a:ext cx="1428163" cy="316523"/>
            </a:xfrm>
            <a:prstGeom prst="rect">
              <a:avLst/>
            </a:prstGeom>
          </p:spPr>
        </p:pic>
      </p:grpSp>
      <p:pic>
        <p:nvPicPr>
          <p:cNvPr id="28" name="Image 27">
            <a:extLst>
              <a:ext uri="{FF2B5EF4-FFF2-40B4-BE49-F238E27FC236}">
                <a16:creationId xmlns:a16="http://schemas.microsoft.com/office/drawing/2014/main" id="{495880A0-01C0-4520-B734-E7C6786DC2A0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6962" t="35870" r="6893" b="34691"/>
          <a:stretch/>
        </p:blipFill>
        <p:spPr>
          <a:xfrm>
            <a:off x="3887452" y="2731971"/>
            <a:ext cx="1369095" cy="467875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0A22D01F-E06B-45FB-8DEA-13CE31BCAA69}"/>
              </a:ext>
            </a:extLst>
          </p:cNvPr>
          <p:cNvSpPr txBox="1"/>
          <p:nvPr/>
        </p:nvSpPr>
        <p:spPr>
          <a:xfrm>
            <a:off x="4333793" y="3333644"/>
            <a:ext cx="476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/>
              <a:t>KUL</a:t>
            </a:r>
          </a:p>
        </p:txBody>
      </p:sp>
    </p:spTree>
    <p:extLst>
      <p:ext uri="{BB962C8B-B14F-4D97-AF65-F5344CB8AC3E}">
        <p14:creationId xmlns:p14="http://schemas.microsoft.com/office/powerpoint/2010/main" val="1760547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0030992-936F-4145-9B54-B708E83A7EB4}"/>
              </a:ext>
            </a:extLst>
          </p:cNvPr>
          <p:cNvSpPr/>
          <p:nvPr/>
        </p:nvSpPr>
        <p:spPr>
          <a:xfrm>
            <a:off x="457200" y="3878780"/>
            <a:ext cx="8387862" cy="5890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6D7B61-2F6F-4480-8392-5B0096859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885" y="970177"/>
            <a:ext cx="9038492" cy="320314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 marL="547452" lvl="2">
              <a:spcBef>
                <a:spcPts val="0"/>
              </a:spcBef>
              <a:buFont typeface="+mj-lt"/>
              <a:buAutoNum type="arabicPeriod"/>
            </a:pP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Definition of the correlation matrix between the facility needs and the established or innovative monitoring solutions </a:t>
            </a:r>
            <a:r>
              <a:rPr lang="en-US" sz="1600" dirty="0"/>
              <a:t>as well as the </a:t>
            </a:r>
            <a:r>
              <a:rPr lang="en-US" sz="1600" b="1" dirty="0">
                <a:solidFill>
                  <a:schemeClr val="tx2"/>
                </a:solidFill>
              </a:rPr>
              <a:t>definition and standardization of the relevant beam parameters to be monitored </a:t>
            </a:r>
            <a:r>
              <a:rPr lang="en-US" sz="1600" dirty="0"/>
              <a:t>across the facility network </a:t>
            </a:r>
            <a:endParaRPr lang="en-US" sz="1600" dirty="0">
              <a:sym typeface="Wingdings" panose="05000000000000000000" pitchFamily="2" charset="2"/>
            </a:endParaRPr>
          </a:p>
          <a:p>
            <a:pPr marL="547452" lvl="2">
              <a:spcBef>
                <a:spcPts val="0"/>
              </a:spcBef>
              <a:buFont typeface="+mj-lt"/>
              <a:buAutoNum type="arabicPeriod"/>
            </a:pPr>
            <a:endParaRPr lang="en-US" sz="800" dirty="0"/>
          </a:p>
          <a:p>
            <a:pPr marL="547452" lvl="2">
              <a:spcBef>
                <a:spcPts val="0"/>
              </a:spcBef>
              <a:buFont typeface="+mj-lt"/>
              <a:buAutoNum type="arabicPeriod"/>
            </a:pP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To investigate innovative instrumentation </a:t>
            </a:r>
            <a:r>
              <a:rPr lang="en-US" sz="1600" dirty="0"/>
              <a:t>regarding their potential high impact on facility operation and optimization of radiation to electronics testing</a:t>
            </a:r>
          </a:p>
          <a:p>
            <a:pPr marL="547452" lvl="2">
              <a:spcBef>
                <a:spcPts val="0"/>
              </a:spcBef>
              <a:buFont typeface="+mj-lt"/>
              <a:buAutoNum type="arabicPeriod"/>
            </a:pPr>
            <a:endParaRPr lang="en-US" sz="1600" dirty="0"/>
          </a:p>
          <a:p>
            <a:pPr marL="547452" lvl="2">
              <a:spcBef>
                <a:spcPts val="0"/>
              </a:spcBef>
              <a:buFont typeface="+mj-lt"/>
              <a:buAutoNum type="arabicPeriod"/>
            </a:pP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To develop, characterize and qualify low-cost detectors and dosimeters </a:t>
            </a:r>
            <a:r>
              <a:rPr lang="en-US" sz="1600" dirty="0"/>
              <a:t>and have them accessible to RADNEXT users</a:t>
            </a:r>
          </a:p>
          <a:p>
            <a:endParaRPr lang="en-US" dirty="0"/>
          </a:p>
          <a:p>
            <a:endParaRPr lang="en-US" dirty="0"/>
          </a:p>
          <a:p>
            <a:pPr marL="36576" indent="0" algn="ctr">
              <a:buNone/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Main objective: </a:t>
            </a:r>
            <a:r>
              <a:rPr lang="en-US" b="1" dirty="0"/>
              <a:t>rendering the facility network more accessible, homogeneous and complementary</a:t>
            </a:r>
            <a:endParaRPr lang="fr-FR" b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B0B232-3D78-4ED2-B9B8-E66BF87C88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US" sz="2300" dirty="0"/>
              <a:t>WP05-JRA1: </a:t>
            </a:r>
            <a:r>
              <a:rPr lang="en-US" sz="2400" b="0" dirty="0"/>
              <a:t>Three main technical tasks</a:t>
            </a:r>
            <a:endParaRPr lang="en-GB" sz="2300" b="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625591F-3374-48C4-8FB8-3D65861983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</p:spPr>
        <p:txBody>
          <a:bodyPr/>
          <a:lstStyle/>
          <a:p>
            <a:r>
              <a:rPr lang="en-US" dirty="0"/>
              <a:t>RADNEXT 3rd Annual Meeting – 10-11 June 2024</a:t>
            </a:r>
          </a:p>
        </p:txBody>
      </p:sp>
    </p:spTree>
    <p:extLst>
      <p:ext uri="{BB962C8B-B14F-4D97-AF65-F5344CB8AC3E}">
        <p14:creationId xmlns:p14="http://schemas.microsoft.com/office/powerpoint/2010/main" val="3579208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6D7B61-2F6F-4480-8392-5B0096859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3754" y="981878"/>
            <a:ext cx="7741882" cy="320314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500" b="1" dirty="0"/>
              <a:t>Task Leader:  </a:t>
            </a:r>
            <a:r>
              <a:rPr lang="en-US" sz="1500" dirty="0"/>
              <a:t>UO (</a:t>
            </a:r>
            <a:r>
              <a:rPr lang="fr-FR" dirty="0"/>
              <a:t>Björn</a:t>
            </a:r>
            <a:r>
              <a:rPr lang="en-US" sz="1500" dirty="0"/>
              <a:t> </a:t>
            </a:r>
            <a:r>
              <a:rPr lang="en-US" sz="1500" dirty="0" err="1"/>
              <a:t>Poppe</a:t>
            </a:r>
            <a:r>
              <a:rPr lang="en-US" sz="1500" dirty="0"/>
              <a:t>)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500" b="1" dirty="0"/>
              <a:t>Participants: </a:t>
            </a:r>
            <a:r>
              <a:rPr lang="en-US" sz="1500" i="1" dirty="0"/>
              <a:t>TRIUMF, UJM, UU, CERN, FINT, </a:t>
            </a:r>
            <a:r>
              <a:rPr lang="en-US" sz="1500" i="1" dirty="0" err="1"/>
              <a:t>UnPd</a:t>
            </a:r>
            <a:r>
              <a:rPr lang="en-US" sz="1500" i="1" dirty="0"/>
              <a:t>, </a:t>
            </a:r>
            <a:r>
              <a:rPr lang="en-US" sz="1500" i="1" dirty="0" err="1"/>
              <a:t>Ganil</a:t>
            </a:r>
            <a:r>
              <a:rPr lang="en-US" sz="1500" i="1" dirty="0"/>
              <a:t>, GSI, UKRI-STFC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500" b="1" dirty="0">
                <a:solidFill>
                  <a:schemeClr val="tx1">
                    <a:lumMod val="50000"/>
                  </a:schemeClr>
                </a:solidFill>
              </a:rPr>
              <a:t>PhD student Andreas PFLAUM</a:t>
            </a:r>
            <a:endParaRPr lang="en-GB" sz="800" u="sng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B0B232-3D78-4ED2-B9B8-E66BF87C88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0"/>
            <a:ext cx="8468436" cy="705332"/>
          </a:xfrm>
        </p:spPr>
        <p:txBody>
          <a:bodyPr>
            <a:noAutofit/>
          </a:bodyPr>
          <a:lstStyle/>
          <a:p>
            <a:r>
              <a:rPr lang="en-US" sz="2300" dirty="0"/>
              <a:t>WP05-JRA1 </a:t>
            </a:r>
            <a:r>
              <a:rPr lang="en-US" sz="23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5.2 : Definition of the RADNEXT facilities &amp; users instrumentation needs, inter-laboratory comparison </a:t>
            </a:r>
            <a:endParaRPr lang="en-GB" sz="23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1C44B13-3AA1-47A5-8607-549E69E0F1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48" y="1082628"/>
            <a:ext cx="1003206" cy="55659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90EAD33-95D0-44AC-9079-40173A4FE380}"/>
              </a:ext>
            </a:extLst>
          </p:cNvPr>
          <p:cNvSpPr/>
          <p:nvPr/>
        </p:nvSpPr>
        <p:spPr>
          <a:xfrm>
            <a:off x="1850231" y="2093064"/>
            <a:ext cx="707540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1" i="1" dirty="0"/>
              <a:t>5.2.1 - </a:t>
            </a:r>
            <a:r>
              <a:rPr lang="en-US" sz="16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Definition of the correlation matrix between RADNEXT facilities needs and established or innovative sensing solutions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1600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1" i="1" dirty="0"/>
              <a:t>5.2.2 - </a:t>
            </a:r>
            <a:r>
              <a:rPr lang="en-US" sz="16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Definition and Standardization of Relevant Beam Parameters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1600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1" i="1" dirty="0"/>
              <a:t>5.2.3 - </a:t>
            </a:r>
            <a:r>
              <a:rPr lang="en-US" sz="16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Improving the comparability and accuracy of beam and dose parameters</a:t>
            </a:r>
          </a:p>
          <a:p>
            <a:pPr marL="733806" lvl="1" indent="-285750">
              <a:buFont typeface="Wingdings" panose="05000000000000000000" pitchFamily="2" charset="2"/>
              <a:buChar char="è"/>
            </a:pPr>
            <a:endParaRPr lang="en-US" sz="1600" b="1" dirty="0"/>
          </a:p>
          <a:p>
            <a:pPr marL="733806" lvl="1" indent="-285750">
              <a:buFont typeface="Wingdings" panose="05000000000000000000" pitchFamily="2" charset="2"/>
              <a:buChar char="è"/>
            </a:pPr>
            <a:r>
              <a:rPr lang="en-US" sz="1600" b="1" dirty="0">
                <a:solidFill>
                  <a:srgbClr val="002060"/>
                </a:solidFill>
                <a:highlight>
                  <a:srgbClr val="FFFF00"/>
                </a:highlight>
              </a:rPr>
              <a:t>Next talk: Recent progress by Andreas PFLAUM (UO)</a:t>
            </a:r>
            <a:endParaRPr lang="fr-FR" sz="1600" dirty="0">
              <a:solidFill>
                <a:srgbClr val="002060"/>
              </a:solidFill>
              <a:highlight>
                <a:srgbClr val="FFFF00"/>
              </a:highligh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46FD164-88F6-4317-82E5-89DE360D7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348" y="2363540"/>
            <a:ext cx="1363644" cy="13636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A86F1B7-9F5E-4E0D-A49D-B5CC4122DC4E}"/>
              </a:ext>
            </a:extLst>
          </p:cNvPr>
          <p:cNvSpPr/>
          <p:nvPr/>
        </p:nvSpPr>
        <p:spPr>
          <a:xfrm>
            <a:off x="215033" y="3725799"/>
            <a:ext cx="13019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i="1" dirty="0"/>
              <a:t>Andreas PFLAUM </a:t>
            </a:r>
            <a:endParaRPr lang="fr-FR" sz="1000" i="1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A30E800-EF76-4E49-931B-7BFCDA3C26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</p:spPr>
        <p:txBody>
          <a:bodyPr/>
          <a:lstStyle/>
          <a:p>
            <a:r>
              <a:rPr lang="en-US" dirty="0"/>
              <a:t>RADNEXT 3rd Annual Meeting – 10-11 June 2024</a:t>
            </a:r>
          </a:p>
        </p:txBody>
      </p:sp>
    </p:spTree>
    <p:extLst>
      <p:ext uri="{BB962C8B-B14F-4D97-AF65-F5344CB8AC3E}">
        <p14:creationId xmlns:p14="http://schemas.microsoft.com/office/powerpoint/2010/main" val="1936036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6D7B61-2F6F-4480-8392-5B0096859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5837" y="981878"/>
            <a:ext cx="7858125" cy="320314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500" b="1" dirty="0"/>
              <a:t>Task Leader:  </a:t>
            </a:r>
            <a:r>
              <a:rPr lang="en-US" sz="1500" dirty="0"/>
              <a:t>UJM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500" b="1" dirty="0"/>
              <a:t>Participants: </a:t>
            </a:r>
            <a:r>
              <a:rPr lang="en-US" sz="1500" i="1" dirty="0"/>
              <a:t>TRIUMF, CERN, FINT, GSI, </a:t>
            </a:r>
            <a:r>
              <a:rPr lang="en-US" sz="1500" i="1" dirty="0" err="1"/>
              <a:t>UniPD</a:t>
            </a:r>
            <a:r>
              <a:rPr lang="en-US" sz="1500" i="1" dirty="0"/>
              <a:t>, UU, GANIL, UKRI-STFC, KUL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500" b="1" dirty="0">
                <a:solidFill>
                  <a:srgbClr val="002060"/>
                </a:solidFill>
              </a:rPr>
              <a:t>PhD student L. </a:t>
            </a:r>
            <a:r>
              <a:rPr lang="en-GB" sz="1500" b="1" dirty="0" err="1">
                <a:solidFill>
                  <a:srgbClr val="002060"/>
                </a:solidFill>
              </a:rPr>
              <a:t>Weninger</a:t>
            </a:r>
            <a:r>
              <a:rPr lang="en-GB" sz="1500" b="1" dirty="0">
                <a:solidFill>
                  <a:srgbClr val="002060"/>
                </a:solidFill>
              </a:rPr>
              <a:t> UJM</a:t>
            </a:r>
            <a:endParaRPr lang="en-GB" sz="800" u="sng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B0B232-3D78-4ED2-B9B8-E66BF87C88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0"/>
            <a:ext cx="8468436" cy="705332"/>
          </a:xfrm>
        </p:spPr>
        <p:txBody>
          <a:bodyPr>
            <a:noAutofit/>
          </a:bodyPr>
          <a:lstStyle/>
          <a:p>
            <a:r>
              <a:rPr lang="en-US" sz="2300" dirty="0"/>
              <a:t>WP05-JRA1 </a:t>
            </a:r>
            <a:r>
              <a:rPr lang="en-US" sz="23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5.3 : Innovative instrumentation applied to RADNEXT facilities </a:t>
            </a:r>
            <a:endParaRPr lang="en-GB" sz="23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BFB6178-6509-43EF-9DEF-8DAFB5066E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93" y="1144283"/>
            <a:ext cx="1002303" cy="510450"/>
          </a:xfrm>
          <a:prstGeom prst="rect">
            <a:avLst/>
          </a:prstGeom>
        </p:spPr>
      </p:pic>
      <p:graphicFrame>
        <p:nvGraphicFramePr>
          <p:cNvPr id="11" name="Diagramme 10">
            <a:extLst>
              <a:ext uri="{FF2B5EF4-FFF2-40B4-BE49-F238E27FC236}">
                <a16:creationId xmlns:a16="http://schemas.microsoft.com/office/drawing/2014/main" id="{A542F2E4-4337-4924-AC2C-2434F8AFDD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797396"/>
              </p:ext>
            </p:extLst>
          </p:nvPr>
        </p:nvGraphicFramePr>
        <p:xfrm>
          <a:off x="1524000" y="2246905"/>
          <a:ext cx="6096000" cy="231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2E053EC-A48A-4914-9671-BCD4750155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</p:spPr>
        <p:txBody>
          <a:bodyPr/>
          <a:lstStyle/>
          <a:p>
            <a:r>
              <a:rPr lang="en-US" dirty="0"/>
              <a:t>RADNEXT 3rd Annual Meeting – 10-11 June 2024</a:t>
            </a:r>
          </a:p>
        </p:txBody>
      </p:sp>
    </p:spTree>
    <p:extLst>
      <p:ext uri="{BB962C8B-B14F-4D97-AF65-F5344CB8AC3E}">
        <p14:creationId xmlns:p14="http://schemas.microsoft.com/office/powerpoint/2010/main" val="2521382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6D7B61-2F6F-4480-8392-5B0096859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925" y="1329210"/>
            <a:ext cx="6690639" cy="320314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FR" sz="15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Neutron </a:t>
            </a:r>
            <a:r>
              <a:rPr lang="fr-FR" sz="15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testing</a:t>
            </a:r>
            <a:r>
              <a:rPr lang="fr-FR" sz="15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@ ENEA &amp; TRIUMF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1400" b="1" dirty="0"/>
              <a:t>RIL-</a:t>
            </a:r>
            <a:r>
              <a:rPr lang="fr-FR" sz="1400" b="1" dirty="0" err="1"/>
              <a:t>based</a:t>
            </a:r>
            <a:r>
              <a:rPr lang="fr-FR" sz="1400" b="1" dirty="0"/>
              <a:t> </a:t>
            </a:r>
            <a:r>
              <a:rPr lang="fr-FR" sz="1400" b="1" dirty="0" err="1"/>
              <a:t>dosimetry</a:t>
            </a:r>
            <a:r>
              <a:rPr lang="fr-FR" sz="1400" b="1" dirty="0"/>
              <a:t> @ FNG/ENEA </a:t>
            </a:r>
            <a:r>
              <a:rPr lang="fr-FR" sz="1400" b="1" dirty="0" err="1"/>
              <a:t>atm</a:t>
            </a:r>
            <a:r>
              <a:rPr lang="fr-FR" sz="1400" b="1" dirty="0"/>
              <a:t>. Neutrons (TA)</a:t>
            </a:r>
          </a:p>
          <a:p>
            <a:pPr marL="36576" indent="0">
              <a:buNone/>
            </a:pPr>
            <a:r>
              <a:rPr lang="fr-FR" b="1" dirty="0">
                <a:sym typeface="Wingdings" panose="05000000000000000000" pitchFamily="2" charset="2"/>
              </a:rPr>
              <a:t> </a:t>
            </a:r>
            <a:r>
              <a:rPr lang="en-US" sz="1400" b="1" dirty="0">
                <a:solidFill>
                  <a:srgbClr val="002060"/>
                </a:solidFill>
                <a:highlight>
                  <a:srgbClr val="FFFF00"/>
                </a:highlight>
              </a:rPr>
              <a:t>Next talk by Luca </a:t>
            </a:r>
            <a:r>
              <a:rPr lang="en-US" sz="1400" b="1" dirty="0" err="1">
                <a:solidFill>
                  <a:srgbClr val="002060"/>
                </a:solidFill>
                <a:highlight>
                  <a:srgbClr val="FFFF00"/>
                </a:highlight>
              </a:rPr>
              <a:t>Weninger</a:t>
            </a:r>
            <a:r>
              <a:rPr lang="en-US" sz="1400" b="1" dirty="0">
                <a:solidFill>
                  <a:srgbClr val="002060"/>
                </a:solidFill>
                <a:highlight>
                  <a:srgbClr val="FFFF00"/>
                </a:highlight>
              </a:rPr>
              <a:t> (UJM) &amp; official ENEA/UJM collaboration in progress </a:t>
            </a:r>
            <a:endParaRPr lang="fr-FR" sz="1400" dirty="0">
              <a:solidFill>
                <a:srgbClr val="002060"/>
              </a:solidFill>
              <a:highlight>
                <a:srgbClr val="FFFF00"/>
              </a:highlight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1400" b="1" dirty="0"/>
              <a:t>RIA-</a:t>
            </a:r>
            <a:r>
              <a:rPr lang="fr-FR" sz="1400" b="1" dirty="0" err="1"/>
              <a:t>based</a:t>
            </a:r>
            <a:r>
              <a:rPr lang="fr-FR" sz="1400" b="1" dirty="0"/>
              <a:t> </a:t>
            </a:r>
            <a:r>
              <a:rPr lang="fr-FR" sz="1400" b="1" dirty="0" err="1"/>
              <a:t>dosimetry</a:t>
            </a:r>
            <a:r>
              <a:rPr lang="fr-FR" sz="1400" b="1" dirty="0"/>
              <a:t> @ TRIUMF </a:t>
            </a:r>
            <a:r>
              <a:rPr lang="fr-FR" sz="1400" b="1" dirty="0" err="1"/>
              <a:t>atm</a:t>
            </a:r>
            <a:r>
              <a:rPr lang="fr-FR" sz="1400" b="1" dirty="0"/>
              <a:t>. Neutrons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1400" b="1" dirty="0"/>
              <a:t>RIA-</a:t>
            </a:r>
            <a:r>
              <a:rPr lang="fr-FR" sz="1400" b="1" dirty="0" err="1"/>
              <a:t>based</a:t>
            </a:r>
            <a:r>
              <a:rPr lang="fr-FR" sz="1400" b="1" dirty="0"/>
              <a:t> </a:t>
            </a:r>
            <a:r>
              <a:rPr lang="fr-FR" sz="1400" b="1" dirty="0" err="1"/>
              <a:t>dosimetry</a:t>
            </a:r>
            <a:r>
              <a:rPr lang="fr-FR" sz="1400" b="1" dirty="0"/>
              <a:t> @ FNG/ENEA 14 MeV Neutrons (TA)</a:t>
            </a:r>
          </a:p>
          <a:p>
            <a:pPr marL="36576" indent="0">
              <a:buNone/>
            </a:pPr>
            <a:endParaRPr lang="fr-FR" sz="1400" b="1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FR" sz="15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Low-</a:t>
            </a:r>
            <a:r>
              <a:rPr lang="fr-FR" sz="15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energy</a:t>
            </a:r>
            <a:r>
              <a:rPr lang="fr-FR" sz="15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Proton </a:t>
            </a:r>
            <a:r>
              <a:rPr lang="fr-FR" sz="15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testing</a:t>
            </a:r>
            <a:r>
              <a:rPr lang="fr-FR" sz="15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@ CLPU (TA)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1300" b="1" dirty="0"/>
              <a:t>Joint UJM-CERN-ELI-CLPU </a:t>
            </a:r>
            <a:r>
              <a:rPr lang="fr-FR" sz="1300" b="1" dirty="0" err="1"/>
              <a:t>experiment</a:t>
            </a:r>
            <a:endParaRPr lang="fr-FR" sz="1300" b="1" dirty="0"/>
          </a:p>
          <a:p>
            <a:pPr>
              <a:buFont typeface="Wingdings" panose="05000000000000000000" pitchFamily="2" charset="2"/>
              <a:buChar char="ü"/>
            </a:pPr>
            <a:endParaRPr lang="fr-FR" sz="1000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sz="1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Distributed </a:t>
            </a:r>
            <a:r>
              <a:rPr lang="fr-FR" sz="14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sensing</a:t>
            </a:r>
            <a:r>
              <a:rPr lang="fr-FR" sz="1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: radiation </a:t>
            </a:r>
            <a:r>
              <a:rPr lang="fr-FR" sz="14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detection</a:t>
            </a:r>
            <a:r>
              <a:rPr lang="fr-FR" sz="1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along</a:t>
            </a:r>
            <a:r>
              <a:rPr lang="fr-FR" sz="1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one </a:t>
            </a:r>
            <a:r>
              <a:rPr lang="fr-FR" sz="14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optical</a:t>
            </a:r>
            <a:r>
              <a:rPr lang="fr-FR" sz="1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fiber</a:t>
            </a:r>
            <a:r>
              <a:rPr lang="fr-FR" sz="1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ü"/>
            </a:pPr>
            <a:endParaRPr lang="fr-FR" sz="14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fr-FR" sz="1400" b="1" dirty="0"/>
          </a:p>
          <a:p>
            <a:pPr>
              <a:buFont typeface="Wingdings" panose="05000000000000000000" pitchFamily="2" charset="2"/>
              <a:buChar char="ü"/>
            </a:pPr>
            <a:endParaRPr lang="fr-FR" sz="15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fr-FR" sz="1500" b="1" dirty="0"/>
          </a:p>
          <a:p>
            <a:pPr>
              <a:buFont typeface="Wingdings" panose="05000000000000000000" pitchFamily="2" charset="2"/>
              <a:buChar char="q"/>
            </a:pPr>
            <a:endParaRPr lang="en-GB" sz="800" u="sng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B0B232-3D78-4ED2-B9B8-E66BF87C88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142" y="66391"/>
            <a:ext cx="8468436" cy="705332"/>
          </a:xfrm>
        </p:spPr>
        <p:txBody>
          <a:bodyPr>
            <a:noAutofit/>
          </a:bodyPr>
          <a:lstStyle/>
          <a:p>
            <a:r>
              <a:rPr lang="en-US" sz="2300" dirty="0"/>
              <a:t>WP05-JRA1 </a:t>
            </a:r>
            <a:r>
              <a:rPr lang="en-US" sz="23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5.3 : </a:t>
            </a:r>
            <a:r>
              <a:rPr lang="en-US" sz="2300" b="0" dirty="0"/>
              <a:t>Fiber-based solutions</a:t>
            </a:r>
            <a:endParaRPr lang="en-GB" sz="2300" b="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00314E7-65CA-4521-88AA-79252ABD9A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134" y="694274"/>
            <a:ext cx="1518444" cy="15184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26151C4-8465-43DB-BB10-4BD303116D3B}"/>
              </a:ext>
            </a:extLst>
          </p:cNvPr>
          <p:cNvSpPr/>
          <p:nvPr/>
        </p:nvSpPr>
        <p:spPr>
          <a:xfrm>
            <a:off x="7527564" y="2212718"/>
            <a:ext cx="1223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i="1" dirty="0">
                <a:solidFill>
                  <a:srgbClr val="00B0F0"/>
                </a:solidFill>
              </a:rPr>
              <a:t>Luca WENINGER</a:t>
            </a:r>
            <a:endParaRPr lang="fr-FR" sz="1000" i="1" dirty="0">
              <a:solidFill>
                <a:srgbClr val="00B0F0"/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2E053EC-A48A-4914-9671-BCD4750155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</p:spPr>
        <p:txBody>
          <a:bodyPr/>
          <a:lstStyle/>
          <a:p>
            <a:r>
              <a:rPr lang="en-US" dirty="0"/>
              <a:t>RADNEXT 3rd Annual Meeting – 10-11 June 2024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3111517D-7AC0-409E-9F16-97EBA569F53E}"/>
              </a:ext>
            </a:extLst>
          </p:cNvPr>
          <p:cNvSpPr/>
          <p:nvPr/>
        </p:nvSpPr>
        <p:spPr>
          <a:xfrm>
            <a:off x="102391" y="932529"/>
            <a:ext cx="771050" cy="771050"/>
          </a:xfrm>
          <a:prstGeom prst="ellipse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000" r="-17000"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563755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6D7B61-2F6F-4480-8392-5B0096859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1499" y="1082731"/>
            <a:ext cx="6293916" cy="320314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fr-FR" sz="1500" b="1" dirty="0"/>
              <a:t>Teaser CLPU </a:t>
            </a:r>
            <a:r>
              <a:rPr lang="fr-FR" sz="1500" b="1" dirty="0" err="1"/>
              <a:t>Results</a:t>
            </a:r>
            <a:endParaRPr lang="fr-FR" sz="1400" b="1" dirty="0"/>
          </a:p>
          <a:p>
            <a:pPr>
              <a:buFont typeface="Wingdings" panose="05000000000000000000" pitchFamily="2" charset="2"/>
              <a:buChar char="ü"/>
            </a:pPr>
            <a:endParaRPr lang="fr-FR" sz="15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fr-FR" sz="1500" b="1" dirty="0"/>
          </a:p>
          <a:p>
            <a:pPr>
              <a:buFont typeface="Wingdings" panose="05000000000000000000" pitchFamily="2" charset="2"/>
              <a:buChar char="q"/>
            </a:pPr>
            <a:endParaRPr lang="en-GB" sz="800" u="sng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B0B232-3D78-4ED2-B9B8-E66BF87C88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2E053EC-A48A-4914-9671-BCD4750155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</p:spPr>
        <p:txBody>
          <a:bodyPr/>
          <a:lstStyle/>
          <a:p>
            <a:r>
              <a:rPr lang="en-US" dirty="0"/>
              <a:t>RADNEXT 3rd Annual Meeting – 10-11 June 2024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3EB84AD-F3C5-44D2-8486-9CE00FEB7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0"/>
            <a:ext cx="8468436" cy="495477"/>
          </a:xfrm>
        </p:spPr>
        <p:txBody>
          <a:bodyPr>
            <a:noAutofit/>
          </a:bodyPr>
          <a:lstStyle/>
          <a:p>
            <a:r>
              <a:rPr lang="en-US" sz="2300" dirty="0"/>
              <a:t>WP05-JRA1 </a:t>
            </a:r>
            <a:r>
              <a:rPr lang="en-US" sz="23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5.3 : </a:t>
            </a:r>
            <a:r>
              <a:rPr lang="en-US" sz="2300" b="0" dirty="0">
                <a:highlight>
                  <a:srgbClr val="00FF00"/>
                </a:highlight>
              </a:rPr>
              <a:t>RIA</a:t>
            </a:r>
            <a:r>
              <a:rPr lang="en-US" sz="2300" b="0" dirty="0"/>
              <a:t>/</a:t>
            </a:r>
            <a:r>
              <a:rPr lang="en-US" sz="2300" b="0" dirty="0">
                <a:highlight>
                  <a:srgbClr val="FFFF00"/>
                </a:highlight>
              </a:rPr>
              <a:t>RIL</a:t>
            </a:r>
            <a:r>
              <a:rPr lang="en-US" sz="2300" b="0" dirty="0"/>
              <a:t> Fiber-based dosimetry</a:t>
            </a:r>
            <a:endParaRPr lang="en-GB" sz="2300" b="0" dirty="0"/>
          </a:p>
        </p:txBody>
      </p:sp>
      <p:pic>
        <p:nvPicPr>
          <p:cNvPr id="15" name="Image 14" descr="20231218_145949">
            <a:extLst>
              <a:ext uri="{FF2B5EF4-FFF2-40B4-BE49-F238E27FC236}">
                <a16:creationId xmlns:a16="http://schemas.microsoft.com/office/drawing/2014/main" id="{B2146887-0792-4A6D-8D8C-16FA37969E8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367" y="2923341"/>
            <a:ext cx="2150885" cy="156444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llipse 11">
            <a:extLst>
              <a:ext uri="{FF2B5EF4-FFF2-40B4-BE49-F238E27FC236}">
                <a16:creationId xmlns:a16="http://schemas.microsoft.com/office/drawing/2014/main" id="{3111517D-7AC0-409E-9F16-97EBA569F53E}"/>
              </a:ext>
            </a:extLst>
          </p:cNvPr>
          <p:cNvSpPr/>
          <p:nvPr/>
        </p:nvSpPr>
        <p:spPr>
          <a:xfrm>
            <a:off x="124370" y="973085"/>
            <a:ext cx="771050" cy="771050"/>
          </a:xfrm>
          <a:prstGeom prst="ellipse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000" r="-17000"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52FC215-8321-4223-82AC-0562F003262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216" y="807508"/>
            <a:ext cx="2492832" cy="2099120"/>
          </a:xfrm>
          <a:prstGeom prst="rect">
            <a:avLst/>
          </a:prstGeom>
          <a:noFill/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18DE6782-A622-4E57-8825-48564373EBDA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907" y="727867"/>
            <a:ext cx="2510549" cy="2088722"/>
          </a:xfrm>
          <a:prstGeom prst="rect">
            <a:avLst/>
          </a:prstGeom>
          <a:noFill/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0F8F718-752E-462A-8CE9-7BAD2D40A6AF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190" y="2684303"/>
            <a:ext cx="2569984" cy="2005390"/>
          </a:xfrm>
          <a:prstGeom prst="rect">
            <a:avLst/>
          </a:prstGeom>
          <a:noFill/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472772D-8161-431C-BA1C-1E3E1741D557}"/>
              </a:ext>
            </a:extLst>
          </p:cNvPr>
          <p:cNvSpPr/>
          <p:nvPr/>
        </p:nvSpPr>
        <p:spPr>
          <a:xfrm>
            <a:off x="73959" y="2060940"/>
            <a:ext cx="401709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i="1" dirty="0">
                <a:solidFill>
                  <a:srgbClr val="0B387C"/>
                </a:solidFill>
              </a:rPr>
              <a:t>These tests reveal the high potential of fibers to monitor low </a:t>
            </a:r>
            <a:r>
              <a:rPr lang="en-US" sz="1400" b="1" i="1" dirty="0">
                <a:solidFill>
                  <a:srgbClr val="0B387C"/>
                </a:solidFill>
              </a:rPr>
              <a:t>energy proton flux</a:t>
            </a:r>
            <a:r>
              <a:rPr lang="en-US" sz="1400" i="1" dirty="0">
                <a:solidFill>
                  <a:srgbClr val="0B387C"/>
                </a:solidFill>
              </a:rPr>
              <a:t> associated with PW lasers in a </a:t>
            </a:r>
            <a:r>
              <a:rPr lang="en-US" sz="1400" b="1" i="1" dirty="0">
                <a:solidFill>
                  <a:srgbClr val="0B387C"/>
                </a:solidFill>
              </a:rPr>
              <a:t>EMP-rich environment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800" b="1" i="1" dirty="0">
              <a:solidFill>
                <a:srgbClr val="0B387C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i="1" dirty="0">
                <a:solidFill>
                  <a:srgbClr val="0B387C"/>
                </a:solidFill>
                <a:highlight>
                  <a:srgbClr val="00FF00"/>
                </a:highlight>
              </a:rPr>
              <a:t>RIA</a:t>
            </a:r>
            <a:r>
              <a:rPr lang="en-US" sz="1400" i="1" dirty="0">
                <a:solidFill>
                  <a:srgbClr val="0B387C"/>
                </a:solidFill>
              </a:rPr>
              <a:t>-FOD gives </a:t>
            </a:r>
            <a:r>
              <a:rPr lang="en-US" sz="1400" b="1" i="1" dirty="0">
                <a:solidFill>
                  <a:srgbClr val="0B387C"/>
                </a:solidFill>
              </a:rPr>
              <a:t>absolute dose values </a:t>
            </a:r>
            <a:r>
              <a:rPr lang="en-US" sz="1400" i="1" dirty="0">
                <a:solidFill>
                  <a:srgbClr val="0B387C"/>
                </a:solidFill>
              </a:rPr>
              <a:t>on a larger zone while </a:t>
            </a:r>
            <a:r>
              <a:rPr lang="en-US" sz="1400" i="1" dirty="0">
                <a:solidFill>
                  <a:srgbClr val="0B387C"/>
                </a:solidFill>
                <a:highlight>
                  <a:srgbClr val="FFFF00"/>
                </a:highlight>
              </a:rPr>
              <a:t>RIL</a:t>
            </a:r>
            <a:r>
              <a:rPr lang="en-US" sz="1400" i="1" dirty="0">
                <a:solidFill>
                  <a:srgbClr val="0B387C"/>
                </a:solidFill>
              </a:rPr>
              <a:t>-FOD gives dose rates on a smaller zone . Ideas to optimize the detectors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800" i="1" dirty="0">
              <a:solidFill>
                <a:srgbClr val="0B387C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0D0B925-8661-4040-B9D8-904A99467F93}"/>
              </a:ext>
            </a:extLst>
          </p:cNvPr>
          <p:cNvSpPr txBox="1"/>
          <p:nvPr/>
        </p:nvSpPr>
        <p:spPr>
          <a:xfrm>
            <a:off x="188259" y="4235191"/>
            <a:ext cx="4281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/>
              <a:t>Future: </a:t>
            </a:r>
            <a:r>
              <a:rPr lang="fr-FR" sz="1400" dirty="0"/>
              <a:t>to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done</a:t>
            </a:r>
            <a:r>
              <a:rPr lang="fr-FR" sz="1400" dirty="0"/>
              <a:t> if TA (CHARM?, CNA?, ENEA?)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2B5265-39FB-4673-8663-35CCA75CB793}"/>
              </a:ext>
            </a:extLst>
          </p:cNvPr>
          <p:cNvSpPr/>
          <p:nvPr/>
        </p:nvSpPr>
        <p:spPr>
          <a:xfrm>
            <a:off x="5530263" y="2127806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B387C"/>
                </a:solidFill>
                <a:highlight>
                  <a:srgbClr val="00FF00"/>
                </a:highlight>
              </a:rPr>
              <a:t>RIA</a:t>
            </a:r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F7BDCE-B5A1-4245-9F01-D4C5B89EEEB8}"/>
              </a:ext>
            </a:extLst>
          </p:cNvPr>
          <p:cNvSpPr/>
          <p:nvPr/>
        </p:nvSpPr>
        <p:spPr>
          <a:xfrm>
            <a:off x="7793662" y="1015608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B387C"/>
                </a:solidFill>
                <a:highlight>
                  <a:srgbClr val="00FF00"/>
                </a:highlight>
              </a:rPr>
              <a:t>RIA</a:t>
            </a: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DE705F-D96F-439D-ADF8-39E0329124B2}"/>
              </a:ext>
            </a:extLst>
          </p:cNvPr>
          <p:cNvSpPr/>
          <p:nvPr/>
        </p:nvSpPr>
        <p:spPr>
          <a:xfrm>
            <a:off x="7806485" y="3442679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B387C"/>
                </a:solidFill>
                <a:highlight>
                  <a:srgbClr val="FFFF00"/>
                </a:highlight>
              </a:rPr>
              <a:t>RIL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9861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B0B232-3D78-4ED2-B9B8-E66BF87C88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0483"/>
            <a:ext cx="8468436" cy="705332"/>
          </a:xfrm>
        </p:spPr>
        <p:txBody>
          <a:bodyPr>
            <a:noAutofit/>
          </a:bodyPr>
          <a:lstStyle/>
          <a:p>
            <a:r>
              <a:rPr lang="en-US" sz="2300" dirty="0"/>
              <a:t>WP05-JRA1 </a:t>
            </a:r>
            <a:r>
              <a:rPr lang="en-US" sz="23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5.3 : </a:t>
            </a:r>
            <a:r>
              <a:rPr lang="en-US" sz="2300" b="0" dirty="0"/>
              <a:t>3D NAND Flash SEU monitor (Work by </a:t>
            </a:r>
            <a:r>
              <a:rPr lang="en-US" sz="2300" b="0" dirty="0" err="1"/>
              <a:t>UniPD</a:t>
            </a:r>
            <a:r>
              <a:rPr lang="en-US" sz="2300" b="0" dirty="0"/>
              <a:t>)</a:t>
            </a:r>
            <a:br>
              <a:rPr lang="en-US" sz="2300" b="0" dirty="0"/>
            </a:br>
            <a:endParaRPr lang="en-GB" sz="2300" b="0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2E053EC-A48A-4914-9671-BCD4750155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70095" y="4767263"/>
            <a:ext cx="5308262" cy="273844"/>
          </a:xfrm>
        </p:spPr>
        <p:txBody>
          <a:bodyPr/>
          <a:lstStyle/>
          <a:p>
            <a:r>
              <a:rPr lang="en-US" dirty="0"/>
              <a:t>RADNEXT 3rd Annual Meeting – 10-11 June 2024 (slide by Marta </a:t>
            </a:r>
            <a:r>
              <a:rPr lang="en-US" dirty="0" err="1"/>
              <a:t>Bagatin</a:t>
            </a:r>
            <a:r>
              <a:rPr lang="en-US" dirty="0"/>
              <a:t>)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86AFC609-9B70-44A9-A0B5-483EA4F8F8EB}"/>
              </a:ext>
            </a:extLst>
          </p:cNvPr>
          <p:cNvSpPr/>
          <p:nvPr/>
        </p:nvSpPr>
        <p:spPr>
          <a:xfrm>
            <a:off x="132186" y="1082731"/>
            <a:ext cx="771050" cy="771050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000" r="-4000"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D39386D-56B6-46E5-B41B-9C22159EFFFB}"/>
              </a:ext>
            </a:extLst>
          </p:cNvPr>
          <p:cNvSpPr txBox="1">
            <a:spLocks/>
          </p:cNvSpPr>
          <p:nvPr/>
        </p:nvSpPr>
        <p:spPr>
          <a:xfrm>
            <a:off x="903236" y="1082731"/>
            <a:ext cx="8229600" cy="32838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Ionizing radiation causes a </a:t>
            </a:r>
            <a:r>
              <a:rPr lang="en-US" b="1" dirty="0"/>
              <a:t>threshold voltage shift (</a:t>
            </a:r>
            <a:r>
              <a:rPr lang="en-US" b="1" dirty="0" err="1">
                <a:latin typeface="Symbol" panose="05050102010706020507" pitchFamily="18" charset="2"/>
              </a:rPr>
              <a:t>D</a:t>
            </a:r>
            <a:r>
              <a:rPr lang="en-US" b="1" dirty="0" err="1"/>
              <a:t>V</a:t>
            </a:r>
            <a:r>
              <a:rPr lang="en-US" b="1" baseline="-25000" dirty="0" err="1"/>
              <a:t>th</a:t>
            </a:r>
            <a:r>
              <a:rPr lang="en-US" b="1" dirty="0"/>
              <a:t>) </a:t>
            </a:r>
            <a:r>
              <a:rPr lang="en-US" dirty="0"/>
              <a:t>in Flash cells and this shift can be exploited to realize a </a:t>
            </a:r>
            <a:r>
              <a:rPr lang="en-US" b="1" dirty="0"/>
              <a:t>particle detector/ radiation dosimeter</a:t>
            </a:r>
          </a:p>
          <a:p>
            <a:r>
              <a:rPr lang="en-US" dirty="0"/>
              <a:t>3D NAND Flash devices offer many advantages as an ionizing particle         detector, compared to other memories</a:t>
            </a:r>
          </a:p>
          <a:p>
            <a:pPr lvl="1"/>
            <a:r>
              <a:rPr lang="en-US" sz="1400" dirty="0" err="1">
                <a:latin typeface="Symbol" panose="05050102010706020507" pitchFamily="18" charset="2"/>
              </a:rPr>
              <a:t>D</a:t>
            </a:r>
            <a:r>
              <a:rPr lang="en-US" sz="1400" dirty="0" err="1"/>
              <a:t>V</a:t>
            </a:r>
            <a:r>
              <a:rPr lang="en-US" sz="1400" baseline="-25000" dirty="0" err="1"/>
              <a:t>th</a:t>
            </a:r>
            <a:r>
              <a:rPr lang="en-US" sz="1400" dirty="0"/>
              <a:t> can be extracted, in addition to the number of errors</a:t>
            </a:r>
          </a:p>
          <a:p>
            <a:pPr lvl="1"/>
            <a:r>
              <a:rPr lang="en-US" sz="1400" b="1" dirty="0"/>
              <a:t>Non-volatility</a:t>
            </a:r>
            <a:r>
              <a:rPr lang="en-US" sz="1400" dirty="0"/>
              <a:t>: low power, no data loss with SEFIs, passive detectors, </a:t>
            </a:r>
            <a:r>
              <a:rPr lang="en-US" sz="1400" dirty="0" err="1"/>
              <a:t>etc</a:t>
            </a:r>
            <a:r>
              <a:rPr lang="en-US" sz="1400" dirty="0"/>
              <a:t>…</a:t>
            </a:r>
          </a:p>
          <a:p>
            <a:pPr lvl="1"/>
            <a:r>
              <a:rPr lang="en-US" sz="1400" dirty="0"/>
              <a:t>Capability of tracking particles in </a:t>
            </a:r>
            <a:r>
              <a:rPr lang="en-US" sz="1400" b="1" dirty="0"/>
              <a:t>three dimensions</a:t>
            </a:r>
            <a:r>
              <a:rPr lang="en-US" sz="1400" dirty="0"/>
              <a:t>, higher precision in determining the beam features, discrimination of errors due to radiation from other errors</a:t>
            </a:r>
          </a:p>
          <a:p>
            <a:r>
              <a:rPr lang="en-US" dirty="0"/>
              <a:t>3D NAND Flash exploit either FG cells (conductive polysilicon Floating Gate cells) or RG (replacement gate) technology using Charge Trap (CT) cells</a:t>
            </a:r>
          </a:p>
          <a:p>
            <a:endParaRPr lang="en-US" dirty="0"/>
          </a:p>
        </p:txBody>
      </p:sp>
      <p:pic>
        <p:nvPicPr>
          <p:cNvPr id="16" name="Picture 2" descr="https://semiengineering.com/wp-content/uploads/2017/06/fig4.png">
            <a:extLst>
              <a:ext uri="{FF2B5EF4-FFF2-40B4-BE49-F238E27FC236}">
                <a16:creationId xmlns:a16="http://schemas.microsoft.com/office/drawing/2014/main" id="{17A6D993-4F8B-4216-A5E0-141052CD75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70" t="5610" r="40928" b="39402"/>
          <a:stretch/>
        </p:blipFill>
        <p:spPr bwMode="auto">
          <a:xfrm>
            <a:off x="8185376" y="1468256"/>
            <a:ext cx="921066" cy="115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magine 6">
            <a:extLst>
              <a:ext uri="{FF2B5EF4-FFF2-40B4-BE49-F238E27FC236}">
                <a16:creationId xmlns:a16="http://schemas.microsoft.com/office/drawing/2014/main" id="{31CAA06E-6441-411B-AE43-403A4AF73F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4208" y="3526883"/>
            <a:ext cx="1316621" cy="1296489"/>
          </a:xfrm>
          <a:prstGeom prst="rect">
            <a:avLst/>
          </a:prstGeom>
        </p:spPr>
      </p:pic>
      <p:sp>
        <p:nvSpPr>
          <p:cNvPr id="18" name="CasellaDiTesto 8">
            <a:extLst>
              <a:ext uri="{FF2B5EF4-FFF2-40B4-BE49-F238E27FC236}">
                <a16:creationId xmlns:a16="http://schemas.microsoft.com/office/drawing/2014/main" id="{0D0D2AA0-E3EF-427F-8C62-6FA9CA0F5ED3}"/>
              </a:ext>
            </a:extLst>
          </p:cNvPr>
          <p:cNvSpPr txBox="1"/>
          <p:nvPr/>
        </p:nvSpPr>
        <p:spPr>
          <a:xfrm>
            <a:off x="1108878" y="3942857"/>
            <a:ext cx="63224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</a:rPr>
              <a:t>The purpose is to explore the </a:t>
            </a:r>
            <a:r>
              <a:rPr lang="en-US" sz="1800" b="1" dirty="0">
                <a:solidFill>
                  <a:srgbClr val="C00000"/>
                </a:solidFill>
              </a:rPr>
              <a:t>feasibility of a high-LET particle detector based on 3D NAND Flash CT memories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6889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B0B232-3D78-4ED2-B9B8-E66BF87C88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0512"/>
            <a:ext cx="8468436" cy="705332"/>
          </a:xfrm>
        </p:spPr>
        <p:txBody>
          <a:bodyPr>
            <a:noAutofit/>
          </a:bodyPr>
          <a:lstStyle/>
          <a:p>
            <a:r>
              <a:rPr lang="en-US" sz="2300" dirty="0"/>
              <a:t>WP05-JRA1 </a:t>
            </a:r>
            <a:r>
              <a:rPr lang="en-US" sz="23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5.3 : </a:t>
            </a:r>
            <a:r>
              <a:rPr lang="en-US" sz="2300" b="0" dirty="0"/>
              <a:t>3D NAND Flash SEU monitor (Work by </a:t>
            </a:r>
            <a:r>
              <a:rPr lang="en-US" sz="2300" b="0" dirty="0" err="1"/>
              <a:t>UniPD</a:t>
            </a:r>
            <a:r>
              <a:rPr lang="en-US" sz="2300" b="0" dirty="0"/>
              <a:t>)</a:t>
            </a:r>
            <a:br>
              <a:rPr lang="en-US" sz="2300" b="0" dirty="0"/>
            </a:br>
            <a:endParaRPr lang="en-GB" sz="2300" b="0" dirty="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86AFC609-9B70-44A9-A0B5-483EA4F8F8EB}"/>
              </a:ext>
            </a:extLst>
          </p:cNvPr>
          <p:cNvSpPr/>
          <p:nvPr/>
        </p:nvSpPr>
        <p:spPr>
          <a:xfrm>
            <a:off x="132186" y="1082731"/>
            <a:ext cx="771050" cy="771050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000" r="-4000"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FA4E5A9-4DD6-4709-8676-CEA3B56CF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5025" y="994205"/>
            <a:ext cx="4389116" cy="37064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Two possible approaches to </a:t>
            </a:r>
            <a:r>
              <a:rPr lang="en-US" b="1" dirty="0"/>
              <a:t>increase the density</a:t>
            </a:r>
            <a:r>
              <a:rPr lang="en-US" dirty="0"/>
              <a:t> of 3D Flash array </a:t>
            </a:r>
          </a:p>
          <a:p>
            <a:pPr lvl="1">
              <a:buFont typeface="+mj-lt"/>
              <a:buAutoNum type="arabicParenR"/>
            </a:pPr>
            <a:r>
              <a:rPr lang="en-US" sz="1400" dirty="0"/>
              <a:t>Act on </a:t>
            </a:r>
            <a:r>
              <a:rPr lang="en-US" sz="1400" dirty="0" err="1"/>
              <a:t>xy</a:t>
            </a:r>
            <a:r>
              <a:rPr lang="en-US" sz="1400" dirty="0"/>
              <a:t> plane: reduction of the cell feature size </a:t>
            </a:r>
          </a:p>
          <a:p>
            <a:pPr lvl="1">
              <a:buFont typeface="+mj-lt"/>
              <a:buAutoNum type="arabicParenR"/>
            </a:pPr>
            <a:r>
              <a:rPr lang="en-US" sz="1400" dirty="0"/>
              <a:t>Act in z-direction: increase the number of stacked layers (preferred strategy, minimizes the technological and electrical issues associated with taller pillars)</a:t>
            </a:r>
          </a:p>
          <a:p>
            <a:r>
              <a:rPr lang="en-US" dirty="0"/>
              <a:t>The trend is to reduce the tier pitch (i.e. distance between adjacent WLs)</a:t>
            </a:r>
          </a:p>
          <a:p>
            <a:r>
              <a:rPr lang="en-US" b="1" dirty="0"/>
              <a:t>Tier pitch scaling </a:t>
            </a:r>
            <a:r>
              <a:rPr lang="en-US" dirty="0"/>
              <a:t>leads to higher electric fields between adjacent cells and therefore stronger disturbs</a:t>
            </a:r>
          </a:p>
          <a:p>
            <a:r>
              <a:rPr lang="en-US" dirty="0"/>
              <a:t>The impact of tier pitch scaling on cell array  radiation sensitivity needs to be addressed</a:t>
            </a:r>
            <a:endParaRPr lang="it-IT" dirty="0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9D2016E3-E410-46AF-A115-B433DD472E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07" y="1278731"/>
            <a:ext cx="4069218" cy="345524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05056CE-6DE0-4B69-9AA8-84AA9B1EB2E7}"/>
              </a:ext>
            </a:extLst>
          </p:cNvPr>
          <p:cNvSpPr/>
          <p:nvPr/>
        </p:nvSpPr>
        <p:spPr>
          <a:xfrm>
            <a:off x="973659" y="989138"/>
            <a:ext cx="2903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Scaling of 3D NAND Flash</a:t>
            </a:r>
            <a:endParaRPr lang="fr-FR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02A7D2F-A9C6-4901-9B8F-26BC00AC03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70095" y="4767263"/>
            <a:ext cx="5308262" cy="273844"/>
          </a:xfrm>
        </p:spPr>
        <p:txBody>
          <a:bodyPr/>
          <a:lstStyle/>
          <a:p>
            <a:r>
              <a:rPr lang="en-US" dirty="0"/>
              <a:t>RADNEXT 3rd Annual Meeting – 10-11 June 2024 (slide by Marta </a:t>
            </a:r>
            <a:r>
              <a:rPr lang="en-US" dirty="0" err="1"/>
              <a:t>Bagatin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28957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12377</TotalTime>
  <Words>2514</Words>
  <Application>Microsoft Office PowerPoint</Application>
  <PresentationFormat>Affichage à l'écran (16:9)</PresentationFormat>
  <Paragraphs>299</Paragraphs>
  <Slides>19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Courier New</vt:lpstr>
      <vt:lpstr>Symbol</vt:lpstr>
      <vt:lpstr>Wingdings</vt:lpstr>
      <vt:lpstr>CERN2Corporate16-9</vt:lpstr>
      <vt:lpstr>WP05-JRA1 Radiation monitors, dosimeters and beam characterization </vt:lpstr>
      <vt:lpstr>WP05-JRA1: Main Objective</vt:lpstr>
      <vt:lpstr>WP05-JRA1: Three main technical tasks</vt:lpstr>
      <vt:lpstr>WP05-JRA1 Task 5.2 : Definition of the RADNEXT facilities &amp; users instrumentation needs, inter-laboratory comparison </vt:lpstr>
      <vt:lpstr>WP05-JRA1 Task 5.3 : Innovative instrumentation applied to RADNEXT facilities </vt:lpstr>
      <vt:lpstr>WP05-JRA1 Task 5.3 : Fiber-based solutions</vt:lpstr>
      <vt:lpstr>WP05-JRA1 Task 5.3 : RIA/RIL Fiber-based dosimetry</vt:lpstr>
      <vt:lpstr>WP05-JRA1 Task 5.3 : 3D NAND Flash SEU monitor (Work by UniPD) </vt:lpstr>
      <vt:lpstr>WP05-JRA1 Task 5.3 : 3D NAND Flash SEU monitor (Work by UniPD) </vt:lpstr>
      <vt:lpstr>Présentation PowerPoint</vt:lpstr>
      <vt:lpstr>WP05-JRA1 Task 5.3 : 3D NAND Flash SEU monitor (Work by UniPD) </vt:lpstr>
      <vt:lpstr>RADNEXT, WP5 - Task 5.3, D5.4 Characterization of neutron fields at the NFS facility D. Tarrío and S. Pomp (Uppsala University, Sweden), L. de Arruda and X. Ledoux (GANIL, France)</vt:lpstr>
      <vt:lpstr>PID capabilities and ToF resolution </vt:lpstr>
      <vt:lpstr>Spectral neutron flux measurement using neutron-proton elastic scattering</vt:lpstr>
      <vt:lpstr>WP05-JRA1 Task 5.4 : Development of low-cost dosimetry systems accessible to RADNEXT users </vt:lpstr>
      <vt:lpstr>Deliverables</vt:lpstr>
      <vt:lpstr>Scientific publication and communications</vt:lpstr>
      <vt:lpstr>Scientific publication and communications</vt:lpstr>
      <vt:lpstr>Thanks for your attention!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Sylvain Girard</cp:lastModifiedBy>
  <cp:revision>393</cp:revision>
  <dcterms:created xsi:type="dcterms:W3CDTF">2016-04-26T16:44:32Z</dcterms:created>
  <dcterms:modified xsi:type="dcterms:W3CDTF">2024-06-10T08:41:16Z</dcterms:modified>
</cp:coreProperties>
</file>