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62" r:id="rId4"/>
    <p:sldId id="263" r:id="rId5"/>
    <p:sldId id="264" r:id="rId6"/>
    <p:sldId id="261" r:id="rId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9EE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0812" autoAdjust="0"/>
  </p:normalViewPr>
  <p:slideViewPr>
    <p:cSldViewPr snapToGrid="0">
      <p:cViewPr varScale="1">
        <p:scale>
          <a:sx n="99" d="100"/>
          <a:sy n="99" d="100"/>
        </p:scale>
        <p:origin x="1248"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EF99C4-62D0-4E67-B82B-F078313CAEFF}" type="datetimeFigureOut">
              <a:rPr lang="fr-FR" smtClean="0"/>
              <a:t>10/06/2024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0B31F8-7123-4168-AF3B-6D696AFAF2DC}" type="slidenum">
              <a:rPr lang="fr-FR" smtClean="0"/>
              <a:t>‹N°›</a:t>
            </a:fld>
            <a:endParaRPr lang="fr-FR"/>
          </a:p>
        </p:txBody>
      </p:sp>
    </p:spTree>
    <p:extLst>
      <p:ext uri="{BB962C8B-B14F-4D97-AF65-F5344CB8AC3E}">
        <p14:creationId xmlns:p14="http://schemas.microsoft.com/office/powerpoint/2010/main" val="2984020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DA0B31F8-7123-4168-AF3B-6D696AFAF2DC}" type="slidenum">
              <a:rPr lang="fr-FR" smtClean="0"/>
              <a:t>1</a:t>
            </a:fld>
            <a:endParaRPr lang="fr-FR"/>
          </a:p>
        </p:txBody>
      </p:sp>
    </p:spTree>
    <p:extLst>
      <p:ext uri="{BB962C8B-B14F-4D97-AF65-F5344CB8AC3E}">
        <p14:creationId xmlns:p14="http://schemas.microsoft.com/office/powerpoint/2010/main" val="362278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FontTx/>
              <a:buNone/>
            </a:pPr>
            <a:endParaRPr lang="fr-FR" baseline="0" dirty="0"/>
          </a:p>
        </p:txBody>
      </p:sp>
      <p:sp>
        <p:nvSpPr>
          <p:cNvPr id="4" name="Espace réservé du numéro de diapositive 3"/>
          <p:cNvSpPr>
            <a:spLocks noGrp="1"/>
          </p:cNvSpPr>
          <p:nvPr>
            <p:ph type="sldNum" sz="quarter" idx="10"/>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1237041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3710398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dirty="0"/>
          </a:p>
        </p:txBody>
      </p:sp>
      <p:sp>
        <p:nvSpPr>
          <p:cNvPr id="4" name="Espace réservé du numéro de diapositive 3"/>
          <p:cNvSpPr>
            <a:spLocks noGrp="1"/>
          </p:cNvSpPr>
          <p:nvPr>
            <p:ph type="sldNum" sz="quarter" idx="10"/>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426419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DA0B31F8-7123-4168-AF3B-6D696AFAF2DC}" type="slidenum">
              <a:rPr lang="fr-FR" smtClean="0"/>
              <a:t>5</a:t>
            </a:fld>
            <a:endParaRPr lang="fr-FR"/>
          </a:p>
        </p:txBody>
      </p:sp>
    </p:spTree>
    <p:extLst>
      <p:ext uri="{BB962C8B-B14F-4D97-AF65-F5344CB8AC3E}">
        <p14:creationId xmlns:p14="http://schemas.microsoft.com/office/powerpoint/2010/main" val="36481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460EA63-43D2-E842-92EA-B304A8820AD7}" type="slidenum">
              <a:rPr lang="fr-FR" smtClean="0"/>
              <a:t>6</a:t>
            </a:fld>
            <a:endParaRPr lang="fr-FR"/>
          </a:p>
        </p:txBody>
      </p:sp>
    </p:spTree>
    <p:extLst>
      <p:ext uri="{BB962C8B-B14F-4D97-AF65-F5344CB8AC3E}">
        <p14:creationId xmlns:p14="http://schemas.microsoft.com/office/powerpoint/2010/main" val="143264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387915715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1781374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2740958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8703399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34445178"/>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1978584485"/>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136766397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279254" y="2406826"/>
            <a:ext cx="1629261" cy="2047788"/>
          </a:xfrm>
          <a:prstGeom prst="rect">
            <a:avLst/>
          </a:prstGeom>
        </p:spPr>
      </p:pic>
    </p:spTree>
    <p:extLst>
      <p:ext uri="{BB962C8B-B14F-4D97-AF65-F5344CB8AC3E}">
        <p14:creationId xmlns:p14="http://schemas.microsoft.com/office/powerpoint/2010/main" val="6854606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4507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3801867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467"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2133"/>
            </a:lvl1pPr>
            <a:lvl2pPr>
              <a:defRPr sz="2000"/>
            </a:lvl2pPr>
            <a:lvl3pPr>
              <a:defRPr sz="1867"/>
            </a:lvl3pPr>
            <a:lvl4pPr>
              <a:defRPr sz="1733"/>
            </a:lvl4pPr>
            <a:lvl5pPr>
              <a:defRPr sz="16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298861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71486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Tree>
    <p:extLst>
      <p:ext uri="{BB962C8B-B14F-4D97-AF65-F5344CB8AC3E}">
        <p14:creationId xmlns:p14="http://schemas.microsoft.com/office/powerpoint/2010/main" val="1093644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4543426" y="6356351"/>
            <a:ext cx="6227716"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dirty="0">
                <a:solidFill>
                  <a:srgbClr val="0055A0">
                    <a:tint val="75000"/>
                  </a:srgbClr>
                </a:solidFill>
              </a:rPr>
              <a:t>RADNEXT Kick-Off Meeting – 19-21 May 2021</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solidFill>
                  <a:srgbClr val="0055A0">
                    <a:tint val="75000"/>
                  </a:srgbClr>
                </a:solidFill>
              </a:rPr>
              <a:pPr/>
              <a:t>‹N°›</a:t>
            </a:fld>
            <a:endParaRPr lang="en-US" dirty="0">
              <a:solidFill>
                <a:srgbClr val="0055A0">
                  <a:tint val="75000"/>
                </a:srgbClr>
              </a:solidFill>
            </a:endParaRPr>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265825" y="6279770"/>
            <a:ext cx="1526399" cy="578231"/>
          </a:xfrm>
          <a:prstGeom prst="rect">
            <a:avLst/>
          </a:prstGeom>
        </p:spPr>
      </p:pic>
    </p:spTree>
    <p:extLst>
      <p:ext uri="{BB962C8B-B14F-4D97-AF65-F5344CB8AC3E}">
        <p14:creationId xmlns:p14="http://schemas.microsoft.com/office/powerpoint/2010/main" val="26993759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213492/"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6.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microsoft.com/office/2007/relationships/hdphoto" Target="../media/hdphoto1.wdp"/><Relationship Id="rId9"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8895" y="1504372"/>
            <a:ext cx="10969139" cy="940443"/>
          </a:xfrm>
        </p:spPr>
        <p:txBody>
          <a:bodyPr>
            <a:noAutofit/>
          </a:bodyPr>
          <a:lstStyle/>
          <a:p>
            <a:r>
              <a:rPr lang="en-US" sz="4000" b="1" dirty="0"/>
              <a:t>WP07-JRA3 </a:t>
            </a:r>
            <a:r>
              <a:rPr lang="en-US" sz="4000" dirty="0"/>
              <a:t>Cumulative radiation effects on electronics - </a:t>
            </a:r>
            <a:r>
              <a:rPr lang="en-US" sz="4000" dirty="0">
                <a:solidFill>
                  <a:srgbClr val="059EEE"/>
                </a:solidFill>
              </a:rPr>
              <a:t>Overview of WP7</a:t>
            </a:r>
            <a:endParaRPr lang="en-GB" sz="4000" dirty="0">
              <a:solidFill>
                <a:srgbClr val="059EEE"/>
              </a:solidFill>
            </a:endParaRPr>
          </a:p>
        </p:txBody>
      </p:sp>
      <p:sp>
        <p:nvSpPr>
          <p:cNvPr id="6" name="Text Placeholder 5"/>
          <p:cNvSpPr>
            <a:spLocks noGrp="1"/>
          </p:cNvSpPr>
          <p:nvPr>
            <p:ph type="body" idx="10"/>
          </p:nvPr>
        </p:nvSpPr>
        <p:spPr>
          <a:xfrm>
            <a:off x="609601" y="3996368"/>
            <a:ext cx="7609036" cy="419653"/>
          </a:xfrm>
        </p:spPr>
        <p:txBody>
          <a:bodyPr>
            <a:normAutofit fontScale="25000" lnSpcReduction="20000"/>
          </a:bodyPr>
          <a:lstStyle/>
          <a:p>
            <a:r>
              <a:rPr lang="en-US" sz="8266" dirty="0"/>
              <a:t>Jerome BOCH</a:t>
            </a:r>
          </a:p>
          <a:p>
            <a:r>
              <a:rPr lang="en-US" sz="8266" dirty="0"/>
              <a:t> </a:t>
            </a:r>
          </a:p>
          <a:p>
            <a:r>
              <a:rPr lang="en-GB" sz="8266" dirty="0"/>
              <a:t>RADNEXT 3</a:t>
            </a:r>
            <a:r>
              <a:rPr lang="en-GB" sz="8266" baseline="30000" dirty="0"/>
              <a:t>nd</a:t>
            </a:r>
            <a:r>
              <a:rPr lang="en-GB" sz="8266" dirty="0"/>
              <a:t> Annual Meeting </a:t>
            </a:r>
            <a:r>
              <a:rPr lang="en-US" sz="8266" dirty="0">
                <a:solidFill>
                  <a:schemeClr val="tx2">
                    <a:lumMod val="60000"/>
                    <a:lumOff val="40000"/>
                  </a:schemeClr>
                </a:solidFill>
              </a:rPr>
              <a:t>– 10-11 June 2024</a:t>
            </a:r>
          </a:p>
          <a:p>
            <a:r>
              <a:rPr lang="en-US" sz="8266" dirty="0">
                <a:solidFill>
                  <a:schemeClr val="tx2">
                    <a:lumMod val="60000"/>
                    <a:lumOff val="40000"/>
                  </a:schemeClr>
                </a:solidFill>
                <a:hlinkClick r:id="rId3"/>
              </a:rPr>
              <a:t>https://indico.cern.ch/event/1348465/</a:t>
            </a:r>
            <a:r>
              <a:rPr lang="en-US" sz="8266" dirty="0">
                <a:solidFill>
                  <a:schemeClr val="tx2">
                    <a:lumMod val="60000"/>
                    <a:lumOff val="40000"/>
                  </a:schemeClr>
                </a:solidFill>
              </a:rPr>
              <a:t> </a:t>
            </a:r>
            <a:endParaRPr lang="en-GB" dirty="0">
              <a:solidFill>
                <a:schemeClr val="tx2">
                  <a:lumMod val="60000"/>
                  <a:lumOff val="40000"/>
                </a:schemeClr>
              </a:solidFill>
            </a:endParaRPr>
          </a:p>
        </p:txBody>
      </p:sp>
      <p:sp>
        <p:nvSpPr>
          <p:cNvPr id="5" name="Slide Number Placeholder 4"/>
          <p:cNvSpPr>
            <a:spLocks noGrp="1"/>
          </p:cNvSpPr>
          <p:nvPr>
            <p:ph type="sldNum" sz="quarter" idx="4294967295"/>
          </p:nvPr>
        </p:nvSpPr>
        <p:spPr>
          <a:xfrm>
            <a:off x="11523133" y="6356351"/>
            <a:ext cx="668867" cy="366183"/>
          </a:xfrm>
        </p:spPr>
        <p:txBody>
          <a:bodyPr/>
          <a:lstStyle/>
          <a:p>
            <a:fld id="{17918391-D411-FE40-AAD7-861AE5233E0E}" type="slidenum">
              <a:rPr lang="en-US" smtClean="0">
                <a:solidFill>
                  <a:srgbClr val="0055A0">
                    <a:tint val="75000"/>
                  </a:srgbClr>
                </a:solidFill>
              </a:rPr>
              <a:pPr/>
              <a:t>1</a:t>
            </a:fld>
            <a:endParaRPr lang="en-US" dirty="0">
              <a:solidFill>
                <a:srgbClr val="0055A0">
                  <a:tint val="75000"/>
                </a:srgbClr>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9142" y="4298784"/>
            <a:ext cx="6398153" cy="2423749"/>
          </a:xfrm>
          <a:prstGeom prst="rect">
            <a:avLst/>
          </a:prstGeom>
        </p:spPr>
      </p:pic>
    </p:spTree>
    <p:extLst>
      <p:ext uri="{BB962C8B-B14F-4D97-AF65-F5344CB8AC3E}">
        <p14:creationId xmlns:p14="http://schemas.microsoft.com/office/powerpoint/2010/main" val="1214639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WP7 members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10" name="Espace réservé du contenu 2"/>
          <p:cNvSpPr>
            <a:spLocks noGrp="1"/>
          </p:cNvSpPr>
          <p:nvPr>
            <p:ph idx="1"/>
          </p:nvPr>
        </p:nvSpPr>
        <p:spPr>
          <a:xfrm>
            <a:off x="609600" y="915868"/>
            <a:ext cx="7030387" cy="5280065"/>
          </a:xfrm>
        </p:spPr>
        <p:txBody>
          <a:bodyPr>
            <a:noAutofit/>
          </a:bodyPr>
          <a:lstStyle/>
          <a:p>
            <a:endParaRPr lang="fr-FR" sz="2200" dirty="0"/>
          </a:p>
          <a:p>
            <a:pPr marL="1792773" indent="-1555712"/>
            <a:r>
              <a:rPr lang="fr-FR" sz="2200" dirty="0"/>
              <a:t>Université de Montpellier</a:t>
            </a:r>
          </a:p>
          <a:p>
            <a:pPr marL="1792773" indent="-1555712"/>
            <a:endParaRPr lang="fr-FR" sz="2200" dirty="0"/>
          </a:p>
          <a:p>
            <a:pPr marL="1792773" indent="-1555712"/>
            <a:r>
              <a:rPr lang="fr-FR" sz="2200" dirty="0"/>
              <a:t>ISAE-SUPAERO</a:t>
            </a:r>
          </a:p>
          <a:p>
            <a:pPr marL="1792773" indent="-1555712"/>
            <a:endParaRPr lang="fr-FR" sz="2200" dirty="0"/>
          </a:p>
          <a:p>
            <a:pPr marL="1792773" indent="-1555712"/>
            <a:r>
              <a:rPr lang="fr-FR" sz="2200" dirty="0"/>
              <a:t>Université de Liège</a:t>
            </a:r>
          </a:p>
          <a:p>
            <a:pPr marL="1792773" indent="-1555712"/>
            <a:endParaRPr lang="fr-FR" sz="2200" dirty="0"/>
          </a:p>
          <a:p>
            <a:pPr marL="1792773" indent="-1555712"/>
            <a:r>
              <a:rPr lang="fr-FR" sz="2200" dirty="0"/>
              <a:t>Université Jean Monnet  Saint-Etienne</a:t>
            </a:r>
          </a:p>
          <a:p>
            <a:pPr marL="1792773" indent="-1555712"/>
            <a:endParaRPr lang="fr-FR" sz="2200" dirty="0"/>
          </a:p>
          <a:p>
            <a:pPr marL="1792773" indent="-1555712"/>
            <a:r>
              <a:rPr lang="fr-FR" sz="2200" dirty="0"/>
              <a:t>ATRON</a:t>
            </a:r>
          </a:p>
          <a:p>
            <a:pPr marL="1792773" indent="-1555712"/>
            <a:endParaRPr lang="fr-FR" sz="2200" dirty="0"/>
          </a:p>
          <a:p>
            <a:pPr marL="1792773" indent="-1555712"/>
            <a:r>
              <a:rPr lang="fr-FR" sz="2200" dirty="0"/>
              <a:t>Airbus </a:t>
            </a:r>
            <a:r>
              <a:rPr lang="fr-FR" sz="2200" dirty="0" err="1"/>
              <a:t>Defence</a:t>
            </a:r>
            <a:r>
              <a:rPr lang="fr-FR" sz="2200" dirty="0"/>
              <a:t> &amp; </a:t>
            </a:r>
            <a:r>
              <a:rPr lang="fr-FR" sz="2200" dirty="0" err="1"/>
              <a:t>Space</a:t>
            </a:r>
            <a:endParaRPr lang="fr-FR" sz="2200" dirty="0"/>
          </a:p>
        </p:txBody>
      </p:sp>
      <p:sp>
        <p:nvSpPr>
          <p:cNvPr id="19" name="Inhaltsplatzhalter 2">
            <a:extLst>
              <a:ext uri="{FF2B5EF4-FFF2-40B4-BE49-F238E27FC236}">
                <a16:creationId xmlns:a16="http://schemas.microsoft.com/office/drawing/2014/main" id="{6847AF37-EC48-2645-A7E9-F94F49519A9B}"/>
              </a:ext>
            </a:extLst>
          </p:cNvPr>
          <p:cNvSpPr txBox="1">
            <a:spLocks/>
          </p:cNvSpPr>
          <p:nvPr/>
        </p:nvSpPr>
        <p:spPr>
          <a:xfrm>
            <a:off x="9933451" y="1706744"/>
            <a:ext cx="1796672" cy="593170"/>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dirty="0">
                <a:solidFill>
                  <a:schemeClr val="bg1">
                    <a:lumMod val="85000"/>
                  </a:schemeClr>
                </a:solidFill>
              </a:rPr>
              <a:t>Vincent </a:t>
            </a:r>
            <a:r>
              <a:rPr lang="en-GB" sz="1600" b="1" dirty="0" err="1">
                <a:solidFill>
                  <a:schemeClr val="bg1">
                    <a:lumMod val="85000"/>
                  </a:schemeClr>
                </a:solidFill>
              </a:rPr>
              <a:t>Goiffon</a:t>
            </a:r>
            <a:r>
              <a:rPr lang="en-GB" sz="1600" b="1" dirty="0">
                <a:solidFill>
                  <a:schemeClr val="bg1">
                    <a:lumMod val="85000"/>
                  </a:schemeClr>
                </a:solidFill>
              </a:rPr>
              <a:t> Deputy WPL</a:t>
            </a:r>
          </a:p>
        </p:txBody>
      </p:sp>
      <p:pic>
        <p:nvPicPr>
          <p:cNvPr id="20" name="Image 19"/>
          <p:cNvPicPr>
            <a:picLocks noChangeAspect="1"/>
          </p:cNvPicPr>
          <p:nvPr/>
        </p:nvPicPr>
        <p:blipFill>
          <a:blip r:embed="rId3" cstate="print">
            <a:grayscl/>
            <a:extLst>
              <a:ext uri="{BEBA8EAE-BF5A-486C-A8C5-ECC9F3942E4B}">
                <a14:imgProps xmlns:a14="http://schemas.microsoft.com/office/drawing/2010/main">
                  <a14:imgLayer r:embed="rId4">
                    <a14:imgEffect>
                      <a14:brightnessContrast bright="16000"/>
                    </a14:imgEffect>
                  </a14:imgLayer>
                </a14:imgProps>
              </a:ext>
              <a:ext uri="{28A0092B-C50C-407E-A947-70E740481C1C}">
                <a14:useLocalDpi xmlns:a14="http://schemas.microsoft.com/office/drawing/2010/main" val="0"/>
              </a:ext>
            </a:extLst>
          </a:blip>
          <a:stretch>
            <a:fillRect/>
          </a:stretch>
        </p:blipFill>
        <p:spPr>
          <a:xfrm>
            <a:off x="10158378" y="438510"/>
            <a:ext cx="1225524" cy="1225524"/>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29350" y="523931"/>
            <a:ext cx="1140713" cy="1140103"/>
          </a:xfrm>
          <a:prstGeom prst="rect">
            <a:avLst/>
          </a:prstGeom>
        </p:spPr>
      </p:pic>
      <p:sp>
        <p:nvSpPr>
          <p:cNvPr id="22" name="Inhaltsplatzhalter 2">
            <a:extLst>
              <a:ext uri="{FF2B5EF4-FFF2-40B4-BE49-F238E27FC236}">
                <a16:creationId xmlns:a16="http://schemas.microsoft.com/office/drawing/2014/main" id="{6847AF37-EC48-2645-A7E9-F94F49519A9B}"/>
              </a:ext>
            </a:extLst>
          </p:cNvPr>
          <p:cNvSpPr txBox="1">
            <a:spLocks/>
          </p:cNvSpPr>
          <p:nvPr/>
        </p:nvSpPr>
        <p:spPr>
          <a:xfrm>
            <a:off x="8381237" y="1706744"/>
            <a:ext cx="1552214" cy="334261"/>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dirty="0" err="1"/>
              <a:t>Jérôme</a:t>
            </a:r>
            <a:r>
              <a:rPr lang="en-GB" sz="1600" b="1" dirty="0"/>
              <a:t> Boch WPL</a:t>
            </a:r>
          </a:p>
        </p:txBody>
      </p:sp>
      <p:sp>
        <p:nvSpPr>
          <p:cNvPr id="23"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a:xfrm>
            <a:off x="5571149" y="6401991"/>
            <a:ext cx="4670787" cy="273844"/>
          </a:xfrm>
        </p:spPr>
        <p:txBody>
          <a:bodyPr/>
          <a:lstStyle/>
          <a:p>
            <a:r>
              <a:rPr lang="en-US" dirty="0"/>
              <a:t>RADNEXT 3</a:t>
            </a:r>
            <a:r>
              <a:rPr lang="en-US" baseline="30000" dirty="0"/>
              <a:t>nd</a:t>
            </a:r>
            <a:r>
              <a:rPr lang="en-US" dirty="0"/>
              <a:t> Annual Meeting – 10-11 June 2024</a:t>
            </a:r>
          </a:p>
        </p:txBody>
      </p:sp>
      <p:grpSp>
        <p:nvGrpSpPr>
          <p:cNvPr id="6" name="Groupe 5"/>
          <p:cNvGrpSpPr/>
          <p:nvPr/>
        </p:nvGrpSpPr>
        <p:grpSpPr>
          <a:xfrm>
            <a:off x="1172246" y="1134256"/>
            <a:ext cx="1259018" cy="4714978"/>
            <a:chOff x="1172246" y="1134256"/>
            <a:chExt cx="1259018" cy="4714978"/>
          </a:xfrm>
        </p:grpSpPr>
        <p:pic>
          <p:nvPicPr>
            <p:cNvPr id="14" name="Image 13"/>
            <p:cNvPicPr>
              <a:picLocks noChangeAspect="1"/>
            </p:cNvPicPr>
            <p:nvPr/>
          </p:nvPicPr>
          <p:blipFill>
            <a:blip r:embed="rId6"/>
            <a:stretch>
              <a:fillRect/>
            </a:stretch>
          </p:blipFill>
          <p:spPr>
            <a:xfrm>
              <a:off x="1441379" y="1134256"/>
              <a:ext cx="761134" cy="766494"/>
            </a:xfrm>
            <a:prstGeom prst="rect">
              <a:avLst/>
            </a:prstGeom>
          </p:spPr>
        </p:pic>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39475" y="2082205"/>
              <a:ext cx="924561" cy="562956"/>
            </a:xfrm>
            <a:prstGeom prst="rect">
              <a:avLst/>
            </a:prstGeom>
          </p:spPr>
        </p:pic>
        <p:pic>
          <p:nvPicPr>
            <p:cNvPr id="16" name="Image 15"/>
            <p:cNvPicPr>
              <a:picLocks noChangeAspect="1"/>
            </p:cNvPicPr>
            <p:nvPr/>
          </p:nvPicPr>
          <p:blipFill rotWithShape="1">
            <a:blip r:embed="rId8" cstate="print">
              <a:extLst>
                <a:ext uri="{28A0092B-C50C-407E-A947-70E740481C1C}">
                  <a14:useLocalDpi xmlns:a14="http://schemas.microsoft.com/office/drawing/2010/main" val="0"/>
                </a:ext>
              </a:extLst>
            </a:blip>
            <a:srcRect l="5458" t="13750" r="6835" b="17360"/>
            <a:stretch/>
          </p:blipFill>
          <p:spPr>
            <a:xfrm>
              <a:off x="1261899" y="3567648"/>
              <a:ext cx="1129352" cy="616008"/>
            </a:xfrm>
            <a:prstGeom prst="rect">
              <a:avLst/>
            </a:prstGeom>
          </p:spPr>
        </p:pic>
        <p:pic>
          <p:nvPicPr>
            <p:cNvPr id="17" name="Image 16"/>
            <p:cNvPicPr>
              <a:picLocks noChangeAspect="1"/>
            </p:cNvPicPr>
            <p:nvPr/>
          </p:nvPicPr>
          <p:blipFill rotWithShape="1">
            <a:blip r:embed="rId9" cstate="print">
              <a:extLst>
                <a:ext uri="{28A0092B-C50C-407E-A947-70E740481C1C}">
                  <a14:useLocalDpi xmlns:a14="http://schemas.microsoft.com/office/drawing/2010/main" val="0"/>
                </a:ext>
              </a:extLst>
            </a:blip>
            <a:srcRect l="3842" t="11677" r="3842" b="11318"/>
            <a:stretch/>
          </p:blipFill>
          <p:spPr>
            <a:xfrm>
              <a:off x="1325691" y="2827712"/>
              <a:ext cx="1065560" cy="499825"/>
            </a:xfrm>
            <a:prstGeom prst="rect">
              <a:avLst/>
            </a:prstGeom>
          </p:spPr>
        </p:pic>
        <p:pic>
          <p:nvPicPr>
            <p:cNvPr id="18" name="Image 17"/>
            <p:cNvPicPr>
              <a:picLocks noChangeAspect="1"/>
            </p:cNvPicPr>
            <p:nvPr/>
          </p:nvPicPr>
          <p:blipFill rotWithShape="1">
            <a:blip r:embed="rId10">
              <a:extLst>
                <a:ext uri="{28A0092B-C50C-407E-A947-70E740481C1C}">
                  <a14:useLocalDpi xmlns:a14="http://schemas.microsoft.com/office/drawing/2010/main" val="0"/>
                </a:ext>
              </a:extLst>
            </a:blip>
            <a:srcRect l="24651" t="7396" r="23499" b="8261"/>
            <a:stretch/>
          </p:blipFill>
          <p:spPr>
            <a:xfrm>
              <a:off x="1342556" y="4320624"/>
              <a:ext cx="859957" cy="699431"/>
            </a:xfrm>
            <a:prstGeom prst="rect">
              <a:avLst/>
            </a:prstGeom>
          </p:spPr>
        </p:pic>
        <p:pic>
          <p:nvPicPr>
            <p:cNvPr id="1030" name="Picture 6" descr="https://digitallawmootcourtnet.files.wordpress.com/2019/01/airbus-defence-and-space.png?w=30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72246" y="5179722"/>
              <a:ext cx="1259018" cy="669512"/>
            </a:xfrm>
            <a:prstGeom prst="rect">
              <a:avLst/>
            </a:prstGeom>
            <a:noFill/>
            <a:extLst>
              <a:ext uri="{909E8E84-426E-40DD-AFC4-6F175D3DCCD1}">
                <a14:hiddenFill xmlns:a14="http://schemas.microsoft.com/office/drawing/2010/main">
                  <a:solidFill>
                    <a:srgbClr val="FFFFFF"/>
                  </a:solidFill>
                </a14:hiddenFill>
              </a:ext>
            </a:extLst>
          </p:spPr>
        </p:pic>
      </p:grpSp>
      <p:pic>
        <p:nvPicPr>
          <p:cNvPr id="5" name="Image 4">
            <a:extLst>
              <a:ext uri="{FF2B5EF4-FFF2-40B4-BE49-F238E27FC236}">
                <a16:creationId xmlns:a16="http://schemas.microsoft.com/office/drawing/2014/main" id="{24113495-0AAC-4FC3-BD3F-BBB0439A0461}"/>
              </a:ext>
            </a:extLst>
          </p:cNvPr>
          <p:cNvPicPr>
            <a:picLocks noChangeAspect="1"/>
          </p:cNvPicPr>
          <p:nvPr/>
        </p:nvPicPr>
        <p:blipFill rotWithShape="1">
          <a:blip r:embed="rId12"/>
          <a:srcRect b="10234"/>
          <a:stretch/>
        </p:blipFill>
        <p:spPr>
          <a:xfrm>
            <a:off x="10158378" y="3240438"/>
            <a:ext cx="1225524" cy="1225524"/>
          </a:xfrm>
          <a:prstGeom prst="rect">
            <a:avLst/>
          </a:prstGeom>
        </p:spPr>
      </p:pic>
      <p:sp>
        <p:nvSpPr>
          <p:cNvPr id="24" name="Inhaltsplatzhalter 2">
            <a:extLst>
              <a:ext uri="{FF2B5EF4-FFF2-40B4-BE49-F238E27FC236}">
                <a16:creationId xmlns:a16="http://schemas.microsoft.com/office/drawing/2014/main" id="{10A22800-FF0A-4C33-856D-6D0BE68515BB}"/>
              </a:ext>
            </a:extLst>
          </p:cNvPr>
          <p:cNvSpPr txBox="1">
            <a:spLocks/>
          </p:cNvSpPr>
          <p:nvPr/>
        </p:nvSpPr>
        <p:spPr>
          <a:xfrm>
            <a:off x="9678675" y="4523796"/>
            <a:ext cx="2341537" cy="617962"/>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b="1" dirty="0"/>
              <a:t>Alexandre LE ROCH Deputy WPL</a:t>
            </a:r>
          </a:p>
        </p:txBody>
      </p:sp>
      <p:sp>
        <p:nvSpPr>
          <p:cNvPr id="7" name="Flèche : bas 6">
            <a:extLst>
              <a:ext uri="{FF2B5EF4-FFF2-40B4-BE49-F238E27FC236}">
                <a16:creationId xmlns:a16="http://schemas.microsoft.com/office/drawing/2014/main" id="{03D650F4-57B1-44EA-919C-9210003B99F3}"/>
              </a:ext>
            </a:extLst>
          </p:cNvPr>
          <p:cNvSpPr/>
          <p:nvPr/>
        </p:nvSpPr>
        <p:spPr>
          <a:xfrm>
            <a:off x="10571115" y="2442295"/>
            <a:ext cx="400050" cy="571500"/>
          </a:xfrm>
          <a:prstGeom prst="downArrow">
            <a:avLst/>
          </a:prstGeom>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Organigramme : Jonction de sommaire 7">
            <a:extLst>
              <a:ext uri="{FF2B5EF4-FFF2-40B4-BE49-F238E27FC236}">
                <a16:creationId xmlns:a16="http://schemas.microsoft.com/office/drawing/2014/main" id="{1F01D28B-3E0F-44BC-9384-A0577D87E10C}"/>
              </a:ext>
            </a:extLst>
          </p:cNvPr>
          <p:cNvSpPr/>
          <p:nvPr/>
        </p:nvSpPr>
        <p:spPr>
          <a:xfrm>
            <a:off x="10008326" y="613171"/>
            <a:ext cx="1477340" cy="1427834"/>
          </a:xfrm>
          <a:prstGeom prst="flowChartSummingJunction">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61918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WP7 structure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Rectangle 6"/>
          <p:cNvSpPr/>
          <p:nvPr/>
        </p:nvSpPr>
        <p:spPr>
          <a:xfrm>
            <a:off x="239087" y="1113985"/>
            <a:ext cx="11614247" cy="5385129"/>
          </a:xfrm>
          <a:prstGeom prst="rect">
            <a:avLst/>
          </a:prstGeom>
        </p:spPr>
        <p:txBody>
          <a:bodyPr wrap="square">
            <a:spAutoFit/>
          </a:bodyPr>
          <a:lstStyle/>
          <a:p>
            <a:r>
              <a:rPr lang="en-US" sz="2133" dirty="0"/>
              <a:t>The main objective is to understand the physical mechanisms behind the damage caused by TID and TNID and to propose test methodologies adapted to the use of electronic components and systems in </a:t>
            </a:r>
            <a:r>
              <a:rPr lang="en-US" sz="2133" dirty="0" err="1"/>
              <a:t>radiative</a:t>
            </a:r>
            <a:r>
              <a:rPr lang="en-US" sz="2133" dirty="0"/>
              <a:t> environment. </a:t>
            </a:r>
          </a:p>
          <a:p>
            <a:endParaRPr lang="en-US" sz="2133" dirty="0"/>
          </a:p>
          <a:p>
            <a:r>
              <a:rPr lang="en-US" sz="2133" u="sng" dirty="0"/>
              <a:t>Two main technical tasks are studied: </a:t>
            </a:r>
          </a:p>
          <a:p>
            <a:endParaRPr lang="en-US" sz="2133" u="sng" dirty="0"/>
          </a:p>
          <a:p>
            <a:pPr marL="380990" indent="-380990">
              <a:buFont typeface="Arial" panose="020B0604020202020204" pitchFamily="34" charset="0"/>
              <a:buChar char="•"/>
            </a:pPr>
            <a:r>
              <a:rPr lang="en-US" sz="2133" b="1" dirty="0">
                <a:solidFill>
                  <a:schemeClr val="tx2">
                    <a:lumMod val="60000"/>
                    <a:lumOff val="40000"/>
                  </a:schemeClr>
                </a:solidFill>
              </a:rPr>
              <a:t>Task 7.1: Coordination and communication</a:t>
            </a:r>
          </a:p>
          <a:p>
            <a:endParaRPr lang="en-US" sz="2133" u="sng" dirty="0"/>
          </a:p>
          <a:p>
            <a:pPr marL="380990" indent="-380990">
              <a:buFont typeface="Arial" panose="020B0604020202020204" pitchFamily="34" charset="0"/>
              <a:buChar char="•"/>
            </a:pPr>
            <a:r>
              <a:rPr lang="en-US" sz="2133" b="1" dirty="0">
                <a:solidFill>
                  <a:schemeClr val="tx2">
                    <a:lumMod val="60000"/>
                    <a:lumOff val="40000"/>
                  </a:schemeClr>
                </a:solidFill>
              </a:rPr>
              <a:t>Task 7.2: The effects of ionizing dose (TID = Total Ionizing Dose)</a:t>
            </a:r>
          </a:p>
          <a:p>
            <a:r>
              <a:rPr lang="en-US" sz="2133" dirty="0"/>
              <a:t>	PhD recruitment from October 2021 (36 months) at UM</a:t>
            </a:r>
          </a:p>
          <a:p>
            <a:r>
              <a:rPr lang="en-US" sz="2133" dirty="0"/>
              <a:t>		</a:t>
            </a:r>
            <a:r>
              <a:rPr lang="en-US" sz="2133" dirty="0">
                <a:solidFill>
                  <a:srgbClr val="FF0000"/>
                </a:solidFill>
              </a:rPr>
              <a:t>end in October 2024</a:t>
            </a:r>
            <a:r>
              <a:rPr lang="en-US" sz="2133" dirty="0"/>
              <a:t>	</a:t>
            </a:r>
          </a:p>
          <a:p>
            <a:endParaRPr lang="en-US" sz="2133" dirty="0"/>
          </a:p>
          <a:p>
            <a:pPr marL="380990" indent="-380990">
              <a:buFont typeface="Arial" panose="020B0604020202020204" pitchFamily="34" charset="0"/>
              <a:buChar char="•"/>
            </a:pPr>
            <a:r>
              <a:rPr lang="en-US" sz="2133" b="1" dirty="0">
                <a:solidFill>
                  <a:schemeClr val="tx2">
                    <a:lumMod val="60000"/>
                    <a:lumOff val="40000"/>
                  </a:schemeClr>
                </a:solidFill>
              </a:rPr>
              <a:t>Task 7.3: The effects of non-ionizing dose (TNID = Total Non-Ionizing Dose)</a:t>
            </a:r>
          </a:p>
          <a:p>
            <a:r>
              <a:rPr lang="en-US" sz="2133" dirty="0"/>
              <a:t>	Postdoc recruitment from October 2022 (12 months) at ISAE-SUPAERO</a:t>
            </a:r>
          </a:p>
          <a:p>
            <a:r>
              <a:rPr lang="en-US" sz="2133" dirty="0"/>
              <a:t>		</a:t>
            </a:r>
            <a:r>
              <a:rPr lang="en-US" sz="2133" dirty="0">
                <a:solidFill>
                  <a:srgbClr val="FF0000"/>
                </a:solidFill>
              </a:rPr>
              <a:t>finished</a:t>
            </a:r>
          </a:p>
          <a:p>
            <a:r>
              <a:rPr lang="en-US" sz="2400" dirty="0"/>
              <a:t>	</a:t>
            </a:r>
          </a:p>
        </p:txBody>
      </p:sp>
      <p:pic>
        <p:nvPicPr>
          <p:cNvPr id="10" name="Image 9"/>
          <p:cNvPicPr>
            <a:picLocks noChangeAspect="1"/>
          </p:cNvPicPr>
          <p:nvPr/>
        </p:nvPicPr>
        <p:blipFill rotWithShape="1">
          <a:blip r:embed="rId3"/>
          <a:srcRect t="4341" b="6641"/>
          <a:stretch/>
        </p:blipFill>
        <p:spPr>
          <a:xfrm>
            <a:off x="10599683" y="4829845"/>
            <a:ext cx="1253651" cy="1246420"/>
          </a:xfrm>
          <a:prstGeom prst="rect">
            <a:avLst/>
          </a:prstGeom>
        </p:spPr>
      </p:pic>
      <p:pic>
        <p:nvPicPr>
          <p:cNvPr id="11" name="Image 10"/>
          <p:cNvPicPr>
            <a:picLocks noChangeAspect="1"/>
          </p:cNvPicPr>
          <p:nvPr/>
        </p:nvPicPr>
        <p:blipFill>
          <a:blip r:embed="rId4"/>
          <a:stretch>
            <a:fillRect/>
          </a:stretch>
        </p:blipFill>
        <p:spPr>
          <a:xfrm>
            <a:off x="10611996" y="2958300"/>
            <a:ext cx="1241337" cy="1241337"/>
          </a:xfrm>
          <a:prstGeom prst="rect">
            <a:avLst/>
          </a:prstGeom>
        </p:spPr>
      </p:pic>
      <p:sp>
        <p:nvSpPr>
          <p:cNvPr id="12" name="Inhaltsplatzhalter 2">
            <a:extLst>
              <a:ext uri="{FF2B5EF4-FFF2-40B4-BE49-F238E27FC236}">
                <a16:creationId xmlns:a16="http://schemas.microsoft.com/office/drawing/2014/main" id="{6847AF37-EC48-2645-A7E9-F94F49519A9B}"/>
              </a:ext>
            </a:extLst>
          </p:cNvPr>
          <p:cNvSpPr txBox="1">
            <a:spLocks/>
          </p:cNvSpPr>
          <p:nvPr/>
        </p:nvSpPr>
        <p:spPr>
          <a:xfrm>
            <a:off x="10286238" y="4181576"/>
            <a:ext cx="2090777" cy="334261"/>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a:t>Vincent GIRONES</a:t>
            </a:r>
          </a:p>
        </p:txBody>
      </p:sp>
      <p:sp>
        <p:nvSpPr>
          <p:cNvPr id="13" name="Inhaltsplatzhalter 2">
            <a:extLst>
              <a:ext uri="{FF2B5EF4-FFF2-40B4-BE49-F238E27FC236}">
                <a16:creationId xmlns:a16="http://schemas.microsoft.com/office/drawing/2014/main" id="{6847AF37-EC48-2645-A7E9-F94F49519A9B}"/>
              </a:ext>
            </a:extLst>
          </p:cNvPr>
          <p:cNvSpPr txBox="1">
            <a:spLocks/>
          </p:cNvSpPr>
          <p:nvPr/>
        </p:nvSpPr>
        <p:spPr>
          <a:xfrm>
            <a:off x="10286237" y="6094135"/>
            <a:ext cx="2090777" cy="334261"/>
          </a:xfrm>
          <a:prstGeom prst="rect">
            <a:avLst/>
          </a:prstGeom>
        </p:spPr>
        <p:txBody>
          <a:bodyPr vert="horz" lIns="121920" tIns="60960" rIns="121920" bIns="6096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Arial Narrow" charset="0"/>
                <a:cs typeface="Arial Narrow"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Arial Narrow" charset="0"/>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b="1" dirty="0" err="1"/>
              <a:t>Maxence</a:t>
            </a:r>
            <a:r>
              <a:rPr lang="en-GB" sz="1600" b="1" dirty="0"/>
              <a:t> GUENIN</a:t>
            </a:r>
          </a:p>
        </p:txBody>
      </p:sp>
      <p:sp>
        <p:nvSpPr>
          <p:cNvPr id="14" name="Footer Placeholder 4">
            <a:extLst>
              <a:ext uri="{FF2B5EF4-FFF2-40B4-BE49-F238E27FC236}">
                <a16:creationId xmlns:a16="http://schemas.microsoft.com/office/drawing/2014/main" id="{F082FE90-26CE-4A66-A27A-E4851636518C}"/>
              </a:ext>
            </a:extLst>
          </p:cNvPr>
          <p:cNvSpPr>
            <a:spLocks noGrp="1"/>
          </p:cNvSpPr>
          <p:nvPr>
            <p:ph type="ftr" sz="quarter" idx="3"/>
          </p:nvPr>
        </p:nvSpPr>
        <p:spPr>
          <a:xfrm>
            <a:off x="5571149" y="6401991"/>
            <a:ext cx="4670787" cy="273844"/>
          </a:xfrm>
        </p:spPr>
        <p:txBody>
          <a:bodyPr/>
          <a:lstStyle/>
          <a:p>
            <a:r>
              <a:rPr lang="en-US" dirty="0"/>
              <a:t>RADNEXT 3</a:t>
            </a:r>
            <a:r>
              <a:rPr lang="en-US" baseline="30000" dirty="0"/>
              <a:t>nd</a:t>
            </a:r>
            <a:r>
              <a:rPr lang="en-US" dirty="0"/>
              <a:t> Annual Meeting – 10-11 June 2024</a:t>
            </a:r>
          </a:p>
        </p:txBody>
      </p:sp>
      <p:sp>
        <p:nvSpPr>
          <p:cNvPr id="3" name="Flèche : angle droit 2">
            <a:extLst>
              <a:ext uri="{FF2B5EF4-FFF2-40B4-BE49-F238E27FC236}">
                <a16:creationId xmlns:a16="http://schemas.microsoft.com/office/drawing/2014/main" id="{3C01724A-77F2-40CF-AD4C-354ECDD9CCA2}"/>
              </a:ext>
            </a:extLst>
          </p:cNvPr>
          <p:cNvSpPr/>
          <p:nvPr/>
        </p:nvSpPr>
        <p:spPr>
          <a:xfrm rot="5400000">
            <a:off x="1745489" y="5696900"/>
            <a:ext cx="240030" cy="334261"/>
          </a:xfrm>
          <a:prstGeom prst="bentUpArrow">
            <a:avLst>
              <a:gd name="adj1" fmla="val 25000"/>
              <a:gd name="adj2" fmla="val 31349"/>
              <a:gd name="adj3" fmla="val 49999"/>
            </a:avLst>
          </a:prstGeom>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6" name="Flèche : angle droit 15">
            <a:extLst>
              <a:ext uri="{FF2B5EF4-FFF2-40B4-BE49-F238E27FC236}">
                <a16:creationId xmlns:a16="http://schemas.microsoft.com/office/drawing/2014/main" id="{2391A1B4-7804-43E6-8B17-E701129DED35}"/>
              </a:ext>
            </a:extLst>
          </p:cNvPr>
          <p:cNvSpPr/>
          <p:nvPr/>
        </p:nvSpPr>
        <p:spPr>
          <a:xfrm rot="5400000">
            <a:off x="1745489" y="4376591"/>
            <a:ext cx="240030" cy="334261"/>
          </a:xfrm>
          <a:prstGeom prst="bentUpArrow">
            <a:avLst>
              <a:gd name="adj1" fmla="val 25000"/>
              <a:gd name="adj2" fmla="val 31349"/>
              <a:gd name="adj3" fmla="val 49999"/>
            </a:avLst>
          </a:prstGeom>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34097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WP7 milestones, deliverables and reports</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graphicFrame>
        <p:nvGraphicFramePr>
          <p:cNvPr id="6" name="Tableau 5"/>
          <p:cNvGraphicFramePr>
            <a:graphicFrameLocks noGrp="1"/>
          </p:cNvGraphicFramePr>
          <p:nvPr>
            <p:extLst>
              <p:ext uri="{D42A27DB-BD31-4B8C-83A1-F6EECF244321}">
                <p14:modId xmlns:p14="http://schemas.microsoft.com/office/powerpoint/2010/main" val="1771027302"/>
              </p:ext>
            </p:extLst>
          </p:nvPr>
        </p:nvGraphicFramePr>
        <p:xfrm>
          <a:off x="457199" y="1254492"/>
          <a:ext cx="5550748" cy="1680380"/>
        </p:xfrm>
        <a:graphic>
          <a:graphicData uri="http://schemas.openxmlformats.org/drawingml/2006/table">
            <a:tbl>
              <a:tblPr firstRow="1" bandRow="1">
                <a:tableStyleId>{69CF1AB2-1976-4502-BF36-3FF5EA218861}</a:tableStyleId>
              </a:tblPr>
              <a:tblGrid>
                <a:gridCol w="814110">
                  <a:extLst>
                    <a:ext uri="{9D8B030D-6E8A-4147-A177-3AD203B41FA5}">
                      <a16:colId xmlns:a16="http://schemas.microsoft.com/office/drawing/2014/main" val="20000"/>
                    </a:ext>
                  </a:extLst>
                </a:gridCol>
                <a:gridCol w="3462804">
                  <a:extLst>
                    <a:ext uri="{9D8B030D-6E8A-4147-A177-3AD203B41FA5}">
                      <a16:colId xmlns:a16="http://schemas.microsoft.com/office/drawing/2014/main" val="20001"/>
                    </a:ext>
                  </a:extLst>
                </a:gridCol>
                <a:gridCol w="1273834">
                  <a:extLst>
                    <a:ext uri="{9D8B030D-6E8A-4147-A177-3AD203B41FA5}">
                      <a16:colId xmlns:a16="http://schemas.microsoft.com/office/drawing/2014/main" val="20002"/>
                    </a:ext>
                  </a:extLst>
                </a:gridCol>
              </a:tblGrid>
              <a:tr h="461180">
                <a:tc>
                  <a:txBody>
                    <a:bodyPr/>
                    <a:lstStyle/>
                    <a:p>
                      <a:r>
                        <a:rPr lang="fr-FR" sz="1600" b="0" dirty="0">
                          <a:solidFill>
                            <a:schemeClr val="bg1">
                              <a:lumMod val="65000"/>
                            </a:schemeClr>
                          </a:solidFill>
                          <a:latin typeface="+mj-lt"/>
                        </a:rPr>
                        <a:t>MS24</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a:solidFill>
                            <a:schemeClr val="bg1">
                              <a:lumMod val="65000"/>
                            </a:schemeClr>
                          </a:solidFill>
                          <a:effectLst/>
                          <a:latin typeface="+mj-lt"/>
                          <a:ea typeface="Times New Roman" panose="02020603050405020304" pitchFamily="18" charset="0"/>
                        </a:rPr>
                        <a:t>X-ray ATRON Facility modelling</a:t>
                      </a:r>
                      <a:endParaRPr lang="fr-FR" sz="1600" dirty="0">
                        <a:solidFill>
                          <a:schemeClr val="bg1">
                            <a:lumMod val="65000"/>
                          </a:schemeClr>
                        </a:solidFill>
                        <a:latin typeface="+mj-lt"/>
                      </a:endParaRP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bg1">
                              <a:lumMod val="65000"/>
                            </a:schemeClr>
                          </a:solidFill>
                          <a:effectLst/>
                          <a:latin typeface="+mn-lt"/>
                          <a:ea typeface="+mn-ea"/>
                          <a:cs typeface="+mn-cs"/>
                        </a:rPr>
                        <a:t>2023/05/31</a:t>
                      </a:r>
                    </a:p>
                  </a:txBody>
                  <a:tcPr marL="121920" marR="121920" marT="60960" marB="60960"/>
                </a:tc>
                <a:extLst>
                  <a:ext uri="{0D108BD9-81ED-4DB2-BD59-A6C34878D82A}">
                    <a16:rowId xmlns:a16="http://schemas.microsoft.com/office/drawing/2014/main" val="10000"/>
                  </a:ext>
                </a:extLst>
              </a:tr>
              <a:tr h="568578">
                <a:tc>
                  <a:txBody>
                    <a:bodyPr/>
                    <a:lstStyle/>
                    <a:p>
                      <a:r>
                        <a:rPr lang="fr-FR" sz="1600" dirty="0">
                          <a:solidFill>
                            <a:schemeClr val="bg1">
                              <a:lumMod val="65000"/>
                            </a:schemeClr>
                          </a:solidFill>
                          <a:latin typeface="+mj-lt"/>
                        </a:rPr>
                        <a:t>MS25</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bg1">
                              <a:lumMod val="65000"/>
                            </a:schemeClr>
                          </a:solidFill>
                          <a:effectLst/>
                          <a:latin typeface="+mj-lt"/>
                          <a:ea typeface="Times New Roman" panose="02020603050405020304" pitchFamily="18" charset="0"/>
                        </a:rPr>
                        <a:t>Comparison of X-ray / cobalt experimental data</a:t>
                      </a:r>
                      <a:endParaRPr lang="fr-FR" sz="1600" dirty="0">
                        <a:solidFill>
                          <a:schemeClr val="bg1">
                            <a:lumMod val="65000"/>
                          </a:schemeClr>
                        </a:solidFill>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bg1">
                              <a:lumMod val="65000"/>
                            </a:schemeClr>
                          </a:solidFill>
                          <a:effectLst/>
                          <a:latin typeface="+mn-lt"/>
                          <a:ea typeface="+mn-ea"/>
                          <a:cs typeface="+mn-cs"/>
                        </a:rPr>
                        <a:t>2024/05/31</a:t>
                      </a:r>
                      <a:endParaRPr lang="fr-FR" sz="1600" dirty="0">
                        <a:solidFill>
                          <a:schemeClr val="bg1">
                            <a:lumMod val="65000"/>
                          </a:schemeClr>
                        </a:solidFill>
                        <a:latin typeface="+mj-lt"/>
                      </a:endParaRPr>
                    </a:p>
                  </a:txBody>
                  <a:tcPr marL="121920" marR="121920" marT="60960" marB="60960"/>
                </a:tc>
                <a:extLst>
                  <a:ext uri="{0D108BD9-81ED-4DB2-BD59-A6C34878D82A}">
                    <a16:rowId xmlns:a16="http://schemas.microsoft.com/office/drawing/2014/main" val="10001"/>
                  </a:ext>
                </a:extLst>
              </a:tr>
              <a:tr h="583276">
                <a:tc>
                  <a:txBody>
                    <a:bodyPr/>
                    <a:lstStyle/>
                    <a:p>
                      <a:r>
                        <a:rPr lang="fr-FR" sz="1600" dirty="0">
                          <a:solidFill>
                            <a:schemeClr val="bg1">
                              <a:lumMod val="65000"/>
                            </a:schemeClr>
                          </a:solidFill>
                          <a:latin typeface="+mj-lt"/>
                        </a:rPr>
                        <a:t>MS30</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bg1">
                              <a:lumMod val="65000"/>
                            </a:schemeClr>
                          </a:solidFill>
                          <a:effectLst/>
                          <a:latin typeface="+mj-lt"/>
                          <a:ea typeface="Times New Roman" panose="02020603050405020304" pitchFamily="18" charset="0"/>
                        </a:rPr>
                        <a:t>Beginning of TNID irradiation campaign</a:t>
                      </a:r>
                      <a:endParaRPr lang="fr-FR" sz="1600" dirty="0">
                        <a:solidFill>
                          <a:schemeClr val="bg1">
                            <a:lumMod val="65000"/>
                          </a:schemeClr>
                        </a:solidFill>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bg1">
                              <a:lumMod val="65000"/>
                            </a:schemeClr>
                          </a:solidFill>
                          <a:effectLst/>
                          <a:latin typeface="+mn-lt"/>
                          <a:ea typeface="+mn-ea"/>
                          <a:cs typeface="+mn-cs"/>
                        </a:rPr>
                        <a:t>2024/05/31</a:t>
                      </a:r>
                      <a:endParaRPr lang="fr-FR" sz="1600" dirty="0">
                        <a:solidFill>
                          <a:schemeClr val="bg1">
                            <a:lumMod val="65000"/>
                          </a:schemeClr>
                        </a:solidFill>
                        <a:latin typeface="+mj-lt"/>
                      </a:endParaRPr>
                    </a:p>
                  </a:txBody>
                  <a:tcPr marL="121920" marR="121920" marT="60960" marB="60960"/>
                </a:tc>
                <a:extLst>
                  <a:ext uri="{0D108BD9-81ED-4DB2-BD59-A6C34878D82A}">
                    <a16:rowId xmlns:a16="http://schemas.microsoft.com/office/drawing/2014/main" val="10002"/>
                  </a:ext>
                </a:extLst>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544242221"/>
              </p:ext>
            </p:extLst>
          </p:nvPr>
        </p:nvGraphicFramePr>
        <p:xfrm>
          <a:off x="6531187" y="1254492"/>
          <a:ext cx="5461000" cy="2454159"/>
        </p:xfrm>
        <a:graphic>
          <a:graphicData uri="http://schemas.openxmlformats.org/drawingml/2006/table">
            <a:tbl>
              <a:tblPr firstRow="1" bandRow="1">
                <a:tableStyleId>{69CF1AB2-1976-4502-BF36-3FF5EA218861}</a:tableStyleId>
              </a:tblPr>
              <a:tblGrid>
                <a:gridCol w="584200">
                  <a:extLst>
                    <a:ext uri="{9D8B030D-6E8A-4147-A177-3AD203B41FA5}">
                      <a16:colId xmlns:a16="http://schemas.microsoft.com/office/drawing/2014/main" val="20000"/>
                    </a:ext>
                  </a:extLst>
                </a:gridCol>
                <a:gridCol w="3565272">
                  <a:extLst>
                    <a:ext uri="{9D8B030D-6E8A-4147-A177-3AD203B41FA5}">
                      <a16:colId xmlns:a16="http://schemas.microsoft.com/office/drawing/2014/main" val="20001"/>
                    </a:ext>
                  </a:extLst>
                </a:gridCol>
                <a:gridCol w="1311528">
                  <a:extLst>
                    <a:ext uri="{9D8B030D-6E8A-4147-A177-3AD203B41FA5}">
                      <a16:colId xmlns:a16="http://schemas.microsoft.com/office/drawing/2014/main" val="20002"/>
                    </a:ext>
                  </a:extLst>
                </a:gridCol>
              </a:tblGrid>
              <a:tr h="609600">
                <a:tc>
                  <a:txBody>
                    <a:bodyPr/>
                    <a:lstStyle/>
                    <a:p>
                      <a:r>
                        <a:rPr lang="fr-FR" sz="1600" b="0" dirty="0">
                          <a:solidFill>
                            <a:schemeClr val="bg1">
                              <a:lumMod val="65000"/>
                            </a:schemeClr>
                          </a:solidFill>
                          <a:latin typeface="+mj-lt"/>
                        </a:rPr>
                        <a:t>D1</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0" dirty="0">
                          <a:solidFill>
                            <a:schemeClr val="bg1">
                              <a:lumMod val="65000"/>
                            </a:schemeClr>
                          </a:solidFill>
                          <a:effectLst/>
                          <a:latin typeface="+mj-lt"/>
                          <a:ea typeface="Times New Roman" panose="02020603050405020304" pitchFamily="18" charset="0"/>
                        </a:rPr>
                        <a:t>Comparison of X-ray / cobalt experimental data</a:t>
                      </a:r>
                      <a:endParaRPr lang="fr-FR" sz="1600" dirty="0">
                        <a:solidFill>
                          <a:schemeClr val="bg1">
                            <a:lumMod val="65000"/>
                          </a:schemeClr>
                        </a:solidFill>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bg1">
                              <a:lumMod val="65000"/>
                            </a:schemeClr>
                          </a:solidFill>
                          <a:effectLst/>
                          <a:latin typeface="+mn-lt"/>
                          <a:ea typeface="+mn-ea"/>
                          <a:cs typeface="+mn-cs"/>
                        </a:rPr>
                        <a:t>2024/05/31</a:t>
                      </a:r>
                    </a:p>
                  </a:txBody>
                  <a:tcPr marL="121920" marR="121920" marT="60960" marB="60960"/>
                </a:tc>
                <a:extLst>
                  <a:ext uri="{0D108BD9-81ED-4DB2-BD59-A6C34878D82A}">
                    <a16:rowId xmlns:a16="http://schemas.microsoft.com/office/drawing/2014/main" val="10000"/>
                  </a:ext>
                </a:extLst>
              </a:tr>
              <a:tr h="609600">
                <a:tc>
                  <a:txBody>
                    <a:bodyPr/>
                    <a:lstStyle/>
                    <a:p>
                      <a:r>
                        <a:rPr lang="fr-FR" sz="1600" dirty="0">
                          <a:solidFill>
                            <a:schemeClr val="bg1">
                              <a:lumMod val="65000"/>
                            </a:schemeClr>
                          </a:solidFill>
                          <a:latin typeface="+mj-lt"/>
                        </a:rPr>
                        <a:t>D2</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solidFill>
                            <a:schemeClr val="bg1">
                              <a:lumMod val="65000"/>
                            </a:schemeClr>
                          </a:solidFill>
                          <a:effectLst/>
                          <a:latin typeface="+mj-lt"/>
                          <a:ea typeface="Times New Roman" panose="02020603050405020304" pitchFamily="18" charset="0"/>
                        </a:rPr>
                        <a:t>Published list of tested components against cumulative effects</a:t>
                      </a:r>
                      <a:endParaRPr lang="fr-FR" sz="1600" dirty="0">
                        <a:solidFill>
                          <a:schemeClr val="bg1">
                            <a:lumMod val="65000"/>
                          </a:schemeClr>
                        </a:solidFill>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bg1">
                              <a:lumMod val="65000"/>
                            </a:schemeClr>
                          </a:solidFill>
                          <a:effectLst/>
                          <a:latin typeface="+mn-lt"/>
                          <a:ea typeface="+mn-ea"/>
                          <a:cs typeface="+mn-cs"/>
                        </a:rPr>
                        <a:t>2024/05/31</a:t>
                      </a:r>
                      <a:endParaRPr lang="fr-FR" sz="1600" dirty="0">
                        <a:solidFill>
                          <a:schemeClr val="bg1">
                            <a:lumMod val="65000"/>
                          </a:schemeClr>
                        </a:solidFill>
                        <a:latin typeface="+mj-lt"/>
                      </a:endParaRPr>
                    </a:p>
                  </a:txBody>
                  <a:tcPr marL="121920" marR="121920" marT="60960" marB="60960"/>
                </a:tc>
                <a:extLst>
                  <a:ext uri="{0D108BD9-81ED-4DB2-BD59-A6C34878D82A}">
                    <a16:rowId xmlns:a16="http://schemas.microsoft.com/office/drawing/2014/main" val="10001"/>
                  </a:ext>
                </a:extLst>
              </a:tr>
              <a:tr h="625359">
                <a:tc>
                  <a:txBody>
                    <a:bodyPr/>
                    <a:lstStyle/>
                    <a:p>
                      <a:r>
                        <a:rPr lang="fr-FR" sz="1600" dirty="0">
                          <a:latin typeface="+mj-lt"/>
                        </a:rPr>
                        <a:t>D3</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j-lt"/>
                          <a:ea typeface="Times New Roman" panose="02020603050405020304" pitchFamily="18" charset="0"/>
                        </a:rPr>
                        <a:t>Final TID results and guidelines for dose testing with X-ray facilities</a:t>
                      </a:r>
                      <a:endParaRPr lang="fr-FR" sz="16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dk1"/>
                          </a:solidFill>
                          <a:effectLst/>
                          <a:latin typeface="+mn-lt"/>
                          <a:ea typeface="+mn-ea"/>
                          <a:cs typeface="+mn-cs"/>
                        </a:rPr>
                        <a:t>2025/03/31</a:t>
                      </a:r>
                      <a:endParaRPr lang="fr-FR" sz="1600" dirty="0">
                        <a:latin typeface="+mj-lt"/>
                      </a:endParaRPr>
                    </a:p>
                  </a:txBody>
                  <a:tcPr marL="121920" marR="121920" marT="60960" marB="60960"/>
                </a:tc>
                <a:extLst>
                  <a:ext uri="{0D108BD9-81ED-4DB2-BD59-A6C34878D82A}">
                    <a16:rowId xmlns:a16="http://schemas.microsoft.com/office/drawing/2014/main" val="10002"/>
                  </a:ext>
                </a:extLst>
              </a:tr>
              <a:tr h="609600">
                <a:tc>
                  <a:txBody>
                    <a:bodyPr/>
                    <a:lstStyle/>
                    <a:p>
                      <a:r>
                        <a:rPr lang="fr-FR" sz="1600" dirty="0">
                          <a:latin typeface="+mj-lt"/>
                        </a:rPr>
                        <a:t>D4</a:t>
                      </a:r>
                    </a:p>
                  </a:txBody>
                  <a:tcPr marL="121920" marR="121920" marT="60960" marB="6096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effectLst/>
                          <a:latin typeface="+mj-lt"/>
                          <a:ea typeface="Times New Roman" panose="02020603050405020304" pitchFamily="18" charset="0"/>
                        </a:rPr>
                        <a:t>Final TID results and guidelines for dose testing with X-ray facilities</a:t>
                      </a:r>
                      <a:endParaRPr lang="fr-FR" sz="1600" dirty="0">
                        <a:latin typeface="+mj-lt"/>
                      </a:endParaRPr>
                    </a:p>
                  </a:txBody>
                  <a:tcPr marL="121920" marR="121920" marT="60960" marB="609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600" b="0" i="0" kern="1200" dirty="0">
                          <a:solidFill>
                            <a:schemeClr val="dk1"/>
                          </a:solidFill>
                          <a:effectLst/>
                          <a:latin typeface="+mn-lt"/>
                          <a:ea typeface="+mn-ea"/>
                          <a:cs typeface="+mn-cs"/>
                        </a:rPr>
                        <a:t>2025/03/31</a:t>
                      </a:r>
                      <a:endParaRPr lang="fr-FR" sz="1600" dirty="0">
                        <a:latin typeface="+mj-lt"/>
                      </a:endParaRPr>
                    </a:p>
                  </a:txBody>
                  <a:tcPr marL="121920" marR="121920" marT="60960" marB="60960"/>
                </a:tc>
                <a:extLst>
                  <a:ext uri="{0D108BD9-81ED-4DB2-BD59-A6C34878D82A}">
                    <a16:rowId xmlns:a16="http://schemas.microsoft.com/office/drawing/2014/main" val="10003"/>
                  </a:ext>
                </a:extLst>
              </a:tr>
            </a:tbl>
          </a:graphicData>
        </a:graphic>
      </p:graphicFrame>
      <p:pic>
        <p:nvPicPr>
          <p:cNvPr id="5" name="Image 4"/>
          <p:cNvPicPr>
            <a:picLocks noChangeAspect="1"/>
          </p:cNvPicPr>
          <p:nvPr/>
        </p:nvPicPr>
        <p:blipFill>
          <a:blip r:embed="rId3"/>
          <a:stretch>
            <a:fillRect/>
          </a:stretch>
        </p:blipFill>
        <p:spPr>
          <a:xfrm rot="20362266">
            <a:off x="1782771" y="4522860"/>
            <a:ext cx="3392624" cy="3356112"/>
          </a:xfrm>
          <a:prstGeom prst="rect">
            <a:avLst/>
          </a:prstGeom>
          <a:ln>
            <a:solidFill>
              <a:schemeClr val="accent3"/>
            </a:solidFill>
          </a:ln>
          <a:effectLst>
            <a:outerShdw blurRad="50800" dist="127000" dir="18900000" algn="bl" rotWithShape="0">
              <a:prstClr val="black">
                <a:alpha val="40000"/>
              </a:prstClr>
            </a:outerShdw>
            <a:softEdge rad="0"/>
          </a:effectLst>
        </p:spPr>
      </p:pic>
      <p:sp>
        <p:nvSpPr>
          <p:cNvPr id="10" name="Rectangle 9"/>
          <p:cNvSpPr/>
          <p:nvPr/>
        </p:nvSpPr>
        <p:spPr>
          <a:xfrm>
            <a:off x="8712917" y="5651943"/>
            <a:ext cx="4051624" cy="584775"/>
          </a:xfrm>
          <a:prstGeom prst="rect">
            <a:avLst/>
          </a:prstGeom>
        </p:spPr>
        <p:txBody>
          <a:bodyPr wrap="square">
            <a:spAutoFit/>
          </a:bodyPr>
          <a:lstStyle/>
          <a:p>
            <a:r>
              <a:rPr lang="en-US" sz="1600" dirty="0"/>
              <a:t>The report on the second period is currently being written</a:t>
            </a:r>
            <a:endParaRPr lang="fr-FR" sz="1600" dirty="0"/>
          </a:p>
        </p:txBody>
      </p:sp>
      <p:pic>
        <p:nvPicPr>
          <p:cNvPr id="3" name="Image 2">
            <a:extLst>
              <a:ext uri="{FF2B5EF4-FFF2-40B4-BE49-F238E27FC236}">
                <a16:creationId xmlns:a16="http://schemas.microsoft.com/office/drawing/2014/main" id="{79C09146-D6F9-4CB1-B905-302A627232A8}"/>
              </a:ext>
            </a:extLst>
          </p:cNvPr>
          <p:cNvPicPr>
            <a:picLocks noChangeAspect="1"/>
          </p:cNvPicPr>
          <p:nvPr/>
        </p:nvPicPr>
        <p:blipFill>
          <a:blip r:embed="rId4"/>
          <a:stretch>
            <a:fillRect/>
          </a:stretch>
        </p:blipFill>
        <p:spPr>
          <a:xfrm>
            <a:off x="251910" y="1344930"/>
            <a:ext cx="410577" cy="273718"/>
          </a:xfrm>
          <a:prstGeom prst="rect">
            <a:avLst/>
          </a:prstGeom>
        </p:spPr>
      </p:pic>
      <p:pic>
        <p:nvPicPr>
          <p:cNvPr id="9" name="Image 8">
            <a:extLst>
              <a:ext uri="{FF2B5EF4-FFF2-40B4-BE49-F238E27FC236}">
                <a16:creationId xmlns:a16="http://schemas.microsoft.com/office/drawing/2014/main" id="{EF3699B7-D6BD-47BC-8525-9C80D23468F1}"/>
              </a:ext>
            </a:extLst>
          </p:cNvPr>
          <p:cNvPicPr>
            <a:picLocks noChangeAspect="1"/>
          </p:cNvPicPr>
          <p:nvPr/>
        </p:nvPicPr>
        <p:blipFill>
          <a:blip r:embed="rId4"/>
          <a:stretch>
            <a:fillRect/>
          </a:stretch>
        </p:blipFill>
        <p:spPr>
          <a:xfrm>
            <a:off x="251910" y="1866183"/>
            <a:ext cx="410577" cy="273718"/>
          </a:xfrm>
          <a:prstGeom prst="rect">
            <a:avLst/>
          </a:prstGeom>
        </p:spPr>
      </p:pic>
      <p:pic>
        <p:nvPicPr>
          <p:cNvPr id="11" name="Image 10">
            <a:extLst>
              <a:ext uri="{FF2B5EF4-FFF2-40B4-BE49-F238E27FC236}">
                <a16:creationId xmlns:a16="http://schemas.microsoft.com/office/drawing/2014/main" id="{2244B59F-6944-4647-8CE5-BD72A243FB85}"/>
              </a:ext>
            </a:extLst>
          </p:cNvPr>
          <p:cNvPicPr>
            <a:picLocks noChangeAspect="1"/>
          </p:cNvPicPr>
          <p:nvPr/>
        </p:nvPicPr>
        <p:blipFill>
          <a:blip r:embed="rId4"/>
          <a:stretch>
            <a:fillRect/>
          </a:stretch>
        </p:blipFill>
        <p:spPr>
          <a:xfrm>
            <a:off x="251909" y="2481571"/>
            <a:ext cx="410577" cy="273718"/>
          </a:xfrm>
          <a:prstGeom prst="rect">
            <a:avLst/>
          </a:prstGeom>
        </p:spPr>
      </p:pic>
      <p:pic>
        <p:nvPicPr>
          <p:cNvPr id="12" name="Image 11">
            <a:extLst>
              <a:ext uri="{FF2B5EF4-FFF2-40B4-BE49-F238E27FC236}">
                <a16:creationId xmlns:a16="http://schemas.microsoft.com/office/drawing/2014/main" id="{6DE15D43-FE16-4B06-B09C-D745BB6FFA4F}"/>
              </a:ext>
            </a:extLst>
          </p:cNvPr>
          <p:cNvPicPr>
            <a:picLocks noChangeAspect="1"/>
          </p:cNvPicPr>
          <p:nvPr/>
        </p:nvPicPr>
        <p:blipFill>
          <a:blip r:embed="rId4"/>
          <a:stretch>
            <a:fillRect/>
          </a:stretch>
        </p:blipFill>
        <p:spPr>
          <a:xfrm>
            <a:off x="6325898" y="1415072"/>
            <a:ext cx="410577" cy="273718"/>
          </a:xfrm>
          <a:prstGeom prst="rect">
            <a:avLst/>
          </a:prstGeom>
        </p:spPr>
      </p:pic>
      <p:pic>
        <p:nvPicPr>
          <p:cNvPr id="13" name="Image 12">
            <a:extLst>
              <a:ext uri="{FF2B5EF4-FFF2-40B4-BE49-F238E27FC236}">
                <a16:creationId xmlns:a16="http://schemas.microsoft.com/office/drawing/2014/main" id="{F1CB851F-37B6-441C-B294-93A0351912FA}"/>
              </a:ext>
            </a:extLst>
          </p:cNvPr>
          <p:cNvPicPr>
            <a:picLocks noChangeAspect="1"/>
          </p:cNvPicPr>
          <p:nvPr/>
        </p:nvPicPr>
        <p:blipFill>
          <a:blip r:embed="rId4"/>
          <a:stretch>
            <a:fillRect/>
          </a:stretch>
        </p:blipFill>
        <p:spPr>
          <a:xfrm>
            <a:off x="6325898" y="2013479"/>
            <a:ext cx="410577" cy="273718"/>
          </a:xfrm>
          <a:prstGeom prst="rect">
            <a:avLst/>
          </a:prstGeom>
        </p:spPr>
      </p:pic>
      <p:pic>
        <p:nvPicPr>
          <p:cNvPr id="14" name="Image 13">
            <a:extLst>
              <a:ext uri="{FF2B5EF4-FFF2-40B4-BE49-F238E27FC236}">
                <a16:creationId xmlns:a16="http://schemas.microsoft.com/office/drawing/2014/main" id="{7EE965C6-772F-498E-825F-BA16FF79BED1}"/>
              </a:ext>
            </a:extLst>
          </p:cNvPr>
          <p:cNvPicPr>
            <a:picLocks noChangeAspect="1"/>
          </p:cNvPicPr>
          <p:nvPr/>
        </p:nvPicPr>
        <p:blipFill>
          <a:blip r:embed="rId5"/>
          <a:stretch>
            <a:fillRect/>
          </a:stretch>
        </p:blipFill>
        <p:spPr>
          <a:xfrm rot="21178004">
            <a:off x="4866243" y="4045827"/>
            <a:ext cx="3740464" cy="3212231"/>
          </a:xfrm>
          <a:prstGeom prst="rect">
            <a:avLst/>
          </a:prstGeom>
          <a:ln>
            <a:solidFill>
              <a:schemeClr val="accent3"/>
            </a:solidFill>
          </a:ln>
          <a:effectLst>
            <a:outerShdw blurRad="50800" dist="127000" dir="18900000" algn="bl" rotWithShape="0">
              <a:prstClr val="black">
                <a:alpha val="40000"/>
              </a:prstClr>
            </a:outerShdw>
            <a:softEdge rad="0"/>
          </a:effectLst>
        </p:spPr>
      </p:pic>
    </p:spTree>
    <p:extLst>
      <p:ext uri="{BB962C8B-B14F-4D97-AF65-F5344CB8AC3E}">
        <p14:creationId xmlns:p14="http://schemas.microsoft.com/office/powerpoint/2010/main" val="1237622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0DCFDF60-4DFD-4F38-A751-950F5E8306CA}"/>
              </a:ext>
            </a:extLst>
          </p:cNvPr>
          <p:cNvSpPr>
            <a:spLocks noGrp="1"/>
          </p:cNvSpPr>
          <p:nvPr>
            <p:ph type="sldNum" sz="quarter" idx="4"/>
          </p:nvPr>
        </p:nvSpPr>
        <p:spPr/>
        <p:txBody>
          <a:bodyPr/>
          <a:lstStyle/>
          <a:p>
            <a:fld id="{17918391-D411-FE40-AAD7-861AE5233E0E}" type="slidenum">
              <a:rPr lang="en-US" smtClean="0">
                <a:solidFill>
                  <a:srgbClr val="0055A0">
                    <a:tint val="75000"/>
                  </a:srgbClr>
                </a:solidFill>
              </a:rPr>
              <a:pPr/>
              <a:t>5</a:t>
            </a:fld>
            <a:endParaRPr lang="en-US" dirty="0">
              <a:solidFill>
                <a:srgbClr val="0055A0">
                  <a:tint val="75000"/>
                </a:srgbClr>
              </a:solidFill>
            </a:endParaRPr>
          </a:p>
        </p:txBody>
      </p:sp>
      <p:pic>
        <p:nvPicPr>
          <p:cNvPr id="7" name="Image 6">
            <a:extLst>
              <a:ext uri="{FF2B5EF4-FFF2-40B4-BE49-F238E27FC236}">
                <a16:creationId xmlns:a16="http://schemas.microsoft.com/office/drawing/2014/main" id="{DBE79C39-659A-486C-9CD4-90944CE2D5C9}"/>
              </a:ext>
            </a:extLst>
          </p:cNvPr>
          <p:cNvPicPr>
            <a:picLocks noChangeAspect="1"/>
          </p:cNvPicPr>
          <p:nvPr/>
        </p:nvPicPr>
        <p:blipFill>
          <a:blip r:embed="rId3"/>
          <a:stretch>
            <a:fillRect/>
          </a:stretch>
        </p:blipFill>
        <p:spPr>
          <a:xfrm rot="20898138">
            <a:off x="169500" y="3770230"/>
            <a:ext cx="3050410" cy="3590124"/>
          </a:xfrm>
          <a:prstGeom prst="rect">
            <a:avLst/>
          </a:prstGeom>
          <a:ln>
            <a:solidFill>
              <a:schemeClr val="accent3"/>
            </a:solidFill>
          </a:ln>
          <a:effectLst>
            <a:outerShdw blurRad="50800" dist="127000" dir="18900000" algn="bl" rotWithShape="0">
              <a:prstClr val="black">
                <a:alpha val="40000"/>
              </a:prstClr>
            </a:outerShdw>
            <a:softEdge rad="0"/>
          </a:effectLst>
        </p:spPr>
      </p:pic>
      <p:pic>
        <p:nvPicPr>
          <p:cNvPr id="9" name="Image 8">
            <a:extLst>
              <a:ext uri="{FF2B5EF4-FFF2-40B4-BE49-F238E27FC236}">
                <a16:creationId xmlns:a16="http://schemas.microsoft.com/office/drawing/2014/main" id="{9D091C8B-32F1-4F6A-90D0-2DB6B2BF4330}"/>
              </a:ext>
            </a:extLst>
          </p:cNvPr>
          <p:cNvPicPr>
            <a:picLocks noChangeAspect="1"/>
          </p:cNvPicPr>
          <p:nvPr/>
        </p:nvPicPr>
        <p:blipFill>
          <a:blip r:embed="rId4"/>
          <a:stretch>
            <a:fillRect/>
          </a:stretch>
        </p:blipFill>
        <p:spPr>
          <a:xfrm rot="20898138">
            <a:off x="2331408" y="4152173"/>
            <a:ext cx="2983978" cy="3580108"/>
          </a:xfrm>
          <a:prstGeom prst="rect">
            <a:avLst/>
          </a:prstGeom>
          <a:ln>
            <a:solidFill>
              <a:schemeClr val="accent3"/>
            </a:solidFill>
          </a:ln>
          <a:effectLst>
            <a:outerShdw blurRad="50800" dist="127000" dir="18900000" algn="bl" rotWithShape="0">
              <a:prstClr val="black">
                <a:alpha val="40000"/>
              </a:prstClr>
            </a:outerShdw>
            <a:softEdge rad="0"/>
          </a:effectLst>
        </p:spPr>
      </p:pic>
      <p:pic>
        <p:nvPicPr>
          <p:cNvPr id="13" name="Image 12">
            <a:extLst>
              <a:ext uri="{FF2B5EF4-FFF2-40B4-BE49-F238E27FC236}">
                <a16:creationId xmlns:a16="http://schemas.microsoft.com/office/drawing/2014/main" id="{86A5B161-D512-4E6B-9445-94938AA97A71}"/>
              </a:ext>
            </a:extLst>
          </p:cNvPr>
          <p:cNvPicPr>
            <a:picLocks noChangeAspect="1"/>
          </p:cNvPicPr>
          <p:nvPr/>
        </p:nvPicPr>
        <p:blipFill>
          <a:blip r:embed="rId5"/>
          <a:stretch>
            <a:fillRect/>
          </a:stretch>
        </p:blipFill>
        <p:spPr>
          <a:xfrm rot="20847812">
            <a:off x="6947024" y="109768"/>
            <a:ext cx="3056114" cy="4320000"/>
          </a:xfrm>
          <a:prstGeom prst="rect">
            <a:avLst/>
          </a:prstGeom>
          <a:ln>
            <a:solidFill>
              <a:schemeClr val="accent3"/>
            </a:solidFill>
          </a:ln>
          <a:effectLst>
            <a:outerShdw blurRad="50800" dist="127000" dir="18900000" algn="bl" rotWithShape="0">
              <a:prstClr val="black">
                <a:alpha val="40000"/>
              </a:prstClr>
            </a:outerShdw>
            <a:softEdge rad="0"/>
          </a:effectLst>
        </p:spPr>
      </p:pic>
      <p:sp>
        <p:nvSpPr>
          <p:cNvPr id="14" name="Footer Placeholder 4">
            <a:extLst>
              <a:ext uri="{FF2B5EF4-FFF2-40B4-BE49-F238E27FC236}">
                <a16:creationId xmlns:a16="http://schemas.microsoft.com/office/drawing/2014/main" id="{1ECD6A27-7CCB-40AA-A49E-569DA47FFC15}"/>
              </a:ext>
            </a:extLst>
          </p:cNvPr>
          <p:cNvSpPr>
            <a:spLocks noGrp="1"/>
          </p:cNvSpPr>
          <p:nvPr>
            <p:ph type="ftr" sz="quarter" idx="3"/>
          </p:nvPr>
        </p:nvSpPr>
        <p:spPr>
          <a:xfrm>
            <a:off x="5571149" y="6401991"/>
            <a:ext cx="4670787" cy="273844"/>
          </a:xfrm>
        </p:spPr>
        <p:txBody>
          <a:bodyPr/>
          <a:lstStyle/>
          <a:p>
            <a:r>
              <a:rPr lang="en-US" dirty="0"/>
              <a:t>RADNEXT 3</a:t>
            </a:r>
            <a:r>
              <a:rPr lang="en-US" baseline="30000" dirty="0"/>
              <a:t>nd</a:t>
            </a:r>
            <a:r>
              <a:rPr lang="en-US" dirty="0"/>
              <a:t> Annual Meeting – 10-11 June 2024</a:t>
            </a:r>
          </a:p>
        </p:txBody>
      </p:sp>
      <p:pic>
        <p:nvPicPr>
          <p:cNvPr id="18" name="Image 17">
            <a:extLst>
              <a:ext uri="{FF2B5EF4-FFF2-40B4-BE49-F238E27FC236}">
                <a16:creationId xmlns:a16="http://schemas.microsoft.com/office/drawing/2014/main" id="{18138617-D865-4197-A8A6-E11AA6CCFA53}"/>
              </a:ext>
            </a:extLst>
          </p:cNvPr>
          <p:cNvPicPr>
            <a:picLocks noChangeAspect="1"/>
          </p:cNvPicPr>
          <p:nvPr/>
        </p:nvPicPr>
        <p:blipFill>
          <a:blip r:embed="rId6"/>
          <a:stretch>
            <a:fillRect/>
          </a:stretch>
        </p:blipFill>
        <p:spPr>
          <a:xfrm rot="20847812">
            <a:off x="7749356" y="662057"/>
            <a:ext cx="3063022" cy="4320000"/>
          </a:xfrm>
          <a:prstGeom prst="rect">
            <a:avLst/>
          </a:prstGeom>
          <a:ln>
            <a:solidFill>
              <a:schemeClr val="accent3"/>
            </a:solidFill>
          </a:ln>
          <a:effectLst>
            <a:outerShdw blurRad="50800" dist="127000" dir="18900000" algn="bl" rotWithShape="0">
              <a:prstClr val="black">
                <a:alpha val="40000"/>
              </a:prstClr>
            </a:outerShdw>
            <a:softEdge rad="0"/>
          </a:effectLst>
        </p:spPr>
      </p:pic>
      <p:pic>
        <p:nvPicPr>
          <p:cNvPr id="11" name="Image 10">
            <a:extLst>
              <a:ext uri="{FF2B5EF4-FFF2-40B4-BE49-F238E27FC236}">
                <a16:creationId xmlns:a16="http://schemas.microsoft.com/office/drawing/2014/main" id="{E5DAC002-0D6F-4887-B415-C27AF340067C}"/>
              </a:ext>
            </a:extLst>
          </p:cNvPr>
          <p:cNvPicPr>
            <a:picLocks noChangeAspect="1"/>
          </p:cNvPicPr>
          <p:nvPr/>
        </p:nvPicPr>
        <p:blipFill>
          <a:blip r:embed="rId7"/>
          <a:stretch>
            <a:fillRect/>
          </a:stretch>
        </p:blipFill>
        <p:spPr>
          <a:xfrm rot="551060">
            <a:off x="8072638" y="2754711"/>
            <a:ext cx="3048192" cy="4320000"/>
          </a:xfrm>
          <a:prstGeom prst="rect">
            <a:avLst/>
          </a:prstGeom>
          <a:ln>
            <a:solidFill>
              <a:schemeClr val="accent3"/>
            </a:solidFill>
          </a:ln>
          <a:effectLst>
            <a:outerShdw blurRad="50800" dist="127000" dir="18900000" algn="bl" rotWithShape="0">
              <a:prstClr val="black">
                <a:alpha val="40000"/>
              </a:prstClr>
            </a:outerShdw>
            <a:softEdge rad="0"/>
          </a:effectLst>
        </p:spPr>
      </p:pic>
      <p:pic>
        <p:nvPicPr>
          <p:cNvPr id="16" name="Image 15">
            <a:extLst>
              <a:ext uri="{FF2B5EF4-FFF2-40B4-BE49-F238E27FC236}">
                <a16:creationId xmlns:a16="http://schemas.microsoft.com/office/drawing/2014/main" id="{458B383C-8B3F-4DE0-9941-99EFE3EFE4E5}"/>
              </a:ext>
            </a:extLst>
          </p:cNvPr>
          <p:cNvPicPr>
            <a:picLocks noChangeAspect="1"/>
          </p:cNvPicPr>
          <p:nvPr/>
        </p:nvPicPr>
        <p:blipFill>
          <a:blip r:embed="rId8"/>
          <a:stretch>
            <a:fillRect/>
          </a:stretch>
        </p:blipFill>
        <p:spPr>
          <a:xfrm rot="551060">
            <a:off x="8702886" y="3397850"/>
            <a:ext cx="3045359" cy="4320000"/>
          </a:xfrm>
          <a:prstGeom prst="rect">
            <a:avLst/>
          </a:prstGeom>
          <a:ln>
            <a:solidFill>
              <a:schemeClr val="accent3"/>
            </a:solidFill>
          </a:ln>
          <a:effectLst>
            <a:outerShdw blurRad="50800" dist="127000" dir="18900000" algn="bl" rotWithShape="0">
              <a:prstClr val="black">
                <a:alpha val="40000"/>
              </a:prstClr>
            </a:outerShdw>
            <a:softEdge rad="0"/>
          </a:effectLst>
        </p:spPr>
      </p:pic>
      <p:sp>
        <p:nvSpPr>
          <p:cNvPr id="20" name="Title 1">
            <a:extLst>
              <a:ext uri="{FF2B5EF4-FFF2-40B4-BE49-F238E27FC236}">
                <a16:creationId xmlns:a16="http://schemas.microsoft.com/office/drawing/2014/main" id="{88CCC5BF-AFD4-4349-A5AE-A67EF2FEEA48}"/>
              </a:ext>
            </a:extLst>
          </p:cNvPr>
          <p:cNvSpPr>
            <a:spLocks noGrp="1"/>
          </p:cNvSpPr>
          <p:nvPr>
            <p:ph type="title"/>
          </p:nvPr>
        </p:nvSpPr>
        <p:spPr>
          <a:xfrm>
            <a:off x="609600" y="233493"/>
            <a:ext cx="10969139" cy="940443"/>
          </a:xfrm>
        </p:spPr>
        <p:txBody>
          <a:bodyPr/>
          <a:lstStyle/>
          <a:p>
            <a:r>
              <a:rPr lang="en-US" dirty="0"/>
              <a:t>WP7 publications</a:t>
            </a:r>
            <a:endParaRPr lang="en-GB" dirty="0"/>
          </a:p>
        </p:txBody>
      </p:sp>
      <p:sp>
        <p:nvSpPr>
          <p:cNvPr id="22" name="ZoneTexte 21">
            <a:extLst>
              <a:ext uri="{FF2B5EF4-FFF2-40B4-BE49-F238E27FC236}">
                <a16:creationId xmlns:a16="http://schemas.microsoft.com/office/drawing/2014/main" id="{A4EDED84-30A9-4FE7-99BD-5FE23F97C937}"/>
              </a:ext>
            </a:extLst>
          </p:cNvPr>
          <p:cNvSpPr txBox="1"/>
          <p:nvPr/>
        </p:nvSpPr>
        <p:spPr>
          <a:xfrm>
            <a:off x="609600" y="1179556"/>
            <a:ext cx="6412424" cy="2585323"/>
          </a:xfrm>
          <a:prstGeom prst="rect">
            <a:avLst/>
          </a:prstGeom>
          <a:noFill/>
        </p:spPr>
        <p:txBody>
          <a:bodyPr wrap="square">
            <a:spAutoFit/>
          </a:bodyPr>
          <a:lstStyle/>
          <a:p>
            <a:pPr marL="522811" indent="-285750">
              <a:buFont typeface="Arial" panose="020B0604020202020204" pitchFamily="34" charset="0"/>
              <a:buChar char="•"/>
            </a:pPr>
            <a:r>
              <a:rPr lang="fr-FR" sz="1800" dirty="0" err="1"/>
              <a:t>Journals</a:t>
            </a:r>
            <a:r>
              <a:rPr lang="fr-FR" sz="1800" dirty="0"/>
              <a:t>: 2 IEEE TNS (2023, 2024)</a:t>
            </a:r>
          </a:p>
          <a:p>
            <a:pPr marL="522811" indent="-285750">
              <a:buFont typeface="Arial" panose="020B0604020202020204" pitchFamily="34" charset="0"/>
              <a:buChar char="•"/>
            </a:pPr>
            <a:endParaRPr lang="fr-FR" sz="1800" dirty="0"/>
          </a:p>
          <a:p>
            <a:pPr marL="522811" indent="-285750">
              <a:buFont typeface="Arial" panose="020B0604020202020204" pitchFamily="34" charset="0"/>
              <a:buChar char="•"/>
            </a:pPr>
            <a:r>
              <a:rPr lang="fr-FR" dirty="0" err="1"/>
              <a:t>Conferences</a:t>
            </a:r>
            <a:r>
              <a:rPr lang="fr-FR" dirty="0"/>
              <a:t>: </a:t>
            </a:r>
          </a:p>
          <a:p>
            <a:pPr marL="980011" lvl="1" indent="-285750">
              <a:buFont typeface="Wingdings" panose="05000000000000000000" pitchFamily="2" charset="2"/>
              <a:buChar char="ü"/>
            </a:pPr>
            <a:r>
              <a:rPr lang="fr-FR" dirty="0"/>
              <a:t>2 </a:t>
            </a:r>
            <a:r>
              <a:rPr lang="en-US" dirty="0"/>
              <a:t>poster presentations in RADECS (2022, 2023)</a:t>
            </a:r>
          </a:p>
          <a:p>
            <a:pPr marL="980011" lvl="1" indent="-285750">
              <a:buFont typeface="Wingdings" panose="05000000000000000000" pitchFamily="2" charset="2"/>
              <a:buChar char="ü"/>
            </a:pPr>
            <a:r>
              <a:rPr lang="en-US" dirty="0"/>
              <a:t>1 poster presentation SERESSA 2022</a:t>
            </a:r>
          </a:p>
          <a:p>
            <a:pPr marL="980011" lvl="1" indent="-285750">
              <a:buFont typeface="Wingdings" panose="05000000000000000000" pitchFamily="2" charset="2"/>
              <a:buChar char="ü"/>
            </a:pPr>
            <a:r>
              <a:rPr lang="en-US" dirty="0"/>
              <a:t>1 poster presentation DEM2024</a:t>
            </a:r>
          </a:p>
          <a:p>
            <a:pPr marL="980011" lvl="1" indent="-285750">
              <a:buFont typeface="Wingdings" panose="05000000000000000000" pitchFamily="2" charset="2"/>
              <a:buChar char="ü"/>
            </a:pPr>
            <a:endParaRPr lang="en-US" dirty="0"/>
          </a:p>
          <a:p>
            <a:pPr marL="1792773" indent="-1555712">
              <a:buFont typeface="Arial" panose="020B0604020202020204" pitchFamily="34" charset="0"/>
              <a:buChar char="•"/>
            </a:pPr>
            <a:endParaRPr lang="fr-FR" sz="1800" dirty="0"/>
          </a:p>
          <a:p>
            <a:pPr marL="522811" indent="-285750">
              <a:buFont typeface="Arial" panose="020B0604020202020204" pitchFamily="34" charset="0"/>
              <a:buChar char="•"/>
            </a:pPr>
            <a:endParaRPr lang="fr-FR" sz="1800" dirty="0"/>
          </a:p>
        </p:txBody>
      </p:sp>
    </p:spTree>
    <p:extLst>
      <p:ext uri="{BB962C8B-B14F-4D97-AF65-F5344CB8AC3E}">
        <p14:creationId xmlns:p14="http://schemas.microsoft.com/office/powerpoint/2010/main" val="3820528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Title 1">
            <a:extLst>
              <a:ext uri="{FF2B5EF4-FFF2-40B4-BE49-F238E27FC236}">
                <a16:creationId xmlns:a16="http://schemas.microsoft.com/office/drawing/2014/main" id="{95AAB4C2-E1D9-4936-B07F-0D3C77ADD720}"/>
              </a:ext>
            </a:extLst>
          </p:cNvPr>
          <p:cNvSpPr txBox="1">
            <a:spLocks/>
          </p:cNvSpPr>
          <p:nvPr/>
        </p:nvSpPr>
        <p:spPr>
          <a:xfrm>
            <a:off x="1717126" y="585660"/>
            <a:ext cx="8226854" cy="705332"/>
          </a:xfrm>
          <a:prstGeom prst="rect">
            <a:avLst/>
          </a:prstGeom>
        </p:spPr>
        <p:txBody>
          <a:bodyPr vert="horz" lIns="45720" rIns="45720" anchor="ctr">
            <a:normAutofit/>
          </a:bodyPr>
          <a:lstStyle>
            <a:lvl1pPr algn="l" rtl="0" eaLnBrk="1" latinLnBrk="0" hangingPunct="1">
              <a:spcBef>
                <a:spcPct val="0"/>
              </a:spcBef>
              <a:buNone/>
              <a:defRPr kumimoji="0" sz="3467" b="1" kern="1200">
                <a:solidFill>
                  <a:schemeClr val="tx1"/>
                </a:solidFill>
                <a:latin typeface="+mj-lt"/>
                <a:ea typeface="+mj-ea"/>
                <a:cs typeface="+mj-cs"/>
              </a:defRPr>
            </a:lvl1pPr>
          </a:lstStyle>
          <a:p>
            <a:pPr algn="ctr"/>
            <a:r>
              <a:rPr lang="en-US" dirty="0"/>
              <a:t>Thanks for your attention! </a:t>
            </a:r>
            <a:endParaRPr lang="en-GB" dirty="0"/>
          </a:p>
        </p:txBody>
      </p:sp>
      <p:sp>
        <p:nvSpPr>
          <p:cNvPr id="6" name="TextBox 7">
            <a:extLst>
              <a:ext uri="{FF2B5EF4-FFF2-40B4-BE49-F238E27FC236}">
                <a16:creationId xmlns:a16="http://schemas.microsoft.com/office/drawing/2014/main" id="{958903C8-030D-4220-B9B3-A5D6AF8A118E}"/>
              </a:ext>
            </a:extLst>
          </p:cNvPr>
          <p:cNvSpPr txBox="1"/>
          <p:nvPr/>
        </p:nvSpPr>
        <p:spPr>
          <a:xfrm>
            <a:off x="3292332" y="4970552"/>
            <a:ext cx="1715534" cy="523220"/>
          </a:xfrm>
          <a:prstGeom prst="rect">
            <a:avLst/>
          </a:prstGeom>
          <a:noFill/>
        </p:spPr>
        <p:txBody>
          <a:bodyPr wrap="none" rtlCol="0">
            <a:spAutoFit/>
          </a:bodyPr>
          <a:lstStyle/>
          <a:p>
            <a:pPr algn="r"/>
            <a:r>
              <a:rPr lang="en-US" sz="1400" i="1" dirty="0"/>
              <a:t>Cobalt 60 Irradiator</a:t>
            </a:r>
          </a:p>
          <a:p>
            <a:pPr algn="r"/>
            <a:r>
              <a:rPr lang="en-US" sz="1400" i="1" dirty="0"/>
              <a:t>Source: UM</a:t>
            </a:r>
            <a:endParaRPr lang="en-GB" sz="1400" i="1" dirty="0"/>
          </a:p>
        </p:txBody>
      </p:sp>
      <p:pic>
        <p:nvPicPr>
          <p:cNvPr id="7" name="Imag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64623" y="1944049"/>
            <a:ext cx="2243243" cy="2990992"/>
          </a:xfrm>
          <a:prstGeom prst="rect">
            <a:avLst/>
          </a:prstGeom>
        </p:spPr>
      </p:pic>
      <p:pic>
        <p:nvPicPr>
          <p:cNvPr id="8" name="Image 7"/>
          <p:cNvPicPr>
            <a:picLocks noChangeAspect="1"/>
          </p:cNvPicPr>
          <p:nvPr/>
        </p:nvPicPr>
        <p:blipFill>
          <a:blip r:embed="rId4"/>
          <a:stretch>
            <a:fillRect/>
          </a:stretch>
        </p:blipFill>
        <p:spPr>
          <a:xfrm>
            <a:off x="5554243" y="2184818"/>
            <a:ext cx="3327823" cy="2329477"/>
          </a:xfrm>
          <a:prstGeom prst="rect">
            <a:avLst/>
          </a:prstGeom>
        </p:spPr>
      </p:pic>
      <p:sp>
        <p:nvSpPr>
          <p:cNvPr id="9" name="TextBox 7">
            <a:extLst>
              <a:ext uri="{FF2B5EF4-FFF2-40B4-BE49-F238E27FC236}">
                <a16:creationId xmlns:a16="http://schemas.microsoft.com/office/drawing/2014/main" id="{958903C8-030D-4220-B9B3-A5D6AF8A118E}"/>
              </a:ext>
            </a:extLst>
          </p:cNvPr>
          <p:cNvSpPr txBox="1"/>
          <p:nvPr/>
        </p:nvSpPr>
        <p:spPr>
          <a:xfrm>
            <a:off x="6426201" y="4520382"/>
            <a:ext cx="2455865" cy="523220"/>
          </a:xfrm>
          <a:prstGeom prst="rect">
            <a:avLst/>
          </a:prstGeom>
          <a:noFill/>
        </p:spPr>
        <p:txBody>
          <a:bodyPr wrap="none" rtlCol="0">
            <a:spAutoFit/>
          </a:bodyPr>
          <a:lstStyle/>
          <a:p>
            <a:pPr algn="r"/>
            <a:r>
              <a:rPr lang="en-US" sz="1400" i="1" dirty="0"/>
              <a:t>3.5 MeV e-beam Accelerator</a:t>
            </a:r>
          </a:p>
          <a:p>
            <a:pPr algn="r"/>
            <a:r>
              <a:rPr lang="en-US" sz="1400" i="1" dirty="0"/>
              <a:t>Source: ATRON</a:t>
            </a:r>
            <a:endParaRPr lang="en-GB" sz="1400" i="1" dirty="0"/>
          </a:p>
        </p:txBody>
      </p:sp>
      <p:sp>
        <p:nvSpPr>
          <p:cNvPr id="11" name="Footer Placeholder 4">
            <a:extLst>
              <a:ext uri="{FF2B5EF4-FFF2-40B4-BE49-F238E27FC236}">
                <a16:creationId xmlns:a16="http://schemas.microsoft.com/office/drawing/2014/main" id="{AA804FA1-4DDE-4480-85A8-10052C5A2926}"/>
              </a:ext>
            </a:extLst>
          </p:cNvPr>
          <p:cNvSpPr>
            <a:spLocks noGrp="1"/>
          </p:cNvSpPr>
          <p:nvPr>
            <p:ph type="ftr" sz="quarter" idx="3"/>
          </p:nvPr>
        </p:nvSpPr>
        <p:spPr>
          <a:xfrm>
            <a:off x="5571149" y="6401991"/>
            <a:ext cx="4670787" cy="273844"/>
          </a:xfrm>
        </p:spPr>
        <p:txBody>
          <a:bodyPr/>
          <a:lstStyle/>
          <a:p>
            <a:r>
              <a:rPr lang="en-US" dirty="0"/>
              <a:t>RADNEXT 3</a:t>
            </a:r>
            <a:r>
              <a:rPr lang="en-US" baseline="30000" dirty="0"/>
              <a:t>nd</a:t>
            </a:r>
            <a:r>
              <a:rPr lang="en-US" dirty="0"/>
              <a:t> Annual Meeting – 10-11 June 2024</a:t>
            </a:r>
          </a:p>
        </p:txBody>
      </p:sp>
    </p:spTree>
    <p:extLst>
      <p:ext uri="{BB962C8B-B14F-4D97-AF65-F5344CB8AC3E}">
        <p14:creationId xmlns:p14="http://schemas.microsoft.com/office/powerpoint/2010/main" val="301280418"/>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560</TotalTime>
  <Words>360</Words>
  <Application>Microsoft Office PowerPoint</Application>
  <PresentationFormat>Grand écran</PresentationFormat>
  <Paragraphs>90</Paragraphs>
  <Slides>6</Slides>
  <Notes>6</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6</vt:i4>
      </vt:variant>
    </vt:vector>
  </HeadingPairs>
  <TitlesOfParts>
    <vt:vector size="10" baseType="lpstr">
      <vt:lpstr>Arial</vt:lpstr>
      <vt:lpstr>Calibri</vt:lpstr>
      <vt:lpstr>Wingdings</vt:lpstr>
      <vt:lpstr>CERN2Corporate16-9</vt:lpstr>
      <vt:lpstr>WP07-JRA3 Cumulative radiation effects on electronics - Overview of WP7</vt:lpstr>
      <vt:lpstr>WP7 members </vt:lpstr>
      <vt:lpstr>WP7 structure </vt:lpstr>
      <vt:lpstr>WP7 milestones, deliverables and reports</vt:lpstr>
      <vt:lpstr>WP7 publications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WP07-JRA3 Cumulative radiation effects on electronics</dc:title>
  <dc:creator>jboch</dc:creator>
  <cp:lastModifiedBy>jboch</cp:lastModifiedBy>
  <cp:revision>30</cp:revision>
  <dcterms:created xsi:type="dcterms:W3CDTF">2022-06-06T15:05:47Z</dcterms:created>
  <dcterms:modified xsi:type="dcterms:W3CDTF">2024-06-10T08:26:45Z</dcterms:modified>
</cp:coreProperties>
</file>