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 showSpecialPlsOnTitleSld="0">
  <p:sldMasterIdLst>
    <p:sldMasterId id="2147483648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  <p:ext uri="GoogleSlidesCustomDataVersion2">
      <go:slidesCustomData xmlns:go="http://customooxmlschemas.google.com/" r:id="rId21" roundtripDataSignature="AMtx7mjOx2WoW/LVoeoze1hQ2EbwpCNZB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51244EED-6C2B-4E30-90C4-4DA71797E827}">
  <a:tblStyle styleId="{51244EED-6C2B-4E30-90C4-4DA71797E827}" styleName="Table_0">
    <a:wholeTbl>
      <a:tcTxStyle b="off" i="off">
        <a:font>
          <a:latin typeface="Arial"/>
          <a:ea typeface="Arial"/>
          <a:cs typeface="Arial"/>
        </a:font>
        <a:srgbClr val="0055A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6E9F0"/>
          </a:solidFill>
        </a:fill>
      </a:tcStyle>
    </a:wholeTbl>
    <a:band1H>
      <a:tcTxStyle/>
      <a:tcStyle>
        <a:fill>
          <a:solidFill>
            <a:srgbClr val="CAD0DF"/>
          </a:solidFill>
        </a:fill>
      </a:tcStyle>
    </a:band1H>
    <a:band2H>
      <a:tcTxStyle/>
    </a:band2H>
    <a:band1V>
      <a:tcTxStyle/>
      <a:tcStyle>
        <a:fill>
          <a:solidFill>
            <a:srgbClr val="CAD0DF"/>
          </a:solidFill>
        </a:fill>
      </a:tcStyle>
    </a:band1V>
    <a:band2V>
      <a:tcTxStyle/>
      <a:tcStyle>
        <a:fill>
          <a:solidFill>
            <a:srgbClr val="CAD0DF"/>
          </a:solidFill>
        </a:fill>
      </a:tcStyle>
    </a:band2V>
    <a:lastCol>
      <a:tcTxStyle b="on" i="off">
        <a:font>
          <a:latin typeface="Arial"/>
          <a:ea typeface="Arial"/>
          <a:cs typeface="Arial"/>
        </a:font>
        <a:srgbClr val="FFFFFF"/>
      </a:tcTxStyle>
      <a:tcStyle>
        <a:fill>
          <a:solidFill>
            <a:srgbClr val="0055A0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rgbClr val="FFFFFF"/>
      </a:tcTxStyle>
      <a:tcStyle>
        <a:fill>
          <a:solidFill>
            <a:srgbClr val="0055A0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0055A0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0055A0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96"/>
      </p:guideLst>
    </p:cSldViewPr>
  </p:slideViewPr>
  <p:notesViewPr>
    <p:cSldViewPr snapToGrid="0">
      <p:cViewPr varScale="1">
        <p:scale>
          <a:sx n="100" d="100"/>
          <a:sy n="100" d="100"/>
        </p:scale>
        <p:origin x="0" y="0"/>
      </p:cViewPr>
      <p:guideLst>
        <p:guide pos="2880" orient="horz"/>
        <p:guide pos="2160"/>
      </p:guideLst>
    </p:cSldViewPr>
  </p:notes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4.xml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21" Type="http://customschemas.google.com/relationships/presentationmetadata" Target="meta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g2e45f2edb1d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0" name="Google Shape;160;g2e45f2edb1d_0_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2e45f2edb1d_1_3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2e45f2edb1d_1_3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e45f2edb1d_1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8" name="Google Shape;188;g2e45f2edb1d_1_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2e443cc9218_0_3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g2e443cc9218_0_3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3" name="Shape 2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" name="Google Shape;204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5" name="Google Shape;205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6" name="Google Shape;86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2e45f2edb1d_0_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2e45f2edb1d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2e45f2edb1d_0_0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g2e443cc9218_0_8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3" name="Google Shape;113;g2e443cc9218_0_8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g2e443cc9218_0_4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3" name="Google Shape;123;g2e443cc9218_0_4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g2e443cc9218_0_5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5" name="Google Shape;135;g2e443cc9218_0_5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e45f2edb1d_0_5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9" name="Google Shape;149;g2e45f2edb1d_0_5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re et contenu" showMasterSp="0">
  <p:cSld name="2_Titre et contenu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7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7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18" name="Google Shape;18;p7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ide" type="blank">
  <p:cSld name="BLANK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6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2" name="Google Shape;52;p16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u avec légende">
  <p:cSld name="Contenu avec légende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7"/>
          <p:cNvSpPr txBox="1"/>
          <p:nvPr>
            <p:ph type="title"/>
          </p:nvPr>
        </p:nvSpPr>
        <p:spPr>
          <a:xfrm>
            <a:off x="457200" y="889146"/>
            <a:ext cx="3200400" cy="547688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45700" spcFirstLastPara="1" rIns="45700" wrap="square" tIns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5" name="Google Shape;55;p17"/>
          <p:cNvSpPr txBox="1"/>
          <p:nvPr>
            <p:ph idx="1" type="body"/>
          </p:nvPr>
        </p:nvSpPr>
        <p:spPr>
          <a:xfrm>
            <a:off x="457200" y="1485900"/>
            <a:ext cx="7086600" cy="27622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70840" lvl="0" marL="457200" algn="l"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indent="-365760" lvl="1" marL="91440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2pPr>
            <a:lvl3pPr indent="-347344" lvl="2" marL="1371600" algn="l">
              <a:spcBef>
                <a:spcPts val="440"/>
              </a:spcBef>
              <a:spcAft>
                <a:spcPts val="0"/>
              </a:spcAft>
              <a:buSzPts val="1870"/>
              <a:buChar char="•"/>
              <a:defRPr sz="2200"/>
            </a:lvl3pPr>
            <a:lvl4pPr indent="-342900" lvl="3" marL="18288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4pPr>
            <a:lvl5pPr indent="-355600" lvl="4" marL="22860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56" name="Google Shape;56;p17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" name="Google Shape;57;p17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mage avec légende" type="picTx">
  <p:cSld name="PICTURE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8"/>
          <p:cNvSpPr txBox="1"/>
          <p:nvPr>
            <p:ph type="title"/>
          </p:nvPr>
        </p:nvSpPr>
        <p:spPr>
          <a:xfrm>
            <a:off x="5556732" y="1279282"/>
            <a:ext cx="3053868" cy="9403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b="1" sz="22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18"/>
          <p:cNvSpPr/>
          <p:nvPr>
            <p:ph idx="2" type="pic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61" name="Google Shape;61;p18"/>
          <p:cNvSpPr txBox="1"/>
          <p:nvPr>
            <p:ph idx="1" type="body"/>
          </p:nvPr>
        </p:nvSpPr>
        <p:spPr>
          <a:xfrm>
            <a:off x="5556734" y="2249074"/>
            <a:ext cx="3053866" cy="19976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45700" spcFirstLastPara="1" rIns="45700" wrap="square" tIns="45700">
            <a:normAutofit/>
          </a:bodyPr>
          <a:lstStyle>
            <a:lvl1pPr indent="-228600" lvl="0" marL="457200" algn="l">
              <a:spcBef>
                <a:spcPts val="24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62" name="Google Shape;62;p18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" name="Google Shape;63;p18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Diapositive de titre" showMasterSp="0">
  <p:cSld name="3_Diapositive de titre">
    <p:bg>
      <p:bgPr>
        <a:solidFill>
          <a:srgbClr val="104282"/>
        </a:solidFill>
      </p:bgPr>
    </p:bg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fin.eps" id="65" name="Google Shape;65;p1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996267" y="1833334"/>
            <a:ext cx="1172455" cy="14670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re et contenu" type="obj">
  <p:cSld name="OBJECT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8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  <a:defRPr b="1" sz="26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8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09880" lvl="0" marL="457200" algn="l">
              <a:spcBef>
                <a:spcPts val="320"/>
              </a:spcBef>
              <a:spcAft>
                <a:spcPts val="0"/>
              </a:spcAft>
              <a:buSzPts val="1280"/>
              <a:buChar char="•"/>
              <a:defRPr sz="1600"/>
            </a:lvl1pPr>
            <a:lvl2pPr indent="-314325" lvl="1" marL="914400" algn="l">
              <a:spcBef>
                <a:spcPts val="300"/>
              </a:spcBef>
              <a:spcAft>
                <a:spcPts val="0"/>
              </a:spcAft>
              <a:buSzPts val="1350"/>
              <a:buChar char="•"/>
              <a:defRPr sz="1500"/>
            </a:lvl2pPr>
            <a:lvl3pPr indent="-304164" lvl="2" marL="1371600" algn="l">
              <a:spcBef>
                <a:spcPts val="280"/>
              </a:spcBef>
              <a:spcAft>
                <a:spcPts val="0"/>
              </a:spcAft>
              <a:buSzPts val="1190"/>
              <a:buChar char="•"/>
              <a:defRPr sz="1400"/>
            </a:lvl3pPr>
            <a:lvl4pPr indent="-302894" lvl="3" marL="1828800" algn="l">
              <a:spcBef>
                <a:spcPts val="260"/>
              </a:spcBef>
              <a:spcAft>
                <a:spcPts val="0"/>
              </a:spcAft>
              <a:buSzPts val="1170"/>
              <a:buChar char="•"/>
              <a:defRPr sz="1300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SzPts val="1200"/>
              <a:buChar char="•"/>
              <a:defRPr sz="12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22" name="Google Shape;22;p8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3" name="Google Shape;23;p8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iapositive de titre" showMasterSp="0">
  <p:cSld name="Diapositive de titre">
    <p:bg>
      <p:bgPr>
        <a:solidFill>
          <a:srgbClr val="104282"/>
        </a:solidFill>
      </p:bgPr>
    </p:bg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eps" id="25" name="Google Shape;25;p9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09355" y="1327799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Diapositive de titre" showMasterSp="0">
  <p:cSld name="4_Diapositive de titre">
    <p:bg>
      <p:bgPr>
        <a:solidFill>
          <a:srgbClr val="104282"/>
        </a:solidFill>
      </p:bgPr>
    </p:bg>
    <p:spTree>
      <p:nvGrpSpPr>
        <p:cNvPr id="26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fin.eps" id="27" name="Google Shape;27;p1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996267" y="1833334"/>
            <a:ext cx="1172455" cy="14670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Diapositive de titre" showMasterSp="0">
  <p:cSld name="5_Diapositive de titre">
    <p:bg>
      <p:bgPr>
        <a:solidFill>
          <a:schemeClr val="lt1"/>
        </a:solid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Outline.ai" id="29" name="Google Shape;29;p1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312000" y="1315400"/>
            <a:ext cx="2520000" cy="25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Diapositive de titre" showMasterSp="0">
  <p:cSld name="6_Diapositive de titre">
    <p:bg>
      <p:bgPr>
        <a:solidFill>
          <a:schemeClr val="lt1"/>
        </a:solidFill>
      </p:bgPr>
    </p:bg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BadgeWeb.eps" id="31" name="Google Shape;31;p1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3959440" y="1805119"/>
            <a:ext cx="1221946" cy="15358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re et contenu">
  <p:cSld name="3_Titre et contenu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13"/>
          <p:cNvSpPr txBox="1"/>
          <p:nvPr>
            <p:ph type="title"/>
          </p:nvPr>
        </p:nvSpPr>
        <p:spPr>
          <a:xfrm>
            <a:off x="457200" y="1833611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13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13"/>
          <p:cNvSpPr txBox="1"/>
          <p:nvPr>
            <p:ph idx="1" type="body"/>
          </p:nvPr>
        </p:nvSpPr>
        <p:spPr>
          <a:xfrm>
            <a:off x="457200" y="2543343"/>
            <a:ext cx="2743200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/>
          </a:bodyPr>
          <a:lstStyle>
            <a:lvl1pPr indent="-228600" lvl="0" marL="4572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indent="-228600" lvl="1" marL="9144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indent="-228600" lvl="2" marL="1371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indent="-228600" lvl="3" marL="18288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indent="-228600" lvl="4" marL="22860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13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eux contenus" type="twoObj">
  <p:cSld name="TWO_OBJECTS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14"/>
          <p:cNvSpPr txBox="1"/>
          <p:nvPr>
            <p:ph type="title"/>
          </p:nvPr>
        </p:nvSpPr>
        <p:spPr>
          <a:xfrm>
            <a:off x="457200" y="205979"/>
            <a:ext cx="7467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14"/>
          <p:cNvSpPr txBox="1"/>
          <p:nvPr>
            <p:ph idx="1" type="body"/>
          </p:nvPr>
        </p:nvSpPr>
        <p:spPr>
          <a:xfrm>
            <a:off x="457200" y="1200151"/>
            <a:ext cx="3657600" cy="3262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0" name="Google Shape;40;p14"/>
          <p:cNvSpPr txBox="1"/>
          <p:nvPr>
            <p:ph idx="2" type="body"/>
          </p:nvPr>
        </p:nvSpPr>
        <p:spPr>
          <a:xfrm>
            <a:off x="4267200" y="1200150"/>
            <a:ext cx="3657600" cy="326278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0680" lvl="0" marL="45720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indent="-354330" lvl="1" marL="914400" algn="l"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indent="-336550" lvl="2" marL="137160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indent="-331469" lvl="3" marL="1828800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1" name="Google Shape;41;p14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" name="Google Shape;42;p14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aison">
  <p:cSld name="Comparais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5"/>
          <p:cNvSpPr txBox="1"/>
          <p:nvPr>
            <p:ph type="title"/>
          </p:nvPr>
        </p:nvSpPr>
        <p:spPr>
          <a:xfrm>
            <a:off x="457200" y="204788"/>
            <a:ext cx="8229600" cy="67048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5" name="Google Shape;45;p15"/>
          <p:cNvSpPr txBox="1"/>
          <p:nvPr>
            <p:ph idx="1" type="body"/>
          </p:nvPr>
        </p:nvSpPr>
        <p:spPr>
          <a:xfrm>
            <a:off x="455613" y="3826475"/>
            <a:ext cx="8231187" cy="4470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480"/>
              </a:spcBef>
              <a:spcAft>
                <a:spcPts val="0"/>
              </a:spcAft>
              <a:buSzPts val="1920"/>
              <a:buNone/>
              <a:defRPr b="1" sz="2400">
                <a:solidFill>
                  <a:schemeClr val="dk1"/>
                </a:solidFill>
              </a:defRPr>
            </a:lvl1pPr>
            <a:lvl2pPr indent="-228600" lvl="1" marL="914400" algn="l">
              <a:spcBef>
                <a:spcPts val="400"/>
              </a:spcBef>
              <a:spcAft>
                <a:spcPts val="0"/>
              </a:spcAft>
              <a:buSzPts val="1800"/>
              <a:buNone/>
              <a:defRPr b="1" sz="2000"/>
            </a:lvl2pPr>
            <a:lvl3pPr indent="-228600" lvl="2" marL="1371600" algn="l">
              <a:spcBef>
                <a:spcPts val="360"/>
              </a:spcBef>
              <a:spcAft>
                <a:spcPts val="0"/>
              </a:spcAft>
              <a:buSzPts val="1530"/>
              <a:buNone/>
              <a:defRPr b="1" sz="1800"/>
            </a:lvl3pPr>
            <a:lvl4pPr indent="-228600" lvl="3" marL="1828800" algn="l">
              <a:spcBef>
                <a:spcPts val="320"/>
              </a:spcBef>
              <a:spcAft>
                <a:spcPts val="0"/>
              </a:spcAft>
              <a:buSzPts val="1440"/>
              <a:buNone/>
              <a:defRPr b="1" sz="1600"/>
            </a:lvl4pPr>
            <a:lvl5pPr indent="-228600" lvl="4" marL="2286000" algn="l">
              <a:spcBef>
                <a:spcPts val="32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15"/>
          <p:cNvSpPr txBox="1"/>
          <p:nvPr>
            <p:ph idx="2" type="body"/>
          </p:nvPr>
        </p:nvSpPr>
        <p:spPr>
          <a:xfrm>
            <a:off x="457200" y="952333"/>
            <a:ext cx="4040188" cy="2764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7" name="Google Shape;47;p15"/>
          <p:cNvSpPr txBox="1"/>
          <p:nvPr>
            <p:ph idx="3" type="body"/>
          </p:nvPr>
        </p:nvSpPr>
        <p:spPr>
          <a:xfrm>
            <a:off x="4645026" y="952333"/>
            <a:ext cx="4041775" cy="27649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50520" lvl="0" marL="457200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indent="-342900" lvl="1" marL="9144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indent="-325755" lvl="2" marL="1371600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indent="-320039" lvl="3" marL="1828800" algn="l"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indent="-330200" lvl="4" marL="22860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/>
        </p:txBody>
      </p:sp>
      <p:sp>
        <p:nvSpPr>
          <p:cNvPr id="48" name="Google Shape;48;p15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algn="r">
              <a:spcBef>
                <a:spcPts val="0"/>
              </a:spcBef>
              <a:buNone/>
              <a:defRPr sz="120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9" name="Google Shape;49;p15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5.jp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2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6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b="0" i="0" sz="4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6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3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77190" lvl="1" marL="914400" marR="0" rtl="0" algn="l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b="0" i="0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58139" lvl="2" marL="13716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42900" lvl="3" marL="1828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30200" lvl="7" marL="36576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30200" lvl="8" marL="4114800" marR="0" rtl="0" algn="l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b="0" i="0" sz="1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p6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3" name="Google Shape;13;p6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14" name="Google Shape;14;p6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199368" y="4709827"/>
            <a:ext cx="1144799" cy="433673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https://indico.cern.ch/e/radnext-2024" TargetMode="External"/><Relationship Id="rId4" Type="http://schemas.openxmlformats.org/officeDocument/2006/relationships/image" Target="../media/image5.jpg"/><Relationship Id="rId5" Type="http://schemas.openxmlformats.org/officeDocument/2006/relationships/image" Target="../media/image6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19.png"/><Relationship Id="rId5" Type="http://schemas.openxmlformats.org/officeDocument/2006/relationships/image" Target="../media/image25.png"/><Relationship Id="rId6" Type="http://schemas.openxmlformats.org/officeDocument/2006/relationships/image" Target="../media/image22.png"/><Relationship Id="rId7" Type="http://schemas.openxmlformats.org/officeDocument/2006/relationships/image" Target="../media/image2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7.png"/><Relationship Id="rId4" Type="http://schemas.openxmlformats.org/officeDocument/2006/relationships/image" Target="../media/image23.png"/><Relationship Id="rId5" Type="http://schemas.openxmlformats.org/officeDocument/2006/relationships/image" Target="../media/image21.png"/><Relationship Id="rId6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0.png"/><Relationship Id="rId4" Type="http://schemas.openxmlformats.org/officeDocument/2006/relationships/image" Target="../media/image24.png"/><Relationship Id="rId5" Type="http://schemas.openxmlformats.org/officeDocument/2006/relationships/image" Target="../media/image2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8.png"/><Relationship Id="rId4" Type="http://schemas.openxmlformats.org/officeDocument/2006/relationships/image" Target="../media/image1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27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"/>
          <p:cNvSpPr txBox="1"/>
          <p:nvPr>
            <p:ph type="title"/>
          </p:nvPr>
        </p:nvSpPr>
        <p:spPr>
          <a:xfrm>
            <a:off x="404171" y="1128279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</a:pPr>
            <a:r>
              <a:rPr b="1" lang="en-US" sz="2800"/>
              <a:t>WP6, </a:t>
            </a:r>
            <a:r>
              <a:rPr b="1" lang="en-US" sz="2800"/>
              <a:t>Investigation of Single-Event Effects for Space Applications: Instrumentation for In-Depth System Monitoring</a:t>
            </a:r>
            <a:endParaRPr b="1" sz="2800"/>
          </a:p>
        </p:txBody>
      </p:sp>
      <p:sp>
        <p:nvSpPr>
          <p:cNvPr id="71" name="Google Shape;71;p1"/>
          <p:cNvSpPr txBox="1"/>
          <p:nvPr>
            <p:ph idx="1" type="body"/>
          </p:nvPr>
        </p:nvSpPr>
        <p:spPr>
          <a:xfrm>
            <a:off x="457200" y="2652278"/>
            <a:ext cx="5706777" cy="314740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45700" spcFirstLastPara="1" rIns="45700" wrap="square" tIns="0">
            <a:normAutofit fontScale="25000"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ct val="79999"/>
              <a:buNone/>
            </a:pPr>
            <a:r>
              <a:rPr lang="en-US" sz="6200"/>
              <a:t>André M. P. Mattos</a:t>
            </a:r>
            <a:r>
              <a:rPr lang="en-US" sz="6200"/>
              <a:t> (University of Montpellier)</a:t>
            </a:r>
            <a:endParaRPr/>
          </a:p>
          <a:p>
            <a:pPr indent="0" lvl="0" marL="0" rtl="0" algn="l">
              <a:spcBef>
                <a:spcPts val="310"/>
              </a:spcBef>
              <a:spcAft>
                <a:spcPts val="0"/>
              </a:spcAft>
              <a:buSzPct val="79999"/>
              <a:buNone/>
            </a:pPr>
            <a:r>
              <a:rPr lang="en-US" sz="6200"/>
              <a:t>RADNEXT 3</a:t>
            </a:r>
            <a:r>
              <a:rPr baseline="30000" lang="en-US" sz="6200"/>
              <a:t>rd</a:t>
            </a:r>
            <a:r>
              <a:rPr lang="en-US" sz="6200"/>
              <a:t> Annual Meeting </a:t>
            </a:r>
            <a:r>
              <a:rPr lang="en-US" sz="6200">
                <a:solidFill>
                  <a:srgbClr val="2D9CFF"/>
                </a:solidFill>
              </a:rPr>
              <a:t>– 10-11 June 2024</a:t>
            </a:r>
            <a:endParaRPr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SzPct val="80000"/>
              <a:buNone/>
            </a:pPr>
            <a:r>
              <a:rPr lang="en-US" sz="6400" u="sng">
                <a:solidFill>
                  <a:srgbClr val="0563C1"/>
                </a:solidFill>
                <a:latin typeface="Arial"/>
                <a:ea typeface="Arial"/>
                <a:cs typeface="Arial"/>
                <a:sym typeface="Arial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https://indico.cern.ch/e/radnext-2024</a:t>
            </a:r>
            <a:r>
              <a:rPr lang="en-US" sz="6400" u="sng">
                <a:solidFill>
                  <a:srgbClr val="0563C1"/>
                </a:solidFill>
                <a:latin typeface="Arial"/>
                <a:ea typeface="Arial"/>
                <a:cs typeface="Arial"/>
                <a:sym typeface="Arial"/>
              </a:rPr>
              <a:t>   </a:t>
            </a:r>
            <a:endParaRPr sz="6400">
              <a:solidFill>
                <a:srgbClr val="2D9C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72" name="Google Shape;72;p1"/>
          <p:cNvSpPr txBox="1"/>
          <p:nvPr>
            <p:ph idx="4294967295" type="sldNum"/>
          </p:nvPr>
        </p:nvSpPr>
        <p:spPr>
          <a:xfrm>
            <a:off x="8642350" y="4767263"/>
            <a:ext cx="501650" cy="27463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73" name="Google Shape;73;p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32410" y="2823356"/>
            <a:ext cx="4798615" cy="1817812"/>
          </a:xfrm>
          <a:prstGeom prst="rect">
            <a:avLst/>
          </a:prstGeom>
          <a:noFill/>
          <a:ln>
            <a:noFill/>
          </a:ln>
        </p:spPr>
      </p:pic>
      <p:sp>
        <p:nvSpPr>
          <p:cNvPr id="74" name="Google Shape;74;p1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  <p:pic>
        <p:nvPicPr>
          <p:cNvPr id="75" name="Google Shape;75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0" y="4463227"/>
            <a:ext cx="3968954" cy="57788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g2e45f2edb1d_0_2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Experimental instrumentation for complex systems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&gt; </a:t>
            </a:r>
            <a:r>
              <a:rPr lang="en-US"/>
              <a:t>Proposed solution: SUT Side</a:t>
            </a:r>
            <a:endParaRPr b="0"/>
          </a:p>
        </p:txBody>
      </p:sp>
      <p:sp>
        <p:nvSpPr>
          <p:cNvPr id="163" name="Google Shape;163;g2e45f2edb1d_0_2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64" name="Google Shape;164;g2e45f2edb1d_0_27"/>
          <p:cNvSpPr txBox="1"/>
          <p:nvPr>
            <p:ph idx="11" type="ftr"/>
          </p:nvPr>
        </p:nvSpPr>
        <p:spPr>
          <a:xfrm>
            <a:off x="3407569" y="4767263"/>
            <a:ext cx="467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  <p:pic>
        <p:nvPicPr>
          <p:cNvPr id="165" name="Google Shape;165;g2e45f2edb1d_0_27"/>
          <p:cNvPicPr preferRelativeResize="0"/>
          <p:nvPr/>
        </p:nvPicPr>
        <p:blipFill rotWithShape="1">
          <a:blip r:embed="rId3">
            <a:alphaModFix/>
          </a:blip>
          <a:srcRect b="0" l="14324" r="0" t="0"/>
          <a:stretch/>
        </p:blipFill>
        <p:spPr>
          <a:xfrm>
            <a:off x="1" y="2919100"/>
            <a:ext cx="1753400" cy="1650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g2e45f2edb1d_0_27"/>
          <p:cNvPicPr preferRelativeResize="0"/>
          <p:nvPr/>
        </p:nvPicPr>
        <p:blipFill rotWithShape="1">
          <a:blip r:embed="rId4">
            <a:alphaModFix/>
          </a:blip>
          <a:srcRect b="9820" l="1210" r="14698" t="2104"/>
          <a:stretch/>
        </p:blipFill>
        <p:spPr>
          <a:xfrm>
            <a:off x="7422326" y="1241275"/>
            <a:ext cx="1721674" cy="158672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g2e45f2edb1d_0_27"/>
          <p:cNvPicPr preferRelativeResize="0"/>
          <p:nvPr/>
        </p:nvPicPr>
        <p:blipFill rotWithShape="1">
          <a:blip r:embed="rId5">
            <a:alphaModFix/>
          </a:blip>
          <a:srcRect b="10129" l="3263" r="16550" t="3290"/>
          <a:stretch/>
        </p:blipFill>
        <p:spPr>
          <a:xfrm>
            <a:off x="7425775" y="2942275"/>
            <a:ext cx="1718224" cy="160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g2e45f2edb1d_0_27"/>
          <p:cNvPicPr preferRelativeResize="0"/>
          <p:nvPr/>
        </p:nvPicPr>
        <p:blipFill rotWithShape="1">
          <a:blip r:embed="rId6">
            <a:alphaModFix/>
          </a:blip>
          <a:srcRect b="8982" l="14170" r="1682" t="1459"/>
          <a:stretch/>
        </p:blipFill>
        <p:spPr>
          <a:xfrm>
            <a:off x="1" y="1234950"/>
            <a:ext cx="1724100" cy="15993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g2e45f2edb1d_0_27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 rot="5400000">
            <a:off x="2989000" y="434875"/>
            <a:ext cx="3199350" cy="4190199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g2e45f2edb1d_0_27"/>
          <p:cNvSpPr txBox="1"/>
          <p:nvPr/>
        </p:nvSpPr>
        <p:spPr>
          <a:xfrm>
            <a:off x="1771763" y="3979525"/>
            <a:ext cx="5654100" cy="6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>
                <a:solidFill>
                  <a:schemeClr val="accent4"/>
                </a:solidFill>
              </a:rPr>
              <a:t>Many “low-cost” COTS options available in this form factor for rapid test development, but a fully custom solution can also be designed</a:t>
            </a:r>
            <a:endParaRPr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e45f2edb1d_1_3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Experimental instrumentation for complex systems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&gt; Proposed solution: SUT Side</a:t>
            </a:r>
            <a:endParaRPr b="0"/>
          </a:p>
        </p:txBody>
      </p:sp>
      <p:sp>
        <p:nvSpPr>
          <p:cNvPr id="176" name="Google Shape;176;g2e45f2edb1d_1_3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77" name="Google Shape;177;g2e45f2edb1d_1_31"/>
          <p:cNvSpPr txBox="1"/>
          <p:nvPr>
            <p:ph idx="11" type="ftr"/>
          </p:nvPr>
        </p:nvSpPr>
        <p:spPr>
          <a:xfrm>
            <a:off x="3407569" y="4767263"/>
            <a:ext cx="467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  <p:pic>
        <p:nvPicPr>
          <p:cNvPr id="178" name="Google Shape;178;g2e45f2edb1d_1_3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75176" y="2110786"/>
            <a:ext cx="1871656" cy="1433351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g2e45f2edb1d_1_31"/>
          <p:cNvPicPr preferRelativeResize="0"/>
          <p:nvPr/>
        </p:nvPicPr>
        <p:blipFill rotWithShape="1">
          <a:blip r:embed="rId4">
            <a:alphaModFix/>
          </a:blip>
          <a:srcRect b="0" l="43576" r="0" t="0"/>
          <a:stretch/>
        </p:blipFill>
        <p:spPr>
          <a:xfrm>
            <a:off x="3" y="1293975"/>
            <a:ext cx="1481300" cy="14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g2e45f2edb1d_1_31"/>
          <p:cNvPicPr preferRelativeResize="0"/>
          <p:nvPr/>
        </p:nvPicPr>
        <p:blipFill rotWithShape="1">
          <a:blip r:embed="rId5">
            <a:alphaModFix/>
          </a:blip>
          <a:srcRect b="0" l="34110" r="0" t="0"/>
          <a:stretch/>
        </p:blipFill>
        <p:spPr>
          <a:xfrm>
            <a:off x="-54725" y="2827475"/>
            <a:ext cx="1539950" cy="14333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g2e45f2edb1d_1_31"/>
          <p:cNvPicPr preferRelativeResize="0"/>
          <p:nvPr/>
        </p:nvPicPr>
        <p:blipFill rotWithShape="1">
          <a:blip r:embed="rId6">
            <a:alphaModFix/>
          </a:blip>
          <a:srcRect b="0" l="1088" r="37064" t="0"/>
          <a:stretch/>
        </p:blipFill>
        <p:spPr>
          <a:xfrm>
            <a:off x="6245575" y="1708975"/>
            <a:ext cx="2898425" cy="2236975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g2e45f2edb1d_1_31"/>
          <p:cNvSpPr txBox="1"/>
          <p:nvPr/>
        </p:nvSpPr>
        <p:spPr>
          <a:xfrm>
            <a:off x="1929925" y="2128725"/>
            <a:ext cx="4196400" cy="133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>
                <a:solidFill>
                  <a:schemeClr val="dk1"/>
                </a:solidFill>
              </a:rPr>
              <a:t>Extension boards:</a:t>
            </a:r>
            <a:endParaRPr b="1" sz="1500">
              <a:solidFill>
                <a:schemeClr val="dk1"/>
              </a:solidFill>
            </a:endParaRPr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80"/>
              <a:buChar char="•"/>
            </a:pPr>
            <a:r>
              <a:rPr lang="en-US" sz="1500">
                <a:solidFill>
                  <a:schemeClr val="dk1"/>
                </a:solidFill>
              </a:rPr>
              <a:t>Add-on DUTs</a:t>
            </a:r>
            <a:endParaRPr sz="1500">
              <a:solidFill>
                <a:schemeClr val="dk1"/>
              </a:solidFill>
            </a:endParaRPr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80"/>
              <a:buChar char="•"/>
            </a:pPr>
            <a:r>
              <a:rPr lang="en-US" sz="1500">
                <a:solidFill>
                  <a:schemeClr val="dk1"/>
                </a:solidFill>
              </a:rPr>
              <a:t>Debugging boards</a:t>
            </a:r>
            <a:endParaRPr sz="1500">
              <a:solidFill>
                <a:schemeClr val="dk1"/>
              </a:solidFill>
            </a:endParaRPr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80"/>
              <a:buChar char="•"/>
            </a:pPr>
            <a:r>
              <a:rPr lang="en-US" sz="1500">
                <a:solidFill>
                  <a:schemeClr val="dk1"/>
                </a:solidFill>
              </a:rPr>
              <a:t>Function extension</a:t>
            </a:r>
            <a:endParaRPr sz="1500">
              <a:solidFill>
                <a:schemeClr val="dk1"/>
              </a:solidFill>
            </a:endParaRPr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80"/>
              <a:buChar char="•"/>
            </a:pPr>
            <a:r>
              <a:rPr lang="en-US" sz="1500">
                <a:solidFill>
                  <a:schemeClr val="dk1"/>
                </a:solidFill>
              </a:rPr>
              <a:t>Test fixtures</a:t>
            </a:r>
            <a:endParaRPr sz="1500">
              <a:solidFill>
                <a:schemeClr val="dk1"/>
              </a:solidFill>
            </a:endParaRPr>
          </a:p>
        </p:txBody>
      </p:sp>
      <p:sp>
        <p:nvSpPr>
          <p:cNvPr id="183" name="Google Shape;183;g2e45f2edb1d_1_31"/>
          <p:cNvSpPr txBox="1"/>
          <p:nvPr/>
        </p:nvSpPr>
        <p:spPr>
          <a:xfrm>
            <a:off x="4526550" y="3586375"/>
            <a:ext cx="1968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accent4"/>
                </a:solidFill>
              </a:rPr>
              <a:t>Add-on SDRAM </a:t>
            </a:r>
            <a:endParaRPr b="1" sz="13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accent4"/>
                </a:solidFill>
              </a:rPr>
              <a:t>DUT board</a:t>
            </a:r>
            <a:endParaRPr sz="1300">
              <a:solidFill>
                <a:schemeClr val="accent4"/>
              </a:solidFill>
            </a:endParaRPr>
          </a:p>
        </p:txBody>
      </p:sp>
      <p:sp>
        <p:nvSpPr>
          <p:cNvPr id="184" name="Google Shape;184;g2e45f2edb1d_1_31"/>
          <p:cNvSpPr txBox="1"/>
          <p:nvPr/>
        </p:nvSpPr>
        <p:spPr>
          <a:xfrm>
            <a:off x="1485225" y="3793550"/>
            <a:ext cx="1968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accent4"/>
                </a:solidFill>
              </a:rPr>
              <a:t>IO breakout </a:t>
            </a:r>
            <a:endParaRPr b="1" sz="13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accent4"/>
                </a:solidFill>
              </a:rPr>
              <a:t>for debugging</a:t>
            </a:r>
            <a:endParaRPr sz="1300">
              <a:solidFill>
                <a:schemeClr val="accent4"/>
              </a:solidFill>
            </a:endParaRPr>
          </a:p>
        </p:txBody>
      </p:sp>
      <p:sp>
        <p:nvSpPr>
          <p:cNvPr id="185" name="Google Shape;185;g2e45f2edb1d_1_31"/>
          <p:cNvSpPr txBox="1"/>
          <p:nvPr/>
        </p:nvSpPr>
        <p:spPr>
          <a:xfrm>
            <a:off x="1520350" y="1217775"/>
            <a:ext cx="22866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accent4"/>
                </a:solidFill>
              </a:rPr>
              <a:t>Add-on non-volatile</a:t>
            </a:r>
            <a:endParaRPr b="1" sz="1300">
              <a:solidFill>
                <a:schemeClr val="accent4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00">
                <a:solidFill>
                  <a:schemeClr val="accent4"/>
                </a:solidFill>
              </a:rPr>
              <a:t>memory expansion</a:t>
            </a:r>
            <a:endParaRPr sz="1300">
              <a:solidFill>
                <a:schemeClr val="accent4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0" name="Google Shape;190;g2e45f2edb1d_1_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flipH="1">
            <a:off x="6110875" y="77350"/>
            <a:ext cx="4349300" cy="4729026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g2e45f2edb1d_1_2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Experimental instrumentation for complex systems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&gt; Proposed solution: HOST Side</a:t>
            </a:r>
            <a:endParaRPr/>
          </a:p>
        </p:txBody>
      </p:sp>
      <p:sp>
        <p:nvSpPr>
          <p:cNvPr id="192" name="Google Shape;192;g2e45f2edb1d_1_2"/>
          <p:cNvSpPr txBox="1"/>
          <p:nvPr>
            <p:ph idx="1" type="body"/>
          </p:nvPr>
        </p:nvSpPr>
        <p:spPr>
          <a:xfrm>
            <a:off x="459775" y="994200"/>
            <a:ext cx="5574900" cy="3570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2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b="1" lang="en-US"/>
              <a:t>Functions supporting in-depth testing:</a:t>
            </a:r>
            <a:endParaRPr b="1"/>
          </a:p>
          <a:p>
            <a:pPr indent="-309880" lvl="0" marL="4572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Data interfaces (connected to SUT side)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Logging, setup, and JTAG</a:t>
            </a:r>
            <a:endParaRPr/>
          </a:p>
          <a:p>
            <a:pPr indent="-309880" lvl="0" marL="4572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FPGA for handling experimental operation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Manage user requests (e.g., turn ON/OFF the SUT)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Enable </a:t>
            </a:r>
            <a:r>
              <a:rPr lang="en-US"/>
              <a:t>fast SEL monitoring/protection/reporting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Append precise timestamp for all SUT log data and sensor measurements </a:t>
            </a:r>
            <a:r>
              <a:rPr lang="en-US"/>
              <a:t>received (without HOST computer “jitter/desynchronization” nor overheads)</a:t>
            </a:r>
            <a:endParaRPr/>
          </a:p>
          <a:p>
            <a:pPr indent="-309880" lvl="0" marL="4572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Single USB interface with HOST computer </a:t>
            </a:r>
            <a:r>
              <a:rPr lang="en-US" sz="1500"/>
              <a:t>using a serial converter</a:t>
            </a:r>
            <a:r>
              <a:rPr lang="en-US"/>
              <a:t> 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Four channels (SUT#1, SUT#2, SENSE, and CMD) 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Even with computer jitter/desynchronization in the reception, all data was precisely </a:t>
            </a:r>
            <a:r>
              <a:rPr lang="en-US"/>
              <a:t>timestamped beforehand in the FPGA</a:t>
            </a:r>
            <a:endParaRPr/>
          </a:p>
          <a:p>
            <a:pPr indent="-309880" lvl="0" marL="4572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Compact (</a:t>
            </a:r>
            <a:r>
              <a:rPr lang="en-US"/>
              <a:t>easy to mount on the facility</a:t>
            </a:r>
            <a:r>
              <a:rPr lang="en-US"/>
              <a:t>), simple to operate, and highly automated (reducing human error)</a:t>
            </a:r>
            <a:endParaRPr/>
          </a:p>
        </p:txBody>
      </p:sp>
      <p:sp>
        <p:nvSpPr>
          <p:cNvPr id="193" name="Google Shape;193;g2e45f2edb1d_1_2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94" name="Google Shape;194;g2e45f2edb1d_1_2"/>
          <p:cNvSpPr txBox="1"/>
          <p:nvPr>
            <p:ph idx="11" type="ftr"/>
          </p:nvPr>
        </p:nvSpPr>
        <p:spPr>
          <a:xfrm>
            <a:off x="3407569" y="4767263"/>
            <a:ext cx="467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2e443cc9218_0_37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/>
              <a:t>Conclusion</a:t>
            </a:r>
            <a:endParaRPr/>
          </a:p>
        </p:txBody>
      </p:sp>
      <p:sp>
        <p:nvSpPr>
          <p:cNvPr id="200" name="Google Shape;200;g2e443cc9218_0_37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-309880" lvl="0" marL="4572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Development of custom, compact, and robust test setup targeting complex devices</a:t>
            </a:r>
            <a:r>
              <a:rPr lang="en-US" sz="1500"/>
              <a:t>: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Adequate radiation testing fixtures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Enhanced SUT observability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Synchronization / coherence</a:t>
            </a:r>
            <a:endParaRPr/>
          </a:p>
          <a:p>
            <a:pPr indent="-309880" lvl="0" marL="4572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Support to different projects: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Development standard hardware platform for radiation testing (KUL / UM)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Characterization of a high-performance multicore RISC-V SoC and a low-cost RISC-V soft-core (UM)</a:t>
            </a:r>
            <a:endParaRPr/>
          </a:p>
          <a:p>
            <a:pPr indent="-304164" lvl="2" marL="1371600" rtl="0" algn="l">
              <a:spcBef>
                <a:spcPts val="0"/>
              </a:spcBef>
              <a:spcAft>
                <a:spcPts val="0"/>
              </a:spcAft>
              <a:buSzPts val="1190"/>
              <a:buChar char="•"/>
            </a:pPr>
            <a:r>
              <a:rPr lang="en-US"/>
              <a:t>GSI (06/24) and PSI (09/24)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… and potentially to other future partners interested on the developed platform </a:t>
            </a:r>
            <a:endParaRPr/>
          </a:p>
        </p:txBody>
      </p:sp>
      <p:sp>
        <p:nvSpPr>
          <p:cNvPr id="201" name="Google Shape;201;g2e443cc9218_0_37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2" name="Google Shape;202;g2e443cc9218_0_37"/>
          <p:cNvSpPr txBox="1"/>
          <p:nvPr>
            <p:ph idx="11" type="ftr"/>
          </p:nvPr>
        </p:nvSpPr>
        <p:spPr>
          <a:xfrm>
            <a:off x="3407569" y="4767263"/>
            <a:ext cx="467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p5"/>
          <p:cNvSpPr txBox="1"/>
          <p:nvPr>
            <p:ph type="title"/>
          </p:nvPr>
        </p:nvSpPr>
        <p:spPr>
          <a:xfrm>
            <a:off x="4506177" y="1336875"/>
            <a:ext cx="4443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/>
              <a:t>Thanks for your attention! </a:t>
            </a:r>
            <a:endParaRPr/>
          </a:p>
        </p:txBody>
      </p:sp>
      <p:sp>
        <p:nvSpPr>
          <p:cNvPr id="208" name="Google Shape;208;p5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09" name="Google Shape;209;p5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  <p:pic>
        <p:nvPicPr>
          <p:cNvPr id="210" name="Google Shape;210;p5"/>
          <p:cNvPicPr preferRelativeResize="0"/>
          <p:nvPr/>
        </p:nvPicPr>
        <p:blipFill rotWithShape="1">
          <a:blip r:embed="rId3">
            <a:alphaModFix/>
          </a:blip>
          <a:srcRect b="-12379" l="0" r="0" t="12380"/>
          <a:stretch/>
        </p:blipFill>
        <p:spPr>
          <a:xfrm rot="5400000">
            <a:off x="2418749" y="2010801"/>
            <a:ext cx="3443101" cy="636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 rot="5400000">
            <a:off x="-385432" y="1596575"/>
            <a:ext cx="3332251" cy="1581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2" name="Google Shape;212;p5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 rot="-5400000">
            <a:off x="1358594" y="1590401"/>
            <a:ext cx="3328674" cy="1590424"/>
          </a:xfrm>
          <a:prstGeom prst="rect">
            <a:avLst/>
          </a:prstGeom>
          <a:noFill/>
          <a:ln>
            <a:noFill/>
          </a:ln>
        </p:spPr>
      </p:pic>
      <p:sp>
        <p:nvSpPr>
          <p:cNvPr id="213" name="Google Shape;213;p5"/>
          <p:cNvSpPr txBox="1"/>
          <p:nvPr/>
        </p:nvSpPr>
        <p:spPr>
          <a:xfrm>
            <a:off x="4583200" y="1982678"/>
            <a:ext cx="5574000" cy="1586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3657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120"/>
              <a:buFont typeface="Arial"/>
              <a:buNone/>
            </a:pPr>
            <a:r>
              <a:t/>
            </a:r>
            <a:endParaRPr b="0" i="0" sz="1500" u="none" cap="none" strike="noStrik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657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120"/>
              <a:buFont typeface="Arial"/>
              <a:buNone/>
            </a:pPr>
            <a:r>
              <a:rPr b="0" i="0" lang="en-US" sz="1500" u="none" cap="none" strike="noStrike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rPr>
              <a:t>André M. P. Mattos</a:t>
            </a:r>
            <a:endParaRPr b="0" i="0" sz="1600" u="none" cap="none" strike="noStrik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657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ts val="1120"/>
              <a:buFont typeface="Arial"/>
              <a:buNone/>
            </a:pPr>
            <a:r>
              <a:rPr b="0" i="0" lang="en-US" sz="1600" u="none" cap="none" strike="noStrike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rPr>
              <a:t>PhD at University of Montpellier</a:t>
            </a:r>
            <a:r>
              <a:rPr b="0" i="0" lang="en-US" sz="1500" u="none" cap="none" strike="noStrike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endParaRPr b="0" i="0" sz="15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36576" marR="0" rtl="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rgbClr val="0055A0"/>
              </a:buClr>
              <a:buSzPts val="1120"/>
              <a:buFont typeface="Arial"/>
              <a:buNone/>
            </a:pPr>
            <a:r>
              <a:rPr b="1" i="0" lang="en-US" sz="1500" u="none" cap="none" strike="noStrike">
                <a:solidFill>
                  <a:srgbClr val="0055A0"/>
                </a:solidFill>
                <a:latin typeface="Arial"/>
                <a:ea typeface="Arial"/>
                <a:cs typeface="Arial"/>
                <a:sym typeface="Arial"/>
              </a:rPr>
              <a:t>andre.martins-pio-de-mattos@umontpellier.fr</a:t>
            </a:r>
            <a:endParaRPr b="1" i="0" sz="1500" u="none" cap="none" strike="noStrike">
              <a:solidFill>
                <a:srgbClr val="0055A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/>
              <a:t>Outline</a:t>
            </a:r>
            <a:endParaRPr/>
          </a:p>
        </p:txBody>
      </p:sp>
      <p:sp>
        <p:nvSpPr>
          <p:cNvPr id="81" name="Google Shape;81;p2"/>
          <p:cNvSpPr txBox="1"/>
          <p:nvPr>
            <p:ph idx="1" type="body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Third year achievements and ongoing activities</a:t>
            </a:r>
            <a:endParaRPr b="1"/>
          </a:p>
          <a:p>
            <a:pPr indent="-309880" lvl="0" marL="457200" rtl="0" algn="l">
              <a:spcBef>
                <a:spcPts val="100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Summary of test campaigns and publications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Investigation of Single-Event Effects for Space Applications: 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Instrumentation for In-Depth System Monitoring</a:t>
            </a:r>
            <a:endParaRPr b="1"/>
          </a:p>
          <a:p>
            <a:pPr indent="-309880" lvl="0" marL="457200" rtl="0" algn="l">
              <a:spcBef>
                <a:spcPts val="100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Background</a:t>
            </a:r>
            <a:endParaRPr/>
          </a:p>
          <a:p>
            <a:pPr indent="-309880" lvl="0" marL="4572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 sz="1500"/>
              <a:t>Experimental instrumentation for complex systems</a:t>
            </a:r>
            <a:endParaRPr sz="1500"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 sz="1500"/>
              <a:t>Objectives</a:t>
            </a:r>
            <a:r>
              <a:rPr lang="en-US"/>
              <a:t>/</a:t>
            </a:r>
            <a:r>
              <a:rPr lang="en-US"/>
              <a:t>Challenges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Proposed approach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Conclusion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2" name="Google Shape;82;p2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3" name="Google Shape;83;p2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p3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/>
              <a:t>Third year achievements and ongoing activities</a:t>
            </a:r>
            <a:endParaRPr/>
          </a:p>
        </p:txBody>
      </p:sp>
      <p:sp>
        <p:nvSpPr>
          <p:cNvPr id="89" name="Google Shape;89;p3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0" name="Google Shape;90;p3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  <p:graphicFrame>
        <p:nvGraphicFramePr>
          <p:cNvPr id="91" name="Google Shape;91;p3"/>
          <p:cNvGraphicFramePr/>
          <p:nvPr/>
        </p:nvGraphicFramePr>
        <p:xfrm>
          <a:off x="495702" y="1034925"/>
          <a:ext cx="3000000" cy="3000000"/>
        </p:xfrm>
        <a:graphic>
          <a:graphicData uri="http://schemas.openxmlformats.org/drawingml/2006/table">
            <a:tbl>
              <a:tblPr bandRow="1" firstCol="1" firstRow="1">
                <a:noFill/>
                <a:tableStyleId>{51244EED-6C2B-4E30-90C4-4DA71797E827}</a:tableStyleId>
              </a:tblPr>
              <a:tblGrid>
                <a:gridCol w="508600"/>
                <a:gridCol w="1990950"/>
                <a:gridCol w="1666425"/>
                <a:gridCol w="1138300"/>
                <a:gridCol w="2848325"/>
              </a:tblGrid>
              <a:tr h="2845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200" u="none" cap="none" strike="noStrike"/>
                    </a:p>
                  </a:txBody>
                  <a:tcPr marT="45725" marB="45725" marR="91450" marL="91450"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Source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Facility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Date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Experiments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284500">
                <a:tc row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 u="none" cap="none" strike="noStrike"/>
                        <a:t>1</a:t>
                      </a:r>
                      <a:r>
                        <a:rPr b="1" baseline="30000" lang="en-US" sz="1200" u="none" cap="none" strike="noStrike"/>
                        <a:t>st</a:t>
                      </a:r>
                      <a:r>
                        <a:rPr b="1" lang="en-US" sz="1200" u="none" cap="none" strike="noStrike"/>
                        <a:t> year</a:t>
                      </a:r>
                      <a:endParaRPr b="1" sz="12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High-Energy </a:t>
                      </a:r>
                      <a:r>
                        <a:rPr lang="en-US" sz="1200" u="none" cap="none" strike="noStrike"/>
                        <a:t>Protons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PSI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12/21*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SDRAM / HyperRAM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2845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200" u="none" cap="none" strike="noStrike"/>
                        <a:t>Heavy Ions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200" u="none" cap="none" strike="noStrike"/>
                        <a:t>RADEF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200" u="none" cap="none" strike="noStrike"/>
                        <a:t>02/22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200" u="none" cap="none" strike="noStrike"/>
                        <a:t>SRAM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2845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55A0"/>
                          </a:solidFill>
                        </a:rPr>
                        <a:t>Atmospheric </a:t>
                      </a:r>
                      <a:r>
                        <a:rPr lang="en-US" sz="1200" u="none" cap="none" strike="noStrike"/>
                        <a:t>Neutrons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ChipIr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05/22*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RISC-V / SoC / NoC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</a:tr>
              <a:tr h="2845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chemeClr val="dk1"/>
                          </a:solidFill>
                        </a:rPr>
                        <a:t>High-Energy </a:t>
                      </a:r>
                      <a:r>
                        <a:rPr lang="en-US" sz="1200" u="none" cap="none" strike="noStrike"/>
                        <a:t>Protons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PARTREC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06/22*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RISC-V / SoC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284500">
                <a:tc rowSpan="4"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 u="none" cap="none" strike="noStrike"/>
                        <a:t>2</a:t>
                      </a:r>
                      <a:r>
                        <a:rPr b="1" baseline="30000" lang="en-US" sz="1200" u="none" cap="none" strike="noStrike">
                          <a:solidFill>
                            <a:srgbClr val="FFFFFF"/>
                          </a:solidFill>
                          <a:latin typeface="Arial"/>
                          <a:ea typeface="Arial"/>
                          <a:cs typeface="Arial"/>
                          <a:sym typeface="Arial"/>
                        </a:rPr>
                        <a:t>nd</a:t>
                      </a:r>
                      <a:r>
                        <a:rPr b="1" lang="en-US" sz="1200" u="none" cap="none" strike="noStrike"/>
                        <a:t> year</a:t>
                      </a:r>
                      <a:endParaRPr b="1" sz="1200" u="none" cap="none" strike="noStrike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Mixed-Field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CHARM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10/22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RISC-V / SoC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2845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55A0"/>
                          </a:solidFill>
                        </a:rPr>
                        <a:t>Atmospheric </a:t>
                      </a:r>
                      <a:r>
                        <a:rPr lang="en-US" sz="1200" u="none" cap="none" strike="noStrike"/>
                        <a:t>Neutrons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ChipIr</a:t>
                      </a:r>
                      <a:endParaRPr sz="12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11/22*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RISC-V / SoC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2845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chemeClr val="dk1"/>
                          </a:solidFill>
                        </a:rPr>
                        <a:t>High-Energy </a:t>
                      </a:r>
                      <a:r>
                        <a:rPr lang="en-US" sz="1200" u="none" cap="none" strike="noStrike"/>
                        <a:t>Protons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PSI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12/22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 u="none" cap="none" strike="noStrike"/>
                        <a:t>SRAM</a:t>
                      </a:r>
                      <a:endParaRPr sz="1800" u="none" cap="none" strike="noStrike"/>
                    </a:p>
                  </a:txBody>
                  <a:tcPr marT="45725" marB="45725" marR="91450" marL="91450"/>
                </a:tc>
              </a:tr>
              <a:tr h="2845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rgbClr val="0055A0"/>
                          </a:solidFill>
                        </a:rPr>
                        <a:t>Pulsed </a:t>
                      </a:r>
                      <a:r>
                        <a:rPr b="0" lang="en-US" sz="1200" u="none" cap="none" strike="noStrike">
                          <a:solidFill>
                            <a:srgbClr val="0055A0"/>
                          </a:solidFill>
                        </a:rPr>
                        <a:t>Laser</a:t>
                      </a:r>
                      <a:endParaRPr sz="1800" u="none" cap="none" strike="noStrike">
                        <a:solidFill>
                          <a:srgbClr val="0055A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200" u="none" cap="none" strike="noStrike">
                          <a:solidFill>
                            <a:srgbClr val="0055A0"/>
                          </a:solidFill>
                        </a:rPr>
                        <a:t>ESTEC</a:t>
                      </a:r>
                      <a:endParaRPr sz="1800" u="none" cap="none" strike="noStrike">
                        <a:solidFill>
                          <a:srgbClr val="0055A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200" u="none" cap="none" strike="noStrike">
                          <a:solidFill>
                            <a:srgbClr val="0055A0"/>
                          </a:solidFill>
                        </a:rPr>
                        <a:t>05/23</a:t>
                      </a:r>
                      <a:endParaRPr sz="1800" u="none" cap="none" strike="noStrike">
                        <a:solidFill>
                          <a:srgbClr val="0055A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US" sz="1200" u="none" cap="none" strike="noStrike">
                          <a:solidFill>
                            <a:srgbClr val="0055A0"/>
                          </a:solidFill>
                        </a:rPr>
                        <a:t>SRAM</a:t>
                      </a:r>
                      <a:endParaRPr sz="1800" u="none" cap="none" strike="noStrike">
                        <a:solidFill>
                          <a:srgbClr val="0055A0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84500">
                <a:tc rowSpan="3"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>
                          <a:solidFill>
                            <a:schemeClr val="lt1"/>
                          </a:solidFill>
                        </a:rPr>
                        <a:t>3</a:t>
                      </a:r>
                      <a:r>
                        <a:rPr baseline="30000" lang="en-US" sz="1200">
                          <a:solidFill>
                            <a:schemeClr val="lt1"/>
                          </a:solidFill>
                        </a:rPr>
                        <a:t>rd</a:t>
                      </a:r>
                      <a:r>
                        <a:rPr lang="en-US" sz="1200">
                          <a:solidFill>
                            <a:schemeClr val="lt1"/>
                          </a:solidFill>
                        </a:rPr>
                        <a:t> year</a:t>
                      </a:r>
                      <a:endParaRPr sz="1200"/>
                    </a:p>
                  </a:txBody>
                  <a:tcPr marT="45725" marB="45725" marR="91450" marL="91450" anchor="ctr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55A0"/>
                          </a:solidFill>
                        </a:rPr>
                        <a:t>Atmospheric Neutrons</a:t>
                      </a:r>
                      <a:endParaRPr b="1" sz="1200" u="none" cap="none" strike="noStrike">
                        <a:solidFill>
                          <a:srgbClr val="0055A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55A0"/>
                          </a:solidFill>
                        </a:rPr>
                        <a:t>ChipIr</a:t>
                      </a:r>
                      <a:endParaRPr b="1" sz="1200" u="none" cap="none" strike="noStrike">
                        <a:solidFill>
                          <a:srgbClr val="0055A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 strike="sngStrike">
                          <a:solidFill>
                            <a:srgbClr val="0055A0"/>
                          </a:solidFill>
                        </a:rPr>
                        <a:t>05/24</a:t>
                      </a:r>
                      <a:r>
                        <a:rPr b="1" lang="en-US" sz="1200">
                          <a:solidFill>
                            <a:srgbClr val="0055A0"/>
                          </a:solidFill>
                        </a:rPr>
                        <a:t> </a:t>
                      </a:r>
                      <a:r>
                        <a:rPr lang="en-US" sz="1200">
                          <a:solidFill>
                            <a:srgbClr val="0055A0"/>
                          </a:solidFill>
                        </a:rPr>
                        <a:t>09/24</a:t>
                      </a:r>
                      <a:endParaRPr sz="1200" u="none" cap="none">
                        <a:solidFill>
                          <a:srgbClr val="0055A0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0055A0"/>
                          </a:solidFill>
                        </a:rPr>
                        <a:t>ARM / RISC-V / AI accelerator</a:t>
                      </a:r>
                      <a:endParaRPr b="1" sz="1200" u="none" cap="none" strike="noStrike">
                        <a:solidFill>
                          <a:srgbClr val="0055A0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84500">
                <a:tc v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2D9CFF"/>
                          </a:solidFill>
                        </a:rPr>
                        <a:t>High-Energy Heavy Ions</a:t>
                      </a:r>
                      <a:endParaRPr b="1" sz="1200" u="none" cap="none" strike="noStrike">
                        <a:solidFill>
                          <a:srgbClr val="2D9C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2D9CFF"/>
                          </a:solidFill>
                        </a:rPr>
                        <a:t>GSI</a:t>
                      </a:r>
                      <a:endParaRPr b="1" sz="1200" u="none" cap="none" strike="noStrike">
                        <a:solidFill>
                          <a:srgbClr val="2D9C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2D9CFF"/>
                          </a:solidFill>
                        </a:rPr>
                        <a:t>06/24*</a:t>
                      </a:r>
                      <a:endParaRPr b="1" sz="1200" u="none" cap="none" strike="noStrike">
                        <a:solidFill>
                          <a:srgbClr val="2D9C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2D9CFF"/>
                          </a:solidFill>
                        </a:rPr>
                        <a:t>RISC-V SoM</a:t>
                      </a:r>
                      <a:endParaRPr b="1" sz="1200" u="none" cap="none" strike="noStrike">
                        <a:solidFill>
                          <a:srgbClr val="2D9CFF"/>
                        </a:solidFill>
                      </a:endParaRPr>
                    </a:p>
                  </a:txBody>
                  <a:tcPr marT="45725" marB="45725" marR="91450" marL="91450"/>
                </a:tc>
              </a:tr>
              <a:tr h="284500">
                <a:tc vMerge="1"/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2D9CFF"/>
                          </a:solidFill>
                        </a:rPr>
                        <a:t>High-Energy Protons</a:t>
                      </a:r>
                      <a:endParaRPr b="1" sz="1200" u="none" cap="none" strike="noStrike">
                        <a:solidFill>
                          <a:srgbClr val="2D9CFF"/>
                        </a:solidFill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2D9CFF"/>
                          </a:solidFill>
                        </a:rPr>
                        <a:t>PSI</a:t>
                      </a:r>
                      <a:endParaRPr b="1" sz="1200" u="none" cap="none" strike="noStrike">
                        <a:solidFill>
                          <a:srgbClr val="2D9CFF"/>
                        </a:solidFill>
                      </a:endParaRPr>
                    </a:p>
                  </a:txBody>
                  <a:tcPr marT="45725" marB="45725" marR="91450" marL="91450"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2D9CFF"/>
                          </a:solidFill>
                        </a:rPr>
                        <a:t>09/24*</a:t>
                      </a:r>
                      <a:endParaRPr b="1" sz="1200" u="none" cap="none" strike="noStrike">
                        <a:solidFill>
                          <a:srgbClr val="2D9CFF"/>
                        </a:solidFill>
                      </a:endParaRPr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lang="en-US" sz="1200">
                          <a:solidFill>
                            <a:srgbClr val="2D9CFF"/>
                          </a:solidFill>
                        </a:rPr>
                        <a:t>RISC-V SoM</a:t>
                      </a:r>
                      <a:endParaRPr b="1" sz="1200">
                        <a:solidFill>
                          <a:srgbClr val="2D9CFF"/>
                        </a:solidFill>
                      </a:endParaRPr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92" name="Google Shape;92;p3"/>
          <p:cNvSpPr/>
          <p:nvPr/>
        </p:nvSpPr>
        <p:spPr>
          <a:xfrm>
            <a:off x="495700" y="1319425"/>
            <a:ext cx="8152500" cy="2286300"/>
          </a:xfrm>
          <a:prstGeom prst="rect">
            <a:avLst/>
          </a:prstGeom>
          <a:solidFill>
            <a:srgbClr val="F8F8F8">
              <a:alpha val="50000"/>
            </a:srgbClr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"/>
          <p:cNvSpPr/>
          <p:nvPr/>
        </p:nvSpPr>
        <p:spPr>
          <a:xfrm>
            <a:off x="1004300" y="3879925"/>
            <a:ext cx="7644000" cy="569100"/>
          </a:xfrm>
          <a:prstGeom prst="rect">
            <a:avLst/>
          </a:prstGeom>
          <a:noFill/>
          <a:ln cap="flat" cmpd="sng" w="28575">
            <a:solidFill>
              <a:srgbClr val="2D9C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2e45f2edb1d_0_0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Third year achievements and ongoing activities</a:t>
            </a:r>
            <a:endParaRPr/>
          </a:p>
        </p:txBody>
      </p:sp>
      <p:sp>
        <p:nvSpPr>
          <p:cNvPr id="100" name="Google Shape;100;g2e45f2edb1d_0_0"/>
          <p:cNvSpPr txBox="1"/>
          <p:nvPr>
            <p:ph idx="1" type="body"/>
          </p:nvPr>
        </p:nvSpPr>
        <p:spPr>
          <a:xfrm>
            <a:off x="457200" y="994205"/>
            <a:ext cx="8229600" cy="32031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rPr b="1" lang="en-US"/>
              <a:t>Journal publications:</a:t>
            </a:r>
            <a:endParaRPr b="1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rPr b="1" lang="en-US" sz="1400"/>
              <a:t>[1]</a:t>
            </a:r>
            <a:r>
              <a:rPr lang="en-US" sz="1400"/>
              <a:t> André M. P. Mattos, Douglas A. Santos, et. al., “Investigation on Radiation-Induced Single-Event Latch-up in SRAM Memories on-Board PROBA-V”, TNS, 2024. </a:t>
            </a:r>
            <a:endParaRPr sz="1400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 sz="1400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rPr b="1" lang="en-US" sz="1400"/>
              <a:t>[2]</a:t>
            </a:r>
            <a:r>
              <a:rPr lang="en-US" sz="1400"/>
              <a:t> André M. P. Mattos, Douglas A. Santos, et. al., “Investigation of Single-Event Effects for Space Applications: Instrumentation for In-Depth System Monitoring”, Electronics, 2024. </a:t>
            </a:r>
            <a:endParaRPr sz="1400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t/>
            </a:r>
            <a:endParaRPr b="1" sz="1400"/>
          </a:p>
          <a:p>
            <a:pPr indent="0" lvl="0" marL="0" rtl="0" algn="l">
              <a:spcBef>
                <a:spcPts val="320"/>
              </a:spcBef>
              <a:spcAft>
                <a:spcPts val="0"/>
              </a:spcAft>
              <a:buNone/>
            </a:pPr>
            <a:r>
              <a:rPr b="1" lang="en-US" sz="1400"/>
              <a:t>[3]</a:t>
            </a:r>
            <a:r>
              <a:rPr lang="en-US" sz="1400"/>
              <a:t> D. A. Santos, P.M. Aviles, A.M.P. Mattos, M. Garcia-Valderas, L. Entrena, A. Lindoso, L. DiLillo, “Hybrid Hardening Approach for a Fault-Tolerant RISC-V System-on-Chip”, TNS, 2024.</a:t>
            </a:r>
            <a:endParaRPr sz="1400"/>
          </a:p>
        </p:txBody>
      </p:sp>
      <p:sp>
        <p:nvSpPr>
          <p:cNvPr id="101" name="Google Shape;101;g2e45f2edb1d_0_0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 txBox="1"/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/>
              <a:t>Background</a:t>
            </a:r>
            <a:endParaRPr/>
          </a:p>
        </p:txBody>
      </p:sp>
      <p:sp>
        <p:nvSpPr>
          <p:cNvPr id="107" name="Google Shape;107;p4"/>
          <p:cNvSpPr txBox="1"/>
          <p:nvPr>
            <p:ph idx="12" type="sldNum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8" name="Google Shape;108;p4"/>
          <p:cNvSpPr txBox="1"/>
          <p:nvPr>
            <p:ph idx="11" type="ftr"/>
          </p:nvPr>
        </p:nvSpPr>
        <p:spPr>
          <a:xfrm>
            <a:off x="3407569" y="4767263"/>
            <a:ext cx="4670787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  <p:sp>
        <p:nvSpPr>
          <p:cNvPr id="109" name="Google Shape;109;p4"/>
          <p:cNvSpPr txBox="1"/>
          <p:nvPr/>
        </p:nvSpPr>
        <p:spPr>
          <a:xfrm>
            <a:off x="457200" y="994198"/>
            <a:ext cx="35169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92500" lnSpcReduction="1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055A0"/>
                </a:solidFill>
              </a:rPr>
              <a:t>Investigation of SEL in COTS SRAM memories onboard PROBA-V:</a:t>
            </a:r>
            <a:endParaRPr b="1" sz="1600">
              <a:solidFill>
                <a:srgbClr val="0055A0"/>
              </a:solidFill>
            </a:endParaRPr>
          </a:p>
          <a:p>
            <a:pPr indent="-451104" lvl="0" marL="49377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Char char="•"/>
            </a:pPr>
            <a:r>
              <a:rPr lang="en-US" sz="1600">
                <a:solidFill>
                  <a:schemeClr val="dk1"/>
                </a:solidFill>
              </a:rPr>
              <a:t>Understanding the flight behavior and observed error rates</a:t>
            </a:r>
            <a:endParaRPr b="1" sz="1600">
              <a:solidFill>
                <a:schemeClr val="dk1"/>
              </a:solidFill>
            </a:endParaRPr>
          </a:p>
          <a:p>
            <a:pPr indent="-451104" lvl="0" marL="49377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80000"/>
              <a:buChar char="•"/>
            </a:pPr>
            <a:r>
              <a:rPr lang="en-US" sz="1600">
                <a:solidFill>
                  <a:schemeClr val="dk1"/>
                </a:solidFill>
              </a:rPr>
              <a:t>Experiments: RADEF, PSI, ESTEC</a:t>
            </a:r>
            <a:endParaRPr sz="1600">
              <a:solidFill>
                <a:schemeClr val="dk1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600">
              <a:solidFill>
                <a:srgbClr val="0055A0"/>
              </a:solidFill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055A0"/>
                </a:solidFill>
              </a:rPr>
              <a:t>Enhanced experimental setup:</a:t>
            </a:r>
            <a:endParaRPr b="1" sz="1600">
              <a:solidFill>
                <a:srgbClr val="0055A0"/>
              </a:solidFill>
            </a:endParaRPr>
          </a:p>
          <a:p>
            <a:pPr indent="-451104" lvl="0" marL="493776" rtl="0" algn="l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85333"/>
              <a:buChar char="•"/>
            </a:pPr>
            <a:r>
              <a:rPr lang="en-US" sz="1500">
                <a:solidFill>
                  <a:srgbClr val="0055A0"/>
                </a:solidFill>
              </a:rPr>
              <a:t>Precise </a:t>
            </a:r>
            <a:r>
              <a:rPr b="1" lang="en-US" sz="1500">
                <a:solidFill>
                  <a:srgbClr val="0055A0"/>
                </a:solidFill>
              </a:rPr>
              <a:t>timing</a:t>
            </a:r>
            <a:r>
              <a:rPr lang="en-US" sz="1500">
                <a:solidFill>
                  <a:srgbClr val="0055A0"/>
                </a:solidFill>
              </a:rPr>
              <a:t> and current measurements</a:t>
            </a:r>
            <a:endParaRPr sz="1500">
              <a:solidFill>
                <a:srgbClr val="0055A0"/>
              </a:solidFill>
            </a:endParaRPr>
          </a:p>
          <a:p>
            <a:pPr indent="-451104" lvl="0" marL="493776" rtl="0" algn="l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85333"/>
              <a:buChar char="•"/>
            </a:pPr>
            <a:r>
              <a:rPr b="1" lang="en-US" sz="1500">
                <a:solidFill>
                  <a:srgbClr val="0055A0"/>
                </a:solidFill>
              </a:rPr>
              <a:t>Coherent monitoring </a:t>
            </a:r>
            <a:r>
              <a:rPr lang="en-US" sz="1500">
                <a:solidFill>
                  <a:srgbClr val="0055A0"/>
                </a:solidFill>
              </a:rPr>
              <a:t>between memory errors and current measurements</a:t>
            </a:r>
            <a:endParaRPr sz="1500">
              <a:solidFill>
                <a:srgbClr val="0055A0"/>
              </a:solidFill>
            </a:endParaRPr>
          </a:p>
          <a:p>
            <a:pPr indent="-451104" lvl="0" marL="493776" rtl="0" algn="l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85333"/>
              <a:buChar char="•"/>
            </a:pPr>
            <a:r>
              <a:rPr lang="en-US" sz="1500">
                <a:solidFill>
                  <a:srgbClr val="0055A0"/>
                </a:solidFill>
              </a:rPr>
              <a:t>Many test modes with </a:t>
            </a:r>
            <a:r>
              <a:rPr b="1" lang="en-US" sz="1500">
                <a:solidFill>
                  <a:srgbClr val="0055A0"/>
                </a:solidFill>
              </a:rPr>
              <a:t>realistic stimuli</a:t>
            </a:r>
            <a:endParaRPr sz="1500">
              <a:solidFill>
                <a:srgbClr val="0055A0"/>
              </a:solidFill>
            </a:endParaRPr>
          </a:p>
          <a:p>
            <a:pPr indent="-451104" lvl="0" marL="493776" rtl="0" algn="l">
              <a:spcBef>
                <a:spcPts val="0"/>
              </a:spcBef>
              <a:spcAft>
                <a:spcPts val="0"/>
              </a:spcAft>
              <a:buClr>
                <a:srgbClr val="0055A0"/>
              </a:buClr>
              <a:buSzPct val="85333"/>
              <a:buChar char="•"/>
            </a:pPr>
            <a:r>
              <a:rPr lang="en-US" sz="1500">
                <a:solidFill>
                  <a:srgbClr val="0055A0"/>
                </a:solidFill>
              </a:rPr>
              <a:t>Robust and flexible test setup</a:t>
            </a:r>
            <a:endParaRPr sz="1500">
              <a:solidFill>
                <a:srgbClr val="0055A0"/>
              </a:solidFill>
            </a:endParaRPr>
          </a:p>
        </p:txBody>
      </p:sp>
      <p:pic>
        <p:nvPicPr>
          <p:cNvPr id="110" name="Google Shape;11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974116" y="1032775"/>
            <a:ext cx="4767089" cy="328569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2e443cc9218_0_81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lang="en-US"/>
              <a:t>Background</a:t>
            </a:r>
            <a:endParaRPr/>
          </a:p>
        </p:txBody>
      </p:sp>
      <p:sp>
        <p:nvSpPr>
          <p:cNvPr id="116" name="Google Shape;116;g2e443cc9218_0_81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17" name="Google Shape;117;g2e443cc9218_0_81"/>
          <p:cNvSpPr txBox="1"/>
          <p:nvPr>
            <p:ph idx="11" type="ftr"/>
          </p:nvPr>
        </p:nvSpPr>
        <p:spPr>
          <a:xfrm>
            <a:off x="3407569" y="4767263"/>
            <a:ext cx="467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  <p:sp>
        <p:nvSpPr>
          <p:cNvPr id="118" name="Google Shape;118;g2e443cc9218_0_81"/>
          <p:cNvSpPr txBox="1"/>
          <p:nvPr/>
        </p:nvSpPr>
        <p:spPr>
          <a:xfrm>
            <a:off x="457200" y="994200"/>
            <a:ext cx="3639000" cy="332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rgbClr val="0055A0"/>
                </a:solidFill>
              </a:rPr>
              <a:t>Outcomes (test setup):</a:t>
            </a:r>
            <a:endParaRPr b="1" sz="1600">
              <a:solidFill>
                <a:srgbClr val="0055A0"/>
              </a:solidFill>
            </a:endParaRPr>
          </a:p>
          <a:p>
            <a:pPr indent="-457200" lvl="0" marL="49377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80"/>
              <a:buChar char="•"/>
            </a:pPr>
            <a:r>
              <a:rPr lang="en-US" sz="1600">
                <a:solidFill>
                  <a:schemeClr val="dk1"/>
                </a:solidFill>
              </a:rPr>
              <a:t>Analysis of various SEE with enhanced synchronization</a:t>
            </a:r>
            <a:endParaRPr sz="1600">
              <a:solidFill>
                <a:schemeClr val="dk1"/>
              </a:solidFill>
            </a:endParaRPr>
          </a:p>
          <a:p>
            <a:pPr indent="-457200" lvl="0" marL="493776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80"/>
              <a:buChar char="•"/>
            </a:pPr>
            <a:r>
              <a:rPr lang="en-US" sz="1600">
                <a:solidFill>
                  <a:schemeClr val="dk1"/>
                </a:solidFill>
              </a:rPr>
              <a:t>Superposition of different parameters (e.g., current/errors)</a:t>
            </a:r>
            <a:endParaRPr sz="1500">
              <a:solidFill>
                <a:srgbClr val="0055A0"/>
              </a:solidFill>
            </a:endParaRPr>
          </a:p>
        </p:txBody>
      </p:sp>
      <p:pic>
        <p:nvPicPr>
          <p:cNvPr id="119" name="Google Shape;119;g2e443cc9218_0_8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060075" y="981801"/>
            <a:ext cx="4219913" cy="215544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2e443cc9218_0_81"/>
          <p:cNvPicPr preferRelativeResize="0"/>
          <p:nvPr/>
        </p:nvPicPr>
        <p:blipFill rotWithShape="1">
          <a:blip r:embed="rId4">
            <a:alphaModFix/>
          </a:blip>
          <a:srcRect b="0" l="0" r="0" t="18166"/>
          <a:stretch/>
        </p:blipFill>
        <p:spPr>
          <a:xfrm>
            <a:off x="640700" y="3238630"/>
            <a:ext cx="7437574" cy="137607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4" name="Shape 1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Google Shape;125;g2e443cc9218_0_45"/>
          <p:cNvSpPr/>
          <p:nvPr/>
        </p:nvSpPr>
        <p:spPr>
          <a:xfrm>
            <a:off x="7121175" y="1086550"/>
            <a:ext cx="1652700" cy="3362400"/>
          </a:xfrm>
          <a:prstGeom prst="rect">
            <a:avLst/>
          </a:prstGeom>
          <a:noFill/>
          <a:ln cap="flat" cmpd="sng" w="28575">
            <a:solidFill>
              <a:schemeClr val="accent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26" name="Google Shape;126;g2e443cc9218_0_4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388423" y="1251042"/>
            <a:ext cx="1130450" cy="1127100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g2e443cc9218_0_45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Experimental instrumentation for complex systems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&gt; Objectives/Challenges</a:t>
            </a:r>
            <a:endParaRPr/>
          </a:p>
        </p:txBody>
      </p:sp>
      <p:sp>
        <p:nvSpPr>
          <p:cNvPr id="128" name="Google Shape;128;g2e443cc9218_0_45"/>
          <p:cNvSpPr txBox="1"/>
          <p:nvPr>
            <p:ph idx="1" type="body"/>
          </p:nvPr>
        </p:nvSpPr>
        <p:spPr>
          <a:xfrm>
            <a:off x="457200" y="994200"/>
            <a:ext cx="6734400" cy="32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b="1" lang="en-US"/>
              <a:t>Objectives:</a:t>
            </a:r>
            <a:endParaRPr b="1"/>
          </a:p>
          <a:p>
            <a:pPr indent="-375919" lvl="0" marL="950975" rtl="0" algn="l">
              <a:spcBef>
                <a:spcPts val="0"/>
              </a:spcBef>
              <a:spcAft>
                <a:spcPts val="0"/>
              </a:spcAft>
              <a:buSzPts val="1280"/>
              <a:buNone/>
            </a:pPr>
            <a:r>
              <a:rPr b="1" lang="en-US"/>
              <a:t>Performing tests on complex systems-on-chip</a:t>
            </a:r>
            <a:endParaRPr b="1"/>
          </a:p>
          <a:p>
            <a:pPr indent="-309880" lvl="0" marL="9144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Provide the necessary circuitry to operate these systems</a:t>
            </a:r>
            <a:endParaRPr/>
          </a:p>
          <a:p>
            <a:pPr indent="-309880" lvl="0" marL="9144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Provide the necessary circuitry for radiation testing needs</a:t>
            </a:r>
            <a:endParaRPr/>
          </a:p>
          <a:p>
            <a:pPr indent="-309880" lvl="0" marL="9144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Provide additional features to support enhanced observability</a:t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/>
              <a:t>Challenges:</a:t>
            </a:r>
            <a:endParaRPr b="1"/>
          </a:p>
          <a:p>
            <a:pPr indent="-309880" lvl="0" marL="4572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Design a compact and robust solution</a:t>
            </a:r>
            <a:endParaRPr/>
          </a:p>
          <a:p>
            <a:pPr indent="-309880" lvl="0" marL="4572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Maintain costs comparable to COTS development kits</a:t>
            </a:r>
            <a:endParaRPr/>
          </a:p>
          <a:p>
            <a:pPr indent="-309880" lvl="0" marL="457200" rtl="0" algn="l">
              <a:spcBef>
                <a:spcPts val="0"/>
              </a:spcBef>
              <a:spcAft>
                <a:spcPts val="0"/>
              </a:spcAft>
              <a:buSzPts val="1280"/>
              <a:buChar char="•"/>
            </a:pPr>
            <a:r>
              <a:rPr lang="en-US"/>
              <a:t>Provide reliability to the test setup itself (secondary particles, industrial </a:t>
            </a:r>
            <a:r>
              <a:rPr lang="en-US"/>
              <a:t>environment</a:t>
            </a:r>
            <a:r>
              <a:rPr lang="en-US"/>
              <a:t>)</a:t>
            </a:r>
            <a:endParaRPr/>
          </a:p>
        </p:txBody>
      </p:sp>
      <p:sp>
        <p:nvSpPr>
          <p:cNvPr id="129" name="Google Shape;129;g2e443cc9218_0_45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0" name="Google Shape;130;g2e443cc9218_0_45"/>
          <p:cNvSpPr txBox="1"/>
          <p:nvPr>
            <p:ph idx="11" type="ftr"/>
          </p:nvPr>
        </p:nvSpPr>
        <p:spPr>
          <a:xfrm>
            <a:off x="3407569" y="4767263"/>
            <a:ext cx="467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  <p:sp>
        <p:nvSpPr>
          <p:cNvPr id="131" name="Google Shape;131;g2e443cc9218_0_45"/>
          <p:cNvSpPr txBox="1"/>
          <p:nvPr/>
        </p:nvSpPr>
        <p:spPr>
          <a:xfrm>
            <a:off x="7121175" y="3834851"/>
            <a:ext cx="16527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200">
                <a:solidFill>
                  <a:schemeClr val="accent3"/>
                </a:solidFill>
              </a:rPr>
              <a:t>Project d</a:t>
            </a:r>
            <a:r>
              <a:rPr b="1" lang="en-US" sz="1200">
                <a:solidFill>
                  <a:schemeClr val="accent3"/>
                </a:solidFill>
              </a:rPr>
              <a:t>riven by real testing needs</a:t>
            </a:r>
            <a:endParaRPr b="1" sz="1000">
              <a:solidFill>
                <a:schemeClr val="accent3"/>
              </a:solidFill>
            </a:endParaRPr>
          </a:p>
        </p:txBody>
      </p:sp>
      <p:pic>
        <p:nvPicPr>
          <p:cNvPr id="132" name="Google Shape;132;g2e443cc9218_0_4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280025" y="2477792"/>
            <a:ext cx="1394149" cy="13941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g2e443cc9218_0_54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Experimental instrumentation for complex systems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&gt; Proposed solution</a:t>
            </a:r>
            <a:endParaRPr/>
          </a:p>
        </p:txBody>
      </p:sp>
      <p:sp>
        <p:nvSpPr>
          <p:cNvPr id="138" name="Google Shape;138;g2e443cc9218_0_54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9" name="Google Shape;139;g2e443cc9218_0_54"/>
          <p:cNvSpPr txBox="1"/>
          <p:nvPr>
            <p:ph idx="11" type="ftr"/>
          </p:nvPr>
        </p:nvSpPr>
        <p:spPr>
          <a:xfrm>
            <a:off x="3407569" y="4767263"/>
            <a:ext cx="467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  <p:pic>
        <p:nvPicPr>
          <p:cNvPr id="140" name="Google Shape;140;g2e443cc9218_0_54"/>
          <p:cNvPicPr preferRelativeResize="0"/>
          <p:nvPr/>
        </p:nvPicPr>
        <p:blipFill rotWithShape="1">
          <a:blip r:embed="rId3">
            <a:alphaModFix/>
          </a:blip>
          <a:srcRect b="0" l="0" r="0" t="2296"/>
          <a:stretch/>
        </p:blipFill>
        <p:spPr>
          <a:xfrm>
            <a:off x="457200" y="2162175"/>
            <a:ext cx="8226902" cy="2495375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41" name="Google Shape;141;g2e443cc9218_0_54"/>
          <p:cNvCxnSpPr/>
          <p:nvPr/>
        </p:nvCxnSpPr>
        <p:spPr>
          <a:xfrm flipH="1">
            <a:off x="3627050" y="1733434"/>
            <a:ext cx="7800" cy="6957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2" name="Google Shape;142;g2e443cc9218_0_54"/>
          <p:cNvSpPr txBox="1"/>
          <p:nvPr/>
        </p:nvSpPr>
        <p:spPr>
          <a:xfrm>
            <a:off x="2841500" y="1201884"/>
            <a:ext cx="157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HOST side</a:t>
            </a:r>
            <a:endParaRPr sz="1800">
              <a:solidFill>
                <a:schemeClr val="dk1"/>
              </a:solidFill>
            </a:endParaRPr>
          </a:p>
        </p:txBody>
      </p:sp>
      <p:cxnSp>
        <p:nvCxnSpPr>
          <p:cNvPr id="143" name="Google Shape;143;g2e443cc9218_0_54"/>
          <p:cNvCxnSpPr/>
          <p:nvPr/>
        </p:nvCxnSpPr>
        <p:spPr>
          <a:xfrm flipH="1">
            <a:off x="7695700" y="1749068"/>
            <a:ext cx="7800" cy="695700"/>
          </a:xfrm>
          <a:prstGeom prst="straightConnector1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4" name="Google Shape;144;g2e443cc9218_0_54"/>
          <p:cNvSpPr txBox="1"/>
          <p:nvPr/>
        </p:nvSpPr>
        <p:spPr>
          <a:xfrm>
            <a:off x="6910150" y="1217518"/>
            <a:ext cx="15789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</a:rPr>
              <a:t>SUT</a:t>
            </a:r>
            <a:r>
              <a:rPr lang="en-US" sz="1800">
                <a:solidFill>
                  <a:schemeClr val="dk1"/>
                </a:solidFill>
              </a:rPr>
              <a:t> side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145" name="Google Shape;145;g2e443cc9218_0_54"/>
          <p:cNvSpPr txBox="1"/>
          <p:nvPr/>
        </p:nvSpPr>
        <p:spPr>
          <a:xfrm>
            <a:off x="4157458" y="783833"/>
            <a:ext cx="3000000" cy="13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600">
                <a:solidFill>
                  <a:schemeClr val="dk1"/>
                </a:solidFill>
              </a:rPr>
              <a:t>Same foundation</a:t>
            </a:r>
            <a:r>
              <a:rPr b="1" lang="en-US" sz="1600">
                <a:solidFill>
                  <a:schemeClr val="dk1"/>
                </a:solidFill>
              </a:rPr>
              <a:t>:</a:t>
            </a:r>
            <a:endParaRPr b="1" sz="16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Precise timing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Coherent monitoring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R</a:t>
            </a:r>
            <a:r>
              <a:rPr lang="en-US" sz="1500">
                <a:solidFill>
                  <a:schemeClr val="dk1"/>
                </a:solidFill>
              </a:rPr>
              <a:t>ealistic stimuli</a:t>
            </a:r>
            <a:endParaRPr sz="1500">
              <a:solidFill>
                <a:schemeClr val="dk1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500">
                <a:solidFill>
                  <a:schemeClr val="dk1"/>
                </a:solidFill>
              </a:rPr>
              <a:t>Robust and flexible</a:t>
            </a:r>
            <a:endParaRPr/>
          </a:p>
        </p:txBody>
      </p:sp>
      <p:sp>
        <p:nvSpPr>
          <p:cNvPr id="146" name="Google Shape;146;g2e443cc9218_0_54"/>
          <p:cNvSpPr/>
          <p:nvPr/>
        </p:nvSpPr>
        <p:spPr>
          <a:xfrm>
            <a:off x="4314934" y="820769"/>
            <a:ext cx="2749500" cy="1274700"/>
          </a:xfrm>
          <a:prstGeom prst="bracePair">
            <a:avLst/>
          </a:prstGeom>
          <a:noFill/>
          <a:ln cap="flat" cmpd="sng" w="19050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2e45f2edb1d_0_53"/>
          <p:cNvSpPr txBox="1"/>
          <p:nvPr>
            <p:ph type="title"/>
          </p:nvPr>
        </p:nvSpPr>
        <p:spPr>
          <a:xfrm>
            <a:off x="457200" y="175120"/>
            <a:ext cx="8226900" cy="705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45700" spcFirstLastPara="1" rIns="45700" wrap="square" tIns="45700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Experimental instrumentation for complex systems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/>
              <a:t>&gt; Proposed solution: SUT Side</a:t>
            </a:r>
            <a:endParaRPr/>
          </a:p>
        </p:txBody>
      </p:sp>
      <p:sp>
        <p:nvSpPr>
          <p:cNvPr id="152" name="Google Shape;152;g2e45f2edb1d_0_53"/>
          <p:cNvSpPr txBox="1"/>
          <p:nvPr>
            <p:ph idx="1" type="body"/>
          </p:nvPr>
        </p:nvSpPr>
        <p:spPr>
          <a:xfrm>
            <a:off x="457200" y="994200"/>
            <a:ext cx="4616100" cy="3681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500"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500"/>
              <a:t>Functions supporting in-depth testing</a:t>
            </a:r>
            <a:r>
              <a:rPr b="1" lang="en-US" sz="1500"/>
              <a:t>:</a:t>
            </a:r>
            <a:endParaRPr b="1" sz="1500"/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SzPts val="1180"/>
              <a:buChar char="•"/>
            </a:pPr>
            <a:r>
              <a:rPr lang="en-US" sz="1500"/>
              <a:t>SUT l</a:t>
            </a:r>
            <a:r>
              <a:rPr lang="en-US" sz="1500"/>
              <a:t>ogging interfaces (&gt;100 meters)</a:t>
            </a:r>
            <a:endParaRPr sz="1500"/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SzPts val="1180"/>
              <a:buChar char="•"/>
            </a:pPr>
            <a:r>
              <a:rPr lang="en-US" sz="1500"/>
              <a:t>Setup interface (&gt;100 meters)</a:t>
            </a:r>
            <a:endParaRPr sz="1500"/>
          </a:p>
          <a:p>
            <a:pPr indent="-307975" lvl="1" marL="914400" rtl="0" algn="l">
              <a:spcBef>
                <a:spcPts val="0"/>
              </a:spcBef>
              <a:spcAft>
                <a:spcPts val="0"/>
              </a:spcAft>
              <a:buSzPts val="1250"/>
              <a:buChar char="•"/>
            </a:pPr>
            <a:r>
              <a:rPr lang="en-US" sz="1400"/>
              <a:t>Voltage/Current for the SUT (</a:t>
            </a:r>
            <a:r>
              <a:rPr lang="en-US" sz="1400"/>
              <a:t>with protection</a:t>
            </a:r>
            <a:r>
              <a:rPr lang="en-US" sz="1400"/>
              <a:t>)</a:t>
            </a:r>
            <a:endParaRPr sz="1400"/>
          </a:p>
          <a:p>
            <a:pPr indent="-307975" lvl="1" marL="914400" rtl="0" algn="l">
              <a:spcBef>
                <a:spcPts val="0"/>
              </a:spcBef>
              <a:spcAft>
                <a:spcPts val="0"/>
              </a:spcAft>
              <a:buSzPts val="1250"/>
              <a:buChar char="•"/>
            </a:pPr>
            <a:r>
              <a:rPr lang="en-US" sz="1400"/>
              <a:t>Board temperature</a:t>
            </a:r>
            <a:endParaRPr sz="1400"/>
          </a:p>
          <a:p>
            <a:pPr indent="-307975" lvl="1" marL="914400" rtl="0" algn="l">
              <a:spcBef>
                <a:spcPts val="0"/>
              </a:spcBef>
              <a:spcAft>
                <a:spcPts val="0"/>
              </a:spcAft>
              <a:buSzPts val="1250"/>
              <a:buChar char="•"/>
            </a:pPr>
            <a:r>
              <a:rPr lang="en-US" sz="1400"/>
              <a:t>Configurable external watchdog timer</a:t>
            </a:r>
            <a:endParaRPr sz="1400"/>
          </a:p>
          <a:p>
            <a:pPr indent="-307975" lvl="1" marL="914400" rtl="0" algn="l">
              <a:spcBef>
                <a:spcPts val="0"/>
              </a:spcBef>
              <a:spcAft>
                <a:spcPts val="0"/>
              </a:spcAft>
              <a:buSzPts val="1250"/>
              <a:buChar char="•"/>
            </a:pPr>
            <a:r>
              <a:rPr lang="en-US" sz="1400"/>
              <a:t>User GPIOs (control on HOST side)</a:t>
            </a:r>
            <a:endParaRPr sz="1400"/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SzPts val="1180"/>
              <a:buChar char="•"/>
            </a:pPr>
            <a:r>
              <a:rPr lang="en-US" sz="1500"/>
              <a:t>JTAG programming interface (~20-50 meters)</a:t>
            </a:r>
            <a:endParaRPr sz="1400"/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SzPts val="1180"/>
              <a:buChar char="•"/>
            </a:pPr>
            <a:r>
              <a:rPr lang="en-US" sz="1500"/>
              <a:t>Onboard power regulation (&gt;100 meters)</a:t>
            </a:r>
            <a:endParaRPr sz="1400"/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SzPts val="1180"/>
              <a:buChar char="•"/>
            </a:pPr>
            <a:r>
              <a:rPr lang="en-US" sz="1500"/>
              <a:t>DIP switch for easy hardcode configuration</a:t>
            </a:r>
            <a:endParaRPr sz="1400"/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SzPts val="1180"/>
              <a:buChar char="•"/>
            </a:pPr>
            <a:r>
              <a:rPr lang="en-US" sz="1500"/>
              <a:t>Edge extension connector (e.g., add-on DUT)</a:t>
            </a:r>
            <a:endParaRPr sz="1500"/>
          </a:p>
          <a:p>
            <a:pPr indent="-303530" lvl="1" marL="914400" rtl="0" algn="l">
              <a:spcBef>
                <a:spcPts val="0"/>
              </a:spcBef>
              <a:spcAft>
                <a:spcPts val="0"/>
              </a:spcAft>
              <a:buSzPts val="1180"/>
              <a:buChar char="•"/>
            </a:pPr>
            <a:r>
              <a:rPr lang="en-US" sz="1500"/>
              <a:t>48x high-speed data signals</a:t>
            </a:r>
            <a:r>
              <a:rPr lang="en-US"/>
              <a:t> </a:t>
            </a:r>
            <a:endParaRPr/>
          </a:p>
          <a:p>
            <a:pPr indent="-303530" lvl="1" marL="914400" rtl="0" algn="l">
              <a:spcBef>
                <a:spcPts val="0"/>
              </a:spcBef>
              <a:spcAft>
                <a:spcPts val="0"/>
              </a:spcAft>
              <a:buSzPts val="1180"/>
              <a:buChar char="•"/>
            </a:pPr>
            <a:r>
              <a:rPr lang="en-US"/>
              <a:t>Length matching / impedance control</a:t>
            </a:r>
            <a:endParaRPr/>
          </a:p>
          <a:p>
            <a:pPr indent="-314325" lvl="1" marL="914400" rtl="0" algn="l">
              <a:spcBef>
                <a:spcPts val="0"/>
              </a:spcBef>
              <a:spcAft>
                <a:spcPts val="0"/>
              </a:spcAft>
              <a:buSzPts val="1350"/>
              <a:buChar char="•"/>
            </a:pPr>
            <a:r>
              <a:rPr lang="en-US"/>
              <a:t>Access to setup interface</a:t>
            </a:r>
            <a:endParaRPr/>
          </a:p>
          <a:p>
            <a:pPr indent="-303530" lvl="0" marL="457200" rtl="0" algn="l">
              <a:spcBef>
                <a:spcPts val="0"/>
              </a:spcBef>
              <a:spcAft>
                <a:spcPts val="0"/>
              </a:spcAft>
              <a:buSzPts val="1180"/>
              <a:buChar char="•"/>
            </a:pPr>
            <a:r>
              <a:rPr lang="en-US" sz="1400"/>
              <a:t>Indication LEDs (power good, boot, interface test)</a:t>
            </a:r>
            <a:endParaRPr sz="1400"/>
          </a:p>
        </p:txBody>
      </p:sp>
      <p:sp>
        <p:nvSpPr>
          <p:cNvPr id="153" name="Google Shape;153;g2e45f2edb1d_0_53"/>
          <p:cNvSpPr txBox="1"/>
          <p:nvPr>
            <p:ph idx="12" type="sldNum"/>
          </p:nvPr>
        </p:nvSpPr>
        <p:spPr>
          <a:xfrm>
            <a:off x="8185376" y="4767263"/>
            <a:ext cx="5013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54" name="Google Shape;154;g2e45f2edb1d_0_53"/>
          <p:cNvSpPr txBox="1"/>
          <p:nvPr>
            <p:ph idx="11" type="ftr"/>
          </p:nvPr>
        </p:nvSpPr>
        <p:spPr>
          <a:xfrm>
            <a:off x="3407569" y="4767263"/>
            <a:ext cx="46707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RADNEXT 3rd Annual Meeting – 10-11 June 2024</a:t>
            </a:r>
            <a:endParaRPr/>
          </a:p>
        </p:txBody>
      </p:sp>
      <p:pic>
        <p:nvPicPr>
          <p:cNvPr id="155" name="Google Shape;155;g2e45f2edb1d_0_5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5400000">
            <a:off x="6157526" y="2259575"/>
            <a:ext cx="4189850" cy="1593651"/>
          </a:xfrm>
          <a:prstGeom prst="rect">
            <a:avLst/>
          </a:prstGeom>
          <a:noFill/>
          <a:ln>
            <a:noFill/>
          </a:ln>
          <a:effectLst>
            <a:outerShdw blurRad="57150" rotWithShape="0" algn="bl" dir="5400000" dist="19050">
              <a:srgbClr val="000000">
                <a:alpha val="50000"/>
              </a:srgbClr>
            </a:outerShdw>
          </a:effectLst>
        </p:spPr>
      </p:pic>
      <p:pic>
        <p:nvPicPr>
          <p:cNvPr id="156" name="Google Shape;156;g2e45f2edb1d_0_53"/>
          <p:cNvPicPr preferRelativeResize="0"/>
          <p:nvPr/>
        </p:nvPicPr>
        <p:blipFill rotWithShape="1">
          <a:blip r:embed="rId4">
            <a:alphaModFix/>
          </a:blip>
          <a:srcRect b="0" l="16072" r="0" t="0"/>
          <a:stretch/>
        </p:blipFill>
        <p:spPr>
          <a:xfrm rot="5400000">
            <a:off x="4673704" y="1637488"/>
            <a:ext cx="3295725" cy="2059099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2e45f2edb1d_0_53"/>
          <p:cNvSpPr txBox="1"/>
          <p:nvPr/>
        </p:nvSpPr>
        <p:spPr>
          <a:xfrm>
            <a:off x="5225017" y="4226051"/>
            <a:ext cx="2079900" cy="585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accent3"/>
                </a:solidFill>
              </a:rPr>
              <a:t>Carrier: 100x50mm</a:t>
            </a:r>
            <a:endParaRPr sz="1300">
              <a:solidFill>
                <a:schemeClr val="accent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00">
                <a:solidFill>
                  <a:schemeClr val="accent3"/>
                </a:solidFill>
              </a:rPr>
              <a:t>SoM: 50x40mm</a:t>
            </a:r>
            <a:endParaRPr sz="1300">
              <a:solidFill>
                <a:schemeClr val="accent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hème Office">
  <a:themeElements>
    <a:clrScheme name="Bureau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ERN2Corporate16-9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2016-04-26T16:44:32Z</dcterms:created>
  <dc:creator>Ruben Garcia Alia</dc:creator>
</cp:coreProperties>
</file>