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2"/>
  </p:notesMasterIdLst>
  <p:sldIdLst>
    <p:sldId id="257" r:id="rId2"/>
    <p:sldId id="271" r:id="rId3"/>
    <p:sldId id="270" r:id="rId4"/>
    <p:sldId id="272" r:id="rId5"/>
    <p:sldId id="276" r:id="rId6"/>
    <p:sldId id="283" r:id="rId7"/>
    <p:sldId id="284" r:id="rId8"/>
    <p:sldId id="282" r:id="rId9"/>
    <p:sldId id="259" r:id="rId10"/>
    <p:sldId id="273" r:id="rId1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ben Garcia Alia" initials="RGA" lastIdx="1" clrIdx="0">
    <p:extLst>
      <p:ext uri="{19B8F6BF-5375-455C-9EA6-DF929625EA0E}">
        <p15:presenceInfo xmlns:p15="http://schemas.microsoft.com/office/powerpoint/2012/main" userId="S::ruben.garcia.alia@cern.ch::0d622252-54ff-4c3d-aaf0-7d44d5315123" providerId="AD"/>
      </p:ext>
    </p:extLst>
  </p:cmAuthor>
  <p:cmAuthor id="2" name="Pablo Federico Lopez" initials="PFL" lastIdx="2" clrIdx="1">
    <p:extLst>
      <p:ext uri="{19B8F6BF-5375-455C-9EA6-DF929625EA0E}">
        <p15:presenceInfo xmlns:p15="http://schemas.microsoft.com/office/powerpoint/2012/main" userId="S-1-5-21-1526224874-1540688658-1361462980-956899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3CB2"/>
    <a:srgbClr val="0B387C"/>
    <a:srgbClr val="FF9900"/>
    <a:srgbClr val="0C377B"/>
    <a:srgbClr val="104282"/>
    <a:srgbClr val="0055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94660"/>
  </p:normalViewPr>
  <p:slideViewPr>
    <p:cSldViewPr snapToGrid="0" snapToObjects="1">
      <p:cViewPr varScale="1">
        <p:scale>
          <a:sx n="145" d="100"/>
          <a:sy n="145" d="100"/>
        </p:scale>
        <p:origin x="576" y="120"/>
      </p:cViewPr>
      <p:guideLst>
        <p:guide orient="horz" pos="1620"/>
        <p:guide pos="2896"/>
      </p:guideLst>
    </p:cSldViewPr>
  </p:slideViewPr>
  <p:notesTextViewPr>
    <p:cViewPr>
      <p:scale>
        <a:sx n="100" d="100"/>
        <a:sy n="100" d="100"/>
      </p:scale>
      <p:origin x="0" y="0"/>
    </p:cViewPr>
  </p:notesTextViewPr>
  <p:notesViewPr>
    <p:cSldViewPr snapToGrid="0" snapToObjects="1" showGuides="1">
      <p:cViewPr varScale="1">
        <p:scale>
          <a:sx n="136" d="100"/>
          <a:sy n="136" d="100"/>
        </p:scale>
        <p:origin x="-3872"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DA8CDB-4CDB-0047-B0A3-926A8FE44A35}" type="datetimeFigureOut">
              <a:rPr lang="fr-FR" smtClean="0"/>
              <a:t>07/06/2024</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8" name="Footer Placeholder 2">
            <a:extLst>
              <a:ext uri="{FF2B5EF4-FFF2-40B4-BE49-F238E27FC236}">
                <a16:creationId xmlns:a16="http://schemas.microsoft.com/office/drawing/2014/main" id="{1F1F9CF6-ACF9-4B7D-9006-C11E82761E8C}"/>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RADNEXT 3rd Annual Meeting – 10-11 June 2024</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7" name="Footer Placeholder 2">
            <a:extLst>
              <a:ext uri="{FF2B5EF4-FFF2-40B4-BE49-F238E27FC236}">
                <a16:creationId xmlns:a16="http://schemas.microsoft.com/office/drawing/2014/main" id="{30924EA9-8476-433D-83CF-F6236DD740CC}"/>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RADNEXT 3rd Annual Meeting – 10-11 June 2024</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Footer Placeholder 2">
            <a:extLst>
              <a:ext uri="{FF2B5EF4-FFF2-40B4-BE49-F238E27FC236}">
                <a16:creationId xmlns:a16="http://schemas.microsoft.com/office/drawing/2014/main" id="{D38214CE-5E7A-42A7-86D0-23B7A8C131FB}"/>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RADNEXT 3rd Annual Meeting – 10-11 June 2024</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10" name="Footer Placeholder 2">
            <a:extLst>
              <a:ext uri="{FF2B5EF4-FFF2-40B4-BE49-F238E27FC236}">
                <a16:creationId xmlns:a16="http://schemas.microsoft.com/office/drawing/2014/main" id="{5C3EB8EC-D224-41DF-9F8A-06FBFEA10478}"/>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RADNEXT 3rd Annual Meeting – 10-11 June 2024</a:t>
            </a:r>
            <a:endParaRPr lang="en-US" dirty="0"/>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Footer Placeholder 2">
            <a:extLst>
              <a:ext uri="{FF2B5EF4-FFF2-40B4-BE49-F238E27FC236}">
                <a16:creationId xmlns:a16="http://schemas.microsoft.com/office/drawing/2014/main" id="{43BBF022-EAE7-44E2-B560-8402578555E5}"/>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RADNEXT 3rd Annual Meeting – 10-11 June 2024</a:t>
            </a:r>
            <a:endParaRPr lang="en-US" dirty="0"/>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lvl1pPr algn="l">
              <a:defRPr sz="2600" b="1"/>
            </a:lvl1pPr>
          </a:lstStyle>
          <a:p>
            <a:r>
              <a:rPr kumimoji="0" lang="en-US" dirty="0"/>
              <a:t>Click to edit Master title style</a:t>
            </a:r>
          </a:p>
        </p:txBody>
      </p:sp>
      <p:sp>
        <p:nvSpPr>
          <p:cNvPr id="3" name="Espace réservé du contenu 2"/>
          <p:cNvSpPr>
            <a:spLocks noGrp="1"/>
          </p:cNvSpPr>
          <p:nvPr>
            <p:ph idx="1"/>
          </p:nvPr>
        </p:nvSpPr>
        <p:spPr/>
        <p:txBody>
          <a:bodyPr/>
          <a:lstStyle>
            <a:lvl1pPr>
              <a:defRPr sz="1600"/>
            </a:lvl1pPr>
            <a:lvl2pPr>
              <a:defRPr sz="1500"/>
            </a:lvl2pPr>
            <a:lvl3pPr>
              <a:defRPr sz="1400"/>
            </a:lvl3pPr>
            <a:lvl4pPr>
              <a:defRPr sz="1300"/>
            </a:lvl4pPr>
            <a:lvl5pPr>
              <a:defRPr sz="12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0" name="Footer Placeholder 2">
            <a:extLst>
              <a:ext uri="{FF2B5EF4-FFF2-40B4-BE49-F238E27FC236}">
                <a16:creationId xmlns:a16="http://schemas.microsoft.com/office/drawing/2014/main" id="{FC72C277-F481-4AEC-BE20-39B5F5CA8A7C}"/>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RADNEXT 3rd Annual Meeting – 10-11 June 2024</a:t>
            </a:r>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Footer Placeholder 2">
            <a:extLst>
              <a:ext uri="{FF2B5EF4-FFF2-40B4-BE49-F238E27FC236}">
                <a16:creationId xmlns:a16="http://schemas.microsoft.com/office/drawing/2014/main" id="{CD8D1CD9-9CA0-4386-970F-E72087CC85FB}"/>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RADNEXT 3rd Annual Meeting – 10-11 June 2024</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9" name="Footer Placeholder 2">
            <a:extLst>
              <a:ext uri="{FF2B5EF4-FFF2-40B4-BE49-F238E27FC236}">
                <a16:creationId xmlns:a16="http://schemas.microsoft.com/office/drawing/2014/main" id="{2622A7C7-9F4A-438B-B9FD-D4E59BF2DC2D}"/>
              </a:ext>
            </a:extLst>
          </p:cNvPr>
          <p:cNvSpPr>
            <a:spLocks noGrp="1"/>
          </p:cNvSpPr>
          <p:nvPr>
            <p:ph type="ftr" sz="quarter" idx="1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RADNEXT 3rd Annual Meeting – 10-11 June 2024</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3" name="Footer Placeholder 2"/>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RADNEXT 3rd Annual Meeting – 10-11 June 2024</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6" name="Picture 5">
            <a:extLst>
              <a:ext uri="{FF2B5EF4-FFF2-40B4-BE49-F238E27FC236}">
                <a16:creationId xmlns:a16="http://schemas.microsoft.com/office/drawing/2014/main" id="{189B27FB-FA01-4CBA-8008-D7658876D9BA}"/>
              </a:ext>
            </a:extLst>
          </p:cNvPr>
          <p:cNvPicPr>
            <a:picLocks noChangeAspect="1"/>
          </p:cNvPicPr>
          <p:nvPr userDrawn="1"/>
        </p:nvPicPr>
        <p:blipFill>
          <a:blip r:embed="rId15"/>
          <a:stretch>
            <a:fillRect/>
          </a:stretch>
        </p:blipFill>
        <p:spPr>
          <a:xfrm>
            <a:off x="199368" y="4709827"/>
            <a:ext cx="1144799" cy="433673"/>
          </a:xfrm>
          <a:prstGeom prst="rect">
            <a:avLst/>
          </a:prstGeom>
        </p:spPr>
      </p:pic>
      <p:pic>
        <p:nvPicPr>
          <p:cNvPr id="5" name="Picture 4" descr="Logo, company name&#10;&#10;Description automatically generated">
            <a:extLst>
              <a:ext uri="{FF2B5EF4-FFF2-40B4-BE49-F238E27FC236}">
                <a16:creationId xmlns:a16="http://schemas.microsoft.com/office/drawing/2014/main" id="{FDF67FAC-7F3A-AC63-B711-17A1FC3986CF}"/>
              </a:ext>
            </a:extLst>
          </p:cNvPr>
          <p:cNvPicPr>
            <a:picLocks noChangeAspect="1"/>
          </p:cNvPicPr>
          <p:nvPr userDrawn="1"/>
        </p:nvPicPr>
        <p:blipFill>
          <a:blip r:embed="rId16"/>
          <a:stretch>
            <a:fillRect/>
          </a:stretch>
        </p:blipFill>
        <p:spPr>
          <a:xfrm>
            <a:off x="1770189" y="4741705"/>
            <a:ext cx="326063" cy="331280"/>
          </a:xfrm>
          <a:prstGeom prst="rect">
            <a:avLst/>
          </a:prstGeom>
        </p:spPr>
      </p:pic>
      <p:pic>
        <p:nvPicPr>
          <p:cNvPr id="7" name="Picture 6">
            <a:extLst>
              <a:ext uri="{FF2B5EF4-FFF2-40B4-BE49-F238E27FC236}">
                <a16:creationId xmlns:a16="http://schemas.microsoft.com/office/drawing/2014/main" id="{104D2D0D-083E-6FB1-A041-08B063FD6692}"/>
              </a:ext>
            </a:extLst>
          </p:cNvPr>
          <p:cNvPicPr>
            <a:picLocks noChangeAspect="1" noChangeArrowheads="1"/>
          </p:cNvPicPr>
          <p:nvPr userDrawn="1"/>
        </p:nvPicPr>
        <p:blipFill rotWithShape="1">
          <a:blip r:embed="rId17">
            <a:extLst>
              <a:ext uri="{28A0092B-C50C-407E-A947-70E740481C1C}">
                <a14:useLocalDpi xmlns:a14="http://schemas.microsoft.com/office/drawing/2010/main" val="0"/>
              </a:ext>
            </a:extLst>
          </a:blip>
          <a:srcRect l="66675"/>
          <a:stretch/>
        </p:blipFill>
        <p:spPr bwMode="auto">
          <a:xfrm>
            <a:off x="1358771" y="4722606"/>
            <a:ext cx="366975" cy="36315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Logo, company name&#10;&#10;Description automatically generated">
            <a:extLst>
              <a:ext uri="{FF2B5EF4-FFF2-40B4-BE49-F238E27FC236}">
                <a16:creationId xmlns:a16="http://schemas.microsoft.com/office/drawing/2014/main" id="{98C65536-D3F6-09A0-18BB-BD4FD1603068}"/>
              </a:ext>
            </a:extLst>
          </p:cNvPr>
          <p:cNvPicPr>
            <a:picLocks noChangeAspect="1"/>
          </p:cNvPicPr>
          <p:nvPr userDrawn="1"/>
        </p:nvPicPr>
        <p:blipFill>
          <a:blip r:embed="rId18"/>
          <a:stretch>
            <a:fillRect/>
          </a:stretch>
        </p:blipFill>
        <p:spPr>
          <a:xfrm>
            <a:off x="2140695" y="4696179"/>
            <a:ext cx="326063" cy="407173"/>
          </a:xfrm>
          <a:prstGeom prst="rect">
            <a:avLst/>
          </a:prstGeom>
        </p:spPr>
      </p:pic>
      <p:cxnSp>
        <p:nvCxnSpPr>
          <p:cNvPr id="12" name="Straight Connector 11">
            <a:extLst>
              <a:ext uri="{FF2B5EF4-FFF2-40B4-BE49-F238E27FC236}">
                <a16:creationId xmlns:a16="http://schemas.microsoft.com/office/drawing/2014/main" id="{2F058C9B-ABCC-B53C-EAEB-66A23261A4DA}"/>
              </a:ext>
            </a:extLst>
          </p:cNvPr>
          <p:cNvCxnSpPr>
            <a:cxnSpLocks/>
          </p:cNvCxnSpPr>
          <p:nvPr userDrawn="1"/>
        </p:nvCxnSpPr>
        <p:spPr>
          <a:xfrm>
            <a:off x="1278340" y="4722606"/>
            <a:ext cx="0" cy="363158"/>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vent/1348465/overview" TargetMode="External"/><Relationship Id="rId7"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jp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2410" y="2823356"/>
            <a:ext cx="4798615" cy="1817812"/>
          </a:xfrm>
          <a:prstGeom prst="rect">
            <a:avLst/>
          </a:prstGeom>
        </p:spPr>
      </p:pic>
      <p:sp>
        <p:nvSpPr>
          <p:cNvPr id="2" name="Title 1"/>
          <p:cNvSpPr>
            <a:spLocks noGrp="1"/>
          </p:cNvSpPr>
          <p:nvPr>
            <p:ph type="title"/>
          </p:nvPr>
        </p:nvSpPr>
        <p:spPr>
          <a:xfrm>
            <a:off x="404171" y="466344"/>
            <a:ext cx="8226854" cy="1367267"/>
          </a:xfrm>
        </p:spPr>
        <p:txBody>
          <a:bodyPr>
            <a:noAutofit/>
          </a:bodyPr>
          <a:lstStyle/>
          <a:p>
            <a:r>
              <a:rPr lang="en-US" sz="2800" b="1" dirty="0"/>
              <a:t>WP6: </a:t>
            </a:r>
            <a:r>
              <a:rPr lang="en-GB" sz="2800" b="1" dirty="0"/>
              <a:t>The development of system-level observation techniques through the SEE Tester case study</a:t>
            </a:r>
          </a:p>
        </p:txBody>
      </p:sp>
      <p:sp>
        <p:nvSpPr>
          <p:cNvPr id="6" name="Text Placeholder 5"/>
          <p:cNvSpPr>
            <a:spLocks noGrp="1"/>
          </p:cNvSpPr>
          <p:nvPr>
            <p:ph type="body" idx="10"/>
          </p:nvPr>
        </p:nvSpPr>
        <p:spPr>
          <a:xfrm>
            <a:off x="404171" y="1868327"/>
            <a:ext cx="5706777" cy="1007312"/>
          </a:xfrm>
        </p:spPr>
        <p:txBody>
          <a:bodyPr>
            <a:normAutofit/>
          </a:bodyPr>
          <a:lstStyle/>
          <a:p>
            <a:r>
              <a:rPr lang="en-US" sz="1600" dirty="0"/>
              <a:t>Ivan Slipukhin (CERN, University of Montpellier)</a:t>
            </a:r>
          </a:p>
          <a:p>
            <a:r>
              <a:rPr lang="en-GB" sz="1600" dirty="0">
                <a:solidFill>
                  <a:schemeClr val="tx2">
                    <a:lumMod val="60000"/>
                    <a:lumOff val="40000"/>
                  </a:schemeClr>
                </a:solidFill>
              </a:rPr>
              <a:t>RADNEXT 3</a:t>
            </a:r>
            <a:r>
              <a:rPr lang="en-GB" sz="1600" baseline="30000" dirty="0">
                <a:solidFill>
                  <a:schemeClr val="tx2">
                    <a:lumMod val="60000"/>
                    <a:lumOff val="40000"/>
                  </a:schemeClr>
                </a:solidFill>
              </a:rPr>
              <a:t>rd</a:t>
            </a:r>
            <a:r>
              <a:rPr lang="en-GB" sz="1600" dirty="0">
                <a:solidFill>
                  <a:schemeClr val="tx2">
                    <a:lumMod val="60000"/>
                    <a:lumOff val="40000"/>
                  </a:schemeClr>
                </a:solidFill>
              </a:rPr>
              <a:t> Annual Meeting </a:t>
            </a:r>
            <a:r>
              <a:rPr lang="en-US" sz="1600" dirty="0">
                <a:solidFill>
                  <a:schemeClr val="tx2">
                    <a:lumMod val="60000"/>
                    <a:lumOff val="40000"/>
                  </a:schemeClr>
                </a:solidFill>
              </a:rPr>
              <a:t>– 10-11 June 2024</a:t>
            </a:r>
          </a:p>
          <a:p>
            <a:r>
              <a:rPr lang="en-US" sz="1600" dirty="0">
                <a:solidFill>
                  <a:schemeClr val="tx2"/>
                </a:solidFill>
                <a:hlinkClick r:id="rId3">
                  <a:extLst>
                    <a:ext uri="{A12FA001-AC4F-418D-AE19-62706E023703}">
                      <ahyp:hlinkClr xmlns:ahyp="http://schemas.microsoft.com/office/drawing/2018/hyperlinkcolor" val="tx"/>
                    </a:ext>
                  </a:extLst>
                </a:hlinkClick>
              </a:rPr>
              <a:t>https://indico.cern.ch/event/1348465/</a:t>
            </a:r>
            <a:endParaRPr lang="en-US" sz="1600" dirty="0">
              <a:solidFill>
                <a:schemeClr val="tx2"/>
              </a:solidFill>
            </a:endParaRPr>
          </a:p>
        </p:txBody>
      </p:sp>
      <p:sp>
        <p:nvSpPr>
          <p:cNvPr id="5" name="Slide Number Placeholder 4"/>
          <p:cNvSpPr>
            <a:spLocks noGrp="1"/>
          </p:cNvSpPr>
          <p:nvPr>
            <p:ph type="sldNum" sz="quarter" idx="4294967295"/>
          </p:nvPr>
        </p:nvSpPr>
        <p:spPr>
          <a:xfrm>
            <a:off x="8642350" y="4767263"/>
            <a:ext cx="501650" cy="274637"/>
          </a:xfrm>
        </p:spPr>
        <p:txBody>
          <a:bodyPr/>
          <a:lstStyle/>
          <a:p>
            <a:fld id="{17918391-D411-FE40-AAD7-861AE5233E0E}" type="slidenum">
              <a:rPr lang="en-US" smtClean="0"/>
              <a:pPr/>
              <a:t>1</a:t>
            </a:fld>
            <a:endParaRPr lang="en-US" dirty="0"/>
          </a:p>
        </p:txBody>
      </p:sp>
      <p:sp>
        <p:nvSpPr>
          <p:cNvPr id="4" name="Footer Placeholder 3"/>
          <p:cNvSpPr>
            <a:spLocks noGrp="1"/>
          </p:cNvSpPr>
          <p:nvPr>
            <p:ph type="ftr" sz="quarter" idx="3"/>
          </p:nvPr>
        </p:nvSpPr>
        <p:spPr/>
        <p:txBody>
          <a:bodyPr/>
          <a:lstStyle/>
          <a:p>
            <a:r>
              <a:rPr lang="en-GB" dirty="0"/>
              <a:t>RADNEXT 3</a:t>
            </a:r>
            <a:r>
              <a:rPr lang="en-GB" baseline="30000" dirty="0"/>
              <a:t>rd</a:t>
            </a:r>
            <a:r>
              <a:rPr lang="en-GB" dirty="0"/>
              <a:t> Annual Meeting – 10-11 June 2024</a:t>
            </a:r>
            <a:endParaRPr lang="en-US" dirty="0"/>
          </a:p>
        </p:txBody>
      </p:sp>
      <p:pic>
        <p:nvPicPr>
          <p:cNvPr id="7" name="Picture 6"/>
          <p:cNvPicPr>
            <a:picLocks noChangeAspect="1"/>
          </p:cNvPicPr>
          <p:nvPr/>
        </p:nvPicPr>
        <p:blipFill>
          <a:blip r:embed="rId4"/>
          <a:stretch>
            <a:fillRect/>
          </a:stretch>
        </p:blipFill>
        <p:spPr>
          <a:xfrm>
            <a:off x="0" y="4463227"/>
            <a:ext cx="3968954" cy="577880"/>
          </a:xfrm>
          <a:prstGeom prst="rect">
            <a:avLst/>
          </a:prstGeom>
        </p:spPr>
      </p:pic>
      <p:pic>
        <p:nvPicPr>
          <p:cNvPr id="9" name="Picture 8" descr="Logo, company name&#10;&#10;Description automatically generated">
            <a:extLst>
              <a:ext uri="{FF2B5EF4-FFF2-40B4-BE49-F238E27FC236}">
                <a16:creationId xmlns:a16="http://schemas.microsoft.com/office/drawing/2014/main" id="{BF1E67E9-44FA-AB71-56E2-E660E80B4E76}"/>
              </a:ext>
            </a:extLst>
          </p:cNvPr>
          <p:cNvPicPr>
            <a:picLocks noChangeAspect="1"/>
          </p:cNvPicPr>
          <p:nvPr/>
        </p:nvPicPr>
        <p:blipFill>
          <a:blip r:embed="rId5"/>
          <a:stretch>
            <a:fillRect/>
          </a:stretch>
        </p:blipFill>
        <p:spPr>
          <a:xfrm>
            <a:off x="1593379" y="3440830"/>
            <a:ext cx="833189" cy="846520"/>
          </a:xfrm>
          <a:prstGeom prst="rect">
            <a:avLst/>
          </a:prstGeom>
        </p:spPr>
      </p:pic>
      <p:pic>
        <p:nvPicPr>
          <p:cNvPr id="11" name="Picture 10" descr="Logo, company name&#10;&#10;Description automatically generated">
            <a:extLst>
              <a:ext uri="{FF2B5EF4-FFF2-40B4-BE49-F238E27FC236}">
                <a16:creationId xmlns:a16="http://schemas.microsoft.com/office/drawing/2014/main" id="{69B4627E-8124-5413-561C-5FFE2E1F6F6C}"/>
              </a:ext>
            </a:extLst>
          </p:cNvPr>
          <p:cNvPicPr>
            <a:picLocks noChangeAspect="1"/>
          </p:cNvPicPr>
          <p:nvPr/>
        </p:nvPicPr>
        <p:blipFill>
          <a:blip r:embed="rId6"/>
          <a:stretch>
            <a:fillRect/>
          </a:stretch>
        </p:blipFill>
        <p:spPr>
          <a:xfrm>
            <a:off x="2532687" y="3362455"/>
            <a:ext cx="806651" cy="1007312"/>
          </a:xfrm>
          <a:prstGeom prst="rect">
            <a:avLst/>
          </a:prstGeom>
        </p:spPr>
      </p:pic>
      <p:pic>
        <p:nvPicPr>
          <p:cNvPr id="12" name="Picture 11">
            <a:extLst>
              <a:ext uri="{FF2B5EF4-FFF2-40B4-BE49-F238E27FC236}">
                <a16:creationId xmlns:a16="http://schemas.microsoft.com/office/drawing/2014/main" id="{E6EC87B5-3531-17F8-C42B-FBF7DB9DAD54}"/>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66524"/>
          <a:stretch/>
        </p:blipFill>
        <p:spPr bwMode="auto">
          <a:xfrm>
            <a:off x="523361" y="3389290"/>
            <a:ext cx="963899" cy="949599"/>
          </a:xfrm>
          <a:prstGeom prst="rect">
            <a:avLst/>
          </a:prstGeom>
          <a:noFill/>
        </p:spPr>
      </p:pic>
    </p:spTree>
    <p:extLst>
      <p:ext uri="{BB962C8B-B14F-4D97-AF65-F5344CB8AC3E}">
        <p14:creationId xmlns:p14="http://schemas.microsoft.com/office/powerpoint/2010/main" val="1590182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a:t>Literature</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10</a:t>
            </a:fld>
            <a:endParaRPr lang="en-US" dirty="0"/>
          </a:p>
        </p:txBody>
      </p:sp>
      <p:sp>
        <p:nvSpPr>
          <p:cNvPr id="5" name="Footer Placeholder 4"/>
          <p:cNvSpPr>
            <a:spLocks noGrp="1"/>
          </p:cNvSpPr>
          <p:nvPr>
            <p:ph type="ftr" sz="quarter" idx="3"/>
          </p:nvPr>
        </p:nvSpPr>
        <p:spPr/>
        <p:txBody>
          <a:bodyPr/>
          <a:lstStyle/>
          <a:p>
            <a:r>
              <a:rPr lang="en-GB" dirty="0"/>
              <a:t>RADNEXT 3</a:t>
            </a:r>
            <a:r>
              <a:rPr lang="en-GB" baseline="30000" dirty="0"/>
              <a:t>rd</a:t>
            </a:r>
            <a:r>
              <a:rPr lang="en-GB" dirty="0"/>
              <a:t> Annual Meeting – 10-11 June 2024</a:t>
            </a:r>
            <a:endParaRPr lang="en-US" dirty="0"/>
          </a:p>
        </p:txBody>
      </p:sp>
      <p:sp>
        <p:nvSpPr>
          <p:cNvPr id="7" name="Content Placeholder 6">
            <a:extLst>
              <a:ext uri="{FF2B5EF4-FFF2-40B4-BE49-F238E27FC236}">
                <a16:creationId xmlns:a16="http://schemas.microsoft.com/office/drawing/2014/main" id="{C568218A-2379-BD1C-80EE-E879AAFA2B4C}"/>
              </a:ext>
            </a:extLst>
          </p:cNvPr>
          <p:cNvSpPr>
            <a:spLocks noGrp="1"/>
          </p:cNvSpPr>
          <p:nvPr>
            <p:ph idx="1"/>
          </p:nvPr>
        </p:nvSpPr>
        <p:spPr>
          <a:xfrm>
            <a:off x="457200" y="994205"/>
            <a:ext cx="7996428" cy="3203145"/>
          </a:xfrm>
        </p:spPr>
        <p:txBody>
          <a:bodyPr>
            <a:normAutofit/>
          </a:bodyPr>
          <a:lstStyle/>
          <a:p>
            <a:pPr marL="36576" indent="0" defTabSz="401638">
              <a:buNone/>
            </a:pPr>
            <a:r>
              <a:rPr lang="en-US" sz="1400" dirty="0"/>
              <a:t>[1] 	</a:t>
            </a:r>
            <a:r>
              <a:rPr lang="en-GB" sz="1400" dirty="0"/>
              <a:t>G. Lerner, R García </a:t>
            </a:r>
            <a:r>
              <a:rPr lang="en-GB" sz="1400" dirty="0" err="1"/>
              <a:t>Alía</a:t>
            </a:r>
            <a:r>
              <a:rPr lang="en-GB" sz="1400" dirty="0"/>
              <a:t>, K. Bi</a:t>
            </a:r>
            <a:r>
              <a:rPr lang="pl-PL" sz="1400" dirty="0"/>
              <a:t>łko, M. Sabaté Gilarte, F. Cerutti and Y. Kadi, Radiation level specifications for HL-LHC, CERN LHC-N-ES-0001, EDMS no. 2302154, 10 December 2019 </a:t>
            </a:r>
            <a:endParaRPr lang="en-GB" sz="1400" dirty="0"/>
          </a:p>
        </p:txBody>
      </p:sp>
    </p:spTree>
    <p:extLst>
      <p:ext uri="{BB962C8B-B14F-4D97-AF65-F5344CB8AC3E}">
        <p14:creationId xmlns:p14="http://schemas.microsoft.com/office/powerpoint/2010/main" val="1836262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Electronics at the CERN </a:t>
            </a:r>
            <a:r>
              <a:rPr lang="fr-CH" dirty="0" err="1"/>
              <a:t>accelerator</a:t>
            </a:r>
            <a:r>
              <a:rPr lang="fr-CH" dirty="0"/>
              <a:t> </a:t>
            </a:r>
            <a:r>
              <a:rPr lang="fr-CH" dirty="0" err="1"/>
              <a:t>complex</a:t>
            </a:r>
            <a:endParaRPr lang="en-GB" dirty="0"/>
          </a:p>
        </p:txBody>
      </p:sp>
      <p:sp>
        <p:nvSpPr>
          <p:cNvPr id="3" name="Content Placeholder 2"/>
          <p:cNvSpPr>
            <a:spLocks noGrp="1"/>
          </p:cNvSpPr>
          <p:nvPr>
            <p:ph idx="1"/>
          </p:nvPr>
        </p:nvSpPr>
        <p:spPr>
          <a:xfrm>
            <a:off x="454454" y="838478"/>
            <a:ext cx="8229600" cy="2153275"/>
          </a:xfrm>
        </p:spPr>
        <p:txBody>
          <a:bodyPr>
            <a:normAutofit/>
          </a:bodyPr>
          <a:lstStyle/>
          <a:p>
            <a:pPr marL="0" indent="0">
              <a:lnSpc>
                <a:spcPct val="150000"/>
              </a:lnSpc>
              <a:spcAft>
                <a:spcPts val="300"/>
              </a:spcAft>
              <a:buNone/>
            </a:pPr>
            <a:r>
              <a:rPr lang="en-US" sz="1200" dirty="0">
                <a:solidFill>
                  <a:srgbClr val="002060"/>
                </a:solidFill>
              </a:rPr>
              <a:t>CERN accelerator complex consists of multiple distributed electronic systems with different levels of exposure to the radiation fields present in the proximity to the accelerator. The radiation field consists of multiple particle species with broad energy spectra, and is commonly the result of:</a:t>
            </a:r>
          </a:p>
          <a:p>
            <a:pPr marL="171450" indent="-171450">
              <a:lnSpc>
                <a:spcPct val="150000"/>
              </a:lnSpc>
              <a:spcAft>
                <a:spcPts val="300"/>
              </a:spcAft>
            </a:pPr>
            <a:r>
              <a:rPr lang="en-US" sz="1100" b="1" dirty="0">
                <a:solidFill>
                  <a:srgbClr val="002060"/>
                </a:solidFill>
              </a:rPr>
              <a:t>beam interactions with the residual gas in the beam pipe</a:t>
            </a:r>
          </a:p>
          <a:p>
            <a:pPr marL="171450" indent="-171450">
              <a:lnSpc>
                <a:spcPct val="150000"/>
              </a:lnSpc>
            </a:pPr>
            <a:r>
              <a:rPr lang="en-US" sz="1100" b="1" dirty="0">
                <a:solidFill>
                  <a:srgbClr val="002060"/>
                </a:solidFill>
              </a:rPr>
              <a:t>beam interactions with the elements of the accelerator </a:t>
            </a:r>
          </a:p>
          <a:p>
            <a:pPr marL="173038" indent="0">
              <a:lnSpc>
                <a:spcPct val="150000"/>
              </a:lnSpc>
              <a:spcBef>
                <a:spcPts val="0"/>
              </a:spcBef>
              <a:spcAft>
                <a:spcPts val="300"/>
              </a:spcAft>
              <a:buNone/>
            </a:pPr>
            <a:r>
              <a:rPr lang="en-US" sz="1100" b="1" dirty="0">
                <a:solidFill>
                  <a:srgbClr val="002060"/>
                </a:solidFill>
              </a:rPr>
              <a:t>(collimators, dumps, beam instrumentation) </a:t>
            </a:r>
          </a:p>
          <a:p>
            <a:pPr marL="171450" indent="-171450">
              <a:lnSpc>
                <a:spcPct val="150000"/>
              </a:lnSpc>
              <a:spcAft>
                <a:spcPts val="300"/>
              </a:spcAft>
            </a:pPr>
            <a:r>
              <a:rPr lang="en-US" sz="1100" b="1" dirty="0">
                <a:solidFill>
                  <a:srgbClr val="002060"/>
                </a:solidFill>
              </a:rPr>
              <a:t>particle collisions for physics research.</a:t>
            </a:r>
          </a:p>
        </p:txBody>
      </p:sp>
      <p:sp>
        <p:nvSpPr>
          <p:cNvPr id="4" name="Slide Number Placeholder 3"/>
          <p:cNvSpPr>
            <a:spLocks noGrp="1"/>
          </p:cNvSpPr>
          <p:nvPr>
            <p:ph type="sldNum" sz="quarter" idx="4"/>
          </p:nvPr>
        </p:nvSpPr>
        <p:spPr/>
        <p:txBody>
          <a:bodyPr/>
          <a:lstStyle/>
          <a:p>
            <a:fld id="{17918391-D411-FE40-AAD7-861AE5233E0E}" type="slidenum">
              <a:rPr lang="en-US" smtClean="0"/>
              <a:pPr/>
              <a:t>2</a:t>
            </a:fld>
            <a:endParaRPr lang="en-US" dirty="0"/>
          </a:p>
        </p:txBody>
      </p:sp>
      <p:sp>
        <p:nvSpPr>
          <p:cNvPr id="5" name="Footer Placeholder 4"/>
          <p:cNvSpPr>
            <a:spLocks noGrp="1"/>
          </p:cNvSpPr>
          <p:nvPr>
            <p:ph type="ftr" sz="quarter" idx="3"/>
          </p:nvPr>
        </p:nvSpPr>
        <p:spPr/>
        <p:txBody>
          <a:bodyPr/>
          <a:lstStyle/>
          <a:p>
            <a:r>
              <a:rPr lang="en-GB" dirty="0"/>
              <a:t>RADNEXT 3</a:t>
            </a:r>
            <a:r>
              <a:rPr lang="en-GB" baseline="30000" dirty="0"/>
              <a:t>rd</a:t>
            </a:r>
            <a:r>
              <a:rPr lang="en-GB" dirty="0"/>
              <a:t> Annual Meeting – 10-11 June 2024</a:t>
            </a:r>
            <a:endParaRPr lang="en-US" dirty="0"/>
          </a:p>
        </p:txBody>
      </p:sp>
      <p:pic>
        <p:nvPicPr>
          <p:cNvPr id="7" name="Picture 6">
            <a:extLst>
              <a:ext uri="{FF2B5EF4-FFF2-40B4-BE49-F238E27FC236}">
                <a16:creationId xmlns:a16="http://schemas.microsoft.com/office/drawing/2014/main" id="{C299EF56-3FC5-1FDD-2091-E32B2CE28B25}"/>
              </a:ext>
            </a:extLst>
          </p:cNvPr>
          <p:cNvPicPr>
            <a:picLocks noChangeAspect="1"/>
          </p:cNvPicPr>
          <p:nvPr/>
        </p:nvPicPr>
        <p:blipFill>
          <a:blip r:embed="rId2"/>
          <a:srcRect/>
          <a:stretch/>
        </p:blipFill>
        <p:spPr>
          <a:xfrm>
            <a:off x="5506135" y="1590910"/>
            <a:ext cx="3399807" cy="2121288"/>
          </a:xfrm>
          <a:prstGeom prst="rect">
            <a:avLst/>
          </a:prstGeom>
        </p:spPr>
      </p:pic>
      <p:sp>
        <p:nvSpPr>
          <p:cNvPr id="9" name="TextBox 8">
            <a:extLst>
              <a:ext uri="{FF2B5EF4-FFF2-40B4-BE49-F238E27FC236}">
                <a16:creationId xmlns:a16="http://schemas.microsoft.com/office/drawing/2014/main" id="{64B297F0-4C75-9F09-9103-B74057F455B5}"/>
              </a:ext>
            </a:extLst>
          </p:cNvPr>
          <p:cNvSpPr txBox="1"/>
          <p:nvPr/>
        </p:nvSpPr>
        <p:spPr>
          <a:xfrm>
            <a:off x="451707" y="3071553"/>
            <a:ext cx="5232045" cy="612155"/>
          </a:xfrm>
          <a:prstGeom prst="rect">
            <a:avLst/>
          </a:prstGeom>
          <a:noFill/>
        </p:spPr>
        <p:txBody>
          <a:bodyPr wrap="square">
            <a:spAutoFit/>
          </a:bodyPr>
          <a:lstStyle/>
          <a:p>
            <a:pPr marL="0" indent="0">
              <a:lnSpc>
                <a:spcPct val="150000"/>
              </a:lnSpc>
              <a:spcAft>
                <a:spcPts val="600"/>
              </a:spcAft>
              <a:buNone/>
            </a:pPr>
            <a:r>
              <a:rPr lang="en-US" sz="1200" dirty="0">
                <a:solidFill>
                  <a:srgbClr val="002060"/>
                </a:solidFill>
              </a:rPr>
              <a:t>Radiation effects in electronics are most frequently induced by </a:t>
            </a:r>
            <a:r>
              <a:rPr lang="en-US" sz="1200" dirty="0">
                <a:solidFill>
                  <a:srgbClr val="00B0F0"/>
                </a:solidFill>
              </a:rPr>
              <a:t>high-energy hadrons </a:t>
            </a:r>
            <a:r>
              <a:rPr lang="en-US" sz="1200" dirty="0">
                <a:solidFill>
                  <a:srgbClr val="002060"/>
                </a:solidFill>
              </a:rPr>
              <a:t>(protons, neutrons, </a:t>
            </a:r>
            <a:r>
              <a:rPr lang="en-US" sz="1200" dirty="0" err="1">
                <a:solidFill>
                  <a:srgbClr val="002060"/>
                </a:solidFill>
              </a:rPr>
              <a:t>pions</a:t>
            </a:r>
            <a:r>
              <a:rPr lang="en-US" sz="1200" dirty="0">
                <a:solidFill>
                  <a:srgbClr val="002060"/>
                </a:solidFill>
              </a:rPr>
              <a:t>, kaons), </a:t>
            </a:r>
            <a:r>
              <a:rPr lang="en-US" sz="1200" dirty="0">
                <a:solidFill>
                  <a:srgbClr val="00B0F0"/>
                </a:solidFill>
              </a:rPr>
              <a:t>photons</a:t>
            </a:r>
            <a:r>
              <a:rPr lang="en-US" sz="1200" dirty="0">
                <a:solidFill>
                  <a:srgbClr val="002060"/>
                </a:solidFill>
              </a:rPr>
              <a:t> and </a:t>
            </a:r>
            <a:r>
              <a:rPr lang="en-US" sz="1200" dirty="0">
                <a:solidFill>
                  <a:srgbClr val="00B0F0"/>
                </a:solidFill>
              </a:rPr>
              <a:t>thermal neutrons</a:t>
            </a:r>
            <a:r>
              <a:rPr lang="en-US" sz="1200" dirty="0">
                <a:solidFill>
                  <a:srgbClr val="002060"/>
                </a:solidFill>
              </a:rPr>
              <a:t>.</a:t>
            </a:r>
          </a:p>
        </p:txBody>
      </p:sp>
      <p:sp>
        <p:nvSpPr>
          <p:cNvPr id="10" name="TextBox 9">
            <a:extLst>
              <a:ext uri="{FF2B5EF4-FFF2-40B4-BE49-F238E27FC236}">
                <a16:creationId xmlns:a16="http://schemas.microsoft.com/office/drawing/2014/main" id="{DC9BF7E3-37A0-B379-565F-B7DC5C398E06}"/>
              </a:ext>
            </a:extLst>
          </p:cNvPr>
          <p:cNvSpPr txBox="1"/>
          <p:nvPr/>
        </p:nvSpPr>
        <p:spPr>
          <a:xfrm>
            <a:off x="5560902" y="3731899"/>
            <a:ext cx="3188394" cy="507831"/>
          </a:xfrm>
          <a:prstGeom prst="rect">
            <a:avLst/>
          </a:prstGeom>
          <a:noFill/>
        </p:spPr>
        <p:txBody>
          <a:bodyPr wrap="square">
            <a:spAutoFit/>
          </a:bodyPr>
          <a:lstStyle/>
          <a:p>
            <a:pPr marL="0" indent="0" algn="just">
              <a:spcAft>
                <a:spcPts val="600"/>
              </a:spcAft>
              <a:buNone/>
            </a:pPr>
            <a:r>
              <a:rPr lang="en-US" sz="900" b="1" dirty="0">
                <a:solidFill>
                  <a:srgbClr val="002060"/>
                </a:solidFill>
              </a:rPr>
              <a:t>Example simulation of the cumulative High-Energy Hadron fluence</a:t>
            </a:r>
            <a:r>
              <a:rPr lang="pl-PL" sz="900" b="1" dirty="0">
                <a:solidFill>
                  <a:srgbClr val="002060"/>
                </a:solidFill>
              </a:rPr>
              <a:t> in the LHC tunnel</a:t>
            </a:r>
            <a:r>
              <a:rPr lang="en-US" sz="900" b="1" dirty="0">
                <a:solidFill>
                  <a:srgbClr val="002060"/>
                </a:solidFill>
              </a:rPr>
              <a:t> during one year of High-Luminosity operation [1]</a:t>
            </a:r>
          </a:p>
        </p:txBody>
      </p:sp>
      <p:sp>
        <p:nvSpPr>
          <p:cNvPr id="8" name="TextBox 7">
            <a:extLst>
              <a:ext uri="{FF2B5EF4-FFF2-40B4-BE49-F238E27FC236}">
                <a16:creationId xmlns:a16="http://schemas.microsoft.com/office/drawing/2014/main" id="{F1AE67E9-2DC1-B2C4-16F8-13BB91156206}"/>
              </a:ext>
            </a:extLst>
          </p:cNvPr>
          <p:cNvSpPr txBox="1"/>
          <p:nvPr/>
        </p:nvSpPr>
        <p:spPr>
          <a:xfrm>
            <a:off x="451706" y="3699296"/>
            <a:ext cx="4903126" cy="889154"/>
          </a:xfrm>
          <a:prstGeom prst="rect">
            <a:avLst/>
          </a:prstGeom>
          <a:noFill/>
        </p:spPr>
        <p:txBody>
          <a:bodyPr wrap="square">
            <a:spAutoFit/>
          </a:bodyPr>
          <a:lstStyle/>
          <a:p>
            <a:pPr marL="0" indent="0">
              <a:lnSpc>
                <a:spcPct val="150000"/>
              </a:lnSpc>
              <a:spcAft>
                <a:spcPts val="600"/>
              </a:spcAft>
              <a:buNone/>
            </a:pPr>
            <a:r>
              <a:rPr lang="en-US" sz="1200" dirty="0">
                <a:solidFill>
                  <a:srgbClr val="002060"/>
                </a:solidFill>
              </a:rPr>
              <a:t>Current requirements for the systems’ reliability are driven by the </a:t>
            </a:r>
            <a:r>
              <a:rPr lang="en-US" sz="1200" b="1" dirty="0">
                <a:solidFill>
                  <a:srgbClr val="002060"/>
                </a:solidFill>
              </a:rPr>
              <a:t>High-Luminosity LHC </a:t>
            </a:r>
            <a:r>
              <a:rPr lang="en-US" sz="1200" dirty="0">
                <a:solidFill>
                  <a:srgbClr val="002060"/>
                </a:solidFill>
              </a:rPr>
              <a:t>project (5x improvement of failure rate per unit luminosity compared to the operation in 2017).</a:t>
            </a:r>
          </a:p>
        </p:txBody>
      </p:sp>
    </p:spTree>
    <p:extLst>
      <p:ext uri="{BB962C8B-B14F-4D97-AF65-F5344CB8AC3E}">
        <p14:creationId xmlns:p14="http://schemas.microsoft.com/office/powerpoint/2010/main" val="1506244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2F6F1-ECC8-43D5-A9FC-E1A25451E95A}"/>
              </a:ext>
            </a:extLst>
          </p:cNvPr>
          <p:cNvSpPr>
            <a:spLocks noGrp="1"/>
          </p:cNvSpPr>
          <p:nvPr>
            <p:ph type="title"/>
          </p:nvPr>
        </p:nvSpPr>
        <p:spPr/>
        <p:txBody>
          <a:bodyPr>
            <a:normAutofit/>
          </a:bodyPr>
          <a:lstStyle/>
          <a:p>
            <a:r>
              <a:rPr lang="fr-CH" dirty="0"/>
              <a:t>System-</a:t>
            </a:r>
            <a:r>
              <a:rPr lang="fr-CH" dirty="0" err="1"/>
              <a:t>level</a:t>
            </a:r>
            <a:r>
              <a:rPr lang="fr-CH" dirty="0"/>
              <a:t> </a:t>
            </a:r>
            <a:r>
              <a:rPr lang="fr-CH" dirty="0" err="1"/>
              <a:t>testing</a:t>
            </a:r>
            <a:r>
              <a:rPr lang="fr-CH" dirty="0"/>
              <a:t> of new </a:t>
            </a:r>
            <a:r>
              <a:rPr lang="fr-CH" dirty="0" err="1"/>
              <a:t>electronics</a:t>
            </a:r>
            <a:r>
              <a:rPr lang="fr-CH" dirty="0"/>
              <a:t> at CERN</a:t>
            </a:r>
            <a:endParaRPr lang="en-GB" dirty="0"/>
          </a:p>
        </p:txBody>
      </p:sp>
      <p:sp>
        <p:nvSpPr>
          <p:cNvPr id="4" name="Slide Number Placeholder 3">
            <a:extLst>
              <a:ext uri="{FF2B5EF4-FFF2-40B4-BE49-F238E27FC236}">
                <a16:creationId xmlns:a16="http://schemas.microsoft.com/office/drawing/2014/main" id="{FBCCCEFF-4D43-427C-8363-065829565B89}"/>
              </a:ext>
            </a:extLst>
          </p:cNvPr>
          <p:cNvSpPr>
            <a:spLocks noGrp="1"/>
          </p:cNvSpPr>
          <p:nvPr>
            <p:ph type="sldNum" sz="quarter" idx="4"/>
          </p:nvPr>
        </p:nvSpPr>
        <p:spPr/>
        <p:txBody>
          <a:bodyPr/>
          <a:lstStyle/>
          <a:p>
            <a:fld id="{17918391-D411-FE40-AAD7-861AE5233E0E}" type="slidenum">
              <a:rPr lang="en-US" smtClean="0"/>
              <a:pPr/>
              <a:t>3</a:t>
            </a:fld>
            <a:endParaRPr lang="en-US" dirty="0"/>
          </a:p>
        </p:txBody>
      </p:sp>
      <p:sp>
        <p:nvSpPr>
          <p:cNvPr id="5" name="Footer Placeholder 4">
            <a:extLst>
              <a:ext uri="{FF2B5EF4-FFF2-40B4-BE49-F238E27FC236}">
                <a16:creationId xmlns:a16="http://schemas.microsoft.com/office/drawing/2014/main" id="{411703EA-F732-40C3-BCA4-483F7DED3494}"/>
              </a:ext>
            </a:extLst>
          </p:cNvPr>
          <p:cNvSpPr>
            <a:spLocks noGrp="1"/>
          </p:cNvSpPr>
          <p:nvPr>
            <p:ph type="ftr" sz="quarter" idx="3"/>
          </p:nvPr>
        </p:nvSpPr>
        <p:spPr/>
        <p:txBody>
          <a:bodyPr/>
          <a:lstStyle/>
          <a:p>
            <a:r>
              <a:rPr lang="en-GB" dirty="0"/>
              <a:t>RADNEXT 3</a:t>
            </a:r>
            <a:r>
              <a:rPr lang="en-GB" baseline="30000" dirty="0"/>
              <a:t>rd</a:t>
            </a:r>
            <a:r>
              <a:rPr lang="en-GB" dirty="0"/>
              <a:t> Annual Meeting – 10-11 June 2024</a:t>
            </a:r>
            <a:endParaRPr lang="en-US" dirty="0"/>
          </a:p>
        </p:txBody>
      </p:sp>
      <p:sp>
        <p:nvSpPr>
          <p:cNvPr id="9" name="Content Placeholder 8">
            <a:extLst>
              <a:ext uri="{FF2B5EF4-FFF2-40B4-BE49-F238E27FC236}">
                <a16:creationId xmlns:a16="http://schemas.microsoft.com/office/drawing/2014/main" id="{293EB0EE-48F2-34A4-EADE-474CBE4EDD9C}"/>
              </a:ext>
            </a:extLst>
          </p:cNvPr>
          <p:cNvSpPr>
            <a:spLocks noGrp="1"/>
          </p:cNvSpPr>
          <p:nvPr>
            <p:ph idx="1"/>
          </p:nvPr>
        </p:nvSpPr>
        <p:spPr>
          <a:xfrm>
            <a:off x="411480" y="847797"/>
            <a:ext cx="8490858" cy="3774098"/>
          </a:xfrm>
        </p:spPr>
        <p:txBody>
          <a:bodyPr>
            <a:normAutofit/>
          </a:bodyPr>
          <a:lstStyle/>
          <a:p>
            <a:pPr marL="36576" indent="0">
              <a:spcAft>
                <a:spcPts val="600"/>
              </a:spcAft>
              <a:buNone/>
            </a:pPr>
            <a:r>
              <a:rPr lang="en-US" sz="1100" dirty="0">
                <a:solidFill>
                  <a:srgbClr val="002060"/>
                </a:solidFill>
              </a:rPr>
              <a:t>System-level testing is a necessary part of the </a:t>
            </a:r>
            <a:r>
              <a:rPr lang="en-US" sz="1100" b="1" dirty="0">
                <a:solidFill>
                  <a:srgbClr val="002060"/>
                </a:solidFill>
              </a:rPr>
              <a:t>R</a:t>
            </a:r>
            <a:r>
              <a:rPr lang="en-US" sz="1100" dirty="0">
                <a:solidFill>
                  <a:srgbClr val="002060"/>
                </a:solidFill>
              </a:rPr>
              <a:t>adiation </a:t>
            </a:r>
            <a:r>
              <a:rPr lang="en-US" sz="1100" b="1" dirty="0">
                <a:solidFill>
                  <a:srgbClr val="002060"/>
                </a:solidFill>
              </a:rPr>
              <a:t>H</a:t>
            </a:r>
            <a:r>
              <a:rPr lang="en-US" sz="1100" dirty="0">
                <a:solidFill>
                  <a:srgbClr val="002060"/>
                </a:solidFill>
              </a:rPr>
              <a:t>ardness </a:t>
            </a:r>
            <a:r>
              <a:rPr lang="en-US" sz="1100" b="1" dirty="0">
                <a:solidFill>
                  <a:srgbClr val="002060"/>
                </a:solidFill>
              </a:rPr>
              <a:t>A</a:t>
            </a:r>
            <a:r>
              <a:rPr lang="en-US" sz="1100" dirty="0">
                <a:solidFill>
                  <a:srgbClr val="002060"/>
                </a:solidFill>
              </a:rPr>
              <a:t>ssurance (RHA) procedure for </a:t>
            </a:r>
            <a:r>
              <a:rPr lang="en-US" sz="1100" dirty="0">
                <a:solidFill>
                  <a:srgbClr val="00B0F0"/>
                </a:solidFill>
              </a:rPr>
              <a:t>new designs </a:t>
            </a:r>
            <a:r>
              <a:rPr lang="en-US" sz="1100" dirty="0">
                <a:solidFill>
                  <a:srgbClr val="002060"/>
                </a:solidFill>
              </a:rPr>
              <a:t>of radiation-tolerant systems at CERN.</a:t>
            </a:r>
            <a:endParaRPr lang="en-GB" sz="1000" dirty="0">
              <a:solidFill>
                <a:srgbClr val="002060"/>
              </a:solidFill>
            </a:endParaRPr>
          </a:p>
          <a:p>
            <a:pPr marL="36576" indent="0">
              <a:spcAft>
                <a:spcPts val="600"/>
              </a:spcAft>
              <a:buNone/>
            </a:pPr>
            <a:r>
              <a:rPr lang="en-US" sz="1100" dirty="0">
                <a:solidFill>
                  <a:srgbClr val="002060"/>
                </a:solidFill>
              </a:rPr>
              <a:t>During system-level testing, many aspects of SEE sensitivities of individual components are not accounted for (specific device configuration, </a:t>
            </a:r>
            <a:r>
              <a:rPr lang="pl-PL" sz="1100" dirty="0">
                <a:solidFill>
                  <a:srgbClr val="002060"/>
                </a:solidFill>
              </a:rPr>
              <a:t>ELDRS</a:t>
            </a:r>
            <a:r>
              <a:rPr lang="en-US" sz="1100" dirty="0">
                <a:solidFill>
                  <a:srgbClr val="002060"/>
                </a:solidFill>
              </a:rPr>
              <a:t>, mechanical obstructions etc.), therefore only in combination with component-level test data a complete evaluation of system performance in the radiation field is possible.</a:t>
            </a:r>
          </a:p>
          <a:p>
            <a:pPr marL="36576" indent="0">
              <a:spcAft>
                <a:spcPts val="600"/>
              </a:spcAft>
              <a:buNone/>
            </a:pPr>
            <a:r>
              <a:rPr lang="en-US" sz="1100" dirty="0">
                <a:solidFill>
                  <a:srgbClr val="002060"/>
                </a:solidFill>
              </a:rPr>
              <a:t>However, a thoroughly designed test will give a good evaluation of system operation in the destination environment. Moreover, </a:t>
            </a:r>
            <a:r>
              <a:rPr lang="en-US" sz="1100" dirty="0">
                <a:solidFill>
                  <a:srgbClr val="00B0F0"/>
                </a:solidFill>
              </a:rPr>
              <a:t>system observations </a:t>
            </a:r>
            <a:r>
              <a:rPr lang="en-US" sz="1100" dirty="0">
                <a:solidFill>
                  <a:srgbClr val="002060"/>
                </a:solidFill>
              </a:rPr>
              <a:t>will give insight into the performance of system components and can be helpful to investigate the root causes of system-level failures.</a:t>
            </a:r>
          </a:p>
        </p:txBody>
      </p:sp>
      <p:pic>
        <p:nvPicPr>
          <p:cNvPr id="3" name="Рисунок 8">
            <a:extLst>
              <a:ext uri="{FF2B5EF4-FFF2-40B4-BE49-F238E27FC236}">
                <a16:creationId xmlns:a16="http://schemas.microsoft.com/office/drawing/2014/main" id="{8D10EFD9-B672-EB58-9B9A-647519E892F4}"/>
              </a:ext>
            </a:extLst>
          </p:cNvPr>
          <p:cNvPicPr>
            <a:picLocks noChangeAspect="1"/>
          </p:cNvPicPr>
          <p:nvPr/>
        </p:nvPicPr>
        <p:blipFill>
          <a:blip r:embed="rId2"/>
          <a:srcRect/>
          <a:stretch/>
        </p:blipFill>
        <p:spPr>
          <a:xfrm>
            <a:off x="5918834" y="2496934"/>
            <a:ext cx="2813686" cy="1599554"/>
          </a:xfrm>
          <a:prstGeom prst="rect">
            <a:avLst/>
          </a:prstGeom>
        </p:spPr>
      </p:pic>
      <p:sp>
        <p:nvSpPr>
          <p:cNvPr id="6" name="Content Placeholder 1">
            <a:extLst>
              <a:ext uri="{FF2B5EF4-FFF2-40B4-BE49-F238E27FC236}">
                <a16:creationId xmlns:a16="http://schemas.microsoft.com/office/drawing/2014/main" id="{535CE626-45B8-BF11-E5B6-8A134FA2D91B}"/>
              </a:ext>
            </a:extLst>
          </p:cNvPr>
          <p:cNvSpPr txBox="1">
            <a:spLocks/>
          </p:cNvSpPr>
          <p:nvPr/>
        </p:nvSpPr>
        <p:spPr bwMode="auto">
          <a:xfrm>
            <a:off x="5802208" y="4192127"/>
            <a:ext cx="3107446" cy="479593"/>
          </a:xfrm>
          <a:prstGeom prst="rect">
            <a:avLst/>
          </a:prstGeom>
        </p:spPr>
        <p:txBody>
          <a:bodyPr vert="horz" lIns="0" tIns="0" rIns="0" bIns="0" rtlCol="0">
            <a:noAutofit/>
          </a:bodyPr>
          <a:lstStyle>
            <a:lvl1pPr marL="342900" indent="-342900" algn="l" defTabSz="914400" eaLnBrk="1" hangingPunct="1">
              <a:lnSpc>
                <a:spcPct val="90000"/>
              </a:lnSpc>
              <a:spcBef>
                <a:spcPts val="1800"/>
              </a:spcBef>
              <a:spcAft>
                <a:spcPts val="400"/>
              </a:spcAft>
              <a:buFont typeface="Arial"/>
              <a:buChar char="•"/>
              <a:defRPr sz="2800" b="1">
                <a:solidFill>
                  <a:schemeClr val="tx2">
                    <a:lumMod val="50000"/>
                  </a:schemeClr>
                </a:solidFill>
                <a:latin typeface="+mn-lt"/>
                <a:ea typeface="+mn-ea"/>
                <a:cs typeface="+mn-cs"/>
              </a:defRPr>
            </a:lvl1pPr>
            <a:lvl2pPr marL="628650" indent="-261938"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889000" indent="-260350" algn="l" defTabSz="914400" eaLnBrk="1" hangingPunct="1">
              <a:lnSpc>
                <a:spcPct val="100000"/>
              </a:lnSpc>
              <a:spcBef>
                <a:spcPts val="500"/>
              </a:spcBef>
              <a:spcAft>
                <a:spcPts val="300"/>
              </a:spcAft>
              <a:buSzPct val="100000"/>
              <a:buFont typeface="Arial"/>
              <a:buChar char="•"/>
              <a:defRPr sz="1800">
                <a:solidFill>
                  <a:schemeClr val="tx2">
                    <a:lumMod val="50000"/>
                  </a:schemeClr>
                </a:solidFill>
                <a:latin typeface="+mn-lt"/>
                <a:ea typeface="+mn-ea"/>
                <a:cs typeface="+mn-cs"/>
              </a:defRPr>
            </a:lvl3pPr>
            <a:lvl4pPr marL="1209675" indent="-269875" algn="l" defTabSz="914400" eaLnBrk="1" hangingPunct="1">
              <a:lnSpc>
                <a:spcPct val="100000"/>
              </a:lnSpc>
              <a:spcBef>
                <a:spcPts val="500"/>
              </a:spcBef>
              <a:spcAft>
                <a:spcPts val="300"/>
              </a:spcAft>
              <a:buSzPct val="100000"/>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231775" indent="0">
              <a:spcBef>
                <a:spcPts val="600"/>
              </a:spcBef>
              <a:buNone/>
            </a:pPr>
            <a:r>
              <a:rPr lang="en-US" sz="900" dirty="0">
                <a:solidFill>
                  <a:srgbClr val="002060"/>
                </a:solidFill>
              </a:rPr>
              <a:t>SEE Tester v2 with the attached daughterboard </a:t>
            </a:r>
            <a:endParaRPr lang="en-US" sz="1050" b="0" dirty="0">
              <a:solidFill>
                <a:srgbClr val="002060"/>
              </a:solidFill>
            </a:endParaRPr>
          </a:p>
        </p:txBody>
      </p:sp>
      <p:sp>
        <p:nvSpPr>
          <p:cNvPr id="7" name="Content Placeholder 2">
            <a:extLst>
              <a:ext uri="{FF2B5EF4-FFF2-40B4-BE49-F238E27FC236}">
                <a16:creationId xmlns:a16="http://schemas.microsoft.com/office/drawing/2014/main" id="{1E0C6EDF-F11E-2EE0-46C4-6587DAE34611}"/>
              </a:ext>
            </a:extLst>
          </p:cNvPr>
          <p:cNvSpPr txBox="1">
            <a:spLocks/>
          </p:cNvSpPr>
          <p:nvPr/>
        </p:nvSpPr>
        <p:spPr>
          <a:xfrm>
            <a:off x="457200" y="2496934"/>
            <a:ext cx="5512526" cy="668360"/>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Wingdings" panose="05000000000000000000" pitchFamily="2" charset="2"/>
              <a:buChar char="q"/>
              <a:defRPr kumimoji="0" sz="28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Wingdings" panose="05000000000000000000" pitchFamily="2" charset="2"/>
              <a:buChar char="q"/>
              <a:defRPr kumimoji="0" sz="24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Wingdings" panose="05000000000000000000" pitchFamily="2" charset="2"/>
              <a:buChar char="q"/>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Wingdings" panose="05000000000000000000" pitchFamily="2" charset="2"/>
              <a:buChar char="q"/>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Wingdings" panose="05000000000000000000" pitchFamily="2" charset="2"/>
              <a:buChar char="q"/>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nSpc>
                <a:spcPct val="125000"/>
              </a:lnSpc>
              <a:buNone/>
            </a:pPr>
            <a:r>
              <a:rPr lang="pl-PL" sz="1000" u="sng" dirty="0">
                <a:solidFill>
                  <a:srgbClr val="002060"/>
                </a:solidFill>
                <a:effectLst/>
                <a:ea typeface="Times New Roman" panose="02020603050405020304" pitchFamily="18" charset="0"/>
                <a:cs typeface="Times New Roman" panose="02020603050405020304" pitchFamily="18" charset="0"/>
              </a:rPr>
              <a:t>SE</a:t>
            </a:r>
            <a:r>
              <a:rPr lang="en-US" sz="1000" u="sng" dirty="0">
                <a:solidFill>
                  <a:srgbClr val="002060"/>
                </a:solidFill>
                <a:effectLst/>
                <a:ea typeface="Times New Roman" panose="02020603050405020304" pitchFamily="18" charset="0"/>
                <a:cs typeface="Times New Roman" panose="02020603050405020304" pitchFamily="18" charset="0"/>
              </a:rPr>
              <a:t>E</a:t>
            </a:r>
            <a:r>
              <a:rPr lang="pl-PL" sz="1000" u="sng" dirty="0">
                <a:solidFill>
                  <a:srgbClr val="002060"/>
                </a:solidFill>
                <a:effectLst/>
                <a:ea typeface="Times New Roman" panose="02020603050405020304" pitchFamily="18" charset="0"/>
                <a:cs typeface="Times New Roman" panose="02020603050405020304" pitchFamily="18" charset="0"/>
              </a:rPr>
              <a:t> </a:t>
            </a:r>
            <a:r>
              <a:rPr lang="en-US" sz="1000" u="sng" dirty="0">
                <a:solidFill>
                  <a:srgbClr val="002060"/>
                </a:solidFill>
                <a:effectLst/>
                <a:ea typeface="Times New Roman" panose="02020603050405020304" pitchFamily="18" charset="0"/>
                <a:cs typeface="Times New Roman" panose="02020603050405020304" pitchFamily="18" charset="0"/>
              </a:rPr>
              <a:t>T</a:t>
            </a:r>
            <a:r>
              <a:rPr lang="pl-PL" sz="1000" u="sng" dirty="0">
                <a:solidFill>
                  <a:srgbClr val="002060"/>
                </a:solidFill>
                <a:effectLst/>
                <a:ea typeface="Times New Roman" panose="02020603050405020304" pitchFamily="18" charset="0"/>
                <a:cs typeface="Times New Roman" panose="02020603050405020304" pitchFamily="18" charset="0"/>
              </a:rPr>
              <a:t>ester v2</a:t>
            </a:r>
            <a:r>
              <a:rPr lang="en-US" sz="1000" dirty="0">
                <a:solidFill>
                  <a:srgbClr val="002060"/>
                </a:solidFill>
                <a:effectLst/>
                <a:ea typeface="Times New Roman" panose="02020603050405020304" pitchFamily="18" charset="0"/>
                <a:cs typeface="Times New Roman" panose="02020603050405020304" pitchFamily="18" charset="0"/>
              </a:rPr>
              <a:t> is a case study for the development of </a:t>
            </a:r>
            <a:r>
              <a:rPr lang="en-US" sz="1000" b="1" dirty="0">
                <a:solidFill>
                  <a:srgbClr val="00B0F0"/>
                </a:solidFill>
                <a:effectLst/>
                <a:ea typeface="Times New Roman" panose="02020603050405020304" pitchFamily="18" charset="0"/>
                <a:cs typeface="Times New Roman" panose="02020603050405020304" pitchFamily="18" charset="0"/>
              </a:rPr>
              <a:t>system-level observation techniques</a:t>
            </a:r>
            <a:r>
              <a:rPr lang="en-US" sz="1000" dirty="0">
                <a:solidFill>
                  <a:srgbClr val="002060"/>
                </a:solidFill>
                <a:effectLst/>
                <a:ea typeface="Times New Roman" panose="02020603050405020304" pitchFamily="18" charset="0"/>
                <a:cs typeface="Times New Roman" panose="02020603050405020304" pitchFamily="18" charset="0"/>
              </a:rPr>
              <a:t>. I</a:t>
            </a:r>
            <a:r>
              <a:rPr lang="en-US" sz="1000" dirty="0">
                <a:solidFill>
                  <a:srgbClr val="002060"/>
                </a:solidFill>
                <a:ea typeface="Times New Roman" panose="02020603050405020304" pitchFamily="18" charset="0"/>
                <a:cs typeface="Times New Roman" panose="02020603050405020304" pitchFamily="18" charset="0"/>
              </a:rPr>
              <a:t>t </a:t>
            </a:r>
            <a:r>
              <a:rPr lang="en-US" sz="1000" dirty="0">
                <a:solidFill>
                  <a:srgbClr val="002060"/>
                </a:solidFill>
                <a:effectLst/>
                <a:ea typeface="Times New Roman" panose="02020603050405020304" pitchFamily="18" charset="0"/>
                <a:cs typeface="Times New Roman" panose="02020603050405020304" pitchFamily="18" charset="0"/>
              </a:rPr>
              <a:t>is a universal platform for component-level testing of digital and analog I</a:t>
            </a:r>
            <a:r>
              <a:rPr lang="en-US" sz="1000" dirty="0">
                <a:solidFill>
                  <a:srgbClr val="002060"/>
                </a:solidFill>
                <a:ea typeface="Times New Roman" panose="02020603050405020304" pitchFamily="18" charset="0"/>
                <a:cs typeface="Times New Roman" panose="02020603050405020304" pitchFamily="18" charset="0"/>
              </a:rPr>
              <a:t>Cs at the CHARM facility at CERN</a:t>
            </a:r>
            <a:r>
              <a:rPr lang="en-US" sz="1000" dirty="0">
                <a:solidFill>
                  <a:srgbClr val="002060"/>
                </a:solidFill>
                <a:effectLst/>
                <a:ea typeface="Times New Roman" panose="02020603050405020304" pitchFamily="18" charset="0"/>
                <a:cs typeface="Times New Roman" panose="02020603050405020304" pitchFamily="18" charset="0"/>
              </a:rPr>
              <a:t>, which consists of:</a:t>
            </a:r>
            <a:endParaRPr lang="pl-PL" sz="1000" dirty="0">
              <a:solidFill>
                <a:srgbClr val="002060"/>
              </a:solidFill>
              <a:effectLst/>
              <a:ea typeface="Times New Roman" panose="02020603050405020304" pitchFamily="18" charset="0"/>
              <a:cs typeface="Times New Roman" panose="02020603050405020304" pitchFamily="18" charset="0"/>
            </a:endParaRPr>
          </a:p>
        </p:txBody>
      </p:sp>
      <p:sp>
        <p:nvSpPr>
          <p:cNvPr id="8" name="Content Placeholder 1">
            <a:extLst>
              <a:ext uri="{FF2B5EF4-FFF2-40B4-BE49-F238E27FC236}">
                <a16:creationId xmlns:a16="http://schemas.microsoft.com/office/drawing/2014/main" id="{470F0C73-ED12-1039-F608-DDE118D1D1AB}"/>
              </a:ext>
            </a:extLst>
          </p:cNvPr>
          <p:cNvSpPr txBox="1">
            <a:spLocks/>
          </p:cNvSpPr>
          <p:nvPr/>
        </p:nvSpPr>
        <p:spPr bwMode="auto">
          <a:xfrm>
            <a:off x="418796" y="3254662"/>
            <a:ext cx="2577397" cy="1239390"/>
          </a:xfrm>
          <a:prstGeom prst="rect">
            <a:avLst/>
          </a:prstGeom>
        </p:spPr>
        <p:txBody>
          <a:bodyPr vert="horz" lIns="0" tIns="0" rIns="0" bIns="0" rtlCol="0">
            <a:noAutofit/>
          </a:bodyPr>
          <a:lstStyle>
            <a:lvl1pPr marL="342900" indent="-342900" algn="l" defTabSz="914400" eaLnBrk="1" hangingPunct="1">
              <a:lnSpc>
                <a:spcPct val="90000"/>
              </a:lnSpc>
              <a:spcBef>
                <a:spcPts val="1800"/>
              </a:spcBef>
              <a:spcAft>
                <a:spcPts val="400"/>
              </a:spcAft>
              <a:buFont typeface="Arial"/>
              <a:buChar char="•"/>
              <a:defRPr sz="2800" b="1">
                <a:solidFill>
                  <a:schemeClr val="tx2">
                    <a:lumMod val="50000"/>
                  </a:schemeClr>
                </a:solidFill>
                <a:latin typeface="+mn-lt"/>
                <a:ea typeface="+mn-ea"/>
                <a:cs typeface="+mn-cs"/>
              </a:defRPr>
            </a:lvl1pPr>
            <a:lvl2pPr marL="628650" indent="-261938"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889000" indent="-260350" algn="l" defTabSz="914400" eaLnBrk="1" hangingPunct="1">
              <a:lnSpc>
                <a:spcPct val="100000"/>
              </a:lnSpc>
              <a:spcBef>
                <a:spcPts val="500"/>
              </a:spcBef>
              <a:spcAft>
                <a:spcPts val="300"/>
              </a:spcAft>
              <a:buSzPct val="100000"/>
              <a:buFont typeface="Arial"/>
              <a:buChar char="•"/>
              <a:defRPr sz="1800">
                <a:solidFill>
                  <a:schemeClr val="tx2">
                    <a:lumMod val="50000"/>
                  </a:schemeClr>
                </a:solidFill>
                <a:latin typeface="+mn-lt"/>
                <a:ea typeface="+mn-ea"/>
                <a:cs typeface="+mn-cs"/>
              </a:defRPr>
            </a:lvl3pPr>
            <a:lvl4pPr marL="1209675" indent="-269875" algn="l" defTabSz="914400" eaLnBrk="1" hangingPunct="1">
              <a:lnSpc>
                <a:spcPct val="100000"/>
              </a:lnSpc>
              <a:spcBef>
                <a:spcPts val="500"/>
              </a:spcBef>
              <a:spcAft>
                <a:spcPts val="300"/>
              </a:spcAft>
              <a:buSzPct val="100000"/>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231775" indent="0">
              <a:spcBef>
                <a:spcPts val="600"/>
              </a:spcBef>
              <a:buNone/>
            </a:pPr>
            <a:r>
              <a:rPr lang="en-US" sz="900" dirty="0">
                <a:solidFill>
                  <a:srgbClr val="002060"/>
                </a:solidFill>
              </a:rPr>
              <a:t>Motherboard</a:t>
            </a:r>
          </a:p>
          <a:p>
            <a:pPr marL="231775" indent="-173038">
              <a:spcBef>
                <a:spcPts val="600"/>
              </a:spcBef>
            </a:pPr>
            <a:r>
              <a:rPr lang="en-US" sz="900" b="0" dirty="0">
                <a:solidFill>
                  <a:srgbClr val="002060"/>
                </a:solidFill>
              </a:rPr>
              <a:t>Based on Microchip SmartFusion2 (M2S010T-1FGG484)</a:t>
            </a:r>
          </a:p>
          <a:p>
            <a:pPr marL="231775" indent="-173038">
              <a:spcBef>
                <a:spcPts val="600"/>
              </a:spcBef>
            </a:pPr>
            <a:r>
              <a:rPr lang="en-US" sz="900" b="0" dirty="0">
                <a:solidFill>
                  <a:srgbClr val="002060"/>
                </a:solidFill>
              </a:rPr>
              <a:t>RS-485, Ethernet interfaces to the host PC</a:t>
            </a:r>
          </a:p>
          <a:p>
            <a:pPr marL="231775" indent="-173038">
              <a:spcBef>
                <a:spcPts val="600"/>
              </a:spcBef>
            </a:pPr>
            <a:r>
              <a:rPr lang="en-US" sz="900" b="0" dirty="0">
                <a:solidFill>
                  <a:srgbClr val="002060"/>
                </a:solidFill>
              </a:rPr>
              <a:t>4 Gbit DDR3 SDRAM for event storage</a:t>
            </a:r>
          </a:p>
          <a:p>
            <a:pPr marL="231775" indent="-173038">
              <a:spcBef>
                <a:spcPts val="600"/>
              </a:spcBef>
            </a:pPr>
            <a:r>
              <a:rPr lang="en-US" sz="900" b="0" dirty="0" err="1">
                <a:solidFill>
                  <a:srgbClr val="002060"/>
                </a:solidFill>
              </a:rPr>
              <a:t>Vcc</a:t>
            </a:r>
            <a:r>
              <a:rPr lang="en-US" sz="900" b="0" dirty="0">
                <a:solidFill>
                  <a:srgbClr val="002060"/>
                </a:solidFill>
              </a:rPr>
              <a:t>-isolated digital I/O to the DUT</a:t>
            </a:r>
          </a:p>
        </p:txBody>
      </p:sp>
      <p:sp>
        <p:nvSpPr>
          <p:cNvPr id="12" name="Content Placeholder 1">
            <a:extLst>
              <a:ext uri="{FF2B5EF4-FFF2-40B4-BE49-F238E27FC236}">
                <a16:creationId xmlns:a16="http://schemas.microsoft.com/office/drawing/2014/main" id="{C005DEEC-0695-12D0-3EB4-292F168779DB}"/>
              </a:ext>
            </a:extLst>
          </p:cNvPr>
          <p:cNvSpPr txBox="1">
            <a:spLocks/>
          </p:cNvSpPr>
          <p:nvPr/>
        </p:nvSpPr>
        <p:spPr bwMode="auto">
          <a:xfrm>
            <a:off x="2899014" y="3264944"/>
            <a:ext cx="2754247" cy="1433651"/>
          </a:xfrm>
          <a:prstGeom prst="rect">
            <a:avLst/>
          </a:prstGeom>
        </p:spPr>
        <p:txBody>
          <a:bodyPr vert="horz" lIns="0" tIns="0" rIns="0" bIns="0" rtlCol="0">
            <a:noAutofit/>
          </a:bodyPr>
          <a:lstStyle>
            <a:lvl1pPr marL="342900" indent="-342900" algn="l" defTabSz="914400" eaLnBrk="1" hangingPunct="1">
              <a:lnSpc>
                <a:spcPct val="90000"/>
              </a:lnSpc>
              <a:spcBef>
                <a:spcPts val="1800"/>
              </a:spcBef>
              <a:spcAft>
                <a:spcPts val="400"/>
              </a:spcAft>
              <a:buFont typeface="Arial"/>
              <a:buChar char="•"/>
              <a:defRPr sz="2800" b="1">
                <a:solidFill>
                  <a:schemeClr val="tx2">
                    <a:lumMod val="50000"/>
                  </a:schemeClr>
                </a:solidFill>
                <a:latin typeface="+mn-lt"/>
                <a:ea typeface="+mn-ea"/>
                <a:cs typeface="+mn-cs"/>
              </a:defRPr>
            </a:lvl1pPr>
            <a:lvl2pPr marL="628650" indent="-261938"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889000" indent="-260350" algn="l" defTabSz="914400" eaLnBrk="1" hangingPunct="1">
              <a:lnSpc>
                <a:spcPct val="100000"/>
              </a:lnSpc>
              <a:spcBef>
                <a:spcPts val="500"/>
              </a:spcBef>
              <a:spcAft>
                <a:spcPts val="300"/>
              </a:spcAft>
              <a:buSzPct val="100000"/>
              <a:buFont typeface="Arial"/>
              <a:buChar char="•"/>
              <a:defRPr sz="1800">
                <a:solidFill>
                  <a:schemeClr val="tx2">
                    <a:lumMod val="50000"/>
                  </a:schemeClr>
                </a:solidFill>
                <a:latin typeface="+mn-lt"/>
                <a:ea typeface="+mn-ea"/>
                <a:cs typeface="+mn-cs"/>
              </a:defRPr>
            </a:lvl3pPr>
            <a:lvl4pPr marL="1209675" indent="-269875" algn="l" defTabSz="914400" eaLnBrk="1" hangingPunct="1">
              <a:lnSpc>
                <a:spcPct val="100000"/>
              </a:lnSpc>
              <a:spcBef>
                <a:spcPts val="500"/>
              </a:spcBef>
              <a:spcAft>
                <a:spcPts val="300"/>
              </a:spcAft>
              <a:buSzPct val="100000"/>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231775" indent="0">
              <a:spcBef>
                <a:spcPts val="600"/>
              </a:spcBef>
              <a:buNone/>
            </a:pPr>
            <a:r>
              <a:rPr lang="en-US" sz="900" dirty="0">
                <a:solidFill>
                  <a:srgbClr val="002060"/>
                </a:solidFill>
              </a:rPr>
              <a:t>Daughterboard</a:t>
            </a:r>
          </a:p>
          <a:p>
            <a:pPr marL="231775" indent="-173038">
              <a:spcBef>
                <a:spcPts val="600"/>
              </a:spcBef>
            </a:pPr>
            <a:r>
              <a:rPr lang="en-US" sz="900" b="0" dirty="0">
                <a:solidFill>
                  <a:srgbClr val="002060"/>
                </a:solidFill>
              </a:rPr>
              <a:t>Customizable board for the tested IC</a:t>
            </a:r>
          </a:p>
          <a:p>
            <a:pPr marL="231775" indent="-173038">
              <a:spcBef>
                <a:spcPts val="600"/>
              </a:spcBef>
            </a:pPr>
            <a:r>
              <a:rPr lang="en-US" sz="900" b="0" dirty="0">
                <a:solidFill>
                  <a:srgbClr val="002060"/>
                </a:solidFill>
              </a:rPr>
              <a:t>Powered from the motherboard or externally</a:t>
            </a:r>
          </a:p>
          <a:p>
            <a:pPr marL="231775" indent="-173038">
              <a:spcBef>
                <a:spcPts val="600"/>
              </a:spcBef>
            </a:pPr>
            <a:r>
              <a:rPr lang="en-US" sz="900" b="0" dirty="0">
                <a:solidFill>
                  <a:srgbClr val="002060"/>
                </a:solidFill>
              </a:rPr>
              <a:t>Attached directly to the motherboard or through the extension cable</a:t>
            </a:r>
          </a:p>
        </p:txBody>
      </p:sp>
    </p:spTree>
    <p:extLst>
      <p:ext uri="{BB962C8B-B14F-4D97-AF65-F5344CB8AC3E}">
        <p14:creationId xmlns:p14="http://schemas.microsoft.com/office/powerpoint/2010/main" val="16685882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Analysis of the SUT current consumption</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sp>
        <p:nvSpPr>
          <p:cNvPr id="5" name="Footer Placeholder 4"/>
          <p:cNvSpPr>
            <a:spLocks noGrp="1"/>
          </p:cNvSpPr>
          <p:nvPr>
            <p:ph type="ftr" sz="quarter" idx="3"/>
          </p:nvPr>
        </p:nvSpPr>
        <p:spPr/>
        <p:txBody>
          <a:bodyPr/>
          <a:lstStyle/>
          <a:p>
            <a:r>
              <a:rPr lang="en-GB" dirty="0"/>
              <a:t>RADNEXT 3</a:t>
            </a:r>
            <a:r>
              <a:rPr lang="en-GB" baseline="30000" dirty="0"/>
              <a:t>rd</a:t>
            </a:r>
            <a:r>
              <a:rPr lang="en-GB" dirty="0"/>
              <a:t> Annual Meeting – 10-11 June 2024</a:t>
            </a:r>
            <a:endParaRPr lang="en-US" dirty="0"/>
          </a:p>
        </p:txBody>
      </p:sp>
      <mc:AlternateContent xmlns:mc="http://schemas.openxmlformats.org/markup-compatibility/2006">
        <mc:Choice xmlns:a14="http://schemas.microsoft.com/office/drawing/2010/main" Requires="a14">
          <p:sp>
            <p:nvSpPr>
              <p:cNvPr id="11" name="Content Placeholder 2">
                <a:extLst>
                  <a:ext uri="{FF2B5EF4-FFF2-40B4-BE49-F238E27FC236}">
                    <a16:creationId xmlns:a16="http://schemas.microsoft.com/office/drawing/2014/main" id="{6A8F81A3-08D6-5F2D-827C-8FB76E5D26C4}"/>
                  </a:ext>
                </a:extLst>
              </p:cNvPr>
              <p:cNvSpPr>
                <a:spLocks noGrp="1"/>
              </p:cNvSpPr>
              <p:nvPr>
                <p:ph idx="1"/>
              </p:nvPr>
            </p:nvSpPr>
            <p:spPr>
              <a:xfrm>
                <a:off x="381477" y="801508"/>
                <a:ext cx="5622756" cy="1315163"/>
              </a:xfrm>
            </p:spPr>
            <p:txBody>
              <a:bodyPr>
                <a:noAutofit/>
              </a:bodyPr>
              <a:lstStyle/>
              <a:p>
                <a:pPr marL="36576" indent="0">
                  <a:lnSpc>
                    <a:spcPct val="150000"/>
                  </a:lnSpc>
                  <a:spcBef>
                    <a:spcPts val="0"/>
                  </a:spcBef>
                  <a:buNone/>
                </a:pPr>
                <a:r>
                  <a:rPr lang="en-US" sz="1000" b="0" dirty="0">
                    <a:solidFill>
                      <a:srgbClr val="002060"/>
                    </a:solidFill>
                    <a:latin typeface="+mj-lt"/>
                  </a:rPr>
                  <a:t>The possibility of SUT total current observation for system-level failure analysis was investigated during the test campaign performed at the </a:t>
                </a:r>
                <a:r>
                  <a:rPr lang="en-US" sz="1000" b="1" dirty="0" err="1">
                    <a:solidFill>
                      <a:srgbClr val="002060"/>
                    </a:solidFill>
                    <a:latin typeface="+mj-lt"/>
                  </a:rPr>
                  <a:t>ChipIr</a:t>
                </a:r>
                <a:r>
                  <a:rPr lang="en-US" sz="1000" b="0" dirty="0">
                    <a:solidFill>
                      <a:srgbClr val="002060"/>
                    </a:solidFill>
                    <a:latin typeface="+mj-lt"/>
                  </a:rPr>
                  <a:t> facility (Rutherfor</a:t>
                </a:r>
                <a:r>
                  <a:rPr lang="en-US" sz="1000" dirty="0">
                    <a:solidFill>
                      <a:srgbClr val="002060"/>
                    </a:solidFill>
                    <a:latin typeface="+mj-lt"/>
                  </a:rPr>
                  <a:t>d Appleton Laboratory, </a:t>
                </a:r>
                <a:r>
                  <a:rPr lang="en-US" sz="1000" b="0" dirty="0">
                    <a:solidFill>
                      <a:srgbClr val="002060"/>
                    </a:solidFill>
                    <a:latin typeface="+mj-lt"/>
                  </a:rPr>
                  <a:t>Didcot, UK) in February 2023. </a:t>
                </a:r>
                <a:r>
                  <a:rPr lang="en-US" sz="1000" dirty="0">
                    <a:solidFill>
                      <a:srgbClr val="002060"/>
                    </a:solidFill>
                    <a:latin typeface="+mj-lt"/>
                  </a:rPr>
                  <a:t>Four SEU Tester v2 SUTs were irradiated in the atmospheric neutron field up to the total high-energy neutron fluence (&gt; 10 MeV) of </a:t>
                </a:r>
                <a14:m>
                  <m:oMath xmlns:m="http://schemas.openxmlformats.org/officeDocument/2006/math">
                    <m:sSup>
                      <m:sSupPr>
                        <m:ctrlPr>
                          <a:rPr lang="en-GB" sz="1000" b="0" i="1" smtClean="0">
                            <a:solidFill>
                              <a:srgbClr val="002060"/>
                            </a:solidFill>
                            <a:latin typeface="Cambria Math" panose="02040503050406030204" pitchFamily="18" charset="0"/>
                          </a:rPr>
                        </m:ctrlPr>
                      </m:sSupPr>
                      <m:e>
                        <m:r>
                          <a:rPr lang="en-US" sz="1000" b="0" i="1" smtClean="0">
                            <a:solidFill>
                              <a:srgbClr val="002060"/>
                            </a:solidFill>
                            <a:latin typeface="Cambria Math" panose="02040503050406030204" pitchFamily="18" charset="0"/>
                          </a:rPr>
                          <m:t>1</m:t>
                        </m:r>
                        <m:r>
                          <a:rPr lang="en-US" sz="1000" b="0" i="1">
                            <a:solidFill>
                              <a:srgbClr val="002060"/>
                            </a:solidFill>
                            <a:latin typeface="Cambria Math" panose="02040503050406030204" pitchFamily="18" charset="0"/>
                            <a:ea typeface="Cambria Math" panose="02040503050406030204" pitchFamily="18" charset="0"/>
                          </a:rPr>
                          <m:t>∙</m:t>
                        </m:r>
                        <m:r>
                          <a:rPr lang="en-US" sz="1000" b="0" i="1" smtClean="0">
                            <a:solidFill>
                              <a:srgbClr val="002060"/>
                            </a:solidFill>
                            <a:latin typeface="Cambria Math" panose="02040503050406030204" pitchFamily="18" charset="0"/>
                            <a:ea typeface="Cambria Math" panose="02040503050406030204" pitchFamily="18" charset="0"/>
                          </a:rPr>
                          <m:t>10</m:t>
                        </m:r>
                      </m:e>
                      <m:sup>
                        <m:r>
                          <a:rPr lang="en-US" sz="1000" b="0" i="1" smtClean="0">
                            <a:solidFill>
                              <a:srgbClr val="002060"/>
                            </a:solidFill>
                            <a:latin typeface="Cambria Math" panose="02040503050406030204" pitchFamily="18" charset="0"/>
                          </a:rPr>
                          <m:t>12</m:t>
                        </m:r>
                      </m:sup>
                    </m:sSup>
                    <m:sSup>
                      <m:sSupPr>
                        <m:ctrlPr>
                          <a:rPr lang="en-GB" sz="1000" b="0" i="1" smtClean="0">
                            <a:solidFill>
                              <a:srgbClr val="002060"/>
                            </a:solidFill>
                            <a:latin typeface="Cambria Math" panose="02040503050406030204" pitchFamily="18" charset="0"/>
                          </a:rPr>
                        </m:ctrlPr>
                      </m:sSupPr>
                      <m:e>
                        <m:r>
                          <a:rPr lang="en-US" sz="1000" b="0" i="1" smtClean="0">
                            <a:solidFill>
                              <a:srgbClr val="002060"/>
                            </a:solidFill>
                            <a:latin typeface="Cambria Math" panose="02040503050406030204" pitchFamily="18" charset="0"/>
                          </a:rPr>
                          <m:t> </m:t>
                        </m:r>
                        <m:r>
                          <a:rPr lang="en-US" sz="1000" b="0" i="1" smtClean="0">
                            <a:solidFill>
                              <a:srgbClr val="002060"/>
                            </a:solidFill>
                            <a:latin typeface="Cambria Math" panose="02040503050406030204" pitchFamily="18" charset="0"/>
                          </a:rPr>
                          <m:t>𝑐𝑚</m:t>
                        </m:r>
                      </m:e>
                      <m:sup>
                        <m:r>
                          <a:rPr lang="en-US" sz="1000" b="0" i="1" smtClean="0">
                            <a:solidFill>
                              <a:srgbClr val="002060"/>
                            </a:solidFill>
                            <a:latin typeface="Cambria Math" panose="02040503050406030204" pitchFamily="18" charset="0"/>
                          </a:rPr>
                          <m:t>−2</m:t>
                        </m:r>
                      </m:sup>
                    </m:sSup>
                    <m:r>
                      <a:rPr lang="en-US" sz="1000" b="0" i="1" smtClean="0">
                        <a:solidFill>
                          <a:srgbClr val="002060"/>
                        </a:solidFill>
                        <a:latin typeface="Cambria Math" panose="02040503050406030204" pitchFamily="18" charset="0"/>
                      </a:rPr>
                      <m:t>.</m:t>
                    </m:r>
                  </m:oMath>
                </a14:m>
                <a:r>
                  <a:rPr lang="en-US" sz="1000" b="0" dirty="0">
                    <a:solidFill>
                      <a:srgbClr val="002060"/>
                    </a:solidFill>
                    <a:latin typeface="+mj-lt"/>
                  </a:rPr>
                  <a:t> </a:t>
                </a:r>
              </a:p>
            </p:txBody>
          </p:sp>
        </mc:Choice>
        <mc:Fallback>
          <p:sp>
            <p:nvSpPr>
              <p:cNvPr id="11" name="Content Placeholder 2">
                <a:extLst>
                  <a:ext uri="{FF2B5EF4-FFF2-40B4-BE49-F238E27FC236}">
                    <a16:creationId xmlns:a16="http://schemas.microsoft.com/office/drawing/2014/main" id="{6A8F81A3-08D6-5F2D-827C-8FB76E5D26C4}"/>
                  </a:ext>
                </a:extLst>
              </p:cNvPr>
              <p:cNvSpPr>
                <a:spLocks noGrp="1" noRot="1" noChangeAspect="1" noMove="1" noResize="1" noEditPoints="1" noAdjustHandles="1" noChangeArrowheads="1" noChangeShapeType="1" noTextEdit="1"/>
              </p:cNvSpPr>
              <p:nvPr>
                <p:ph idx="1"/>
              </p:nvPr>
            </p:nvSpPr>
            <p:spPr>
              <a:xfrm>
                <a:off x="381477" y="801508"/>
                <a:ext cx="5622756" cy="1315163"/>
              </a:xfrm>
              <a:blipFill>
                <a:blip r:embed="rId2"/>
                <a:stretch>
                  <a:fillRect r="-108"/>
                </a:stretch>
              </a:blipFill>
            </p:spPr>
            <p:txBody>
              <a:bodyPr/>
              <a:lstStyle/>
              <a:p>
                <a:r>
                  <a:rPr lang="en-GB">
                    <a:noFill/>
                  </a:rPr>
                  <a:t> </a:t>
                </a:r>
              </a:p>
            </p:txBody>
          </p:sp>
        </mc:Fallback>
      </mc:AlternateContent>
      <p:sp>
        <p:nvSpPr>
          <p:cNvPr id="3" name="Content Placeholder 2">
            <a:extLst>
              <a:ext uri="{FF2B5EF4-FFF2-40B4-BE49-F238E27FC236}">
                <a16:creationId xmlns:a16="http://schemas.microsoft.com/office/drawing/2014/main" id="{6174791A-7857-8093-DFD0-0B272C0BEFA5}"/>
              </a:ext>
            </a:extLst>
          </p:cNvPr>
          <p:cNvSpPr txBox="1">
            <a:spLocks/>
          </p:cNvSpPr>
          <p:nvPr/>
        </p:nvSpPr>
        <p:spPr>
          <a:xfrm>
            <a:off x="350581" y="2608822"/>
            <a:ext cx="4162214" cy="1851049"/>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16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15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1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3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2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nSpc>
                <a:spcPct val="150000"/>
              </a:lnSpc>
              <a:spcBef>
                <a:spcPts val="0"/>
              </a:spcBef>
              <a:spcAft>
                <a:spcPts val="600"/>
              </a:spcAft>
              <a:buFont typeface="Arial"/>
              <a:buNone/>
            </a:pPr>
            <a:r>
              <a:rPr lang="en-US" sz="1000" b="1" dirty="0">
                <a:solidFill>
                  <a:srgbClr val="002060"/>
                </a:solidFill>
                <a:latin typeface="+mj-lt"/>
              </a:rPr>
              <a:t>Main findings:</a:t>
            </a:r>
          </a:p>
          <a:p>
            <a:pPr marL="93663" indent="-93663">
              <a:lnSpc>
                <a:spcPct val="150000"/>
              </a:lnSpc>
              <a:spcBef>
                <a:spcPts val="0"/>
              </a:spcBef>
              <a:spcAft>
                <a:spcPts val="600"/>
              </a:spcAft>
            </a:pPr>
            <a:r>
              <a:rPr lang="en-US" sz="1000" dirty="0">
                <a:solidFill>
                  <a:srgbClr val="002060"/>
                </a:solidFill>
                <a:latin typeface="+mj-lt"/>
              </a:rPr>
              <a:t>The total current consumption can be used as immediate feedback about proper SUT operation during the test. However, all normal current consumptions in different modes of operation should be known in advance.</a:t>
            </a:r>
          </a:p>
          <a:p>
            <a:pPr marL="93663" indent="-93663">
              <a:lnSpc>
                <a:spcPct val="150000"/>
              </a:lnSpc>
              <a:spcBef>
                <a:spcPts val="0"/>
              </a:spcBef>
              <a:spcAft>
                <a:spcPts val="600"/>
              </a:spcAft>
            </a:pPr>
            <a:r>
              <a:rPr lang="en-US" sz="1000" dirty="0">
                <a:solidFill>
                  <a:srgbClr val="002060"/>
                </a:solidFill>
                <a:latin typeface="+mj-lt"/>
              </a:rPr>
              <a:t>The observation of total current consumption can reveal malfunctions in system operation, that are transparent for the other observation techniques (</a:t>
            </a:r>
            <a:r>
              <a:rPr lang="en-US" sz="1000" dirty="0" err="1">
                <a:solidFill>
                  <a:srgbClr val="002060"/>
                </a:solidFill>
                <a:latin typeface="+mj-lt"/>
              </a:rPr>
              <a:t>e.g</a:t>
            </a:r>
            <a:r>
              <a:rPr lang="pl-PL" sz="1000" dirty="0">
                <a:solidFill>
                  <a:srgbClr val="002060"/>
                </a:solidFill>
                <a:latin typeface="+mj-lt"/>
              </a:rPr>
              <a:t>.,</a:t>
            </a:r>
            <a:r>
              <a:rPr lang="en-US" sz="1000" dirty="0">
                <a:solidFill>
                  <a:srgbClr val="002060"/>
                </a:solidFill>
                <a:latin typeface="+mj-lt"/>
              </a:rPr>
              <a:t> digital communication with the SUT).</a:t>
            </a:r>
          </a:p>
        </p:txBody>
      </p:sp>
      <p:pic>
        <p:nvPicPr>
          <p:cNvPr id="6" name="Рисунок 8">
            <a:extLst>
              <a:ext uri="{FF2B5EF4-FFF2-40B4-BE49-F238E27FC236}">
                <a16:creationId xmlns:a16="http://schemas.microsoft.com/office/drawing/2014/main" id="{B7FF6C85-4FF6-805F-1905-CDB4F55BADD9}"/>
              </a:ext>
            </a:extLst>
          </p:cNvPr>
          <p:cNvPicPr>
            <a:picLocks noChangeAspect="1"/>
          </p:cNvPicPr>
          <p:nvPr/>
        </p:nvPicPr>
        <p:blipFill>
          <a:blip r:embed="rId3"/>
          <a:srcRect/>
          <a:stretch/>
        </p:blipFill>
        <p:spPr>
          <a:xfrm>
            <a:off x="6159155" y="872424"/>
            <a:ext cx="2603368" cy="1952525"/>
          </a:xfrm>
          <a:prstGeom prst="rect">
            <a:avLst/>
          </a:prstGeom>
        </p:spPr>
      </p:pic>
      <p:pic>
        <p:nvPicPr>
          <p:cNvPr id="7" name="Рисунок 8">
            <a:extLst>
              <a:ext uri="{FF2B5EF4-FFF2-40B4-BE49-F238E27FC236}">
                <a16:creationId xmlns:a16="http://schemas.microsoft.com/office/drawing/2014/main" id="{1D6F2D51-B604-B28D-3524-24DBA577D6B8}"/>
              </a:ext>
            </a:extLst>
          </p:cNvPr>
          <p:cNvPicPr>
            <a:picLocks noChangeAspect="1"/>
          </p:cNvPicPr>
          <p:nvPr/>
        </p:nvPicPr>
        <p:blipFill>
          <a:blip r:embed="rId4"/>
          <a:srcRect/>
          <a:stretch/>
        </p:blipFill>
        <p:spPr>
          <a:xfrm>
            <a:off x="4512795" y="3106705"/>
            <a:ext cx="4389231" cy="1354152"/>
          </a:xfrm>
          <a:prstGeom prst="rect">
            <a:avLst/>
          </a:prstGeom>
        </p:spPr>
      </p:pic>
      <p:sp>
        <p:nvSpPr>
          <p:cNvPr id="8" name="Content Placeholder 2">
            <a:extLst>
              <a:ext uri="{FF2B5EF4-FFF2-40B4-BE49-F238E27FC236}">
                <a16:creationId xmlns:a16="http://schemas.microsoft.com/office/drawing/2014/main" id="{D285E0F8-0AAC-C64D-611D-17B7AEA80E44}"/>
              </a:ext>
            </a:extLst>
          </p:cNvPr>
          <p:cNvSpPr txBox="1">
            <a:spLocks/>
          </p:cNvSpPr>
          <p:nvPr/>
        </p:nvSpPr>
        <p:spPr>
          <a:xfrm>
            <a:off x="5940297" y="2812481"/>
            <a:ext cx="2961729" cy="398645"/>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16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15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1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3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2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lnSpc>
                <a:spcPct val="150000"/>
              </a:lnSpc>
              <a:buFont typeface="Arial"/>
              <a:buNone/>
            </a:pPr>
            <a:r>
              <a:rPr lang="en-US" sz="800" b="1" dirty="0">
                <a:solidFill>
                  <a:srgbClr val="002060"/>
                </a:solidFill>
              </a:rPr>
              <a:t>The stack of 4 SUTs installed in the irradiation room</a:t>
            </a:r>
          </a:p>
        </p:txBody>
      </p:sp>
      <p:sp>
        <p:nvSpPr>
          <p:cNvPr id="9" name="Content Placeholder 2">
            <a:extLst>
              <a:ext uri="{FF2B5EF4-FFF2-40B4-BE49-F238E27FC236}">
                <a16:creationId xmlns:a16="http://schemas.microsoft.com/office/drawing/2014/main" id="{5B610C8B-2BDE-4DE9-F4D6-50440DC3BBF9}"/>
              </a:ext>
            </a:extLst>
          </p:cNvPr>
          <p:cNvSpPr txBox="1">
            <a:spLocks/>
          </p:cNvSpPr>
          <p:nvPr/>
        </p:nvSpPr>
        <p:spPr>
          <a:xfrm>
            <a:off x="4946711" y="4423084"/>
            <a:ext cx="3865368" cy="270535"/>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16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15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1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3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2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lnSpc>
                <a:spcPct val="150000"/>
              </a:lnSpc>
              <a:buFont typeface="Arial"/>
              <a:buNone/>
            </a:pPr>
            <a:r>
              <a:rPr lang="en-US" sz="800" b="1" dirty="0">
                <a:solidFill>
                  <a:srgbClr val="002060"/>
                </a:solidFill>
              </a:rPr>
              <a:t>The timeline of the total current consumption evolution of one of the SUTs</a:t>
            </a:r>
          </a:p>
        </p:txBody>
      </p:sp>
      <p:sp>
        <p:nvSpPr>
          <p:cNvPr id="10" name="TextBox 9">
            <a:extLst>
              <a:ext uri="{FF2B5EF4-FFF2-40B4-BE49-F238E27FC236}">
                <a16:creationId xmlns:a16="http://schemas.microsoft.com/office/drawing/2014/main" id="{86132B9B-8BA9-7F67-8172-0EDFFD75B359}"/>
              </a:ext>
            </a:extLst>
          </p:cNvPr>
          <p:cNvSpPr txBox="1"/>
          <p:nvPr/>
        </p:nvSpPr>
        <p:spPr>
          <a:xfrm>
            <a:off x="381476" y="1791542"/>
            <a:ext cx="5558821" cy="833241"/>
          </a:xfrm>
          <a:prstGeom prst="rect">
            <a:avLst/>
          </a:prstGeom>
          <a:noFill/>
        </p:spPr>
        <p:txBody>
          <a:bodyPr wrap="square">
            <a:spAutoFit/>
          </a:bodyPr>
          <a:lstStyle/>
          <a:p>
            <a:pPr marL="36576" indent="0">
              <a:lnSpc>
                <a:spcPct val="150000"/>
              </a:lnSpc>
              <a:spcAft>
                <a:spcPts val="600"/>
              </a:spcAft>
              <a:buFont typeface="Arial"/>
              <a:buNone/>
            </a:pPr>
            <a:r>
              <a:rPr lang="en-US" sz="1000" b="1" dirty="0">
                <a:solidFill>
                  <a:srgbClr val="002060"/>
                </a:solidFill>
              </a:rPr>
              <a:t>Two types of observations were performed during the test</a:t>
            </a:r>
            <a:r>
              <a:rPr lang="en-US" sz="1000" b="0" dirty="0">
                <a:solidFill>
                  <a:srgbClr val="002060"/>
                </a:solidFill>
              </a:rPr>
              <a:t>:</a:t>
            </a:r>
          </a:p>
          <a:p>
            <a:pPr marL="265176" indent="-228600">
              <a:lnSpc>
                <a:spcPct val="150000"/>
              </a:lnSpc>
              <a:buFont typeface="+mj-lt"/>
              <a:buAutoNum type="arabicPeriod"/>
            </a:pPr>
            <a:r>
              <a:rPr lang="en-US" sz="1000" dirty="0">
                <a:solidFill>
                  <a:srgbClr val="002060"/>
                </a:solidFill>
              </a:rPr>
              <a:t>Software observations using the default communication link</a:t>
            </a:r>
          </a:p>
          <a:p>
            <a:pPr marL="265176" indent="-228600">
              <a:lnSpc>
                <a:spcPct val="150000"/>
              </a:lnSpc>
              <a:buFont typeface="+mj-lt"/>
              <a:buAutoNum type="arabicPeriod"/>
            </a:pPr>
            <a:r>
              <a:rPr lang="en-US" sz="1000" b="0" dirty="0">
                <a:solidFill>
                  <a:srgbClr val="002060"/>
                </a:solidFill>
              </a:rPr>
              <a:t>Periodic sampling (T=</a:t>
            </a:r>
            <a:r>
              <a:rPr lang="en-US" sz="1000" dirty="0">
                <a:solidFill>
                  <a:srgbClr val="002060"/>
                </a:solidFill>
              </a:rPr>
              <a:t>1</a:t>
            </a:r>
            <a:r>
              <a:rPr lang="en-US" sz="1000" b="0" dirty="0">
                <a:solidFill>
                  <a:srgbClr val="002060"/>
                </a:solidFill>
              </a:rPr>
              <a:t>s) of the </a:t>
            </a:r>
            <a:r>
              <a:rPr lang="en-US" sz="1000" dirty="0">
                <a:solidFill>
                  <a:srgbClr val="002060"/>
                </a:solidFill>
              </a:rPr>
              <a:t>SUT total current consumption</a:t>
            </a:r>
            <a:endParaRPr lang="en-US" sz="1000" b="0" dirty="0">
              <a:solidFill>
                <a:srgbClr val="002060"/>
              </a:solidFill>
            </a:endParaRPr>
          </a:p>
        </p:txBody>
      </p:sp>
    </p:spTree>
    <p:extLst>
      <p:ext uri="{BB962C8B-B14F-4D97-AF65-F5344CB8AC3E}">
        <p14:creationId xmlns:p14="http://schemas.microsoft.com/office/powerpoint/2010/main" val="24665529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SUT voltage monitoring</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5</a:t>
            </a:fld>
            <a:endParaRPr lang="en-US" dirty="0"/>
          </a:p>
        </p:txBody>
      </p:sp>
      <p:sp>
        <p:nvSpPr>
          <p:cNvPr id="5" name="Footer Placeholder 4"/>
          <p:cNvSpPr>
            <a:spLocks noGrp="1"/>
          </p:cNvSpPr>
          <p:nvPr>
            <p:ph type="ftr" sz="quarter" idx="3"/>
          </p:nvPr>
        </p:nvSpPr>
        <p:spPr/>
        <p:txBody>
          <a:bodyPr/>
          <a:lstStyle/>
          <a:p>
            <a:r>
              <a:rPr lang="en-GB" dirty="0"/>
              <a:t>RADNEXT 3</a:t>
            </a:r>
            <a:r>
              <a:rPr lang="en-GB" baseline="30000" dirty="0"/>
              <a:t>rd</a:t>
            </a:r>
            <a:r>
              <a:rPr lang="en-GB" dirty="0"/>
              <a:t> Annual Meeting – 10-11 June 2024</a:t>
            </a:r>
            <a:endParaRPr lang="en-US" dirty="0"/>
          </a:p>
        </p:txBody>
      </p:sp>
      <p:sp>
        <p:nvSpPr>
          <p:cNvPr id="8" name="Content Placeholder 2">
            <a:extLst>
              <a:ext uri="{FF2B5EF4-FFF2-40B4-BE49-F238E27FC236}">
                <a16:creationId xmlns:a16="http://schemas.microsoft.com/office/drawing/2014/main" id="{F8D1C259-F081-AB88-412C-A48CE7E96ECA}"/>
              </a:ext>
            </a:extLst>
          </p:cNvPr>
          <p:cNvSpPr>
            <a:spLocks noGrp="1"/>
          </p:cNvSpPr>
          <p:nvPr>
            <p:ph idx="1"/>
          </p:nvPr>
        </p:nvSpPr>
        <p:spPr>
          <a:xfrm>
            <a:off x="247631" y="722173"/>
            <a:ext cx="8645992" cy="1627008"/>
          </a:xfrm>
        </p:spPr>
        <p:txBody>
          <a:bodyPr>
            <a:normAutofit fontScale="92500" lnSpcReduction="10000"/>
          </a:bodyPr>
          <a:lstStyle/>
          <a:p>
            <a:pPr marL="36576" indent="0">
              <a:lnSpc>
                <a:spcPct val="150000"/>
              </a:lnSpc>
              <a:buNone/>
            </a:pPr>
            <a:r>
              <a:rPr lang="en-US" sz="1200" b="0" dirty="0">
                <a:solidFill>
                  <a:srgbClr val="002060"/>
                </a:solidFill>
              </a:rPr>
              <a:t>Certain voltages of the SUT should remain stable during its normal operation. Any transient or permanent deviation from their nominal value may result in system failures.</a:t>
            </a:r>
          </a:p>
          <a:p>
            <a:pPr marL="36576" indent="0">
              <a:lnSpc>
                <a:spcPct val="150000"/>
              </a:lnSpc>
              <a:buNone/>
            </a:pPr>
            <a:r>
              <a:rPr lang="en-US" sz="1200" dirty="0">
                <a:solidFill>
                  <a:srgbClr val="002060"/>
                </a:solidFill>
              </a:rPr>
              <a:t>The explored set of hardware observations is based on periodic sampling of certain SUT voltages, including:</a:t>
            </a:r>
          </a:p>
          <a:p>
            <a:pPr marL="227013" indent="-166688">
              <a:lnSpc>
                <a:spcPct val="150000"/>
              </a:lnSpc>
              <a:buSzPct val="100000"/>
              <a:tabLst>
                <a:tab pos="227013" algn="l"/>
              </a:tabLst>
            </a:pPr>
            <a:r>
              <a:rPr lang="en-US" sz="1200" b="0" dirty="0">
                <a:solidFill>
                  <a:srgbClr val="002060"/>
                </a:solidFill>
              </a:rPr>
              <a:t>Power supply system</a:t>
            </a:r>
          </a:p>
          <a:p>
            <a:pPr marL="227013" indent="-166688">
              <a:lnSpc>
                <a:spcPct val="150000"/>
              </a:lnSpc>
              <a:buSzPct val="100000"/>
              <a:tabLst>
                <a:tab pos="227013" algn="l"/>
              </a:tabLst>
            </a:pPr>
            <a:r>
              <a:rPr lang="en-US" sz="1200" b="0" dirty="0">
                <a:solidFill>
                  <a:srgbClr val="002060"/>
                </a:solidFill>
              </a:rPr>
              <a:t>Power-on reset circuit</a:t>
            </a:r>
          </a:p>
          <a:p>
            <a:pPr marL="227013" indent="-166688">
              <a:lnSpc>
                <a:spcPct val="150000"/>
              </a:lnSpc>
              <a:buSzPct val="100000"/>
              <a:tabLst>
                <a:tab pos="227013" algn="l"/>
              </a:tabLst>
            </a:pPr>
            <a:r>
              <a:rPr lang="en-US" sz="1200" dirty="0">
                <a:solidFill>
                  <a:srgbClr val="002060"/>
                </a:solidFill>
              </a:rPr>
              <a:t>ADC reference voltage</a:t>
            </a:r>
            <a:endParaRPr lang="en-US" sz="1200" b="0" dirty="0">
              <a:solidFill>
                <a:srgbClr val="002060"/>
              </a:solidFill>
            </a:endParaRPr>
          </a:p>
        </p:txBody>
      </p:sp>
      <p:sp>
        <p:nvSpPr>
          <p:cNvPr id="10" name="TextBox 9">
            <a:extLst>
              <a:ext uri="{FF2B5EF4-FFF2-40B4-BE49-F238E27FC236}">
                <a16:creationId xmlns:a16="http://schemas.microsoft.com/office/drawing/2014/main" id="{ADFEAEB9-923A-E8DF-B502-9380C0907506}"/>
              </a:ext>
            </a:extLst>
          </p:cNvPr>
          <p:cNvSpPr txBox="1"/>
          <p:nvPr/>
        </p:nvSpPr>
        <p:spPr>
          <a:xfrm>
            <a:off x="319870" y="3338307"/>
            <a:ext cx="5558821" cy="1153586"/>
          </a:xfrm>
          <a:prstGeom prst="rect">
            <a:avLst/>
          </a:prstGeom>
          <a:noFill/>
        </p:spPr>
        <p:txBody>
          <a:bodyPr wrap="square">
            <a:spAutoFit/>
          </a:bodyPr>
          <a:lstStyle/>
          <a:p>
            <a:pPr marL="36576" indent="0">
              <a:lnSpc>
                <a:spcPct val="150000"/>
              </a:lnSpc>
              <a:spcAft>
                <a:spcPts val="600"/>
              </a:spcAft>
              <a:buFont typeface="Arial"/>
              <a:buNone/>
            </a:pPr>
            <a:r>
              <a:rPr lang="en-US" sz="1100" b="1" dirty="0">
                <a:solidFill>
                  <a:srgbClr val="002060"/>
                </a:solidFill>
              </a:rPr>
              <a:t>Three types of observations were performed during the test</a:t>
            </a:r>
            <a:r>
              <a:rPr lang="en-US" sz="1100" b="0" dirty="0">
                <a:solidFill>
                  <a:srgbClr val="002060"/>
                </a:solidFill>
              </a:rPr>
              <a:t>:</a:t>
            </a:r>
          </a:p>
          <a:p>
            <a:pPr marL="208026" indent="-171450">
              <a:lnSpc>
                <a:spcPct val="150000"/>
              </a:lnSpc>
              <a:buFont typeface="Arial" panose="020B0604020202020204" pitchFamily="34" charset="0"/>
              <a:buChar char="•"/>
            </a:pPr>
            <a:r>
              <a:rPr lang="en-US" sz="1100" dirty="0">
                <a:solidFill>
                  <a:srgbClr val="002060"/>
                </a:solidFill>
              </a:rPr>
              <a:t>Software observations using the default communication link</a:t>
            </a:r>
          </a:p>
          <a:p>
            <a:pPr marL="208026" indent="-171450">
              <a:lnSpc>
                <a:spcPct val="150000"/>
              </a:lnSpc>
              <a:buFont typeface="Arial" panose="020B0604020202020204" pitchFamily="34" charset="0"/>
              <a:buChar char="•"/>
            </a:pPr>
            <a:r>
              <a:rPr lang="en-US" sz="1100" b="0" dirty="0">
                <a:solidFill>
                  <a:srgbClr val="002060"/>
                </a:solidFill>
              </a:rPr>
              <a:t>Periodic sampling (T=20s) of voltages </a:t>
            </a:r>
            <a:r>
              <a:rPr lang="en-US" sz="1100" dirty="0">
                <a:solidFill>
                  <a:srgbClr val="002060"/>
                </a:solidFill>
              </a:rPr>
              <a:t>in the SUT</a:t>
            </a:r>
          </a:p>
          <a:p>
            <a:pPr marL="208026" indent="-171450">
              <a:lnSpc>
                <a:spcPct val="150000"/>
              </a:lnSpc>
              <a:buFont typeface="Arial" panose="020B0604020202020204" pitchFamily="34" charset="0"/>
              <a:buChar char="•"/>
            </a:pPr>
            <a:r>
              <a:rPr lang="en-US" sz="1100" b="0" dirty="0">
                <a:solidFill>
                  <a:srgbClr val="002060"/>
                </a:solidFill>
              </a:rPr>
              <a:t>Fast sampling (T=20ns) of the same voltages with Single-Event Transient detection</a:t>
            </a:r>
          </a:p>
        </p:txBody>
      </p:sp>
      <p:pic>
        <p:nvPicPr>
          <p:cNvPr id="12" name="Рисунок 8">
            <a:extLst>
              <a:ext uri="{FF2B5EF4-FFF2-40B4-BE49-F238E27FC236}">
                <a16:creationId xmlns:a16="http://schemas.microsoft.com/office/drawing/2014/main" id="{7AF0344E-92E7-F9AF-608E-26C796ECE814}"/>
              </a:ext>
            </a:extLst>
          </p:cNvPr>
          <p:cNvPicPr>
            <a:picLocks noChangeAspect="1"/>
          </p:cNvPicPr>
          <p:nvPr/>
        </p:nvPicPr>
        <p:blipFill>
          <a:blip r:embed="rId2"/>
          <a:srcRect/>
          <a:stretch/>
        </p:blipFill>
        <p:spPr>
          <a:xfrm>
            <a:off x="5425251" y="1805193"/>
            <a:ext cx="3468762" cy="1960927"/>
          </a:xfrm>
          <a:prstGeom prst="rect">
            <a:avLst/>
          </a:prstGeom>
        </p:spPr>
      </p:pic>
      <p:sp>
        <p:nvSpPr>
          <p:cNvPr id="13" name="Content Placeholder 1">
            <a:extLst>
              <a:ext uri="{FF2B5EF4-FFF2-40B4-BE49-F238E27FC236}">
                <a16:creationId xmlns:a16="http://schemas.microsoft.com/office/drawing/2014/main" id="{AAAE57B2-E4F7-2415-D878-FB25E291854E}"/>
              </a:ext>
            </a:extLst>
          </p:cNvPr>
          <p:cNvSpPr txBox="1">
            <a:spLocks/>
          </p:cNvSpPr>
          <p:nvPr/>
        </p:nvSpPr>
        <p:spPr bwMode="auto">
          <a:xfrm>
            <a:off x="5179752" y="3869851"/>
            <a:ext cx="3714261" cy="298376"/>
          </a:xfrm>
          <a:prstGeom prst="rect">
            <a:avLst/>
          </a:prstGeom>
        </p:spPr>
        <p:txBody>
          <a:bodyPr vert="horz" lIns="0" tIns="0" rIns="0" bIns="0" rtlCol="0">
            <a:noAutofit/>
          </a:bodyPr>
          <a:lstStyle>
            <a:lvl1pPr marL="342900" indent="-342900" algn="l" defTabSz="914400" eaLnBrk="1" hangingPunct="1">
              <a:lnSpc>
                <a:spcPct val="90000"/>
              </a:lnSpc>
              <a:spcBef>
                <a:spcPts val="1800"/>
              </a:spcBef>
              <a:spcAft>
                <a:spcPts val="400"/>
              </a:spcAft>
              <a:buFont typeface="Arial"/>
              <a:buChar char="•"/>
              <a:defRPr sz="2800" b="1">
                <a:solidFill>
                  <a:schemeClr val="tx2">
                    <a:lumMod val="50000"/>
                  </a:schemeClr>
                </a:solidFill>
                <a:latin typeface="+mn-lt"/>
                <a:ea typeface="+mn-ea"/>
                <a:cs typeface="+mn-cs"/>
              </a:defRPr>
            </a:lvl1pPr>
            <a:lvl2pPr marL="628650" indent="-261938"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889000" indent="-260350" algn="l" defTabSz="914400" eaLnBrk="1" hangingPunct="1">
              <a:lnSpc>
                <a:spcPct val="100000"/>
              </a:lnSpc>
              <a:spcBef>
                <a:spcPts val="500"/>
              </a:spcBef>
              <a:spcAft>
                <a:spcPts val="300"/>
              </a:spcAft>
              <a:buSzPct val="100000"/>
              <a:buFont typeface="Arial"/>
              <a:buChar char="•"/>
              <a:defRPr sz="1800">
                <a:solidFill>
                  <a:schemeClr val="tx2">
                    <a:lumMod val="50000"/>
                  </a:schemeClr>
                </a:solidFill>
                <a:latin typeface="+mn-lt"/>
                <a:ea typeface="+mn-ea"/>
                <a:cs typeface="+mn-cs"/>
              </a:defRPr>
            </a:lvl3pPr>
            <a:lvl4pPr marL="1209675" indent="-269875" algn="l" defTabSz="914400" eaLnBrk="1" hangingPunct="1">
              <a:lnSpc>
                <a:spcPct val="100000"/>
              </a:lnSpc>
              <a:spcBef>
                <a:spcPts val="500"/>
              </a:spcBef>
              <a:spcAft>
                <a:spcPts val="300"/>
              </a:spcAft>
              <a:buSzPct val="100000"/>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231775" indent="0" algn="ctr">
              <a:spcBef>
                <a:spcPts val="600"/>
              </a:spcBef>
              <a:buNone/>
            </a:pPr>
            <a:r>
              <a:rPr lang="en-US" sz="1000" dirty="0">
                <a:solidFill>
                  <a:srgbClr val="002060"/>
                </a:solidFill>
              </a:rPr>
              <a:t>The block diagram of SEE Tester v2 with the locations of the monitored voltages</a:t>
            </a:r>
            <a:endParaRPr lang="en-US" sz="1100" b="0" dirty="0">
              <a:solidFill>
                <a:srgbClr val="002060"/>
              </a:solidFill>
            </a:endParaRPr>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3356EADB-0CCD-0F2D-4B5A-730A67BF65AD}"/>
                  </a:ext>
                </a:extLst>
              </p:cNvPr>
              <p:cNvSpPr txBox="1"/>
              <p:nvPr/>
            </p:nvSpPr>
            <p:spPr>
              <a:xfrm>
                <a:off x="229475" y="2320898"/>
                <a:ext cx="5195776" cy="1076641"/>
              </a:xfrm>
              <a:prstGeom prst="rect">
                <a:avLst/>
              </a:prstGeom>
              <a:noFill/>
            </p:spPr>
            <p:txBody>
              <a:bodyPr wrap="square">
                <a:spAutoFit/>
              </a:bodyPr>
              <a:lstStyle/>
              <a:p>
                <a:pPr marL="36576" marR="0" lvl="0" indent="0" algn="l" defTabSz="914400" rtl="0" eaLnBrk="1" fontAlgn="auto" latinLnBrk="0" hangingPunct="1">
                  <a:lnSpc>
                    <a:spcPct val="150000"/>
                  </a:lnSpc>
                  <a:spcBef>
                    <a:spcPts val="0"/>
                  </a:spcBef>
                  <a:spcAft>
                    <a:spcPts val="0"/>
                  </a:spcAft>
                  <a:buClrTx/>
                  <a:buSzTx/>
                  <a:buFont typeface="Arial"/>
                  <a:buNone/>
                  <a:tabLst/>
                  <a:defRPr/>
                </a:pPr>
                <a:r>
                  <a:rPr kumimoji="0" lang="en-US" sz="1100" b="0" i="0" u="none" strike="noStrike" kern="1200" cap="none" spc="0" normalizeH="0" baseline="0" noProof="0" dirty="0">
                    <a:ln>
                      <a:noFill/>
                    </a:ln>
                    <a:solidFill>
                      <a:srgbClr val="002060"/>
                    </a:solidFill>
                    <a:effectLst/>
                    <a:uLnTx/>
                    <a:uFillTx/>
                    <a:latin typeface="Arial"/>
                    <a:ea typeface="+mn-ea"/>
                    <a:cs typeface="+mn-cs"/>
                  </a:rPr>
                  <a:t>The test campaign at the </a:t>
                </a:r>
                <a:r>
                  <a:rPr kumimoji="0" lang="en-US" sz="1100" b="1" i="0" u="none" strike="noStrike" kern="1200" cap="none" spc="0" normalizeH="0" baseline="0" noProof="0" dirty="0">
                    <a:ln>
                      <a:noFill/>
                    </a:ln>
                    <a:solidFill>
                      <a:srgbClr val="002060"/>
                    </a:solidFill>
                    <a:effectLst/>
                    <a:uLnTx/>
                    <a:uFillTx/>
                    <a:latin typeface="Arial"/>
                    <a:ea typeface="+mn-ea"/>
                    <a:cs typeface="+mn-cs"/>
                  </a:rPr>
                  <a:t>CHARM</a:t>
                </a:r>
                <a:r>
                  <a:rPr kumimoji="0" lang="en-US" sz="1100" b="0" i="0" u="none" strike="noStrike" kern="1200" cap="none" spc="0" normalizeH="0" baseline="0" noProof="0" dirty="0">
                    <a:ln>
                      <a:noFill/>
                    </a:ln>
                    <a:solidFill>
                      <a:srgbClr val="002060"/>
                    </a:solidFill>
                    <a:effectLst/>
                    <a:uLnTx/>
                    <a:uFillTx/>
                    <a:latin typeface="Arial"/>
                    <a:ea typeface="+mn-ea"/>
                    <a:cs typeface="+mn-cs"/>
                  </a:rPr>
                  <a:t> facility (CERN) was performed in April 2024. </a:t>
                </a:r>
              </a:p>
              <a:p>
                <a:pPr marL="36576" marR="0" lvl="0" indent="0" algn="l" defTabSz="914400" rtl="0" eaLnBrk="1" fontAlgn="auto" latinLnBrk="0" hangingPunct="1">
                  <a:lnSpc>
                    <a:spcPct val="150000"/>
                  </a:lnSpc>
                  <a:spcBef>
                    <a:spcPts val="0"/>
                  </a:spcBef>
                  <a:spcAft>
                    <a:spcPts val="600"/>
                  </a:spcAft>
                  <a:buClrTx/>
                  <a:buSzTx/>
                  <a:buFont typeface="Arial"/>
                  <a:buNone/>
                  <a:tabLst/>
                  <a:defRPr/>
                </a:pPr>
                <a:r>
                  <a:rPr kumimoji="0" lang="en-US" sz="1100" b="0" i="0" u="none" strike="noStrike" kern="1200" cap="none" spc="0" normalizeH="0" baseline="0" noProof="0" dirty="0">
                    <a:ln>
                      <a:noFill/>
                    </a:ln>
                    <a:solidFill>
                      <a:srgbClr val="002060"/>
                    </a:solidFill>
                    <a:effectLst/>
                    <a:uLnTx/>
                    <a:uFillTx/>
                    <a:latin typeface="Arial"/>
                    <a:ea typeface="+mn-ea"/>
                    <a:cs typeface="+mn-cs"/>
                  </a:rPr>
                  <a:t>Two SEE Tester v2 SUTs were irradiated in the mixed radiation field (mainly protons, neutrons, gamma rays) up to the total fluence of </a:t>
                </a:r>
                <a14:m>
                  <m:oMath xmlns:m="http://schemas.openxmlformats.org/officeDocument/2006/math">
                    <m:sSup>
                      <m:sSupPr>
                        <m:ctrlPr>
                          <a:rPr kumimoji="0" lang="en-GB" sz="1100" b="0" i="1" u="none" strike="noStrike" kern="1200" cap="none" spc="0" normalizeH="0" baseline="0" noProof="0" smtClean="0">
                            <a:ln>
                              <a:noFill/>
                            </a:ln>
                            <a:solidFill>
                              <a:srgbClr val="002060"/>
                            </a:solidFill>
                            <a:effectLst/>
                            <a:uLnTx/>
                            <a:uFillTx/>
                            <a:latin typeface="Cambria Math" panose="02040503050406030204" pitchFamily="18" charset="0"/>
                            <a:ea typeface="+mn-ea"/>
                            <a:cs typeface="+mn-cs"/>
                          </a:rPr>
                        </m:ctrlPr>
                      </m:sSupPr>
                      <m:e>
                        <m:r>
                          <a:rPr kumimoji="0" lang="en-US" sz="1100" b="0" i="1" u="none" strike="noStrike" kern="1200" cap="none" spc="0" normalizeH="0" baseline="0" noProof="0" smtClean="0">
                            <a:ln>
                              <a:noFill/>
                            </a:ln>
                            <a:solidFill>
                              <a:srgbClr val="002060"/>
                            </a:solidFill>
                            <a:effectLst/>
                            <a:uLnTx/>
                            <a:uFillTx/>
                            <a:latin typeface="Cambria Math" panose="02040503050406030204" pitchFamily="18" charset="0"/>
                            <a:ea typeface="+mn-ea"/>
                            <a:cs typeface="+mn-cs"/>
                          </a:rPr>
                          <m:t>2,9</m:t>
                        </m:r>
                        <m:r>
                          <a:rPr kumimoji="0" lang="en-US" sz="1100" b="0" i="1" u="none" strike="noStrike" kern="1200" cap="none" spc="0" normalizeH="0" baseline="0" noProof="0">
                            <a:ln>
                              <a:noFill/>
                            </a:ln>
                            <a:solidFill>
                              <a:srgbClr val="002060"/>
                            </a:solidFill>
                            <a:effectLst/>
                            <a:uLnTx/>
                            <a:uFillTx/>
                            <a:latin typeface="Cambria Math" panose="02040503050406030204" pitchFamily="18" charset="0"/>
                            <a:ea typeface="Cambria Math" panose="02040503050406030204" pitchFamily="18" charset="0"/>
                            <a:cs typeface="+mn-cs"/>
                          </a:rPr>
                          <m:t>∙</m:t>
                        </m:r>
                        <m:r>
                          <a:rPr kumimoji="0" lang="en-US" sz="1100" b="0" i="1" u="none" strike="noStrike" kern="1200" cap="none" spc="0" normalizeH="0" baseline="0" noProof="0" smtClean="0">
                            <a:ln>
                              <a:noFill/>
                            </a:ln>
                            <a:solidFill>
                              <a:srgbClr val="002060"/>
                            </a:solidFill>
                            <a:effectLst/>
                            <a:uLnTx/>
                            <a:uFillTx/>
                            <a:latin typeface="Cambria Math" panose="02040503050406030204" pitchFamily="18" charset="0"/>
                            <a:ea typeface="Cambria Math" panose="02040503050406030204" pitchFamily="18" charset="0"/>
                            <a:cs typeface="+mn-cs"/>
                          </a:rPr>
                          <m:t>10</m:t>
                        </m:r>
                      </m:e>
                      <m:sup>
                        <m:r>
                          <a:rPr kumimoji="0" lang="en-US" sz="1100" b="0" i="1" u="none" strike="noStrike" kern="1200" cap="none" spc="0" normalizeH="0" baseline="0" noProof="0" smtClean="0">
                            <a:ln>
                              <a:noFill/>
                            </a:ln>
                            <a:solidFill>
                              <a:srgbClr val="002060"/>
                            </a:solidFill>
                            <a:effectLst/>
                            <a:uLnTx/>
                            <a:uFillTx/>
                            <a:latin typeface="Cambria Math" panose="02040503050406030204" pitchFamily="18" charset="0"/>
                            <a:ea typeface="+mn-ea"/>
                            <a:cs typeface="+mn-cs"/>
                          </a:rPr>
                          <m:t>11</m:t>
                        </m:r>
                      </m:sup>
                    </m:sSup>
                    <m:sSup>
                      <m:sSupPr>
                        <m:ctrlPr>
                          <a:rPr kumimoji="0" lang="en-GB" sz="1100" b="0" i="1" u="none" strike="noStrike" kern="1200" cap="none" spc="0" normalizeH="0" baseline="0" noProof="0" smtClean="0">
                            <a:ln>
                              <a:noFill/>
                            </a:ln>
                            <a:solidFill>
                              <a:srgbClr val="002060"/>
                            </a:solidFill>
                            <a:effectLst/>
                            <a:uLnTx/>
                            <a:uFillTx/>
                            <a:latin typeface="Cambria Math" panose="02040503050406030204" pitchFamily="18" charset="0"/>
                            <a:ea typeface="+mn-ea"/>
                            <a:cs typeface="+mn-cs"/>
                          </a:rPr>
                        </m:ctrlPr>
                      </m:sSupPr>
                      <m:e>
                        <m:r>
                          <a:rPr kumimoji="0" lang="en-US" sz="1100" b="0" i="1" u="none" strike="noStrike" kern="1200" cap="none" spc="0" normalizeH="0" baseline="0" noProof="0" smtClean="0">
                            <a:ln>
                              <a:noFill/>
                            </a:ln>
                            <a:solidFill>
                              <a:srgbClr val="002060"/>
                            </a:solidFill>
                            <a:effectLst/>
                            <a:uLnTx/>
                            <a:uFillTx/>
                            <a:latin typeface="Cambria Math" panose="02040503050406030204" pitchFamily="18" charset="0"/>
                            <a:ea typeface="+mn-ea"/>
                            <a:cs typeface="+mn-cs"/>
                          </a:rPr>
                          <m:t> </m:t>
                        </m:r>
                        <m:r>
                          <a:rPr kumimoji="0" lang="en-US" sz="1100" b="0" i="1" u="none" strike="noStrike" kern="1200" cap="none" spc="0" normalizeH="0" baseline="0" noProof="0" smtClean="0">
                            <a:ln>
                              <a:noFill/>
                            </a:ln>
                            <a:solidFill>
                              <a:srgbClr val="002060"/>
                            </a:solidFill>
                            <a:effectLst/>
                            <a:uLnTx/>
                            <a:uFillTx/>
                            <a:latin typeface="Cambria Math" panose="02040503050406030204" pitchFamily="18" charset="0"/>
                            <a:ea typeface="+mn-ea"/>
                            <a:cs typeface="+mn-cs"/>
                          </a:rPr>
                          <m:t>𝑐𝑚</m:t>
                        </m:r>
                      </m:e>
                      <m:sup>
                        <m:r>
                          <a:rPr kumimoji="0" lang="en-US" sz="1100" b="0" i="1" u="none" strike="noStrike" kern="1200" cap="none" spc="0" normalizeH="0" baseline="0" noProof="0" smtClean="0">
                            <a:ln>
                              <a:noFill/>
                            </a:ln>
                            <a:solidFill>
                              <a:srgbClr val="002060"/>
                            </a:solidFill>
                            <a:effectLst/>
                            <a:uLnTx/>
                            <a:uFillTx/>
                            <a:latin typeface="Cambria Math" panose="02040503050406030204" pitchFamily="18" charset="0"/>
                            <a:ea typeface="+mn-ea"/>
                            <a:cs typeface="+mn-cs"/>
                          </a:rPr>
                          <m:t>−2</m:t>
                        </m:r>
                      </m:sup>
                    </m:sSup>
                    <m:r>
                      <a:rPr kumimoji="0" lang="pl-PL" sz="1100" b="0" i="0" u="none" strike="noStrike" kern="1200" cap="none" spc="0" normalizeH="0" baseline="0" noProof="0" smtClean="0">
                        <a:ln>
                          <a:noFill/>
                        </a:ln>
                        <a:solidFill>
                          <a:srgbClr val="002060"/>
                        </a:solidFill>
                        <a:effectLst/>
                        <a:uLnTx/>
                        <a:uFillTx/>
                        <a:latin typeface="Cambria Math" panose="02040503050406030204" pitchFamily="18" charset="0"/>
                        <a:ea typeface="+mn-ea"/>
                        <a:cs typeface="+mn-cs"/>
                      </a:rPr>
                      <m:t>, </m:t>
                    </m:r>
                  </m:oMath>
                </a14:m>
                <a:r>
                  <a:rPr kumimoji="0" lang="pl-PL" sz="1100" b="0" i="0" u="none" strike="noStrike" kern="1200" cap="none" spc="0" normalizeH="0" baseline="0" noProof="0" dirty="0">
                    <a:ln>
                      <a:noFill/>
                    </a:ln>
                    <a:solidFill>
                      <a:srgbClr val="002060"/>
                    </a:solidFill>
                    <a:effectLst/>
                    <a:uLnTx/>
                    <a:uFillTx/>
                    <a:latin typeface="Arial"/>
                    <a:ea typeface="+mn-ea"/>
                    <a:cs typeface="+mn-cs"/>
                  </a:rPr>
                  <a:t>and TID of ~150 Gy.</a:t>
                </a:r>
                <a:endParaRPr kumimoji="0" lang="en-US" sz="1100" b="0" i="0" u="none" strike="noStrike" kern="1200" cap="none" spc="0" normalizeH="0" baseline="0" noProof="0" dirty="0">
                  <a:ln>
                    <a:noFill/>
                  </a:ln>
                  <a:solidFill>
                    <a:srgbClr val="002060"/>
                  </a:solidFill>
                  <a:effectLst/>
                  <a:uLnTx/>
                  <a:uFillTx/>
                  <a:latin typeface="Arial"/>
                  <a:ea typeface="+mn-ea"/>
                  <a:cs typeface="+mn-cs"/>
                </a:endParaRPr>
              </a:p>
            </p:txBody>
          </p:sp>
        </mc:Choice>
        <mc:Fallback>
          <p:sp>
            <p:nvSpPr>
              <p:cNvPr id="9" name="TextBox 8">
                <a:extLst>
                  <a:ext uri="{FF2B5EF4-FFF2-40B4-BE49-F238E27FC236}">
                    <a16:creationId xmlns:a16="http://schemas.microsoft.com/office/drawing/2014/main" id="{3356EADB-0CCD-0F2D-4B5A-730A67BF65AD}"/>
                  </a:ext>
                </a:extLst>
              </p:cNvPr>
              <p:cNvSpPr txBox="1">
                <a:spLocks noRot="1" noChangeAspect="1" noMove="1" noResize="1" noEditPoints="1" noAdjustHandles="1" noChangeArrowheads="1" noChangeShapeType="1" noTextEdit="1"/>
              </p:cNvSpPr>
              <p:nvPr/>
            </p:nvSpPr>
            <p:spPr>
              <a:xfrm>
                <a:off x="229475" y="2320898"/>
                <a:ext cx="5195776" cy="1076641"/>
              </a:xfrm>
              <a:prstGeom prst="rect">
                <a:avLst/>
              </a:prstGeom>
              <a:blipFill>
                <a:blip r:embed="rId3"/>
                <a:stretch>
                  <a:fillRect b="-3409"/>
                </a:stretch>
              </a:blipFill>
            </p:spPr>
            <p:txBody>
              <a:bodyPr/>
              <a:lstStyle/>
              <a:p>
                <a:r>
                  <a:rPr lang="en-GB">
                    <a:noFill/>
                  </a:rPr>
                  <a:t> </a:t>
                </a:r>
              </a:p>
            </p:txBody>
          </p:sp>
        </mc:Fallback>
      </mc:AlternateContent>
    </p:spTree>
    <p:extLst>
      <p:ext uri="{BB962C8B-B14F-4D97-AF65-F5344CB8AC3E}">
        <p14:creationId xmlns:p14="http://schemas.microsoft.com/office/powerpoint/2010/main" val="22070777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 campaign at CHARM – discussion</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6</a:t>
            </a:fld>
            <a:endParaRPr lang="en-US" dirty="0"/>
          </a:p>
        </p:txBody>
      </p:sp>
      <p:sp>
        <p:nvSpPr>
          <p:cNvPr id="5" name="Footer Placeholder 4"/>
          <p:cNvSpPr>
            <a:spLocks noGrp="1"/>
          </p:cNvSpPr>
          <p:nvPr>
            <p:ph type="ftr" sz="quarter" idx="3"/>
          </p:nvPr>
        </p:nvSpPr>
        <p:spPr/>
        <p:txBody>
          <a:bodyPr/>
          <a:lstStyle/>
          <a:p>
            <a:r>
              <a:rPr lang="en-GB" dirty="0"/>
              <a:t>RADNEXT 3</a:t>
            </a:r>
            <a:r>
              <a:rPr lang="en-GB" baseline="30000" dirty="0"/>
              <a:t>rd</a:t>
            </a:r>
            <a:r>
              <a:rPr lang="en-GB" dirty="0"/>
              <a:t> Annual Meeting – 10-11 June 2024</a:t>
            </a:r>
            <a:endParaRPr lang="en-US" dirty="0"/>
          </a:p>
        </p:txBody>
      </p:sp>
      <p:sp>
        <p:nvSpPr>
          <p:cNvPr id="10" name="TextBox 9">
            <a:extLst>
              <a:ext uri="{FF2B5EF4-FFF2-40B4-BE49-F238E27FC236}">
                <a16:creationId xmlns:a16="http://schemas.microsoft.com/office/drawing/2014/main" id="{ADFEAEB9-923A-E8DF-B502-9380C0907506}"/>
              </a:ext>
            </a:extLst>
          </p:cNvPr>
          <p:cNvSpPr txBox="1"/>
          <p:nvPr/>
        </p:nvSpPr>
        <p:spPr>
          <a:xfrm>
            <a:off x="359593" y="2382573"/>
            <a:ext cx="4062184" cy="2258311"/>
          </a:xfrm>
          <a:prstGeom prst="rect">
            <a:avLst/>
          </a:prstGeom>
          <a:noFill/>
        </p:spPr>
        <p:txBody>
          <a:bodyPr wrap="square">
            <a:spAutoFit/>
          </a:bodyPr>
          <a:lstStyle/>
          <a:p>
            <a:pPr marL="36576">
              <a:lnSpc>
                <a:spcPct val="150000"/>
              </a:lnSpc>
              <a:spcAft>
                <a:spcPts val="600"/>
              </a:spcAft>
            </a:pPr>
            <a:r>
              <a:rPr lang="en-US" sz="1050" b="1" dirty="0">
                <a:solidFill>
                  <a:srgbClr val="002060"/>
                </a:solidFill>
              </a:rPr>
              <a:t>Main findings:</a:t>
            </a:r>
          </a:p>
          <a:p>
            <a:pPr marL="208026" indent="-171450">
              <a:spcAft>
                <a:spcPts val="600"/>
              </a:spcAft>
              <a:buFont typeface="Arial" panose="020B0604020202020204" pitchFamily="34" charset="0"/>
              <a:buChar char="•"/>
            </a:pPr>
            <a:r>
              <a:rPr lang="en-US" sz="1050" dirty="0">
                <a:solidFill>
                  <a:srgbClr val="002060"/>
                </a:solidFill>
              </a:rPr>
              <a:t>Performed hardware observations allowed to determine the causes of unrecoverable failures of both SUTs, that limited their operation time (TID-induced failures of LDO regulators)</a:t>
            </a:r>
          </a:p>
          <a:p>
            <a:pPr marL="208026" indent="-171450">
              <a:spcAft>
                <a:spcPts val="600"/>
              </a:spcAft>
              <a:buFont typeface="Arial" panose="020B0604020202020204" pitchFamily="34" charset="0"/>
              <a:buChar char="•"/>
            </a:pPr>
            <a:r>
              <a:rPr lang="en-US" sz="1050" dirty="0">
                <a:solidFill>
                  <a:srgbClr val="002060"/>
                </a:solidFill>
              </a:rPr>
              <a:t>Certain system-level failures were correlated with the SETs in the power supply system – performed observations helped to determine the sensitive components</a:t>
            </a:r>
          </a:p>
          <a:p>
            <a:pPr marL="208026" indent="-171450">
              <a:spcAft>
                <a:spcPts val="600"/>
              </a:spcAft>
              <a:buFont typeface="Arial" panose="020B0604020202020204" pitchFamily="34" charset="0"/>
              <a:buChar char="•"/>
            </a:pPr>
            <a:r>
              <a:rPr lang="en-US" sz="1050" dirty="0">
                <a:solidFill>
                  <a:srgbClr val="002060"/>
                </a:solidFill>
              </a:rPr>
              <a:t>Around 95% of the recorded SETs in the SoC power supply lines caused system-level failures</a:t>
            </a:r>
          </a:p>
          <a:p>
            <a:pPr marL="208026" indent="-171450">
              <a:spcAft>
                <a:spcPts val="600"/>
              </a:spcAft>
              <a:buFont typeface="Arial" panose="020B0604020202020204" pitchFamily="34" charset="0"/>
              <a:buChar char="•"/>
            </a:pPr>
            <a:r>
              <a:rPr lang="en-US" sz="1050" dirty="0">
                <a:solidFill>
                  <a:srgbClr val="002060"/>
                </a:solidFill>
              </a:rPr>
              <a:t>The contribution of the power supply system to the total system-level failure cross-section was determined</a:t>
            </a:r>
            <a:endParaRPr lang="en-GB" sz="1050" dirty="0">
              <a:solidFill>
                <a:srgbClr val="002060"/>
              </a:solidFill>
            </a:endParaRPr>
          </a:p>
        </p:txBody>
      </p:sp>
      <p:pic>
        <p:nvPicPr>
          <p:cNvPr id="3" name="Рисунок 8">
            <a:extLst>
              <a:ext uri="{FF2B5EF4-FFF2-40B4-BE49-F238E27FC236}">
                <a16:creationId xmlns:a16="http://schemas.microsoft.com/office/drawing/2014/main" id="{1F602646-B544-3423-5F7A-7899435392B5}"/>
              </a:ext>
            </a:extLst>
          </p:cNvPr>
          <p:cNvPicPr>
            <a:picLocks noChangeAspect="1"/>
          </p:cNvPicPr>
          <p:nvPr/>
        </p:nvPicPr>
        <p:blipFill>
          <a:blip r:embed="rId2"/>
          <a:srcRect/>
          <a:stretch/>
        </p:blipFill>
        <p:spPr>
          <a:xfrm>
            <a:off x="3203992" y="806446"/>
            <a:ext cx="5480062" cy="1801970"/>
          </a:xfrm>
          <a:prstGeom prst="rect">
            <a:avLst/>
          </a:prstGeom>
        </p:spPr>
      </p:pic>
      <p:sp>
        <p:nvSpPr>
          <p:cNvPr id="7" name="Content Placeholder 6">
            <a:extLst>
              <a:ext uri="{FF2B5EF4-FFF2-40B4-BE49-F238E27FC236}">
                <a16:creationId xmlns:a16="http://schemas.microsoft.com/office/drawing/2014/main" id="{54AB7691-75E3-02BD-6802-BA08CC5C17E1}"/>
              </a:ext>
            </a:extLst>
          </p:cNvPr>
          <p:cNvSpPr>
            <a:spLocks noGrp="1"/>
          </p:cNvSpPr>
          <p:nvPr>
            <p:ph idx="1"/>
          </p:nvPr>
        </p:nvSpPr>
        <p:spPr>
          <a:xfrm>
            <a:off x="426685" y="806446"/>
            <a:ext cx="2777307" cy="1790430"/>
          </a:xfrm>
        </p:spPr>
        <p:txBody>
          <a:bodyPr/>
          <a:lstStyle/>
          <a:p>
            <a:pPr marL="36576" indent="0">
              <a:lnSpc>
                <a:spcPct val="150000"/>
              </a:lnSpc>
              <a:buNone/>
            </a:pPr>
            <a:r>
              <a:rPr lang="en-US" sz="900" dirty="0">
                <a:solidFill>
                  <a:srgbClr val="002060"/>
                </a:solidFill>
              </a:rPr>
              <a:t>Fast voltage acquisition was implemented with a combination of VME modular electronics (CAEN v1718 and v1720) and a custom, radiation-tolerant analog voltage buffering device (Buffers Box). </a:t>
            </a:r>
          </a:p>
          <a:p>
            <a:pPr marL="36576" indent="0">
              <a:lnSpc>
                <a:spcPct val="150000"/>
              </a:lnSpc>
              <a:buNone/>
            </a:pPr>
            <a:r>
              <a:rPr lang="en-US" sz="900" dirty="0">
                <a:solidFill>
                  <a:srgbClr val="002060"/>
                </a:solidFill>
              </a:rPr>
              <a:t>Each of the monitored voltages was compared with two thresholds, at around 120% and 80% of the nominal value.</a:t>
            </a:r>
            <a:endParaRPr lang="en-GB" sz="900" dirty="0">
              <a:solidFill>
                <a:srgbClr val="002060"/>
              </a:solidFill>
            </a:endParaRPr>
          </a:p>
        </p:txBody>
      </p:sp>
      <p:pic>
        <p:nvPicPr>
          <p:cNvPr id="11" name="Picture 10" descr="A close-up of a machine&#10;&#10;Description automatically generated">
            <a:extLst>
              <a:ext uri="{FF2B5EF4-FFF2-40B4-BE49-F238E27FC236}">
                <a16:creationId xmlns:a16="http://schemas.microsoft.com/office/drawing/2014/main" id="{95A90D1F-882C-D820-0CAE-D62C91A6D63C}"/>
              </a:ext>
            </a:extLst>
          </p:cNvPr>
          <p:cNvPicPr>
            <a:picLocks noChangeAspect="1"/>
          </p:cNvPicPr>
          <p:nvPr/>
        </p:nvPicPr>
        <p:blipFill>
          <a:blip r:embed="rId3"/>
          <a:stretch>
            <a:fillRect/>
          </a:stretch>
        </p:blipFill>
        <p:spPr>
          <a:xfrm rot="5400000">
            <a:off x="4426194" y="3184756"/>
            <a:ext cx="1709354" cy="1313279"/>
          </a:xfrm>
          <a:prstGeom prst="rect">
            <a:avLst/>
          </a:prstGeom>
        </p:spPr>
      </p:pic>
      <p:pic>
        <p:nvPicPr>
          <p:cNvPr id="14" name="Picture 13" descr="A machine with wires and wires&#10;&#10;Description automatically generated">
            <a:extLst>
              <a:ext uri="{FF2B5EF4-FFF2-40B4-BE49-F238E27FC236}">
                <a16:creationId xmlns:a16="http://schemas.microsoft.com/office/drawing/2014/main" id="{3F1ECAA2-16A8-CA0A-A76F-6034FAA035DD}"/>
              </a:ext>
            </a:extLst>
          </p:cNvPr>
          <p:cNvPicPr>
            <a:picLocks noChangeAspect="1"/>
          </p:cNvPicPr>
          <p:nvPr/>
        </p:nvPicPr>
        <p:blipFill>
          <a:blip r:embed="rId4"/>
          <a:stretch>
            <a:fillRect/>
          </a:stretch>
        </p:blipFill>
        <p:spPr>
          <a:xfrm>
            <a:off x="6309285" y="2986719"/>
            <a:ext cx="2279139" cy="1709354"/>
          </a:xfrm>
          <a:prstGeom prst="rect">
            <a:avLst/>
          </a:prstGeom>
        </p:spPr>
      </p:pic>
      <p:sp>
        <p:nvSpPr>
          <p:cNvPr id="15" name="Content Placeholder 1">
            <a:extLst>
              <a:ext uri="{FF2B5EF4-FFF2-40B4-BE49-F238E27FC236}">
                <a16:creationId xmlns:a16="http://schemas.microsoft.com/office/drawing/2014/main" id="{23FBF8EC-8A82-846A-8461-3FB9F6693707}"/>
              </a:ext>
            </a:extLst>
          </p:cNvPr>
          <p:cNvSpPr txBox="1">
            <a:spLocks/>
          </p:cNvSpPr>
          <p:nvPr/>
        </p:nvSpPr>
        <p:spPr bwMode="auto">
          <a:xfrm>
            <a:off x="4165717" y="2780680"/>
            <a:ext cx="1964031" cy="298376"/>
          </a:xfrm>
          <a:prstGeom prst="rect">
            <a:avLst/>
          </a:prstGeom>
        </p:spPr>
        <p:txBody>
          <a:bodyPr vert="horz" lIns="0" tIns="0" rIns="0" bIns="0" rtlCol="0">
            <a:noAutofit/>
          </a:bodyPr>
          <a:lstStyle>
            <a:lvl1pPr marL="342900" indent="-342900" algn="l" defTabSz="914400" eaLnBrk="1" hangingPunct="1">
              <a:lnSpc>
                <a:spcPct val="90000"/>
              </a:lnSpc>
              <a:spcBef>
                <a:spcPts val="1800"/>
              </a:spcBef>
              <a:spcAft>
                <a:spcPts val="400"/>
              </a:spcAft>
              <a:buFont typeface="Arial"/>
              <a:buChar char="•"/>
              <a:defRPr sz="2800" b="1">
                <a:solidFill>
                  <a:schemeClr val="tx2">
                    <a:lumMod val="50000"/>
                  </a:schemeClr>
                </a:solidFill>
                <a:latin typeface="+mn-lt"/>
                <a:ea typeface="+mn-ea"/>
                <a:cs typeface="+mn-cs"/>
              </a:defRPr>
            </a:lvl1pPr>
            <a:lvl2pPr marL="628650" indent="-261938"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889000" indent="-260350" algn="l" defTabSz="914400" eaLnBrk="1" hangingPunct="1">
              <a:lnSpc>
                <a:spcPct val="100000"/>
              </a:lnSpc>
              <a:spcBef>
                <a:spcPts val="500"/>
              </a:spcBef>
              <a:spcAft>
                <a:spcPts val="300"/>
              </a:spcAft>
              <a:buSzPct val="100000"/>
              <a:buFont typeface="Arial"/>
              <a:buChar char="•"/>
              <a:defRPr sz="1800">
                <a:solidFill>
                  <a:schemeClr val="tx2">
                    <a:lumMod val="50000"/>
                  </a:schemeClr>
                </a:solidFill>
                <a:latin typeface="+mn-lt"/>
                <a:ea typeface="+mn-ea"/>
                <a:cs typeface="+mn-cs"/>
              </a:defRPr>
            </a:lvl3pPr>
            <a:lvl4pPr marL="1209675" indent="-269875" algn="l" defTabSz="914400" eaLnBrk="1" hangingPunct="1">
              <a:lnSpc>
                <a:spcPct val="100000"/>
              </a:lnSpc>
              <a:spcBef>
                <a:spcPts val="500"/>
              </a:spcBef>
              <a:spcAft>
                <a:spcPts val="300"/>
              </a:spcAft>
              <a:buSzPct val="100000"/>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231775" indent="0" algn="ctr">
              <a:spcBef>
                <a:spcPts val="600"/>
              </a:spcBef>
              <a:buNone/>
            </a:pPr>
            <a:r>
              <a:rPr lang="en-US" sz="800" dirty="0">
                <a:solidFill>
                  <a:srgbClr val="002060"/>
                </a:solidFill>
              </a:rPr>
              <a:t>Two SUTs installed at the facility</a:t>
            </a:r>
            <a:endParaRPr lang="en-US" sz="1000" dirty="0">
              <a:solidFill>
                <a:srgbClr val="002060"/>
              </a:solidFill>
            </a:endParaRPr>
          </a:p>
        </p:txBody>
      </p:sp>
      <p:sp>
        <p:nvSpPr>
          <p:cNvPr id="16" name="Content Placeholder 1">
            <a:extLst>
              <a:ext uri="{FF2B5EF4-FFF2-40B4-BE49-F238E27FC236}">
                <a16:creationId xmlns:a16="http://schemas.microsoft.com/office/drawing/2014/main" id="{F47F5642-1F41-773A-1D45-B27D725ABCD4}"/>
              </a:ext>
            </a:extLst>
          </p:cNvPr>
          <p:cNvSpPr txBox="1">
            <a:spLocks/>
          </p:cNvSpPr>
          <p:nvPr/>
        </p:nvSpPr>
        <p:spPr bwMode="auto">
          <a:xfrm>
            <a:off x="6172516" y="2780680"/>
            <a:ext cx="2517888" cy="298376"/>
          </a:xfrm>
          <a:prstGeom prst="rect">
            <a:avLst/>
          </a:prstGeom>
        </p:spPr>
        <p:txBody>
          <a:bodyPr vert="horz" lIns="0" tIns="0" rIns="0" bIns="0" rtlCol="0">
            <a:noAutofit/>
          </a:bodyPr>
          <a:lstStyle>
            <a:lvl1pPr marL="342900" indent="-342900" algn="l" defTabSz="914400" eaLnBrk="1" hangingPunct="1">
              <a:lnSpc>
                <a:spcPct val="90000"/>
              </a:lnSpc>
              <a:spcBef>
                <a:spcPts val="1800"/>
              </a:spcBef>
              <a:spcAft>
                <a:spcPts val="400"/>
              </a:spcAft>
              <a:buFont typeface="Arial"/>
              <a:buChar char="•"/>
              <a:defRPr sz="2800" b="1">
                <a:solidFill>
                  <a:schemeClr val="tx2">
                    <a:lumMod val="50000"/>
                  </a:schemeClr>
                </a:solidFill>
                <a:latin typeface="+mn-lt"/>
                <a:ea typeface="+mn-ea"/>
                <a:cs typeface="+mn-cs"/>
              </a:defRPr>
            </a:lvl1pPr>
            <a:lvl2pPr marL="628650" indent="-261938"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889000" indent="-260350" algn="l" defTabSz="914400" eaLnBrk="1" hangingPunct="1">
              <a:lnSpc>
                <a:spcPct val="100000"/>
              </a:lnSpc>
              <a:spcBef>
                <a:spcPts val="500"/>
              </a:spcBef>
              <a:spcAft>
                <a:spcPts val="300"/>
              </a:spcAft>
              <a:buSzPct val="100000"/>
              <a:buFont typeface="Arial"/>
              <a:buChar char="•"/>
              <a:defRPr sz="1800">
                <a:solidFill>
                  <a:schemeClr val="tx2">
                    <a:lumMod val="50000"/>
                  </a:schemeClr>
                </a:solidFill>
                <a:latin typeface="+mn-lt"/>
                <a:ea typeface="+mn-ea"/>
                <a:cs typeface="+mn-cs"/>
              </a:defRPr>
            </a:lvl3pPr>
            <a:lvl4pPr marL="1209675" indent="-269875" algn="l" defTabSz="914400" eaLnBrk="1" hangingPunct="1">
              <a:lnSpc>
                <a:spcPct val="100000"/>
              </a:lnSpc>
              <a:spcBef>
                <a:spcPts val="500"/>
              </a:spcBef>
              <a:spcAft>
                <a:spcPts val="300"/>
              </a:spcAft>
              <a:buSzPct val="100000"/>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indent="0" algn="ctr">
              <a:spcBef>
                <a:spcPts val="600"/>
              </a:spcBef>
              <a:buNone/>
            </a:pPr>
            <a:r>
              <a:rPr lang="en-US" sz="800" dirty="0">
                <a:solidFill>
                  <a:srgbClr val="002060"/>
                </a:solidFill>
              </a:rPr>
              <a:t>Complete installation with the buffering devices</a:t>
            </a:r>
            <a:endParaRPr lang="en-US" sz="1000" dirty="0">
              <a:solidFill>
                <a:srgbClr val="002060"/>
              </a:solidFill>
            </a:endParaRPr>
          </a:p>
        </p:txBody>
      </p:sp>
    </p:spTree>
    <p:extLst>
      <p:ext uri="{BB962C8B-B14F-4D97-AF65-F5344CB8AC3E}">
        <p14:creationId xmlns:p14="http://schemas.microsoft.com/office/powerpoint/2010/main" val="34696944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Hardware observations of the SUTs at CHARM</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7</a:t>
            </a:fld>
            <a:endParaRPr lang="en-US" dirty="0"/>
          </a:p>
        </p:txBody>
      </p:sp>
      <p:sp>
        <p:nvSpPr>
          <p:cNvPr id="5" name="Footer Placeholder 4"/>
          <p:cNvSpPr>
            <a:spLocks noGrp="1"/>
          </p:cNvSpPr>
          <p:nvPr>
            <p:ph type="ftr" sz="quarter" idx="3"/>
          </p:nvPr>
        </p:nvSpPr>
        <p:spPr/>
        <p:txBody>
          <a:bodyPr/>
          <a:lstStyle/>
          <a:p>
            <a:r>
              <a:rPr lang="en-GB" dirty="0"/>
              <a:t>RADNEXT 3</a:t>
            </a:r>
            <a:r>
              <a:rPr lang="en-GB" baseline="30000" dirty="0"/>
              <a:t>rd</a:t>
            </a:r>
            <a:r>
              <a:rPr lang="en-GB" dirty="0"/>
              <a:t> Annual Meeting – 10-11 June 2024</a:t>
            </a:r>
            <a:endParaRPr lang="en-US" dirty="0"/>
          </a:p>
        </p:txBody>
      </p:sp>
      <p:pic>
        <p:nvPicPr>
          <p:cNvPr id="9" name="Picture 8">
            <a:extLst>
              <a:ext uri="{FF2B5EF4-FFF2-40B4-BE49-F238E27FC236}">
                <a16:creationId xmlns:a16="http://schemas.microsoft.com/office/drawing/2014/main" id="{53A949A9-6B55-491F-3C40-FE0CA52D6532}"/>
              </a:ext>
            </a:extLst>
          </p:cNvPr>
          <p:cNvPicPr>
            <a:picLocks noChangeAspect="1"/>
          </p:cNvPicPr>
          <p:nvPr/>
        </p:nvPicPr>
        <p:blipFill>
          <a:blip r:embed="rId2"/>
          <a:srcRect/>
          <a:stretch/>
        </p:blipFill>
        <p:spPr>
          <a:xfrm>
            <a:off x="228865" y="954890"/>
            <a:ext cx="2467414" cy="2309974"/>
          </a:xfrm>
          <a:prstGeom prst="rect">
            <a:avLst/>
          </a:prstGeom>
        </p:spPr>
      </p:pic>
      <p:pic>
        <p:nvPicPr>
          <p:cNvPr id="12" name="Picture 11">
            <a:extLst>
              <a:ext uri="{FF2B5EF4-FFF2-40B4-BE49-F238E27FC236}">
                <a16:creationId xmlns:a16="http://schemas.microsoft.com/office/drawing/2014/main" id="{78DF1276-C4E7-4959-487A-656CE419EE77}"/>
              </a:ext>
            </a:extLst>
          </p:cNvPr>
          <p:cNvPicPr>
            <a:picLocks noChangeAspect="1"/>
          </p:cNvPicPr>
          <p:nvPr/>
        </p:nvPicPr>
        <p:blipFill>
          <a:blip r:embed="rId3"/>
          <a:srcRect/>
          <a:stretch/>
        </p:blipFill>
        <p:spPr>
          <a:xfrm>
            <a:off x="2771833" y="958479"/>
            <a:ext cx="2483437" cy="2290672"/>
          </a:xfrm>
          <a:prstGeom prst="rect">
            <a:avLst/>
          </a:prstGeom>
        </p:spPr>
      </p:pic>
      <p:pic>
        <p:nvPicPr>
          <p:cNvPr id="13" name="Picture 12">
            <a:extLst>
              <a:ext uri="{FF2B5EF4-FFF2-40B4-BE49-F238E27FC236}">
                <a16:creationId xmlns:a16="http://schemas.microsoft.com/office/drawing/2014/main" id="{00AEFE71-D788-000E-0C60-A619791FBDDC}"/>
              </a:ext>
            </a:extLst>
          </p:cNvPr>
          <p:cNvPicPr>
            <a:picLocks noChangeAspect="1"/>
          </p:cNvPicPr>
          <p:nvPr/>
        </p:nvPicPr>
        <p:blipFill>
          <a:blip r:embed="rId4"/>
          <a:srcRect/>
          <a:stretch/>
        </p:blipFill>
        <p:spPr>
          <a:xfrm>
            <a:off x="5330824" y="1168870"/>
            <a:ext cx="3435362" cy="2840645"/>
          </a:xfrm>
          <a:prstGeom prst="rect">
            <a:avLst/>
          </a:prstGeom>
        </p:spPr>
      </p:pic>
      <p:sp>
        <p:nvSpPr>
          <p:cNvPr id="15" name="Arrow: Right 14">
            <a:extLst>
              <a:ext uri="{FF2B5EF4-FFF2-40B4-BE49-F238E27FC236}">
                <a16:creationId xmlns:a16="http://schemas.microsoft.com/office/drawing/2014/main" id="{5BF13D8E-8F6F-BB08-7A0B-B76B51EDCE18}"/>
              </a:ext>
            </a:extLst>
          </p:cNvPr>
          <p:cNvSpPr/>
          <p:nvPr/>
        </p:nvSpPr>
        <p:spPr>
          <a:xfrm>
            <a:off x="8159363" y="1282311"/>
            <a:ext cx="182254" cy="82506"/>
          </a:xfrm>
          <a:prstGeom prst="rightArrow">
            <a:avLst/>
          </a:prstGeom>
          <a:solidFill>
            <a:srgbClr val="FF0000"/>
          </a:solidFill>
          <a:ln w="9525"/>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53A769F5-484F-2277-C3CD-19DFC48C9EDF}"/>
              </a:ext>
            </a:extLst>
          </p:cNvPr>
          <p:cNvSpPr txBox="1"/>
          <p:nvPr/>
        </p:nvSpPr>
        <p:spPr bwMode="auto">
          <a:xfrm>
            <a:off x="7048505" y="1178501"/>
            <a:ext cx="1303590" cy="307777"/>
          </a:xfrm>
          <a:prstGeom prst="rect">
            <a:avLst/>
          </a:prstGeom>
          <a:noFill/>
        </p:spPr>
        <p:txBody>
          <a:bodyPr wrap="square" rtlCol="0">
            <a:spAutoFit/>
          </a:bodyPr>
          <a:lstStyle/>
          <a:p>
            <a:r>
              <a:rPr lang="en-US" sz="700" b="1" dirty="0">
                <a:solidFill>
                  <a:schemeClr val="accent3">
                    <a:lumMod val="50000"/>
                  </a:schemeClr>
                </a:solidFill>
              </a:rPr>
              <a:t>Permanent loss of functionality at 15</a:t>
            </a:r>
            <a:r>
              <a:rPr lang="pl-PL" sz="700" b="1" dirty="0">
                <a:solidFill>
                  <a:schemeClr val="accent3">
                    <a:lumMod val="50000"/>
                  </a:schemeClr>
                </a:solidFill>
              </a:rPr>
              <a:t>2</a:t>
            </a:r>
            <a:r>
              <a:rPr lang="en-US" sz="700" b="1" dirty="0">
                <a:solidFill>
                  <a:schemeClr val="accent3">
                    <a:lumMod val="50000"/>
                  </a:schemeClr>
                </a:solidFill>
              </a:rPr>
              <a:t> </a:t>
            </a:r>
            <a:r>
              <a:rPr lang="en-US" sz="700" b="1" dirty="0" err="1">
                <a:solidFill>
                  <a:schemeClr val="accent3">
                    <a:lumMod val="50000"/>
                  </a:schemeClr>
                </a:solidFill>
              </a:rPr>
              <a:t>Gy</a:t>
            </a:r>
            <a:endParaRPr lang="en-GB" sz="700" b="1" dirty="0">
              <a:solidFill>
                <a:schemeClr val="accent3">
                  <a:lumMod val="50000"/>
                </a:schemeClr>
              </a:solidFill>
            </a:endParaRPr>
          </a:p>
        </p:txBody>
      </p:sp>
      <p:sp>
        <p:nvSpPr>
          <p:cNvPr id="17" name="Content Placeholder 2">
            <a:extLst>
              <a:ext uri="{FF2B5EF4-FFF2-40B4-BE49-F238E27FC236}">
                <a16:creationId xmlns:a16="http://schemas.microsoft.com/office/drawing/2014/main" id="{A72D41AE-48A0-27A6-E83F-B4385A7B024C}"/>
              </a:ext>
            </a:extLst>
          </p:cNvPr>
          <p:cNvSpPr txBox="1">
            <a:spLocks/>
          </p:cNvSpPr>
          <p:nvPr/>
        </p:nvSpPr>
        <p:spPr bwMode="auto">
          <a:xfrm>
            <a:off x="5367978" y="941325"/>
            <a:ext cx="3526788" cy="176933"/>
          </a:xfrm>
          <a:prstGeom prst="rect">
            <a:avLst/>
          </a:prstGeom>
        </p:spPr>
        <p:txBody>
          <a:bodyPr vert="horz" lIns="0" tIns="0" rIns="0" bIns="0" rtlCol="0">
            <a:noAutofit/>
          </a:bodyPr>
          <a:lstStyle>
            <a:lvl1pPr marL="342900" indent="-342900" algn="l" defTabSz="914400" eaLnBrk="1" hangingPunct="1">
              <a:lnSpc>
                <a:spcPct val="90000"/>
              </a:lnSpc>
              <a:spcBef>
                <a:spcPts val="1800"/>
              </a:spcBef>
              <a:spcAft>
                <a:spcPts val="400"/>
              </a:spcAft>
              <a:buFont typeface="Arial"/>
              <a:buChar char="•"/>
              <a:defRPr sz="2800" b="1">
                <a:solidFill>
                  <a:schemeClr val="tx2">
                    <a:lumMod val="50000"/>
                  </a:schemeClr>
                </a:solidFill>
                <a:latin typeface="+mn-lt"/>
                <a:ea typeface="+mn-ea"/>
                <a:cs typeface="+mn-cs"/>
              </a:defRPr>
            </a:lvl1pPr>
            <a:lvl2pPr marL="628650" indent="-261938"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889000" indent="-260350" algn="l" defTabSz="914400" eaLnBrk="1" hangingPunct="1">
              <a:lnSpc>
                <a:spcPct val="100000"/>
              </a:lnSpc>
              <a:spcBef>
                <a:spcPts val="500"/>
              </a:spcBef>
              <a:spcAft>
                <a:spcPts val="300"/>
              </a:spcAft>
              <a:buSzPct val="100000"/>
              <a:buFont typeface="Arial"/>
              <a:buChar char="•"/>
              <a:defRPr sz="1800">
                <a:solidFill>
                  <a:schemeClr val="tx2">
                    <a:lumMod val="50000"/>
                  </a:schemeClr>
                </a:solidFill>
                <a:latin typeface="+mn-lt"/>
                <a:ea typeface="+mn-ea"/>
                <a:cs typeface="+mn-cs"/>
              </a:defRPr>
            </a:lvl3pPr>
            <a:lvl4pPr marL="1209675" indent="-269875" algn="l" defTabSz="914400" eaLnBrk="1" hangingPunct="1">
              <a:lnSpc>
                <a:spcPct val="100000"/>
              </a:lnSpc>
              <a:spcBef>
                <a:spcPts val="500"/>
              </a:spcBef>
              <a:spcAft>
                <a:spcPts val="300"/>
              </a:spcAft>
              <a:buSzPct val="100000"/>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36576" indent="0" algn="ctr">
              <a:lnSpc>
                <a:spcPct val="150000"/>
              </a:lnSpc>
              <a:spcBef>
                <a:spcPts val="600"/>
              </a:spcBef>
              <a:buFont typeface="Arial"/>
              <a:buNone/>
            </a:pPr>
            <a:r>
              <a:rPr lang="en-US" sz="800" dirty="0"/>
              <a:t>The evolution of SUT1 voltages during system-level irradiation</a:t>
            </a:r>
            <a:endParaRPr lang="pl-PL" sz="800" dirty="0"/>
          </a:p>
        </p:txBody>
      </p:sp>
      <p:sp>
        <p:nvSpPr>
          <p:cNvPr id="18" name="Content Placeholder 2">
            <a:extLst>
              <a:ext uri="{FF2B5EF4-FFF2-40B4-BE49-F238E27FC236}">
                <a16:creationId xmlns:a16="http://schemas.microsoft.com/office/drawing/2014/main" id="{C8DE02BA-8CFF-AE94-6014-DDC0719ACFB5}"/>
              </a:ext>
            </a:extLst>
          </p:cNvPr>
          <p:cNvSpPr txBox="1">
            <a:spLocks/>
          </p:cNvSpPr>
          <p:nvPr/>
        </p:nvSpPr>
        <p:spPr bwMode="auto">
          <a:xfrm>
            <a:off x="441290" y="3285724"/>
            <a:ext cx="4813981" cy="1371185"/>
          </a:xfrm>
          <a:prstGeom prst="rect">
            <a:avLst/>
          </a:prstGeom>
        </p:spPr>
        <p:txBody>
          <a:bodyPr vert="horz" lIns="0" tIns="0" rIns="0" bIns="0" rtlCol="0">
            <a:normAutofit fontScale="70000" lnSpcReduction="20000"/>
          </a:bodyPr>
          <a:lstStyle>
            <a:lvl1pPr marL="342900" indent="-342900" algn="l" defTabSz="914400" eaLnBrk="1" hangingPunct="1">
              <a:lnSpc>
                <a:spcPct val="90000"/>
              </a:lnSpc>
              <a:spcBef>
                <a:spcPts val="1800"/>
              </a:spcBef>
              <a:spcAft>
                <a:spcPts val="400"/>
              </a:spcAft>
              <a:buFont typeface="Arial"/>
              <a:buChar char="•"/>
              <a:defRPr sz="2800" b="1">
                <a:solidFill>
                  <a:schemeClr val="tx2">
                    <a:lumMod val="50000"/>
                  </a:schemeClr>
                </a:solidFill>
                <a:latin typeface="+mn-lt"/>
                <a:ea typeface="+mn-ea"/>
                <a:cs typeface="+mn-cs"/>
              </a:defRPr>
            </a:lvl1pPr>
            <a:lvl2pPr marL="628650" indent="-261938"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889000" indent="-260350" algn="l" defTabSz="914400" eaLnBrk="1" hangingPunct="1">
              <a:lnSpc>
                <a:spcPct val="100000"/>
              </a:lnSpc>
              <a:spcBef>
                <a:spcPts val="500"/>
              </a:spcBef>
              <a:spcAft>
                <a:spcPts val="300"/>
              </a:spcAft>
              <a:buSzPct val="100000"/>
              <a:buFont typeface="Arial"/>
              <a:buChar char="•"/>
              <a:defRPr sz="1800">
                <a:solidFill>
                  <a:schemeClr val="tx2">
                    <a:lumMod val="50000"/>
                  </a:schemeClr>
                </a:solidFill>
                <a:latin typeface="+mn-lt"/>
                <a:ea typeface="+mn-ea"/>
                <a:cs typeface="+mn-cs"/>
              </a:defRPr>
            </a:lvl3pPr>
            <a:lvl4pPr marL="1209675" indent="-269875" algn="l" defTabSz="914400" eaLnBrk="1" hangingPunct="1">
              <a:lnSpc>
                <a:spcPct val="100000"/>
              </a:lnSpc>
              <a:spcBef>
                <a:spcPts val="500"/>
              </a:spcBef>
              <a:spcAft>
                <a:spcPts val="300"/>
              </a:spcAft>
              <a:buSzPct val="100000"/>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36576" indent="0">
              <a:lnSpc>
                <a:spcPct val="150000"/>
              </a:lnSpc>
              <a:spcBef>
                <a:spcPts val="600"/>
              </a:spcBef>
              <a:spcAft>
                <a:spcPts val="0"/>
              </a:spcAft>
              <a:buFont typeface="Arial"/>
              <a:buNone/>
            </a:pPr>
            <a:r>
              <a:rPr lang="en-US" sz="1400" b="0" dirty="0"/>
              <a:t>Transients were observed in the outputs of 3.3 V (left) and 2.5 V regulators (right). Originating from two switching regulators, they were causing a cascade of SET on other power supply lines.</a:t>
            </a:r>
          </a:p>
          <a:p>
            <a:pPr marL="36576" indent="0">
              <a:lnSpc>
                <a:spcPct val="150000"/>
              </a:lnSpc>
              <a:spcBef>
                <a:spcPts val="600"/>
              </a:spcBef>
              <a:spcAft>
                <a:spcPts val="0"/>
              </a:spcAft>
              <a:buFont typeface="Arial"/>
              <a:buNone/>
            </a:pPr>
            <a:r>
              <a:rPr lang="en-US" sz="1400" b="0" dirty="0"/>
              <a:t>Most of the SETs were correlated with system-level failures, observed through the default digital communication link. The same transients were recreated through the Spice simulations of the power delivery circuit of the SEE Tester.</a:t>
            </a:r>
          </a:p>
        </p:txBody>
      </p:sp>
      <p:sp>
        <p:nvSpPr>
          <p:cNvPr id="19" name="Arrow: Right 18">
            <a:extLst>
              <a:ext uri="{FF2B5EF4-FFF2-40B4-BE49-F238E27FC236}">
                <a16:creationId xmlns:a16="http://schemas.microsoft.com/office/drawing/2014/main" id="{EC72062A-BF4A-70C2-E086-CEEF412B7E74}"/>
              </a:ext>
            </a:extLst>
          </p:cNvPr>
          <p:cNvSpPr/>
          <p:nvPr/>
        </p:nvSpPr>
        <p:spPr>
          <a:xfrm rot="18481952">
            <a:off x="7596481" y="1766070"/>
            <a:ext cx="174132" cy="93324"/>
          </a:xfrm>
          <a:prstGeom prst="rightArrow">
            <a:avLst/>
          </a:prstGeom>
          <a:solidFill>
            <a:srgbClr val="00B050"/>
          </a:solidFill>
          <a:ln w="9525"/>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9B52A8DC-0DA3-F39D-8265-40211DC555FD}"/>
              </a:ext>
            </a:extLst>
          </p:cNvPr>
          <p:cNvSpPr txBox="1"/>
          <p:nvPr/>
        </p:nvSpPr>
        <p:spPr bwMode="auto">
          <a:xfrm>
            <a:off x="6722851" y="1835523"/>
            <a:ext cx="940287" cy="307777"/>
          </a:xfrm>
          <a:prstGeom prst="rect">
            <a:avLst/>
          </a:prstGeom>
          <a:noFill/>
        </p:spPr>
        <p:txBody>
          <a:bodyPr wrap="square" rtlCol="0">
            <a:spAutoFit/>
          </a:bodyPr>
          <a:lstStyle/>
          <a:p>
            <a:pPr algn="ctr"/>
            <a:r>
              <a:rPr lang="en-US" sz="700" b="1" dirty="0">
                <a:solidFill>
                  <a:schemeClr val="accent2">
                    <a:lumMod val="50000"/>
                  </a:schemeClr>
                </a:solidFill>
              </a:rPr>
              <a:t>LM317 regulators (3,3V, 5V)</a:t>
            </a:r>
            <a:endParaRPr lang="en-GB" sz="700" b="1" dirty="0">
              <a:solidFill>
                <a:schemeClr val="accent2">
                  <a:lumMod val="50000"/>
                </a:schemeClr>
              </a:solidFill>
            </a:endParaRPr>
          </a:p>
        </p:txBody>
      </p:sp>
      <p:sp>
        <p:nvSpPr>
          <p:cNvPr id="21" name="Arrow: Right 20">
            <a:extLst>
              <a:ext uri="{FF2B5EF4-FFF2-40B4-BE49-F238E27FC236}">
                <a16:creationId xmlns:a16="http://schemas.microsoft.com/office/drawing/2014/main" id="{C8192CF0-779E-91C7-1440-F6B69A06EB9A}"/>
              </a:ext>
            </a:extLst>
          </p:cNvPr>
          <p:cNvSpPr/>
          <p:nvPr/>
        </p:nvSpPr>
        <p:spPr>
          <a:xfrm rot="2647824">
            <a:off x="7568069" y="2130627"/>
            <a:ext cx="190138" cy="100169"/>
          </a:xfrm>
          <a:prstGeom prst="rightArrow">
            <a:avLst/>
          </a:prstGeom>
          <a:solidFill>
            <a:srgbClr val="00B050"/>
          </a:solidFill>
          <a:ln w="9525"/>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id="{59239974-A43C-9C63-896F-DC536B74DA10}"/>
              </a:ext>
            </a:extLst>
          </p:cNvPr>
          <p:cNvSpPr/>
          <p:nvPr/>
        </p:nvSpPr>
        <p:spPr>
          <a:xfrm>
            <a:off x="7889815" y="3185555"/>
            <a:ext cx="190138" cy="100169"/>
          </a:xfrm>
          <a:prstGeom prst="rightArrow">
            <a:avLst/>
          </a:prstGeom>
          <a:solidFill>
            <a:srgbClr val="DC3CB2"/>
          </a:solidFill>
          <a:ln w="9525"/>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BA5DA5CB-AD31-6594-F971-E2854A675D83}"/>
              </a:ext>
            </a:extLst>
          </p:cNvPr>
          <p:cNvSpPr txBox="1"/>
          <p:nvPr/>
        </p:nvSpPr>
        <p:spPr bwMode="auto">
          <a:xfrm>
            <a:off x="6540500" y="3057114"/>
            <a:ext cx="1349315" cy="415498"/>
          </a:xfrm>
          <a:prstGeom prst="rect">
            <a:avLst/>
          </a:prstGeom>
          <a:noFill/>
        </p:spPr>
        <p:txBody>
          <a:bodyPr wrap="square" rtlCol="0">
            <a:spAutoFit/>
          </a:bodyPr>
          <a:lstStyle/>
          <a:p>
            <a:pPr algn="ctr"/>
            <a:r>
              <a:rPr lang="en-US" sz="700" b="1" dirty="0">
                <a:solidFill>
                  <a:schemeClr val="accent2">
                    <a:lumMod val="50000"/>
                  </a:schemeClr>
                </a:solidFill>
              </a:rPr>
              <a:t>Malfunctioning of the LT3083 regulator, causing the ultimate SUT failure</a:t>
            </a:r>
            <a:endParaRPr lang="en-GB" sz="700" b="1" dirty="0">
              <a:solidFill>
                <a:schemeClr val="accent2">
                  <a:lumMod val="50000"/>
                </a:schemeClr>
              </a:solidFill>
            </a:endParaRPr>
          </a:p>
        </p:txBody>
      </p:sp>
      <p:sp>
        <p:nvSpPr>
          <p:cNvPr id="27" name="TextBox 26">
            <a:extLst>
              <a:ext uri="{FF2B5EF4-FFF2-40B4-BE49-F238E27FC236}">
                <a16:creationId xmlns:a16="http://schemas.microsoft.com/office/drawing/2014/main" id="{C8032721-16A8-642E-EBF6-62DC6155499F}"/>
              </a:ext>
            </a:extLst>
          </p:cNvPr>
          <p:cNvSpPr txBox="1"/>
          <p:nvPr/>
        </p:nvSpPr>
        <p:spPr>
          <a:xfrm>
            <a:off x="5255270" y="4062972"/>
            <a:ext cx="3752204" cy="525465"/>
          </a:xfrm>
          <a:prstGeom prst="rect">
            <a:avLst/>
          </a:prstGeom>
          <a:noFill/>
        </p:spPr>
        <p:txBody>
          <a:bodyPr wrap="square">
            <a:spAutoFit/>
          </a:bodyPr>
          <a:lstStyle/>
          <a:p>
            <a:pPr marL="36576" marR="0" lvl="0" indent="0" algn="l" defTabSz="914400" rtl="0" eaLnBrk="1" fontAlgn="auto" latinLnBrk="0" hangingPunct="1">
              <a:lnSpc>
                <a:spcPct val="150000"/>
              </a:lnSpc>
              <a:spcBef>
                <a:spcPts val="600"/>
              </a:spcBef>
              <a:spcAft>
                <a:spcPts val="0"/>
              </a:spcAft>
              <a:buClrTx/>
              <a:buSzTx/>
              <a:buFont typeface="Arial"/>
              <a:buNone/>
              <a:tabLst/>
              <a:defRPr/>
            </a:pPr>
            <a:r>
              <a:rPr kumimoji="0" lang="en-US" sz="1000" b="0" i="0" u="none" strike="noStrike" kern="1200" cap="none" spc="0" normalizeH="0" baseline="0" noProof="0" dirty="0">
                <a:ln>
                  <a:noFill/>
                </a:ln>
                <a:solidFill>
                  <a:schemeClr val="tx2">
                    <a:lumMod val="50000"/>
                  </a:schemeClr>
                </a:solidFill>
                <a:effectLst/>
                <a:uLnTx/>
                <a:uFillTx/>
                <a:latin typeface="Arial"/>
                <a:ea typeface="+mn-ea"/>
                <a:cs typeface="+mn-cs"/>
              </a:rPr>
              <a:t>Both SUTs suffered from the permanent loss of functionality cause by the degradation of one of the linear regulators (1.5V).</a:t>
            </a:r>
            <a:endParaRPr kumimoji="0" lang="pl-PL" sz="1000" b="0" i="0" u="none" strike="noStrike" kern="1200" cap="none" spc="0" normalizeH="0" baseline="0" noProof="0" dirty="0">
              <a:ln>
                <a:noFill/>
              </a:ln>
              <a:solidFill>
                <a:schemeClr val="tx2">
                  <a:lumMod val="50000"/>
                </a:schemeClr>
              </a:solidFill>
              <a:effectLst/>
              <a:uLnTx/>
              <a:uFillTx/>
              <a:latin typeface="Arial"/>
              <a:ea typeface="+mn-ea"/>
              <a:cs typeface="+mn-cs"/>
            </a:endParaRPr>
          </a:p>
        </p:txBody>
      </p:sp>
      <p:sp>
        <p:nvSpPr>
          <p:cNvPr id="28" name="Arrow: Right 27">
            <a:extLst>
              <a:ext uri="{FF2B5EF4-FFF2-40B4-BE49-F238E27FC236}">
                <a16:creationId xmlns:a16="http://schemas.microsoft.com/office/drawing/2014/main" id="{CF2F0386-E42C-B337-1290-EB8DF9CFC2D2}"/>
              </a:ext>
            </a:extLst>
          </p:cNvPr>
          <p:cNvSpPr/>
          <p:nvPr/>
        </p:nvSpPr>
        <p:spPr>
          <a:xfrm rot="10800000">
            <a:off x="1915219" y="1308609"/>
            <a:ext cx="190138" cy="100169"/>
          </a:xfrm>
          <a:prstGeom prst="rightArrow">
            <a:avLst/>
          </a:prstGeom>
          <a:solidFill>
            <a:srgbClr val="DC3CB2"/>
          </a:solidFill>
          <a:ln w="9525"/>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CC6FDBD0-38AD-6FE7-A141-CC80D65818A5}"/>
              </a:ext>
            </a:extLst>
          </p:cNvPr>
          <p:cNvSpPr txBox="1"/>
          <p:nvPr/>
        </p:nvSpPr>
        <p:spPr bwMode="auto">
          <a:xfrm>
            <a:off x="2102678" y="1209111"/>
            <a:ext cx="701797" cy="307777"/>
          </a:xfrm>
          <a:prstGeom prst="rect">
            <a:avLst/>
          </a:prstGeom>
          <a:noFill/>
        </p:spPr>
        <p:txBody>
          <a:bodyPr wrap="square" rtlCol="0">
            <a:spAutoFit/>
          </a:bodyPr>
          <a:lstStyle/>
          <a:p>
            <a:r>
              <a:rPr lang="en-US" sz="700" b="1" dirty="0">
                <a:solidFill>
                  <a:schemeClr val="accent3">
                    <a:lumMod val="50000"/>
                  </a:schemeClr>
                </a:solidFill>
              </a:rPr>
              <a:t>The initial SET</a:t>
            </a:r>
            <a:endParaRPr lang="en-GB" sz="700" b="1" dirty="0">
              <a:solidFill>
                <a:schemeClr val="accent3">
                  <a:lumMod val="50000"/>
                </a:schemeClr>
              </a:solidFill>
            </a:endParaRPr>
          </a:p>
        </p:txBody>
      </p:sp>
      <p:sp>
        <p:nvSpPr>
          <p:cNvPr id="30" name="Arrow: Right 29">
            <a:extLst>
              <a:ext uri="{FF2B5EF4-FFF2-40B4-BE49-F238E27FC236}">
                <a16:creationId xmlns:a16="http://schemas.microsoft.com/office/drawing/2014/main" id="{B6724EC9-F02B-E348-C0EC-2A9D0F9DD4B1}"/>
              </a:ext>
            </a:extLst>
          </p:cNvPr>
          <p:cNvSpPr/>
          <p:nvPr/>
        </p:nvSpPr>
        <p:spPr>
          <a:xfrm rot="10800000">
            <a:off x="4367485" y="1256809"/>
            <a:ext cx="190138" cy="100169"/>
          </a:xfrm>
          <a:prstGeom prst="rightArrow">
            <a:avLst/>
          </a:prstGeom>
          <a:solidFill>
            <a:srgbClr val="DC3CB2"/>
          </a:solidFill>
          <a:ln w="9525"/>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6F69E369-899C-B6DA-0317-62F858346AAF}"/>
              </a:ext>
            </a:extLst>
          </p:cNvPr>
          <p:cNvSpPr txBox="1"/>
          <p:nvPr/>
        </p:nvSpPr>
        <p:spPr bwMode="auto">
          <a:xfrm>
            <a:off x="4554944" y="1157311"/>
            <a:ext cx="701797" cy="307777"/>
          </a:xfrm>
          <a:prstGeom prst="rect">
            <a:avLst/>
          </a:prstGeom>
          <a:noFill/>
        </p:spPr>
        <p:txBody>
          <a:bodyPr wrap="square" rtlCol="0">
            <a:spAutoFit/>
          </a:bodyPr>
          <a:lstStyle/>
          <a:p>
            <a:r>
              <a:rPr lang="en-US" sz="700" b="1" dirty="0">
                <a:solidFill>
                  <a:schemeClr val="accent3">
                    <a:lumMod val="50000"/>
                  </a:schemeClr>
                </a:solidFill>
              </a:rPr>
              <a:t>The initial SET</a:t>
            </a:r>
            <a:endParaRPr lang="en-GB" sz="700" b="1" dirty="0">
              <a:solidFill>
                <a:schemeClr val="accent3">
                  <a:lumMod val="50000"/>
                </a:schemeClr>
              </a:solidFill>
            </a:endParaRPr>
          </a:p>
        </p:txBody>
      </p:sp>
      <p:sp>
        <p:nvSpPr>
          <p:cNvPr id="3" name="Arrow: Right 2">
            <a:extLst>
              <a:ext uri="{FF2B5EF4-FFF2-40B4-BE49-F238E27FC236}">
                <a16:creationId xmlns:a16="http://schemas.microsoft.com/office/drawing/2014/main" id="{71EE57F0-1FC9-E5FA-A869-30E75FF1576C}"/>
              </a:ext>
            </a:extLst>
          </p:cNvPr>
          <p:cNvSpPr/>
          <p:nvPr/>
        </p:nvSpPr>
        <p:spPr>
          <a:xfrm rot="19951322">
            <a:off x="7678874" y="2545948"/>
            <a:ext cx="190138" cy="100169"/>
          </a:xfrm>
          <a:prstGeom prst="rightArrow">
            <a:avLst/>
          </a:prstGeom>
          <a:solidFill>
            <a:schemeClr val="tx1">
              <a:lumMod val="60000"/>
              <a:lumOff val="40000"/>
            </a:schemeClr>
          </a:solidFill>
          <a:ln w="9525"/>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solidFill>
                <a:srgbClr val="00B0F0"/>
              </a:solidFill>
            </a:endParaRPr>
          </a:p>
        </p:txBody>
      </p:sp>
      <p:sp>
        <p:nvSpPr>
          <p:cNvPr id="7" name="TextBox 6">
            <a:extLst>
              <a:ext uri="{FF2B5EF4-FFF2-40B4-BE49-F238E27FC236}">
                <a16:creationId xmlns:a16="http://schemas.microsoft.com/office/drawing/2014/main" id="{70939971-4387-5628-CD15-52D6DDFFA885}"/>
              </a:ext>
            </a:extLst>
          </p:cNvPr>
          <p:cNvSpPr txBox="1"/>
          <p:nvPr/>
        </p:nvSpPr>
        <p:spPr bwMode="auto">
          <a:xfrm>
            <a:off x="5974328" y="2521013"/>
            <a:ext cx="1725972" cy="200055"/>
          </a:xfrm>
          <a:prstGeom prst="rect">
            <a:avLst/>
          </a:prstGeom>
          <a:noFill/>
        </p:spPr>
        <p:txBody>
          <a:bodyPr wrap="square" rtlCol="0">
            <a:spAutoFit/>
          </a:bodyPr>
          <a:lstStyle/>
          <a:p>
            <a:pPr algn="ctr"/>
            <a:r>
              <a:rPr lang="pl-PL" sz="700" b="1" dirty="0">
                <a:solidFill>
                  <a:schemeClr val="accent2">
                    <a:lumMod val="50000"/>
                  </a:schemeClr>
                </a:solidFill>
              </a:rPr>
              <a:t>Loss of output regulation by LT3083</a:t>
            </a:r>
            <a:endParaRPr lang="en-GB" sz="700" b="1" dirty="0">
              <a:solidFill>
                <a:schemeClr val="accent2">
                  <a:lumMod val="50000"/>
                </a:schemeClr>
              </a:solidFill>
            </a:endParaRPr>
          </a:p>
        </p:txBody>
      </p:sp>
    </p:spTree>
    <p:extLst>
      <p:ext uri="{BB962C8B-B14F-4D97-AF65-F5344CB8AC3E}">
        <p14:creationId xmlns:p14="http://schemas.microsoft.com/office/powerpoint/2010/main" val="13840933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Conclusions</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8</a:t>
            </a:fld>
            <a:endParaRPr lang="en-US" dirty="0"/>
          </a:p>
        </p:txBody>
      </p:sp>
      <p:sp>
        <p:nvSpPr>
          <p:cNvPr id="5" name="Footer Placeholder 4"/>
          <p:cNvSpPr>
            <a:spLocks noGrp="1"/>
          </p:cNvSpPr>
          <p:nvPr>
            <p:ph type="ftr" sz="quarter" idx="3"/>
          </p:nvPr>
        </p:nvSpPr>
        <p:spPr/>
        <p:txBody>
          <a:bodyPr/>
          <a:lstStyle/>
          <a:p>
            <a:r>
              <a:rPr lang="en-GB" dirty="0"/>
              <a:t>RADNEXT 3</a:t>
            </a:r>
            <a:r>
              <a:rPr lang="en-GB" baseline="30000" dirty="0"/>
              <a:t>rd</a:t>
            </a:r>
            <a:r>
              <a:rPr lang="en-GB" dirty="0"/>
              <a:t> Annual Meeting – 10-11 June 2024</a:t>
            </a:r>
            <a:endParaRPr lang="en-US" dirty="0"/>
          </a:p>
        </p:txBody>
      </p:sp>
      <p:sp>
        <p:nvSpPr>
          <p:cNvPr id="6" name="Title 1">
            <a:extLst>
              <a:ext uri="{FF2B5EF4-FFF2-40B4-BE49-F238E27FC236}">
                <a16:creationId xmlns:a16="http://schemas.microsoft.com/office/drawing/2014/main" id="{520812DC-5198-2541-CD72-6108DFE89D82}"/>
              </a:ext>
            </a:extLst>
          </p:cNvPr>
          <p:cNvSpPr txBox="1">
            <a:spLocks/>
          </p:cNvSpPr>
          <p:nvPr/>
        </p:nvSpPr>
        <p:spPr>
          <a:xfrm>
            <a:off x="457200" y="701378"/>
            <a:ext cx="8229600" cy="3735100"/>
          </a:xfrm>
          <a:prstGeom prst="rect">
            <a:avLst/>
          </a:prstGeom>
        </p:spPr>
        <p:txBody>
          <a:bodyPr vert="horz" lIns="45720" rIns="45720" anchor="ctr">
            <a:normAutofit/>
          </a:bodyPr>
          <a:lstStyle>
            <a:lvl1pPr algn="l" rtl="0" eaLnBrk="1" latinLnBrk="0" hangingPunct="1">
              <a:spcBef>
                <a:spcPct val="0"/>
              </a:spcBef>
              <a:buNone/>
              <a:defRPr kumimoji="0" sz="2600" b="1" kern="1200">
                <a:solidFill>
                  <a:schemeClr val="tx1"/>
                </a:solidFill>
                <a:latin typeface="+mj-lt"/>
                <a:ea typeface="+mj-ea"/>
                <a:cs typeface="+mj-cs"/>
              </a:defRPr>
            </a:lvl1pPr>
          </a:lstStyle>
          <a:p>
            <a:pPr>
              <a:spcAft>
                <a:spcPts val="1200"/>
              </a:spcAft>
            </a:pPr>
            <a:r>
              <a:rPr lang="en-US" sz="1200" dirty="0">
                <a:solidFill>
                  <a:srgbClr val="002060"/>
                </a:solidFill>
              </a:rPr>
              <a:t>The possibilities to improve the observability of the electronics during system-level testing were explored in two test campaigns.</a:t>
            </a:r>
          </a:p>
          <a:p>
            <a:pPr marL="171450" indent="-171450">
              <a:spcAft>
                <a:spcPts val="600"/>
              </a:spcAft>
              <a:buFont typeface="Arial" panose="020B0604020202020204" pitchFamily="34" charset="0"/>
              <a:buChar char="•"/>
            </a:pPr>
            <a:r>
              <a:rPr lang="en-US" sz="1200" b="0" dirty="0">
                <a:solidFill>
                  <a:srgbClr val="002060"/>
                </a:solidFill>
              </a:rPr>
              <a:t>Both total current and SUT voltage monitoring facilitate the analysis of the performance the SUT based on the collected data (failure criticality classification, calculation of failure cross-sections)</a:t>
            </a:r>
          </a:p>
          <a:p>
            <a:pPr marL="171450" indent="-171450">
              <a:spcAft>
                <a:spcPts val="600"/>
              </a:spcAft>
              <a:buFont typeface="Arial" panose="020B0604020202020204" pitchFamily="34" charset="0"/>
              <a:buChar char="•"/>
            </a:pPr>
            <a:r>
              <a:rPr lang="en-US" sz="1200" b="0" dirty="0">
                <a:solidFill>
                  <a:srgbClr val="002060"/>
                </a:solidFill>
              </a:rPr>
              <a:t>Total current monitoring may be used during system-level test execution for the real-time diagnostics of the SUT state. The SUT will be brought back to normal operation by reconfiguration or power-cycling immediately after the </a:t>
            </a:r>
            <a:r>
              <a:rPr lang="pl-PL" sz="1200" b="0" dirty="0">
                <a:solidFill>
                  <a:srgbClr val="002060"/>
                </a:solidFill>
              </a:rPr>
              <a:t>loss of normal operation</a:t>
            </a:r>
            <a:r>
              <a:rPr lang="en-US" sz="1200" b="0" dirty="0">
                <a:solidFill>
                  <a:srgbClr val="002060"/>
                </a:solidFill>
              </a:rPr>
              <a:t>, even if it is transparent to the rest of the observations. Overall, this increases the effective system-level testing time.</a:t>
            </a:r>
          </a:p>
          <a:p>
            <a:pPr marL="171450" indent="-171450">
              <a:spcAft>
                <a:spcPts val="600"/>
              </a:spcAft>
              <a:buFont typeface="Arial" panose="020B0604020202020204" pitchFamily="34" charset="0"/>
              <a:buChar char="•"/>
            </a:pPr>
            <a:r>
              <a:rPr lang="en-US" sz="1200" b="0" dirty="0">
                <a:solidFill>
                  <a:srgbClr val="002060"/>
                </a:solidFill>
              </a:rPr>
              <a:t>The observation of SUT voltages gives insight into the TID degradation of particular ICs, which might result in an unrecoverable SUT failure, which was the case for the studied system.</a:t>
            </a:r>
          </a:p>
          <a:p>
            <a:pPr marL="171450" indent="-171450">
              <a:spcAft>
                <a:spcPts val="600"/>
              </a:spcAft>
              <a:buFont typeface="Arial" panose="020B0604020202020204" pitchFamily="34" charset="0"/>
              <a:buChar char="•"/>
            </a:pPr>
            <a:r>
              <a:rPr lang="en-GB" sz="1200" b="0" dirty="0">
                <a:solidFill>
                  <a:srgbClr val="002060"/>
                </a:solidFill>
              </a:rPr>
              <a:t>Monitoring of sensitive voltages, such as power supply lines, helps to determine system elements that contribute to system failure rates, thus limiting its availability. The radiation tolerance of a system can be improved by replacing such components or by the implementation of mitigation techniques. </a:t>
            </a:r>
          </a:p>
        </p:txBody>
      </p:sp>
    </p:spTree>
    <p:extLst>
      <p:ext uri="{BB962C8B-B14F-4D97-AF65-F5344CB8AC3E}">
        <p14:creationId xmlns:p14="http://schemas.microsoft.com/office/powerpoint/2010/main" val="2115579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AB4C2-E1D9-4936-B07F-0D3C77ADD720}"/>
              </a:ext>
            </a:extLst>
          </p:cNvPr>
          <p:cNvSpPr>
            <a:spLocks noGrp="1"/>
          </p:cNvSpPr>
          <p:nvPr>
            <p:ph type="title"/>
          </p:nvPr>
        </p:nvSpPr>
        <p:spPr>
          <a:xfrm>
            <a:off x="420624" y="1962772"/>
            <a:ext cx="8226854" cy="705332"/>
          </a:xfrm>
        </p:spPr>
        <p:txBody>
          <a:bodyPr>
            <a:normAutofit/>
          </a:bodyPr>
          <a:lstStyle/>
          <a:p>
            <a:pPr algn="ctr"/>
            <a:r>
              <a:rPr lang="en-US" sz="2000" dirty="0"/>
              <a:t>Thank you for your attention </a:t>
            </a:r>
            <a:endParaRPr lang="en-GB" sz="2000" dirty="0"/>
          </a:p>
        </p:txBody>
      </p:sp>
      <p:sp>
        <p:nvSpPr>
          <p:cNvPr id="4" name="Slide Number Placeholder 3">
            <a:extLst>
              <a:ext uri="{FF2B5EF4-FFF2-40B4-BE49-F238E27FC236}">
                <a16:creationId xmlns:a16="http://schemas.microsoft.com/office/drawing/2014/main" id="{10FE8B0F-A498-460B-AC9F-93E0ECC400D5}"/>
              </a:ext>
            </a:extLst>
          </p:cNvPr>
          <p:cNvSpPr>
            <a:spLocks noGrp="1"/>
          </p:cNvSpPr>
          <p:nvPr>
            <p:ph type="sldNum" sz="quarter" idx="4"/>
          </p:nvPr>
        </p:nvSpPr>
        <p:spPr/>
        <p:txBody>
          <a:bodyPr/>
          <a:lstStyle/>
          <a:p>
            <a:fld id="{17918391-D411-FE40-AAD7-861AE5233E0E}" type="slidenum">
              <a:rPr lang="en-US" smtClean="0"/>
              <a:pPr/>
              <a:t>9</a:t>
            </a:fld>
            <a:endParaRPr lang="en-US" dirty="0"/>
          </a:p>
        </p:txBody>
      </p:sp>
      <p:sp>
        <p:nvSpPr>
          <p:cNvPr id="5" name="Footer Placeholder 4">
            <a:extLst>
              <a:ext uri="{FF2B5EF4-FFF2-40B4-BE49-F238E27FC236}">
                <a16:creationId xmlns:a16="http://schemas.microsoft.com/office/drawing/2014/main" id="{6BAEC017-2364-4E0A-B0CC-F183867E9E1E}"/>
              </a:ext>
            </a:extLst>
          </p:cNvPr>
          <p:cNvSpPr>
            <a:spLocks noGrp="1"/>
          </p:cNvSpPr>
          <p:nvPr>
            <p:ph type="ftr" sz="quarter" idx="3"/>
          </p:nvPr>
        </p:nvSpPr>
        <p:spPr/>
        <p:txBody>
          <a:bodyPr/>
          <a:lstStyle/>
          <a:p>
            <a:r>
              <a:rPr lang="en-GB" dirty="0"/>
              <a:t>RADNEXT 3</a:t>
            </a:r>
            <a:r>
              <a:rPr lang="en-GB" baseline="30000" dirty="0"/>
              <a:t>rd</a:t>
            </a:r>
            <a:r>
              <a:rPr lang="en-GB" dirty="0"/>
              <a:t> Annual Meeting – 10-11 June 2024</a:t>
            </a:r>
            <a:endParaRPr lang="en-US" dirty="0"/>
          </a:p>
        </p:txBody>
      </p:sp>
    </p:spTree>
    <p:extLst>
      <p:ext uri="{BB962C8B-B14F-4D97-AF65-F5344CB8AC3E}">
        <p14:creationId xmlns:p14="http://schemas.microsoft.com/office/powerpoint/2010/main" val="72409165"/>
      </p:ext>
    </p:extLst>
  </p:cSld>
  <p:clrMapOvr>
    <a:masterClrMapping/>
  </p:clrMapOvr>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CERNcobrandi16-9</Template>
  <TotalTime>28288</TotalTime>
  <Words>1431</Words>
  <Application>Microsoft Office PowerPoint</Application>
  <PresentationFormat>On-screen Show (16:9)</PresentationFormat>
  <Paragraphs>101</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Cambria Math</vt:lpstr>
      <vt:lpstr>Times New Roman</vt:lpstr>
      <vt:lpstr>CERN2Corporate16-9</vt:lpstr>
      <vt:lpstr>WP6: The development of system-level observation techniques through the SEE Tester case study</vt:lpstr>
      <vt:lpstr>Electronics at the CERN accelerator complex</vt:lpstr>
      <vt:lpstr>System-level testing of new electronics at CERN</vt:lpstr>
      <vt:lpstr>Analysis of the SUT current consumption</vt:lpstr>
      <vt:lpstr>SUT voltage monitoring</vt:lpstr>
      <vt:lpstr>Test campaign at CHARM – discussion</vt:lpstr>
      <vt:lpstr>Hardware observations of the SUTs at CHARM</vt:lpstr>
      <vt:lpstr>Conclusions</vt:lpstr>
      <vt:lpstr>Thank you for your attention </vt:lpstr>
      <vt:lpstr>Literature</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Ruben Garcia Alia</dc:creator>
  <cp:lastModifiedBy>Ivan Slipukhin</cp:lastModifiedBy>
  <cp:revision>482</cp:revision>
  <dcterms:created xsi:type="dcterms:W3CDTF">2016-04-26T16:44:32Z</dcterms:created>
  <dcterms:modified xsi:type="dcterms:W3CDTF">2024-06-09T19:06:26Z</dcterms:modified>
</cp:coreProperties>
</file>