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2"/>
  </p:notesMasterIdLst>
  <p:sldIdLst>
    <p:sldId id="257" r:id="rId2"/>
    <p:sldId id="270" r:id="rId3"/>
    <p:sldId id="271" r:id="rId4"/>
    <p:sldId id="277" r:id="rId5"/>
    <p:sldId id="273" r:id="rId6"/>
    <p:sldId id="275" r:id="rId7"/>
    <p:sldId id="276" r:id="rId8"/>
    <p:sldId id="274" r:id="rId9"/>
    <p:sldId id="272" r:id="rId10"/>
    <p:sldId id="259"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F72FF6-00D1-BAFD-066D-6147B8063ECE}" v="171" dt="2024-06-10T09:01:47.606"/>
    <p1510:client id="{B679AC16-63BF-E03E-35A3-A98FD0BEFC27}" v="109" dt="2024-06-10T09:49:43.146"/>
    <p1510:client id="{DB71A641-964D-4FEC-AB78-CBEC60121D3E}" v="128" dt="2024-06-10T16:00:15.170"/>
    <p1510:client id="{FB756D62-720D-03F0-E892-992E38F76C9E}" v="70" dt="2024-06-09T02:04:04.566"/>
    <p1510:client id="{FF220597-0E2E-93DF-1999-DC061AA7C8C4}" v="173" dt="2024-06-09T00:36:02.9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p:restoredTop sz="94694"/>
  </p:normalViewPr>
  <p:slideViewPr>
    <p:cSldViewPr snapToGrid="0">
      <p:cViewPr varScale="1">
        <p:scale>
          <a:sx n="117" d="100"/>
          <a:sy n="117" d="100"/>
        </p:scale>
        <p:origin x="176" y="896"/>
      </p:cViewPr>
      <p:guideLst>
        <p:guide orient="horz" pos="1620"/>
        <p:guide pos="2896"/>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triumfoffice365-my.sharepoint.com/personal/cbchampagne_triumf_ca/Documents/RADNEXT-3rd_annual_meeting/WP9facilitysummary-AnnualY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WP9facilitysummary-AnnualY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'[WP9facilitysummary-AnnualY3.xlsx]Sheet1'!$B$18</c:f>
              <c:strCache>
                <c:ptCount val="1"/>
                <c:pt idx="0">
                  <c:v>Accepted </c:v>
                </c:pt>
              </c:strCache>
            </c:strRef>
          </c:tx>
          <c:spPr>
            <a:solidFill>
              <a:srgbClr val="61CBF3"/>
            </a:solidFill>
            <a:ln>
              <a:noFill/>
            </a:ln>
            <a:effectLst/>
          </c:spPr>
          <c:invertIfNegative val="0"/>
          <c:val>
            <c:numRef>
              <c:f>'[WP9facilitysummary-AnnualY3.xlsx]Sheet1'!$B$19:$B$29</c:f>
              <c:numCache>
                <c:formatCode>General</c:formatCode>
                <c:ptCount val="11"/>
                <c:pt idx="0">
                  <c:v>6</c:v>
                </c:pt>
                <c:pt idx="1">
                  <c:v>3</c:v>
                </c:pt>
                <c:pt idx="2">
                  <c:v>4</c:v>
                </c:pt>
                <c:pt idx="3">
                  <c:v>6</c:v>
                </c:pt>
                <c:pt idx="4">
                  <c:v>7</c:v>
                </c:pt>
                <c:pt idx="5">
                  <c:v>4</c:v>
                </c:pt>
                <c:pt idx="6">
                  <c:v>8</c:v>
                </c:pt>
                <c:pt idx="7">
                  <c:v>6</c:v>
                </c:pt>
                <c:pt idx="8">
                  <c:v>4</c:v>
                </c:pt>
                <c:pt idx="9">
                  <c:v>7</c:v>
                </c:pt>
              </c:numCache>
            </c:numRef>
          </c:val>
          <c:extLst>
            <c:ext xmlns:c16="http://schemas.microsoft.com/office/drawing/2014/chart" uri="{C3380CC4-5D6E-409C-BE32-E72D297353CC}">
              <c16:uniqueId val="{00000000-2BD3-4EEE-A369-518032686646}"/>
            </c:ext>
          </c:extLst>
        </c:ser>
        <c:ser>
          <c:idx val="1"/>
          <c:order val="1"/>
          <c:tx>
            <c:strRef>
              <c:f>'[WP9facilitysummary-AnnualY3.xlsx]Sheet1'!$C$18</c:f>
              <c:strCache>
                <c:ptCount val="1"/>
              </c:strCache>
            </c:strRef>
          </c:tx>
          <c:spPr>
            <a:noFill/>
            <a:ln w="25400">
              <a:noFill/>
            </a:ln>
            <a:effectLst/>
          </c:spPr>
          <c:invertIfNegative val="0"/>
          <c:val>
            <c:numRef>
              <c:f>'[WP9facilitysummary-AnnualY3.xlsx]Sheet1'!$C$19:$C$29</c:f>
              <c:numCache>
                <c:formatCode>General</c:formatCode>
                <c:ptCount val="11"/>
              </c:numCache>
            </c:numRef>
          </c:val>
          <c:extLst>
            <c:ext xmlns:c16="http://schemas.microsoft.com/office/drawing/2014/chart" uri="{C3380CC4-5D6E-409C-BE32-E72D297353CC}">
              <c16:uniqueId val="{00000001-2BD3-4EEE-A369-518032686646}"/>
            </c:ext>
          </c:extLst>
        </c:ser>
        <c:ser>
          <c:idx val="2"/>
          <c:order val="2"/>
          <c:tx>
            <c:strRef>
              <c:f>'[WP9facilitysummary-AnnualY3.xlsx]Sheet1'!$D$18</c:f>
              <c:strCache>
                <c:ptCount val="1"/>
              </c:strCache>
            </c:strRef>
          </c:tx>
          <c:spPr>
            <a:noFill/>
            <a:ln w="25400">
              <a:noFill/>
            </a:ln>
            <a:effectLst/>
          </c:spPr>
          <c:invertIfNegative val="0"/>
          <c:val>
            <c:numRef>
              <c:f>'[WP9facilitysummary-AnnualY3.xlsx]Sheet1'!$D$19:$D$29</c:f>
              <c:numCache>
                <c:formatCode>General</c:formatCode>
                <c:ptCount val="11"/>
              </c:numCache>
            </c:numRef>
          </c:val>
          <c:extLst>
            <c:ext xmlns:c16="http://schemas.microsoft.com/office/drawing/2014/chart" uri="{C3380CC4-5D6E-409C-BE32-E72D297353CC}">
              <c16:uniqueId val="{00000002-2BD3-4EEE-A369-518032686646}"/>
            </c:ext>
          </c:extLst>
        </c:ser>
        <c:dLbls>
          <c:showLegendKey val="0"/>
          <c:showVal val="0"/>
          <c:showCatName val="0"/>
          <c:showSerName val="0"/>
          <c:showPercent val="0"/>
          <c:showBubbleSize val="0"/>
        </c:dLbls>
        <c:gapWidth val="100"/>
        <c:overlap val="-27"/>
        <c:axId val="43203591"/>
        <c:axId val="43227143"/>
      </c:barChart>
      <c:barChart>
        <c:barDir val="col"/>
        <c:grouping val="stacked"/>
        <c:varyColors val="0"/>
        <c:ser>
          <c:idx val="4"/>
          <c:order val="3"/>
          <c:tx>
            <c:strRef>
              <c:f>'[WP9facilitysummary-AnnualY3.xlsx]Sheet1'!$F$18</c:f>
              <c:strCache>
                <c:ptCount val="1"/>
                <c:pt idx="0">
                  <c:v>Delivered</c:v>
                </c:pt>
              </c:strCache>
            </c:strRef>
          </c:tx>
          <c:spPr>
            <a:solidFill>
              <a:srgbClr val="3C7D22"/>
            </a:solidFill>
            <a:ln w="25400">
              <a:noFill/>
            </a:ln>
            <a:effectLst/>
          </c:spPr>
          <c:invertIfNegative val="0"/>
          <c:val>
            <c:numRef>
              <c:f>'[WP9facilitysummary-AnnualY3.xlsx]Sheet1'!$F$19:$F$29</c:f>
              <c:numCache>
                <c:formatCode>General</c:formatCode>
                <c:ptCount val="11"/>
                <c:pt idx="0">
                  <c:v>5</c:v>
                </c:pt>
                <c:pt idx="1">
                  <c:v>2</c:v>
                </c:pt>
                <c:pt idx="2">
                  <c:v>3</c:v>
                </c:pt>
                <c:pt idx="3">
                  <c:v>6</c:v>
                </c:pt>
                <c:pt idx="4">
                  <c:v>7</c:v>
                </c:pt>
                <c:pt idx="5">
                  <c:v>3</c:v>
                </c:pt>
                <c:pt idx="6">
                  <c:v>7</c:v>
                </c:pt>
                <c:pt idx="7">
                  <c:v>6</c:v>
                </c:pt>
                <c:pt idx="8">
                  <c:v>1</c:v>
                </c:pt>
                <c:pt idx="9">
                  <c:v>0</c:v>
                </c:pt>
              </c:numCache>
            </c:numRef>
          </c:val>
          <c:extLst>
            <c:ext xmlns:c16="http://schemas.microsoft.com/office/drawing/2014/chart" uri="{C3380CC4-5D6E-409C-BE32-E72D297353CC}">
              <c16:uniqueId val="{00000003-2BD3-4EEE-A369-518032686646}"/>
            </c:ext>
          </c:extLst>
        </c:ser>
        <c:ser>
          <c:idx val="5"/>
          <c:order val="4"/>
          <c:tx>
            <c:strRef>
              <c:f>'[WP9facilitysummary-AnnualY3.xlsx]Sheet1'!$G$18</c:f>
              <c:strCache>
                <c:ptCount val="1"/>
                <c:pt idx="0">
                  <c:v>Cancelled</c:v>
                </c:pt>
              </c:strCache>
            </c:strRef>
          </c:tx>
          <c:spPr>
            <a:solidFill>
              <a:srgbClr val="F1A983"/>
            </a:solidFill>
            <a:ln>
              <a:noFill/>
            </a:ln>
            <a:effectLst/>
          </c:spPr>
          <c:invertIfNegative val="0"/>
          <c:val>
            <c:numRef>
              <c:f>'[WP9facilitysummary-AnnualY3.xlsx]Sheet1'!$G$19:$G$29</c:f>
              <c:numCache>
                <c:formatCode>General</c:formatCode>
                <c:ptCount val="11"/>
                <c:pt idx="0">
                  <c:v>1</c:v>
                </c:pt>
                <c:pt idx="1">
                  <c:v>1</c:v>
                </c:pt>
                <c:pt idx="2">
                  <c:v>0</c:v>
                </c:pt>
                <c:pt idx="3">
                  <c:v>0</c:v>
                </c:pt>
                <c:pt idx="4">
                  <c:v>0</c:v>
                </c:pt>
                <c:pt idx="5">
                  <c:v>0</c:v>
                </c:pt>
                <c:pt idx="6">
                  <c:v>1</c:v>
                </c:pt>
                <c:pt idx="7">
                  <c:v>0</c:v>
                </c:pt>
                <c:pt idx="8">
                  <c:v>0</c:v>
                </c:pt>
                <c:pt idx="9">
                  <c:v>0</c:v>
                </c:pt>
              </c:numCache>
            </c:numRef>
          </c:val>
          <c:extLst>
            <c:ext xmlns:c16="http://schemas.microsoft.com/office/drawing/2014/chart" uri="{C3380CC4-5D6E-409C-BE32-E72D297353CC}">
              <c16:uniqueId val="{00000004-2BD3-4EEE-A369-518032686646}"/>
            </c:ext>
          </c:extLst>
        </c:ser>
        <c:dLbls>
          <c:showLegendKey val="0"/>
          <c:showVal val="0"/>
          <c:showCatName val="0"/>
          <c:showSerName val="0"/>
          <c:showPercent val="0"/>
          <c:showBubbleSize val="0"/>
        </c:dLbls>
        <c:gapWidth val="320"/>
        <c:overlap val="100"/>
        <c:axId val="39415815"/>
        <c:axId val="52967431"/>
      </c:barChart>
      <c:catAx>
        <c:axId val="43203591"/>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Call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27143"/>
        <c:crosses val="autoZero"/>
        <c:auto val="1"/>
        <c:lblAlgn val="ctr"/>
        <c:lblOffset val="100"/>
        <c:noMultiLvlLbl val="0"/>
      </c:catAx>
      <c:valAx>
        <c:axId val="432271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Proposals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03591"/>
        <c:crosses val="autoZero"/>
        <c:crossBetween val="between"/>
      </c:valAx>
      <c:valAx>
        <c:axId val="52967431"/>
        <c:scaling>
          <c:orientation val="minMax"/>
        </c:scaling>
        <c:delete val="1"/>
        <c:axPos val="r"/>
        <c:numFmt formatCode="General" sourceLinked="1"/>
        <c:majorTickMark val="out"/>
        <c:minorTickMark val="none"/>
        <c:tickLblPos val="nextTo"/>
        <c:crossAx val="39415815"/>
        <c:crosses val="max"/>
        <c:crossBetween val="between"/>
      </c:valAx>
      <c:catAx>
        <c:axId val="39415815"/>
        <c:scaling>
          <c:orientation val="minMax"/>
        </c:scaling>
        <c:delete val="1"/>
        <c:axPos val="b"/>
        <c:majorTickMark val="out"/>
        <c:minorTickMark val="none"/>
        <c:tickLblPos val="nextTo"/>
        <c:crossAx val="52967431"/>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6"/>
          <c:order val="0"/>
          <c:tx>
            <c:strRef>
              <c:f>'[WP9facilitysummary-AnnualY3.xlsx]Sheet1'!$H$1</c:f>
              <c:strCache>
                <c:ptCount val="1"/>
                <c:pt idx="0">
                  <c:v>Delivered</c:v>
                </c:pt>
              </c:strCache>
            </c:strRef>
          </c:tx>
          <c:spPr>
            <a:solidFill>
              <a:schemeClr val="accent6">
                <a:lumMod val="75000"/>
              </a:schemeClr>
            </a:solidFill>
            <a:ln>
              <a:noFill/>
            </a:ln>
            <a:effectLst/>
          </c:spPr>
          <c:invertIfNegative val="0"/>
          <c:cat>
            <c:strRef>
              <c:f>'[WP9facilitysummary-AnnualY3.xlsx]Sheet1'!$A$2:$A$15</c:f>
              <c:strCache>
                <c:ptCount val="14"/>
                <c:pt idx="0">
                  <c:v>CHARM</c:v>
                </c:pt>
                <c:pt idx="1">
                  <c:v>TRIUMF TNF</c:v>
                </c:pt>
                <c:pt idx="2">
                  <c:v>RAL-RIKEN</c:v>
                </c:pt>
                <c:pt idx="3">
                  <c:v>ChipIR</c:v>
                </c:pt>
                <c:pt idx="4">
                  <c:v>LPSC - GENESIS </c:v>
                </c:pt>
                <c:pt idx="5">
                  <c:v>PTB</c:v>
                </c:pt>
                <c:pt idx="6">
                  <c:v>FNG</c:v>
                </c:pt>
                <c:pt idx="7">
                  <c:v>nELBE</c:v>
                </c:pt>
                <c:pt idx="8">
                  <c:v>GANIL</c:v>
                </c:pt>
                <c:pt idx="9">
                  <c:v>NPI-CAS</c:v>
                </c:pt>
                <c:pt idx="10">
                  <c:v>EMMA</c:v>
                </c:pt>
                <c:pt idx="11">
                  <c:v>ILL</c:v>
                </c:pt>
                <c:pt idx="13">
                  <c:v>Total</c:v>
                </c:pt>
              </c:strCache>
            </c:strRef>
          </c:cat>
          <c:val>
            <c:numRef>
              <c:f>'[WP9facilitysummary-AnnualY3.xlsx]Sheet1'!$H$2:$H$15</c:f>
              <c:numCache>
                <c:formatCode>General</c:formatCode>
                <c:ptCount val="14"/>
                <c:pt idx="0">
                  <c:v>0.7142857142857143</c:v>
                </c:pt>
                <c:pt idx="1">
                  <c:v>0.78260869565217395</c:v>
                </c:pt>
                <c:pt idx="2">
                  <c:v>0</c:v>
                </c:pt>
                <c:pt idx="3">
                  <c:v>0.79354838709677422</c:v>
                </c:pt>
                <c:pt idx="4">
                  <c:v>0</c:v>
                </c:pt>
                <c:pt idx="5">
                  <c:v>0.5485714285714286</c:v>
                </c:pt>
                <c:pt idx="6">
                  <c:v>0.58867924528301885</c:v>
                </c:pt>
                <c:pt idx="7">
                  <c:v>0.48</c:v>
                </c:pt>
                <c:pt idx="8">
                  <c:v>0.13333333333333333</c:v>
                </c:pt>
                <c:pt idx="9">
                  <c:v>0.45</c:v>
                </c:pt>
                <c:pt idx="10">
                  <c:v>0.48</c:v>
                </c:pt>
                <c:pt idx="11">
                  <c:v>0.72</c:v>
                </c:pt>
                <c:pt idx="13">
                  <c:v>0.59948021946289343</c:v>
                </c:pt>
              </c:numCache>
            </c:numRef>
          </c:val>
          <c:extLst>
            <c:ext xmlns:c16="http://schemas.microsoft.com/office/drawing/2014/chart" uri="{C3380CC4-5D6E-409C-BE32-E72D297353CC}">
              <c16:uniqueId val="{00000000-D547-43E3-A105-9822AD1DAC9A}"/>
            </c:ext>
          </c:extLst>
        </c:ser>
        <c:ser>
          <c:idx val="7"/>
          <c:order val="1"/>
          <c:tx>
            <c:strRef>
              <c:f>'[WP9facilitysummary-AnnualY3.xlsx]Sheet1'!$I$1</c:f>
              <c:strCache>
                <c:ptCount val="1"/>
                <c:pt idx="0">
                  <c:v>Allocated</c:v>
                </c:pt>
              </c:strCache>
            </c:strRef>
          </c:tx>
          <c:spPr>
            <a:solidFill>
              <a:srgbClr val="FFC000"/>
            </a:solidFill>
            <a:ln>
              <a:noFill/>
            </a:ln>
            <a:effectLst/>
          </c:spPr>
          <c:invertIfNegative val="0"/>
          <c:cat>
            <c:strRef>
              <c:f>'[WP9facilitysummary-AnnualY3.xlsx]Sheet1'!$A$2:$A$15</c:f>
              <c:strCache>
                <c:ptCount val="14"/>
                <c:pt idx="0">
                  <c:v>CHARM</c:v>
                </c:pt>
                <c:pt idx="1">
                  <c:v>TRIUMF TNF</c:v>
                </c:pt>
                <c:pt idx="2">
                  <c:v>RAL-RIKEN</c:v>
                </c:pt>
                <c:pt idx="3">
                  <c:v>ChipIR</c:v>
                </c:pt>
                <c:pt idx="4">
                  <c:v>LPSC - GENESIS </c:v>
                </c:pt>
                <c:pt idx="5">
                  <c:v>PTB</c:v>
                </c:pt>
                <c:pt idx="6">
                  <c:v>FNG</c:v>
                </c:pt>
                <c:pt idx="7">
                  <c:v>nELBE</c:v>
                </c:pt>
                <c:pt idx="8">
                  <c:v>GANIL</c:v>
                </c:pt>
                <c:pt idx="9">
                  <c:v>NPI-CAS</c:v>
                </c:pt>
                <c:pt idx="10">
                  <c:v>EMMA</c:v>
                </c:pt>
                <c:pt idx="11">
                  <c:v>ILL</c:v>
                </c:pt>
                <c:pt idx="13">
                  <c:v>Total</c:v>
                </c:pt>
              </c:strCache>
            </c:strRef>
          </c:cat>
          <c:val>
            <c:numRef>
              <c:f>'[WP9facilitysummary-AnnualY3.xlsx]Sheet1'!$I$2:$I$15</c:f>
              <c:numCache>
                <c:formatCode>General</c:formatCode>
                <c:ptCount val="14"/>
                <c:pt idx="0">
                  <c:v>0.14285714285714285</c:v>
                </c:pt>
                <c:pt idx="1">
                  <c:v>0.21739130434782608</c:v>
                </c:pt>
                <c:pt idx="2">
                  <c:v>1</c:v>
                </c:pt>
                <c:pt idx="3">
                  <c:v>0.15483870967741936</c:v>
                </c:pt>
                <c:pt idx="4">
                  <c:v>0.22500000000000001</c:v>
                </c:pt>
                <c:pt idx="5">
                  <c:v>0</c:v>
                </c:pt>
                <c:pt idx="6">
                  <c:v>0.16226415094339622</c:v>
                </c:pt>
                <c:pt idx="7">
                  <c:v>0</c:v>
                </c:pt>
                <c:pt idx="8">
                  <c:v>0</c:v>
                </c:pt>
                <c:pt idx="9">
                  <c:v>0</c:v>
                </c:pt>
                <c:pt idx="10">
                  <c:v>0.32</c:v>
                </c:pt>
                <c:pt idx="11">
                  <c:v>0.48</c:v>
                </c:pt>
                <c:pt idx="13">
                  <c:v>0.18538839156800463</c:v>
                </c:pt>
              </c:numCache>
            </c:numRef>
          </c:val>
          <c:extLst>
            <c:ext xmlns:c16="http://schemas.microsoft.com/office/drawing/2014/chart" uri="{C3380CC4-5D6E-409C-BE32-E72D297353CC}">
              <c16:uniqueId val="{00000001-D547-43E3-A105-9822AD1DAC9A}"/>
            </c:ext>
          </c:extLst>
        </c:ser>
        <c:ser>
          <c:idx val="8"/>
          <c:order val="2"/>
          <c:tx>
            <c:strRef>
              <c:f>'[WP9facilitysummary-AnnualY3.xlsx]Sheet1'!$J$1</c:f>
              <c:strCache>
                <c:ptCount val="1"/>
                <c:pt idx="0">
                  <c:v>Available</c:v>
                </c:pt>
              </c:strCache>
            </c:strRef>
          </c:tx>
          <c:spPr>
            <a:solidFill>
              <a:schemeClr val="tx2">
                <a:lumMod val="50000"/>
                <a:lumOff val="50000"/>
              </a:schemeClr>
            </a:solidFill>
            <a:ln>
              <a:noFill/>
            </a:ln>
            <a:effectLst/>
          </c:spPr>
          <c:invertIfNegative val="0"/>
          <c:cat>
            <c:strRef>
              <c:f>'[WP9facilitysummary-AnnualY3.xlsx]Sheet1'!$A$2:$A$15</c:f>
              <c:strCache>
                <c:ptCount val="14"/>
                <c:pt idx="0">
                  <c:v>CHARM</c:v>
                </c:pt>
                <c:pt idx="1">
                  <c:v>TRIUMF TNF</c:v>
                </c:pt>
                <c:pt idx="2">
                  <c:v>RAL-RIKEN</c:v>
                </c:pt>
                <c:pt idx="3">
                  <c:v>ChipIR</c:v>
                </c:pt>
                <c:pt idx="4">
                  <c:v>LPSC - GENESIS </c:v>
                </c:pt>
                <c:pt idx="5">
                  <c:v>PTB</c:v>
                </c:pt>
                <c:pt idx="6">
                  <c:v>FNG</c:v>
                </c:pt>
                <c:pt idx="7">
                  <c:v>nELBE</c:v>
                </c:pt>
                <c:pt idx="8">
                  <c:v>GANIL</c:v>
                </c:pt>
                <c:pt idx="9">
                  <c:v>NPI-CAS</c:v>
                </c:pt>
                <c:pt idx="10">
                  <c:v>EMMA</c:v>
                </c:pt>
                <c:pt idx="11">
                  <c:v>ILL</c:v>
                </c:pt>
                <c:pt idx="13">
                  <c:v>Total</c:v>
                </c:pt>
              </c:strCache>
            </c:strRef>
          </c:cat>
          <c:val>
            <c:numRef>
              <c:f>'[WP9facilitysummary-AnnualY3.xlsx]Sheet1'!$J$2:$J$15</c:f>
              <c:numCache>
                <c:formatCode>General</c:formatCode>
                <c:ptCount val="14"/>
                <c:pt idx="0">
                  <c:v>0.14285714285714285</c:v>
                </c:pt>
                <c:pt idx="1">
                  <c:v>0</c:v>
                </c:pt>
                <c:pt idx="2">
                  <c:v>0</c:v>
                </c:pt>
                <c:pt idx="3">
                  <c:v>5.1612903225806452E-2</c:v>
                </c:pt>
                <c:pt idx="4">
                  <c:v>0.77500000000000002</c:v>
                </c:pt>
                <c:pt idx="5">
                  <c:v>0.4514285714285714</c:v>
                </c:pt>
                <c:pt idx="6">
                  <c:v>0.24905660377358491</c:v>
                </c:pt>
                <c:pt idx="7">
                  <c:v>0.52</c:v>
                </c:pt>
                <c:pt idx="8">
                  <c:v>0.8666666666666667</c:v>
                </c:pt>
                <c:pt idx="9">
                  <c:v>0.55000000000000004</c:v>
                </c:pt>
                <c:pt idx="10">
                  <c:v>0.2</c:v>
                </c:pt>
                <c:pt idx="11">
                  <c:v>-0.2</c:v>
                </c:pt>
                <c:pt idx="13">
                  <c:v>0.21513138896910194</c:v>
                </c:pt>
              </c:numCache>
            </c:numRef>
          </c:val>
          <c:extLst>
            <c:ext xmlns:c16="http://schemas.microsoft.com/office/drawing/2014/chart" uri="{C3380CC4-5D6E-409C-BE32-E72D297353CC}">
              <c16:uniqueId val="{00000002-D547-43E3-A105-9822AD1DAC9A}"/>
            </c:ext>
          </c:extLst>
        </c:ser>
        <c:dLbls>
          <c:showLegendKey val="0"/>
          <c:showVal val="0"/>
          <c:showCatName val="0"/>
          <c:showSerName val="0"/>
          <c:showPercent val="0"/>
          <c:showBubbleSize val="0"/>
        </c:dLbls>
        <c:gapWidth val="150"/>
        <c:overlap val="100"/>
        <c:axId val="1052503807"/>
        <c:axId val="1052016479"/>
      </c:barChart>
      <c:catAx>
        <c:axId val="105250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2016479"/>
        <c:crosses val="autoZero"/>
        <c:auto val="1"/>
        <c:lblAlgn val="ctr"/>
        <c:lblOffset val="100"/>
        <c:noMultiLvlLbl val="0"/>
      </c:catAx>
      <c:valAx>
        <c:axId val="1052016479"/>
        <c:scaling>
          <c:orientation val="minMax"/>
          <c:max val="1.2"/>
          <c:min val="-0.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25038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10/06/2024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3rd Annual Meeting – 10-11 June 2024</a:t>
            </a:r>
            <a:endParaRPr lang="en-US"/>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radnext-2024" TargetMode="External"/><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2605" y="2869819"/>
            <a:ext cx="4798615" cy="1817812"/>
          </a:xfrm>
          <a:prstGeom prst="rect">
            <a:avLst/>
          </a:prstGeom>
        </p:spPr>
      </p:pic>
      <p:sp>
        <p:nvSpPr>
          <p:cNvPr id="2" name="Title 1"/>
          <p:cNvSpPr>
            <a:spLocks noGrp="1"/>
          </p:cNvSpPr>
          <p:nvPr>
            <p:ph type="title"/>
          </p:nvPr>
        </p:nvSpPr>
        <p:spPr>
          <a:xfrm>
            <a:off x="404171" y="1128279"/>
            <a:ext cx="8226854" cy="705332"/>
          </a:xfrm>
        </p:spPr>
        <p:txBody>
          <a:bodyPr>
            <a:noAutofit/>
          </a:bodyPr>
          <a:lstStyle/>
          <a:p>
            <a:r>
              <a:rPr lang="en-US" sz="2800" b="1"/>
              <a:t>WP9 Overview </a:t>
            </a:r>
            <a:endParaRPr lang="en-GB" sz="2800" b="1"/>
          </a:p>
        </p:txBody>
      </p:sp>
      <p:sp>
        <p:nvSpPr>
          <p:cNvPr id="6" name="Text Placeholder 5"/>
          <p:cNvSpPr>
            <a:spLocks noGrp="1"/>
          </p:cNvSpPr>
          <p:nvPr>
            <p:ph type="body" idx="10"/>
          </p:nvPr>
        </p:nvSpPr>
        <p:spPr>
          <a:xfrm>
            <a:off x="404171" y="3000366"/>
            <a:ext cx="5706777" cy="314740"/>
          </a:xfrm>
        </p:spPr>
        <p:txBody>
          <a:bodyPr>
            <a:normAutofit fontScale="25000" lnSpcReduction="20000"/>
          </a:bodyPr>
          <a:lstStyle/>
          <a:p>
            <a:r>
              <a:rPr lang="en-US" sz="6200" dirty="0"/>
              <a:t>Camille </a:t>
            </a:r>
            <a:r>
              <a:rPr lang="en-US" sz="6200" dirty="0" err="1"/>
              <a:t>Bélanger</a:t>
            </a:r>
            <a:r>
              <a:rPr lang="en-US" sz="6200" dirty="0"/>
              <a:t>-Champagne (TRIUMF)</a:t>
            </a:r>
          </a:p>
          <a:p>
            <a:r>
              <a:rPr lang="en-US" sz="6200" dirty="0"/>
              <a:t>Carlo </a:t>
            </a:r>
            <a:r>
              <a:rPr lang="en-US" sz="6200" dirty="0" err="1"/>
              <a:t>Cazzaniga</a:t>
            </a:r>
            <a:r>
              <a:rPr lang="en-US" sz="6200" dirty="0"/>
              <a:t> (STFC-ISIS)</a:t>
            </a:r>
          </a:p>
          <a:p>
            <a:r>
              <a:rPr lang="en-GB" sz="6200" dirty="0"/>
              <a:t>RADNEXT 3</a:t>
            </a:r>
            <a:r>
              <a:rPr lang="en-GB" sz="6200" baseline="30000" dirty="0"/>
              <a:t>rd</a:t>
            </a:r>
            <a:r>
              <a:rPr lang="en-GB" sz="6200" dirty="0"/>
              <a:t> Annual Meeting </a:t>
            </a:r>
            <a:r>
              <a:rPr lang="en-US" sz="6200" dirty="0">
                <a:solidFill>
                  <a:schemeClr val="tx2">
                    <a:lumMod val="60000"/>
                    <a:lumOff val="40000"/>
                  </a:schemeClr>
                </a:solidFill>
              </a:rPr>
              <a:t>– 10-11 June 2024</a:t>
            </a:r>
          </a:p>
          <a:p>
            <a:r>
              <a:rPr lang="en-US" sz="6400" u="sng" dirty="0">
                <a:solidFill>
                  <a:srgbClr val="0563C1"/>
                </a:solidFill>
                <a:latin typeface="+mj-lt"/>
                <a:ea typeface="Calibri" panose="020F0502020204030204" pitchFamily="34" charset="0"/>
                <a:hlinkClick r:id="rId3"/>
              </a:rPr>
              <a:t>https://indico.cern.ch/e/radnext-2024</a:t>
            </a:r>
            <a:r>
              <a:rPr lang="en-US" sz="6400" u="sng" dirty="0">
                <a:solidFill>
                  <a:srgbClr val="0563C1"/>
                </a:solidFill>
                <a:latin typeface="+mj-lt"/>
                <a:ea typeface="Calibri" panose="020F0502020204030204" pitchFamily="34" charset="0"/>
              </a:rPr>
              <a:t>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a:p>
        </p:txBody>
      </p:sp>
      <p:sp>
        <p:nvSpPr>
          <p:cNvPr id="4" name="Footer Placeholder 3"/>
          <p:cNvSpPr>
            <a:spLocks noGrp="1"/>
          </p:cNvSpPr>
          <p:nvPr>
            <p:ph type="ftr" sz="quarter" idx="3"/>
          </p:nvPr>
        </p:nvSpPr>
        <p:spPr/>
        <p:txBody>
          <a:bodyPr/>
          <a:lstStyle/>
          <a:p>
            <a:r>
              <a:rPr lang="en-GB"/>
              <a:t>RADNEXT 3rd Annual Meeting – 10-11 June 2024</a:t>
            </a:r>
            <a:endParaRPr lang="en-US"/>
          </a:p>
        </p:txBody>
      </p:sp>
      <p:pic>
        <p:nvPicPr>
          <p:cNvPr id="7" name="Picture 6"/>
          <p:cNvPicPr>
            <a:picLocks noChangeAspect="1"/>
          </p:cNvPicPr>
          <p:nvPr/>
        </p:nvPicPr>
        <p:blipFill>
          <a:blip r:embed="rId4"/>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a:t>Thanks for your attention! </a:t>
            </a:r>
            <a:endParaRPr lang="en-GB"/>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10</a:t>
            </a:fld>
            <a:endParaRPr lang="en-US"/>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3rd Annual Meeting – 10-11 June 2024</a:t>
            </a:r>
            <a:endParaRPr lang="en-US"/>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a:t>Image Source: CERN</a:t>
            </a:r>
            <a:endParaRPr lang="en-GB" sz="1400" i="1"/>
          </a:p>
        </p:txBody>
      </p:sp>
    </p:spTree>
    <p:extLst>
      <p:ext uri="{BB962C8B-B14F-4D97-AF65-F5344CB8AC3E}">
        <p14:creationId xmlns:p14="http://schemas.microsoft.com/office/powerpoint/2010/main" val="7240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a:t>RADNEXT 3rd Annual Meeting – 10-11 June 2024</a:t>
            </a:r>
            <a:endParaRPr lang="en-US"/>
          </a:p>
        </p:txBody>
      </p:sp>
      <p:sp>
        <p:nvSpPr>
          <p:cNvPr id="6" name="Title 1">
            <a:extLst>
              <a:ext uri="{FF2B5EF4-FFF2-40B4-BE49-F238E27FC236}">
                <a16:creationId xmlns:a16="http://schemas.microsoft.com/office/drawing/2014/main" id="{23E01E3A-F96A-1842-D969-9C56A3E54830}"/>
              </a:ext>
            </a:extLst>
          </p:cNvPr>
          <p:cNvSpPr txBox="1">
            <a:spLocks/>
          </p:cNvSpPr>
          <p:nvPr/>
        </p:nvSpPr>
        <p:spPr>
          <a:xfrm>
            <a:off x="379012" y="-1882"/>
            <a:ext cx="8226854" cy="705332"/>
          </a:xfrm>
          <a:prstGeom prst="rect">
            <a:avLst/>
          </a:prstGeom>
        </p:spPr>
        <p:txBody>
          <a:bodyPr vert="horz" lIns="45720" rIns="45720" anchor="ctr">
            <a:norm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a:t>WP9 facilities: neutrons, muon, mixed-field</a:t>
            </a:r>
            <a:endParaRPr lang="en-GB"/>
          </a:p>
        </p:txBody>
      </p:sp>
      <p:graphicFrame>
        <p:nvGraphicFramePr>
          <p:cNvPr id="9" name="Table 8">
            <a:extLst>
              <a:ext uri="{FF2B5EF4-FFF2-40B4-BE49-F238E27FC236}">
                <a16:creationId xmlns:a16="http://schemas.microsoft.com/office/drawing/2014/main" id="{53FFBAC9-BF22-6E0E-E725-066FE4F74C5F}"/>
              </a:ext>
            </a:extLst>
          </p:cNvPr>
          <p:cNvGraphicFramePr>
            <a:graphicFrameLocks noGrp="1"/>
          </p:cNvGraphicFramePr>
          <p:nvPr>
            <p:extLst>
              <p:ext uri="{D42A27DB-BD31-4B8C-83A1-F6EECF244321}">
                <p14:modId xmlns:p14="http://schemas.microsoft.com/office/powerpoint/2010/main" val="2365500665"/>
              </p:ext>
            </p:extLst>
          </p:nvPr>
        </p:nvGraphicFramePr>
        <p:xfrm>
          <a:off x="457200" y="626589"/>
          <a:ext cx="7344165" cy="4140674"/>
        </p:xfrm>
        <a:graphic>
          <a:graphicData uri="http://schemas.openxmlformats.org/drawingml/2006/table">
            <a:tbl>
              <a:tblPr firstRow="1" bandRow="1">
                <a:tableStyleId>{5C22544A-7EE6-4342-B048-85BDC9FD1C3A}</a:tableStyleId>
              </a:tblPr>
              <a:tblGrid>
                <a:gridCol w="1368967">
                  <a:extLst>
                    <a:ext uri="{9D8B030D-6E8A-4147-A177-3AD203B41FA5}">
                      <a16:colId xmlns:a16="http://schemas.microsoft.com/office/drawing/2014/main" val="1606973965"/>
                    </a:ext>
                  </a:extLst>
                </a:gridCol>
                <a:gridCol w="2284634">
                  <a:extLst>
                    <a:ext uri="{9D8B030D-6E8A-4147-A177-3AD203B41FA5}">
                      <a16:colId xmlns:a16="http://schemas.microsoft.com/office/drawing/2014/main" val="3844607596"/>
                    </a:ext>
                  </a:extLst>
                </a:gridCol>
                <a:gridCol w="1048270">
                  <a:extLst>
                    <a:ext uri="{9D8B030D-6E8A-4147-A177-3AD203B41FA5}">
                      <a16:colId xmlns:a16="http://schemas.microsoft.com/office/drawing/2014/main" val="879742289"/>
                    </a:ext>
                  </a:extLst>
                </a:gridCol>
                <a:gridCol w="509985">
                  <a:extLst>
                    <a:ext uri="{9D8B030D-6E8A-4147-A177-3AD203B41FA5}">
                      <a16:colId xmlns:a16="http://schemas.microsoft.com/office/drawing/2014/main" val="164962314"/>
                    </a:ext>
                  </a:extLst>
                </a:gridCol>
                <a:gridCol w="1531799">
                  <a:extLst>
                    <a:ext uri="{9D8B030D-6E8A-4147-A177-3AD203B41FA5}">
                      <a16:colId xmlns:a16="http://schemas.microsoft.com/office/drawing/2014/main" val="2227048515"/>
                    </a:ext>
                  </a:extLst>
                </a:gridCol>
                <a:gridCol w="600510">
                  <a:extLst>
                    <a:ext uri="{9D8B030D-6E8A-4147-A177-3AD203B41FA5}">
                      <a16:colId xmlns:a16="http://schemas.microsoft.com/office/drawing/2014/main" val="830524846"/>
                    </a:ext>
                  </a:extLst>
                </a:gridCol>
              </a:tblGrid>
              <a:tr h="197161">
                <a:tc>
                  <a:txBody>
                    <a:bodyPr/>
                    <a:lstStyle/>
                    <a:p>
                      <a:pPr algn="ctr"/>
                      <a:r>
                        <a:rPr lang="en-GB" sz="800" baseline="0">
                          <a:highlight>
                            <a:srgbClr val="C0C0C0"/>
                          </a:highlight>
                        </a:rPr>
                        <a:t>Facilities</a:t>
                      </a:r>
                      <a:endParaRPr lang="en-GB" sz="800">
                        <a:highlight>
                          <a:srgbClr val="C0C0C0"/>
                        </a:highlight>
                      </a:endParaRPr>
                    </a:p>
                  </a:txBody>
                  <a:tcPr marL="68580" marR="68580" marT="34290" marB="34290"/>
                </a:tc>
                <a:tc>
                  <a:txBody>
                    <a:bodyPr/>
                    <a:lstStyle/>
                    <a:p>
                      <a:pPr algn="ctr"/>
                      <a:r>
                        <a:rPr lang="en-GB" sz="800">
                          <a:highlight>
                            <a:srgbClr val="C0C0C0"/>
                          </a:highlight>
                        </a:rPr>
                        <a:t>Beam type and energy range</a:t>
                      </a:r>
                    </a:p>
                  </a:txBody>
                  <a:tcPr marL="68580" marR="68580" marT="34290" marB="34290"/>
                </a:tc>
                <a:tc>
                  <a:txBody>
                    <a:bodyPr/>
                    <a:lstStyle/>
                    <a:p>
                      <a:pPr algn="ctr"/>
                      <a:r>
                        <a:rPr lang="en-GB" sz="800">
                          <a:highlight>
                            <a:srgbClr val="C0C0C0"/>
                          </a:highlight>
                        </a:rPr>
                        <a:t>Flux (s</a:t>
                      </a:r>
                      <a:r>
                        <a:rPr lang="en-GB" sz="800" b="1" kern="1200" baseline="30000">
                          <a:solidFill>
                            <a:schemeClr val="lt1"/>
                          </a:solidFill>
                          <a:highlight>
                            <a:srgbClr val="C0C0C0"/>
                          </a:highlight>
                          <a:latin typeface="+mn-lt"/>
                          <a:ea typeface="+mn-ea"/>
                          <a:cs typeface="+mn-cs"/>
                        </a:rPr>
                        <a:t>-1</a:t>
                      </a:r>
                      <a:r>
                        <a:rPr lang="en-GB" sz="800">
                          <a:highlight>
                            <a:srgbClr val="C0C0C0"/>
                          </a:highlight>
                        </a:rPr>
                        <a:t>cm</a:t>
                      </a:r>
                      <a:r>
                        <a:rPr lang="en-GB" sz="800" b="1" kern="1200" baseline="30000">
                          <a:solidFill>
                            <a:schemeClr val="lt1"/>
                          </a:solidFill>
                          <a:highlight>
                            <a:srgbClr val="C0C0C0"/>
                          </a:highlight>
                          <a:latin typeface="+mn-lt"/>
                          <a:ea typeface="+mn-ea"/>
                          <a:cs typeface="+mn-cs"/>
                        </a:rPr>
                        <a:t>-2</a:t>
                      </a:r>
                      <a:r>
                        <a:rPr lang="en-GB" sz="800">
                          <a:highlight>
                            <a:srgbClr val="C0C0C0"/>
                          </a:highlight>
                        </a:rPr>
                        <a:t>)</a:t>
                      </a:r>
                    </a:p>
                  </a:txBody>
                  <a:tcPr marL="68580" marR="68580" marT="34290" marB="34290"/>
                </a:tc>
                <a:tc>
                  <a:txBody>
                    <a:bodyPr/>
                    <a:lstStyle/>
                    <a:p>
                      <a:pPr algn="ctr"/>
                      <a:r>
                        <a:rPr lang="en-GB" sz="800">
                          <a:highlight>
                            <a:srgbClr val="C0C0C0"/>
                          </a:highlight>
                        </a:rPr>
                        <a:t>Yield (s</a:t>
                      </a:r>
                      <a:r>
                        <a:rPr lang="en-GB" sz="800" baseline="30000">
                          <a:highlight>
                            <a:srgbClr val="C0C0C0"/>
                          </a:highlight>
                        </a:rPr>
                        <a:t>-1</a:t>
                      </a:r>
                      <a:r>
                        <a:rPr lang="en-GB" sz="800">
                          <a:highlight>
                            <a:srgbClr val="C0C0C0"/>
                          </a:highlight>
                        </a:rPr>
                        <a:t>)</a:t>
                      </a:r>
                    </a:p>
                  </a:txBody>
                  <a:tcPr marL="68580" marR="68580" marT="34290" marB="34290"/>
                </a:tc>
                <a:tc>
                  <a:txBody>
                    <a:bodyPr/>
                    <a:lstStyle/>
                    <a:p>
                      <a:pPr algn="ctr"/>
                      <a:r>
                        <a:rPr lang="en-GB" sz="800">
                          <a:highlight>
                            <a:srgbClr val="C0C0C0"/>
                          </a:highlight>
                        </a:rPr>
                        <a:t>Production mechanism</a:t>
                      </a:r>
                    </a:p>
                  </a:txBody>
                  <a:tcPr marL="68580" marR="68580" marT="34290" marB="34290"/>
                </a:tc>
                <a:tc>
                  <a:txBody>
                    <a:bodyPr/>
                    <a:lstStyle/>
                    <a:p>
                      <a:pPr algn="ctr"/>
                      <a:r>
                        <a:rPr lang="en-GB" sz="800">
                          <a:highlight>
                            <a:srgbClr val="C0C0C0"/>
                          </a:highlight>
                        </a:rPr>
                        <a:t>Country</a:t>
                      </a:r>
                    </a:p>
                  </a:txBody>
                  <a:tcPr marL="68580" marR="68580" marT="34290" marB="34290"/>
                </a:tc>
                <a:extLst>
                  <a:ext uri="{0D108BD9-81ED-4DB2-BD59-A6C34878D82A}">
                    <a16:rowId xmlns:a16="http://schemas.microsoft.com/office/drawing/2014/main" val="3871096805"/>
                  </a:ext>
                </a:extLst>
              </a:tr>
              <a:tr h="209328">
                <a:tc>
                  <a:txBody>
                    <a:bodyPr/>
                    <a:lstStyle/>
                    <a:p>
                      <a:r>
                        <a:rPr lang="en-GB" sz="800" b="1" kern="1200" err="1">
                          <a:solidFill>
                            <a:schemeClr val="dk1"/>
                          </a:solidFill>
                          <a:effectLst/>
                          <a:latin typeface="+mn-lt"/>
                          <a:ea typeface="+mn-ea"/>
                          <a:cs typeface="+mn-cs"/>
                        </a:rPr>
                        <a:t>ChipIr</a:t>
                      </a:r>
                      <a:r>
                        <a:rPr lang="en-GB" sz="800" b="1" kern="1200">
                          <a:solidFill>
                            <a:schemeClr val="dk1"/>
                          </a:solidFill>
                          <a:effectLst/>
                          <a:latin typeface="+mn-lt"/>
                          <a:ea typeface="+mn-ea"/>
                          <a:cs typeface="+mn-cs"/>
                        </a:rPr>
                        <a:t> (UKRI)</a:t>
                      </a:r>
                      <a:endParaRPr lang="en-GB" sz="800"/>
                    </a:p>
                  </a:txBody>
                  <a:tcPr marL="68580" marR="68580" marT="34290" marB="34290">
                    <a:solidFill>
                      <a:schemeClr val="accent1">
                        <a:lumMod val="40000"/>
                        <a:lumOff val="60000"/>
                      </a:schemeClr>
                    </a:solidFill>
                  </a:tcPr>
                </a:tc>
                <a:tc>
                  <a:txBody>
                    <a:bodyPr/>
                    <a:lstStyle/>
                    <a:p>
                      <a:r>
                        <a:rPr lang="en-GB" sz="800" baseline="0"/>
                        <a:t>Atmospheric neutrons</a:t>
                      </a:r>
                      <a:endParaRPr lang="en-GB" sz="800"/>
                    </a:p>
                  </a:txBody>
                  <a:tcPr marL="68580" marR="68580" marT="34290" marB="34290">
                    <a:solidFill>
                      <a:schemeClr val="accent1">
                        <a:lumMod val="40000"/>
                        <a:lumOff val="60000"/>
                      </a:schemeClr>
                    </a:solidFill>
                  </a:tcPr>
                </a:tc>
                <a:tc>
                  <a:txBody>
                    <a:bodyPr/>
                    <a:lstStyle/>
                    <a:p>
                      <a:r>
                        <a:rPr lang="en-GB" sz="800"/>
                        <a:t>6 · 10</a:t>
                      </a:r>
                      <a:r>
                        <a:rPr lang="en-GB" sz="800" baseline="30000"/>
                        <a:t>6</a:t>
                      </a:r>
                    </a:p>
                  </a:txBody>
                  <a:tcPr marL="68580" marR="68580" marT="34290" marB="34290">
                    <a:solidFill>
                      <a:schemeClr val="accent1">
                        <a:lumMod val="40000"/>
                        <a:lumOff val="60000"/>
                      </a:schemeClr>
                    </a:solidFill>
                  </a:tcPr>
                </a:tc>
                <a:tc>
                  <a:txBody>
                    <a:bodyPr/>
                    <a:lstStyle/>
                    <a:p>
                      <a:r>
                        <a:rPr lang="en-GB" sz="800" baseline="0"/>
                        <a:t>-</a:t>
                      </a:r>
                    </a:p>
                  </a:txBody>
                  <a:tcPr marL="68580" marR="68580" marT="34290" marB="34290">
                    <a:solidFill>
                      <a:schemeClr val="accent1">
                        <a:lumMod val="40000"/>
                        <a:lumOff val="60000"/>
                      </a:schemeClr>
                    </a:solidFill>
                  </a:tcPr>
                </a:tc>
                <a:tc>
                  <a:txBody>
                    <a:bodyPr/>
                    <a:lstStyle/>
                    <a:p>
                      <a:r>
                        <a:rPr lang="en-GB" sz="800"/>
                        <a:t>Spallation (up to 800</a:t>
                      </a:r>
                      <a:r>
                        <a:rPr lang="en-GB" sz="800" baseline="0"/>
                        <a:t> MeV)</a:t>
                      </a:r>
                      <a:endParaRPr lang="en-GB" sz="800"/>
                    </a:p>
                  </a:txBody>
                  <a:tcPr marL="68580" marR="68580" marT="34290" marB="34290">
                    <a:solidFill>
                      <a:schemeClr val="accent1">
                        <a:lumMod val="40000"/>
                        <a:lumOff val="60000"/>
                      </a:schemeClr>
                    </a:solidFill>
                  </a:tcPr>
                </a:tc>
                <a:tc>
                  <a:txBody>
                    <a:bodyPr/>
                    <a:lstStyle/>
                    <a:p>
                      <a:pPr algn="ctr"/>
                      <a:r>
                        <a:rPr lang="en-GB" sz="800"/>
                        <a:t>UK</a:t>
                      </a:r>
                    </a:p>
                  </a:txBody>
                  <a:tcPr marL="68580" marR="68580" marT="34290" marB="34290">
                    <a:solidFill>
                      <a:schemeClr val="accent1">
                        <a:lumMod val="40000"/>
                        <a:lumOff val="60000"/>
                      </a:schemeClr>
                    </a:solidFill>
                  </a:tcPr>
                </a:tc>
                <a:extLst>
                  <a:ext uri="{0D108BD9-81ED-4DB2-BD59-A6C34878D82A}">
                    <a16:rowId xmlns:a16="http://schemas.microsoft.com/office/drawing/2014/main" val="3299866115"/>
                  </a:ext>
                </a:extLst>
              </a:tr>
              <a:tr h="209328">
                <a:tc>
                  <a:txBody>
                    <a:bodyPr/>
                    <a:lstStyle/>
                    <a:p>
                      <a:r>
                        <a:rPr lang="en-GB" sz="800" b="1" kern="1200">
                          <a:solidFill>
                            <a:schemeClr val="dk1"/>
                          </a:solidFill>
                          <a:effectLst/>
                          <a:latin typeface="+mn-lt"/>
                          <a:ea typeface="+mn-ea"/>
                          <a:cs typeface="+mn-cs"/>
                        </a:rPr>
                        <a:t>TNF (TRIUMF)</a:t>
                      </a:r>
                      <a:endParaRPr lang="en-GB" sz="800"/>
                    </a:p>
                  </a:txBody>
                  <a:tcPr marL="68580" marR="68580" marT="34290" marB="34290">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aseline="0"/>
                        <a:t>Atmospheric neutrons</a:t>
                      </a:r>
                      <a:endParaRPr lang="en-GB" sz="800"/>
                    </a:p>
                  </a:txBody>
                  <a:tcPr marL="68580" marR="68580" marT="34290" marB="34290">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t>5 · 10</a:t>
                      </a:r>
                      <a:r>
                        <a:rPr lang="en-GB" sz="800" baseline="30000"/>
                        <a:t>5</a:t>
                      </a:r>
                      <a:r>
                        <a:rPr lang="en-GB" sz="800" baseline="0"/>
                        <a:t>  - </a:t>
                      </a:r>
                      <a:r>
                        <a:rPr lang="en-GB" sz="800"/>
                        <a:t>3 · 10</a:t>
                      </a:r>
                      <a:r>
                        <a:rPr lang="en-GB" sz="800" baseline="30000"/>
                        <a:t>6</a:t>
                      </a:r>
                    </a:p>
                  </a:txBody>
                  <a:tcPr marL="68580" marR="68580" marT="34290" marB="34290">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t>-</a:t>
                      </a:r>
                    </a:p>
                  </a:txBody>
                  <a:tcPr marL="68580" marR="68580" marT="34290" marB="34290">
                    <a:solidFill>
                      <a:schemeClr val="accent1">
                        <a:lumMod val="40000"/>
                        <a:lumOff val="60000"/>
                      </a:schemeClr>
                    </a:solidFill>
                  </a:tcPr>
                </a:tc>
                <a:tc>
                  <a:txBody>
                    <a:bodyPr/>
                    <a:lstStyle/>
                    <a:p>
                      <a:r>
                        <a:rPr lang="en-GB" sz="800"/>
                        <a:t>Spallation (up to 500 MeV)</a:t>
                      </a:r>
                    </a:p>
                  </a:txBody>
                  <a:tcPr marL="68580" marR="68580" marT="34290" marB="34290">
                    <a:solidFill>
                      <a:schemeClr val="accent1">
                        <a:lumMod val="40000"/>
                        <a:lumOff val="60000"/>
                      </a:schemeClr>
                    </a:solidFill>
                  </a:tcPr>
                </a:tc>
                <a:tc>
                  <a:txBody>
                    <a:bodyPr/>
                    <a:lstStyle/>
                    <a:p>
                      <a:pPr algn="ctr"/>
                      <a:r>
                        <a:rPr lang="en-GB" sz="800"/>
                        <a:t>CA</a:t>
                      </a:r>
                    </a:p>
                  </a:txBody>
                  <a:tcPr marL="68580" marR="68580" marT="34290" marB="34290">
                    <a:solidFill>
                      <a:schemeClr val="accent1">
                        <a:lumMod val="40000"/>
                        <a:lumOff val="60000"/>
                      </a:schemeClr>
                    </a:solidFill>
                  </a:tcPr>
                </a:tc>
                <a:extLst>
                  <a:ext uri="{0D108BD9-81ED-4DB2-BD59-A6C34878D82A}">
                    <a16:rowId xmlns:a16="http://schemas.microsoft.com/office/drawing/2014/main" val="2136738554"/>
                  </a:ext>
                </a:extLst>
              </a:tr>
              <a:tr h="209328">
                <a:tc>
                  <a:txBody>
                    <a:bodyPr/>
                    <a:lstStyle/>
                    <a:p>
                      <a:r>
                        <a:rPr lang="en-GB" sz="800" b="1" kern="1200">
                          <a:solidFill>
                            <a:schemeClr val="dk1"/>
                          </a:solidFill>
                          <a:effectLst/>
                          <a:latin typeface="+mn-lt"/>
                          <a:ea typeface="+mn-ea"/>
                          <a:cs typeface="+mn-cs"/>
                        </a:rPr>
                        <a:t>FNG (ENEA)</a:t>
                      </a:r>
                      <a:endParaRPr lang="en-GB" sz="800"/>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14 MeV (or 2.5 MeV) neutrons</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effectLst/>
                          <a:latin typeface="+mn-lt"/>
                          <a:ea typeface="+mn-ea"/>
                          <a:cs typeface="+mn-cs"/>
                        </a:rPr>
                        <a:t>10</a:t>
                      </a:r>
                      <a:r>
                        <a:rPr lang="en-US" sz="800" kern="1200" baseline="30000">
                          <a:solidFill>
                            <a:schemeClr val="dk1"/>
                          </a:solidFill>
                          <a:effectLst/>
                          <a:latin typeface="+mn-lt"/>
                          <a:ea typeface="+mn-ea"/>
                          <a:cs typeface="+mn-cs"/>
                        </a:rPr>
                        <a:t>11</a:t>
                      </a:r>
                      <a:r>
                        <a:rPr lang="en-US"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DT (or DD)</a:t>
                      </a:r>
                    </a:p>
                  </a:txBody>
                  <a:tcPr marL="68580" marR="68580" marT="34290" marB="34290">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IT</a:t>
                      </a:r>
                    </a:p>
                  </a:txBody>
                  <a:tcPr marL="68580" marR="68580" marT="34290" marB="34290">
                    <a:solidFill>
                      <a:schemeClr val="accent2">
                        <a:lumMod val="60000"/>
                        <a:lumOff val="40000"/>
                      </a:schemeClr>
                    </a:solidFill>
                  </a:tcPr>
                </a:tc>
                <a:extLst>
                  <a:ext uri="{0D108BD9-81ED-4DB2-BD59-A6C34878D82A}">
                    <a16:rowId xmlns:a16="http://schemas.microsoft.com/office/drawing/2014/main" val="1020843709"/>
                  </a:ext>
                </a:extLst>
              </a:tr>
              <a:tr h="209328">
                <a:tc>
                  <a:txBody>
                    <a:bodyPr/>
                    <a:lstStyle/>
                    <a:p>
                      <a:r>
                        <a:rPr lang="en-GB" sz="800" b="1" strike="sngStrike" kern="1200" err="1">
                          <a:solidFill>
                            <a:schemeClr val="dk1"/>
                          </a:solidFill>
                          <a:effectLst/>
                          <a:latin typeface="+mn-lt"/>
                          <a:ea typeface="+mn-ea"/>
                          <a:cs typeface="+mn-cs"/>
                        </a:rPr>
                        <a:t>Fraunhofer</a:t>
                      </a:r>
                      <a:r>
                        <a:rPr lang="en-GB" sz="800" b="1" strike="sngStrike" kern="1200">
                          <a:solidFill>
                            <a:schemeClr val="dk1"/>
                          </a:solidFill>
                          <a:effectLst/>
                          <a:latin typeface="+mn-lt"/>
                          <a:ea typeface="+mn-ea"/>
                          <a:cs typeface="+mn-cs"/>
                        </a:rPr>
                        <a:t> INT (INT)</a:t>
                      </a:r>
                      <a:endParaRPr lang="en-GB" sz="800" strike="sngStrike"/>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14 MeV (or 2.5 MeV) neutrons</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effectLst/>
                          <a:latin typeface="+mn-lt"/>
                          <a:ea typeface="+mn-ea"/>
                          <a:cs typeface="+mn-cs"/>
                        </a:rPr>
                        <a:t>10</a:t>
                      </a:r>
                      <a:r>
                        <a:rPr lang="en-GB" sz="800" strike="sngStrike" kern="1200" baseline="30000">
                          <a:solidFill>
                            <a:schemeClr val="dk1"/>
                          </a:solidFill>
                          <a:effectLst/>
                          <a:latin typeface="+mn-lt"/>
                          <a:ea typeface="+mn-ea"/>
                          <a:cs typeface="+mn-cs"/>
                        </a:rPr>
                        <a:t>10</a:t>
                      </a:r>
                      <a:r>
                        <a:rPr lang="en-GB" sz="800" strike="sngStrike" kern="1200">
                          <a:solidFill>
                            <a:schemeClr val="dk1"/>
                          </a:solidFill>
                          <a:effectLst/>
                          <a:latin typeface="+mn-lt"/>
                          <a:ea typeface="+mn-ea"/>
                          <a:cs typeface="+mn-cs"/>
                        </a:rPr>
                        <a:t> </a:t>
                      </a:r>
                      <a:endParaRPr lang="en-GB" sz="800" strike="sngStrike" kern="1200">
                        <a:solidFill>
                          <a:schemeClr val="dk1"/>
                        </a:solidFill>
                        <a:latin typeface="+mn-lt"/>
                        <a:ea typeface="+mn-ea"/>
                        <a:cs typeface="+mn-cs"/>
                      </a:endParaRP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DT (or DD)</a:t>
                      </a:r>
                    </a:p>
                  </a:txBody>
                  <a:tcPr marL="68580" marR="68580" marT="34290" marB="34290">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DE</a:t>
                      </a:r>
                    </a:p>
                  </a:txBody>
                  <a:tcPr marL="68580" marR="68580" marT="34290" marB="34290">
                    <a:solidFill>
                      <a:schemeClr val="accent2">
                        <a:lumMod val="60000"/>
                        <a:lumOff val="40000"/>
                      </a:schemeClr>
                    </a:solidFill>
                  </a:tcPr>
                </a:tc>
                <a:extLst>
                  <a:ext uri="{0D108BD9-81ED-4DB2-BD59-A6C34878D82A}">
                    <a16:rowId xmlns:a16="http://schemas.microsoft.com/office/drawing/2014/main" val="535479686"/>
                  </a:ext>
                </a:extLst>
              </a:tr>
              <a:tr h="209328">
                <a:tc>
                  <a:txBody>
                    <a:bodyPr/>
                    <a:lstStyle/>
                    <a:p>
                      <a:r>
                        <a:rPr lang="en-GB" sz="800" b="1" strike="sngStrike" kern="1200">
                          <a:solidFill>
                            <a:schemeClr val="dk1"/>
                          </a:solidFill>
                          <a:effectLst/>
                          <a:latin typeface="+mn-lt"/>
                          <a:ea typeface="+mn-ea"/>
                          <a:cs typeface="+mn-cs"/>
                        </a:rPr>
                        <a:t>NESSA (UU)</a:t>
                      </a:r>
                      <a:endParaRPr lang="en-GB" sz="800" strike="sngStrike"/>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14 MeV (or 2.5 MeV) neutrons</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effectLst/>
                          <a:latin typeface="+mn-lt"/>
                          <a:ea typeface="+mn-ea"/>
                          <a:cs typeface="+mn-cs"/>
                        </a:rPr>
                        <a:t>4 ·10</a:t>
                      </a:r>
                      <a:r>
                        <a:rPr lang="en-GB" sz="800" strike="sngStrike" kern="1200" baseline="30000">
                          <a:solidFill>
                            <a:schemeClr val="dk1"/>
                          </a:solidFill>
                          <a:effectLst/>
                          <a:latin typeface="+mn-lt"/>
                          <a:ea typeface="+mn-ea"/>
                          <a:cs typeface="+mn-cs"/>
                        </a:rPr>
                        <a:t>10</a:t>
                      </a:r>
                      <a:r>
                        <a:rPr lang="en-GB" sz="800" strike="sngStrike" kern="1200">
                          <a:solidFill>
                            <a:schemeClr val="dk1"/>
                          </a:solidFill>
                          <a:effectLst/>
                          <a:latin typeface="+mn-lt"/>
                          <a:ea typeface="+mn-ea"/>
                          <a:cs typeface="+mn-cs"/>
                        </a:rPr>
                        <a:t> </a:t>
                      </a:r>
                      <a:endParaRPr lang="en-GB" sz="800" strike="sngStrike" kern="1200">
                        <a:solidFill>
                          <a:schemeClr val="dk1"/>
                        </a:solidFill>
                        <a:latin typeface="+mn-lt"/>
                        <a:ea typeface="+mn-ea"/>
                        <a:cs typeface="+mn-cs"/>
                      </a:endParaRP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DT (or DD)</a:t>
                      </a:r>
                    </a:p>
                  </a:txBody>
                  <a:tcPr marL="68580" marR="68580" marT="34290" marB="34290">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strike="sngStrike" kern="1200">
                          <a:solidFill>
                            <a:schemeClr val="dk1"/>
                          </a:solidFill>
                          <a:latin typeface="+mn-lt"/>
                          <a:ea typeface="+mn-ea"/>
                          <a:cs typeface="+mn-cs"/>
                        </a:rPr>
                        <a:t>SE</a:t>
                      </a:r>
                    </a:p>
                  </a:txBody>
                  <a:tcPr marL="68580" marR="68580" marT="34290" marB="34290">
                    <a:solidFill>
                      <a:schemeClr val="accent2">
                        <a:lumMod val="60000"/>
                        <a:lumOff val="40000"/>
                      </a:schemeClr>
                    </a:solidFill>
                  </a:tcPr>
                </a:tc>
                <a:extLst>
                  <a:ext uri="{0D108BD9-81ED-4DB2-BD59-A6C34878D82A}">
                    <a16:rowId xmlns:a16="http://schemas.microsoft.com/office/drawing/2014/main" val="28720505"/>
                  </a:ext>
                </a:extLst>
              </a:tr>
              <a:tr h="209328">
                <a:tc>
                  <a:txBody>
                    <a:bodyPr/>
                    <a:lstStyle/>
                    <a:p>
                      <a:r>
                        <a:rPr lang="en-GB" sz="800" b="1" kern="1200">
                          <a:solidFill>
                            <a:schemeClr val="dk1"/>
                          </a:solidFill>
                          <a:effectLst/>
                          <a:latin typeface="+mn-lt"/>
                          <a:ea typeface="+mn-ea"/>
                          <a:cs typeface="+mn-cs"/>
                        </a:rPr>
                        <a:t>CNRS-LPSC</a:t>
                      </a:r>
                      <a:endParaRPr lang="en-GB" sz="800"/>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14 MeV (or 2.5 MeV) neutrons</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effectLst/>
                          <a:latin typeface="+mn-lt"/>
                          <a:ea typeface="+mn-ea"/>
                          <a:cs typeface="+mn-cs"/>
                        </a:rPr>
                        <a:t>8</a:t>
                      </a:r>
                      <a:r>
                        <a:rPr lang="en-GB" sz="800"/>
                        <a:t> · </a:t>
                      </a:r>
                      <a:r>
                        <a:rPr lang="en-US" sz="800" kern="1200">
                          <a:solidFill>
                            <a:schemeClr val="dk1"/>
                          </a:solidFill>
                          <a:effectLst/>
                          <a:latin typeface="+mn-lt"/>
                          <a:ea typeface="+mn-ea"/>
                          <a:cs typeface="+mn-cs"/>
                        </a:rPr>
                        <a:t>10</a:t>
                      </a:r>
                      <a:r>
                        <a:rPr lang="en-US" sz="800" kern="1200" baseline="30000">
                          <a:solidFill>
                            <a:schemeClr val="dk1"/>
                          </a:solidFill>
                          <a:effectLst/>
                          <a:latin typeface="+mn-lt"/>
                          <a:ea typeface="+mn-ea"/>
                          <a:cs typeface="+mn-cs"/>
                        </a:rPr>
                        <a:t>9</a:t>
                      </a:r>
                      <a:r>
                        <a:rPr lang="en-US"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DT (or DD)</a:t>
                      </a:r>
                    </a:p>
                  </a:txBody>
                  <a:tcPr marL="68580" marR="68580" marT="34290" marB="34290">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FR</a:t>
                      </a:r>
                    </a:p>
                  </a:txBody>
                  <a:tcPr marL="68580" marR="68580" marT="34290" marB="34290">
                    <a:solidFill>
                      <a:schemeClr val="accent2">
                        <a:lumMod val="60000"/>
                        <a:lumOff val="40000"/>
                      </a:schemeClr>
                    </a:solidFill>
                  </a:tcPr>
                </a:tc>
                <a:extLst>
                  <a:ext uri="{0D108BD9-81ED-4DB2-BD59-A6C34878D82A}">
                    <a16:rowId xmlns:a16="http://schemas.microsoft.com/office/drawing/2014/main" val="3253316108"/>
                  </a:ext>
                </a:extLst>
              </a:tr>
              <a:tr h="209328">
                <a:tc>
                  <a:txBody>
                    <a:bodyPr/>
                    <a:lstStyle/>
                    <a:p>
                      <a:r>
                        <a:rPr lang="en-GB" sz="800" b="1" kern="1200">
                          <a:solidFill>
                            <a:schemeClr val="dk1"/>
                          </a:solidFill>
                          <a:effectLst/>
                          <a:latin typeface="+mn-lt"/>
                          <a:ea typeface="+mn-ea"/>
                          <a:cs typeface="+mn-cs"/>
                        </a:rPr>
                        <a:t>PTB</a:t>
                      </a:r>
                      <a:endParaRPr lang="en-GB" sz="800"/>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monoenergetic </a:t>
                      </a:r>
                      <a:r>
                        <a:rPr lang="en-GB" sz="800" kern="1200">
                          <a:solidFill>
                            <a:schemeClr val="dk1"/>
                          </a:solidFill>
                          <a:latin typeface="+mn-lt"/>
                          <a:ea typeface="+mn-ea"/>
                          <a:cs typeface="+mn-cs"/>
                        </a:rPr>
                        <a:t>neutrons </a:t>
                      </a:r>
                      <a:r>
                        <a:rPr lang="en-US" sz="800" kern="1200">
                          <a:solidFill>
                            <a:schemeClr val="dk1"/>
                          </a:solidFill>
                          <a:latin typeface="+mn-lt"/>
                          <a:ea typeface="+mn-ea"/>
                          <a:cs typeface="+mn-cs"/>
                        </a:rPr>
                        <a:t>up to 20 MeV</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3 </a:t>
                      </a:r>
                      <a:r>
                        <a:rPr lang="en-GB" sz="800" kern="1200">
                          <a:solidFill>
                            <a:schemeClr val="dk1"/>
                          </a:solidFill>
                          <a:effectLst/>
                          <a:latin typeface="+mn-lt"/>
                          <a:ea typeface="+mn-ea"/>
                          <a:cs typeface="+mn-cs"/>
                        </a:rPr>
                        <a:t> - 10</a:t>
                      </a:r>
                      <a:r>
                        <a:rPr lang="en-GB" sz="800" kern="1200" baseline="30000">
                          <a:solidFill>
                            <a:schemeClr val="dk1"/>
                          </a:solidFill>
                          <a:effectLst/>
                          <a:latin typeface="+mn-lt"/>
                          <a:ea typeface="+mn-ea"/>
                          <a:cs typeface="+mn-cs"/>
                        </a:rPr>
                        <a:t>8</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Nuclear reactions</a:t>
                      </a:r>
                    </a:p>
                  </a:txBody>
                  <a:tcPr marL="68580" marR="68580" marT="34290" marB="34290">
                    <a:solidFill>
                      <a:schemeClr val="accent4">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DE</a:t>
                      </a:r>
                    </a:p>
                  </a:txBody>
                  <a:tcPr marL="68580" marR="68580" marT="34290" marB="34290">
                    <a:solidFill>
                      <a:schemeClr val="accent4">
                        <a:lumMod val="40000"/>
                        <a:lumOff val="60000"/>
                      </a:schemeClr>
                    </a:solidFill>
                  </a:tcPr>
                </a:tc>
                <a:extLst>
                  <a:ext uri="{0D108BD9-81ED-4DB2-BD59-A6C34878D82A}">
                    <a16:rowId xmlns:a16="http://schemas.microsoft.com/office/drawing/2014/main" val="362135149"/>
                  </a:ext>
                </a:extLst>
              </a:tr>
              <a:tr h="209328">
                <a:tc>
                  <a:txBody>
                    <a:bodyPr/>
                    <a:lstStyle/>
                    <a:p>
                      <a:r>
                        <a:rPr lang="en-GB" sz="800" b="1" kern="1200">
                          <a:solidFill>
                            <a:schemeClr val="dk1"/>
                          </a:solidFill>
                          <a:effectLst/>
                          <a:latin typeface="+mn-lt"/>
                          <a:ea typeface="+mn-ea"/>
                          <a:cs typeface="+mn-cs"/>
                        </a:rPr>
                        <a:t>NPI-CAS</a:t>
                      </a:r>
                      <a:endParaRPr lang="en-GB" sz="800"/>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quasi-monoenergetic </a:t>
                      </a:r>
                      <a:r>
                        <a:rPr lang="en-GB" sz="800" kern="1200">
                          <a:solidFill>
                            <a:schemeClr val="dk1"/>
                          </a:solidFill>
                          <a:latin typeface="+mn-lt"/>
                          <a:ea typeface="+mn-ea"/>
                          <a:cs typeface="+mn-cs"/>
                        </a:rPr>
                        <a:t>neutrons </a:t>
                      </a:r>
                      <a:r>
                        <a:rPr lang="en-US" sz="800" kern="1200">
                          <a:solidFill>
                            <a:schemeClr val="dk1"/>
                          </a:solidFill>
                          <a:latin typeface="+mn-lt"/>
                          <a:ea typeface="+mn-ea"/>
                          <a:cs typeface="+mn-cs"/>
                        </a:rPr>
                        <a:t>up to 30 MeV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3 </a:t>
                      </a:r>
                      <a:r>
                        <a:rPr lang="en-GB" sz="800" kern="1200">
                          <a:solidFill>
                            <a:schemeClr val="dk1"/>
                          </a:solidFill>
                          <a:effectLst/>
                          <a:latin typeface="+mn-lt"/>
                          <a:ea typeface="+mn-ea"/>
                          <a:cs typeface="+mn-cs"/>
                        </a:rPr>
                        <a:t> - 5 </a:t>
                      </a:r>
                      <a:r>
                        <a:rPr lang="en-GB" sz="800"/>
                        <a:t>· </a:t>
                      </a: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8</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30000">
                          <a:solidFill>
                            <a:schemeClr val="dk1"/>
                          </a:solidFill>
                          <a:latin typeface="+mn-lt"/>
                          <a:ea typeface="+mn-ea"/>
                          <a:cs typeface="+mn-cs"/>
                        </a:rPr>
                        <a:t>7</a:t>
                      </a:r>
                      <a:r>
                        <a:rPr lang="en-US" sz="800" kern="1200">
                          <a:solidFill>
                            <a:schemeClr val="dk1"/>
                          </a:solidFill>
                          <a:latin typeface="+mn-lt"/>
                          <a:ea typeface="+mn-ea"/>
                          <a:cs typeface="+mn-cs"/>
                        </a:rPr>
                        <a:t>Li(</a:t>
                      </a:r>
                      <a:r>
                        <a:rPr lang="en-US" sz="800" kern="1200" err="1">
                          <a:solidFill>
                            <a:schemeClr val="dk1"/>
                          </a:solidFill>
                          <a:latin typeface="+mn-lt"/>
                          <a:ea typeface="+mn-ea"/>
                          <a:cs typeface="+mn-cs"/>
                        </a:rPr>
                        <a:t>p,n</a:t>
                      </a:r>
                      <a:r>
                        <a:rPr lang="en-US" sz="800" kern="1200">
                          <a:solidFill>
                            <a:schemeClr val="dk1"/>
                          </a:solidFill>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CZ</a:t>
                      </a:r>
                    </a:p>
                  </a:txBody>
                  <a:tcPr marL="68580" marR="68580" marT="34290" marB="34290">
                    <a:solidFill>
                      <a:schemeClr val="accent4">
                        <a:lumMod val="40000"/>
                        <a:lumOff val="60000"/>
                      </a:schemeClr>
                    </a:solidFill>
                  </a:tcPr>
                </a:tc>
                <a:extLst>
                  <a:ext uri="{0D108BD9-81ED-4DB2-BD59-A6C34878D82A}">
                    <a16:rowId xmlns:a16="http://schemas.microsoft.com/office/drawing/2014/main" val="3855032605"/>
                  </a:ext>
                </a:extLst>
              </a:tr>
              <a:tr h="2093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dk1"/>
                          </a:solidFill>
                          <a:effectLst/>
                          <a:latin typeface="+mn-lt"/>
                          <a:ea typeface="+mn-ea"/>
                          <a:cs typeface="+mn-cs"/>
                        </a:rPr>
                        <a:t>GANIL-SPIRAL2 (GANIL)</a:t>
                      </a:r>
                      <a:endParaRPr lang="en-GB" sz="800"/>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quasi-monoenergetic </a:t>
                      </a:r>
                      <a:r>
                        <a:rPr lang="en-GB" sz="800" kern="1200">
                          <a:solidFill>
                            <a:schemeClr val="dk1"/>
                          </a:solidFill>
                          <a:latin typeface="+mn-lt"/>
                          <a:ea typeface="+mn-ea"/>
                          <a:cs typeface="+mn-cs"/>
                        </a:rPr>
                        <a:t>neutrons </a:t>
                      </a:r>
                      <a:r>
                        <a:rPr lang="en-US" sz="800" kern="1200">
                          <a:solidFill>
                            <a:schemeClr val="dk1"/>
                          </a:solidFill>
                          <a:latin typeface="+mn-lt"/>
                          <a:ea typeface="+mn-ea"/>
                          <a:cs typeface="+mn-cs"/>
                        </a:rPr>
                        <a:t>up to 30 MeV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30000">
                          <a:solidFill>
                            <a:schemeClr val="dk1"/>
                          </a:solidFill>
                          <a:latin typeface="+mn-lt"/>
                          <a:ea typeface="+mn-ea"/>
                          <a:cs typeface="+mn-cs"/>
                        </a:rPr>
                        <a:t>7</a:t>
                      </a:r>
                      <a:r>
                        <a:rPr lang="en-US" sz="800" kern="1200">
                          <a:solidFill>
                            <a:schemeClr val="dk1"/>
                          </a:solidFill>
                          <a:latin typeface="+mn-lt"/>
                          <a:ea typeface="+mn-ea"/>
                          <a:cs typeface="+mn-cs"/>
                        </a:rPr>
                        <a:t>Li(</a:t>
                      </a:r>
                      <a:r>
                        <a:rPr lang="en-US" sz="800" kern="1200" err="1">
                          <a:solidFill>
                            <a:schemeClr val="dk1"/>
                          </a:solidFill>
                          <a:latin typeface="+mn-lt"/>
                          <a:ea typeface="+mn-ea"/>
                          <a:cs typeface="+mn-cs"/>
                        </a:rPr>
                        <a:t>p,n</a:t>
                      </a:r>
                      <a:r>
                        <a:rPr lang="en-US" sz="800" kern="1200">
                          <a:solidFill>
                            <a:schemeClr val="dk1"/>
                          </a:solidFill>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4">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FR</a:t>
                      </a:r>
                    </a:p>
                  </a:txBody>
                  <a:tcPr marL="68580" marR="68580" marT="34290" marB="34290">
                    <a:solidFill>
                      <a:schemeClr val="accent4">
                        <a:lumMod val="40000"/>
                        <a:lumOff val="60000"/>
                      </a:schemeClr>
                    </a:solidFill>
                  </a:tcPr>
                </a:tc>
                <a:extLst>
                  <a:ext uri="{0D108BD9-81ED-4DB2-BD59-A6C34878D82A}">
                    <a16:rowId xmlns:a16="http://schemas.microsoft.com/office/drawing/2014/main" val="1755413882"/>
                  </a:ext>
                </a:extLst>
              </a:tr>
              <a:tr h="209328">
                <a:tc>
                  <a:txBody>
                    <a:bodyPr/>
                    <a:lstStyle/>
                    <a:p>
                      <a:r>
                        <a:rPr lang="en-GB" sz="800" b="1" kern="1200">
                          <a:solidFill>
                            <a:schemeClr val="dk1"/>
                          </a:solidFill>
                          <a:effectLst/>
                          <a:latin typeface="+mn-lt"/>
                          <a:ea typeface="+mn-ea"/>
                          <a:cs typeface="+mn-cs"/>
                        </a:rPr>
                        <a:t>ILL</a:t>
                      </a:r>
                      <a:endParaRPr lang="en-GB" sz="800"/>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Thermal neutrons</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effectLst/>
                          <a:latin typeface="+mn-lt"/>
                          <a:ea typeface="+mn-ea"/>
                          <a:cs typeface="+mn-cs"/>
                        </a:rPr>
                        <a:t>3</a:t>
                      </a:r>
                      <a:r>
                        <a:rPr lang="en-GB" sz="800" kern="1200">
                          <a:solidFill>
                            <a:schemeClr val="dk1"/>
                          </a:solidFill>
                          <a:effectLst/>
                          <a:latin typeface="+mn-lt"/>
                          <a:ea typeface="+mn-ea"/>
                          <a:cs typeface="+mn-cs"/>
                        </a:rPr>
                        <a:t> ·10</a:t>
                      </a:r>
                      <a:r>
                        <a:rPr lang="en-GB" sz="800" kern="1200" baseline="30000">
                          <a:solidFill>
                            <a:schemeClr val="dk1"/>
                          </a:solidFill>
                          <a:effectLst/>
                          <a:latin typeface="+mn-lt"/>
                          <a:ea typeface="+mn-ea"/>
                          <a:cs typeface="+mn-cs"/>
                        </a:rPr>
                        <a:t>9</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Nuclear Reactor</a:t>
                      </a:r>
                    </a:p>
                  </a:txBody>
                  <a:tcPr marL="68580" marR="68580" marT="34290" marB="34290">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FR</a:t>
                      </a:r>
                    </a:p>
                  </a:txBody>
                  <a:tcPr marL="68580" marR="68580" marT="34290" marB="34290">
                    <a:solidFill>
                      <a:schemeClr val="accent6">
                        <a:lumMod val="40000"/>
                        <a:lumOff val="60000"/>
                      </a:schemeClr>
                    </a:solidFill>
                  </a:tcPr>
                </a:tc>
                <a:extLst>
                  <a:ext uri="{0D108BD9-81ED-4DB2-BD59-A6C34878D82A}">
                    <a16:rowId xmlns:a16="http://schemas.microsoft.com/office/drawing/2014/main" val="1691717240"/>
                  </a:ext>
                </a:extLst>
              </a:tr>
              <a:tr h="353653">
                <a:tc>
                  <a:txBody>
                    <a:bodyPr/>
                    <a:lstStyle/>
                    <a:p>
                      <a:r>
                        <a:rPr lang="en-GB" sz="800" b="1" kern="1200">
                          <a:solidFill>
                            <a:schemeClr val="dk1"/>
                          </a:solidFill>
                          <a:effectLst/>
                          <a:latin typeface="+mn-lt"/>
                          <a:ea typeface="+mn-ea"/>
                          <a:cs typeface="+mn-cs"/>
                        </a:rPr>
                        <a:t>EMMA (UKRI)</a:t>
                      </a:r>
                      <a:endParaRPr lang="en-GB" sz="800"/>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Thermal neutrons</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2 ·10</a:t>
                      </a:r>
                      <a:r>
                        <a:rPr lang="en-GB" sz="800" kern="1200" baseline="30000">
                          <a:solidFill>
                            <a:schemeClr val="dk1"/>
                          </a:solidFill>
                          <a:effectLst/>
                          <a:latin typeface="+mn-lt"/>
                          <a:ea typeface="+mn-ea"/>
                          <a:cs typeface="+mn-cs"/>
                        </a:rPr>
                        <a:t>6</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Pulsed, spallation moderated</a:t>
                      </a:r>
                    </a:p>
                  </a:txBody>
                  <a:tcPr marL="68580" marR="68580" marT="34290" marB="34290">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UK</a:t>
                      </a:r>
                    </a:p>
                  </a:txBody>
                  <a:tcPr marL="68580" marR="68580" marT="34290" marB="34290">
                    <a:solidFill>
                      <a:schemeClr val="accent6">
                        <a:lumMod val="40000"/>
                        <a:lumOff val="60000"/>
                      </a:schemeClr>
                    </a:solidFill>
                  </a:tcPr>
                </a:tc>
                <a:extLst>
                  <a:ext uri="{0D108BD9-81ED-4DB2-BD59-A6C34878D82A}">
                    <a16:rowId xmlns:a16="http://schemas.microsoft.com/office/drawing/2014/main" val="3116592713"/>
                  </a:ext>
                </a:extLst>
              </a:tr>
              <a:tr h="209328">
                <a:tc>
                  <a:txBody>
                    <a:bodyPr/>
                    <a:lstStyle/>
                    <a:p>
                      <a:r>
                        <a:rPr lang="en-GB" sz="800" b="1" kern="1200">
                          <a:solidFill>
                            <a:schemeClr val="dk1"/>
                          </a:solidFill>
                          <a:effectLst/>
                          <a:latin typeface="+mn-lt"/>
                          <a:ea typeface="+mn-ea"/>
                          <a:cs typeface="+mn-cs"/>
                        </a:rPr>
                        <a:t>NPI-CAS</a:t>
                      </a:r>
                      <a:endParaRPr lang="en-GB" sz="800"/>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err="1">
                          <a:solidFill>
                            <a:schemeClr val="dk1"/>
                          </a:solidFill>
                          <a:latin typeface="+mn-lt"/>
                          <a:ea typeface="+mn-ea"/>
                          <a:cs typeface="+mn-cs"/>
                        </a:rPr>
                        <a:t>Low+intermediate</a:t>
                      </a:r>
                      <a:r>
                        <a:rPr lang="en-GB" sz="800" kern="1200">
                          <a:solidFill>
                            <a:schemeClr val="dk1"/>
                          </a:solidFill>
                          <a:latin typeface="+mn-lt"/>
                          <a:ea typeface="+mn-ea"/>
                          <a:cs typeface="+mn-cs"/>
                        </a:rPr>
                        <a:t> energy white beam neutrons</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11 </a:t>
                      </a:r>
                      <a:r>
                        <a:rPr lang="en-GB" sz="800" kern="1200">
                          <a:solidFill>
                            <a:schemeClr val="dk1"/>
                          </a:solidFill>
                          <a:effectLst/>
                          <a:latin typeface="+mn-lt"/>
                          <a:ea typeface="+mn-ea"/>
                          <a:cs typeface="+mn-cs"/>
                        </a:rPr>
                        <a:t> - 10</a:t>
                      </a:r>
                      <a:r>
                        <a:rPr lang="en-GB" sz="800" kern="1200" baseline="30000">
                          <a:solidFill>
                            <a:schemeClr val="dk1"/>
                          </a:solidFill>
                          <a:effectLst/>
                          <a:latin typeface="+mn-lt"/>
                          <a:ea typeface="+mn-ea"/>
                          <a:cs typeface="+mn-cs"/>
                        </a:rPr>
                        <a:t>12</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Be converter </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CZ</a:t>
                      </a:r>
                    </a:p>
                  </a:txBody>
                  <a:tcPr marL="68580" marR="68580" marT="34290" marB="34290">
                    <a:solidFill>
                      <a:schemeClr val="accent3">
                        <a:lumMod val="40000"/>
                        <a:lumOff val="60000"/>
                      </a:schemeClr>
                    </a:solidFill>
                  </a:tcPr>
                </a:tc>
                <a:extLst>
                  <a:ext uri="{0D108BD9-81ED-4DB2-BD59-A6C34878D82A}">
                    <a16:rowId xmlns:a16="http://schemas.microsoft.com/office/drawing/2014/main" val="3592734832"/>
                  </a:ext>
                </a:extLst>
              </a:tr>
              <a:tr h="2186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dk1"/>
                          </a:solidFill>
                          <a:effectLst/>
                          <a:latin typeface="+mn-lt"/>
                          <a:ea typeface="+mn-ea"/>
                          <a:cs typeface="+mn-cs"/>
                        </a:rPr>
                        <a:t>GANIL-SPIRAL2 (GANIL)</a:t>
                      </a:r>
                      <a:endParaRPr lang="en-GB" sz="800"/>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err="1">
                          <a:solidFill>
                            <a:schemeClr val="dk1"/>
                          </a:solidFill>
                          <a:latin typeface="+mn-lt"/>
                          <a:ea typeface="+mn-ea"/>
                          <a:cs typeface="+mn-cs"/>
                        </a:rPr>
                        <a:t>Low+intermediate</a:t>
                      </a:r>
                      <a:r>
                        <a:rPr lang="en-GB" sz="800" kern="1200">
                          <a:solidFill>
                            <a:schemeClr val="dk1"/>
                          </a:solidFill>
                          <a:latin typeface="+mn-lt"/>
                          <a:ea typeface="+mn-ea"/>
                          <a:cs typeface="+mn-cs"/>
                        </a:rPr>
                        <a:t> energy white beam neutrons</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11</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Be converter </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FR</a:t>
                      </a:r>
                    </a:p>
                  </a:txBody>
                  <a:tcPr marL="68580" marR="68580" marT="34290" marB="34290">
                    <a:solidFill>
                      <a:schemeClr val="accent3">
                        <a:lumMod val="40000"/>
                        <a:lumOff val="60000"/>
                      </a:schemeClr>
                    </a:solidFill>
                  </a:tcPr>
                </a:tc>
                <a:extLst>
                  <a:ext uri="{0D108BD9-81ED-4DB2-BD59-A6C34878D82A}">
                    <a16:rowId xmlns:a16="http://schemas.microsoft.com/office/drawing/2014/main" val="728951027"/>
                  </a:ext>
                </a:extLst>
              </a:tr>
              <a:tr h="218670">
                <a:tc>
                  <a:txBody>
                    <a:bodyPr/>
                    <a:lstStyle/>
                    <a:p>
                      <a:r>
                        <a:rPr lang="en-GB" sz="800" b="1" kern="1200">
                          <a:solidFill>
                            <a:schemeClr val="dk1"/>
                          </a:solidFill>
                          <a:effectLst/>
                          <a:latin typeface="+mn-lt"/>
                          <a:ea typeface="+mn-ea"/>
                          <a:cs typeface="+mn-cs"/>
                        </a:rPr>
                        <a:t>PTB</a:t>
                      </a:r>
                      <a:endParaRPr lang="en-GB" sz="800"/>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err="1">
                          <a:solidFill>
                            <a:schemeClr val="dk1"/>
                          </a:solidFill>
                          <a:latin typeface="+mn-lt"/>
                          <a:ea typeface="+mn-ea"/>
                          <a:cs typeface="+mn-cs"/>
                        </a:rPr>
                        <a:t>Low+intermediate</a:t>
                      </a:r>
                      <a:r>
                        <a:rPr lang="en-GB" sz="800" kern="1200">
                          <a:solidFill>
                            <a:schemeClr val="dk1"/>
                          </a:solidFill>
                          <a:latin typeface="+mn-lt"/>
                          <a:ea typeface="+mn-ea"/>
                          <a:cs typeface="+mn-cs"/>
                        </a:rPr>
                        <a:t> energy white beam neutrons</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8</a:t>
                      </a:r>
                      <a:r>
                        <a:rPr lang="en-GB" sz="800" kern="1200">
                          <a:solidFill>
                            <a:schemeClr val="dk1"/>
                          </a:solidFill>
                          <a:effectLst/>
                          <a:latin typeface="+mn-lt"/>
                          <a:ea typeface="+mn-ea"/>
                          <a:cs typeface="+mn-cs"/>
                        </a:rPr>
                        <a:t> </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solidFill>
                            <a:schemeClr val="dk1"/>
                          </a:solidFill>
                          <a:latin typeface="+mn-lt"/>
                          <a:ea typeface="+mn-ea"/>
                          <a:cs typeface="+mn-cs"/>
                        </a:rPr>
                        <a:t>Be converter </a:t>
                      </a:r>
                      <a:endParaRPr lang="en-GB" sz="800" kern="1200">
                        <a:solidFill>
                          <a:schemeClr val="dk1"/>
                        </a:solidFill>
                        <a:latin typeface="+mn-lt"/>
                        <a:ea typeface="+mn-ea"/>
                        <a:cs typeface="+mn-cs"/>
                      </a:endParaRPr>
                    </a:p>
                  </a:txBody>
                  <a:tcPr marL="68580" marR="68580" marT="34290" marB="34290">
                    <a:solidFill>
                      <a:schemeClr val="accent3">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DE</a:t>
                      </a:r>
                    </a:p>
                  </a:txBody>
                  <a:tcPr marL="68580" marR="68580" marT="34290" marB="34290">
                    <a:solidFill>
                      <a:schemeClr val="accent3">
                        <a:lumMod val="40000"/>
                        <a:lumOff val="60000"/>
                      </a:schemeClr>
                    </a:solidFill>
                  </a:tcPr>
                </a:tc>
                <a:extLst>
                  <a:ext uri="{0D108BD9-81ED-4DB2-BD59-A6C34878D82A}">
                    <a16:rowId xmlns:a16="http://schemas.microsoft.com/office/drawing/2014/main" val="1770114830"/>
                  </a:ext>
                </a:extLst>
              </a:tr>
              <a:tr h="353653">
                <a:tc>
                  <a:txBody>
                    <a:bodyPr/>
                    <a:lstStyle/>
                    <a:p>
                      <a:r>
                        <a:rPr lang="en-GB" sz="800" b="1" kern="1200" err="1">
                          <a:solidFill>
                            <a:schemeClr val="dk1"/>
                          </a:solidFill>
                          <a:effectLst/>
                          <a:latin typeface="+mn-lt"/>
                          <a:ea typeface="+mn-ea"/>
                          <a:cs typeface="+mn-cs"/>
                        </a:rPr>
                        <a:t>nELBE</a:t>
                      </a:r>
                      <a:endParaRPr lang="en-GB" sz="800"/>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err="1">
                          <a:solidFill>
                            <a:schemeClr val="dk1"/>
                          </a:solidFill>
                          <a:latin typeface="+mn-lt"/>
                          <a:ea typeface="+mn-ea"/>
                          <a:cs typeface="+mn-cs"/>
                        </a:rPr>
                        <a:t>Low+intermediate</a:t>
                      </a:r>
                      <a:r>
                        <a:rPr lang="en-GB" sz="800" kern="1200">
                          <a:solidFill>
                            <a:schemeClr val="dk1"/>
                          </a:solidFill>
                          <a:latin typeface="+mn-lt"/>
                          <a:ea typeface="+mn-ea"/>
                          <a:cs typeface="+mn-cs"/>
                        </a:rPr>
                        <a:t> energy white beam neutrons</a:t>
                      </a: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latin typeface="+mn-lt"/>
                          <a:ea typeface="+mn-ea"/>
                          <a:cs typeface="+mn-cs"/>
                        </a:rPr>
                        <a:t>5 </a:t>
                      </a:r>
                      <a:r>
                        <a:rPr lang="en-GB" sz="800"/>
                        <a:t>· </a:t>
                      </a:r>
                      <a:r>
                        <a:rPr lang="en-GB" sz="800" kern="1200">
                          <a:solidFill>
                            <a:schemeClr val="dk1"/>
                          </a:solidFill>
                          <a:effectLst/>
                          <a:latin typeface="+mn-lt"/>
                          <a:ea typeface="+mn-ea"/>
                          <a:cs typeface="+mn-cs"/>
                        </a:rPr>
                        <a:t>10</a:t>
                      </a:r>
                      <a:r>
                        <a:rPr lang="en-GB" sz="800" kern="1200" baseline="30000">
                          <a:solidFill>
                            <a:schemeClr val="dk1"/>
                          </a:solidFill>
                          <a:effectLst/>
                          <a:latin typeface="+mn-lt"/>
                          <a:ea typeface="+mn-ea"/>
                          <a:cs typeface="+mn-cs"/>
                        </a:rPr>
                        <a:t>7</a:t>
                      </a:r>
                      <a:endParaRPr lang="en-GB" sz="800" kern="1200">
                        <a:solidFill>
                          <a:schemeClr val="dk1"/>
                        </a:solidFill>
                        <a:latin typeface="+mn-lt"/>
                        <a:ea typeface="+mn-ea"/>
                        <a:cs typeface="+mn-cs"/>
                      </a:endParaRP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a:t>
                      </a: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err="1">
                          <a:solidFill>
                            <a:schemeClr val="dk1"/>
                          </a:solidFill>
                          <a:latin typeface="+mn-lt"/>
                          <a:ea typeface="+mn-ea"/>
                          <a:cs typeface="+mn-cs"/>
                        </a:rPr>
                        <a:t>Photoproduction</a:t>
                      </a:r>
                      <a:r>
                        <a:rPr lang="en-GB" sz="800" kern="1200">
                          <a:solidFill>
                            <a:schemeClr val="dk1"/>
                          </a:solidFill>
                          <a:latin typeface="+mn-lt"/>
                          <a:ea typeface="+mn-ea"/>
                          <a:cs typeface="+mn-cs"/>
                        </a:rPr>
                        <a:t>: ~1 MeV (100 </a:t>
                      </a:r>
                      <a:r>
                        <a:rPr lang="en-GB" sz="800" kern="1200" err="1">
                          <a:solidFill>
                            <a:schemeClr val="dk1"/>
                          </a:solidFill>
                          <a:latin typeface="+mn-lt"/>
                          <a:ea typeface="+mn-ea"/>
                          <a:cs typeface="+mn-cs"/>
                        </a:rPr>
                        <a:t>keV</a:t>
                      </a:r>
                      <a:r>
                        <a:rPr lang="en-GB" sz="800" kern="1200">
                          <a:solidFill>
                            <a:schemeClr val="dk1"/>
                          </a:solidFill>
                          <a:latin typeface="+mn-lt"/>
                          <a:ea typeface="+mn-ea"/>
                          <a:cs typeface="+mn-cs"/>
                        </a:rPr>
                        <a:t> - 10 MeV )</a:t>
                      </a:r>
                    </a:p>
                  </a:txBody>
                  <a:tcPr marL="68580" marR="68580" marT="34290" marB="34290">
                    <a:solidFill>
                      <a:schemeClr val="accent3">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DE</a:t>
                      </a:r>
                    </a:p>
                  </a:txBody>
                  <a:tcPr marL="68580" marR="68580" marT="34290" marB="34290">
                    <a:solidFill>
                      <a:schemeClr val="accent3">
                        <a:lumMod val="60000"/>
                        <a:lumOff val="40000"/>
                      </a:schemeClr>
                    </a:solidFill>
                  </a:tcPr>
                </a:tc>
                <a:extLst>
                  <a:ext uri="{0D108BD9-81ED-4DB2-BD59-A6C34878D82A}">
                    <a16:rowId xmlns:a16="http://schemas.microsoft.com/office/drawing/2014/main" val="583975241"/>
                  </a:ext>
                </a:extLst>
              </a:tr>
              <a:tr h="171959">
                <a:tc>
                  <a:txBody>
                    <a:bodyPr/>
                    <a:lstStyle/>
                    <a:p>
                      <a:r>
                        <a:rPr lang="en-GB" sz="800" b="1"/>
                        <a:t>CHARM (CERN)</a:t>
                      </a:r>
                    </a:p>
                  </a:txBody>
                  <a:tcPr marL="68580" marR="68580" marT="34290" marB="3429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Mixed field</a:t>
                      </a:r>
                    </a:p>
                  </a:txBody>
                  <a:tcPr marL="68580" marR="68580" marT="34290" marB="3429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Varies by position</a:t>
                      </a:r>
                    </a:p>
                  </a:txBody>
                  <a:tcPr marL="68580" marR="68580" marT="34290" marB="3429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a:solidFill>
                          <a:schemeClr val="dk1"/>
                        </a:solidFill>
                        <a:latin typeface="+mn-lt"/>
                        <a:ea typeface="+mn-ea"/>
                        <a:cs typeface="+mn-cs"/>
                      </a:endParaRPr>
                    </a:p>
                  </a:txBody>
                  <a:tcPr marL="68580" marR="68580" marT="34290" marB="3429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Spallation (24 GeV protons)</a:t>
                      </a:r>
                    </a:p>
                  </a:txBody>
                  <a:tcPr marL="68580" marR="68580" marT="34290" marB="34290">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latin typeface="+mn-lt"/>
                          <a:ea typeface="+mn-ea"/>
                          <a:cs typeface="+mn-cs"/>
                        </a:rPr>
                        <a:t>CH</a:t>
                      </a:r>
                    </a:p>
                  </a:txBody>
                  <a:tcPr marL="68580" marR="68580" marT="34290" marB="34290">
                    <a:solidFill>
                      <a:schemeClr val="accent1"/>
                    </a:solidFill>
                  </a:tcPr>
                </a:tc>
                <a:extLst>
                  <a:ext uri="{0D108BD9-81ED-4DB2-BD59-A6C34878D82A}">
                    <a16:rowId xmlns:a16="http://schemas.microsoft.com/office/drawing/2014/main" val="3603474073"/>
                  </a:ext>
                </a:extLst>
              </a:tr>
              <a:tr h="1719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a:highlight>
                            <a:srgbClr val="C0C0C0"/>
                          </a:highlight>
                        </a:rPr>
                        <a:t>RAL-RIKEN (UKRI)</a:t>
                      </a: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highlight>
                            <a:srgbClr val="C0C0C0"/>
                          </a:highlight>
                          <a:latin typeface="+mn-lt"/>
                          <a:ea typeface="+mn-ea"/>
                          <a:cs typeface="+mn-cs"/>
                        </a:rPr>
                        <a:t>Muons 60 MeV/c</a:t>
                      </a: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effectLst/>
                          <a:highlight>
                            <a:srgbClr val="C0C0C0"/>
                          </a:highlight>
                          <a:latin typeface="+mn-lt"/>
                          <a:ea typeface="+mn-ea"/>
                          <a:cs typeface="+mn-cs"/>
                        </a:rPr>
                        <a:t>7 </a:t>
                      </a:r>
                      <a:r>
                        <a:rPr lang="en-GB" sz="800">
                          <a:highlight>
                            <a:srgbClr val="C0C0C0"/>
                          </a:highlight>
                        </a:rPr>
                        <a:t>· </a:t>
                      </a:r>
                      <a:r>
                        <a:rPr lang="en-GB" sz="800" kern="1200">
                          <a:solidFill>
                            <a:schemeClr val="dk1"/>
                          </a:solidFill>
                          <a:effectLst/>
                          <a:highlight>
                            <a:srgbClr val="C0C0C0"/>
                          </a:highlight>
                          <a:latin typeface="+mn-lt"/>
                          <a:ea typeface="+mn-ea"/>
                          <a:cs typeface="+mn-cs"/>
                        </a:rPr>
                        <a:t>10</a:t>
                      </a:r>
                      <a:r>
                        <a:rPr lang="en-GB" sz="800" kern="1200" baseline="30000">
                          <a:solidFill>
                            <a:schemeClr val="dk1"/>
                          </a:solidFill>
                          <a:effectLst/>
                          <a:highlight>
                            <a:srgbClr val="C0C0C0"/>
                          </a:highlight>
                          <a:latin typeface="+mn-lt"/>
                          <a:ea typeface="+mn-ea"/>
                          <a:cs typeface="+mn-cs"/>
                        </a:rPr>
                        <a:t>4</a:t>
                      </a:r>
                      <a:endParaRPr lang="en-GB" sz="800" kern="1200">
                        <a:solidFill>
                          <a:schemeClr val="dk1"/>
                        </a:solidFill>
                        <a:highlight>
                          <a:srgbClr val="C0C0C0"/>
                        </a:highlight>
                        <a:latin typeface="+mn-lt"/>
                        <a:ea typeface="+mn-ea"/>
                        <a:cs typeface="+mn-cs"/>
                      </a:endParaRP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a:solidFill>
                          <a:schemeClr val="dk1"/>
                        </a:solidFill>
                        <a:highlight>
                          <a:srgbClr val="C0C0C0"/>
                        </a:highlight>
                        <a:latin typeface="+mn-lt"/>
                        <a:ea typeface="+mn-ea"/>
                        <a:cs typeface="+mn-cs"/>
                      </a:endParaRPr>
                    </a:p>
                  </a:txBody>
                  <a:tcPr marL="68580" marR="68580" marT="34290" marB="34290">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highlight>
                            <a:srgbClr val="C0C0C0"/>
                          </a:highlight>
                          <a:latin typeface="+mn-lt"/>
                          <a:ea typeface="+mn-ea"/>
                          <a:cs typeface="+mn-cs"/>
                        </a:rPr>
                        <a:t>Pion decay</a:t>
                      </a:r>
                    </a:p>
                  </a:txBody>
                  <a:tcPr marL="68580" marR="68580" marT="34290" marB="34290">
                    <a:solidFill>
                      <a:schemeClr val="accent3">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kern="1200">
                          <a:solidFill>
                            <a:schemeClr val="dk1"/>
                          </a:solidFill>
                          <a:highlight>
                            <a:srgbClr val="C0C0C0"/>
                          </a:highlight>
                          <a:latin typeface="+mn-lt"/>
                          <a:ea typeface="+mn-ea"/>
                          <a:cs typeface="+mn-cs"/>
                        </a:rPr>
                        <a:t>UK</a:t>
                      </a:r>
                    </a:p>
                  </a:txBody>
                  <a:tcPr marL="68580" marR="68580" marT="34290" marB="34290">
                    <a:solidFill>
                      <a:schemeClr val="accent3">
                        <a:lumMod val="60000"/>
                        <a:lumOff val="40000"/>
                      </a:schemeClr>
                    </a:solidFill>
                  </a:tcPr>
                </a:tc>
                <a:extLst>
                  <a:ext uri="{0D108BD9-81ED-4DB2-BD59-A6C34878D82A}">
                    <a16:rowId xmlns:a16="http://schemas.microsoft.com/office/drawing/2014/main" val="1500892085"/>
                  </a:ext>
                </a:extLst>
              </a:tr>
            </a:tbl>
          </a:graphicData>
        </a:graphic>
      </p:graphicFrame>
    </p:spTree>
    <p:extLst>
      <p:ext uri="{BB962C8B-B14F-4D97-AF65-F5344CB8AC3E}">
        <p14:creationId xmlns:p14="http://schemas.microsoft.com/office/powerpoint/2010/main" val="166858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anchor="ctr">
            <a:normAutofit/>
          </a:bodyPr>
          <a:lstStyle/>
          <a:p>
            <a:r>
              <a:rPr lang="en-US"/>
              <a:t>Beam delivery progress by TA call (1)</a:t>
            </a:r>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a:p>
        </p:txBody>
      </p:sp>
      <p:sp>
        <p:nvSpPr>
          <p:cNvPr id="5" name="Footer Placeholder 4"/>
          <p:cNvSpPr>
            <a:spLocks noGrp="1"/>
          </p:cNvSpPr>
          <p:nvPr>
            <p:ph type="ftr" sz="quarter" idx="3"/>
          </p:nvPr>
        </p:nvSpPr>
        <p:spPr/>
        <p:txBody>
          <a:bodyPr/>
          <a:lstStyle/>
          <a:p>
            <a:r>
              <a:rPr lang="en-GB"/>
              <a:t>RADNEXT 3rd Annual Meeting – 10-11 June 2024</a:t>
            </a:r>
            <a:endParaRPr lang="en-US"/>
          </a:p>
        </p:txBody>
      </p:sp>
      <p:sp>
        <p:nvSpPr>
          <p:cNvPr id="8" name="Content Placeholder 7">
            <a:extLst>
              <a:ext uri="{FF2B5EF4-FFF2-40B4-BE49-F238E27FC236}">
                <a16:creationId xmlns:a16="http://schemas.microsoft.com/office/drawing/2014/main" id="{6E9F6398-ED6F-CF05-B95F-82D8448BE46F}"/>
              </a:ext>
            </a:extLst>
          </p:cNvPr>
          <p:cNvSpPr>
            <a:spLocks noGrp="1"/>
          </p:cNvSpPr>
          <p:nvPr>
            <p:ph idx="1"/>
          </p:nvPr>
        </p:nvSpPr>
        <p:spPr>
          <a:xfrm>
            <a:off x="234176" y="795131"/>
            <a:ext cx="8712819" cy="3888188"/>
          </a:xfrm>
        </p:spPr>
        <p:txBody>
          <a:bodyPr vert="horz" lIns="91440" tIns="45720" rIns="91440" bIns="45720" anchor="t">
            <a:normAutofit fontScale="77500" lnSpcReduction="20000"/>
          </a:bodyPr>
          <a:lstStyle/>
          <a:p>
            <a:pPr marL="493395"/>
            <a:r>
              <a:rPr lang="en-US" i="1"/>
              <a:t>TA call #1 status: 6 accepted proposals, </a:t>
            </a:r>
            <a:r>
              <a:rPr lang="en-US" i="1">
                <a:solidFill>
                  <a:srgbClr val="00B050"/>
                </a:solidFill>
              </a:rPr>
              <a:t>5 delivered</a:t>
            </a:r>
            <a:r>
              <a:rPr lang="en-US" i="1"/>
              <a:t>, </a:t>
            </a:r>
            <a:r>
              <a:rPr lang="en-US" i="1">
                <a:solidFill>
                  <a:srgbClr val="00B050"/>
                </a:solidFill>
              </a:rPr>
              <a:t>1 cancelled by RADNEXT</a:t>
            </a:r>
            <a:endParaRPr lang="en-US"/>
          </a:p>
          <a:p>
            <a:pPr marL="493395"/>
            <a:r>
              <a:rPr lang="en-US" i="1"/>
              <a:t>TA call #2 status: 3 accepted proposals, </a:t>
            </a:r>
            <a:r>
              <a:rPr lang="en-US" i="1">
                <a:solidFill>
                  <a:srgbClr val="00B050"/>
                </a:solidFill>
              </a:rPr>
              <a:t>2 delivered</a:t>
            </a:r>
            <a:r>
              <a:rPr lang="en-US" i="1"/>
              <a:t>, </a:t>
            </a:r>
            <a:r>
              <a:rPr lang="en-US" i="1">
                <a:solidFill>
                  <a:srgbClr val="00B050"/>
                </a:solidFill>
              </a:rPr>
              <a:t>1 cancelled by user</a:t>
            </a:r>
            <a:endParaRPr lang="en-US" i="1">
              <a:solidFill>
                <a:srgbClr val="FFC000"/>
              </a:solidFill>
              <a:cs typeface="Arial"/>
            </a:endParaRPr>
          </a:p>
          <a:p>
            <a:pPr marL="493395"/>
            <a:r>
              <a:rPr lang="en-US" b="1"/>
              <a:t>TA call #3 status: 4 accepted proposals, </a:t>
            </a:r>
            <a:r>
              <a:rPr lang="en-US" b="1">
                <a:solidFill>
                  <a:srgbClr val="00B050"/>
                </a:solidFill>
              </a:rPr>
              <a:t>3 delivered</a:t>
            </a:r>
            <a:r>
              <a:rPr lang="en-US" b="1"/>
              <a:t>, </a:t>
            </a:r>
            <a:r>
              <a:rPr lang="en-US" b="1">
                <a:solidFill>
                  <a:srgbClr val="FF0000"/>
                </a:solidFill>
              </a:rPr>
              <a:t>1 pending due to facility</a:t>
            </a:r>
            <a:endParaRPr lang="en-US" b="1">
              <a:solidFill>
                <a:srgbClr val="FF0000"/>
              </a:solidFill>
              <a:cs typeface="Arial"/>
            </a:endParaRPr>
          </a:p>
          <a:p>
            <a:pPr marL="1092200" lvl="2"/>
            <a:r>
              <a:rPr lang="en-US" b="1">
                <a:solidFill>
                  <a:srgbClr val="FF0000"/>
                </a:solidFill>
              </a:rPr>
              <a:t>#9 @RIKEN-RAL (muons)</a:t>
            </a:r>
            <a:endParaRPr lang="en-US" b="1">
              <a:solidFill>
                <a:srgbClr val="FF0000"/>
              </a:solidFill>
              <a:cs typeface="Arial"/>
            </a:endParaRPr>
          </a:p>
          <a:p>
            <a:pPr marL="493395"/>
            <a:r>
              <a:rPr lang="en-US" i="1"/>
              <a:t>TA call #4: 6 accepted proposals, </a:t>
            </a:r>
            <a:r>
              <a:rPr lang="en-US" i="1">
                <a:solidFill>
                  <a:srgbClr val="00B050"/>
                </a:solidFill>
              </a:rPr>
              <a:t>6 delivered</a:t>
            </a:r>
            <a:endParaRPr lang="en-US" i="1">
              <a:solidFill>
                <a:srgbClr val="00B050"/>
              </a:solidFill>
              <a:cs typeface="Arial"/>
            </a:endParaRPr>
          </a:p>
          <a:p>
            <a:pPr marL="493395"/>
            <a:r>
              <a:rPr lang="en-US" i="1"/>
              <a:t>TA call #5 status: 7 accepted proposals, </a:t>
            </a:r>
            <a:r>
              <a:rPr lang="en-US" i="1">
                <a:solidFill>
                  <a:srgbClr val="00B050"/>
                </a:solidFill>
              </a:rPr>
              <a:t>7 delivered</a:t>
            </a:r>
            <a:endParaRPr lang="en-US" i="1">
              <a:solidFill>
                <a:srgbClr val="00B050"/>
              </a:solidFill>
              <a:cs typeface="Arial"/>
            </a:endParaRPr>
          </a:p>
          <a:p>
            <a:pPr marL="493395"/>
            <a:r>
              <a:rPr lang="en-US" b="1"/>
              <a:t>TA call #6 status: 4 accepted proposals, </a:t>
            </a:r>
            <a:r>
              <a:rPr lang="en-US" b="1">
                <a:solidFill>
                  <a:srgbClr val="00B050"/>
                </a:solidFill>
              </a:rPr>
              <a:t>3 delivered,</a:t>
            </a:r>
            <a:r>
              <a:rPr lang="en-US" b="1"/>
              <a:t> </a:t>
            </a:r>
            <a:r>
              <a:rPr lang="en-US" b="1">
                <a:solidFill>
                  <a:srgbClr val="FFC000"/>
                </a:solidFill>
              </a:rPr>
              <a:t>1 w/ status to be clarified</a:t>
            </a:r>
            <a:endParaRPr lang="en-US" b="1">
              <a:solidFill>
                <a:srgbClr val="FFC000"/>
              </a:solidFill>
              <a:cs typeface="Arial"/>
            </a:endParaRPr>
          </a:p>
          <a:p>
            <a:pPr marL="1092200" lvl="2"/>
            <a:r>
              <a:rPr lang="en-US" b="1">
                <a:solidFill>
                  <a:srgbClr val="FFC000"/>
                </a:solidFill>
              </a:rPr>
              <a:t>#143 @CHARM</a:t>
            </a:r>
            <a:endParaRPr lang="en-US" b="1">
              <a:solidFill>
                <a:srgbClr val="FFC000"/>
              </a:solidFill>
              <a:cs typeface="Arial"/>
            </a:endParaRPr>
          </a:p>
          <a:p>
            <a:pPr marL="493395"/>
            <a:r>
              <a:rPr lang="en-US" i="1">
                <a:solidFill>
                  <a:srgbClr val="0055A0"/>
                </a:solidFill>
              </a:rPr>
              <a:t>TA call #7 status: </a:t>
            </a:r>
            <a:r>
              <a:rPr lang="en-US" i="1"/>
              <a:t>8 accepted proposals,</a:t>
            </a:r>
            <a:r>
              <a:rPr lang="en-US" i="1">
                <a:solidFill>
                  <a:srgbClr val="00B050"/>
                </a:solidFill>
              </a:rPr>
              <a:t> 7 delivered, 1 cancelled by RADNEXT</a:t>
            </a:r>
            <a:endParaRPr lang="en-US" i="1">
              <a:solidFill>
                <a:srgbClr val="FFC000"/>
              </a:solidFill>
              <a:cs typeface="Arial"/>
            </a:endParaRPr>
          </a:p>
          <a:p>
            <a:pPr marL="493395"/>
            <a:r>
              <a:rPr lang="en-US" i="1">
                <a:solidFill>
                  <a:srgbClr val="0055A0"/>
                </a:solidFill>
              </a:rPr>
              <a:t>TA call #8 status: 6 accepted proposals, </a:t>
            </a:r>
            <a:r>
              <a:rPr lang="en-US" sz="1500" i="1">
                <a:solidFill>
                  <a:srgbClr val="00B050"/>
                </a:solidFill>
              </a:rPr>
              <a:t>6 d</a:t>
            </a:r>
            <a:r>
              <a:rPr lang="en-US" i="1">
                <a:solidFill>
                  <a:srgbClr val="00B050"/>
                </a:solidFill>
              </a:rPr>
              <a:t>elivered</a:t>
            </a:r>
            <a:endParaRPr lang="en-US" i="1">
              <a:solidFill>
                <a:srgbClr val="0055A0"/>
              </a:solidFill>
              <a:cs typeface="Arial"/>
            </a:endParaRPr>
          </a:p>
          <a:p>
            <a:pPr marL="493395"/>
            <a:r>
              <a:rPr lang="en-US" b="1">
                <a:solidFill>
                  <a:srgbClr val="0055A0"/>
                </a:solidFill>
              </a:rPr>
              <a:t>TA call #9: 4 accepted proposals, </a:t>
            </a:r>
            <a:r>
              <a:rPr lang="en-US" b="1">
                <a:solidFill>
                  <a:srgbClr val="00B050"/>
                </a:solidFill>
              </a:rPr>
              <a:t>1 delivered</a:t>
            </a:r>
            <a:r>
              <a:rPr lang="en-US" b="1">
                <a:solidFill>
                  <a:srgbClr val="92D050"/>
                </a:solidFill>
              </a:rPr>
              <a:t>, 1 pending beam, </a:t>
            </a:r>
            <a:r>
              <a:rPr lang="en-US" b="1">
                <a:solidFill>
                  <a:srgbClr val="FF0000"/>
                </a:solidFill>
              </a:rPr>
              <a:t>1 pending due to users</a:t>
            </a:r>
            <a:r>
              <a:rPr lang="en-US" b="1">
                <a:solidFill>
                  <a:srgbClr val="FFC000"/>
                </a:solidFill>
              </a:rPr>
              <a:t>, </a:t>
            </a:r>
            <a:r>
              <a:rPr lang="en-US" b="1">
                <a:solidFill>
                  <a:srgbClr val="FF0000"/>
                </a:solidFill>
              </a:rPr>
              <a:t>1 pending due to facility</a:t>
            </a:r>
            <a:endParaRPr lang="en-US" b="1">
              <a:solidFill>
                <a:srgbClr val="FF0000"/>
              </a:solidFill>
              <a:cs typeface="Arial"/>
            </a:endParaRPr>
          </a:p>
          <a:p>
            <a:pPr marL="1092200" lvl="2"/>
            <a:r>
              <a:rPr lang="en-US" b="1">
                <a:solidFill>
                  <a:srgbClr val="FF0000"/>
                </a:solidFill>
              </a:rPr>
              <a:t>#289 @ RIKEN-RAL (muons)</a:t>
            </a:r>
            <a:endParaRPr lang="en-US" b="1">
              <a:solidFill>
                <a:srgbClr val="FF0000"/>
              </a:solidFill>
              <a:cs typeface="Arial"/>
            </a:endParaRPr>
          </a:p>
          <a:p>
            <a:pPr marL="1092200" lvl="2"/>
            <a:r>
              <a:rPr lang="en-US" b="1">
                <a:solidFill>
                  <a:srgbClr val="FF0000"/>
                </a:solidFill>
              </a:rPr>
              <a:t>#300 @ </a:t>
            </a:r>
            <a:r>
              <a:rPr lang="en-US" b="1" err="1">
                <a:solidFill>
                  <a:srgbClr val="FF0000"/>
                </a:solidFill>
              </a:rPr>
              <a:t>ChipIR</a:t>
            </a:r>
            <a:r>
              <a:rPr lang="en-US" b="1">
                <a:solidFill>
                  <a:srgbClr val="FF0000"/>
                </a:solidFill>
              </a:rPr>
              <a:t> – beam cancelled twice by users</a:t>
            </a:r>
            <a:endParaRPr lang="en-US" b="1">
              <a:solidFill>
                <a:srgbClr val="FF0000"/>
              </a:solidFill>
              <a:cs typeface="Arial"/>
            </a:endParaRPr>
          </a:p>
          <a:p>
            <a:pPr marL="1092200" lvl="2"/>
            <a:r>
              <a:rPr lang="en-US" b="1">
                <a:solidFill>
                  <a:srgbClr val="92D050"/>
                </a:solidFill>
              </a:rPr>
              <a:t>#303 @ FNG</a:t>
            </a:r>
            <a:endParaRPr lang="en-US" b="1">
              <a:solidFill>
                <a:srgbClr val="92D050"/>
              </a:solidFill>
              <a:cs typeface="Arial"/>
            </a:endParaRPr>
          </a:p>
          <a:p>
            <a:pPr marL="493395"/>
            <a:r>
              <a:rPr lang="en-US" b="1">
                <a:solidFill>
                  <a:srgbClr val="0055A0"/>
                </a:solidFill>
              </a:rPr>
              <a:t>TA call #10: 7 accepted proposals, </a:t>
            </a:r>
            <a:r>
              <a:rPr lang="en-US" b="1">
                <a:solidFill>
                  <a:srgbClr val="92D050"/>
                </a:solidFill>
              </a:rPr>
              <a:t>6 confirmed or scheduled</a:t>
            </a:r>
            <a:r>
              <a:rPr lang="en-US" b="1">
                <a:solidFill>
                  <a:srgbClr val="00B050"/>
                </a:solidFill>
              </a:rPr>
              <a:t>, </a:t>
            </a:r>
            <a:r>
              <a:rPr lang="en-US" b="1">
                <a:solidFill>
                  <a:srgbClr val="FFC000"/>
                </a:solidFill>
              </a:rPr>
              <a:t>1 facility match stage, </a:t>
            </a:r>
            <a:r>
              <a:rPr lang="en-US" b="1">
                <a:solidFill>
                  <a:srgbClr val="FF0000"/>
                </a:solidFill>
              </a:rPr>
              <a:t>2 w/ reviews pending</a:t>
            </a:r>
            <a:endParaRPr lang="en-US" b="1">
              <a:solidFill>
                <a:srgbClr val="FF0000"/>
              </a:solidFill>
              <a:cs typeface="Arial"/>
            </a:endParaRPr>
          </a:p>
          <a:p>
            <a:pPr marL="1092200" lvl="2"/>
            <a:r>
              <a:rPr lang="en-US" b="1">
                <a:solidFill>
                  <a:srgbClr val="FF0000"/>
                </a:solidFill>
              </a:rPr>
              <a:t>#327 @ CHARM</a:t>
            </a:r>
            <a:endParaRPr lang="en-US" b="1">
              <a:solidFill>
                <a:srgbClr val="FF0000"/>
              </a:solidFill>
              <a:cs typeface="Arial"/>
            </a:endParaRPr>
          </a:p>
          <a:p>
            <a:pPr marL="1092200" lvl="2"/>
            <a:r>
              <a:rPr lang="en-US" b="1">
                <a:solidFill>
                  <a:srgbClr val="FF0000"/>
                </a:solidFill>
              </a:rPr>
              <a:t>#337 @ CHARM</a:t>
            </a:r>
            <a:endParaRPr lang="en-US" b="1">
              <a:solidFill>
                <a:srgbClr val="FF0000"/>
              </a:solidFill>
              <a:cs typeface="Arial"/>
            </a:endParaRPr>
          </a:p>
          <a:p>
            <a:pPr marL="1092200" lvl="2"/>
            <a:r>
              <a:rPr lang="en-US" b="1">
                <a:solidFill>
                  <a:srgbClr val="FFC000"/>
                </a:solidFill>
              </a:rPr>
              <a:t>#325 @LPSC (tentatively)</a:t>
            </a:r>
            <a:endParaRPr lang="en-US" b="1">
              <a:solidFill>
                <a:srgbClr val="FFC000"/>
              </a:solidFill>
              <a:cs typeface="Arial"/>
            </a:endParaRPr>
          </a:p>
          <a:p>
            <a:pPr marL="493395"/>
            <a:r>
              <a:rPr lang="en-US" b="1">
                <a:solidFill>
                  <a:srgbClr val="0055A0"/>
                </a:solidFill>
              </a:rPr>
              <a:t>TA call #11: 3 proposals under review</a:t>
            </a:r>
            <a:endParaRPr lang="en-US" b="1">
              <a:solidFill>
                <a:srgbClr val="0055A0"/>
              </a:solidFill>
              <a:cs typeface="Arial"/>
            </a:endParaRPr>
          </a:p>
        </p:txBody>
      </p:sp>
    </p:spTree>
    <p:extLst>
      <p:ext uri="{BB962C8B-B14F-4D97-AF65-F5344CB8AC3E}">
        <p14:creationId xmlns:p14="http://schemas.microsoft.com/office/powerpoint/2010/main" val="1506244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F6EAD-DB2C-05E0-F8F7-C4B3AE0157D9}"/>
              </a:ext>
            </a:extLst>
          </p:cNvPr>
          <p:cNvSpPr>
            <a:spLocks noGrp="1"/>
          </p:cNvSpPr>
          <p:nvPr>
            <p:ph type="title"/>
          </p:nvPr>
        </p:nvSpPr>
        <p:spPr>
          <a:xfrm>
            <a:off x="457200" y="175120"/>
            <a:ext cx="8226854" cy="468106"/>
          </a:xfrm>
        </p:spPr>
        <p:txBody>
          <a:bodyPr vert="horz" lIns="45720" tIns="45720" rIns="45720" bIns="45720" anchor="ctr">
            <a:normAutofit fontScale="90000"/>
          </a:bodyPr>
          <a:lstStyle/>
          <a:p>
            <a:r>
              <a:rPr lang="en-US">
                <a:cs typeface="Arial"/>
              </a:rPr>
              <a:t>Beam delivery progress by TA call (2)</a:t>
            </a:r>
            <a:endParaRPr lang="en-US"/>
          </a:p>
        </p:txBody>
      </p:sp>
      <p:sp>
        <p:nvSpPr>
          <p:cNvPr id="4" name="Slide Number Placeholder 3">
            <a:extLst>
              <a:ext uri="{FF2B5EF4-FFF2-40B4-BE49-F238E27FC236}">
                <a16:creationId xmlns:a16="http://schemas.microsoft.com/office/drawing/2014/main" id="{33A30E22-B66E-68B0-C75D-A0AD1799E02F}"/>
              </a:ext>
            </a:extLst>
          </p:cNvPr>
          <p:cNvSpPr>
            <a:spLocks noGrp="1"/>
          </p:cNvSpPr>
          <p:nvPr>
            <p:ph type="sldNum" sz="quarter" idx="4"/>
          </p:nvPr>
        </p:nvSpPr>
        <p:spPr/>
        <p:txBody>
          <a:bodyPr/>
          <a:lstStyle/>
          <a:p>
            <a:fld id="{17918391-D411-FE40-AAD7-861AE5233E0E}" type="slidenum">
              <a:rPr lang="en-US" smtClean="0"/>
              <a:pPr/>
              <a:t>4</a:t>
            </a:fld>
            <a:endParaRPr lang="en-US"/>
          </a:p>
        </p:txBody>
      </p:sp>
      <p:sp>
        <p:nvSpPr>
          <p:cNvPr id="5" name="Footer Placeholder 4">
            <a:extLst>
              <a:ext uri="{FF2B5EF4-FFF2-40B4-BE49-F238E27FC236}">
                <a16:creationId xmlns:a16="http://schemas.microsoft.com/office/drawing/2014/main" id="{D639C560-CF32-6118-E8A5-EF51E97A2F98}"/>
              </a:ext>
            </a:extLst>
          </p:cNvPr>
          <p:cNvSpPr>
            <a:spLocks noGrp="1"/>
          </p:cNvSpPr>
          <p:nvPr>
            <p:ph type="ftr" sz="quarter" idx="3"/>
          </p:nvPr>
        </p:nvSpPr>
        <p:spPr/>
        <p:txBody>
          <a:bodyPr/>
          <a:lstStyle/>
          <a:p>
            <a:r>
              <a:rPr lang="en-GB"/>
              <a:t>RADNEXT 3rd Annual Meeting – 10-11 June 2024</a:t>
            </a:r>
            <a:endParaRPr lang="en-US"/>
          </a:p>
        </p:txBody>
      </p:sp>
      <p:graphicFrame>
        <p:nvGraphicFramePr>
          <p:cNvPr id="8" name="Chart 7">
            <a:extLst>
              <a:ext uri="{FF2B5EF4-FFF2-40B4-BE49-F238E27FC236}">
                <a16:creationId xmlns:a16="http://schemas.microsoft.com/office/drawing/2014/main" id="{3A38E0ED-19FA-3AB2-3FD6-BC3902B0D874}"/>
              </a:ext>
              <a:ext uri="{147F2762-F138-4A5C-976F-8EAC2B608ADB}">
                <a16:predDERef xmlns:a16="http://schemas.microsoft.com/office/drawing/2014/main" pred="{24C5F146-0935-9B68-C2FC-5EEDC0F9883C}"/>
              </a:ext>
            </a:extLst>
          </p:cNvPr>
          <p:cNvGraphicFramePr>
            <a:graphicFrameLocks/>
          </p:cNvGraphicFramePr>
          <p:nvPr>
            <p:extLst>
              <p:ext uri="{D42A27DB-BD31-4B8C-83A1-F6EECF244321}">
                <p14:modId xmlns:p14="http://schemas.microsoft.com/office/powerpoint/2010/main" val="1550730101"/>
              </p:ext>
            </p:extLst>
          </p:nvPr>
        </p:nvGraphicFramePr>
        <p:xfrm>
          <a:off x="1094642" y="724633"/>
          <a:ext cx="695325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26078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7467600" cy="857250"/>
          </a:xfrm>
        </p:spPr>
        <p:txBody>
          <a:bodyPr anchor="ctr">
            <a:normAutofit fontScale="90000"/>
          </a:bodyPr>
          <a:lstStyle/>
          <a:p>
            <a:pPr>
              <a:lnSpc>
                <a:spcPct val="90000"/>
              </a:lnSpc>
            </a:pPr>
            <a:r>
              <a:rPr lang="en-US" sz="3600"/>
              <a:t>Beam delivery progress by facility (1)</a:t>
            </a:r>
          </a:p>
        </p:txBody>
      </p:sp>
      <p:sp>
        <p:nvSpPr>
          <p:cNvPr id="4" name="Slide Number Placeholder 3"/>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5</a:t>
            </a:fld>
            <a:endParaRPr lang="en-US"/>
          </a:p>
        </p:txBody>
      </p:sp>
      <p:sp>
        <p:nvSpPr>
          <p:cNvPr id="5" name="Footer Placeholder 4"/>
          <p:cNvSpPr>
            <a:spLocks noGrp="1"/>
          </p:cNvSpPr>
          <p:nvPr>
            <p:ph type="ftr" sz="quarter" idx="3"/>
          </p:nvPr>
        </p:nvSpPr>
        <p:spPr>
          <a:xfrm>
            <a:off x="3407569" y="4767263"/>
            <a:ext cx="4670787" cy="273844"/>
          </a:xfrm>
        </p:spPr>
        <p:txBody>
          <a:bodyPr anchor="ctr">
            <a:normAutofit/>
          </a:bodyPr>
          <a:lstStyle/>
          <a:p>
            <a:pPr>
              <a:lnSpc>
                <a:spcPct val="90000"/>
              </a:lnSpc>
              <a:spcAft>
                <a:spcPts val="600"/>
              </a:spcAft>
            </a:pPr>
            <a:r>
              <a:rPr lang="en-GB"/>
              <a:t>RADNEXT 3rd Annual Meeting – 10-11 June 2024</a:t>
            </a:r>
            <a:endParaRPr lang="en-US"/>
          </a:p>
        </p:txBody>
      </p:sp>
      <p:graphicFrame>
        <p:nvGraphicFramePr>
          <p:cNvPr id="7" name="Table 6">
            <a:extLst>
              <a:ext uri="{FF2B5EF4-FFF2-40B4-BE49-F238E27FC236}">
                <a16:creationId xmlns:a16="http://schemas.microsoft.com/office/drawing/2014/main" id="{7C2B0E1D-08A4-E92D-5F32-CCC5C6CEBC69}"/>
              </a:ext>
            </a:extLst>
          </p:cNvPr>
          <p:cNvGraphicFramePr>
            <a:graphicFrameLocks noGrp="1"/>
          </p:cNvGraphicFramePr>
          <p:nvPr>
            <p:extLst>
              <p:ext uri="{D42A27DB-BD31-4B8C-83A1-F6EECF244321}">
                <p14:modId xmlns:p14="http://schemas.microsoft.com/office/powerpoint/2010/main" val="186831195"/>
              </p:ext>
            </p:extLst>
          </p:nvPr>
        </p:nvGraphicFramePr>
        <p:xfrm>
          <a:off x="2171700" y="1088233"/>
          <a:ext cx="4360346" cy="3399710"/>
        </p:xfrm>
        <a:graphic>
          <a:graphicData uri="http://schemas.openxmlformats.org/drawingml/2006/table">
            <a:tbl>
              <a:tblPr firstRow="1" bandRow="1">
                <a:tableStyleId>{5C22544A-7EE6-4342-B048-85BDC9FD1C3A}</a:tableStyleId>
              </a:tblPr>
              <a:tblGrid>
                <a:gridCol w="1043318">
                  <a:extLst>
                    <a:ext uri="{9D8B030D-6E8A-4147-A177-3AD203B41FA5}">
                      <a16:colId xmlns:a16="http://schemas.microsoft.com/office/drawing/2014/main" val="3279177350"/>
                    </a:ext>
                  </a:extLst>
                </a:gridCol>
                <a:gridCol w="568242">
                  <a:extLst>
                    <a:ext uri="{9D8B030D-6E8A-4147-A177-3AD203B41FA5}">
                      <a16:colId xmlns:a16="http://schemas.microsoft.com/office/drawing/2014/main" val="2504652348"/>
                    </a:ext>
                  </a:extLst>
                </a:gridCol>
                <a:gridCol w="612850">
                  <a:extLst>
                    <a:ext uri="{9D8B030D-6E8A-4147-A177-3AD203B41FA5}">
                      <a16:colId xmlns:a16="http://schemas.microsoft.com/office/drawing/2014/main" val="1192982747"/>
                    </a:ext>
                  </a:extLst>
                </a:gridCol>
                <a:gridCol w="745187">
                  <a:extLst>
                    <a:ext uri="{9D8B030D-6E8A-4147-A177-3AD203B41FA5}">
                      <a16:colId xmlns:a16="http://schemas.microsoft.com/office/drawing/2014/main" val="2195079039"/>
                    </a:ext>
                  </a:extLst>
                </a:gridCol>
                <a:gridCol w="651511">
                  <a:extLst>
                    <a:ext uri="{9D8B030D-6E8A-4147-A177-3AD203B41FA5}">
                      <a16:colId xmlns:a16="http://schemas.microsoft.com/office/drawing/2014/main" val="3505715957"/>
                    </a:ext>
                  </a:extLst>
                </a:gridCol>
                <a:gridCol w="739238">
                  <a:extLst>
                    <a:ext uri="{9D8B030D-6E8A-4147-A177-3AD203B41FA5}">
                      <a16:colId xmlns:a16="http://schemas.microsoft.com/office/drawing/2014/main" val="887007369"/>
                    </a:ext>
                  </a:extLst>
                </a:gridCol>
              </a:tblGrid>
              <a:tr h="379877">
                <a:tc>
                  <a:txBody>
                    <a:bodyPr/>
                    <a:lstStyle/>
                    <a:p>
                      <a:pPr algn="l" fontAlgn="b"/>
                      <a:r>
                        <a:rPr lang="en-CA" sz="800" u="none" strike="noStrike">
                          <a:solidFill>
                            <a:schemeClr val="accent6"/>
                          </a:solidFill>
                          <a:effectLst/>
                        </a:rPr>
                        <a:t>Facility</a:t>
                      </a:r>
                      <a:endParaRPr lang="en-CA" sz="800" b="1" i="0" u="none" strike="noStrike">
                        <a:solidFill>
                          <a:schemeClr val="accent6"/>
                        </a:solidFill>
                        <a:effectLst/>
                        <a:latin typeface="Calibri" panose="020F0502020204030204" pitchFamily="34" charset="0"/>
                      </a:endParaRPr>
                    </a:p>
                  </a:txBody>
                  <a:tcPr marL="7217" marR="7217" marT="7217" marB="0" anchor="b"/>
                </a:tc>
                <a:tc>
                  <a:txBody>
                    <a:bodyPr/>
                    <a:lstStyle/>
                    <a:p>
                      <a:pPr algn="l" fontAlgn="b"/>
                      <a:r>
                        <a:rPr lang="en-CA" sz="800" b="1" i="0" u="none" strike="noStrike">
                          <a:solidFill>
                            <a:schemeClr val="accent6"/>
                          </a:solidFill>
                          <a:effectLst/>
                          <a:latin typeface="Arial"/>
                        </a:rPr>
                        <a:t>Original hours</a:t>
                      </a:r>
                    </a:p>
                  </a:txBody>
                  <a:tcPr marL="7217" marR="7217" marT="7217" marB="0" anchor="b"/>
                </a:tc>
                <a:tc>
                  <a:txBody>
                    <a:bodyPr/>
                    <a:lstStyle/>
                    <a:p>
                      <a:pPr algn="l" fontAlgn="b"/>
                      <a:r>
                        <a:rPr lang="en-CA" sz="800" u="none" strike="noStrike">
                          <a:solidFill>
                            <a:schemeClr val="accent6"/>
                          </a:solidFill>
                          <a:effectLst/>
                        </a:rPr>
                        <a:t>Modified hours</a:t>
                      </a:r>
                      <a:endParaRPr lang="en-CA" sz="800" b="1" i="0" u="none" strike="noStrike">
                        <a:solidFill>
                          <a:schemeClr val="accent6"/>
                        </a:solidFill>
                        <a:effectLst/>
                        <a:latin typeface="Calibri" panose="020F0502020204030204" pitchFamily="34" charset="0"/>
                      </a:endParaRPr>
                    </a:p>
                  </a:txBody>
                  <a:tcPr marL="7217" marR="7217" marT="7217" marB="0" anchor="b"/>
                </a:tc>
                <a:tc>
                  <a:txBody>
                    <a:bodyPr/>
                    <a:lstStyle/>
                    <a:p>
                      <a:pPr algn="l" fontAlgn="b"/>
                      <a:r>
                        <a:rPr lang="en-CA" sz="800" u="none" strike="noStrike">
                          <a:solidFill>
                            <a:schemeClr val="accent6"/>
                          </a:solidFill>
                          <a:effectLst/>
                        </a:rPr>
                        <a:t>Completed</a:t>
                      </a:r>
                      <a:endParaRPr lang="en-CA" sz="800" b="0" i="0" u="none" strike="noStrike">
                        <a:solidFill>
                          <a:schemeClr val="accent6"/>
                        </a:solidFill>
                        <a:effectLst/>
                        <a:latin typeface="Calibri" panose="020F0502020204030204" pitchFamily="34" charset="0"/>
                      </a:endParaRPr>
                    </a:p>
                  </a:txBody>
                  <a:tcPr marL="7217" marR="7217" marT="7217" marB="0" anchor="b"/>
                </a:tc>
                <a:tc>
                  <a:txBody>
                    <a:bodyPr/>
                    <a:lstStyle/>
                    <a:p>
                      <a:pPr algn="l" fontAlgn="b"/>
                      <a:r>
                        <a:rPr lang="en-CA" sz="800" u="none" strike="noStrike">
                          <a:solidFill>
                            <a:schemeClr val="accent6"/>
                          </a:solidFill>
                          <a:effectLst/>
                        </a:rPr>
                        <a:t>Allocated</a:t>
                      </a:r>
                      <a:endParaRPr lang="en-CA" sz="800" b="0" i="0" u="none" strike="noStrike">
                        <a:solidFill>
                          <a:schemeClr val="accent6"/>
                        </a:solidFill>
                        <a:effectLst/>
                        <a:latin typeface="Calibri" panose="020F0502020204030204" pitchFamily="34" charset="0"/>
                      </a:endParaRPr>
                    </a:p>
                  </a:txBody>
                  <a:tcPr marL="7217" marR="7217" marT="7217" marB="0" anchor="b"/>
                </a:tc>
                <a:tc>
                  <a:txBody>
                    <a:bodyPr/>
                    <a:lstStyle/>
                    <a:p>
                      <a:pPr algn="l" fontAlgn="b"/>
                      <a:r>
                        <a:rPr lang="en-CA" sz="800" u="none" strike="noStrike">
                          <a:solidFill>
                            <a:schemeClr val="accent6"/>
                          </a:solidFill>
                          <a:effectLst/>
                        </a:rPr>
                        <a:t>Remaining</a:t>
                      </a:r>
                      <a:endParaRPr lang="en-CA" sz="800" b="0" i="0" u="none" strike="noStrike">
                        <a:solidFill>
                          <a:schemeClr val="accent6"/>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3892942979"/>
                  </a:ext>
                </a:extLst>
              </a:tr>
              <a:tr h="212883">
                <a:tc>
                  <a:txBody>
                    <a:bodyPr/>
                    <a:lstStyle/>
                    <a:p>
                      <a:pPr algn="l" fontAlgn="b"/>
                      <a:r>
                        <a:rPr lang="en-CA" sz="800" u="none" strike="noStrike">
                          <a:effectLst/>
                        </a:rPr>
                        <a:t>CHARM</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800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1176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840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168</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168</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1342748033"/>
                  </a:ext>
                </a:extLst>
              </a:tr>
              <a:tr h="212883">
                <a:tc>
                  <a:txBody>
                    <a:bodyPr/>
                    <a:lstStyle/>
                    <a:p>
                      <a:pPr algn="l" fontAlgn="b"/>
                      <a:r>
                        <a:rPr lang="en-CA" sz="800" u="none" strike="noStrike">
                          <a:effectLst/>
                        </a:rPr>
                        <a:t>TRIUMF TNF</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20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1736342836"/>
                  </a:ext>
                </a:extLst>
              </a:tr>
              <a:tr h="212883">
                <a:tc>
                  <a:txBody>
                    <a:bodyPr/>
                    <a:lstStyle/>
                    <a:p>
                      <a:pPr algn="l" fontAlgn="b"/>
                      <a:r>
                        <a:rPr lang="en-CA" sz="800" u="none" strike="noStrike">
                          <a:effectLst/>
                        </a:rPr>
                        <a:t>RAL-RIKEN</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140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140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140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450973207"/>
                  </a:ext>
                </a:extLst>
              </a:tr>
              <a:tr h="212883">
                <a:tc>
                  <a:txBody>
                    <a:bodyPr/>
                    <a:lstStyle/>
                    <a:p>
                      <a:pPr algn="l" fontAlgn="b"/>
                      <a:r>
                        <a:rPr lang="en-CA" sz="800" u="none" strike="noStrike" err="1">
                          <a:effectLst/>
                        </a:rPr>
                        <a:t>ChipIR</a:t>
                      </a:r>
                      <a:endParaRPr lang="en-CA" sz="800" b="0" i="0" u="none" strike="noStrike" err="1">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620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620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492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32</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1168929929"/>
                  </a:ext>
                </a:extLst>
              </a:tr>
              <a:tr h="212883">
                <a:tc>
                  <a:txBody>
                    <a:bodyPr/>
                    <a:lstStyle/>
                    <a:p>
                      <a:pPr algn="l" fontAlgn="b"/>
                      <a:r>
                        <a:rPr lang="en-CA" sz="800" u="none" strike="noStrike">
                          <a:effectLst/>
                        </a:rPr>
                        <a:t>LPSC - GENESIS </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160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160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124</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1318546815"/>
                  </a:ext>
                </a:extLst>
              </a:tr>
              <a:tr h="212883">
                <a:tc>
                  <a:txBody>
                    <a:bodyPr/>
                    <a:lstStyle/>
                    <a:p>
                      <a:pPr algn="l" fontAlgn="b"/>
                      <a:r>
                        <a:rPr lang="en-CA" sz="800" u="none" strike="noStrike">
                          <a:effectLst/>
                        </a:rPr>
                        <a:t>PTB</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175</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79</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4244421719"/>
                  </a:ext>
                </a:extLst>
              </a:tr>
              <a:tr h="212883">
                <a:tc>
                  <a:txBody>
                    <a:bodyPr/>
                    <a:lstStyle/>
                    <a:p>
                      <a:pPr algn="l" fontAlgn="b"/>
                      <a:r>
                        <a:rPr lang="en-CA" sz="800" u="none" strike="noStrike">
                          <a:effectLst/>
                        </a:rPr>
                        <a:t>FNG</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530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530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312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86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132</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3301779399"/>
                  </a:ext>
                </a:extLst>
              </a:tr>
              <a:tr h="212883">
                <a:tc>
                  <a:txBody>
                    <a:bodyPr/>
                    <a:lstStyle/>
                    <a:p>
                      <a:pPr algn="l" fontAlgn="b"/>
                      <a:r>
                        <a:rPr lang="en-CA" sz="800" u="none" strike="noStrike" err="1">
                          <a:effectLst/>
                        </a:rPr>
                        <a:t>nELBE</a:t>
                      </a:r>
                      <a:endParaRPr lang="en-CA" sz="800" b="0" i="0" u="none" strike="noStrike" err="1">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150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150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78</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3442106456"/>
                  </a:ext>
                </a:extLst>
              </a:tr>
              <a:tr h="212883">
                <a:tc>
                  <a:txBody>
                    <a:bodyPr/>
                    <a:lstStyle/>
                    <a:p>
                      <a:pPr algn="l" fontAlgn="b"/>
                      <a:r>
                        <a:rPr lang="en-CA" sz="800" u="none" strike="noStrike">
                          <a:effectLst/>
                        </a:rPr>
                        <a:t>GANIL</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90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78</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39036877"/>
                  </a:ext>
                </a:extLst>
              </a:tr>
              <a:tr h="212883">
                <a:tc>
                  <a:txBody>
                    <a:bodyPr/>
                    <a:lstStyle/>
                    <a:p>
                      <a:pPr algn="l" fontAlgn="b"/>
                      <a:r>
                        <a:rPr lang="en-CA" sz="800" u="none" strike="noStrike">
                          <a:effectLst/>
                        </a:rPr>
                        <a:t>NPI-CAS</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80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80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36</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44</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445694772"/>
                  </a:ext>
                </a:extLst>
              </a:tr>
              <a:tr h="212883">
                <a:tc>
                  <a:txBody>
                    <a:bodyPr/>
                    <a:lstStyle/>
                    <a:p>
                      <a:pPr algn="l" fontAlgn="b"/>
                      <a:r>
                        <a:rPr lang="en-CA" sz="800" u="none" strike="noStrike">
                          <a:effectLst/>
                        </a:rPr>
                        <a:t>EMMA</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150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150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48</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30</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3551700788"/>
                  </a:ext>
                </a:extLst>
              </a:tr>
              <a:tr h="212883">
                <a:tc>
                  <a:txBody>
                    <a:bodyPr/>
                    <a:lstStyle/>
                    <a:p>
                      <a:pPr algn="l" fontAlgn="b"/>
                      <a:r>
                        <a:rPr lang="en-CA" sz="800" u="none" strike="noStrike">
                          <a:effectLst/>
                        </a:rPr>
                        <a:t>ILL</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100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100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72</a:t>
                      </a:r>
                    </a:p>
                  </a:txBody>
                  <a:tcPr marL="7217" marR="7217" marT="7217" marB="0" anchor="b"/>
                </a:tc>
                <a:tc>
                  <a:txBody>
                    <a:bodyPr/>
                    <a:lstStyle/>
                    <a:p>
                      <a:pPr algn="r" fontAlgn="b"/>
                      <a:r>
                        <a:rPr lang="en-CA" sz="800" u="none" strike="noStrike">
                          <a:effectLst/>
                        </a:rPr>
                        <a:t>48</a:t>
                      </a:r>
                    </a:p>
                  </a:txBody>
                  <a:tcPr marL="7217" marR="7217" marT="7217" marB="0" anchor="b"/>
                </a:tc>
                <a:tc>
                  <a:txBody>
                    <a:bodyPr/>
                    <a:lstStyle/>
                    <a:p>
                      <a:pPr algn="r" fontAlgn="b"/>
                      <a:r>
                        <a:rPr lang="en-CA" sz="800" u="none" strike="noStrike">
                          <a:effectLst/>
                        </a:rPr>
                        <a:t>-20</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2275590193"/>
                  </a:ext>
                </a:extLst>
              </a:tr>
              <a:tr h="252354">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tc>
                  <a:txBody>
                    <a:bodyPr/>
                    <a:lstStyle/>
                    <a:p>
                      <a:pPr algn="l" fontAlgn="b"/>
                      <a:endParaRPr lang="en-CA" sz="900" b="0" i="0" u="none" strike="noStrike">
                        <a:solidFill>
                          <a:srgbClr val="000000"/>
                        </a:solidFill>
                        <a:effectLst/>
                        <a:latin typeface="Aptos Narrow" panose="020B0004020202020204" pitchFamily="34" charset="0"/>
                      </a:endParaRPr>
                    </a:p>
                  </a:txBody>
                  <a:tcPr marL="7217" marR="7217" marT="7217" marB="0" anchor="b"/>
                </a:tc>
                <a:extLst>
                  <a:ext uri="{0D108BD9-81ED-4DB2-BD59-A6C34878D82A}">
                    <a16:rowId xmlns:a16="http://schemas.microsoft.com/office/drawing/2014/main" val="3085139229"/>
                  </a:ext>
                </a:extLst>
              </a:tr>
              <a:tr h="212883">
                <a:tc>
                  <a:txBody>
                    <a:bodyPr/>
                    <a:lstStyle/>
                    <a:p>
                      <a:pPr algn="l" fontAlgn="b"/>
                      <a:r>
                        <a:rPr lang="en-CA" sz="800" u="none" strike="noStrike">
                          <a:effectLst/>
                        </a:rPr>
                        <a:t>Total</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3002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3463</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2032</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650</a:t>
                      </a:r>
                      <a:endParaRPr lang="en-CA" sz="800" b="0" i="0" u="none" strike="noStrike">
                        <a:solidFill>
                          <a:srgbClr val="000000"/>
                        </a:solidFill>
                        <a:effectLst/>
                        <a:latin typeface="Calibri" panose="020F0502020204030204" pitchFamily="34" charset="0"/>
                      </a:endParaRPr>
                    </a:p>
                  </a:txBody>
                  <a:tcPr marL="7217" marR="7217" marT="7217" marB="0" anchor="b"/>
                </a:tc>
                <a:tc>
                  <a:txBody>
                    <a:bodyPr/>
                    <a:lstStyle/>
                    <a:p>
                      <a:pPr algn="r" fontAlgn="b"/>
                      <a:r>
                        <a:rPr lang="en-CA" sz="800" u="none" strike="noStrike">
                          <a:effectLst/>
                        </a:rPr>
                        <a:t>781</a:t>
                      </a:r>
                      <a:endParaRPr lang="en-CA" sz="800" b="0" i="0" u="none" strike="noStrike">
                        <a:solidFill>
                          <a:srgbClr val="000000"/>
                        </a:solidFill>
                        <a:effectLst/>
                        <a:latin typeface="Calibri" panose="020F0502020204030204" pitchFamily="34" charset="0"/>
                      </a:endParaRPr>
                    </a:p>
                  </a:txBody>
                  <a:tcPr marL="7217" marR="7217" marT="7217" marB="0" anchor="b"/>
                </a:tc>
                <a:extLst>
                  <a:ext uri="{0D108BD9-81ED-4DB2-BD59-A6C34878D82A}">
                    <a16:rowId xmlns:a16="http://schemas.microsoft.com/office/drawing/2014/main" val="2180224239"/>
                  </a:ext>
                </a:extLst>
              </a:tr>
            </a:tbl>
          </a:graphicData>
        </a:graphic>
      </p:graphicFrame>
    </p:spTree>
    <p:extLst>
      <p:ext uri="{BB962C8B-B14F-4D97-AF65-F5344CB8AC3E}">
        <p14:creationId xmlns:p14="http://schemas.microsoft.com/office/powerpoint/2010/main" val="1870561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7467600" cy="199486"/>
          </a:xfrm>
        </p:spPr>
        <p:txBody>
          <a:bodyPr anchor="ctr">
            <a:normAutofit fontScale="90000"/>
          </a:bodyPr>
          <a:lstStyle/>
          <a:p>
            <a:pPr>
              <a:lnSpc>
                <a:spcPct val="90000"/>
              </a:lnSpc>
            </a:pPr>
            <a:r>
              <a:rPr lang="en-US" sz="3600"/>
              <a:t>Beam delivery progress by facility (2)</a:t>
            </a:r>
          </a:p>
        </p:txBody>
      </p:sp>
      <p:sp>
        <p:nvSpPr>
          <p:cNvPr id="4" name="Slide Number Placeholder 3"/>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6</a:t>
            </a:fld>
            <a:endParaRPr lang="en-US"/>
          </a:p>
        </p:txBody>
      </p:sp>
      <p:sp>
        <p:nvSpPr>
          <p:cNvPr id="5" name="Footer Placeholder 4"/>
          <p:cNvSpPr>
            <a:spLocks noGrp="1"/>
          </p:cNvSpPr>
          <p:nvPr>
            <p:ph type="ftr" sz="quarter" idx="3"/>
          </p:nvPr>
        </p:nvSpPr>
        <p:spPr>
          <a:xfrm>
            <a:off x="3407569" y="4767263"/>
            <a:ext cx="4670787" cy="273844"/>
          </a:xfrm>
        </p:spPr>
        <p:txBody>
          <a:bodyPr anchor="ctr">
            <a:normAutofit/>
          </a:bodyPr>
          <a:lstStyle/>
          <a:p>
            <a:pPr>
              <a:lnSpc>
                <a:spcPct val="90000"/>
              </a:lnSpc>
              <a:spcAft>
                <a:spcPts val="600"/>
              </a:spcAft>
            </a:pPr>
            <a:r>
              <a:rPr lang="en-GB"/>
              <a:t>RADNEXT 3rd Annual Meeting – 10-11 June 2024</a:t>
            </a:r>
            <a:endParaRPr lang="en-US"/>
          </a:p>
        </p:txBody>
      </p:sp>
      <p:graphicFrame>
        <p:nvGraphicFramePr>
          <p:cNvPr id="3" name="Chart 2">
            <a:extLst>
              <a:ext uri="{FF2B5EF4-FFF2-40B4-BE49-F238E27FC236}">
                <a16:creationId xmlns:a16="http://schemas.microsoft.com/office/drawing/2014/main" id="{3E6B85C5-3741-9635-71EE-29F4880A1A15}"/>
              </a:ext>
            </a:extLst>
          </p:cNvPr>
          <p:cNvGraphicFramePr>
            <a:graphicFrameLocks/>
          </p:cNvGraphicFramePr>
          <p:nvPr>
            <p:extLst>
              <p:ext uri="{D42A27DB-BD31-4B8C-83A1-F6EECF244321}">
                <p14:modId xmlns:p14="http://schemas.microsoft.com/office/powerpoint/2010/main" val="2790035279"/>
              </p:ext>
            </p:extLst>
          </p:nvPr>
        </p:nvGraphicFramePr>
        <p:xfrm>
          <a:off x="1271408" y="691820"/>
          <a:ext cx="6800971" cy="40782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99130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7467600" cy="857250"/>
          </a:xfrm>
        </p:spPr>
        <p:txBody>
          <a:bodyPr anchor="ctr">
            <a:normAutofit fontScale="90000"/>
          </a:bodyPr>
          <a:lstStyle/>
          <a:p>
            <a:pPr>
              <a:lnSpc>
                <a:spcPct val="90000"/>
              </a:lnSpc>
            </a:pPr>
            <a:r>
              <a:rPr lang="en-US" sz="3600"/>
              <a:t>Beam delivery progress by facility (3)</a:t>
            </a:r>
          </a:p>
        </p:txBody>
      </p:sp>
      <p:sp>
        <p:nvSpPr>
          <p:cNvPr id="6" name="Content Placeholder 5">
            <a:extLst>
              <a:ext uri="{FF2B5EF4-FFF2-40B4-BE49-F238E27FC236}">
                <a16:creationId xmlns:a16="http://schemas.microsoft.com/office/drawing/2014/main" id="{3A21F197-634A-36CD-A322-767AF0499421}"/>
              </a:ext>
            </a:extLst>
          </p:cNvPr>
          <p:cNvSpPr>
            <a:spLocks noGrp="1"/>
          </p:cNvSpPr>
          <p:nvPr>
            <p:ph sz="half" idx="2"/>
          </p:nvPr>
        </p:nvSpPr>
        <p:spPr>
          <a:xfrm>
            <a:off x="295814" y="811064"/>
            <a:ext cx="8553450" cy="4092571"/>
          </a:xfrm>
        </p:spPr>
        <p:txBody>
          <a:bodyPr vert="horz" lIns="91440" tIns="45720" rIns="91440" bIns="45720" anchor="t">
            <a:noAutofit/>
          </a:bodyPr>
          <a:lstStyle/>
          <a:p>
            <a:pPr marL="36195" indent="0">
              <a:lnSpc>
                <a:spcPct val="90000"/>
              </a:lnSpc>
              <a:buNone/>
            </a:pPr>
            <a:endParaRPr lang="en-US" sz="1400" dirty="0">
              <a:cs typeface="Arial"/>
            </a:endParaRPr>
          </a:p>
          <a:p>
            <a:pPr marL="493395">
              <a:lnSpc>
                <a:spcPct val="90000"/>
              </a:lnSpc>
            </a:pPr>
            <a:r>
              <a:rPr lang="en-US" sz="1400" dirty="0"/>
              <a:t>60% of revised beam commitment delivered, 78% </a:t>
            </a:r>
            <a:r>
              <a:rPr lang="en-US" sz="1400" dirty="0" err="1"/>
              <a:t>delivered+allocated</a:t>
            </a:r>
            <a:r>
              <a:rPr lang="en-US" sz="1400" dirty="0"/>
              <a:t>.</a:t>
            </a:r>
            <a:endParaRPr lang="en-US" sz="1400" dirty="0">
              <a:cs typeface="Arial"/>
            </a:endParaRPr>
          </a:p>
          <a:p>
            <a:pPr marL="904875" lvl="1">
              <a:lnSpc>
                <a:spcPct val="90000"/>
              </a:lnSpc>
            </a:pPr>
            <a:r>
              <a:rPr lang="en-US" sz="1100" dirty="0"/>
              <a:t>69% delivered, 90% </a:t>
            </a:r>
            <a:r>
              <a:rPr lang="en-US" sz="1100" dirty="0" err="1"/>
              <a:t>delivered+allocated</a:t>
            </a:r>
            <a:r>
              <a:rPr lang="en-US" sz="1100" dirty="0"/>
              <a:t> compared to initial total number of hours, but biased by the large increase in hours CHARM agreed to deliver compared to original commitment.  Those hours have no effect on budget as they are provided at no cost to RADNEXT.</a:t>
            </a:r>
            <a:endParaRPr lang="en-US" sz="1100" dirty="0">
              <a:cs typeface="Arial"/>
            </a:endParaRPr>
          </a:p>
          <a:p>
            <a:pPr marL="493395">
              <a:lnSpc>
                <a:spcPct val="90000"/>
              </a:lnSpc>
            </a:pPr>
            <a:r>
              <a:rPr lang="en-US" sz="1400" dirty="0">
                <a:cs typeface="Arial"/>
              </a:rPr>
              <a:t>As expected, atmospheric neutron beams are in high demand and have very limited remaining availability. Lots of 14 MeV beam delivered.</a:t>
            </a:r>
          </a:p>
          <a:p>
            <a:pPr marL="493395">
              <a:lnSpc>
                <a:spcPct val="90000"/>
              </a:lnSpc>
            </a:pPr>
            <a:r>
              <a:rPr lang="en-US" sz="1400" dirty="0">
                <a:cs typeface="Arial"/>
              </a:rPr>
              <a:t>Typical time between proposal accepted and delivery is around 6-8 months.</a:t>
            </a:r>
            <a:endParaRPr lang="en-US" sz="1400" dirty="0"/>
          </a:p>
          <a:p>
            <a:pPr marL="493395">
              <a:lnSpc>
                <a:spcPct val="90000"/>
              </a:lnSpc>
            </a:pPr>
            <a:r>
              <a:rPr lang="en-US" sz="1400" dirty="0"/>
              <a:t>Cannot assign France-affiliated users to GANIL/LPSC – few other matching proposals.</a:t>
            </a:r>
            <a:endParaRPr lang="en-US" sz="1400" dirty="0">
              <a:cs typeface="Arial"/>
            </a:endParaRPr>
          </a:p>
          <a:p>
            <a:pPr marL="904875" lvl="1">
              <a:lnSpc>
                <a:spcPct val="90000"/>
              </a:lnSpc>
            </a:pPr>
            <a:r>
              <a:rPr lang="en-US" sz="1100" dirty="0"/>
              <a:t>2 proposals accepted at LPSC were cancelled/rejected by the user.</a:t>
            </a:r>
            <a:endParaRPr lang="en-US" sz="1100" dirty="0">
              <a:cs typeface="Arial"/>
            </a:endParaRPr>
          </a:p>
          <a:p>
            <a:pPr marL="493395">
              <a:lnSpc>
                <a:spcPct val="90000"/>
              </a:lnSpc>
            </a:pPr>
            <a:r>
              <a:rPr lang="en-US" sz="1400" dirty="0"/>
              <a:t>Other facilities with low allocated beam hours (</a:t>
            </a:r>
            <a:r>
              <a:rPr lang="en-US" sz="1400" dirty="0" err="1"/>
              <a:t>nELBE</a:t>
            </a:r>
            <a:r>
              <a:rPr lang="en-US" sz="1400" dirty="0"/>
              <a:t>, NPI-CAS) are due to low demand for those beam types.</a:t>
            </a:r>
            <a:endParaRPr lang="en-US" sz="1400" dirty="0">
              <a:cs typeface="Arial"/>
            </a:endParaRPr>
          </a:p>
          <a:p>
            <a:pPr marL="493395">
              <a:lnSpc>
                <a:spcPct val="90000"/>
              </a:lnSpc>
            </a:pPr>
            <a:r>
              <a:rPr lang="en-US" sz="1400" dirty="0"/>
              <a:t>PTB initial commitment of 90 hours allocated within first 5 calls, total allocation raised to 175 hours by budget transfer but no matching proposals in last 5 calls.</a:t>
            </a:r>
            <a:endParaRPr lang="en-US" sz="1400" dirty="0">
              <a:cs typeface="Arial"/>
            </a:endParaRPr>
          </a:p>
          <a:p>
            <a:pPr marL="493395">
              <a:lnSpc>
                <a:spcPct val="90000"/>
              </a:lnSpc>
            </a:pPr>
            <a:r>
              <a:rPr lang="en-US" sz="1400" dirty="0">
                <a:cs typeface="Arial"/>
              </a:rPr>
              <a:t>Unable to deliver muon beam at RAL-RIKEN so far:</a:t>
            </a:r>
          </a:p>
          <a:p>
            <a:pPr marL="904875" lvl="1">
              <a:lnSpc>
                <a:spcPct val="90000"/>
              </a:lnSpc>
            </a:pPr>
            <a:r>
              <a:rPr lang="en-US" sz="1100" dirty="0">
                <a:cs typeface="Arial"/>
              </a:rPr>
              <a:t>Clarify timeline to availability at RAL-RIKEN? in 2025? </a:t>
            </a:r>
          </a:p>
          <a:p>
            <a:pPr marL="904875" lvl="1">
              <a:lnSpc>
                <a:spcPct val="90000"/>
              </a:lnSpc>
            </a:pPr>
            <a:r>
              <a:rPr lang="en-US" sz="1100" dirty="0">
                <a:cs typeface="Arial"/>
              </a:rPr>
              <a:t>Move muon experiments to M20 at TRIUMF?  (28.5 MeV/c surface μ+ beam, flux 5.5E5/s, must be scheduled together as one block, earliest availability August 2024, then at irregular intervals in Oct-Nov 2024, and likely June-Nov in 2025).</a:t>
            </a:r>
            <a:endParaRPr lang="en-US" dirty="0"/>
          </a:p>
        </p:txBody>
      </p:sp>
      <p:sp>
        <p:nvSpPr>
          <p:cNvPr id="4" name="Slide Number Placeholder 3"/>
          <p:cNvSpPr>
            <a:spLocks noGrp="1"/>
          </p:cNvSpPr>
          <p:nvPr>
            <p:ph type="sldNum" sz="quarter" idx="4"/>
          </p:nvPr>
        </p:nvSpPr>
        <p:spPr>
          <a:xfrm>
            <a:off x="8185376" y="4767263"/>
            <a:ext cx="501424" cy="273844"/>
          </a:xfrm>
        </p:spPr>
        <p:txBody>
          <a:bodyPr anchor="ctr">
            <a:normAutofit/>
          </a:bodyPr>
          <a:lstStyle/>
          <a:p>
            <a:pPr>
              <a:lnSpc>
                <a:spcPct val="90000"/>
              </a:lnSpc>
              <a:spcAft>
                <a:spcPts val="600"/>
              </a:spcAft>
            </a:pPr>
            <a:fld id="{17918391-D411-FE40-AAD7-861AE5233E0E}" type="slidenum">
              <a:rPr lang="en-US" smtClean="0"/>
              <a:pPr>
                <a:lnSpc>
                  <a:spcPct val="90000"/>
                </a:lnSpc>
                <a:spcAft>
                  <a:spcPts val="600"/>
                </a:spcAft>
              </a:pPr>
              <a:t>7</a:t>
            </a:fld>
            <a:endParaRPr lang="en-US"/>
          </a:p>
        </p:txBody>
      </p:sp>
      <p:sp>
        <p:nvSpPr>
          <p:cNvPr id="5" name="Footer Placeholder 4"/>
          <p:cNvSpPr>
            <a:spLocks noGrp="1"/>
          </p:cNvSpPr>
          <p:nvPr>
            <p:ph type="ftr" sz="quarter" idx="3"/>
          </p:nvPr>
        </p:nvSpPr>
        <p:spPr>
          <a:xfrm>
            <a:off x="3407569" y="4767263"/>
            <a:ext cx="4670787" cy="273844"/>
          </a:xfrm>
        </p:spPr>
        <p:txBody>
          <a:bodyPr anchor="ctr">
            <a:normAutofit/>
          </a:bodyPr>
          <a:lstStyle/>
          <a:p>
            <a:pPr>
              <a:lnSpc>
                <a:spcPct val="90000"/>
              </a:lnSpc>
              <a:spcAft>
                <a:spcPts val="600"/>
              </a:spcAft>
            </a:pPr>
            <a:r>
              <a:rPr lang="en-GB"/>
              <a:t>RADNEXT 3rd Annual Meeting – 10-11 June 2024</a:t>
            </a:r>
            <a:endParaRPr lang="en-US"/>
          </a:p>
        </p:txBody>
      </p:sp>
    </p:spTree>
    <p:extLst>
      <p:ext uri="{BB962C8B-B14F-4D97-AF65-F5344CB8AC3E}">
        <p14:creationId xmlns:p14="http://schemas.microsoft.com/office/powerpoint/2010/main" val="3229626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remarks from WP9</a:t>
            </a:r>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a:p>
        </p:txBody>
      </p:sp>
      <p:sp>
        <p:nvSpPr>
          <p:cNvPr id="5" name="Footer Placeholder 4"/>
          <p:cNvSpPr>
            <a:spLocks noGrp="1"/>
          </p:cNvSpPr>
          <p:nvPr>
            <p:ph type="ftr" sz="quarter" idx="3"/>
          </p:nvPr>
        </p:nvSpPr>
        <p:spPr/>
        <p:txBody>
          <a:bodyPr/>
          <a:lstStyle/>
          <a:p>
            <a:r>
              <a:rPr lang="en-GB"/>
              <a:t>RADNEXT 3rd Annual Meeting – 10-11 June 2024</a:t>
            </a:r>
            <a:endParaRPr lang="en-US"/>
          </a:p>
        </p:txBody>
      </p:sp>
      <p:sp>
        <p:nvSpPr>
          <p:cNvPr id="6" name="Content Placeholder 5">
            <a:extLst>
              <a:ext uri="{FF2B5EF4-FFF2-40B4-BE49-F238E27FC236}">
                <a16:creationId xmlns:a16="http://schemas.microsoft.com/office/drawing/2014/main" id="{3A21F197-634A-36CD-A322-767AF0499421}"/>
              </a:ext>
            </a:extLst>
          </p:cNvPr>
          <p:cNvSpPr>
            <a:spLocks noGrp="1"/>
          </p:cNvSpPr>
          <p:nvPr>
            <p:ph idx="1"/>
          </p:nvPr>
        </p:nvSpPr>
        <p:spPr/>
        <p:txBody>
          <a:bodyPr vert="horz" lIns="91440" tIns="45720" rIns="91440" bIns="45720" anchor="t">
            <a:normAutofit fontScale="92500" lnSpcReduction="10000"/>
          </a:bodyPr>
          <a:lstStyle/>
          <a:p>
            <a:pPr marL="493395"/>
            <a:r>
              <a:rPr lang="en-US"/>
              <a:t>User readiness to schedule beam has improved in recent calls, but timely execution continues to be a challenge</a:t>
            </a:r>
          </a:p>
          <a:p>
            <a:pPr marL="904875" lvl="1"/>
            <a:r>
              <a:rPr lang="en-US"/>
              <a:t>Anecdotally, long delays are more often due to users than facilities</a:t>
            </a:r>
            <a:endParaRPr lang="en-US">
              <a:cs typeface="Arial"/>
            </a:endParaRPr>
          </a:p>
          <a:p>
            <a:pPr marL="493395"/>
            <a:r>
              <a:rPr lang="en-US"/>
              <a:t>User teams usually well prepared for their beam once experiment can be scheduled</a:t>
            </a:r>
          </a:p>
          <a:p>
            <a:pPr marL="493395"/>
            <a:r>
              <a:rPr lang="en-US">
                <a:cs typeface="Arial"/>
              </a:rPr>
              <a:t>Lack of integrated tracking and reporting tools in the portal and/or shared between WP3 and WP9/10 will probably make final few calls more challenging to manage, especially with the extended duration</a:t>
            </a:r>
          </a:p>
          <a:p>
            <a:pPr marL="904875" lvl="1"/>
            <a:r>
              <a:rPr lang="en-US">
                <a:cs typeface="Arial"/>
              </a:rPr>
              <a:t>Remaining beam hours per facility, or budget per facility are critical to avoid budget overruns</a:t>
            </a:r>
          </a:p>
          <a:p>
            <a:pPr marL="904875" lvl="1"/>
            <a:r>
              <a:rPr lang="en-US">
                <a:cs typeface="Arial"/>
              </a:rPr>
              <a:t>Not always clear if facilities track their used/billed hours differently than what is granted and tracked by WP9 and listed in the portal (on each proposal, no central overview)</a:t>
            </a:r>
          </a:p>
          <a:p>
            <a:pPr marL="904875" lvl="1"/>
            <a:r>
              <a:rPr lang="en-US">
                <a:cs typeface="Arial"/>
              </a:rPr>
              <a:t>P2 reporting might be a good point to assemble the necessary data and work from there...</a:t>
            </a:r>
          </a:p>
          <a:p>
            <a:pPr marL="904875" lvl="1"/>
            <a:r>
              <a:rPr lang="en-US">
                <a:cs typeface="Arial"/>
              </a:rPr>
              <a:t>Additional support in portal or an internal checkpoint within P3 reporting period would help</a:t>
            </a:r>
          </a:p>
        </p:txBody>
      </p:sp>
    </p:spTree>
    <p:extLst>
      <p:ext uri="{BB962C8B-B14F-4D97-AF65-F5344CB8AC3E}">
        <p14:creationId xmlns:p14="http://schemas.microsoft.com/office/powerpoint/2010/main" val="3182507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Conclusion</a:t>
            </a:r>
            <a:endParaRPr lang="en-GB"/>
          </a:p>
        </p:txBody>
      </p:sp>
      <p:sp>
        <p:nvSpPr>
          <p:cNvPr id="3" name="Content Placeholder 2"/>
          <p:cNvSpPr>
            <a:spLocks noGrp="1"/>
          </p:cNvSpPr>
          <p:nvPr>
            <p:ph idx="1"/>
          </p:nvPr>
        </p:nvSpPr>
        <p:spPr/>
        <p:txBody>
          <a:bodyPr vert="horz" lIns="91440" tIns="45720" rIns="91440" bIns="45720" anchor="t">
            <a:normAutofit/>
          </a:bodyPr>
          <a:lstStyle/>
          <a:p>
            <a:pPr marL="493395"/>
            <a:r>
              <a:rPr lang="en-GB" dirty="0">
                <a:cs typeface="Arial"/>
              </a:rPr>
              <a:t>WP9 progress in delivering beam is roughly as could be expected with 1 year to go in the original RADNEXT timeline</a:t>
            </a:r>
          </a:p>
          <a:p>
            <a:pPr marL="493395"/>
            <a:r>
              <a:rPr lang="en-GB" dirty="0">
                <a:cs typeface="Arial"/>
              </a:rPr>
              <a:t>WP9 will run into issues with its ability to accept proposals and match them with facilities soon as only few beam types will remain available</a:t>
            </a:r>
          </a:p>
          <a:p>
            <a:pPr marL="493395"/>
            <a:r>
              <a:rPr lang="en-GB" dirty="0">
                <a:cs typeface="Arial"/>
              </a:rPr>
              <a:t>All beam types except muons have been delivered to users</a:t>
            </a:r>
          </a:p>
          <a:p>
            <a:pPr marL="493395"/>
            <a:r>
              <a:rPr lang="en-GB" dirty="0">
                <a:cs typeface="Arial"/>
              </a:rPr>
              <a:t>All but 2 of the facilities with ongoing commitments to RADNEXT have hosted an experiment</a:t>
            </a:r>
          </a:p>
          <a:p>
            <a:pPr marL="904875" lvl="1">
              <a:buFont typeface="Courier New"/>
              <a:buChar char="o"/>
            </a:pPr>
            <a:r>
              <a:rPr lang="en-GB" dirty="0">
                <a:cs typeface="Arial"/>
              </a:rPr>
              <a:t>RAL-RIKEN (muons)</a:t>
            </a:r>
          </a:p>
          <a:p>
            <a:pPr marL="904875" lvl="1">
              <a:buFont typeface="Courier New"/>
              <a:buChar char="o"/>
            </a:pPr>
            <a:r>
              <a:rPr lang="en-GB" dirty="0">
                <a:cs typeface="Arial"/>
              </a:rPr>
              <a:t>LPSC (DD/DT neutrons)</a:t>
            </a:r>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a:p>
        </p:txBody>
      </p:sp>
      <p:sp>
        <p:nvSpPr>
          <p:cNvPr id="5" name="Footer Placeholder 4"/>
          <p:cNvSpPr>
            <a:spLocks noGrp="1"/>
          </p:cNvSpPr>
          <p:nvPr>
            <p:ph type="ftr" sz="quarter" idx="3"/>
          </p:nvPr>
        </p:nvSpPr>
        <p:spPr/>
        <p:txBody>
          <a:bodyPr/>
          <a:lstStyle/>
          <a:p>
            <a:r>
              <a:rPr lang="en-GB"/>
              <a:t>RADNEXT 3rd Annual Meeting – 10-11 June 2024</a:t>
            </a:r>
            <a:endParaRPr lang="en-US"/>
          </a:p>
        </p:txBody>
      </p:sp>
    </p:spTree>
    <p:extLst>
      <p:ext uri="{BB962C8B-B14F-4D97-AF65-F5344CB8AC3E}">
        <p14:creationId xmlns:p14="http://schemas.microsoft.com/office/powerpoint/2010/main" val="2466552982"/>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301</TotalTime>
  <Words>1316</Words>
  <Application>Microsoft Macintosh PowerPoint</Application>
  <PresentationFormat>On-screen Show (16:9)</PresentationFormat>
  <Paragraphs>271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 Narrow</vt:lpstr>
      <vt:lpstr>Arial</vt:lpstr>
      <vt:lpstr>Calibri</vt:lpstr>
      <vt:lpstr>Courier New</vt:lpstr>
      <vt:lpstr>CERN2Corporate16-9</vt:lpstr>
      <vt:lpstr>WP9 Overview </vt:lpstr>
      <vt:lpstr>PowerPoint Presentation</vt:lpstr>
      <vt:lpstr>Beam delivery progress by TA call (1)</vt:lpstr>
      <vt:lpstr>Beam delivery progress by TA call (2)</vt:lpstr>
      <vt:lpstr>Beam delivery progress by facility (1)</vt:lpstr>
      <vt:lpstr>Beam delivery progress by facility (2)</vt:lpstr>
      <vt:lpstr>Beam delivery progress by facility (3)</vt:lpstr>
      <vt:lpstr>Additional remarks from WP9</vt:lpstr>
      <vt:lpstr>Conclusion</vt:lpstr>
      <vt:lpstr>Thanks for your attention!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Camille Belanger-Champagne</cp:lastModifiedBy>
  <cp:revision>50</cp:revision>
  <dcterms:created xsi:type="dcterms:W3CDTF">2016-04-26T16:44:32Z</dcterms:created>
  <dcterms:modified xsi:type="dcterms:W3CDTF">2024-06-10T22:43:19Z</dcterms:modified>
</cp:coreProperties>
</file>