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sldIdLst>
    <p:sldId id="257" r:id="rId2"/>
    <p:sldId id="270" r:id="rId3"/>
    <p:sldId id="271" r:id="rId4"/>
    <p:sldId id="285" r:id="rId5"/>
    <p:sldId id="286" r:id="rId6"/>
    <p:sldId id="287" r:id="rId7"/>
    <p:sldId id="273" r:id="rId8"/>
    <p:sldId id="281" r:id="rId9"/>
    <p:sldId id="282" r:id="rId10"/>
    <p:sldId id="278" r:id="rId11"/>
    <p:sldId id="283" r:id="rId12"/>
    <p:sldId id="259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584" y="5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/radnext-2024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WP10</a:t>
            </a:r>
            <a:r>
              <a:rPr lang="en-US" sz="2800" b="1" dirty="0"/>
              <a:t>, Transnational Access - </a:t>
            </a:r>
            <a:r>
              <a:rPr lang="en-US" sz="2800" b="1" dirty="0" smtClean="0"/>
              <a:t>Proton</a:t>
            </a:r>
            <a:r>
              <a:rPr lang="en-US" sz="2800" b="1" dirty="0"/>
              <a:t>, heavy ion and alternative beams and irradiation </a:t>
            </a: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652278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 smtClean="0"/>
              <a:t>Françoise Bezerra (CNES)</a:t>
            </a:r>
          </a:p>
          <a:p>
            <a:r>
              <a:rPr lang="fr-FR" sz="6200" dirty="0" smtClean="0"/>
              <a:t>Arto Javanainen (</a:t>
            </a:r>
            <a:r>
              <a:rPr lang="fr-FR" sz="6200" dirty="0" err="1" smtClean="0"/>
              <a:t>University</a:t>
            </a:r>
            <a:r>
              <a:rPr lang="fr-FR" sz="6200" dirty="0" smtClean="0"/>
              <a:t> of </a:t>
            </a:r>
            <a:r>
              <a:rPr lang="fr-FR" sz="6200" dirty="0" err="1" smtClean="0"/>
              <a:t>Jyvaskyla</a:t>
            </a:r>
            <a:r>
              <a:rPr lang="fr-FR" sz="6200" dirty="0" smtClean="0"/>
              <a:t>)</a:t>
            </a:r>
            <a:endParaRPr lang="en-US" sz="6200" dirty="0"/>
          </a:p>
          <a:p>
            <a:r>
              <a:rPr lang="en-GB" sz="6200" dirty="0"/>
              <a:t>RADNEXT 3</a:t>
            </a:r>
            <a:r>
              <a:rPr lang="en-GB" sz="6200" baseline="30000" dirty="0"/>
              <a:t>rd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10-11 June 2024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2"/>
              </a:rPr>
              <a:t>https://indico.cern.ch/e/radnext-2024</a:t>
            </a:r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   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Reporting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US" dirty="0"/>
              <a:t>Third year achievements and ongoing activities</a:t>
            </a:r>
          </a:p>
        </p:txBody>
      </p:sp>
      <p:graphicFrame>
        <p:nvGraphicFramePr>
          <p:cNvPr id="11" name="Table 8">
            <a:extLst>
              <a:ext uri="{FF2B5EF4-FFF2-40B4-BE49-F238E27FC236}">
                <a16:creationId xmlns:a16="http://schemas.microsoft.com/office/drawing/2014/main" id="{E8F26812-B0FF-F55D-E442-6672F18C72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040353"/>
              </p:ext>
            </p:extLst>
          </p:nvPr>
        </p:nvGraphicFramePr>
        <p:xfrm>
          <a:off x="709435" y="1752451"/>
          <a:ext cx="7368921" cy="1958028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175725">
                  <a:extLst>
                    <a:ext uri="{9D8B030D-6E8A-4147-A177-3AD203B41FA5}">
                      <a16:colId xmlns:a16="http://schemas.microsoft.com/office/drawing/2014/main" val="1066135225"/>
                    </a:ext>
                  </a:extLst>
                </a:gridCol>
                <a:gridCol w="600107">
                  <a:extLst>
                    <a:ext uri="{9D8B030D-6E8A-4147-A177-3AD203B41FA5}">
                      <a16:colId xmlns:a16="http://schemas.microsoft.com/office/drawing/2014/main" val="769948044"/>
                    </a:ext>
                  </a:extLst>
                </a:gridCol>
                <a:gridCol w="571818">
                  <a:extLst>
                    <a:ext uri="{9D8B030D-6E8A-4147-A177-3AD203B41FA5}">
                      <a16:colId xmlns:a16="http://schemas.microsoft.com/office/drawing/2014/main" val="1013433066"/>
                    </a:ext>
                  </a:extLst>
                </a:gridCol>
                <a:gridCol w="600409">
                  <a:extLst>
                    <a:ext uri="{9D8B030D-6E8A-4147-A177-3AD203B41FA5}">
                      <a16:colId xmlns:a16="http://schemas.microsoft.com/office/drawing/2014/main" val="2214287474"/>
                    </a:ext>
                  </a:extLst>
                </a:gridCol>
                <a:gridCol w="546800">
                  <a:extLst>
                    <a:ext uri="{9D8B030D-6E8A-4147-A177-3AD203B41FA5}">
                      <a16:colId xmlns:a16="http://schemas.microsoft.com/office/drawing/2014/main" val="541949680"/>
                    </a:ext>
                  </a:extLst>
                </a:gridCol>
                <a:gridCol w="546800">
                  <a:extLst>
                    <a:ext uri="{9D8B030D-6E8A-4147-A177-3AD203B41FA5}">
                      <a16:colId xmlns:a16="http://schemas.microsoft.com/office/drawing/2014/main" val="1907210292"/>
                    </a:ext>
                  </a:extLst>
                </a:gridCol>
                <a:gridCol w="546800">
                  <a:extLst>
                    <a:ext uri="{9D8B030D-6E8A-4147-A177-3AD203B41FA5}">
                      <a16:colId xmlns:a16="http://schemas.microsoft.com/office/drawing/2014/main" val="1736436165"/>
                    </a:ext>
                  </a:extLst>
                </a:gridCol>
                <a:gridCol w="546800">
                  <a:extLst>
                    <a:ext uri="{9D8B030D-6E8A-4147-A177-3AD203B41FA5}">
                      <a16:colId xmlns:a16="http://schemas.microsoft.com/office/drawing/2014/main" val="4146344195"/>
                    </a:ext>
                  </a:extLst>
                </a:gridCol>
                <a:gridCol w="546800">
                  <a:extLst>
                    <a:ext uri="{9D8B030D-6E8A-4147-A177-3AD203B41FA5}">
                      <a16:colId xmlns:a16="http://schemas.microsoft.com/office/drawing/2014/main" val="4176796305"/>
                    </a:ext>
                  </a:extLst>
                </a:gridCol>
                <a:gridCol w="546800">
                  <a:extLst>
                    <a:ext uri="{9D8B030D-6E8A-4147-A177-3AD203B41FA5}">
                      <a16:colId xmlns:a16="http://schemas.microsoft.com/office/drawing/2014/main" val="133499"/>
                    </a:ext>
                  </a:extLst>
                </a:gridCol>
                <a:gridCol w="593292">
                  <a:extLst>
                    <a:ext uri="{9D8B030D-6E8A-4147-A177-3AD203B41FA5}">
                      <a16:colId xmlns:a16="http://schemas.microsoft.com/office/drawing/2014/main" val="2364080355"/>
                    </a:ext>
                  </a:extLst>
                </a:gridCol>
                <a:gridCol w="546770">
                  <a:extLst>
                    <a:ext uri="{9D8B030D-6E8A-4147-A177-3AD203B41FA5}">
                      <a16:colId xmlns:a16="http://schemas.microsoft.com/office/drawing/2014/main" val="3304865195"/>
                    </a:ext>
                  </a:extLst>
                </a:gridCol>
              </a:tblGrid>
              <a:tr h="378356"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/>
                        <a:t>Beam Type - TA </a:t>
                      </a:r>
                      <a:r>
                        <a:rPr lang="en-US" sz="1050" dirty="0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/>
                        <a:t>TA01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TA02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TA03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/>
                        <a:t>TA04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TA05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TA06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TA07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TA08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TA09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TA10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/>
                        <a:t>Total</a:t>
                      </a:r>
                      <a:endParaRPr lang="en-US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152425"/>
                  </a:ext>
                </a:extLst>
              </a:tr>
              <a:tr h="378356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Heavy ions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i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fr-FR" sz="1050" b="0" i="1" dirty="0" smtClean="0"/>
                        <a:t>/5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6/6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3/3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4/4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1" dirty="0" smtClean="0"/>
                        <a:t>2/</a:t>
                      </a:r>
                      <a:r>
                        <a:rPr lang="fr-FR" sz="1050" b="1" i="1" dirty="0" smtClean="0">
                          <a:solidFill>
                            <a:srgbClr val="FFC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1" dirty="0" smtClean="0"/>
                        <a:t>4/4</a:t>
                      </a:r>
                      <a:endParaRPr lang="en-US" sz="1050" b="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/>
                        <a:t>0/0</a:t>
                      </a:r>
                      <a:endParaRPr lang="en-US" sz="105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i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fr-FR" sz="1050" b="0" i="1" dirty="0" smtClean="0"/>
                        <a:t>/5</a:t>
                      </a:r>
                      <a:endParaRPr lang="en-US" sz="1050" b="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i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fr-FR" sz="1050" b="0" i="1" dirty="0" smtClean="0"/>
                        <a:t>/</a:t>
                      </a:r>
                      <a:r>
                        <a:rPr lang="fr-FR" sz="1050" b="1" i="1" dirty="0" smtClean="0">
                          <a:solidFill>
                            <a:srgbClr val="FFC000"/>
                          </a:solidFill>
                        </a:rPr>
                        <a:t>2</a:t>
                      </a:r>
                      <a:endParaRPr lang="en-US" sz="1050" b="1" i="1" dirty="0" smtClean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0/0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23/</a:t>
                      </a:r>
                      <a:r>
                        <a:rPr lang="fr-FR" sz="1050" b="1" i="1" dirty="0" smtClean="0">
                          <a:solidFill>
                            <a:srgbClr val="FFC000"/>
                          </a:solidFill>
                        </a:rPr>
                        <a:t>31</a:t>
                      </a:r>
                      <a:endParaRPr lang="en-US" sz="1050" b="1" i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851809"/>
                  </a:ext>
                </a:extLst>
              </a:tr>
              <a:tr h="3783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2/2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4/4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1/1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4/4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1" dirty="0" smtClean="0"/>
                        <a:t>1/1</a:t>
                      </a:r>
                      <a:endParaRPr lang="en-US" sz="1050" b="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1" dirty="0" smtClean="0"/>
                        <a:t>3/3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i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fr-FR" sz="1050" b="0" i="1" dirty="0" smtClean="0"/>
                        <a:t>/</a:t>
                      </a:r>
                      <a:r>
                        <a:rPr lang="fr-FR" sz="1050" b="1" i="1" dirty="0" smtClean="0">
                          <a:solidFill>
                            <a:srgbClr val="FFC000"/>
                          </a:solidFill>
                        </a:rPr>
                        <a:t>6</a:t>
                      </a:r>
                      <a:endParaRPr lang="en-US" sz="1050" b="1" i="1" dirty="0" smtClean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i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FR" sz="1050" b="0" i="1" dirty="0" smtClean="0"/>
                        <a:t>/5</a:t>
                      </a:r>
                      <a:endParaRPr lang="en-US" sz="1050" b="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i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fr-FR" sz="1050" b="0" i="1" dirty="0" smtClean="0"/>
                        <a:t>/</a:t>
                      </a:r>
                      <a:r>
                        <a:rPr lang="fr-FR" sz="1050" b="1" i="1" dirty="0" smtClean="0">
                          <a:solidFill>
                            <a:srgbClr val="FFC000"/>
                          </a:solidFill>
                        </a:rPr>
                        <a:t>1</a:t>
                      </a:r>
                      <a:endParaRPr lang="en-US" sz="1050" b="1" i="1" dirty="0" smtClean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i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fr-FR" sz="1050" b="0" i="1" dirty="0" smtClean="0"/>
                        <a:t>/</a:t>
                      </a:r>
                      <a:r>
                        <a:rPr lang="fr-FR" sz="1050" b="1" i="1" dirty="0" smtClean="0">
                          <a:solidFill>
                            <a:srgbClr val="FFC000"/>
                          </a:solidFill>
                        </a:rPr>
                        <a:t>1</a:t>
                      </a:r>
                      <a:endParaRPr lang="en-US" sz="1050" b="1" i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24/</a:t>
                      </a:r>
                      <a:r>
                        <a:rPr lang="fr-FR" sz="1050" b="1" i="1" dirty="0" smtClean="0">
                          <a:solidFill>
                            <a:srgbClr val="FFC000"/>
                          </a:solidFill>
                        </a:rPr>
                        <a:t>28</a:t>
                      </a:r>
                      <a:endParaRPr lang="en-US" sz="105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145396"/>
                  </a:ext>
                </a:extLst>
              </a:tr>
              <a:tr h="3783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Alternative Facilities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0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0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1/1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0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/>
                        <a:t>0</a:t>
                      </a:r>
                      <a:endParaRPr lang="en-US" sz="105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/>
                        <a:t>0</a:t>
                      </a:r>
                      <a:endParaRPr lang="en-US" sz="105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1" dirty="0" smtClean="0"/>
                        <a:t>0/</a:t>
                      </a:r>
                      <a:r>
                        <a:rPr lang="fr-FR" sz="1050" b="1" i="1" dirty="0" smtClean="0">
                          <a:solidFill>
                            <a:srgbClr val="FFC000"/>
                          </a:solidFill>
                        </a:rPr>
                        <a:t>0</a:t>
                      </a:r>
                      <a:endParaRPr lang="en-US" sz="1050" b="1" i="1" dirty="0" smtClean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/>
                        <a:t>0</a:t>
                      </a:r>
                      <a:endParaRPr lang="en-US" sz="105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i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sz="1050" b="0" i="1" dirty="0" smtClean="0"/>
                        <a:t>/2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/>
                        <a:t>0</a:t>
                      </a:r>
                      <a:endParaRPr lang="en-US" sz="105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i="1" dirty="0" smtClean="0"/>
                        <a:t>2/</a:t>
                      </a:r>
                      <a:r>
                        <a:rPr lang="fr-FR" sz="1050" b="1" i="1" dirty="0" smtClean="0">
                          <a:solidFill>
                            <a:srgbClr val="FFC000"/>
                          </a:solidFill>
                        </a:rPr>
                        <a:t>3</a:t>
                      </a:r>
                      <a:endParaRPr lang="en-US" sz="1050" b="1" i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208376"/>
                  </a:ext>
                </a:extLst>
              </a:tr>
              <a:tr h="378356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Total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85%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100%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100%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100%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/>
                        <a:t>100%</a:t>
                      </a:r>
                      <a:endParaRPr lang="en-US" sz="105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/>
                        <a:t>100%</a:t>
                      </a:r>
                      <a:endParaRPr lang="en-US" sz="105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chemeClr val="tx1"/>
                          </a:solidFill>
                        </a:rPr>
                        <a:t>83%</a:t>
                      </a:r>
                      <a:endParaRPr lang="en-US" sz="105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/>
                        <a:t>40%</a:t>
                      </a:r>
                      <a:endParaRPr lang="en-US" sz="105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/>
                        <a:t>20%</a:t>
                      </a:r>
                      <a:endParaRPr lang="en-US" sz="105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/>
                        <a:t>0%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solidFill>
                            <a:srgbClr val="FF0000"/>
                          </a:solidFill>
                        </a:rPr>
                        <a:t>79%</a:t>
                      </a:r>
                      <a:endParaRPr lang="en-US" sz="105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46900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284627" y="126936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" indent="0" algn="ctr">
              <a:buNone/>
            </a:pPr>
            <a:r>
              <a:rPr lang="en-GB" b="1" dirty="0" smtClean="0"/>
              <a:t>Delivered reports vs performed test </a:t>
            </a:r>
            <a:endParaRPr lang="en-GB" b="1" dirty="0"/>
          </a:p>
        </p:txBody>
      </p:sp>
      <p:sp>
        <p:nvSpPr>
          <p:cNvPr id="13" name="Rectangle 12"/>
          <p:cNvSpPr/>
          <p:nvPr/>
        </p:nvSpPr>
        <p:spPr>
          <a:xfrm>
            <a:off x="656607" y="4040107"/>
            <a:ext cx="8089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1200" dirty="0" smtClean="0"/>
              <a:t>	=&gt; </a:t>
            </a:r>
            <a:r>
              <a:rPr lang="fr-FR" sz="1200" dirty="0" err="1" smtClean="0"/>
              <a:t>Only</a:t>
            </a:r>
            <a:r>
              <a:rPr lang="fr-FR" sz="1200" dirty="0" smtClean="0"/>
              <a:t> 1 report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  <a:r>
              <a:rPr lang="fr-FR" sz="1200" dirty="0" err="1" smtClean="0"/>
              <a:t>missing</a:t>
            </a:r>
            <a:r>
              <a:rPr lang="fr-FR" sz="1200" dirty="0" smtClean="0"/>
              <a:t> for more </a:t>
            </a:r>
            <a:r>
              <a:rPr lang="fr-FR" sz="1200" dirty="0" err="1" smtClean="0"/>
              <a:t>than</a:t>
            </a:r>
            <a:r>
              <a:rPr lang="fr-FR" sz="1200" dirty="0" smtClean="0"/>
              <a:t> 6 </a:t>
            </a:r>
            <a:r>
              <a:rPr lang="fr-FR" sz="1200" dirty="0" err="1" smtClean="0"/>
              <a:t>months</a:t>
            </a:r>
            <a:endParaRPr lang="fr-FR" sz="1200" dirty="0" smtClean="0"/>
          </a:p>
        </p:txBody>
      </p:sp>
    </p:spTree>
    <p:extLst>
      <p:ext uri="{BB962C8B-B14F-4D97-AF65-F5344CB8AC3E}">
        <p14:creationId xmlns:p14="http://schemas.microsoft.com/office/powerpoint/2010/main" val="313071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Conclusion: </a:t>
            </a:r>
            <a:r>
              <a:rPr lang="en-US" dirty="0" smtClean="0"/>
              <a:t>Current</a:t>
            </a:r>
            <a:r>
              <a:rPr lang="fr-CH" dirty="0" smtClean="0"/>
              <a:t> </a:t>
            </a:r>
            <a:r>
              <a:rPr lang="fr-CH" dirty="0" smtClean="0"/>
              <a:t>situation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452"/>
            <a:ext cx="8229600" cy="3963773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Some facilities are close to the end of TA funds</a:t>
            </a:r>
          </a:p>
          <a:p>
            <a:r>
              <a:rPr lang="en-GB" dirty="0" smtClean="0"/>
              <a:t>Other </a:t>
            </a:r>
            <a:r>
              <a:rPr lang="en-GB" dirty="0" smtClean="0"/>
              <a:t>facilities </a:t>
            </a:r>
            <a:r>
              <a:rPr lang="en-GB" dirty="0" smtClean="0"/>
              <a:t>are temporary not available</a:t>
            </a:r>
          </a:p>
          <a:p>
            <a:r>
              <a:rPr lang="en-GB" dirty="0" smtClean="0"/>
              <a:t>A new proton facility: HPTC (70-250MeV up to 26h)</a:t>
            </a:r>
          </a:p>
          <a:p>
            <a:r>
              <a:rPr lang="en-GB" dirty="0" smtClean="0"/>
              <a:t>HZDR-DRACO never used (no need for proton spectrum)</a:t>
            </a:r>
          </a:p>
          <a:p>
            <a:endParaRPr lang="en-GB" dirty="0" smtClean="0"/>
          </a:p>
          <a:p>
            <a:r>
              <a:rPr lang="en-GB" dirty="0" smtClean="0"/>
              <a:t>Deliverables:  </a:t>
            </a:r>
            <a:r>
              <a:rPr lang="en-US" dirty="0"/>
              <a:t>P2 Technical report due by 15/06/2024</a:t>
            </a:r>
            <a:r>
              <a:rPr lang="en-GB" dirty="0" smtClean="0"/>
              <a:t>.</a:t>
            </a:r>
          </a:p>
          <a:p>
            <a:r>
              <a:rPr lang="en-GB" dirty="0"/>
              <a:t>Thanks to Andrea </a:t>
            </a:r>
            <a:r>
              <a:rPr lang="en-GB" dirty="0" smtClean="0"/>
              <a:t>Coronetti</a:t>
            </a:r>
            <a:r>
              <a:rPr lang="en-GB" dirty="0"/>
              <a:t>, former WP deputy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2396" y="803334"/>
            <a:ext cx="4505448" cy="196080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70" y="803334"/>
            <a:ext cx="3505700" cy="193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4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294CD40-EDCC-4870-8842-DA3B39556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9319" y="993775"/>
            <a:ext cx="4805362" cy="32035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5225142" y="4328418"/>
            <a:ext cx="1907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Source: CERN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612696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Facilities addressed by WP10 - TA02</a:t>
            </a:r>
          </a:p>
          <a:p>
            <a:endParaRPr lang="en-GB" dirty="0" smtClean="0"/>
          </a:p>
          <a:p>
            <a:r>
              <a:rPr lang="en-GB" dirty="0" smtClean="0"/>
              <a:t>Statistics after 10 calls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Acceptance ratio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Allocated beam time (HI, P, AF)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Beam time by facility</a:t>
            </a:r>
          </a:p>
          <a:p>
            <a:endParaRPr lang="en-GB" dirty="0"/>
          </a:p>
          <a:p>
            <a:r>
              <a:rPr lang="en-GB" dirty="0" smtClean="0"/>
              <a:t>Reports: Status</a:t>
            </a:r>
          </a:p>
          <a:p>
            <a:endParaRPr lang="en-GB" dirty="0"/>
          </a:p>
          <a:p>
            <a:r>
              <a:rPr lang="en-GB" dirty="0" smtClean="0"/>
              <a:t>Conclusion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year achievements and ongoing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088953"/>
              </p:ext>
            </p:extLst>
          </p:nvPr>
        </p:nvGraphicFramePr>
        <p:xfrm>
          <a:off x="313154" y="875157"/>
          <a:ext cx="8122934" cy="3618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209">
                  <a:extLst>
                    <a:ext uri="{9D8B030D-6E8A-4147-A177-3AD203B41FA5}">
                      <a16:colId xmlns:a16="http://schemas.microsoft.com/office/drawing/2014/main" val="3831369644"/>
                    </a:ext>
                  </a:extLst>
                </a:gridCol>
                <a:gridCol w="1744096">
                  <a:extLst>
                    <a:ext uri="{9D8B030D-6E8A-4147-A177-3AD203B41FA5}">
                      <a16:colId xmlns:a16="http://schemas.microsoft.com/office/drawing/2014/main" val="2555679914"/>
                    </a:ext>
                  </a:extLst>
                </a:gridCol>
                <a:gridCol w="1312922">
                  <a:extLst>
                    <a:ext uri="{9D8B030D-6E8A-4147-A177-3AD203B41FA5}">
                      <a16:colId xmlns:a16="http://schemas.microsoft.com/office/drawing/2014/main" val="4072684697"/>
                    </a:ext>
                  </a:extLst>
                </a:gridCol>
                <a:gridCol w="1484707">
                  <a:extLst>
                    <a:ext uri="{9D8B030D-6E8A-4147-A177-3AD203B41FA5}">
                      <a16:colId xmlns:a16="http://schemas.microsoft.com/office/drawing/2014/main" val="1894471700"/>
                    </a:ext>
                  </a:extLst>
                </a:gridCol>
              </a:tblGrid>
              <a:tr h="232739"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/>
                        <a:t>Facility/Country</a:t>
                      </a:r>
                      <a:endParaRPr lang="en-US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/>
                        <a:t>Heavy ions</a:t>
                      </a:r>
                      <a:endParaRPr lang="en-US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/>
                        <a:t>Protons</a:t>
                      </a:r>
                      <a:endParaRPr lang="en-US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/>
                        <a:t>Alternative</a:t>
                      </a:r>
                      <a:endParaRPr lang="en-US" sz="1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2387513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GSI</a:t>
                      </a:r>
                      <a:r>
                        <a:rPr lang="en-US" sz="1100" b="0" baseline="0" noProof="0" dirty="0" smtClean="0">
                          <a:solidFill>
                            <a:schemeClr val="tx1"/>
                          </a:solidFill>
                        </a:rPr>
                        <a:t> -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  <a:endParaRPr lang="en-US" sz="1400" b="1" noProof="0" dirty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00196322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UMCG PARTREC - </a:t>
                      </a:r>
                      <a:r>
                        <a:rPr lang="en-US" sz="1100" b="0" noProof="0" dirty="0" smtClean="0">
                          <a:solidFill>
                            <a:srgbClr val="00B050"/>
                          </a:solidFill>
                        </a:rPr>
                        <a:t>The N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etherlands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  <a:endParaRPr lang="en-US" sz="1400" b="1" noProof="0" dirty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58096400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GANIL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FFC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  <a:endParaRPr lang="en-US" sz="1400" b="0" noProof="0" dirty="0" smtClean="0">
                        <a:solidFill>
                          <a:srgbClr val="FFC000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73944781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RADEF 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Finland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  <a:endParaRPr lang="en-US" sz="1400" b="1" noProof="0" dirty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01999122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err="1" smtClean="0">
                          <a:solidFill>
                            <a:srgbClr val="00B050"/>
                          </a:solidFill>
                        </a:rPr>
                        <a:t>UCLouvain</a:t>
                      </a:r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Belgium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  <a:endParaRPr lang="en-US" sz="1400" b="1" noProof="0" dirty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FFC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73171979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PSI 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Switzerland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27200178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CNA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Spain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5482008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NPI CAS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Czech</a:t>
                      </a:r>
                      <a:r>
                        <a:rPr lang="en-US" sz="1100" baseline="0" noProof="0" dirty="0" smtClean="0">
                          <a:solidFill>
                            <a:schemeClr val="tx1"/>
                          </a:solidFill>
                        </a:rPr>
                        <a:t> Republic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rgbClr val="FFC000"/>
                          </a:solidFill>
                          <a:latin typeface="+mn-lt"/>
                        </a:rPr>
                        <a:t>H+,D+,3He2+,4He2+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noProof="0" dirty="0" smtClean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55791298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TRIUMF 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Canada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78806173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HZDR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rgbClr val="00B05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e-, </a:t>
                      </a:r>
                      <a:r>
                        <a:rPr lang="en-US" sz="1600" b="1" noProof="0" dirty="0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87555361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ESRF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noProof="0" dirty="0" smtClean="0">
                          <a:solidFill>
                            <a:srgbClr val="00B05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Pulsed </a:t>
                      </a:r>
                      <a:r>
                        <a:rPr kumimoji="0" lang="en-US" sz="1400" b="0" kern="1200" noProof="0" dirty="0" err="1" smtClean="0">
                          <a:solidFill>
                            <a:srgbClr val="00B05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Xrays</a:t>
                      </a:r>
                      <a:endParaRPr kumimoji="0" lang="en-US" sz="1400" b="0" kern="1200" noProof="0" dirty="0" smtClean="0">
                        <a:solidFill>
                          <a:srgbClr val="00B05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18371129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/>
                        <a:t>CLPU</a:t>
                      </a:r>
                      <a:r>
                        <a:rPr lang="en-US" sz="1100" noProof="0" dirty="0" smtClean="0"/>
                        <a:t> Spain</a:t>
                      </a:r>
                      <a:endParaRPr lang="en-US" sz="11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rgbClr val="FFC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e-, </a:t>
                      </a:r>
                      <a:r>
                        <a:rPr lang="en-US" sz="1400" b="0" noProof="0" dirty="0" err="1" smtClean="0">
                          <a:solidFill>
                            <a:srgbClr val="FFC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Xrays</a:t>
                      </a:r>
                      <a:endParaRPr lang="en-US" sz="1400" b="0" noProof="0" dirty="0" smtClean="0">
                        <a:solidFill>
                          <a:srgbClr val="FFC000"/>
                        </a:solidFill>
                        <a:latin typeface="Symbol" panose="05050102010706020507" pitchFamily="18" charset="2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56320633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/>
                        <a:t>CERN </a:t>
                      </a:r>
                      <a:r>
                        <a:rPr lang="en-US" sz="1100" noProof="0" dirty="0" smtClean="0"/>
                        <a:t>Switzerland</a:t>
                      </a:r>
                      <a:endParaRPr lang="en-US" sz="11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  <a:endParaRPr lang="en-US" sz="1400" b="1" noProof="0" dirty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67929412"/>
                  </a:ext>
                </a:extLst>
              </a:tr>
              <a:tr h="239674">
                <a:tc>
                  <a:txBody>
                    <a:bodyPr/>
                    <a:lstStyle/>
                    <a:p>
                      <a:pPr algn="ctr"/>
                      <a:r>
                        <a:rPr lang="fr-FR" sz="1100" b="1" noProof="0" dirty="0" smtClean="0">
                          <a:solidFill>
                            <a:srgbClr val="00B050"/>
                          </a:solidFill>
                        </a:rPr>
                        <a:t>HPTC</a:t>
                      </a:r>
                      <a:r>
                        <a:rPr lang="fr-FR" sz="1100" noProof="0" dirty="0" smtClean="0">
                          <a:solidFill>
                            <a:srgbClr val="00B050"/>
                          </a:solidFill>
                        </a:rPr>
                        <a:t> - </a:t>
                      </a:r>
                      <a:r>
                        <a:rPr lang="en-US" sz="1100" b="0" noProof="0" dirty="0" smtClean="0">
                          <a:solidFill>
                            <a:srgbClr val="00B050"/>
                          </a:solidFill>
                        </a:rPr>
                        <a:t>The N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etherlands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1" noProof="0" dirty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00B05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noProof="0" dirty="0" smtClean="0">
                        <a:solidFill>
                          <a:srgbClr val="00B05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41058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24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RADNEXT 3rd Annual Meeting – 10-11 June 2024</a:t>
            </a:r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11" y="0"/>
            <a:ext cx="9009209" cy="461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8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RADNEXT 3rd Annual Meeting – 10-11 June 2024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3" y="104702"/>
            <a:ext cx="8803567" cy="457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RADNEXT 3rd Annual Meeting – 10-11 June 2024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60" y="112143"/>
            <a:ext cx="8896578" cy="236213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69" y="2474283"/>
            <a:ext cx="8557668" cy="220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5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year achievements and ongoing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Heavy ions: </a:t>
            </a:r>
            <a:r>
              <a:rPr lang="en-GB" dirty="0" smtClean="0"/>
              <a:t>Beam hours by facility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E8F26812-B0FF-F55D-E442-6672F18C72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930224"/>
              </p:ext>
            </p:extLst>
          </p:nvPr>
        </p:nvGraphicFramePr>
        <p:xfrm>
          <a:off x="395325" y="1423951"/>
          <a:ext cx="8511351" cy="2590800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932896">
                  <a:extLst>
                    <a:ext uri="{9D8B030D-6E8A-4147-A177-3AD203B41FA5}">
                      <a16:colId xmlns:a16="http://schemas.microsoft.com/office/drawing/2014/main" val="1066135225"/>
                    </a:ext>
                  </a:extLst>
                </a:gridCol>
                <a:gridCol w="1126486">
                  <a:extLst>
                    <a:ext uri="{9D8B030D-6E8A-4147-A177-3AD203B41FA5}">
                      <a16:colId xmlns:a16="http://schemas.microsoft.com/office/drawing/2014/main" val="151279770"/>
                    </a:ext>
                  </a:extLst>
                </a:gridCol>
                <a:gridCol w="1126486">
                  <a:extLst>
                    <a:ext uri="{9D8B030D-6E8A-4147-A177-3AD203B41FA5}">
                      <a16:colId xmlns:a16="http://schemas.microsoft.com/office/drawing/2014/main" val="769948044"/>
                    </a:ext>
                  </a:extLst>
                </a:gridCol>
                <a:gridCol w="1082597">
                  <a:extLst>
                    <a:ext uri="{9D8B030D-6E8A-4147-A177-3AD203B41FA5}">
                      <a16:colId xmlns:a16="http://schemas.microsoft.com/office/drawing/2014/main" val="1013433066"/>
                    </a:ext>
                  </a:extLst>
                </a:gridCol>
                <a:gridCol w="939434">
                  <a:extLst>
                    <a:ext uri="{9D8B030D-6E8A-4147-A177-3AD203B41FA5}">
                      <a16:colId xmlns:a16="http://schemas.microsoft.com/office/drawing/2014/main" val="2214287474"/>
                    </a:ext>
                  </a:extLst>
                </a:gridCol>
                <a:gridCol w="858559">
                  <a:extLst>
                    <a:ext uri="{9D8B030D-6E8A-4147-A177-3AD203B41FA5}">
                      <a16:colId xmlns:a16="http://schemas.microsoft.com/office/drawing/2014/main" val="604388818"/>
                    </a:ext>
                  </a:extLst>
                </a:gridCol>
                <a:gridCol w="1444893">
                  <a:extLst>
                    <a:ext uri="{9D8B030D-6E8A-4147-A177-3AD203B41FA5}">
                      <a16:colId xmlns:a16="http://schemas.microsoft.com/office/drawing/2014/main" val="2710145650"/>
                    </a:ext>
                  </a:extLst>
                </a:gridCol>
              </a:tblGrid>
              <a:tr h="4250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Facility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TA available (h)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Assigned</a:t>
                      </a:r>
                    </a:p>
                    <a:p>
                      <a:pPr algn="ctr"/>
                      <a:r>
                        <a:rPr lang="en-US" sz="1200" b="1" dirty="0" smtClean="0"/>
                        <a:t> 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Scheduled 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Delivered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TBD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err="1" smtClean="0"/>
                        <a:t>delivered</a:t>
                      </a:r>
                      <a:r>
                        <a:rPr lang="fr-FR" sz="1200" b="1" dirty="0" smtClean="0"/>
                        <a:t>/</a:t>
                      </a:r>
                      <a:br>
                        <a:rPr lang="fr-FR" sz="1200" b="1" dirty="0" smtClean="0"/>
                      </a:br>
                      <a:r>
                        <a:rPr lang="fr-FR" sz="1200" b="1" dirty="0" err="1" smtClean="0"/>
                        <a:t>available</a:t>
                      </a:r>
                      <a:r>
                        <a:rPr lang="fr-FR" sz="1200" b="1" dirty="0" smtClean="0"/>
                        <a:t> (%)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152425"/>
                  </a:ext>
                </a:extLst>
              </a:tr>
              <a:tr h="2291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GSI</a:t>
                      </a:r>
                      <a:r>
                        <a:rPr lang="en-US" sz="1100" b="0" baseline="0" noProof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Germany SIS18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noProof="0" dirty="0" smtClean="0"/>
                        <a:t>64</a:t>
                      </a:r>
                      <a:endParaRPr lang="en-US" sz="12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40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16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16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8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25</a:t>
                      </a:r>
                      <a:endParaRPr lang="en-US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851809"/>
                  </a:ext>
                </a:extLst>
              </a:tr>
              <a:tr h="2291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GSI</a:t>
                      </a:r>
                      <a:r>
                        <a:rPr lang="en-US" sz="1100" b="0" baseline="0" noProof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Germany UNILAC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noProof="0" dirty="0" smtClean="0"/>
                        <a:t>128</a:t>
                      </a:r>
                      <a:endParaRPr lang="en-US" sz="12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32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-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48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-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37,5</a:t>
                      </a:r>
                      <a:endParaRPr lang="en-US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1189"/>
                  </a:ext>
                </a:extLst>
              </a:tr>
              <a:tr h="21009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UMCG PARTREC - </a:t>
                      </a:r>
                      <a:r>
                        <a:rPr lang="en-US" sz="1100" b="0" noProof="0" dirty="0" smtClean="0">
                          <a:solidFill>
                            <a:srgbClr val="00B050"/>
                          </a:solidFill>
                        </a:rPr>
                        <a:t>The N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etherlands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200" b="0" i="0" noProof="0" dirty="0" smtClean="0"/>
                        <a:t>12</a:t>
                      </a:r>
                      <a:endParaRPr lang="en-US" sz="12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0" i="0" dirty="0" smtClean="0"/>
                        <a:t>12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0" i="0" dirty="0" smtClean="0"/>
                        <a:t>-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0" i="0" dirty="0" smtClean="0"/>
                        <a:t>12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0" i="0" dirty="0" smtClean="0"/>
                        <a:t>-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0" i="0" dirty="0" smtClean="0"/>
                        <a:t>100</a:t>
                      </a:r>
                      <a:endParaRPr lang="en-US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335266"/>
                  </a:ext>
                </a:extLst>
              </a:tr>
              <a:tr h="229193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GANIL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noProof="0" dirty="0" smtClean="0"/>
                        <a:t>158</a:t>
                      </a:r>
                      <a:endParaRPr lang="en-US" sz="12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72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40*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32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-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20</a:t>
                      </a:r>
                      <a:endParaRPr lang="en-US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145396"/>
                  </a:ext>
                </a:extLst>
              </a:tr>
              <a:tr h="21009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RADEF 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Finland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255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224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199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356612"/>
                  </a:ext>
                </a:extLst>
              </a:tr>
              <a:tr h="229193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err="1" smtClean="0">
                          <a:solidFill>
                            <a:srgbClr val="00B050"/>
                          </a:solidFill>
                        </a:rPr>
                        <a:t>UCLouvain</a:t>
                      </a:r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Belgium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noProof="0" dirty="0" smtClean="0"/>
                        <a:t>280</a:t>
                      </a:r>
                      <a:endParaRPr lang="en-US" sz="12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268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200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197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68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70</a:t>
                      </a:r>
                      <a:endParaRPr lang="en-US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208376"/>
                  </a:ext>
                </a:extLst>
              </a:tr>
              <a:tr h="2291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CERN Switzerland (CHIMERA)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noProof="0" dirty="0" smtClean="0"/>
                        <a:t>500</a:t>
                      </a:r>
                      <a:endParaRPr lang="en-US" sz="1200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96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96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102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-</a:t>
                      </a:r>
                      <a:endParaRPr lang="en-US" sz="12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/>
                        <a:t>20</a:t>
                      </a:r>
                      <a:endParaRPr lang="en-US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4690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25976" y="4035579"/>
            <a:ext cx="75815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*GANIL: </a:t>
            </a:r>
            <a:r>
              <a:rPr lang="en-US" sz="1200" dirty="0" smtClean="0"/>
              <a:t>The 40 scheduled hours will be done in September (32h) and march 25 (8h)</a:t>
            </a:r>
            <a:endParaRPr 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187922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year achievements and ongoing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781016"/>
            <a:ext cx="8229600" cy="3203145"/>
          </a:xfrm>
        </p:spPr>
        <p:txBody>
          <a:bodyPr/>
          <a:lstStyle/>
          <a:p>
            <a:r>
              <a:rPr lang="en-GB" b="1" dirty="0" smtClean="0"/>
              <a:t>Protons: </a:t>
            </a:r>
            <a:r>
              <a:rPr lang="en-GB" dirty="0" smtClean="0"/>
              <a:t>Beam hours by facility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E8F26812-B0FF-F55D-E442-6672F18C72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410454"/>
              </p:ext>
            </p:extLst>
          </p:nvPr>
        </p:nvGraphicFramePr>
        <p:xfrm>
          <a:off x="625976" y="1135461"/>
          <a:ext cx="8210899" cy="2987040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864664">
                  <a:extLst>
                    <a:ext uri="{9D8B030D-6E8A-4147-A177-3AD203B41FA5}">
                      <a16:colId xmlns:a16="http://schemas.microsoft.com/office/drawing/2014/main" val="1066135225"/>
                    </a:ext>
                  </a:extLst>
                </a:gridCol>
                <a:gridCol w="1086721">
                  <a:extLst>
                    <a:ext uri="{9D8B030D-6E8A-4147-A177-3AD203B41FA5}">
                      <a16:colId xmlns:a16="http://schemas.microsoft.com/office/drawing/2014/main" val="1011129607"/>
                    </a:ext>
                  </a:extLst>
                </a:gridCol>
                <a:gridCol w="1086721">
                  <a:extLst>
                    <a:ext uri="{9D8B030D-6E8A-4147-A177-3AD203B41FA5}">
                      <a16:colId xmlns:a16="http://schemas.microsoft.com/office/drawing/2014/main" val="769948044"/>
                    </a:ext>
                  </a:extLst>
                </a:gridCol>
                <a:gridCol w="1044381">
                  <a:extLst>
                    <a:ext uri="{9D8B030D-6E8A-4147-A177-3AD203B41FA5}">
                      <a16:colId xmlns:a16="http://schemas.microsoft.com/office/drawing/2014/main" val="1013433066"/>
                    </a:ext>
                  </a:extLst>
                </a:gridCol>
                <a:gridCol w="1042804">
                  <a:extLst>
                    <a:ext uri="{9D8B030D-6E8A-4147-A177-3AD203B41FA5}">
                      <a16:colId xmlns:a16="http://schemas.microsoft.com/office/drawing/2014/main" val="2214287474"/>
                    </a:ext>
                  </a:extLst>
                </a:gridCol>
                <a:gridCol w="850119">
                  <a:extLst>
                    <a:ext uri="{9D8B030D-6E8A-4147-A177-3AD203B41FA5}">
                      <a16:colId xmlns:a16="http://schemas.microsoft.com/office/drawing/2014/main" val="1058351402"/>
                    </a:ext>
                  </a:extLst>
                </a:gridCol>
                <a:gridCol w="1235489">
                  <a:extLst>
                    <a:ext uri="{9D8B030D-6E8A-4147-A177-3AD203B41FA5}">
                      <a16:colId xmlns:a16="http://schemas.microsoft.com/office/drawing/2014/main" val="1003279710"/>
                    </a:ext>
                  </a:extLst>
                </a:gridCol>
              </a:tblGrid>
              <a:tr h="22919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Facility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TA available (h)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Assigned</a:t>
                      </a:r>
                    </a:p>
                    <a:p>
                      <a:pPr algn="ctr"/>
                      <a:r>
                        <a:rPr lang="en-US" sz="1200" b="1" dirty="0" smtClean="0"/>
                        <a:t> 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Scheduled 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Delivered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TBD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err="1" smtClean="0"/>
                        <a:t>delivered</a:t>
                      </a:r>
                      <a:r>
                        <a:rPr lang="fr-FR" sz="1200" b="1" dirty="0" smtClean="0"/>
                        <a:t>/</a:t>
                      </a:r>
                      <a:br>
                        <a:rPr lang="fr-FR" sz="1200" b="1" dirty="0" smtClean="0"/>
                      </a:br>
                      <a:r>
                        <a:rPr lang="fr-FR" sz="1200" b="1" dirty="0" err="1" smtClean="0"/>
                        <a:t>available</a:t>
                      </a:r>
                      <a:r>
                        <a:rPr lang="fr-FR" sz="1200" b="1" dirty="0" smtClean="0"/>
                        <a:t> (%)</a:t>
                      </a:r>
                      <a:endParaRPr lang="en-US" sz="12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152425"/>
                  </a:ext>
                </a:extLst>
              </a:tr>
              <a:tr h="229193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UMCG PARTREC - </a:t>
                      </a:r>
                      <a:r>
                        <a:rPr lang="en-US" sz="1100" b="0" noProof="0" dirty="0" smtClean="0">
                          <a:solidFill>
                            <a:srgbClr val="00B050"/>
                          </a:solidFill>
                        </a:rPr>
                        <a:t>The N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etherlands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323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145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64*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851809"/>
                  </a:ext>
                </a:extLst>
              </a:tr>
              <a:tr h="21009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RADEF 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Finland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174038"/>
                  </a:ext>
                </a:extLst>
              </a:tr>
              <a:tr h="21009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PSI 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Switzerland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211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145133"/>
                  </a:ext>
                </a:extLst>
              </a:tr>
              <a:tr h="21009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CNA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Spain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3049687"/>
                  </a:ext>
                </a:extLst>
              </a:tr>
              <a:tr h="21009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NPI CAS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Czech</a:t>
                      </a:r>
                      <a:r>
                        <a:rPr lang="en-US" sz="1100" baseline="0" noProof="0" dirty="0" smtClean="0">
                          <a:solidFill>
                            <a:schemeClr val="tx1"/>
                          </a:solidFill>
                        </a:rPr>
                        <a:t> Republic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15,75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30517"/>
                  </a:ext>
                </a:extLst>
              </a:tr>
              <a:tr h="21009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rgbClr val="00B050"/>
                          </a:solidFill>
                        </a:rPr>
                        <a:t>TRIUMF 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Canada BL1B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148**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124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895601"/>
                  </a:ext>
                </a:extLst>
              </a:tr>
              <a:tr h="229193">
                <a:tc>
                  <a:txBody>
                    <a:bodyPr/>
                    <a:lstStyle/>
                    <a:p>
                      <a:pPr algn="ctr"/>
                      <a:r>
                        <a:rPr lang="fr-FR" sz="1100" b="1" noProof="0" dirty="0" smtClean="0">
                          <a:solidFill>
                            <a:schemeClr val="tx1"/>
                          </a:solidFill>
                        </a:rPr>
                        <a:t>HZDR</a:t>
                      </a:r>
                      <a:r>
                        <a:rPr lang="fr-FR" sz="1100" noProof="0" dirty="0" smtClean="0"/>
                        <a:t> – Germany DRACO</a:t>
                      </a:r>
                      <a:endParaRPr lang="en-US" sz="11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1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82</a:t>
                      </a:r>
                      <a:endParaRPr kumimoji="0" lang="en-US" sz="1200" b="1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377105"/>
                  </a:ext>
                </a:extLst>
              </a:tr>
              <a:tr h="229193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/>
                        <a:t>CLPU</a:t>
                      </a:r>
                      <a:r>
                        <a:rPr lang="en-US" sz="1100" noProof="0" dirty="0" smtClean="0"/>
                        <a:t> Spain VEGA</a:t>
                      </a:r>
                      <a:endParaRPr lang="en-US" sz="11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208376"/>
                  </a:ext>
                </a:extLst>
              </a:tr>
              <a:tr h="210094">
                <a:tc>
                  <a:txBody>
                    <a:bodyPr/>
                    <a:lstStyle/>
                    <a:p>
                      <a:pPr algn="ctr"/>
                      <a:r>
                        <a:rPr lang="fr-FR" sz="1100" b="1" noProof="0" dirty="0" smtClean="0">
                          <a:solidFill>
                            <a:srgbClr val="00B050"/>
                          </a:solidFill>
                        </a:rPr>
                        <a:t>HPTC</a:t>
                      </a:r>
                      <a:r>
                        <a:rPr lang="fr-FR" sz="1100" noProof="0" dirty="0" smtClean="0">
                          <a:solidFill>
                            <a:srgbClr val="00B050"/>
                          </a:solidFill>
                        </a:rPr>
                        <a:t> - </a:t>
                      </a:r>
                      <a:r>
                        <a:rPr lang="en-US" sz="1100" b="0" noProof="0" dirty="0" smtClean="0">
                          <a:solidFill>
                            <a:srgbClr val="00B050"/>
                          </a:solidFill>
                        </a:rPr>
                        <a:t>The N</a:t>
                      </a:r>
                      <a:r>
                        <a:rPr lang="en-US" sz="1100" noProof="0" dirty="0" smtClean="0">
                          <a:solidFill>
                            <a:srgbClr val="00B050"/>
                          </a:solidFill>
                        </a:rPr>
                        <a:t>etherlands</a:t>
                      </a:r>
                      <a:endParaRPr lang="en-US" sz="1100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579341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25976" y="4190341"/>
            <a:ext cx="75815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*PARTREC: </a:t>
            </a:r>
            <a:r>
              <a:rPr lang="en-US" sz="1200" dirty="0" smtClean="0"/>
              <a:t>The TBD 64 hours will be cancelled if PARTREC doesn’t provide beam in October.</a:t>
            </a:r>
          </a:p>
          <a:p>
            <a:r>
              <a:rPr lang="en-US" sz="1200" b="1" dirty="0" smtClean="0"/>
              <a:t>**TRIUMF BL1B: </a:t>
            </a:r>
            <a:r>
              <a:rPr lang="en-US" sz="1200" dirty="0" smtClean="0"/>
              <a:t>In addition 20 h initially committed to protons were used to provide low flux neutrons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8142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year achievements and ongoing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Alternative facilities: Beam hours by facility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E8F26812-B0FF-F55D-E442-6672F18C72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154389"/>
              </p:ext>
            </p:extLst>
          </p:nvPr>
        </p:nvGraphicFramePr>
        <p:xfrm>
          <a:off x="709433" y="2058985"/>
          <a:ext cx="8036698" cy="1310640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978050">
                  <a:extLst>
                    <a:ext uri="{9D8B030D-6E8A-4147-A177-3AD203B41FA5}">
                      <a16:colId xmlns:a16="http://schemas.microsoft.com/office/drawing/2014/main" val="1066135225"/>
                    </a:ext>
                  </a:extLst>
                </a:gridCol>
                <a:gridCol w="1152802">
                  <a:extLst>
                    <a:ext uri="{9D8B030D-6E8A-4147-A177-3AD203B41FA5}">
                      <a16:colId xmlns:a16="http://schemas.microsoft.com/office/drawing/2014/main" val="397032635"/>
                    </a:ext>
                  </a:extLst>
                </a:gridCol>
                <a:gridCol w="905803">
                  <a:extLst>
                    <a:ext uri="{9D8B030D-6E8A-4147-A177-3AD203B41FA5}">
                      <a16:colId xmlns:a16="http://schemas.microsoft.com/office/drawing/2014/main" val="769948044"/>
                    </a:ext>
                  </a:extLst>
                </a:gridCol>
                <a:gridCol w="922159">
                  <a:extLst>
                    <a:ext uri="{9D8B030D-6E8A-4147-A177-3AD203B41FA5}">
                      <a16:colId xmlns:a16="http://schemas.microsoft.com/office/drawing/2014/main" val="1013433066"/>
                    </a:ext>
                  </a:extLst>
                </a:gridCol>
                <a:gridCol w="1538942">
                  <a:extLst>
                    <a:ext uri="{9D8B030D-6E8A-4147-A177-3AD203B41FA5}">
                      <a16:colId xmlns:a16="http://schemas.microsoft.com/office/drawing/2014/main" val="2214287474"/>
                    </a:ext>
                  </a:extLst>
                </a:gridCol>
                <a:gridCol w="1538942">
                  <a:extLst>
                    <a:ext uri="{9D8B030D-6E8A-4147-A177-3AD203B41FA5}">
                      <a16:colId xmlns:a16="http://schemas.microsoft.com/office/drawing/2014/main" val="4254598910"/>
                    </a:ext>
                  </a:extLst>
                </a:gridCol>
              </a:tblGrid>
              <a:tr h="22919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Facility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TA available (h)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Assigned</a:t>
                      </a:r>
                    </a:p>
                    <a:p>
                      <a:pPr algn="ctr"/>
                      <a:r>
                        <a:rPr lang="en-US" sz="1200" b="1" dirty="0" smtClean="0"/>
                        <a:t> 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Scheduled 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Delivered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(h)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err="1" smtClean="0"/>
                        <a:t>delivered</a:t>
                      </a:r>
                      <a:r>
                        <a:rPr lang="fr-FR" sz="1200" b="1" dirty="0" smtClean="0"/>
                        <a:t>/</a:t>
                      </a:r>
                      <a:br>
                        <a:rPr lang="fr-FR" sz="1200" b="1" dirty="0" smtClean="0"/>
                      </a:br>
                      <a:r>
                        <a:rPr lang="fr-FR" sz="1200" b="1" dirty="0" err="1" smtClean="0"/>
                        <a:t>available</a:t>
                      </a:r>
                      <a:r>
                        <a:rPr lang="fr-FR" sz="1200" b="1" dirty="0" smtClean="0"/>
                        <a:t> (%)</a:t>
                      </a:r>
                      <a:endParaRPr lang="en-US" sz="1200" b="1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152425"/>
                  </a:ext>
                </a:extLst>
              </a:tr>
              <a:tr h="229193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HZDR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Germany  </a:t>
                      </a:r>
                      <a:r>
                        <a:rPr lang="en-US" sz="1100" noProof="0" dirty="0" err="1" smtClean="0">
                          <a:solidFill>
                            <a:schemeClr val="tx1"/>
                          </a:solidFill>
                        </a:rPr>
                        <a:t>gElbe</a:t>
                      </a:r>
                      <a:r>
                        <a:rPr lang="en-US" sz="1100" baseline="0" noProof="0" dirty="0" smtClean="0">
                          <a:solidFill>
                            <a:schemeClr val="tx1"/>
                          </a:solidFill>
                        </a:rPr>
                        <a:t> (gamma)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114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106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851809"/>
                  </a:ext>
                </a:extLst>
              </a:tr>
              <a:tr h="210094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solidFill>
                            <a:schemeClr val="tx1"/>
                          </a:solidFill>
                        </a:rPr>
                        <a:t>ESRF </a:t>
                      </a:r>
                      <a:r>
                        <a:rPr lang="en-US" sz="1100" noProof="0" dirty="0" smtClean="0">
                          <a:solidFill>
                            <a:schemeClr val="tx1"/>
                          </a:solidFill>
                        </a:rPr>
                        <a:t>France ID09</a:t>
                      </a:r>
                      <a:r>
                        <a:rPr lang="en-US" sz="1100" baseline="0" noProof="0" dirty="0" smtClean="0">
                          <a:solidFill>
                            <a:schemeClr val="tx1"/>
                          </a:solidFill>
                        </a:rPr>
                        <a:t> (Pulsed </a:t>
                      </a:r>
                      <a:r>
                        <a:rPr lang="en-US" sz="1100" baseline="0" noProof="0" dirty="0" err="1" smtClean="0">
                          <a:solidFill>
                            <a:schemeClr val="tx1"/>
                          </a:solidFill>
                        </a:rPr>
                        <a:t>Xrays</a:t>
                      </a:r>
                      <a:r>
                        <a:rPr lang="en-US" sz="1100" baseline="0" noProof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1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288</a:t>
                      </a:r>
                      <a:endParaRPr kumimoji="0" lang="en-US" sz="1200" b="0" i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TBC*</a:t>
                      </a:r>
                      <a:endParaRPr kumimoji="0" lang="en-US" sz="1200" b="0" i="0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 eaLnBrk="1" latinLnBrk="0" hangingPunct="1"/>
                      <a:r>
                        <a:rPr kumimoji="0" lang="fr-FR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33526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56607" y="3346560"/>
            <a:ext cx="8089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*ESRF: </a:t>
            </a:r>
          </a:p>
          <a:p>
            <a:pPr marL="285750" indent="-285750">
              <a:buFontTx/>
              <a:buChar char="-"/>
            </a:pPr>
            <a:r>
              <a:rPr lang="en-US" sz="1200" dirty="0" smtClean="0"/>
              <a:t>The unique accepted proposal </a:t>
            </a:r>
            <a:r>
              <a:rPr lang="en-US" sz="1200" dirty="0"/>
              <a:t>to ESRF local PAC was to be submitted in February </a:t>
            </a:r>
            <a:r>
              <a:rPr lang="en-US" sz="1200" dirty="0" smtClean="0"/>
              <a:t>2024 =&gt; no feedback yet</a:t>
            </a:r>
            <a:endParaRPr lang="en-US" sz="1200" dirty="0"/>
          </a:p>
          <a:p>
            <a:pPr marL="285750" indent="-285750">
              <a:buFontTx/>
              <a:buChar char="-"/>
            </a:pPr>
            <a:r>
              <a:rPr lang="en-US" sz="1200" dirty="0" smtClean="0"/>
              <a:t>3 other proposals were accepted and had to be cancelled:</a:t>
            </a:r>
          </a:p>
          <a:p>
            <a:pPr marL="742950" lvl="1" indent="-285750">
              <a:buFontTx/>
              <a:buChar char="-"/>
            </a:pPr>
            <a:r>
              <a:rPr lang="fr-FR" sz="1200" dirty="0"/>
              <a:t>1 proposal </a:t>
            </a:r>
            <a:r>
              <a:rPr lang="fr-FR" sz="1200" dirty="0" err="1"/>
              <a:t>rejected</a:t>
            </a:r>
            <a:r>
              <a:rPr lang="fr-FR" sz="1200" dirty="0"/>
              <a:t> by ESRF local PAC</a:t>
            </a:r>
            <a:endParaRPr lang="en-US" sz="1200" dirty="0"/>
          </a:p>
          <a:p>
            <a:pPr marL="742950" lvl="1" indent="-285750">
              <a:buFontTx/>
              <a:buChar char="-"/>
            </a:pPr>
            <a:r>
              <a:rPr lang="fr-FR" sz="1200" dirty="0" smtClean="0"/>
              <a:t>2 proposal </a:t>
            </a:r>
            <a:r>
              <a:rPr lang="fr-FR" sz="1200" dirty="0" err="1" smtClean="0"/>
              <a:t>removed</a:t>
            </a:r>
            <a:r>
              <a:rPr lang="fr-FR" sz="1200" dirty="0" smtClean="0"/>
              <a:t> </a:t>
            </a:r>
            <a:r>
              <a:rPr lang="fr-FR" sz="1200" dirty="0" err="1" smtClean="0"/>
              <a:t>because</a:t>
            </a:r>
            <a:r>
              <a:rPr lang="fr-FR" sz="1200" dirty="0" smtClean="0"/>
              <a:t> not acceptable in the frame of RADNEXT (French teams) </a:t>
            </a:r>
            <a:br>
              <a:rPr lang="fr-FR" sz="1200" dirty="0" smtClean="0"/>
            </a:br>
            <a:r>
              <a:rPr lang="fr-FR" sz="1200" dirty="0" smtClean="0"/>
              <a:t>	=&gt; </a:t>
            </a:r>
            <a:r>
              <a:rPr lang="fr-FR" sz="1200" dirty="0" err="1" smtClean="0"/>
              <a:t>Accepted</a:t>
            </a:r>
            <a:r>
              <a:rPr lang="fr-FR" sz="1200" dirty="0" smtClean="0"/>
              <a:t> </a:t>
            </a:r>
            <a:r>
              <a:rPr lang="fr-FR" sz="1200" dirty="0" smtClean="0"/>
              <a:t>by ESRF local pack </a:t>
            </a:r>
            <a:r>
              <a:rPr lang="fr-FR" sz="1200" dirty="0" smtClean="0"/>
              <a:t>and </a:t>
            </a:r>
            <a:r>
              <a:rPr lang="fr-FR" sz="1200" dirty="0" err="1" smtClean="0"/>
              <a:t>performed</a:t>
            </a:r>
            <a:r>
              <a:rPr lang="fr-FR" sz="1200" dirty="0" smtClean="0"/>
              <a:t> </a:t>
            </a:r>
            <a:r>
              <a:rPr lang="fr-FR" sz="1200" dirty="0" smtClean="0"/>
              <a:t>out of the RADNEXT project</a:t>
            </a:r>
          </a:p>
        </p:txBody>
      </p:sp>
    </p:spTree>
    <p:extLst>
      <p:ext uri="{BB962C8B-B14F-4D97-AF65-F5344CB8AC3E}">
        <p14:creationId xmlns:p14="http://schemas.microsoft.com/office/powerpoint/2010/main" val="251206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20947</TotalTime>
  <Words>846</Words>
  <Application>Microsoft Office PowerPoint</Application>
  <PresentationFormat>Affichage à l'écran (16:9)</PresentationFormat>
  <Paragraphs>329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Symbol</vt:lpstr>
      <vt:lpstr>Tahoma</vt:lpstr>
      <vt:lpstr>Wingdings</vt:lpstr>
      <vt:lpstr>Wingdings 2</vt:lpstr>
      <vt:lpstr>CERN2Corporate16-9</vt:lpstr>
      <vt:lpstr>WP10, Transnational Access - Proton, heavy ion and alternative beams and irradiation </vt:lpstr>
      <vt:lpstr>Outline</vt:lpstr>
      <vt:lpstr>Third year achievements and ongoing activities</vt:lpstr>
      <vt:lpstr>Présentation PowerPoint</vt:lpstr>
      <vt:lpstr>Présentation PowerPoint</vt:lpstr>
      <vt:lpstr>Présentation PowerPoint</vt:lpstr>
      <vt:lpstr>Third year achievements and ongoing activities</vt:lpstr>
      <vt:lpstr>Third year achievements and ongoing activities</vt:lpstr>
      <vt:lpstr>Third year achievements and ongoing activities</vt:lpstr>
      <vt:lpstr>Third year achievements and ongoing activities</vt:lpstr>
      <vt:lpstr>Conclusion: Current situation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Bezerra Francoise</cp:lastModifiedBy>
  <cp:revision>506</cp:revision>
  <dcterms:created xsi:type="dcterms:W3CDTF">2016-04-26T16:44:32Z</dcterms:created>
  <dcterms:modified xsi:type="dcterms:W3CDTF">2024-06-11T01:25:41Z</dcterms:modified>
</cp:coreProperties>
</file>