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a1e70f6fe3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a1e70f6fe3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a1e70f6fe3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a1e70f6fe3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9fbcc2d7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9fbcc2d7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9fc2cc8611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9fc2cc8611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a1e70f6fe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a1e70f6fe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a1e70f6fe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a1e70f6fe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a1e70f6fe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a1e70f6fe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a1e70f6fe3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a1e70f6fe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a1e70f6fe3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a1e70f6fe3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a1e70f6fe3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a1e70f6fe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7" name="Google Shape;17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5.png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794700"/>
            <a:ext cx="9144000" cy="34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4794700"/>
            <a:ext cx="331507" cy="34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7803900" y="4912650"/>
            <a:ext cx="1340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784"/>
              <a:buNone/>
            </a:pPr>
            <a:r>
              <a:t/>
            </a:r>
            <a:endParaRPr i="1" sz="1060">
              <a:solidFill>
                <a:srgbClr val="B7B7B7"/>
              </a:solidFill>
            </a:endParaRPr>
          </a:p>
        </p:txBody>
      </p:sp>
      <p:sp>
        <p:nvSpPr>
          <p:cNvPr id="12" name="Google Shape;12;p1"/>
          <p:cNvSpPr txBox="1"/>
          <p:nvPr/>
        </p:nvSpPr>
        <p:spPr>
          <a:xfrm>
            <a:off x="6679350" y="4868450"/>
            <a:ext cx="1793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549"/>
              <a:buNone/>
            </a:pPr>
            <a:r>
              <a:rPr i="1" lang="en-GB" sz="942">
                <a:solidFill>
                  <a:srgbClr val="B7B7B7"/>
                </a:solidFill>
              </a:rPr>
              <a:t>BI Technical Board - 7/12/2023</a:t>
            </a:r>
            <a:endParaRPr i="1" sz="942">
              <a:solidFill>
                <a:srgbClr val="B7B7B7"/>
              </a:solidFill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1067000" y="4868450"/>
            <a:ext cx="29085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549"/>
              <a:buNone/>
            </a:pPr>
            <a:r>
              <a:rPr i="1" lang="en-GB" sz="942">
                <a:solidFill>
                  <a:srgbClr val="B7B7B7"/>
                </a:solidFill>
              </a:rPr>
              <a:t>Dealing with Beam Instrumentation Big Data</a:t>
            </a:r>
            <a:endParaRPr i="1" sz="942">
              <a:solidFill>
                <a:srgbClr val="B7B7B7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hyperlink" Target="https://gitlab.cern.ch/bisw-cpplibrary/bi-data-file-handling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5000"/>
              <a:t>Dealing with Beam Instrumentation Big Data </a:t>
            </a:r>
            <a:endParaRPr sz="5000"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/>
              <a:t>BI Technical Board - 7th December 2023</a:t>
            </a:r>
            <a:endParaRPr sz="2400"/>
          </a:p>
        </p:txBody>
      </p:sp>
      <p:pic>
        <p:nvPicPr>
          <p:cNvPr id="61" name="Google Shape;6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4794700"/>
            <a:ext cx="9144000" cy="34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4794700"/>
            <a:ext cx="331507" cy="34880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>
            <p:ph idx="4294967295" type="body"/>
          </p:nvPr>
        </p:nvSpPr>
        <p:spPr>
          <a:xfrm>
            <a:off x="7803900" y="4912650"/>
            <a:ext cx="1340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784"/>
              <a:buNone/>
            </a:pPr>
            <a:r>
              <a:t/>
            </a:r>
            <a:endParaRPr i="1" sz="1060">
              <a:solidFill>
                <a:srgbClr val="B7B7B7"/>
              </a:solidFill>
            </a:endParaRPr>
          </a:p>
        </p:txBody>
      </p:sp>
      <p:sp>
        <p:nvSpPr>
          <p:cNvPr id="64" name="Google Shape;64;p13"/>
          <p:cNvSpPr txBox="1"/>
          <p:nvPr>
            <p:ph idx="4294967295" type="body"/>
          </p:nvPr>
        </p:nvSpPr>
        <p:spPr>
          <a:xfrm>
            <a:off x="3675450" y="4912650"/>
            <a:ext cx="1793100" cy="2013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549"/>
              <a:buNone/>
            </a:pPr>
            <a:r>
              <a:t/>
            </a:r>
            <a:endParaRPr i="1" sz="942">
              <a:solidFill>
                <a:srgbClr val="B7B7B7"/>
              </a:solidFill>
            </a:endParaRPr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578775" y="3775413"/>
            <a:ext cx="7700700" cy="4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-GB" sz="1779"/>
              <a:t>M. González Berges, A. Guerrero, </a:t>
            </a:r>
            <a:r>
              <a:rPr lang="en-GB" sz="1779"/>
              <a:t>J. Kearney, </a:t>
            </a:r>
            <a:r>
              <a:rPr lang="en-GB" sz="1779"/>
              <a:t>J. Martínez Samblas</a:t>
            </a:r>
            <a:endParaRPr sz="1779"/>
          </a:p>
        </p:txBody>
      </p:sp>
      <p:sp>
        <p:nvSpPr>
          <p:cNvPr id="66" name="Google Shape;66;p13"/>
          <p:cNvSpPr txBox="1"/>
          <p:nvPr>
            <p:ph idx="1" type="subTitle"/>
          </p:nvPr>
        </p:nvSpPr>
        <p:spPr>
          <a:xfrm>
            <a:off x="5123100" y="4417800"/>
            <a:ext cx="3970500" cy="34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4"/>
              <a:buNone/>
            </a:pPr>
            <a:r>
              <a:rPr lang="en-GB" sz="1445"/>
              <a:t>Input from: D. Belohrad, </a:t>
            </a:r>
            <a:r>
              <a:rPr lang="en-GB" sz="1445"/>
              <a:t>E. Calvo, </a:t>
            </a:r>
            <a:r>
              <a:rPr lang="en-GB" sz="1445"/>
              <a:t>T. Levens</a:t>
            </a:r>
            <a:endParaRPr sz="1445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</p:txBody>
      </p:sp>
      <p:sp>
        <p:nvSpPr>
          <p:cNvPr id="165" name="Google Shape;165;p22"/>
          <p:cNvSpPr txBox="1"/>
          <p:nvPr>
            <p:ph idx="1" type="body"/>
          </p:nvPr>
        </p:nvSpPr>
        <p:spPr>
          <a:xfrm>
            <a:off x="311700" y="1185875"/>
            <a:ext cx="8520600" cy="344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 number of BI use cases are not covered by standard tools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Chosen a solid platform (HDF5) to develop the necessary solutions with minimal effort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Ready to move to standard tools once the BI requirements are covered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Next steps: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Finalize performance measurements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Extend generic analysis in DAVIT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Discussion with CSS on NXCALS evolution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Content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we need another system?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BI Big Data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/>
              <a:t>BI Solution based on HDF5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Reference Architecture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Storage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Visualization &amp; Analysis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Conclusions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	</a:t>
            </a:r>
            <a:endParaRPr/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806675"/>
            <a:ext cx="346250" cy="33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11700" y="325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Why we need another system?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11700" y="970050"/>
            <a:ext cx="8670000" cy="371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 Use </a:t>
            </a:r>
            <a:r>
              <a:rPr lang="en-GB"/>
              <a:t>cases that don’t fit in NXCALS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Large amounts of data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NXCALS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/>
              <a:t>Individual insertions limited to 2 MB per property (can go up to ~20-30 MB)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/>
              <a:t>Clients with high insertion rated can be slowed down or disconnected temporarily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BI Systems (next slide)</a:t>
            </a:r>
            <a:endParaRPr/>
          </a:p>
          <a:p>
            <a:pPr indent="-310832" lvl="2" marL="1371600" rtl="0" algn="l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-GB"/>
              <a:t>Diamond BLMs, LIU wirescanners, Head-Tail, etc 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Temporary data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MDs, capture data for studies, etc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Simulation data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Doesn’t fit Device-Property model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BI Systems: ISpy </a:t>
            </a:r>
            <a:r>
              <a:rPr lang="en-GB"/>
              <a:t>simulation results (including metadata)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Data Analysis results 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Could be sent to NXCALS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Retrieval speed not enough for interactive visualization</a:t>
            </a:r>
            <a:endParaRPr/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-GB"/>
              <a:t>BI Systems: OAF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6"/>
          <p:cNvSpPr txBox="1"/>
          <p:nvPr>
            <p:ph type="title"/>
          </p:nvPr>
        </p:nvSpPr>
        <p:spPr>
          <a:xfrm>
            <a:off x="311700" y="237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 Big Data</a:t>
            </a:r>
            <a:endParaRPr/>
          </a:p>
        </p:txBody>
      </p:sp>
      <p:sp>
        <p:nvSpPr>
          <p:cNvPr id="85" name="Google Shape;85;p16"/>
          <p:cNvSpPr txBox="1"/>
          <p:nvPr>
            <p:ph idx="1" type="body"/>
          </p:nvPr>
        </p:nvSpPr>
        <p:spPr>
          <a:xfrm>
            <a:off x="155450" y="809900"/>
            <a:ext cx="4732500" cy="40791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18000" lIns="91425" spcFirstLastPara="1" rIns="91425" wrap="square" tIns="91425">
            <a:normAutofit fontScale="6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Diamond</a:t>
            </a:r>
            <a:r>
              <a:rPr lang="en-GB"/>
              <a:t> BLMs</a:t>
            </a:r>
            <a:endParaRPr/>
          </a:p>
          <a:p>
            <a:pPr indent="-300037" lvl="0" marL="457200" rtl="0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Use for IQC, UFO detection, beam studies, etc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Several systems</a:t>
            </a:r>
            <a:endParaRPr/>
          </a:p>
          <a:p>
            <a:pPr indent="-28869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LHC, SPS (BLMDIAMONDVFC)</a:t>
            </a:r>
            <a:endParaRPr sz="1514"/>
          </a:p>
          <a:p>
            <a:pPr indent="-28869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East Area - F61 (Picoscope)</a:t>
            </a:r>
            <a:endParaRPr sz="1514"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Capture buffer max size ~536 Msamples x 2 channels</a:t>
            </a:r>
            <a:endParaRPr/>
          </a:p>
          <a:p>
            <a:pPr indent="-300037" lvl="0" marL="457200" rtl="0" algn="l">
              <a:spcBef>
                <a:spcPts val="0"/>
              </a:spcBef>
              <a:spcAft>
                <a:spcPts val="0"/>
              </a:spcAft>
              <a:buSzPct val="108620"/>
              <a:buChar char="●"/>
            </a:pPr>
            <a:r>
              <a:rPr lang="en-GB" sz="1657"/>
              <a:t>FESA property </a:t>
            </a:r>
            <a:endParaRPr sz="1657"/>
          </a:p>
          <a:p>
            <a:pPr indent="-300037" lvl="0" marL="914400" rtl="0" algn="l">
              <a:spcBef>
                <a:spcPts val="0"/>
              </a:spcBef>
              <a:spcAft>
                <a:spcPts val="0"/>
              </a:spcAft>
              <a:buSzPct val="108620"/>
              <a:buChar char="●"/>
            </a:pPr>
            <a:r>
              <a:rPr lang="en-GB" sz="1657"/>
              <a:t>Max size ~3.2 GB</a:t>
            </a:r>
            <a:endParaRPr sz="1657"/>
          </a:p>
          <a:p>
            <a:pPr indent="-294367" lvl="0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657"/>
              <a:t>Typical sizes: from 10MBs to several 100MBs  per cycle</a:t>
            </a:r>
            <a:endParaRPr sz="1657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LIU wire-scanners</a:t>
            </a:r>
            <a:endParaRPr sz="11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00037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LHC prototype 1 channel in/out capture data is ~110MB for ~only 10mm scan.</a:t>
            </a:r>
            <a:endParaRPr/>
          </a:p>
          <a:p>
            <a:pPr indent="-30003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SPS ~200MB for a medium speed scan of ~80mm</a:t>
            </a:r>
            <a:endParaRPr/>
          </a:p>
          <a:p>
            <a:pPr indent="-300037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PS ~50MB for high speed scan of ~100mm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/>
              <a:t>Spill Monitor</a:t>
            </a:r>
            <a:endParaRPr/>
          </a:p>
          <a:p>
            <a:pPr indent="-300037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100 ms per spill cycle x 2 channels</a:t>
            </a:r>
            <a:endParaRPr/>
          </a:p>
          <a:p>
            <a:pPr indent="-288697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Raw data: ~100 Msamples per 20 seconds</a:t>
            </a:r>
            <a:endParaRPr sz="1514"/>
          </a:p>
          <a:p>
            <a:pPr indent="-288697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Slow data: ~20 Msamples per 20 secon</a:t>
            </a:r>
            <a:r>
              <a:rPr lang="en-GB"/>
              <a:t>d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4992325" y="797900"/>
            <a:ext cx="4020000" cy="3950700"/>
          </a:xfrm>
          <a:prstGeom prst="rect">
            <a:avLst/>
          </a:prstGeom>
          <a:solidFill>
            <a:srgbClr val="EFEFEF"/>
          </a:solidFill>
        </p:spPr>
        <p:txBody>
          <a:bodyPr anchorCtr="0" anchor="t" bIns="18000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/>
              <a:t>Head-Tail</a:t>
            </a:r>
            <a:endParaRPr/>
          </a:p>
          <a:p>
            <a:pPr indent="-308610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Max acquisition size is 3.2 GB (readout ~30 seconds)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Systems</a:t>
            </a:r>
            <a:endParaRPr/>
          </a:p>
          <a:p>
            <a:pPr indent="-295909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LHC: frequent triggers when instability trigger enabled</a:t>
            </a:r>
            <a:endParaRPr sz="1514"/>
          </a:p>
          <a:p>
            <a:pPr indent="-295909" lvl="0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1514"/>
              <a:t>SPS: once per cycle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Other systems using file storage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LHC BPMs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LHC BLMs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Data for studies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ALPS capture data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BSRL intermediate histograms</a:t>
            </a:r>
            <a:endParaRPr/>
          </a:p>
          <a:p>
            <a:pPr indent="-30861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/>
              <a:t>etc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BI Solution based on HDF5</a:t>
            </a:r>
            <a:endParaRPr/>
          </a:p>
        </p:txBody>
      </p:sp>
      <p:sp>
        <p:nvSpPr>
          <p:cNvPr id="92" name="Google Shape;92;p17"/>
          <p:cNvSpPr txBox="1"/>
          <p:nvPr>
            <p:ph idx="1" type="body"/>
          </p:nvPr>
        </p:nvSpPr>
        <p:spPr>
          <a:xfrm>
            <a:off x="157325" y="1075275"/>
            <a:ext cx="5666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Hierarchical Data Format 5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Supports large, complex, heterogeneous data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File directory like </a:t>
            </a:r>
            <a:r>
              <a:rPr lang="en-GB"/>
              <a:t>structure</a:t>
            </a:r>
            <a:r>
              <a:rPr lang="en-GB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Advanced features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Compression, parallel I/O, caching,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Portable across platforms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1800"/>
              <a:t>APIs in many languages (e.g. Python, C++)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Strong community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Wide used in </a:t>
            </a:r>
            <a:r>
              <a:rPr lang="en-GB"/>
              <a:t>industry</a:t>
            </a:r>
            <a:r>
              <a:rPr lang="en-GB"/>
              <a:t> and science (including at CERN!)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Forums, tools available, etc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/>
              <a:t>Previous experience in BI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/>
              <a:t>OAF, head-tail system</a:t>
            </a:r>
            <a:endParaRPr/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50" y="445025"/>
            <a:ext cx="3222825" cy="197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89275" y="2571750"/>
            <a:ext cx="3024804" cy="21581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6213900" y="4729900"/>
            <a:ext cx="2739600" cy="302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2"/>
                </a:solidFill>
              </a:rPr>
              <a:t>https://www.hdfgroup.org/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 Architecture*</a:t>
            </a:r>
            <a:endParaRPr/>
          </a:p>
        </p:txBody>
      </p:sp>
      <p:sp>
        <p:nvSpPr>
          <p:cNvPr id="101" name="Google Shape;101;p18"/>
          <p:cNvSpPr txBox="1"/>
          <p:nvPr/>
        </p:nvSpPr>
        <p:spPr>
          <a:xfrm>
            <a:off x="140650" y="1463000"/>
            <a:ext cx="947400" cy="6033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FESA Server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2" name="Google Shape;102;p18"/>
          <p:cNvSpPr txBox="1"/>
          <p:nvPr/>
        </p:nvSpPr>
        <p:spPr>
          <a:xfrm>
            <a:off x="7382950" y="1266500"/>
            <a:ext cx="1653900" cy="996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Final location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(e.g. EOS)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3" name="Google Shape;103;p18"/>
          <p:cNvSpPr txBox="1"/>
          <p:nvPr/>
        </p:nvSpPr>
        <p:spPr>
          <a:xfrm>
            <a:off x="1306825" y="1309550"/>
            <a:ext cx="17235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600">
                <a:solidFill>
                  <a:schemeClr val="dk2"/>
                </a:solidFill>
              </a:rPr>
              <a:t>HDF5 files</a:t>
            </a:r>
            <a:endParaRPr i="1" sz="16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solidFill>
                  <a:schemeClr val="dk2"/>
                </a:solidFill>
              </a:rPr>
              <a:t>(Full data + metadata)</a:t>
            </a:r>
            <a:endParaRPr i="1" sz="1200">
              <a:solidFill>
                <a:schemeClr val="dk2"/>
              </a:solidFill>
            </a:endParaRPr>
          </a:p>
        </p:txBody>
      </p:sp>
      <p:cxnSp>
        <p:nvCxnSpPr>
          <p:cNvPr id="104" name="Google Shape;104;p18"/>
          <p:cNvCxnSpPr>
            <a:stCxn id="101" idx="3"/>
            <a:endCxn id="105" idx="1"/>
          </p:cNvCxnSpPr>
          <p:nvPr/>
        </p:nvCxnSpPr>
        <p:spPr>
          <a:xfrm>
            <a:off x="1088050" y="1764650"/>
            <a:ext cx="2092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6" name="Google Shape;106;p18"/>
          <p:cNvCxnSpPr>
            <a:stCxn id="105" idx="3"/>
            <a:endCxn id="102" idx="1"/>
          </p:cNvCxnSpPr>
          <p:nvPr/>
        </p:nvCxnSpPr>
        <p:spPr>
          <a:xfrm>
            <a:off x="5639725" y="1764650"/>
            <a:ext cx="1743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5" name="Google Shape;105;p18"/>
          <p:cNvSpPr txBox="1"/>
          <p:nvPr/>
        </p:nvSpPr>
        <p:spPr>
          <a:xfrm>
            <a:off x="3180925" y="1266500"/>
            <a:ext cx="2458800" cy="9963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Temporary location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(e.g. NFS, local drive)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07" name="Google Shape;107;p18"/>
          <p:cNvCxnSpPr>
            <a:stCxn id="105" idx="2"/>
            <a:endCxn id="108" idx="0"/>
          </p:cNvCxnSpPr>
          <p:nvPr/>
        </p:nvCxnSpPr>
        <p:spPr>
          <a:xfrm>
            <a:off x="4410325" y="2262800"/>
            <a:ext cx="3192600" cy="74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8"/>
          <p:cNvCxnSpPr>
            <a:stCxn id="102" idx="2"/>
            <a:endCxn id="108" idx="0"/>
          </p:cNvCxnSpPr>
          <p:nvPr/>
        </p:nvCxnSpPr>
        <p:spPr>
          <a:xfrm flipH="1">
            <a:off x="7603000" y="2262800"/>
            <a:ext cx="606900" cy="74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0" name="Google Shape;110;p18"/>
          <p:cNvSpPr txBox="1"/>
          <p:nvPr/>
        </p:nvSpPr>
        <p:spPr>
          <a:xfrm>
            <a:off x="6828350" y="4351725"/>
            <a:ext cx="16539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600">
                <a:solidFill>
                  <a:schemeClr val="dk2"/>
                </a:solidFill>
              </a:rPr>
              <a:t>View/Analyze</a:t>
            </a:r>
            <a:endParaRPr i="1" sz="1600">
              <a:solidFill>
                <a:schemeClr val="dk2"/>
              </a:solidFill>
            </a:endParaRPr>
          </a:p>
        </p:txBody>
      </p:sp>
      <p:sp>
        <p:nvSpPr>
          <p:cNvPr id="111" name="Google Shape;111;p18"/>
          <p:cNvSpPr txBox="1"/>
          <p:nvPr/>
        </p:nvSpPr>
        <p:spPr>
          <a:xfrm>
            <a:off x="3307750" y="3422850"/>
            <a:ext cx="1723500" cy="5349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NXCALS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12" name="Google Shape;112;p18"/>
          <p:cNvCxnSpPr>
            <a:stCxn id="101" idx="2"/>
            <a:endCxn id="111" idx="1"/>
          </p:cNvCxnSpPr>
          <p:nvPr/>
        </p:nvCxnSpPr>
        <p:spPr>
          <a:xfrm flipH="1" rot="-5400000">
            <a:off x="1149100" y="1531550"/>
            <a:ext cx="1623900" cy="2693400"/>
          </a:xfrm>
          <a:prstGeom prst="bent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8"/>
          <p:cNvSpPr txBox="1"/>
          <p:nvPr/>
        </p:nvSpPr>
        <p:spPr>
          <a:xfrm>
            <a:off x="1158250" y="3262125"/>
            <a:ext cx="12429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600">
                <a:solidFill>
                  <a:schemeClr val="dk2"/>
                </a:solidFill>
              </a:rPr>
              <a:t>Metadata +</a:t>
            </a:r>
            <a:endParaRPr i="1" sz="16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600">
                <a:solidFill>
                  <a:schemeClr val="dk2"/>
                </a:solidFill>
              </a:rPr>
              <a:t>Partial data</a:t>
            </a:r>
            <a:endParaRPr i="1" sz="1600">
              <a:solidFill>
                <a:schemeClr val="dk2"/>
              </a:solidFill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5584813" y="1309550"/>
            <a:ext cx="17235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600">
                <a:solidFill>
                  <a:schemeClr val="dk2"/>
                </a:solidFill>
              </a:rPr>
              <a:t>HDF5 files</a:t>
            </a:r>
            <a:endParaRPr i="1" sz="16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solidFill>
                  <a:schemeClr val="dk2"/>
                </a:solidFill>
              </a:rPr>
              <a:t>(Full data + metadata)</a:t>
            </a:r>
            <a:endParaRPr i="1" sz="1200">
              <a:solidFill>
                <a:schemeClr val="dk2"/>
              </a:solidFill>
            </a:endParaRPr>
          </a:p>
        </p:txBody>
      </p:sp>
      <p:sp>
        <p:nvSpPr>
          <p:cNvPr id="115" name="Google Shape;115;p18"/>
          <p:cNvSpPr txBox="1"/>
          <p:nvPr/>
        </p:nvSpPr>
        <p:spPr>
          <a:xfrm>
            <a:off x="-77175" y="4470950"/>
            <a:ext cx="29616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200">
                <a:solidFill>
                  <a:schemeClr val="dk2"/>
                </a:solidFill>
              </a:rPr>
              <a:t>* </a:t>
            </a:r>
            <a:r>
              <a:rPr i="1" lang="en-GB" sz="1200">
                <a:solidFill>
                  <a:schemeClr val="dk2"/>
                </a:solidFill>
              </a:rPr>
              <a:t>Not necessary to have all components</a:t>
            </a:r>
            <a:endParaRPr i="1" sz="1200">
              <a:solidFill>
                <a:schemeClr val="dk2"/>
              </a:solidFill>
            </a:endParaRPr>
          </a:p>
        </p:txBody>
      </p:sp>
      <p:pic>
        <p:nvPicPr>
          <p:cNvPr id="108" name="Google Shape;10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73500" y="3009889"/>
            <a:ext cx="2458800" cy="13437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6" name="Google Shape;116;p18"/>
          <p:cNvCxnSpPr>
            <a:stCxn id="111" idx="3"/>
            <a:endCxn id="108" idx="1"/>
          </p:cNvCxnSpPr>
          <p:nvPr/>
        </p:nvCxnSpPr>
        <p:spPr>
          <a:xfrm flipH="1" rot="10800000">
            <a:off x="5031250" y="3681900"/>
            <a:ext cx="1342200" cy="8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192825" y="62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Storing </a:t>
            </a:r>
            <a:r>
              <a:rPr lang="en-GB"/>
              <a:t>from FESA</a:t>
            </a:r>
            <a:endParaRPr/>
          </a:p>
        </p:txBody>
      </p:sp>
      <p:sp>
        <p:nvSpPr>
          <p:cNvPr id="122" name="Google Shape;122;p19"/>
          <p:cNvSpPr txBox="1"/>
          <p:nvPr>
            <p:ph idx="1" type="body"/>
          </p:nvPr>
        </p:nvSpPr>
        <p:spPr>
          <a:xfrm>
            <a:off x="115650" y="634825"/>
            <a:ext cx="70923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Two possibilities</a:t>
            </a:r>
            <a:endParaRPr sz="1600"/>
          </a:p>
          <a:p>
            <a:pPr indent="-191599" lvl="0" marL="179999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Simple interface in FESA</a:t>
            </a:r>
            <a:endParaRPr sz="1600"/>
          </a:p>
          <a:p>
            <a:pPr indent="-330200" lvl="1" marL="5400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Dump fields stored in shared memory or in CMW DataMaps (device/property model)</a:t>
            </a:r>
            <a:endParaRPr sz="1500"/>
          </a:p>
          <a:p>
            <a:pPr indent="-330200" lvl="1" marL="5400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Library with example: </a:t>
            </a:r>
            <a:endParaRPr sz="1600"/>
          </a:p>
          <a:p>
            <a:pPr indent="-33020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-GB"/>
              <a:t>https://gitlab.cern.ch/bisw-cpplibrary/biswhdf5</a:t>
            </a:r>
            <a:r>
              <a:rPr lang="en-GB" sz="1600"/>
              <a:t> </a:t>
            </a:r>
            <a:endParaRPr sz="1600"/>
          </a:p>
          <a:p>
            <a:pPr indent="-191599" lvl="0" marL="179999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Direct coding</a:t>
            </a:r>
            <a:endParaRPr sz="1600"/>
          </a:p>
          <a:p>
            <a:pPr indent="-330200" lvl="1" marL="5400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Needed in some specific cases (e.g. VME pages, chunking)</a:t>
            </a:r>
            <a:endParaRPr/>
          </a:p>
        </p:txBody>
      </p:sp>
      <p:sp>
        <p:nvSpPr>
          <p:cNvPr id="123" name="Google Shape;123;p19"/>
          <p:cNvSpPr txBox="1"/>
          <p:nvPr/>
        </p:nvSpPr>
        <p:spPr>
          <a:xfrm>
            <a:off x="5911425" y="46825"/>
            <a:ext cx="906300" cy="4347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FESA Server</a:t>
            </a:r>
            <a:endParaRPr sz="900">
              <a:solidFill>
                <a:schemeClr val="dk2"/>
              </a:solidFill>
            </a:endParaRPr>
          </a:p>
        </p:txBody>
      </p:sp>
      <p:sp>
        <p:nvSpPr>
          <p:cNvPr id="124" name="Google Shape;124;p19"/>
          <p:cNvSpPr txBox="1"/>
          <p:nvPr/>
        </p:nvSpPr>
        <p:spPr>
          <a:xfrm>
            <a:off x="6765438" y="-76200"/>
            <a:ext cx="9975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900">
                <a:solidFill>
                  <a:schemeClr val="dk2"/>
                </a:solidFill>
              </a:rPr>
              <a:t>HDF5 files</a:t>
            </a:r>
            <a:endParaRPr i="1" sz="9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600">
                <a:solidFill>
                  <a:schemeClr val="dk2"/>
                </a:solidFill>
              </a:rPr>
              <a:t>(Full data + metadata)</a:t>
            </a:r>
            <a:endParaRPr i="1" sz="600">
              <a:solidFill>
                <a:schemeClr val="dk2"/>
              </a:solidFill>
            </a:endParaRPr>
          </a:p>
        </p:txBody>
      </p:sp>
      <p:cxnSp>
        <p:nvCxnSpPr>
          <p:cNvPr id="125" name="Google Shape;125;p19"/>
          <p:cNvCxnSpPr>
            <a:stCxn id="123" idx="3"/>
            <a:endCxn id="126" idx="1"/>
          </p:cNvCxnSpPr>
          <p:nvPr/>
        </p:nvCxnSpPr>
        <p:spPr>
          <a:xfrm>
            <a:off x="6817725" y="264175"/>
            <a:ext cx="969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6" name="Google Shape;126;p19"/>
          <p:cNvSpPr txBox="1"/>
          <p:nvPr/>
        </p:nvSpPr>
        <p:spPr>
          <a:xfrm>
            <a:off x="7786875" y="46825"/>
            <a:ext cx="1385400" cy="4347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Temporary location</a:t>
            </a:r>
            <a:endParaRPr sz="9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(e.g. NFS or local SSD)</a:t>
            </a:r>
            <a:endParaRPr sz="900">
              <a:solidFill>
                <a:schemeClr val="dk2"/>
              </a:solidFill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8475" y="1214751"/>
            <a:ext cx="2679508" cy="196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192825" y="3176400"/>
            <a:ext cx="8866500" cy="169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/>
              <a:t>File Naming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Convention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Directory Path:</a:t>
            </a:r>
            <a:r>
              <a:rPr lang="en-GB" sz="1400">
                <a:solidFill>
                  <a:srgbClr val="4472C4"/>
                </a:solidFill>
              </a:rPr>
              <a:t>  { Accelerator } / { FEC } / { FESA Device Name } / { Year } / { Month } / { Day }</a:t>
            </a:r>
            <a:endParaRPr>
              <a:solidFill>
                <a:srgbClr val="4472C4"/>
              </a:solidFill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/>
              <a:t>File Name:</a:t>
            </a:r>
            <a:r>
              <a:rPr lang="en-GB" sz="1400">
                <a:solidFill>
                  <a:srgbClr val="4472C4"/>
                </a:solidFill>
              </a:rPr>
              <a:t>  { FESA Device Name } - { DateTime } - { Timing User }.{ Extension }</a:t>
            </a:r>
            <a:endParaRPr>
              <a:solidFill>
                <a:srgbClr val="4472C4"/>
              </a:solidFill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Available in C++ library</a:t>
            </a:r>
            <a:r>
              <a:rPr lang="en-GB"/>
              <a:t> </a:t>
            </a:r>
            <a:endParaRPr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1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https://gitlab.cern.ch/bisw-cpplibrary/bi-data-file-handling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Transfer to Final Location</a:t>
            </a:r>
            <a:endParaRPr/>
          </a:p>
        </p:txBody>
      </p:sp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/>
              <a:t>Recommended to have an EOS project per BI system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Long term storage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Size limit = 20 TB 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Are larger spaces needed?</a:t>
            </a:r>
            <a:endParaRPr sz="16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600"/>
              <a:t>Reusable python script for the transfer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Synchronizes data across locations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Bash script to run synchronization from a Cron task</a:t>
            </a:r>
            <a:endParaRPr sz="1600"/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-GB" sz="1600"/>
              <a:t>Set up per system with specific scheduling (typically every few minutes)</a:t>
            </a:r>
            <a:endParaRPr sz="1600"/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-GB" sz="1600"/>
              <a:t>https://gitlab.cern.ch/bisw-python/bi-data-file-handling)</a:t>
            </a:r>
            <a:endParaRPr/>
          </a:p>
        </p:txBody>
      </p:sp>
      <p:sp>
        <p:nvSpPr>
          <p:cNvPr id="135" name="Google Shape;135;p20"/>
          <p:cNvSpPr txBox="1"/>
          <p:nvPr/>
        </p:nvSpPr>
        <p:spPr>
          <a:xfrm>
            <a:off x="8055150" y="95425"/>
            <a:ext cx="991500" cy="4440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Final location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(e.g. EOS)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36" name="Google Shape;136;p20"/>
          <p:cNvSpPr txBox="1"/>
          <p:nvPr/>
        </p:nvSpPr>
        <p:spPr>
          <a:xfrm>
            <a:off x="5610800" y="95725"/>
            <a:ext cx="1419000" cy="4440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Temporary location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2"/>
                </a:solidFill>
              </a:rPr>
              <a:t>(e.g. NFS, local drive)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6960251" y="121075"/>
            <a:ext cx="11472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000">
                <a:solidFill>
                  <a:schemeClr val="dk2"/>
                </a:solidFill>
              </a:rPr>
              <a:t>HDF5 files</a:t>
            </a:r>
            <a:endParaRPr i="1" sz="10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700">
                <a:solidFill>
                  <a:schemeClr val="dk2"/>
                </a:solidFill>
              </a:rPr>
              <a:t>(Full data + metadata)</a:t>
            </a:r>
            <a:endParaRPr i="1" sz="700">
              <a:solidFill>
                <a:schemeClr val="dk2"/>
              </a:solidFill>
            </a:endParaRPr>
          </a:p>
        </p:txBody>
      </p:sp>
      <p:cxnSp>
        <p:nvCxnSpPr>
          <p:cNvPr id="138" name="Google Shape;138;p20"/>
          <p:cNvCxnSpPr>
            <a:stCxn id="136" idx="3"/>
            <a:endCxn id="135" idx="1"/>
          </p:cNvCxnSpPr>
          <p:nvPr/>
        </p:nvCxnSpPr>
        <p:spPr>
          <a:xfrm flipH="1" rot="10800000">
            <a:off x="7029800" y="317425"/>
            <a:ext cx="1025400" cy="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1"/>
          <p:cNvSpPr txBox="1"/>
          <p:nvPr>
            <p:ph type="title"/>
          </p:nvPr>
        </p:nvSpPr>
        <p:spPr>
          <a:xfrm>
            <a:off x="321050" y="122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DAVIT: Data Analysis &amp; VIsualization Tool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1"/>
          <p:cNvSpPr txBox="1"/>
          <p:nvPr>
            <p:ph idx="1" type="body"/>
          </p:nvPr>
        </p:nvSpPr>
        <p:spPr>
          <a:xfrm>
            <a:off x="235500" y="537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cxnSp>
        <p:nvCxnSpPr>
          <p:cNvPr id="145" name="Google Shape;145;p21"/>
          <p:cNvCxnSpPr>
            <a:stCxn id="146" idx="3"/>
            <a:endCxn id="147" idx="1"/>
          </p:cNvCxnSpPr>
          <p:nvPr/>
        </p:nvCxnSpPr>
        <p:spPr>
          <a:xfrm>
            <a:off x="3204500" y="1786175"/>
            <a:ext cx="1477500" cy="911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8" name="Google Shape;148;p21"/>
          <p:cNvSpPr txBox="1"/>
          <p:nvPr/>
        </p:nvSpPr>
        <p:spPr>
          <a:xfrm>
            <a:off x="349100" y="2661088"/>
            <a:ext cx="1723500" cy="5349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NXCALS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49" name="Google Shape;149;p21"/>
          <p:cNvCxnSpPr>
            <a:stCxn id="148" idx="3"/>
            <a:endCxn id="147" idx="1"/>
          </p:cNvCxnSpPr>
          <p:nvPr/>
        </p:nvCxnSpPr>
        <p:spPr>
          <a:xfrm flipH="1" rot="10800000">
            <a:off x="2072600" y="2697538"/>
            <a:ext cx="2609400" cy="23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6" name="Google Shape;146;p21"/>
          <p:cNvSpPr txBox="1"/>
          <p:nvPr/>
        </p:nvSpPr>
        <p:spPr>
          <a:xfrm>
            <a:off x="349100" y="1288025"/>
            <a:ext cx="2855400" cy="9963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HDF5 files</a:t>
            </a:r>
            <a:endParaRPr sz="18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❏"/>
            </a:pPr>
            <a:r>
              <a:rPr lang="en-GB" sz="1500">
                <a:solidFill>
                  <a:schemeClr val="dk2"/>
                </a:solidFill>
              </a:rPr>
              <a:t>Instrument (FESA, others)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❏"/>
            </a:pPr>
            <a:r>
              <a:rPr lang="en-GB" sz="1500">
                <a:solidFill>
                  <a:schemeClr val="dk2"/>
                </a:solidFill>
              </a:rPr>
              <a:t>Simulation (ISpy)</a:t>
            </a:r>
            <a:endParaRPr sz="1500">
              <a:solidFill>
                <a:schemeClr val="dk2"/>
              </a:solidFill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Char char="❏"/>
            </a:pPr>
            <a:r>
              <a:rPr lang="en-GB" sz="1500">
                <a:solidFill>
                  <a:schemeClr val="dk2"/>
                </a:solidFill>
              </a:rPr>
              <a:t>Analysis Results (OAF)</a:t>
            </a:r>
            <a:endParaRPr sz="1500">
              <a:solidFill>
                <a:schemeClr val="dk2"/>
              </a:solidFill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349100" y="3626713"/>
            <a:ext cx="1723500" cy="534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PostMortem*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51" name="Google Shape;151;p21"/>
          <p:cNvCxnSpPr>
            <a:stCxn id="150" idx="3"/>
            <a:endCxn id="147" idx="1"/>
          </p:cNvCxnSpPr>
          <p:nvPr/>
        </p:nvCxnSpPr>
        <p:spPr>
          <a:xfrm flipH="1" rot="10800000">
            <a:off x="2072600" y="2697463"/>
            <a:ext cx="2609400" cy="1196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52" name="Google Shape;15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4600" y="2730700"/>
            <a:ext cx="3257748" cy="169729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47" name="Google Shape;147;p21"/>
          <p:cNvSpPr txBox="1"/>
          <p:nvPr/>
        </p:nvSpPr>
        <p:spPr>
          <a:xfrm>
            <a:off x="4681950" y="938350"/>
            <a:ext cx="33117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8086100" y="1728475"/>
            <a:ext cx="7926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View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8040350" y="3500300"/>
            <a:ext cx="10632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Analyze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7958600" y="2537650"/>
            <a:ext cx="12267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chemeClr val="dk2"/>
                </a:solidFill>
              </a:rPr>
              <a:t>Process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158075" y="4546250"/>
            <a:ext cx="13896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* </a:t>
            </a:r>
            <a:r>
              <a:rPr lang="en-GB" sz="900">
                <a:solidFill>
                  <a:schemeClr val="dk2"/>
                </a:solidFill>
              </a:rPr>
              <a:t>Under development</a:t>
            </a:r>
            <a:endParaRPr sz="900">
              <a:solidFill>
                <a:schemeClr val="dk2"/>
              </a:solidFill>
            </a:endParaRPr>
          </a:p>
        </p:txBody>
      </p:sp>
      <p:pic>
        <p:nvPicPr>
          <p:cNvPr id="157" name="Google Shape;157;p21"/>
          <p:cNvPicPr preferRelativeResize="0"/>
          <p:nvPr/>
        </p:nvPicPr>
        <p:blipFill rotWithShape="1">
          <a:blip r:embed="rId4">
            <a:alphaModFix/>
          </a:blip>
          <a:srcRect b="16269" l="-15309" r="15310" t="-16270"/>
          <a:stretch/>
        </p:blipFill>
        <p:spPr>
          <a:xfrm>
            <a:off x="7962338" y="-165335"/>
            <a:ext cx="960224" cy="985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4600" y="938339"/>
            <a:ext cx="3257759" cy="169568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59" name="Google Shape;159;p21"/>
          <p:cNvSpPr txBox="1"/>
          <p:nvPr/>
        </p:nvSpPr>
        <p:spPr>
          <a:xfrm>
            <a:off x="5584300" y="4574475"/>
            <a:ext cx="3519300" cy="24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dk2"/>
                </a:solidFill>
              </a:rPr>
              <a:t>Will be presented in detail in a future Student &amp; RD meeting</a:t>
            </a:r>
            <a:endParaRPr sz="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ERN simpl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