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80" r:id="rId6"/>
    <p:sldId id="300" r:id="rId7"/>
    <p:sldId id="301" r:id="rId8"/>
    <p:sldId id="302" r:id="rId9"/>
    <p:sldId id="303" r:id="rId10"/>
    <p:sldId id="299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B39"/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napToObjects="1" showGuides="1">
      <p:cViewPr varScale="1">
        <p:scale>
          <a:sx n="162" d="100"/>
          <a:sy n="162" d="100"/>
        </p:scale>
        <p:origin x="168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64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Giovanni Casula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36784" TargetMode="External"/><Relationship Id="rId2" Type="http://schemas.openxmlformats.org/officeDocument/2006/relationships/hyperlink" Target="https://edms.cern.ch/document/175811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5815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edms.cern.ch/document/183678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36699" TargetMode="External"/><Relationship Id="rId2" Type="http://schemas.openxmlformats.org/officeDocument/2006/relationships/hyperlink" Target="https://edms.cern.ch/document/211349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edms.cern.ch/document/183678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36699" TargetMode="External"/><Relationship Id="rId2" Type="http://schemas.openxmlformats.org/officeDocument/2006/relationships/hyperlink" Target="https://edms.cern.ch/document/211349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edms.cern.ch/document/183678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36784" TargetMode="External"/><Relationship Id="rId2" Type="http://schemas.openxmlformats.org/officeDocument/2006/relationships/hyperlink" Target="https://edms.cern.ch/document/175811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836699" TargetMode="External"/><Relationship Id="rId5" Type="http://schemas.openxmlformats.org/officeDocument/2006/relationships/hyperlink" Target="https://edms.cern.ch/document/2113496" TargetMode="External"/><Relationship Id="rId4" Type="http://schemas.openxmlformats.org/officeDocument/2006/relationships/hyperlink" Target="https://edms.cern.ch/document/175815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90600" y="3798934"/>
            <a:ext cx="6952008" cy="457726"/>
          </a:xfrm>
        </p:spPr>
        <p:txBody>
          <a:bodyPr/>
          <a:lstStyle/>
          <a:p>
            <a:r>
              <a:rPr lang="en-US" i="1" dirty="0"/>
              <a:t>Miguel Navarro Baeza, ATS-DO, HL-LHC WP15 Integration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15616" y="4577556"/>
            <a:ext cx="6480000" cy="2619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17/11/2023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61BC6B2D-BA1E-071C-A80B-D008B1997993}"/>
              </a:ext>
            </a:extLst>
          </p:cNvPr>
          <p:cNvSpPr txBox="1">
            <a:spLocks/>
          </p:cNvSpPr>
          <p:nvPr/>
        </p:nvSpPr>
        <p:spPr>
          <a:xfrm>
            <a:off x="790648" y="1834986"/>
            <a:ext cx="7562703" cy="24649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Area Integration Reports – Comments on new version to be released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RR13/RR17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RR53/RR57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USC55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RR13/RR17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2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FB7ABD-2FED-2F48-2AFC-086F0F8F8DBB}"/>
              </a:ext>
            </a:extLst>
          </p:cNvPr>
          <p:cNvSpPr txBox="1"/>
          <p:nvPr/>
        </p:nvSpPr>
        <p:spPr>
          <a:xfrm>
            <a:off x="1071471" y="682556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REPORT: </a:t>
            </a:r>
            <a:r>
              <a:rPr lang="en-GB" sz="1400" dirty="0"/>
              <a:t>Integration of RR13 and RR17 Caverns</a:t>
            </a:r>
            <a:r>
              <a:rPr lang="en-US" sz="1400" dirty="0"/>
              <a:t>, </a:t>
            </a:r>
            <a:r>
              <a:rPr lang="en-US" sz="1400" dirty="0">
                <a:hlinkClick r:id="rId2"/>
              </a:rPr>
              <a:t>EDMS 1758110</a:t>
            </a:r>
            <a:r>
              <a:rPr lang="en-US" sz="1400" dirty="0">
                <a:hlinkClick r:id="rId3"/>
              </a:rPr>
              <a:t> 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2DFC77-975F-604C-2803-B454B801A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236" y="1203598"/>
            <a:ext cx="8676456" cy="31928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E0FC06-865B-A6D5-4978-0386268FDAF3}"/>
              </a:ext>
            </a:extLst>
          </p:cNvPr>
          <p:cNvSpPr txBox="1"/>
          <p:nvPr/>
        </p:nvSpPr>
        <p:spPr>
          <a:xfrm>
            <a:off x="2114500" y="4460944"/>
            <a:ext cx="49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00B050"/>
                </a:solidFill>
              </a:rPr>
              <a:t>Version 2.7 to be released after changes</a:t>
            </a:r>
            <a:endParaRPr lang="en-GB" b="1" u="sng" dirty="0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66B80A-E9A1-14D0-EC87-FA4BEACF0C9F}"/>
              </a:ext>
            </a:extLst>
          </p:cNvPr>
          <p:cNvSpPr/>
          <p:nvPr/>
        </p:nvSpPr>
        <p:spPr>
          <a:xfrm>
            <a:off x="312894" y="3467360"/>
            <a:ext cx="3611033" cy="64807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70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RR53/RR57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C762B6-BC4A-B8C7-9F12-01E12E76614B}"/>
              </a:ext>
            </a:extLst>
          </p:cNvPr>
          <p:cNvSpPr txBox="1"/>
          <p:nvPr/>
        </p:nvSpPr>
        <p:spPr>
          <a:xfrm>
            <a:off x="729896" y="675000"/>
            <a:ext cx="8136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REPORT: </a:t>
            </a:r>
            <a:r>
              <a:rPr lang="en-GB" sz="1400" dirty="0"/>
              <a:t>Integration of RR53 and RR57 service caverns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EDMS 1758153</a:t>
            </a:r>
            <a:r>
              <a:rPr lang="en-US" sz="1400" dirty="0">
                <a:hlinkClick r:id="rId4"/>
              </a:rPr>
              <a:t> 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05D3B7-123C-7299-886D-59F735614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656" y="1003568"/>
            <a:ext cx="8604448" cy="35478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024E58-35AB-E63B-6C84-7EDA15411D65}"/>
              </a:ext>
            </a:extLst>
          </p:cNvPr>
          <p:cNvSpPr txBox="1"/>
          <p:nvPr/>
        </p:nvSpPr>
        <p:spPr>
          <a:xfrm>
            <a:off x="2114500" y="4525736"/>
            <a:ext cx="49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FFC000"/>
                </a:solidFill>
              </a:rPr>
              <a:t>Version 2.7 to be released after changes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B48239-1C2C-EE4C-3062-610454FC0B3C}"/>
              </a:ext>
            </a:extLst>
          </p:cNvPr>
          <p:cNvSpPr/>
          <p:nvPr/>
        </p:nvSpPr>
        <p:spPr>
          <a:xfrm>
            <a:off x="266896" y="3143324"/>
            <a:ext cx="3611033" cy="64807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502C-CB03-C4A9-0A33-1C62200F7E9F}"/>
              </a:ext>
            </a:extLst>
          </p:cNvPr>
          <p:cNvSpPr/>
          <p:nvPr/>
        </p:nvSpPr>
        <p:spPr>
          <a:xfrm>
            <a:off x="266895" y="4083919"/>
            <a:ext cx="5025185" cy="48824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42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USC55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4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E31E47-8FB2-CE20-62A6-31236B089C3C}"/>
              </a:ext>
            </a:extLst>
          </p:cNvPr>
          <p:cNvSpPr txBox="1"/>
          <p:nvPr/>
        </p:nvSpPr>
        <p:spPr>
          <a:xfrm>
            <a:off x="1113543" y="670996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REPORT: Integration Report of USC55, </a:t>
            </a:r>
            <a:r>
              <a:rPr lang="en-US" sz="1400" dirty="0">
                <a:hlinkClick r:id="rId2"/>
              </a:rPr>
              <a:t>EDMS </a:t>
            </a:r>
            <a:r>
              <a:rPr lang="en-US" sz="1400" dirty="0">
                <a:hlinkClick r:id="rId3"/>
              </a:rPr>
              <a:t>1836699</a:t>
            </a:r>
            <a:r>
              <a:rPr lang="en-US" sz="1400" dirty="0">
                <a:hlinkClick r:id="rId4"/>
              </a:rPr>
              <a:t> 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6CEE54-DB8F-4058-D32B-5E51B35128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859" y="1015893"/>
            <a:ext cx="8100392" cy="334867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86EDB15-B9C7-87CA-03CB-6DB2CC497791}"/>
              </a:ext>
            </a:extLst>
          </p:cNvPr>
          <p:cNvSpPr/>
          <p:nvPr/>
        </p:nvSpPr>
        <p:spPr>
          <a:xfrm>
            <a:off x="571860" y="2859782"/>
            <a:ext cx="8100392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6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USC55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5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E31E47-8FB2-CE20-62A6-31236B089C3C}"/>
              </a:ext>
            </a:extLst>
          </p:cNvPr>
          <p:cNvSpPr txBox="1"/>
          <p:nvPr/>
        </p:nvSpPr>
        <p:spPr>
          <a:xfrm>
            <a:off x="1113543" y="670996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REPORT: Integration Report of USC55, </a:t>
            </a:r>
            <a:r>
              <a:rPr lang="en-US" sz="1400" dirty="0">
                <a:hlinkClick r:id="rId2"/>
              </a:rPr>
              <a:t>EDMS </a:t>
            </a:r>
            <a:r>
              <a:rPr lang="en-US" sz="1400" dirty="0">
                <a:hlinkClick r:id="rId3"/>
              </a:rPr>
              <a:t>1836699</a:t>
            </a:r>
            <a:r>
              <a:rPr lang="en-US" sz="1400" dirty="0">
                <a:hlinkClick r:id="rId4"/>
              </a:rPr>
              <a:t> </a:t>
            </a:r>
            <a:endParaRPr lang="en-GB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5CF288-732B-857D-A267-C540B6A46F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87" y="1059582"/>
            <a:ext cx="8604448" cy="27224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8C233A-804A-E4D3-26F3-8C20E3289DCA}"/>
              </a:ext>
            </a:extLst>
          </p:cNvPr>
          <p:cNvSpPr txBox="1"/>
          <p:nvPr/>
        </p:nvSpPr>
        <p:spPr>
          <a:xfrm>
            <a:off x="1863976" y="4083918"/>
            <a:ext cx="605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Version 1.8 to be released after discussions and changes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16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6076C5C-8F84-5E91-3F20-F86AAF08AA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9" r="11013"/>
          <a:stretch/>
        </p:blipFill>
        <p:spPr bwMode="auto">
          <a:xfrm>
            <a:off x="1763688" y="674999"/>
            <a:ext cx="5040560" cy="38903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USC55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6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BCB5BB-6E5E-F8EF-807A-3478404BE84B}"/>
              </a:ext>
            </a:extLst>
          </p:cNvPr>
          <p:cNvSpPr/>
          <p:nvPr/>
        </p:nvSpPr>
        <p:spPr>
          <a:xfrm>
            <a:off x="2869406" y="2593180"/>
            <a:ext cx="371475" cy="2976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BD53DF-4F8D-E537-357B-EFE0691AB639}"/>
              </a:ext>
            </a:extLst>
          </p:cNvPr>
          <p:cNvSpPr/>
          <p:nvPr/>
        </p:nvSpPr>
        <p:spPr>
          <a:xfrm>
            <a:off x="3238499" y="2593179"/>
            <a:ext cx="371475" cy="2976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D2CFAAEA-072D-DAB4-48BC-5377FD987D48}"/>
              </a:ext>
            </a:extLst>
          </p:cNvPr>
          <p:cNvCxnSpPr>
            <a:stCxn id="12" idx="0"/>
            <a:endCxn id="10" idx="0"/>
          </p:cNvCxnSpPr>
          <p:nvPr/>
        </p:nvCxnSpPr>
        <p:spPr>
          <a:xfrm rot="16200000" flipH="1" flipV="1">
            <a:off x="3239690" y="2408632"/>
            <a:ext cx="1" cy="369093"/>
          </a:xfrm>
          <a:prstGeom prst="bentConnector3">
            <a:avLst>
              <a:gd name="adj1" fmla="val -22860000000"/>
            </a:avLst>
          </a:prstGeom>
          <a:ln>
            <a:solidFill>
              <a:srgbClr val="FF0000"/>
            </a:solidFill>
            <a:round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FFF9420-AC34-91DC-CB68-39E2D484DC8D}"/>
              </a:ext>
            </a:extLst>
          </p:cNvPr>
          <p:cNvSpPr txBox="1"/>
          <p:nvPr/>
        </p:nvSpPr>
        <p:spPr>
          <a:xfrm>
            <a:off x="2837841" y="2021952"/>
            <a:ext cx="80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Swap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BFF9A5-055F-B786-DA24-F70153F36C96}"/>
              </a:ext>
            </a:extLst>
          </p:cNvPr>
          <p:cNvSpPr txBox="1"/>
          <p:nvPr/>
        </p:nvSpPr>
        <p:spPr>
          <a:xfrm>
            <a:off x="489693" y="2223845"/>
            <a:ext cx="1772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BE-CEM ok?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86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7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429773-F219-49A2-5820-C783D9D420B5}"/>
              </a:ext>
            </a:extLst>
          </p:cNvPr>
          <p:cNvSpPr txBox="1"/>
          <p:nvPr/>
        </p:nvSpPr>
        <p:spPr>
          <a:xfrm>
            <a:off x="1115616" y="1068668"/>
            <a:ext cx="69785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REPORT: </a:t>
            </a:r>
            <a:r>
              <a:rPr lang="en-GB" sz="1400" dirty="0"/>
              <a:t>Integration of RR13 and RR17 Caverns</a:t>
            </a:r>
            <a:r>
              <a:rPr lang="en-US" sz="1400" dirty="0"/>
              <a:t>, </a:t>
            </a:r>
            <a:r>
              <a:rPr lang="en-US" sz="1400" dirty="0">
                <a:hlinkClick r:id="rId2"/>
              </a:rPr>
              <a:t>EDMS 1758110</a:t>
            </a:r>
            <a:endParaRPr lang="en-US" sz="1400" dirty="0">
              <a:hlinkClick r:id="rId3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REPORT: </a:t>
            </a:r>
            <a:r>
              <a:rPr lang="en-GB" sz="1400" dirty="0"/>
              <a:t>Integration of RR53 and RR57 service caverns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EDMS 1758153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REPORT: Integration Report of USC55, </a:t>
            </a:r>
            <a:r>
              <a:rPr lang="en-US" sz="1400" dirty="0">
                <a:hlinkClick r:id="rId5"/>
              </a:rPr>
              <a:t>EDMS </a:t>
            </a:r>
            <a:r>
              <a:rPr lang="en-US" sz="1400" dirty="0">
                <a:hlinkClick r:id="rId6"/>
              </a:rPr>
              <a:t>1836699</a:t>
            </a:r>
            <a:endParaRPr lang="en-US" sz="1400" dirty="0"/>
          </a:p>
          <a:p>
            <a:endParaRPr lang="en-GB" sz="1400" dirty="0"/>
          </a:p>
          <a:p>
            <a:r>
              <a:rPr lang="en-US" sz="1400" dirty="0">
                <a:hlinkClick r:id="rId3"/>
              </a:rPr>
              <a:t>  </a:t>
            </a:r>
          </a:p>
          <a:p>
            <a:endParaRPr lang="en-US" sz="1400" dirty="0">
              <a:hlinkClick r:id="rId3"/>
            </a:endParaRPr>
          </a:p>
          <a:p>
            <a:r>
              <a:rPr lang="en-US" sz="1400" dirty="0">
                <a:hlinkClick r:id="rId3"/>
              </a:rPr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29529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13595</TotalTime>
  <Words>185</Words>
  <Application>Microsoft Office PowerPoint</Application>
  <PresentationFormat>On-screen Show (16:9)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PowerPoint Presentation</vt:lpstr>
      <vt:lpstr>RR13/RR17</vt:lpstr>
      <vt:lpstr>RR53/RR57</vt:lpstr>
      <vt:lpstr>USC55</vt:lpstr>
      <vt:lpstr>USC55</vt:lpstr>
      <vt:lpstr>USC55</vt:lpstr>
      <vt:lpstr>References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HL-LHC_AIR_RR_USC55_Release</dc:title>
  <dc:creator>miguel.navarro.baeza@cern.ch</dc:creator>
  <cp:lastModifiedBy>Miguel Navarro Baeza</cp:lastModifiedBy>
  <cp:revision>594</cp:revision>
  <dcterms:created xsi:type="dcterms:W3CDTF">2016-02-12T09:02:01Z</dcterms:created>
  <dcterms:modified xsi:type="dcterms:W3CDTF">2023-11-17T09:13:46Z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