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jpg" ContentType="image/jpeg"/>
  <Default Extension="emf" ContentType="image/x-emf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slides/slide29.xml" ContentType="application/vnd.openxmlformats-officedocument.presentationml.slide+xml"/>
  <Override PartName="/ppt/slides/slide20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28.xml" ContentType="application/vnd.openxmlformats-officedocument.presentationml.slid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3.xml" ContentType="application/vnd.openxmlformats-officedocument.presentationml.slid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presProps" Target="presProps.xml" /><Relationship Id="rId37" Type="http://schemas.openxmlformats.org/officeDocument/2006/relationships/tableStyles" Target="tableStyles.xml" /><Relationship Id="rId38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Flyers!$B$58</c:f>
              <c:strCache>
                <c:ptCount val="1"/>
                <c:pt idx="0">
                  <c:v xml:space="preserve">Site base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>
                <a:tint val="100000"/>
              </a:schemeClr>
            </a:solidFill>
            <a:ln>
              <a:noFill/>
            </a:ln>
          </c:spPr>
          <c:invertIfNegative val="0"/>
          <c:val>
            <c:numRef>
              <c:f>Flyers!$C$58:$N$58</c:f>
              <c:numCache>
                <c:ptCount val="12"/>
                <c:pt idx="0">
                  <c:v>81</c:v>
                </c:pt>
                <c:pt idx="1">
                  <c:v>80</c:v>
                </c:pt>
                <c:pt idx="2">
                  <c:v>82</c:v>
                </c:pt>
                <c:pt idx="3">
                  <c:v>113</c:v>
                </c:pt>
                <c:pt idx="4">
                  <c:v>152</c:v>
                </c:pt>
                <c:pt idx="5">
                  <c:v>84</c:v>
                </c:pt>
                <c:pt idx="6">
                  <c:v>82</c:v>
                </c:pt>
                <c:pt idx="7">
                  <c:v>91</c:v>
                </c:pt>
                <c:pt idx="8">
                  <c:v>98</c:v>
                </c:pt>
                <c:pt idx="9">
                  <c:v>90</c:v>
                </c:pt>
                <c:pt idx="10">
                  <c:v>85</c:v>
                </c:pt>
                <c:pt idx="11">
                  <c:v>85</c:v>
                </c:pt>
              </c:numCache>
            </c:numRef>
          </c:val>
        </c:ser>
        <c:ser>
          <c:idx val="1"/>
          <c:order val="1"/>
          <c:tx>
            <c:strRef>
              <c:f>Flyers!$B$59</c:f>
              <c:strCache>
                <c:ptCount val="1"/>
                <c:pt idx="0">
                  <c:v xml:space="preserve">PS Complex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2">
                <a:tint val="100000"/>
              </a:schemeClr>
            </a:solidFill>
            <a:ln>
              <a:noFill/>
            </a:ln>
          </c:spPr>
          <c:invertIfNegative val="0"/>
          <c:val>
            <c:numRef>
              <c:f>Flyers!$C$59:$N$59</c:f>
              <c:numCache>
                <c:ptCount val="12"/>
                <c:pt idx="0">
                  <c:v>132</c:v>
                </c:pt>
                <c:pt idx="1">
                  <c:v>133</c:v>
                </c:pt>
                <c:pt idx="2">
                  <c:v>115</c:v>
                </c:pt>
                <c:pt idx="3">
                  <c:v>82</c:v>
                </c:pt>
                <c:pt idx="4">
                  <c:v>99</c:v>
                </c:pt>
                <c:pt idx="5">
                  <c:v>111</c:v>
                </c:pt>
                <c:pt idx="6">
                  <c:v>114</c:v>
                </c:pt>
                <c:pt idx="7">
                  <c:v>105</c:v>
                </c:pt>
                <c:pt idx="8">
                  <c:v>125</c:v>
                </c:pt>
                <c:pt idx="9">
                  <c:v>48</c:v>
                </c:pt>
                <c:pt idx="10">
                  <c:v>55</c:v>
                </c:pt>
                <c:pt idx="11">
                  <c:v>150</c:v>
                </c:pt>
              </c:numCache>
            </c:numRef>
          </c:val>
        </c:ser>
        <c:ser>
          <c:idx val="2"/>
          <c:order val="2"/>
          <c:tx>
            <c:strRef>
              <c:f>Flyers!$B$60</c:f>
              <c:strCache>
                <c:ptCount val="1"/>
                <c:pt idx="0">
                  <c:v>SPS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3">
                <a:tint val="100000"/>
              </a:schemeClr>
            </a:solidFill>
            <a:ln>
              <a:noFill/>
            </a:ln>
          </c:spPr>
          <c:invertIfNegative val="0"/>
          <c:val>
            <c:numRef>
              <c:f>Flyers!$C$60:$N$60</c:f>
              <c:numCache>
                <c:ptCount val="12"/>
                <c:pt idx="0">
                  <c:v>368</c:v>
                </c:pt>
                <c:pt idx="1">
                  <c:v>375</c:v>
                </c:pt>
                <c:pt idx="2">
                  <c:v>415</c:v>
                </c:pt>
                <c:pt idx="3">
                  <c:v>69</c:v>
                </c:pt>
                <c:pt idx="4">
                  <c:v>169</c:v>
                </c:pt>
                <c:pt idx="5">
                  <c:v>358</c:v>
                </c:pt>
                <c:pt idx="6">
                  <c:v>308</c:v>
                </c:pt>
                <c:pt idx="7">
                  <c:v>308</c:v>
                </c:pt>
                <c:pt idx="8">
                  <c:v>365</c:v>
                </c:pt>
                <c:pt idx="9">
                  <c:v>37</c:v>
                </c:pt>
                <c:pt idx="10">
                  <c:v>45</c:v>
                </c:pt>
                <c:pt idx="11">
                  <c:v>300</c:v>
                </c:pt>
              </c:numCache>
            </c:numRef>
          </c:val>
        </c:ser>
        <c:ser>
          <c:idx val="3"/>
          <c:order val="3"/>
          <c:tx>
            <c:strRef>
              <c:f>Flyers!$B$61</c:f>
              <c:strCache>
                <c:ptCount val="1"/>
                <c:pt idx="0">
                  <c:v>LHC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4">
                <a:tint val="100000"/>
              </a:schemeClr>
            </a:solidFill>
            <a:ln>
              <a:noFill/>
            </a:ln>
          </c:spPr>
          <c:invertIfNegative val="0"/>
          <c:val>
            <c:numRef>
              <c:f>Flyers!$C$61:$N$61</c:f>
              <c:numCache>
                <c:ptCount val="12"/>
                <c:pt idx="0">
                  <c:v>621</c:v>
                </c:pt>
                <c:pt idx="1">
                  <c:v>625</c:v>
                </c:pt>
                <c:pt idx="2">
                  <c:v>648</c:v>
                </c:pt>
                <c:pt idx="3">
                  <c:v>218</c:v>
                </c:pt>
                <c:pt idx="4">
                  <c:v>227</c:v>
                </c:pt>
                <c:pt idx="5">
                  <c:v>671</c:v>
                </c:pt>
                <c:pt idx="6">
                  <c:v>666</c:v>
                </c:pt>
                <c:pt idx="7">
                  <c:v>627</c:v>
                </c:pt>
                <c:pt idx="8">
                  <c:v>664</c:v>
                </c:pt>
                <c:pt idx="9">
                  <c:v>253</c:v>
                </c:pt>
                <c:pt idx="10">
                  <c:v>258</c:v>
                </c:pt>
                <c:pt idx="11">
                  <c:v>500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150"/>
        <c:overlap val="100"/>
        <c:axId val="1001"/>
        <c:axId val="1002"/>
      </c:barChart>
      <c:catAx>
        <c:axId val="1001"/>
        <c:scaling>
          <c:orientation val="minMax"/>
        </c:scaling>
        <c:delete val="0"/>
        <c:axPos val="b"/>
        <c:majorTickMark val="cross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true" vertOverflow="ellipsis" vert="horz" wrap="square" anchor="ctr" anchorCtr="true"/>
          <a:p>
            <a:pPr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/>
          </a:p>
        </c:txPr>
        <c:crossAx val="1002"/>
        <c:crosses val="autoZero"/>
        <c:auto val="1"/>
        <c:lblAlgn val="ctr"/>
        <c:lblOffset val="100"/>
        <c:tickMarkSkip val="1"/>
        <c:noMultiLvlLbl val="0"/>
      </c:catAx>
      <c:valAx>
        <c:axId val="1002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title>
          <c:tx>
            <c:rich>
              <a:bodyPr/>
              <a:p>
                <a:pPr>
                  <a:defRPr sz="1400"/>
                </a:pPr>
                <a:r>
                  <a:rPr sz="1400"/>
                  <a:t>Energy Consumption [GWh]</a:t>
                </a:r>
                <a:endParaRPr sz="1400"/>
              </a:p>
            </c:rich>
          </c:tx>
          <c:layout/>
          <c:overlay val="0"/>
          <c:txPr>
            <a:bodyPr/>
            <a:p>
              <a:pPr>
                <a:defRPr sz="1400"/>
              </a:pPr>
              <a:endParaRPr/>
            </a:p>
          </c:txPr>
        </c:title>
        <c:numFmt formatCode="General" sourceLinked="1"/>
        <c:majorTickMark val="cross"/>
        <c:minorTickMark val="out"/>
        <c:tickLblPos val="nextTo"/>
        <c:spPr bwMode="auto">
          <a:prstGeom prst="rect">
            <a:avLst/>
          </a:prstGeom>
          <a:noFill/>
        </c:spPr>
        <c:txPr>
          <a:bodyPr rot="-60000000" spcFirstLastPara="true" vertOverflow="ellipsis" vert="horz" wrap="square" anchor="ctr" anchorCtr="true"/>
          <a:p>
            <a:pPr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/>
          </a:p>
        </c:txPr>
        <c:crossAx val="1001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</c:spPr>
    </c:plotArea>
    <c:legend>
      <c:legendPos val="r"/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p>
          <a:pPr>
            <a:defRPr sz="1400" b="0" i="0">
              <a:solidFill>
                <a:schemeClr val="tx1">
                  <a:lumMod val="65000"/>
                  <a:lumOff val="35000"/>
                </a:schemeClr>
              </a:solidFill>
            </a:defRPr>
          </a:pPr>
          <a:endParaRPr/>
        </a:p>
      </c:txPr>
    </c:legend>
    <c:plotVisOnly val="1"/>
    <c:dispBlanksAs val="gap"/>
    <c:showDLblsOverMax val="0"/>
  </c:chart>
  <c:spPr bwMode="auto">
    <a:xfrm>
      <a:off x="1894640" y="2426605"/>
      <a:ext cx="6504213" cy="3891641"/>
    </a:xfrm>
    <a:prstGeom prst="rect">
      <a:avLst/>
    </a:prstGeom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p>
      <a:pPr>
        <a:defRPr/>
      </a:pPr>
      <a:endParaRPr/>
    </a:p>
  </c:txPr>
  <c:externalData r:id="rId1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Logo Slid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9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2 Pictures horizont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4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 hidden="0"/>
          <p:cNvSpPr>
            <a:spLocks noGrp="1"/>
          </p:cNvSpPr>
          <p:nvPr isPhoto="0" userDrawn="0"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s and 2 Pictures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9" name="Footer Placeholder 5" hidden="0"/>
          <p:cNvSpPr>
            <a:spLocks noGrp="1"/>
          </p:cNvSpPr>
          <p:nvPr isPhoto="0" userDrawn="0">
            <p:ph type="ftr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Picture Placeholder 7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3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 hidden="0"/>
          <p:cNvSpPr>
            <a:spLocks noGrp="1"/>
          </p:cNvSpPr>
          <p:nvPr isPhoto="0" userDrawn="0"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12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13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3 Pictures with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9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 hidden="0"/>
          <p:cNvSpPr>
            <a:spLocks noGrp="1"/>
          </p:cNvSpPr>
          <p:nvPr isPhoto="0" userDrawn="0">
            <p:ph type="body" idx="22" hasCustomPrompt="0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 hidden="0"/>
          <p:cNvSpPr>
            <a:spLocks noGrp="1"/>
          </p:cNvSpPr>
          <p:nvPr isPhoto="0" userDrawn="0"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9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10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 in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9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10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Chapter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6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1_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5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Last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 hidden="0"/>
          <p:cNvSpPr>
            <a:spLocks noAdjustHandles="1"/>
          </p:cNvSpPr>
          <p:nvPr isPhoto="0"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Slide with logo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tent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ullete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ig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8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Full page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 Conten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8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9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10" name="Footer Placeholder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11" name="Slide Number Placeholder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Footer Placeholder 6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5" Type="http://schemas.openxmlformats.org/officeDocument/2006/relationships/image" Target="../media/image28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7.png"/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5" Type="http://schemas.openxmlformats.org/officeDocument/2006/relationships/image" Target="../media/image40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1.jp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8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hyperlink" Target="https://edms.cern.ch/ui/#!master/navigator/document?D:101153892:101153892:subDocs" TargetMode="External"/><Relationship Id="rId4" Type="http://schemas.openxmlformats.org/officeDocument/2006/relationships/hyperlink" Target="https://indico.cern.ch/category/11704/" TargetMode="Externa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chart" Target="../charts/chart1.xml"/><Relationship Id="rId4" Type="http://schemas.openxmlformats.org/officeDocument/2006/relationships/image" Target="../media/image8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542998" y="3190874"/>
            <a:ext cx="11320386" cy="2153264"/>
          </a:xfrm>
        </p:spPr>
        <p:txBody>
          <a:bodyPr/>
          <a:lstStyle/>
          <a:p>
            <a:pPr>
              <a:lnSpc>
                <a:spcPct val="114999"/>
              </a:lnSpc>
              <a:spcBef>
                <a:spcPts val="566"/>
              </a:spcBef>
              <a:defRPr/>
            </a:pPr>
            <a:r>
              <a:rPr lang="en-US"/>
              <a:t>Energy Management Panel at CERN,</a:t>
            </a:r>
            <a:br>
              <a:rPr lang="en-US"/>
            </a:br>
            <a:r>
              <a:rPr lang="en-US" sz="3600"/>
              <a:t>A selection of Highlights</a:t>
            </a:r>
            <a:endParaRPr sz="3600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566735" y="5110606"/>
            <a:ext cx="11376025" cy="803786"/>
          </a:xfrm>
        </p:spPr>
        <p:txBody>
          <a:bodyPr/>
          <a:lstStyle/>
          <a:p>
            <a:pPr algn="l">
              <a:defRPr/>
            </a:pPr>
            <a:r>
              <a:rPr lang="en-US" sz="2000"/>
              <a:t>Serge Claudet,</a:t>
            </a:r>
            <a:r>
              <a:rPr lang="en-US" sz="1600" i="1"/>
              <a:t> on behalf of all teams involved in Energy Management Panel at CERN</a:t>
            </a:r>
            <a:endParaRPr sz="1600"/>
          </a:p>
          <a:p>
            <a:pPr algn="l">
              <a:defRPr/>
            </a:pPr>
            <a:r>
              <a:rPr lang="en-US" sz="2000"/>
              <a:t>                                                                       Jan-2024</a:t>
            </a:r>
            <a:endParaRPr sz="2000"/>
          </a:p>
        </p:txBody>
      </p:sp>
      <p:sp>
        <p:nvSpPr>
          <p:cNvPr id="6" name="" hidden="0"/>
          <p:cNvSpPr/>
          <p:nvPr isPhoto="0" userDrawn="0"/>
        </p:nvSpPr>
        <p:spPr bwMode="auto">
          <a:xfrm flipH="0" flipV="0">
            <a:off x="576552" y="5400356"/>
            <a:ext cx="1715470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600" i="1">
                <a:solidFill>
                  <a:schemeClr val="bg1"/>
                </a:solidFill>
              </a:rPr>
              <a:t>(~0.2 FTE eq.)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8" y="1751013"/>
            <a:ext cx="11376023" cy="43377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/>
              <a:t>2016-EMP1_to_5: Introduction and main consumption parameters for each main user</a:t>
            </a:r>
            <a:endParaRPr/>
          </a:p>
          <a:p>
            <a:pPr>
              <a:defRPr/>
            </a:pPr>
            <a:r>
              <a:rPr/>
              <a:t>2017-EMP6-7-8 : Possible early load shedding and consumption profiles</a:t>
            </a:r>
            <a:endParaRPr/>
          </a:p>
          <a:p>
            <a:pPr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2019-20 EMP#17-18 : Future loads post LS2 (EN-EL + EMP)</a:t>
            </a:r>
            <a:endParaRPr/>
          </a:p>
          <a:p>
            <a:pPr>
              <a:defRPr/>
            </a:pPr>
            <a:r>
              <a:rPr/>
              <a:t>2021-22 EMP#25-27 : Future loads post LS3 (EN-EL + EMP)</a:t>
            </a:r>
            <a:endParaRPr/>
          </a:p>
          <a:p>
            <a:pPr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2023-EMP#34 : Degraded modes (G. Podoleanu &amp; EN-EL)</a:t>
            </a:r>
            <a:endParaRPr/>
          </a:p>
          <a:p>
            <a:pPr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2022-EMP#29 : LS consumption and possible actions (J. Moxon)	        =&gt; to be continued</a:t>
            </a:r>
            <a:endParaRPr/>
          </a:p>
          <a:p>
            <a:pPr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2023-EMP#35 : Load shedding measurements (J. Nielsen)</a:t>
            </a:r>
            <a:endParaRPr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Long term forecasts, degraded modes,</a:t>
            </a:r>
            <a:br>
              <a:rPr/>
            </a:br>
            <a:r>
              <a:rPr/>
              <a:t>load shedding or LS consumption &amp; actions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20D92BC-C988-7F4E-4ABD-26D2B5FC3016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8943855" y="1349271"/>
            <a:ext cx="3240000" cy="459000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rot="0" flipH="0" flipV="0">
            <a:off x="6058071" y="1345671"/>
            <a:ext cx="3240000" cy="459360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sp>
        <p:nvSpPr>
          <p:cNvPr id="6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Virtual invoices, since 2018: AWARENESS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6118F89-E5D2-0F9C-36F8-AAAC5FD9D8F7}" type="slidenum">
              <a:rPr lang="en-US"/>
              <a:t/>
            </a:fld>
            <a:endParaRPr lang="en-US"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407986" y="865076"/>
            <a:ext cx="7745474" cy="54384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lang="en-US" sz="1800" b="0" i="1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Sent every year to usual EMP contacts and respective GL's, DH's, Dir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0" flipH="0" flipV="0">
            <a:off x="3003490" y="1340271"/>
            <a:ext cx="3240000" cy="458280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rot="0" flipH="0" flipV="0">
            <a:off x="8524" y="1345671"/>
            <a:ext cx="3240000" cy="457200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sp>
        <p:nvSpPr>
          <p:cNvPr id="12" name="" hidden="0"/>
          <p:cNvSpPr/>
          <p:nvPr isPhoto="0" userDrawn="0"/>
        </p:nvSpPr>
        <p:spPr bwMode="auto">
          <a:xfrm flipH="0" flipV="0">
            <a:off x="5119071" y="5917671"/>
            <a:ext cx="7064782" cy="54384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lang="en-US" sz="1800" b="0" i="1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Thanks to Marko Wolf &amp; Emanuele Freddi for their help with this</a:t>
            </a:r>
            <a:r>
              <a:rPr i="1">
                <a:solidFill>
                  <a:srgbClr val="800080"/>
                </a:solidFill>
              </a:rPr>
              <a:t> !</a:t>
            </a:r>
            <a:endParaRPr i="1">
              <a:solidFill>
                <a:srgbClr val="800080"/>
              </a:solidFill>
            </a:endParaRPr>
          </a:p>
        </p:txBody>
      </p:sp>
      <p:sp>
        <p:nvSpPr>
          <p:cNvPr id="1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02F1330-060A-B935-1866-E70F618E3589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52486" y="1560510"/>
            <a:ext cx="11376020" cy="42424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Introduction to</a:t>
            </a:r>
            <a:r>
              <a:rPr sz="2100">
                <a:solidFill>
                  <a:schemeClr val="bg1">
                    <a:lumMod val="75000"/>
                  </a:schemeClr>
                </a:solidFill>
              </a:rPr>
              <a:t> EMP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Energy consumption,</a:t>
            </a:r>
            <a:r>
              <a:rPr sz="2400">
                <a:solidFill>
                  <a:schemeClr val="bg1">
                    <a:lumMod val="75000"/>
                  </a:schemeClr>
                </a:solidFill>
              </a:rPr>
              <a:t> forecasts &amp; virtual invoices</a:t>
            </a:r>
            <a:endParaRPr sz="2400"/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/>
              <a:t>Improved efficiency, </a:t>
            </a:r>
            <a:r>
              <a:rPr sz="2400"/>
              <a:t>heat recovery, projects</a:t>
            </a:r>
            <a:endParaRPr sz="2400"/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Renewable energy (PV) &amp; long term projects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Exchange of information &amp; Way-forward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" name="Picture 2" descr="https://www.lhc-closer.es/webapp/files/1438705344_9ea9b12547c031a01c0c7f1a0805e15f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568879" y="1723122"/>
            <a:ext cx="3199465" cy="2555877"/>
          </a:xfrm>
          <a:prstGeom prst="rect">
            <a:avLst/>
          </a:prstGeom>
          <a:noFill/>
        </p:spPr>
      </p:pic>
      <p:sp>
        <p:nvSpPr>
          <p:cNvPr id="9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8561750" y="4231372"/>
            <a:ext cx="3210939" cy="698501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7"/>
              </a:spcBef>
              <a:defRPr/>
            </a:pPr>
            <a:r>
              <a:rPr sz="2000" b="0">
                <a:solidFill>
                  <a:schemeClr val="tx1"/>
                </a:solidFill>
              </a:rPr>
              <a:t> CERN Prevessin               </a:t>
            </a:r>
            <a:r>
              <a:rPr sz="2000" b="0">
                <a:solidFill>
                  <a:schemeClr val="tx1"/>
                </a:solidFill>
              </a:rPr>
              <a:t>Electrical feeding point</a:t>
            </a:r>
            <a:endParaRPr sz="2000" b="0">
              <a:solidFill>
                <a:schemeClr val="tx1"/>
              </a:solidFill>
            </a:endParaRPr>
          </a:p>
        </p:txBody>
      </p:sp>
      <p:sp>
        <p:nvSpPr>
          <p:cNvPr id="1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Energy efficiency, operation modes</a:t>
            </a:r>
            <a:endParaRPr/>
          </a:p>
        </p:txBody>
      </p:sp>
      <p:sp>
        <p:nvSpPr>
          <p:cNvPr id="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42C5749-1D51-EDFD-B158-A6FEE42A674C}" type="slidenum">
              <a:rPr lang="en-US"/>
              <a:t/>
            </a:fld>
            <a:endParaRPr lang="en-US"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383783" y="959890"/>
            <a:ext cx="11243746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800080"/>
                </a:solidFill>
              </a:rPr>
              <a:t>Some success stories before EMP start end 2015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581689" y="1325687"/>
            <a:ext cx="6343179" cy="4759306"/>
          </a:xfrm>
          <a:prstGeom prst="rect">
            <a:avLst/>
          </a:prstGeom>
          <a:ln w="1269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00620" y="1461759"/>
            <a:ext cx="2537197" cy="1900702"/>
          </a:xfrm>
          <a:prstGeom prst="rect">
            <a:avLst/>
          </a:prstGeom>
          <a:ln w="1269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2684827" y="2612054"/>
            <a:ext cx="2747205" cy="1844871"/>
          </a:xfrm>
          <a:prstGeom prst="rect">
            <a:avLst/>
          </a:prstGeom>
          <a:ln w="1269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105174" y="4138972"/>
            <a:ext cx="2673466" cy="1984518"/>
          </a:xfrm>
          <a:prstGeom prst="rect">
            <a:avLst/>
          </a:prstGeom>
          <a:ln w="12699">
            <a:solidFill>
              <a:schemeClr val="bg1">
                <a:lumMod val="74901"/>
              </a:schemeClr>
            </a:solidFill>
            <a:prstDash val="solid"/>
          </a:ln>
        </p:spPr>
      </p:pic>
      <p:sp>
        <p:nvSpPr>
          <p:cNvPr id="12" name="" hidden="0"/>
          <p:cNvSpPr/>
          <p:nvPr isPhoto="0" userDrawn="0"/>
        </p:nvSpPr>
        <p:spPr bwMode="auto">
          <a:xfrm flipH="0" flipV="0">
            <a:off x="2784" y="5150891"/>
            <a:ext cx="1047748" cy="27214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800">
                <a:solidFill>
                  <a:srgbClr val="F011CF"/>
                </a:solidFill>
              </a:rPr>
              <a:t>Up to 45 GWh/yr</a:t>
            </a:r>
            <a:endParaRPr sz="800">
              <a:solidFill>
                <a:srgbClr val="F011CF"/>
              </a:solidFill>
            </a:endParaRPr>
          </a:p>
        </p:txBody>
      </p:sp>
      <p:sp>
        <p:nvSpPr>
          <p:cNvPr id="1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5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6E4E903-2969-607C-DCA1-2BF05EF830B8}" type="slidenum">
              <a:rPr lang="en-US"/>
              <a:t/>
            </a:fld>
            <a:endParaRPr lang="en-US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35148" y="1469606"/>
            <a:ext cx="5940000" cy="4463070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078748" y="1472634"/>
            <a:ext cx="5940000" cy="4457014"/>
          </a:xfrm>
          <a:prstGeom prst="rect">
            <a:avLst/>
          </a:prstGeom>
        </p:spPr>
      </p:pic>
      <p:sp>
        <p:nvSpPr>
          <p:cNvPr id="8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2"/>
            <a:ext cx="11376024" cy="1065741"/>
          </a:xfrm>
        </p:spPr>
        <p:txBody>
          <a:bodyPr/>
          <a:lstStyle/>
          <a:p>
            <a:pPr>
              <a:defRPr/>
            </a:pPr>
            <a:r>
              <a:rPr/>
              <a:t>2016-17: Evaluation of consumption practice</a:t>
            </a:r>
            <a:br>
              <a:rPr/>
            </a:br>
            <a:r>
              <a:rPr/>
              <a:t>(not accelerator related)</a:t>
            </a:r>
            <a:endParaRPr/>
          </a:p>
        </p:txBody>
      </p:sp>
      <p:sp>
        <p:nvSpPr>
          <p:cNvPr id="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Heat recovery projects (EMP as a pioneer)</a:t>
            </a:r>
            <a:endParaRPr/>
          </a:p>
        </p:txBody>
      </p:sp>
      <p:sp>
        <p:nvSpPr>
          <p:cNvPr id="5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CCA3FB9-689F-E3A1-7E0D-C02539D9C5C3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8123235" y="1519281"/>
            <a:ext cx="3708399" cy="4728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>
              <a:defRPr/>
            </a:pPr>
            <a:r>
              <a:rPr/>
              <a:t>All equipment on CERN site installed during LS2, including 10 MW heat exchangers,                          no impact on LHC activities</a:t>
            </a:r>
            <a:endParaRPr/>
          </a:p>
          <a:p>
            <a:pPr>
              <a:defRPr/>
            </a:pPr>
            <a:endParaRPr sz="1000"/>
          </a:p>
          <a:p>
            <a:pPr>
              <a:defRPr/>
            </a:pPr>
            <a:r>
              <a:rPr/>
              <a:t>2km "link" to local community to be installed in 2023, while LHC is in operation</a:t>
            </a:r>
            <a:endParaRPr/>
          </a:p>
          <a:p>
            <a:pPr>
              <a:defRPr/>
            </a:pPr>
            <a:endParaRPr sz="1000"/>
          </a:p>
          <a:p>
            <a:pPr>
              <a:defRPr/>
            </a:pPr>
            <a:r>
              <a:rPr/>
              <a:t>New entity established to  operate the new network </a:t>
            </a:r>
            <a:r>
              <a:rPr/>
              <a:t>(2025)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</p:txBody>
      </p:sp>
      <p:pic>
        <p:nvPicPr>
          <p:cNvPr id="8" name="Picture 4" descr="Zoom P8-ZAC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07986" y="1648649"/>
            <a:ext cx="3712089" cy="225426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1" hidden="0"/>
          <p:cNvSpPr>
            <a:spLocks noAdjustHandles="0" noChangeArrowheads="0"/>
          </p:cNvSpPr>
          <p:nvPr isPhoto="0" userDrawn="0"/>
        </p:nvSpPr>
        <p:spPr bwMode="auto">
          <a:xfrm>
            <a:off x="2019299" y="2708275"/>
            <a:ext cx="1600308" cy="518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400">
                <a:solidFill>
                  <a:schemeClr val="bg2"/>
                </a:solidFill>
              </a:rPr>
              <a:t>Ferney</a:t>
            </a:r>
            <a:r>
              <a:rPr lang="en-US" sz="1400">
                <a:solidFill>
                  <a:schemeClr val="bg2"/>
                </a:solidFill>
              </a:rPr>
              <a:t>-Voltaire Innovation</a:t>
            </a:r>
            <a:endParaRPr sz="1400">
              <a:solidFill>
                <a:schemeClr val="bg2"/>
              </a:solidFill>
            </a:endParaRPr>
          </a:p>
        </p:txBody>
      </p:sp>
      <p:pic>
        <p:nvPicPr>
          <p:cNvPr id="10" name="Picture 6" descr="présentation ppt 12 janvier VD 36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07986" y="4068000"/>
            <a:ext cx="3718589" cy="209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4259260" y="1648648"/>
            <a:ext cx="3496140" cy="2558269"/>
          </a:xfrm>
          <a:prstGeom prst="rect">
            <a:avLst/>
          </a:prstGeom>
        </p:spPr>
      </p:pic>
      <p:sp>
        <p:nvSpPr>
          <p:cNvPr id="12" name="" hidden="0"/>
          <p:cNvSpPr/>
          <p:nvPr isPhoto="0" userDrawn="0"/>
        </p:nvSpPr>
        <p:spPr bwMode="auto">
          <a:xfrm flipH="0" flipV="0">
            <a:off x="6273874" y="3882124"/>
            <a:ext cx="1481526" cy="349249"/>
          </a:xfrm>
          <a:prstGeom prst="rect">
            <a:avLst/>
          </a:prstGeom>
          <a:solidFill>
            <a:schemeClr val="accent4">
              <a:alpha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r">
              <a:defRPr/>
            </a:pPr>
            <a:r>
              <a:rPr sz="1600">
                <a:solidFill>
                  <a:schemeClr val="tx1"/>
                </a:solidFill>
              </a:rPr>
              <a:t>17 Sept 2020</a:t>
            </a:r>
            <a:endParaRPr sz="1600">
              <a:solidFill>
                <a:schemeClr val="tx1"/>
              </a:solidFill>
            </a:endParaRPr>
          </a:p>
        </p:txBody>
      </p:sp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4259261" y="4334479"/>
            <a:ext cx="3497987" cy="1722520"/>
          </a:xfrm>
          <a:prstGeom prst="rect">
            <a:avLst/>
          </a:prstGeom>
        </p:spPr>
      </p:pic>
      <p:sp>
        <p:nvSpPr>
          <p:cNvPr id="14" name="Text Box 7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152398" y="916243"/>
            <a:ext cx="6804099" cy="584629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400"/>
              <a:t>Heat recovery from </a:t>
            </a:r>
            <a:r>
              <a:rPr lang="en-US" sz="1800" b="1"/>
              <a:t>CERN-P8</a:t>
            </a:r>
            <a:r>
              <a:rPr lang="en-US" sz="1400"/>
              <a:t> </a:t>
            </a:r>
            <a:r>
              <a:rPr lang="en-US" sz="1400"/>
              <a:t>to be injected in a local “</a:t>
            </a:r>
            <a:r>
              <a:rPr lang="en-US" sz="1400"/>
              <a:t>anergie</a:t>
            </a:r>
            <a:r>
              <a:rPr lang="en-US" sz="1400"/>
              <a:t>” loop</a:t>
            </a:r>
            <a:endParaRPr sz="1400"/>
          </a:p>
          <a:p>
            <a:pPr algn="ctr">
              <a:spcBef>
                <a:spcPts val="0"/>
              </a:spcBef>
              <a:defRPr/>
            </a:pPr>
            <a:r>
              <a:rPr lang="en-US" sz="1800" b="1">
                <a:solidFill>
                  <a:srgbClr val="800080"/>
                </a:solidFill>
              </a:rPr>
              <a:t>(</a:t>
            </a:r>
            <a:r>
              <a:rPr lang="en-US" sz="1800" b="1">
                <a:solidFill>
                  <a:srgbClr val="800080"/>
                </a:solidFill>
              </a:rPr>
              <a:t>ZAC </a:t>
            </a:r>
            <a:r>
              <a:rPr lang="en-US" sz="1800" b="1">
                <a:solidFill>
                  <a:srgbClr val="800080"/>
                </a:solidFill>
              </a:rPr>
              <a:t>Ferney</a:t>
            </a:r>
            <a:r>
              <a:rPr lang="en-US" sz="1800" b="1">
                <a:solidFill>
                  <a:srgbClr val="800080"/>
                </a:solidFill>
              </a:rPr>
              <a:t>-</a:t>
            </a:r>
            <a:r>
              <a:rPr lang="en-US" sz="1800" b="1">
                <a:solidFill>
                  <a:srgbClr val="800080"/>
                </a:solidFill>
              </a:rPr>
              <a:t>Voltaire innovation, </a:t>
            </a:r>
            <a:r>
              <a:rPr lang="en-US" sz="1800" b="0">
                <a:solidFill>
                  <a:srgbClr val="800080"/>
                </a:solidFill>
              </a:rPr>
              <a:t>convention signed in 2019)</a:t>
            </a:r>
            <a:endParaRPr sz="1800" b="1"/>
          </a:p>
        </p:txBody>
      </p:sp>
      <p:sp>
        <p:nvSpPr>
          <p:cNvPr id="15" name="" hidden="0"/>
          <p:cNvSpPr/>
          <p:nvPr isPhoto="0" userDrawn="0"/>
        </p:nvSpPr>
        <p:spPr bwMode="auto">
          <a:xfrm flipH="0" flipV="0">
            <a:off x="4259260" y="4334479"/>
            <a:ext cx="1481526" cy="349249"/>
          </a:xfrm>
          <a:prstGeom prst="rect">
            <a:avLst/>
          </a:prstGeom>
          <a:solidFill>
            <a:schemeClr val="accent4">
              <a:alpha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r">
              <a:defRPr/>
            </a:pPr>
            <a:r>
              <a:rPr sz="1600">
                <a:solidFill>
                  <a:schemeClr val="tx1"/>
                </a:solidFill>
              </a:rPr>
              <a:t>23 Nov 2021</a:t>
            </a:r>
            <a:endParaRPr sz="1600">
              <a:solidFill>
                <a:schemeClr val="tx1"/>
              </a:solidFill>
            </a:endParaRPr>
          </a:p>
        </p:txBody>
      </p:sp>
      <p:sp>
        <p:nvSpPr>
          <p:cNvPr id="16" name="" hidden="0"/>
          <p:cNvSpPr/>
          <p:nvPr isPhoto="0" userDrawn="0"/>
        </p:nvSpPr>
        <p:spPr bwMode="auto">
          <a:xfrm flipH="0" flipV="0">
            <a:off x="370249" y="1643749"/>
            <a:ext cx="2174874" cy="380999"/>
          </a:xfrm>
          <a:prstGeom prst="rect">
            <a:avLst/>
          </a:prstGeom>
          <a:solidFill>
            <a:schemeClr val="accent4">
              <a:lumMod val="20000"/>
              <a:lumOff val="80000"/>
              <a:alpha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1st contacts: 2015</a:t>
            </a:r>
            <a:endParaRPr/>
          </a:p>
        </p:txBody>
      </p:sp>
      <p:sp>
        <p:nvSpPr>
          <p:cNvPr id="17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Heat Recovery,</a:t>
            </a:r>
            <a:br>
              <a:rPr/>
            </a:br>
            <a:r>
              <a:rPr/>
              <a:t>Complete evaluation of possible synergies</a:t>
            </a:r>
            <a:endParaRPr/>
          </a:p>
        </p:txBody>
      </p:sp>
      <p:sp>
        <p:nvSpPr>
          <p:cNvPr id="5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081DB4A-9D66-2D0F-0D70-FEA2EAA584A5}" type="slidenum">
              <a:rPr lang="en-US"/>
              <a:t/>
            </a:fld>
            <a:endParaRPr lang="en-US"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99150" y="2186819"/>
            <a:ext cx="5940000" cy="3976610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338499" y="1643749"/>
            <a:ext cx="5208187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>
                <a:solidFill>
                  <a:srgbClr val="800080"/>
                </a:solidFill>
              </a:rPr>
              <a:t>2019, with entities in France</a:t>
            </a:r>
            <a:endParaRPr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228124" y="1994560"/>
            <a:ext cx="5711249" cy="4192300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6344624" y="1628764"/>
            <a:ext cx="5208727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>
                <a:solidFill>
                  <a:srgbClr val="800080"/>
                </a:solidFill>
              </a:rPr>
              <a:t>2020, with entities in Switzerland</a:t>
            </a:r>
            <a:endParaRPr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8006124" y="5437874"/>
            <a:ext cx="4005036" cy="822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/>
              <a:t>Recent constructions or to far,</a:t>
            </a:r>
            <a:endParaRPr sz="1600"/>
          </a:p>
          <a:p>
            <a:pPr>
              <a:defRPr/>
            </a:pPr>
            <a:r>
              <a:rPr sz="1600"/>
              <a:t>=&gt; to be revisited if/when new heating networks considered </a:t>
            </a:r>
            <a:endParaRPr sz="1600"/>
          </a:p>
        </p:txBody>
      </p:sp>
      <p:sp>
        <p:nvSpPr>
          <p:cNvPr id="12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n-US" sz="3600" b="1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Heat recovery projects (2 under implementation)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407985" y="1043031"/>
            <a:ext cx="11453888" cy="206121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marL="342900" indent="-342900">
              <a:buFont typeface="Arial"/>
              <a:buChar char="•"/>
              <a:defRPr/>
            </a:pP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Refurbishment of the Prevessin heating plant (F)</a:t>
            </a: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including heat recovery from the new Data Centre (PDC</a:t>
            </a: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) planned to heat buildings of the site as of 2025 – reducing emissions from the gas heating plant located on the site (~1900 tCO2e/y).</a:t>
            </a:r>
            <a:endParaRPr sz="2100" b="0"/>
          </a:p>
          <a:p>
            <a:pPr marL="342900" indent="-342900">
              <a:buFont typeface="Arial"/>
              <a:buChar char="•"/>
              <a:defRPr/>
            </a:pP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Ongoing studies to </a:t>
            </a: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recover waste heat</a:t>
            </a: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from CERN cooling tower units at LHC Point 1 to heat buildings on the </a:t>
            </a: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Meyrin</a:t>
            </a:r>
            <a:r>
              <a:rPr lang="en-US" sz="2100" b="0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site (CH) – reducing emissions from the gas heating plant located on the site (~2000 tCO2e/y).</a:t>
            </a:r>
            <a:endParaRPr sz="2100" b="0"/>
          </a:p>
        </p:txBody>
      </p:sp>
      <p:sp>
        <p:nvSpPr>
          <p:cNvPr id="6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E2F1533E-8B06-01E3-B603-00D9B30A94BF}" type="slidenum">
              <a:rPr lang="en-US"/>
              <a:t/>
            </a:fld>
            <a:endParaRPr lang="en-US"/>
          </a:p>
        </p:txBody>
      </p:sp>
      <p:sp>
        <p:nvSpPr>
          <p:cNvPr id="8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8075612" y="3969702"/>
            <a:ext cx="3708399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9" hasCustomPrompt="1"/>
          </p:nvPr>
        </p:nvSpPr>
        <p:spPr bwMode="auto">
          <a:xfrm>
            <a:off x="4259262" y="3978014"/>
            <a:ext cx="3708000" cy="2232024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endParaRPr/>
          </a:p>
        </p:txBody>
      </p:sp>
      <p:pic>
        <p:nvPicPr>
          <p:cNvPr id="10" name="Picture 8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15999" y="3934435"/>
            <a:ext cx="3534886" cy="1676806"/>
          </a:xfrm>
          <a:prstGeom prst="rect">
            <a:avLst/>
          </a:prstGeom>
        </p:spPr>
      </p:pic>
      <p:pic>
        <p:nvPicPr>
          <p:cNvPr id="11" name="Pictur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235667" y="3040749"/>
            <a:ext cx="3574639" cy="2714850"/>
          </a:xfrm>
          <a:prstGeom prst="rect">
            <a:avLst/>
          </a:prstGeom>
        </p:spPr>
      </p:pic>
      <p:pic>
        <p:nvPicPr>
          <p:cNvPr id="12" name="Picture 7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083624" y="3034190"/>
            <a:ext cx="3714749" cy="2589658"/>
          </a:xfrm>
          <a:prstGeom prst="rect">
            <a:avLst/>
          </a:prstGeom>
        </p:spPr>
      </p:pic>
      <p:sp>
        <p:nvSpPr>
          <p:cNvPr id="13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407985" y="5611242"/>
            <a:ext cx="3541636" cy="698499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7"/>
              </a:spcBef>
              <a:defRPr/>
            </a:pPr>
            <a:r>
              <a:rPr sz="2000" b="0">
                <a:solidFill>
                  <a:schemeClr val="tx1"/>
                </a:solidFill>
              </a:rPr>
              <a:t> New Prevessin (FR)               </a:t>
            </a:r>
            <a:r>
              <a:rPr sz="2000" b="0">
                <a:solidFill>
                  <a:schemeClr val="tx1"/>
                </a:solidFill>
              </a:rPr>
              <a:t>Data Center</a:t>
            </a:r>
            <a:endParaRPr sz="2000" b="0">
              <a:solidFill>
                <a:schemeClr val="tx1"/>
              </a:solidFill>
            </a:endParaRPr>
          </a:p>
        </p:txBody>
      </p:sp>
      <p:sp>
        <p:nvSpPr>
          <p:cNvPr id="14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8075611" y="5611242"/>
            <a:ext cx="3722762" cy="698499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7"/>
              </a:spcBef>
              <a:defRPr/>
            </a:pPr>
            <a:r>
              <a:rPr sz="2000" b="0">
                <a:solidFill>
                  <a:schemeClr val="tx1"/>
                </a:solidFill>
              </a:rPr>
              <a:t>Meyrin (CH) - LHC P1               </a:t>
            </a:r>
            <a:r>
              <a:rPr sz="2000" b="0">
                <a:solidFill>
                  <a:schemeClr val="tx1"/>
                </a:solidFill>
              </a:rPr>
              <a:t>Heat recovery studies</a:t>
            </a:r>
            <a:endParaRPr sz="2000" b="0">
              <a:solidFill>
                <a:schemeClr val="tx1"/>
              </a:solidFill>
            </a:endParaRPr>
          </a:p>
        </p:txBody>
      </p:sp>
      <p:sp>
        <p:nvSpPr>
          <p:cNvPr id="15" name="" hidden="0"/>
          <p:cNvSpPr/>
          <p:nvPr isPhoto="0" userDrawn="0"/>
        </p:nvSpPr>
        <p:spPr bwMode="auto">
          <a:xfrm flipH="0" flipV="0">
            <a:off x="4194249" y="5669625"/>
            <a:ext cx="3700782" cy="640115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Heat pump to boost existing heating plant</a:t>
            </a:r>
            <a:endParaRPr/>
          </a:p>
        </p:txBody>
      </p:sp>
      <p:sp>
        <p:nvSpPr>
          <p:cNvPr id="1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5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529CEBBC-668A-769C-5714-B5141D5C50EF}" type="slidenum">
              <a:rPr lang="en-US"/>
              <a:t/>
            </a:fld>
            <a:endParaRPr lang="en-US"/>
          </a:p>
        </p:txBody>
      </p:sp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/>
              <a:t>2016-EMP#5 : B513 possible improved efficiency (V. Doré &amp; S. Deleval)</a:t>
            </a:r>
            <a:endParaRPr/>
          </a:p>
          <a:p>
            <a:pPr>
              <a:defRPr/>
            </a:pPr>
            <a:endParaRPr sz="800"/>
          </a:p>
          <a:p>
            <a:pPr>
              <a:defRPr/>
            </a:pPr>
            <a:r>
              <a:rPr/>
              <a:t>2018-EMP#12 : Air cooled computer centers LHCb/ALICE (L. Roy &amp; A. Augustinus)</a:t>
            </a:r>
            <a:endParaRPr/>
          </a:p>
          <a:p>
            <a:pPr>
              <a:defRPr/>
            </a:pPr>
            <a:r>
              <a:rPr/>
              <a:t>2018-EMP#14: B513 update, Air cooled B773 (P. Pepinster)</a:t>
            </a:r>
            <a:endParaRPr/>
          </a:p>
          <a:p>
            <a:pPr>
              <a:defRPr/>
            </a:pPr>
            <a:endParaRPr sz="800"/>
          </a:p>
          <a:p>
            <a:pPr>
              <a:defRPr/>
            </a:pPr>
            <a:r>
              <a:rPr/>
              <a:t>2020-EMP#19-21: REX on data centers at P2/P8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2021-EMP#24 : New air cooled PDC with heat recovery potential (O. Barring)</a:t>
            </a:r>
            <a:endParaRPr/>
          </a:p>
          <a:p>
            <a:pPr>
              <a:defRPr/>
            </a:pPr>
            <a:endParaRPr sz="800"/>
          </a:p>
          <a:p>
            <a:pPr>
              <a:defRPr/>
            </a:pPr>
            <a:r>
              <a:rPr/>
              <a:t>2023-EMP35 : B513 refurbishment done (S. Deleval)</a:t>
            </a:r>
            <a:endParaRPr/>
          </a:p>
        </p:txBody>
      </p:sp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Data centers and efficiency</a:t>
            </a: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368374" y="929374"/>
            <a:ext cx="11357644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800080"/>
                </a:solidFill>
              </a:rPr>
              <a:t>Valuable exchanges to support change of technology, REX, and new opportunities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9" name="Picture 8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0237036" y="5358499"/>
            <a:ext cx="1603722" cy="760740"/>
          </a:xfrm>
          <a:prstGeom prst="rect">
            <a:avLst/>
          </a:prstGeom>
        </p:spPr>
      </p:pic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7341791" y="3310153"/>
            <a:ext cx="2705093" cy="1365720"/>
          </a:xfrm>
          <a:prstGeom prst="rect">
            <a:avLst/>
          </a:prstGeom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9787287" y="770467"/>
            <a:ext cx="2132847" cy="1540031"/>
          </a:xfrm>
          <a:prstGeom prst="rect">
            <a:avLst/>
          </a:prstGeom>
        </p:spPr>
      </p:pic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10120412" y="3076125"/>
            <a:ext cx="1720347" cy="1833776"/>
          </a:xfrm>
          <a:prstGeom prst="rect">
            <a:avLst/>
          </a:prstGeom>
        </p:spPr>
      </p:pic>
      <p:sp>
        <p:nvSpPr>
          <p:cNvPr id="1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2"/>
            <a:ext cx="11376024" cy="1065741"/>
          </a:xfrm>
        </p:spPr>
        <p:txBody>
          <a:bodyPr/>
          <a:lstStyle/>
          <a:p>
            <a:pPr>
              <a:defRPr/>
            </a:pPr>
            <a:r>
              <a:rPr lang="en-US" sz="3600" b="1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Improved efficiency, recent cases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407985" y="1262749"/>
            <a:ext cx="5616573" cy="4349946"/>
          </a:xfrm>
        </p:spPr>
        <p:txBody>
          <a:bodyPr/>
          <a:lstStyle/>
          <a:p>
            <a:pPr>
              <a:defRPr/>
            </a:pPr>
            <a:r>
              <a:rPr/>
              <a:t>Facility upgrades:  East Area Renovation </a:t>
            </a:r>
            <a:r>
              <a:rPr/>
              <a:t>(done during recent LS2)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196" y="1274761"/>
            <a:ext cx="5611812" cy="4608510"/>
          </a:xfrm>
        </p:spPr>
        <p:txBody>
          <a:bodyPr/>
          <a:lstStyle/>
          <a:p>
            <a:pPr>
              <a:defRPr/>
            </a:pPr>
            <a:r>
              <a:rPr/>
              <a:t>New equipment                                 </a:t>
            </a:r>
            <a:r>
              <a:rPr/>
              <a:t>(Cryogenic Refrigerators for HL-LHC)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 sz="1000"/>
          </a:p>
          <a:p>
            <a:pPr>
              <a:defRPr/>
            </a:pPr>
            <a:endParaRPr sz="800"/>
          </a:p>
          <a:p>
            <a:pPr>
              <a:lnSpc>
                <a:spcPct val="114999"/>
              </a:lnSpc>
              <a:defRPr/>
            </a:pPr>
            <a:r>
              <a:rPr lang="en-US" sz="2100" b="1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A set of requirements (performance, technology) to allow industry to provide the optimum for a given scenario</a:t>
            </a:r>
            <a:r>
              <a:rPr lang="en-US" sz="2100" b="1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:</a:t>
            </a:r>
            <a:endParaRPr lang="en-US" sz="2100" b="1" i="0" u="none" strike="noStrike" cap="none" spc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14999"/>
              </a:lnSpc>
              <a:defRPr/>
            </a:pPr>
            <a:r>
              <a:rPr lang="en-US" sz="2100" b="1" i="0" u="none" strike="noStrike" cap="none" spc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Adjudication:  CAPEX + OPEX (10 years)</a:t>
            </a:r>
            <a:endParaRPr lang="en-US" sz="2100"/>
          </a:p>
        </p:txBody>
      </p:sp>
      <p:sp>
        <p:nvSpPr>
          <p:cNvPr id="7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41AD089-A632-019F-C809-C4AE0FC766A1}" type="slidenum">
              <a:rPr lang="en-US"/>
              <a:t/>
            </a:fld>
            <a:endParaRPr lang="en-US"/>
          </a:p>
        </p:txBody>
      </p:sp>
      <p:sp>
        <p:nvSpPr>
          <p:cNvPr id="9" name="Rectangle 10" hidden="0"/>
          <p:cNvSpPr/>
          <p:nvPr isPhoto="0" userDrawn="0"/>
        </p:nvSpPr>
        <p:spPr bwMode="auto">
          <a:xfrm flipH="0" flipV="0">
            <a:off x="463624" y="4461898"/>
            <a:ext cx="5238749" cy="1039475"/>
          </a:xfrm>
          <a:prstGeom prst="rect">
            <a:avLst/>
          </a:prstGeom>
          <a:solidFill>
            <a:srgbClr val="008000"/>
          </a:solidFill>
        </p:spPr>
        <p:txBody>
          <a:bodyPr wrap="square">
            <a:noAutofit/>
          </a:bodyPr>
          <a:lstStyle/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en-US" sz="2000" b="1">
                <a:solidFill>
                  <a:schemeClr val="bg1"/>
                </a:solidFill>
                <a:latin typeface="Arial Narrow"/>
              </a:rPr>
              <a:t>Powering energy:</a:t>
            </a:r>
            <a:endParaRPr sz="2000" b="1">
              <a:solidFill>
                <a:schemeClr val="bg1"/>
              </a:solidFill>
              <a:latin typeface="Arial Narrow"/>
            </a:endParaRPr>
          </a:p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en-US" sz="2000" b="1">
                <a:solidFill>
                  <a:schemeClr val="bg1"/>
                </a:solidFill>
                <a:latin typeface="Arial Narrow"/>
              </a:rPr>
              <a:t>From 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11 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GWh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/year to 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around 0.6 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GWh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/year </a:t>
            </a:r>
            <a:endParaRPr sz="2000" b="1">
              <a:solidFill>
                <a:schemeClr val="bg1"/>
              </a:solidFill>
              <a:latin typeface="Arial Narrow"/>
            </a:endParaRPr>
          </a:p>
          <a:p>
            <a:pPr marL="27432" indent="0" algn="ctr">
              <a:lnSpc>
                <a:spcPct val="90000"/>
              </a:lnSpc>
              <a:buNone/>
              <a:defRPr/>
            </a:pPr>
            <a:r>
              <a:rPr lang="en-GB" sz="2000" b="1">
                <a:solidFill>
                  <a:schemeClr val="bg1"/>
                </a:solidFill>
                <a:latin typeface="Arial Narrow"/>
              </a:rPr>
              <a:t>(&gt; </a:t>
            </a:r>
            <a:r>
              <a:rPr lang="en-GB" sz="2000" b="1">
                <a:solidFill>
                  <a:schemeClr val="bg1"/>
                </a:solidFill>
                <a:latin typeface="Arial Narrow"/>
              </a:rPr>
              <a:t>90% reduction)</a:t>
            </a:r>
            <a:endParaRPr sz="2000" b="1">
              <a:solidFill>
                <a:schemeClr val="bg1"/>
              </a:solidFill>
              <a:latin typeface="Arial Narrow"/>
            </a:endParaRPr>
          </a:p>
        </p:txBody>
      </p:sp>
      <p:pic>
        <p:nvPicPr>
          <p:cNvPr id="10" name="Picture 6" hidden="0"/>
          <p:cNvPicPr>
            <a:picLocks noChangeAspect="1"/>
          </p:cNvPicPr>
          <p:nvPr isPhoto="0" userDrawn="0"/>
        </p:nvPicPr>
        <p:blipFill>
          <a:blip r:embed="rId2"/>
          <a:srcRect l="48407" t="0" r="0" b="10712"/>
          <a:stretch/>
        </p:blipFill>
        <p:spPr bwMode="auto">
          <a:xfrm flipH="0" flipV="0">
            <a:off x="177276" y="2319875"/>
            <a:ext cx="2956239" cy="2050783"/>
          </a:xfrm>
          <a:prstGeom prst="rect">
            <a:avLst/>
          </a:prstGeom>
        </p:spPr>
      </p:pic>
      <p:pic>
        <p:nvPicPr>
          <p:cNvPr id="11" name="Picture 7" descr="A picture containing indoor, building, table, filled&#10;&#10;Description automatically generated" hidden="0"/>
          <p:cNvPicPr>
            <a:picLocks noChangeAspect="1"/>
          </p:cNvPicPr>
          <p:nvPr isPhoto="0" userDrawn="0"/>
        </p:nvPicPr>
        <p:blipFill>
          <a:blip r:embed="rId3"/>
          <a:srcRect l="13783" t="0" r="10578" b="23842"/>
          <a:stretch/>
        </p:blipFill>
        <p:spPr bwMode="auto">
          <a:xfrm flipH="0" flipV="0">
            <a:off x="3065058" y="2405749"/>
            <a:ext cx="2809769" cy="1879033"/>
          </a:xfrm>
          <a:prstGeom prst="rect">
            <a:avLst/>
          </a:prstGeom>
        </p:spPr>
      </p:pic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078004" y="1961225"/>
            <a:ext cx="3109058" cy="2174897"/>
          </a:xfrm>
          <a:prstGeom prst="rect">
            <a:avLst/>
          </a:prstGeom>
        </p:spPr>
      </p:pic>
      <p:grpSp>
        <p:nvGrpSpPr>
          <p:cNvPr id="13" name="" hidden="0"/>
          <p:cNvGrpSpPr/>
          <p:nvPr isPhoto="0" userDrawn="0"/>
        </p:nvGrpSpPr>
        <p:grpSpPr bwMode="auto">
          <a:xfrm>
            <a:off x="9185685" y="1961225"/>
            <a:ext cx="2960061" cy="2190772"/>
            <a:chOff x="0" y="0"/>
            <a:chExt cx="2960061" cy="2190772"/>
          </a:xfrm>
        </p:grpSpPr>
        <p:pic>
          <p:nvPicPr>
            <p:cNvPr id="14" name="" hidden="0"/>
            <p:cNvPicPr>
              <a:picLocks noChangeAspect="1"/>
            </p:cNvPicPr>
            <p:nvPr isPhoto="0" userDrawn="0"/>
          </p:nvPicPr>
          <p:blipFill>
            <a:blip r:embed="rId5"/>
            <a:stretch/>
          </p:blipFill>
          <p:spPr bwMode="auto">
            <a:xfrm flipH="0" flipV="0">
              <a:off x="0" y="0"/>
              <a:ext cx="2960061" cy="2159022"/>
            </a:xfrm>
            <a:prstGeom prst="rect">
              <a:avLst/>
            </a:prstGeom>
          </p:spPr>
        </p:pic>
        <p:sp>
          <p:nvSpPr>
            <p:cNvPr id="15" name="" hidden="0"/>
            <p:cNvSpPr/>
            <p:nvPr isPhoto="0" userDrawn="0"/>
          </p:nvSpPr>
          <p:spPr bwMode="auto">
            <a:xfrm flipH="0" flipV="0">
              <a:off x="40938" y="1539897"/>
              <a:ext cx="1269999" cy="65087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6" name="" hidden="0"/>
          <p:cNvSpPr/>
          <p:nvPr isPhoto="0" userDrawn="0"/>
        </p:nvSpPr>
        <p:spPr bwMode="auto">
          <a:xfrm flipH="0" flipV="0">
            <a:off x="189131" y="5597521"/>
            <a:ext cx="5814867" cy="5791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 b="1" u="sng"/>
              <a:t>Warning:</a:t>
            </a:r>
            <a:r>
              <a:rPr sz="1600" u="sng"/>
              <a:t> </a:t>
            </a:r>
            <a:r>
              <a:rPr sz="1600"/>
              <a:t>Optimisation of a system (powering, cooling) makes sense only when considering collective effects on users !!!</a:t>
            </a:r>
            <a:endParaRPr sz="1600"/>
          </a:p>
        </p:txBody>
      </p:sp>
      <p:sp>
        <p:nvSpPr>
          <p:cNvPr id="17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4AC1B32-23C7-94C7-6343-E29B25B0FAC7}" type="slidenum">
              <a:rPr lang="en-US"/>
              <a:t/>
            </a:fld>
            <a:endParaRPr lang="en-US"/>
          </a:p>
        </p:txBody>
      </p:sp>
      <p:sp>
        <p:nvSpPr>
          <p:cNvPr id="8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52486" y="1560510"/>
            <a:ext cx="11376021" cy="424248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2" indent="-316922">
              <a:spcBef>
                <a:spcPts val="2834"/>
              </a:spcBef>
              <a:buFont typeface="Arial"/>
              <a:buChar char="•"/>
              <a:defRPr/>
            </a:pPr>
            <a:r>
              <a:rPr sz="2400"/>
              <a:t>Introduction to</a:t>
            </a:r>
            <a:r>
              <a:rPr sz="2100"/>
              <a:t> EMP</a:t>
            </a:r>
            <a:endParaRPr sz="2400"/>
          </a:p>
          <a:p>
            <a:pPr marL="316922" indent="-316922">
              <a:spcBef>
                <a:spcPts val="2834"/>
              </a:spcBef>
              <a:buFont typeface="Arial"/>
              <a:buChar char="•"/>
              <a:defRPr/>
            </a:pPr>
            <a:r>
              <a:rPr sz="2400"/>
              <a:t>Energy consumption,</a:t>
            </a:r>
            <a:r>
              <a:rPr sz="2400"/>
              <a:t> forecasts &amp; virtual invoices</a:t>
            </a:r>
            <a:endParaRPr sz="2400"/>
          </a:p>
          <a:p>
            <a:pPr marL="316922" indent="-316922">
              <a:spcBef>
                <a:spcPts val="2834"/>
              </a:spcBef>
              <a:buFont typeface="Arial"/>
              <a:buChar char="•"/>
              <a:defRPr/>
            </a:pPr>
            <a:r>
              <a:rPr sz="2400"/>
              <a:t>Improved efficiency, </a:t>
            </a:r>
            <a:r>
              <a:rPr sz="2400"/>
              <a:t>heat recovery, projects</a:t>
            </a:r>
            <a:endParaRPr sz="2400"/>
          </a:p>
          <a:p>
            <a:pPr marL="316922" indent="-316922">
              <a:spcBef>
                <a:spcPts val="2834"/>
              </a:spcBef>
              <a:buFont typeface="Arial"/>
              <a:buChar char="•"/>
              <a:defRPr/>
            </a:pPr>
            <a:r>
              <a:rPr sz="2400"/>
              <a:t>Renewable energy (PV) &amp; long term projects</a:t>
            </a:r>
            <a:endParaRPr sz="2400"/>
          </a:p>
          <a:p>
            <a:pPr marL="316922" indent="-316922">
              <a:spcBef>
                <a:spcPts val="2834"/>
              </a:spcBef>
              <a:buFont typeface="Arial"/>
              <a:buChar char="•"/>
              <a:defRPr/>
            </a:pPr>
            <a:r>
              <a:rPr sz="2400"/>
              <a:t>Exchange of information &amp; Way-forward</a:t>
            </a:r>
            <a:endParaRPr sz="2400"/>
          </a:p>
        </p:txBody>
      </p:sp>
      <p:pic>
        <p:nvPicPr>
          <p:cNvPr id="9" name="Picture 2" descr="https://www.lhc-closer.es/webapp/files/1438705344_9ea9b12547c031a01c0c7f1a0805e15f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568879" y="1723122"/>
            <a:ext cx="3199466" cy="2555877"/>
          </a:xfrm>
          <a:prstGeom prst="rect">
            <a:avLst/>
          </a:prstGeom>
          <a:noFill/>
        </p:spPr>
      </p:pic>
      <p:sp>
        <p:nvSpPr>
          <p:cNvPr id="10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8561749" y="4231372"/>
            <a:ext cx="3210939" cy="698501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8"/>
              </a:spcBef>
              <a:defRPr/>
            </a:pPr>
            <a:r>
              <a:rPr sz="2000" b="0">
                <a:solidFill>
                  <a:schemeClr val="tx1"/>
                </a:solidFill>
              </a:rPr>
              <a:t> CERN Prevessin               </a:t>
            </a:r>
            <a:r>
              <a:rPr sz="2000" b="0">
                <a:solidFill>
                  <a:schemeClr val="tx1"/>
                </a:solidFill>
              </a:rPr>
              <a:t>Electrical feeding point</a:t>
            </a:r>
            <a:endParaRPr sz="2000" b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FF4BC87-B018-DCD2-4B7F-06BADC764885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52486" y="1560510"/>
            <a:ext cx="11376020" cy="42424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Introduction to</a:t>
            </a:r>
            <a:r>
              <a:rPr sz="2100">
                <a:solidFill>
                  <a:schemeClr val="bg1">
                    <a:lumMod val="75000"/>
                  </a:schemeClr>
                </a:solidFill>
              </a:rPr>
              <a:t> EMP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Energy consumption,</a:t>
            </a:r>
            <a:r>
              <a:rPr sz="2400">
                <a:solidFill>
                  <a:schemeClr val="bg1">
                    <a:lumMod val="75000"/>
                  </a:schemeClr>
                </a:solidFill>
              </a:rPr>
              <a:t> forecasts &amp; virtual invoices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Improved efficiency, </a:t>
            </a:r>
            <a:r>
              <a:rPr sz="2400">
                <a:solidFill>
                  <a:schemeClr val="bg1">
                    <a:lumMod val="75000"/>
                  </a:schemeClr>
                </a:solidFill>
              </a:rPr>
              <a:t>heat recovery, projects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/>
              <a:t>Renewable energy (PV) &amp; long term projects</a:t>
            </a:r>
            <a:endParaRPr sz="2400"/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Exchange of information &amp; Way-forward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" name="Picture 2" descr="https://www.lhc-closer.es/webapp/files/1438705344_9ea9b12547c031a01c0c7f1a0805e15f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568879" y="1723122"/>
            <a:ext cx="3199465" cy="2555877"/>
          </a:xfrm>
          <a:prstGeom prst="rect">
            <a:avLst/>
          </a:prstGeom>
          <a:noFill/>
        </p:spPr>
      </p:pic>
      <p:sp>
        <p:nvSpPr>
          <p:cNvPr id="9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8561750" y="4231372"/>
            <a:ext cx="3210939" cy="698501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7"/>
              </a:spcBef>
              <a:defRPr/>
            </a:pPr>
            <a:r>
              <a:rPr sz="2000" b="0">
                <a:solidFill>
                  <a:schemeClr val="tx1"/>
                </a:solidFill>
              </a:rPr>
              <a:t> CERN Prevessin               </a:t>
            </a:r>
            <a:r>
              <a:rPr sz="2000" b="0">
                <a:solidFill>
                  <a:schemeClr val="tx1"/>
                </a:solidFill>
              </a:rPr>
              <a:t>Electrical feeding point</a:t>
            </a:r>
            <a:endParaRPr sz="2000" b="0">
              <a:solidFill>
                <a:schemeClr val="tx1"/>
              </a:solidFill>
            </a:endParaRPr>
          </a:p>
        </p:txBody>
      </p:sp>
      <p:sp>
        <p:nvSpPr>
          <p:cNvPr id="1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5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29EA4958-F2D5-16A3-517E-699C03A929B8}" type="slidenum">
              <a:rPr lang="en-US"/>
              <a:t/>
            </a:fld>
            <a:endParaRPr lang="en-US"/>
          </a:p>
        </p:txBody>
      </p:sp>
      <p:sp>
        <p:nvSpPr>
          <p:cNvPr id="6" name="Title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6228124" y="373592"/>
            <a:ext cx="5555887" cy="682781"/>
          </a:xfrm>
        </p:spPr>
        <p:txBody>
          <a:bodyPr/>
          <a:lstStyle/>
          <a:p>
            <a:pPr algn="ctr">
              <a:defRPr/>
            </a:pPr>
            <a:r>
              <a:rPr/>
              <a:t>Renewables, PV</a:t>
            </a:r>
            <a:endParaRPr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156750" y="1595221"/>
            <a:ext cx="5940000" cy="334125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56000" y="2936439"/>
            <a:ext cx="5940000" cy="333462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1387545" y="95961"/>
            <a:ext cx="3721960" cy="2792853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sp>
        <p:nvSpPr>
          <p:cNvPr id="10" name="" hidden="0"/>
          <p:cNvSpPr/>
          <p:nvPr isPhoto="0" userDrawn="0"/>
        </p:nvSpPr>
        <p:spPr bwMode="auto">
          <a:xfrm rot="1176225" flipH="0" flipV="0">
            <a:off x="4412571" y="1756619"/>
            <a:ext cx="825499" cy="365124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rgbClr val="FF99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" hidden="0"/>
          <p:cNvSpPr/>
          <p:nvPr isPhoto="0" userDrawn="0"/>
        </p:nvSpPr>
        <p:spPr bwMode="auto">
          <a:xfrm flipH="0" flipV="0">
            <a:off x="6498000" y="5009249"/>
            <a:ext cx="5422626" cy="11887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rgbClr val="800080"/>
                </a:solidFill>
              </a:rPr>
              <a:t>On CERN site (roofs, car parks), PV has not been found a viable solution. So far, it is therefore only considered when mandatory for new infrastructures to obtain the authorisation to build (work permit)</a:t>
            </a:r>
            <a:endParaRPr>
              <a:solidFill>
                <a:srgbClr val="800080"/>
              </a:solidFill>
            </a:endParaRPr>
          </a:p>
        </p:txBody>
      </p:sp>
      <p:sp>
        <p:nvSpPr>
          <p:cNvPr id="12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441321" y="399140"/>
            <a:ext cx="10515600" cy="703624"/>
          </a:xfrm>
        </p:spPr>
        <p:txBody>
          <a:bodyPr/>
          <a:lstStyle/>
          <a:p>
            <a:pPr>
              <a:defRPr/>
            </a:pPr>
            <a:r>
              <a:rPr sz="3600">
                <a:solidFill>
                  <a:schemeClr val="tx1"/>
                </a:solidFill>
              </a:rPr>
              <a:t>General considerations for PPA-REN for CERN</a:t>
            </a:r>
            <a:endParaRPr sz="3600">
              <a:solidFill>
                <a:schemeClr val="tx1"/>
              </a:solidFill>
            </a:endParaRPr>
          </a:p>
        </p:txBody>
      </p:sp>
      <p:sp>
        <p:nvSpPr>
          <p:cNvPr id="5" name="" hidden="0"/>
          <p:cNvSpPr/>
          <p:nvPr isPhoto="0" userDrawn="0"/>
        </p:nvSpPr>
        <p:spPr bwMode="auto">
          <a:xfrm flipH="0" flipV="0">
            <a:off x="916728" y="894121"/>
            <a:ext cx="10262881" cy="3657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7030A0"/>
                </a:solidFill>
              </a:rPr>
              <a:t>PPA-REN: Power Purchase Agreement based on Renewable energy for 15 to 20 years</a:t>
            </a:r>
            <a:endParaRPr i="1">
              <a:solidFill>
                <a:srgbClr val="7030A0"/>
              </a:solidFill>
            </a:endParaRPr>
          </a:p>
        </p:txBody>
      </p:sp>
      <p:sp>
        <p:nvSpPr>
          <p:cNvPr id="6" name="" hidden="0"/>
          <p:cNvSpPr/>
          <p:nvPr isPhoto="0" userDrawn="0"/>
        </p:nvSpPr>
        <p:spPr bwMode="auto">
          <a:xfrm rot="0" flipH="0" flipV="0">
            <a:off x="2658935" y="2923497"/>
            <a:ext cx="2160000" cy="1916903"/>
          </a:xfrm>
          <a:prstGeom prst="hexagon">
            <a:avLst>
              <a:gd name="adj" fmla="val 25000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7" name="" hidden="0"/>
          <p:cNvSpPr/>
          <p:nvPr isPhoto="0" userDrawn="0"/>
        </p:nvSpPr>
        <p:spPr bwMode="auto">
          <a:xfrm rot="0" flipH="0" flipV="0">
            <a:off x="4374842" y="1965044"/>
            <a:ext cx="2160000" cy="1916903"/>
          </a:xfrm>
          <a:prstGeom prst="hexagon">
            <a:avLst>
              <a:gd name="adj" fmla="val 25000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 rot="0" flipH="0" flipV="0">
            <a:off x="947247" y="3881952"/>
            <a:ext cx="2160000" cy="1916903"/>
          </a:xfrm>
          <a:prstGeom prst="hexagon">
            <a:avLst>
              <a:gd name="adj" fmla="val 25000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4623467" y="4018872"/>
            <a:ext cx="142875" cy="154778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" name="" hidden="0"/>
          <p:cNvCxnSpPr>
            <a:cxnSpLocks/>
          </p:cNvCxnSpPr>
          <p:nvPr isPhoto="0" userDrawn="0"/>
        </p:nvCxnSpPr>
        <p:spPr bwMode="auto">
          <a:xfrm flipH="0" flipV="0">
            <a:off x="3409029" y="3090186"/>
            <a:ext cx="0" cy="1452560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" hidden="0"/>
          <p:cNvCxnSpPr>
            <a:cxnSpLocks/>
          </p:cNvCxnSpPr>
          <p:nvPr isPhoto="0" userDrawn="0"/>
        </p:nvCxnSpPr>
        <p:spPr bwMode="auto">
          <a:xfrm flipH="0" flipV="0">
            <a:off x="3648560" y="3210653"/>
            <a:ext cx="0" cy="1452560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" hidden="0"/>
          <p:cNvCxnSpPr>
            <a:cxnSpLocks/>
          </p:cNvCxnSpPr>
          <p:nvPr isPhoto="0" userDrawn="0"/>
        </p:nvCxnSpPr>
        <p:spPr bwMode="auto">
          <a:xfrm flipH="0" flipV="0">
            <a:off x="3888091" y="3390653"/>
            <a:ext cx="0" cy="1283060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" hidden="0"/>
          <p:cNvCxnSpPr>
            <a:cxnSpLocks/>
          </p:cNvCxnSpPr>
          <p:nvPr isPhoto="0" userDrawn="0"/>
        </p:nvCxnSpPr>
        <p:spPr bwMode="auto">
          <a:xfrm rot="16199899" flipH="0" flipV="0">
            <a:off x="3675186" y="2963435"/>
            <a:ext cx="0" cy="1283060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" hidden="0"/>
          <p:cNvCxnSpPr>
            <a:cxnSpLocks/>
          </p:cNvCxnSpPr>
          <p:nvPr isPhoto="0" userDrawn="0"/>
        </p:nvCxnSpPr>
        <p:spPr bwMode="auto">
          <a:xfrm rot="16199899" flipH="0" flipV="0">
            <a:off x="3795656" y="3202966"/>
            <a:ext cx="0" cy="1283060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rot="16199899" flipH="0" flipV="0">
            <a:off x="3797060" y="3442496"/>
            <a:ext cx="0" cy="1283060"/>
          </a:xfrm>
          <a:prstGeom prst="line">
            <a:avLst/>
          </a:prstGeom>
          <a:ln w="6350" cap="flat" cmpd="sng" algn="ctr">
            <a:solidFill>
              <a:schemeClr val="accent1">
                <a:shade val="50000"/>
              </a:schemeClr>
            </a:solidFill>
            <a:prstDash val="solid"/>
            <a:miter/>
            <a:tailEnd type="triangle" w="med" len="lg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" hidden="0"/>
          <p:cNvSpPr/>
          <p:nvPr isPhoto="0" userDrawn="0"/>
        </p:nvSpPr>
        <p:spPr bwMode="auto">
          <a:xfrm flipH="0" flipV="0">
            <a:off x="3021372" y="3213216"/>
            <a:ext cx="1571625" cy="90702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Powerful</a:t>
            </a:r>
            <a:endParaRPr/>
          </a:p>
          <a:p>
            <a:pPr>
              <a:defRPr/>
            </a:pPr>
            <a:r>
              <a:rPr/>
              <a:t>and Robust</a:t>
            </a:r>
            <a:endParaRPr/>
          </a:p>
          <a:p>
            <a:pPr>
              <a:defRPr/>
            </a:pPr>
            <a:r>
              <a:rPr/>
              <a:t>          Grid</a:t>
            </a:r>
            <a:endParaRPr/>
          </a:p>
          <a:p>
            <a:pPr>
              <a:defRPr/>
            </a:pPr>
            <a:r>
              <a:rPr/>
              <a:t> </a:t>
            </a:r>
            <a:endParaRPr/>
          </a:p>
        </p:txBody>
      </p:sp>
      <p:sp>
        <p:nvSpPr>
          <p:cNvPr id="17" name="" hidden="0"/>
          <p:cNvSpPr/>
          <p:nvPr isPhoto="0" userDrawn="0"/>
        </p:nvSpPr>
        <p:spPr bwMode="auto">
          <a:xfrm flipH="0" flipV="0">
            <a:off x="1313528" y="4888029"/>
            <a:ext cx="675966" cy="4863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2000" b="1">
                <a:solidFill>
                  <a:srgbClr val="FF0000"/>
                </a:solidFill>
              </a:rPr>
              <a:t>PV</a:t>
            </a:r>
            <a:endParaRPr sz="2000" b="1">
              <a:solidFill>
                <a:srgbClr val="FF0000"/>
              </a:solidFill>
            </a:endParaRPr>
          </a:p>
        </p:txBody>
      </p:sp>
      <p:sp>
        <p:nvSpPr>
          <p:cNvPr id="18" name="" hidden="0"/>
          <p:cNvSpPr/>
          <p:nvPr isPhoto="0" userDrawn="0"/>
        </p:nvSpPr>
        <p:spPr bwMode="auto">
          <a:xfrm flipH="0" flipV="0">
            <a:off x="3226968" y="4359849"/>
            <a:ext cx="511966" cy="3657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b="0">
                <a:solidFill>
                  <a:srgbClr val="FF0000"/>
                </a:solidFill>
              </a:rPr>
              <a:t>PV</a:t>
            </a:r>
            <a:endParaRPr b="0">
              <a:solidFill>
                <a:srgbClr val="FF0000"/>
              </a:solidFill>
            </a:endParaRPr>
          </a:p>
        </p:txBody>
      </p:sp>
      <p:sp>
        <p:nvSpPr>
          <p:cNvPr id="19" name="" hidden="0"/>
          <p:cNvSpPr/>
          <p:nvPr isPhoto="0" userDrawn="0"/>
        </p:nvSpPr>
        <p:spPr bwMode="auto">
          <a:xfrm flipH="0" flipV="0">
            <a:off x="4552030" y="1589997"/>
            <a:ext cx="1238535" cy="3962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000" b="1">
                <a:solidFill>
                  <a:srgbClr val="00B050"/>
                </a:solidFill>
              </a:rPr>
              <a:t>WIND</a:t>
            </a:r>
            <a:endParaRPr sz="2000" b="1">
              <a:solidFill>
                <a:srgbClr val="00B050"/>
              </a:solidFill>
            </a:endParaRPr>
          </a:p>
        </p:txBody>
      </p:sp>
      <p:sp>
        <p:nvSpPr>
          <p:cNvPr id="20" name="" hidden="0"/>
          <p:cNvSpPr/>
          <p:nvPr isPhoto="0" userDrawn="0"/>
        </p:nvSpPr>
        <p:spPr bwMode="auto">
          <a:xfrm rot="19196652" flipH="0" flipV="0">
            <a:off x="2355183" y="2687268"/>
            <a:ext cx="1238535" cy="3657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b="0">
                <a:solidFill>
                  <a:srgbClr val="00B050"/>
                </a:solidFill>
              </a:rPr>
              <a:t>WIND</a:t>
            </a:r>
            <a:endParaRPr b="0">
              <a:solidFill>
                <a:srgbClr val="00B050"/>
              </a:solidFill>
            </a:endParaRPr>
          </a:p>
        </p:txBody>
      </p:sp>
      <p:cxnSp>
        <p:nvCxnSpPr>
          <p:cNvPr id="21" name="" hidden="0"/>
          <p:cNvCxnSpPr>
            <a:cxnSpLocks/>
          </p:cNvCxnSpPr>
          <p:nvPr isPhoto="0" userDrawn="0"/>
        </p:nvCxnSpPr>
        <p:spPr bwMode="auto">
          <a:xfrm flipH="0" flipV="0">
            <a:off x="2908967" y="3113996"/>
            <a:ext cx="130968" cy="142875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" hidden="0"/>
          <p:cNvCxnSpPr>
            <a:cxnSpLocks/>
          </p:cNvCxnSpPr>
          <p:nvPr isPhoto="0" userDrawn="0"/>
        </p:nvCxnSpPr>
        <p:spPr bwMode="auto">
          <a:xfrm flipH="0" flipV="0">
            <a:off x="3242341" y="2863966"/>
            <a:ext cx="83341" cy="83341"/>
          </a:xfrm>
          <a:prstGeom prst="line">
            <a:avLst/>
          </a:prstGeom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" hidden="0"/>
          <p:cNvSpPr/>
          <p:nvPr isPhoto="0" userDrawn="0"/>
        </p:nvSpPr>
        <p:spPr bwMode="auto">
          <a:xfrm flipH="0" flipV="0">
            <a:off x="5693329" y="4079340"/>
            <a:ext cx="5738810" cy="209456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b="1"/>
              <a:t>Renewable Energy Sources:</a:t>
            </a:r>
            <a:endParaRPr b="1"/>
          </a:p>
          <a:p>
            <a:pPr>
              <a:defRPr/>
            </a:pPr>
            <a:r>
              <a:rPr/>
              <a:t> - </a:t>
            </a:r>
            <a:r>
              <a:rPr b="1"/>
              <a:t>Local (limited</a:t>
            </a:r>
            <a:r>
              <a:rPr/>
              <a:t>, not optimum efficiency, costly)</a:t>
            </a:r>
            <a:endParaRPr/>
          </a:p>
          <a:p>
            <a:pPr>
              <a:defRPr/>
            </a:pPr>
            <a:r>
              <a:rPr/>
              <a:t> - Abroad ("massive", efficient), but only</a:t>
            </a:r>
            <a:r>
              <a:rPr b="1"/>
              <a:t> </a:t>
            </a:r>
            <a:r>
              <a:rPr b="1">
                <a:solidFill>
                  <a:srgbClr val="7030A0"/>
                </a:solidFill>
              </a:rPr>
              <a:t>virtual PPA</a:t>
            </a:r>
            <a:r>
              <a:rPr b="1"/>
              <a:t> </a:t>
            </a:r>
            <a:r>
              <a:rPr/>
              <a:t>with compensation via spot markets (availability, cost)</a:t>
            </a:r>
            <a:endParaRPr/>
          </a:p>
          <a:p>
            <a:pPr>
              <a:defRPr/>
            </a:pPr>
            <a:r>
              <a:rPr/>
              <a:t> - </a:t>
            </a:r>
            <a:r>
              <a:rPr b="1">
                <a:solidFill>
                  <a:srgbClr val="7030A0"/>
                </a:solidFill>
              </a:rPr>
              <a:t>Physical PPA</a:t>
            </a:r>
            <a:r>
              <a:rPr/>
              <a:t> on the french grid, real new REN source compatible with present "baseload" type of contract</a:t>
            </a:r>
            <a:endParaRPr/>
          </a:p>
        </p:txBody>
      </p:sp>
      <p:sp>
        <p:nvSpPr>
          <p:cNvPr id="24" name="" hidden="0"/>
          <p:cNvSpPr/>
          <p:nvPr isPhoto="0" userDrawn="0"/>
        </p:nvSpPr>
        <p:spPr bwMode="auto">
          <a:xfrm flipH="0" flipV="0">
            <a:off x="6849937" y="1709060"/>
            <a:ext cx="4345781" cy="211931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 i="1" u="sng"/>
              <a:t>Preamble:</a:t>
            </a:r>
            <a:endParaRPr sz="1600" i="1"/>
          </a:p>
          <a:p>
            <a:pPr>
              <a:defRPr/>
            </a:pPr>
            <a:r>
              <a:rPr sz="1600" i="1"/>
              <a:t>Cross border links (limited capacity) only for use by National balancing entities,</a:t>
            </a:r>
            <a:endParaRPr sz="1600" i="1"/>
          </a:p>
          <a:p>
            <a:pPr>
              <a:defRPr/>
            </a:pPr>
            <a:r>
              <a:rPr sz="1600" i="1"/>
              <a:t>not for commercial use!</a:t>
            </a:r>
            <a:endParaRPr sz="1600" i="1"/>
          </a:p>
          <a:p>
            <a:pPr>
              <a:defRPr/>
            </a:pPr>
            <a:r>
              <a:rPr sz="1600" i="1"/>
              <a:t>=&gt; REN abroad can only bring "certificates of origin" and is exchanged (+/-) on abroad spot market, obliging to purchase on local spot market the corresponding energy</a:t>
            </a:r>
            <a:endParaRPr sz="1600" i="1"/>
          </a:p>
        </p:txBody>
      </p:sp>
      <p:sp>
        <p:nvSpPr>
          <p:cNvPr id="25" name="" hidden="0"/>
          <p:cNvSpPr/>
          <p:nvPr isPhoto="0" userDrawn="0"/>
        </p:nvSpPr>
        <p:spPr bwMode="auto">
          <a:xfrm rot="19975060" flipH="0" flipV="0">
            <a:off x="4405699" y="3207773"/>
            <a:ext cx="353784" cy="33001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/>
              <a:t>=</a:t>
            </a:r>
            <a:endParaRPr/>
          </a:p>
        </p:txBody>
      </p:sp>
      <p:sp>
        <p:nvSpPr>
          <p:cNvPr id="26" name="" hidden="0"/>
          <p:cNvSpPr/>
          <p:nvPr isPhoto="0" userDrawn="0"/>
        </p:nvSpPr>
        <p:spPr bwMode="auto">
          <a:xfrm rot="19975060" flipH="0" flipV="0">
            <a:off x="2697737" y="4194843"/>
            <a:ext cx="353784" cy="33001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/>
              <a:t>=</a:t>
            </a:r>
            <a:endParaRPr/>
          </a:p>
        </p:txBody>
      </p:sp>
      <p:sp>
        <p:nvSpPr>
          <p:cNvPr id="27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3BEBE28-F450-7669-B63B-9A9F253D1CB2}" type="slidenum">
              <a:rPr lang="en-US"/>
              <a:t/>
            </a:fld>
            <a:endParaRPr lang="en-US"/>
          </a:p>
        </p:txBody>
      </p:sp>
      <p:sp>
        <p:nvSpPr>
          <p:cNvPr id="28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2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6" y="1024623"/>
            <a:ext cx="11376020" cy="169862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1" indent="-316921">
              <a:spcBef>
                <a:spcPts val="395"/>
              </a:spcBef>
              <a:buFont typeface="Wingdings"/>
              <a:buChar char="w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PPA-PV, Power Purchase Agreement Photo-Voltaïc seriously considered,</a:t>
            </a:r>
            <a:endParaRPr sz="1800" b="0" i="0" u="none" strike="noStrike" cap="none" spc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316921" indent="-316921">
              <a:spcBef>
                <a:spcPts val="395"/>
              </a:spcBef>
              <a:buFont typeface="Wingdings"/>
              <a:buChar char="w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No possibility to get it from abroad (limit at the border, balancing between states is for grid stability and not for commercial use),</a:t>
            </a:r>
            <a:endParaRPr sz="1800" b="0" i="0" u="none" strike="noStrike" cap="none" spc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316921" indent="-316921">
              <a:spcBef>
                <a:spcPts val="395"/>
              </a:spcBef>
              <a:buFont typeface="Wingdings"/>
              <a:buChar char="w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Serious pists for about 100GWh for 15 years, under more detailed investigation</a:t>
            </a:r>
            <a:endParaRPr sz="1800" b="0" i="0" u="none" strike="noStrike" cap="none" spc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316921" indent="-316921">
              <a:spcBef>
                <a:spcPts val="395"/>
              </a:spcBef>
              <a:buFont typeface="Wingdings"/>
              <a:buChar char="w"/>
              <a:defRPr/>
            </a:pP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This would represent</a:t>
            </a:r>
            <a:r>
              <a:rPr lang="en-US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~10% in Run mode (equivalent to tertiary needs), and wish to not impact the main electricity contract (90%!)</a:t>
            </a:r>
            <a:endParaRPr sz="1800" b="0" i="0" u="none" strike="noStrike" cap="none" spc="0">
              <a:solidFill>
                <a:schemeClr val="tx2"/>
              </a:solidFill>
              <a:latin typeface="Source Sans Pro"/>
              <a:ea typeface="Arial"/>
              <a:cs typeface="Arial"/>
            </a:endParaRPr>
          </a:p>
          <a:p>
            <a:pPr>
              <a:spcBef>
                <a:spcPts val="395"/>
              </a:spcBef>
              <a:defRPr/>
            </a:pPr>
            <a:endParaRPr sz="1800" b="0"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Activities done for PV@CERN </a:t>
            </a:r>
            <a:r>
              <a:rPr sz="2400" i="1"/>
              <a:t>(energy team)</a:t>
            </a:r>
            <a:endParaRPr sz="2400" i="1"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4E56F30-F36B-570F-A5F0-50FDC2D1A48E}" type="slidenum">
              <a:rPr lang="en-US"/>
              <a:t/>
            </a:fld>
            <a:endParaRPr lang="en-US"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10750623" y="199122"/>
            <a:ext cx="1270465" cy="64011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/>
              <a:t>(3/3)</a:t>
            </a:r>
            <a:endParaRPr sz="3600"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22892" y="2829945"/>
            <a:ext cx="6669906" cy="3163552"/>
          </a:xfrm>
          <a:prstGeom prst="rect">
            <a:avLst/>
          </a:prstGeom>
          <a:ln w="6349">
            <a:solidFill>
              <a:schemeClr val="accent4"/>
            </a:solidFill>
            <a:prstDash val="solid"/>
          </a:ln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7575624" y="2754999"/>
            <a:ext cx="4236284" cy="237150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spcAft>
                <a:spcPts val="1416"/>
              </a:spcAft>
              <a:defRPr/>
            </a:pPr>
            <a:r>
              <a:rPr/>
              <a:t>Offers-contracting to be considered for french market-grid</a:t>
            </a:r>
            <a:endParaRPr/>
          </a:p>
          <a:p>
            <a:pPr>
              <a:spcAft>
                <a:spcPts val="707"/>
              </a:spcAft>
              <a:defRPr/>
            </a:pPr>
            <a:r>
              <a:rPr/>
              <a:t>1st offer was made early Nov'22 for 50-70 GWh: not selected</a:t>
            </a:r>
            <a:endParaRPr/>
          </a:p>
          <a:p>
            <a:pPr>
              <a:spcAft>
                <a:spcPts val="707"/>
              </a:spcAft>
              <a:defRPr/>
            </a:pPr>
            <a:r>
              <a:rPr/>
              <a:t>2 offers made during 2023, now (being) formalised by LOI after FC-Oct'23</a:t>
            </a:r>
            <a:endParaRPr/>
          </a:p>
          <a:p>
            <a:pPr>
              <a:defRPr/>
            </a:pPr>
            <a:r>
              <a:rPr/>
              <a:t>=&gt; Earliest delivery expected in 2027</a:t>
            </a:r>
            <a:endParaRPr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7543873" y="5167998"/>
            <a:ext cx="4481645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800080"/>
                </a:solidFill>
              </a:rPr>
              <a:t>PS (feeling): PPA is a must towards better management of energy costs, and to get support and confidence from stakeholders</a:t>
            </a:r>
            <a:endParaRPr i="1">
              <a:solidFill>
                <a:srgbClr val="800080"/>
              </a:solidFill>
            </a:endParaRPr>
          </a:p>
        </p:txBody>
      </p:sp>
      <p:sp>
        <p:nvSpPr>
          <p:cNvPr id="12" name="" hidden="0"/>
          <p:cNvSpPr/>
          <p:nvPr isPhoto="0" userDrawn="0"/>
        </p:nvSpPr>
        <p:spPr bwMode="auto">
          <a:xfrm flipH="0" flipV="0">
            <a:off x="538374" y="3056625"/>
            <a:ext cx="253998" cy="333373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" hidden="0"/>
          <p:cNvSpPr/>
          <p:nvPr isPhoto="0" userDrawn="0"/>
        </p:nvSpPr>
        <p:spPr bwMode="auto">
          <a:xfrm flipH="0" flipV="0">
            <a:off x="3622748" y="2897874"/>
            <a:ext cx="635142" cy="64011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3600">
                <a:solidFill>
                  <a:srgbClr val="C00000"/>
                </a:solidFill>
              </a:rPr>
              <a:t>X</a:t>
            </a:r>
            <a:endParaRPr sz="3600">
              <a:solidFill>
                <a:srgbClr val="C00000"/>
              </a:solidFill>
            </a:endParaRPr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9718749" y="770622"/>
            <a:ext cx="2191467" cy="45723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r">
              <a:defRPr/>
            </a:pPr>
            <a:r>
              <a:rPr sz="2400"/>
              <a:t>External</a:t>
            </a:r>
            <a:endParaRPr sz="2400"/>
          </a:p>
        </p:txBody>
      </p:sp>
      <p:sp>
        <p:nvSpPr>
          <p:cNvPr id="15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Future machines and technologies</a:t>
            </a:r>
            <a:endParaRPr/>
          </a:p>
        </p:txBody>
      </p:sp>
      <p:sp>
        <p:nvSpPr>
          <p:cNvPr id="5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9DE9FF5-6692-C589-CD38-C219B8ADCD3E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/>
              <a:t>2018-EMP#16 : Energy Efficiency for accelerators (Ph. Lebrun)</a:t>
            </a:r>
            <a:endParaRPr/>
          </a:p>
          <a:p>
            <a:pPr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RF: 2017-EMP#11: Global approach (E. Jensen)</a:t>
            </a:r>
            <a:endParaRPr/>
          </a:p>
          <a:p>
            <a:pPr marL="540000" marR="0" indent="0">
              <a:defRPr/>
            </a:pPr>
            <a:r>
              <a:rPr/>
              <a:t>2022-EMP#30 : Klystrons (N. Lasheras)	</a:t>
            </a:r>
            <a:endParaRPr/>
          </a:p>
          <a:p>
            <a:pPr marL="540000" marR="0" indent="0"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East Area: 2020-EMP#20 : Presentation of the renovation project &amp; goals (S. Evrard)</a:t>
            </a:r>
            <a:endParaRPr/>
          </a:p>
          <a:p>
            <a:pPr marL="1440000" marR="0" indent="0">
              <a:defRPr/>
            </a:pPr>
            <a:r>
              <a:rPr/>
              <a:t>2023-EMP#33 : REX &amp; measures (S. Evrard)</a:t>
            </a:r>
            <a:endParaRPr/>
          </a:p>
          <a:p>
            <a:pPr>
              <a:defRPr/>
            </a:pPr>
            <a:r>
              <a:rPr/>
              <a:t>2022-EMP#27 : Linac4 &amp; PSB (V. Barbet)</a:t>
            </a:r>
            <a:endParaRPr/>
          </a:p>
          <a:p>
            <a:pPr>
              <a:spcBef>
                <a:spcPts val="396"/>
              </a:spcBef>
              <a:defRPr/>
            </a:pPr>
            <a:endParaRPr sz="800"/>
          </a:p>
          <a:p>
            <a:pPr>
              <a:defRPr/>
            </a:pPr>
            <a:r>
              <a:rPr/>
              <a:t>FCC: 2017-EMP#10 : FCC Energy aspects (J. Gütleber)</a:t>
            </a:r>
            <a:endParaRPr/>
          </a:p>
          <a:p>
            <a:pPr marL="720000" marR="0" indent="0">
              <a:defRPr/>
            </a:pPr>
            <a:r>
              <a:rPr/>
              <a:t>2023-EMP#29 : FCC powering scheme (JP. Burnet)</a:t>
            </a:r>
            <a:endParaRPr/>
          </a:p>
        </p:txBody>
      </p:sp>
      <p:sp>
        <p:nvSpPr>
          <p:cNvPr id="8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5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F787F873-E38F-7A6E-CBE7-4B1D7D01CB63}" type="slidenum">
              <a:rPr lang="en-US"/>
              <a:t/>
            </a:fld>
            <a:endParaRPr lang="en-US"/>
          </a:p>
        </p:txBody>
      </p:sp>
      <p:sp>
        <p:nvSpPr>
          <p:cNvPr id="6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Future infrastructures</a:t>
            </a:r>
            <a:endParaRPr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5305500" y="4800316"/>
            <a:ext cx="6730999" cy="14154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b="1" u="none"/>
              <a:t>Energy efficiency:</a:t>
            </a:r>
            <a:endParaRPr b="1" u="none"/>
          </a:p>
          <a:p>
            <a:pPr>
              <a:defRPr/>
            </a:pPr>
            <a:r>
              <a:rPr/>
              <a:t>a key design parameter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/>
              <a:t>for project acceptability</a:t>
            </a:r>
            <a:endParaRPr/>
          </a:p>
          <a:p>
            <a:pPr>
              <a:defRPr/>
            </a:pPr>
            <a:endParaRPr sz="800"/>
          </a:p>
          <a:p>
            <a:pPr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affordability:</a:t>
            </a:r>
            <a:endParaRPr lang="en-US" sz="1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 Term investment-agreement as part of the acceptance ?</a:t>
            </a:r>
            <a:endParaRPr/>
          </a:p>
        </p:txBody>
      </p:sp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46112" y="3739249"/>
            <a:ext cx="4087886" cy="2308898"/>
          </a:xfrm>
          <a:prstGeom prst="rect">
            <a:avLst/>
          </a:prstGeom>
        </p:spPr>
      </p:pic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7218673" y="153423"/>
            <a:ext cx="4411374" cy="1246932"/>
          </a:xfrm>
          <a:prstGeom prst="rect">
            <a:avLst/>
          </a:prstGeom>
        </p:spPr>
      </p:pic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690049" y="1375173"/>
            <a:ext cx="5940000" cy="3334374"/>
          </a:xfrm>
          <a:prstGeom prst="rect">
            <a:avLst/>
          </a:prstGeom>
        </p:spPr>
      </p:pic>
      <p:sp>
        <p:nvSpPr>
          <p:cNvPr id="11" name="" hidden="0"/>
          <p:cNvSpPr/>
          <p:nvPr isPhoto="0" userDrawn="0"/>
        </p:nvSpPr>
        <p:spPr bwMode="auto">
          <a:xfrm flipH="0" flipV="0">
            <a:off x="5718249" y="2389874"/>
            <a:ext cx="349249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12700" cap="flat" cmpd="sng" algn="ctr">
            <a:solidFill>
              <a:srgbClr val="80008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646111" y="1106474"/>
            <a:ext cx="4080506" cy="2520417"/>
          </a:xfrm>
          <a:prstGeom prst="rect">
            <a:avLst/>
          </a:prstGeom>
        </p:spPr>
      </p:pic>
      <p:sp>
        <p:nvSpPr>
          <p:cNvPr id="1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5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4A544C6-C2B7-8789-0317-8816CEBF8718}" type="slidenum">
              <a:rPr lang="en-US"/>
              <a:t/>
            </a:fld>
            <a:endParaRPr lang="en-US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79623" y="1374855"/>
            <a:ext cx="5799000" cy="3917776"/>
          </a:xfrm>
          <a:prstGeom prst="rect">
            <a:avLst/>
          </a:prstGeom>
        </p:spPr>
      </p:pic>
      <p:sp>
        <p:nvSpPr>
          <p:cNvPr id="7" name="" hidden="0"/>
          <p:cNvSpPr/>
          <p:nvPr isPhoto="0" userDrawn="0"/>
        </p:nvSpPr>
        <p:spPr bwMode="auto">
          <a:xfrm flipH="0" flipV="0">
            <a:off x="384249" y="5358498"/>
            <a:ext cx="6080120" cy="74612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2000"/>
              <a:t>Other KPI being considered for injectors &amp; campus</a:t>
            </a:r>
            <a:r>
              <a:rPr sz="2000"/>
              <a:t> </a:t>
            </a:r>
            <a:r>
              <a:rPr sz="2000" i="1"/>
              <a:t>(access to data &amp; configuration not that systematic)</a:t>
            </a:r>
            <a:endParaRPr sz="2000"/>
          </a:p>
        </p:txBody>
      </p:sp>
      <p:sp>
        <p:nvSpPr>
          <p:cNvPr id="8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KPI's proposed for existing activities</a:t>
            </a:r>
            <a:endParaRPr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158124" y="1439334"/>
            <a:ext cx="5940000" cy="3699097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6765999" y="5374374"/>
            <a:ext cx="5243861" cy="640115"/>
          </a:xfrm>
          <a:prstGeom prst="rect">
            <a:avLst/>
          </a:prstGeom>
          <a:solidFill>
            <a:srgbClr val="E1F7C9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All now considered in a systematic way and revised at least annually within ISO 50'0001</a:t>
            </a:r>
            <a:endParaRPr/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9671FBC-BD8A-ABCB-A269-181260B0C1F9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52486" y="1560510"/>
            <a:ext cx="11376020" cy="42424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Introduction to</a:t>
            </a:r>
            <a:r>
              <a:rPr sz="2100">
                <a:solidFill>
                  <a:schemeClr val="bg1">
                    <a:lumMod val="75000"/>
                  </a:schemeClr>
                </a:solidFill>
              </a:rPr>
              <a:t> EMP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Energy consumption,</a:t>
            </a:r>
            <a:r>
              <a:rPr sz="2400">
                <a:solidFill>
                  <a:schemeClr val="bg1">
                    <a:lumMod val="75000"/>
                  </a:schemeClr>
                </a:solidFill>
              </a:rPr>
              <a:t> forecasts &amp; virtual invoices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Improved efficiency, </a:t>
            </a:r>
            <a:r>
              <a:rPr sz="2400">
                <a:solidFill>
                  <a:schemeClr val="bg1">
                    <a:lumMod val="75000"/>
                  </a:schemeClr>
                </a:solidFill>
              </a:rPr>
              <a:t>heat recovery, projects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Renewable energy (PV) &amp; long term projects</a:t>
            </a:r>
            <a:endParaRPr sz="2400"/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/>
              <a:t>Exchange of information &amp; Way-forward</a:t>
            </a:r>
            <a:endParaRPr sz="2400"/>
          </a:p>
        </p:txBody>
      </p:sp>
      <p:pic>
        <p:nvPicPr>
          <p:cNvPr id="8" name="Picture 2" descr="https://www.lhc-closer.es/webapp/files/1438705344_9ea9b12547c031a01c0c7f1a0805e15f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568879" y="1723122"/>
            <a:ext cx="3199465" cy="2555877"/>
          </a:xfrm>
          <a:prstGeom prst="rect">
            <a:avLst/>
          </a:prstGeom>
          <a:noFill/>
        </p:spPr>
      </p:pic>
      <p:sp>
        <p:nvSpPr>
          <p:cNvPr id="9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8561750" y="4231372"/>
            <a:ext cx="3210939" cy="698501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7"/>
              </a:spcBef>
              <a:defRPr/>
            </a:pPr>
            <a:r>
              <a:rPr sz="2000" b="0">
                <a:solidFill>
                  <a:schemeClr val="tx1"/>
                </a:solidFill>
              </a:rPr>
              <a:t> CERN Prevessin               </a:t>
            </a:r>
            <a:r>
              <a:rPr sz="2000" b="0">
                <a:solidFill>
                  <a:schemeClr val="tx1"/>
                </a:solidFill>
              </a:rPr>
              <a:t>Electrical feeding point</a:t>
            </a:r>
            <a:endParaRPr sz="2000" b="0">
              <a:solidFill>
                <a:schemeClr val="tx1"/>
              </a:solidFill>
            </a:endParaRPr>
          </a:p>
        </p:txBody>
      </p:sp>
      <p:sp>
        <p:nvSpPr>
          <p:cNvPr id="1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n 2" hidden="0"/>
          <p:cNvPicPr>
            <a:picLocks noChangeAspect="1"/>
          </p:cNvPicPr>
          <p:nvPr isPhoto="0" userDrawn="0"/>
        </p:nvPicPr>
        <p:blipFill>
          <a:blip r:embed="rId2"/>
          <a:srcRect l="0" t="1" r="0" b="21238"/>
          <a:stretch/>
        </p:blipFill>
        <p:spPr bwMode="auto">
          <a:xfrm flipH="0" flipV="0">
            <a:off x="5134327" y="1631979"/>
            <a:ext cx="6325670" cy="3558188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ESSRI 2024, </a:t>
            </a:r>
            <a:r>
              <a:rPr lang="en-US" sz="2400" b="1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Energy for Sustainable Science </a:t>
            </a:r>
            <a:r>
              <a:rPr lang="en-US" sz="2400" b="1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at Research Infrastructures</a:t>
            </a:r>
            <a:endParaRPr sz="2400"/>
          </a:p>
        </p:txBody>
      </p:sp>
      <p:sp>
        <p:nvSpPr>
          <p:cNvPr id="6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B403E02-D7D5-F397-07A9-2A4EDB08669C}" type="slidenum">
              <a:rPr lang="en-US"/>
              <a:t/>
            </a:fld>
            <a:endParaRPr lang="en-US"/>
          </a:p>
        </p:txBody>
      </p:sp>
      <p:sp>
        <p:nvSpPr>
          <p:cNvPr id="8" name="Text Box 10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510411" y="1714500"/>
            <a:ext cx="4331197" cy="3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8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spcBef>
                <a:spcPts val="0"/>
              </a:spcBef>
              <a:buFont typeface="Times"/>
              <a:buNone/>
              <a:defRPr/>
            </a:pPr>
            <a:r>
              <a:rPr lang="en-US" sz="2000"/>
              <a:t>2011, ESS - Lund (S)</a:t>
            </a:r>
            <a:endParaRPr/>
          </a:p>
          <a:p>
            <a:pPr lvl="1">
              <a:spcBef>
                <a:spcPts val="0"/>
              </a:spcBef>
              <a:buFont typeface="Times"/>
              <a:buNone/>
              <a:defRPr/>
            </a:pPr>
            <a:r>
              <a:rPr lang="en-US" sz="1400"/>
              <a:t>125 participants, </a:t>
            </a:r>
            <a:r>
              <a:rPr lang="en-US" sz="1400"/>
              <a:t>mostly Europea</a:t>
            </a:r>
            <a:r>
              <a:rPr lang="en-US" sz="1400"/>
              <a:t>ns</a:t>
            </a:r>
            <a:endParaRPr lang="en-US" sz="2000"/>
          </a:p>
          <a:p>
            <a:pPr>
              <a:spcBef>
                <a:spcPts val="0"/>
              </a:spcBef>
              <a:buFont typeface="Times"/>
              <a:buNone/>
              <a:defRPr/>
            </a:pPr>
            <a:r>
              <a:rPr lang="en-US" sz="2000"/>
              <a:t>2013, CERN (CH)</a:t>
            </a:r>
            <a:endParaRPr/>
          </a:p>
          <a:p>
            <a:pPr lvl="1">
              <a:spcBef>
                <a:spcPts val="0"/>
              </a:spcBef>
              <a:buFont typeface="Times"/>
              <a:buNone/>
              <a:defRPr/>
            </a:pPr>
            <a:r>
              <a:rPr lang="en-US" sz="1400"/>
              <a:t>189 participants, 14 </a:t>
            </a:r>
            <a:r>
              <a:rPr lang="en-US" sz="1400"/>
              <a:t>countries </a:t>
            </a:r>
            <a:r>
              <a:rPr lang="en-US" sz="1200" i="1"/>
              <a:t>(incl. JP &amp; USA)</a:t>
            </a:r>
            <a:endParaRPr/>
          </a:p>
          <a:p>
            <a:pPr>
              <a:spcBef>
                <a:spcPts val="0"/>
              </a:spcBef>
              <a:buFont typeface="Times"/>
              <a:buNone/>
              <a:defRPr/>
            </a:pPr>
            <a:r>
              <a:rPr lang="en-US" sz="2000"/>
              <a:t>2015, </a:t>
            </a:r>
            <a:r>
              <a:rPr lang="en-US" sz="2000"/>
              <a:t>DESY - Hambourg</a:t>
            </a:r>
            <a:r>
              <a:rPr lang="en-US" sz="2000"/>
              <a:t> (D)</a:t>
            </a:r>
            <a:endParaRPr/>
          </a:p>
          <a:p>
            <a:pPr lvl="1">
              <a:spcBef>
                <a:spcPts val="0"/>
              </a:spcBef>
              <a:buFont typeface="Times"/>
              <a:buNone/>
              <a:defRPr/>
            </a:pPr>
            <a:r>
              <a:rPr lang="en-US" sz="1400"/>
              <a:t>Stabilised</a:t>
            </a:r>
            <a:r>
              <a:rPr lang="en-US" sz="1400"/>
              <a:t> </a:t>
            </a:r>
            <a:r>
              <a:rPr lang="en-US" sz="1400"/>
              <a:t>participants, format</a:t>
            </a:r>
            <a:endParaRPr/>
          </a:p>
          <a:p>
            <a:pPr>
              <a:spcBef>
                <a:spcPts val="0"/>
              </a:spcBef>
              <a:buFont typeface="Times"/>
              <a:buNone/>
              <a:defRPr/>
            </a:pPr>
            <a:r>
              <a:rPr lang="en-US" sz="2000"/>
              <a:t>2017, ELI-NP - Bu</a:t>
            </a:r>
            <a:r>
              <a:rPr lang="en-US" sz="2000">
                <a:solidFill>
                  <a:schemeClr val="tx1"/>
                </a:solidFill>
              </a:rPr>
              <a:t>cha</a:t>
            </a:r>
            <a:r>
              <a:rPr lang="en-US" sz="2000"/>
              <a:t>rest (RO)</a:t>
            </a:r>
            <a:endParaRPr/>
          </a:p>
          <a:p>
            <a:pPr lvl="1">
              <a:spcBef>
                <a:spcPts val="0"/>
              </a:spcBef>
              <a:buFont typeface="Times"/>
              <a:buNone/>
              <a:defRPr/>
            </a:pPr>
            <a:r>
              <a:rPr lang="en-US" sz="1400"/>
              <a:t>From concepts to realistic actions</a:t>
            </a:r>
            <a:endParaRPr/>
          </a:p>
          <a:p>
            <a:pPr lvl="1">
              <a:lnSpc>
                <a:spcPct val="80000"/>
              </a:lnSpc>
              <a:spcBef>
                <a:spcPts val="0"/>
              </a:spcBef>
              <a:buFont typeface="Times"/>
              <a:buNone/>
              <a:defRPr/>
            </a:pPr>
            <a:r>
              <a:rPr lang="en-US" sz="1400"/>
              <a:t>“Economy, Reliability, Efficiency”</a:t>
            </a:r>
            <a:endParaRPr/>
          </a:p>
          <a:p>
            <a:pPr>
              <a:spcBef>
                <a:spcPts val="0"/>
              </a:spcBef>
              <a:buFont typeface="Times"/>
              <a:buNone/>
              <a:defRPr/>
            </a:pPr>
            <a:r>
              <a:rPr lang="en-US" sz="2000">
                <a:solidFill>
                  <a:schemeClr val="tx1"/>
                </a:solidFill>
              </a:rPr>
              <a:t>2019, </a:t>
            </a:r>
            <a:r>
              <a:rPr lang="en-US" sz="2000">
                <a:solidFill>
                  <a:schemeClr val="tx1"/>
                </a:solidFill>
              </a:rPr>
              <a:t>P</a:t>
            </a:r>
            <a:r>
              <a:rPr lang="en-US" sz="2000">
                <a:solidFill>
                  <a:schemeClr val="tx1"/>
                </a:solidFill>
              </a:rPr>
              <a:t>SI - Villi</a:t>
            </a:r>
            <a:r>
              <a:rPr lang="en-US" sz="2000">
                <a:solidFill>
                  <a:schemeClr val="tx1"/>
                </a:solidFill>
              </a:rPr>
              <a:t>gen</a:t>
            </a:r>
            <a:r>
              <a:rPr lang="en-US" sz="2000">
                <a:solidFill>
                  <a:schemeClr val="tx1"/>
                </a:solidFill>
              </a:rPr>
              <a:t> (CH)</a:t>
            </a:r>
            <a:endParaRPr sz="200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buFont typeface="Times"/>
              <a:buNone/>
              <a:defRPr/>
            </a:pPr>
            <a:r>
              <a:rPr lang="en-US" sz="1400">
                <a:solidFill>
                  <a:schemeClr val="tx1"/>
                </a:solidFill>
              </a:rPr>
              <a:t>Web: </a:t>
            </a:r>
            <a:r>
              <a:rPr lang="en-US" sz="1400">
                <a:solidFill>
                  <a:schemeClr val="tx1"/>
                </a:solidFill>
              </a:rPr>
              <a:t>essri.psi.ch</a:t>
            </a:r>
            <a:endParaRPr sz="140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 typeface="Times"/>
              <a:buNone/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ＭＳ Ｐゴシック"/>
                <a:cs typeface="Arial"/>
              </a:rPr>
              <a:t>2022,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ＭＳ Ｐゴシック"/>
                <a:cs typeface="Arial"/>
              </a:rPr>
              <a:t>ESRF - Grenoble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ＭＳ Ｐゴシック"/>
                <a:cs typeface="Arial"/>
              </a:rPr>
              <a:t> (F)</a:t>
            </a:r>
            <a:endParaRPr sz="2000" b="0" i="0" u="none" strike="noStrike" cap="none" spc="0">
              <a:solidFill>
                <a:schemeClr val="tx1"/>
              </a:solidFill>
              <a:latin typeface="Arial"/>
              <a:ea typeface="ＭＳ Ｐゴシック"/>
              <a:cs typeface="Arial"/>
            </a:endParaRPr>
          </a:p>
          <a:p>
            <a:pPr lvl="1">
              <a:spcBef>
                <a:spcPts val="0"/>
              </a:spcBef>
              <a:buFont typeface="Times"/>
              <a:buNone/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rPr>
              <a:t>Web: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indico.esrf.fr/event/2/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ＭＳ Ｐゴシック"/>
                <a:cs typeface="Arial"/>
              </a:rPr>
              <a:t>, ~90 persons </a:t>
            </a:r>
            <a:endParaRPr sz="1400">
              <a:solidFill>
                <a:srgbClr val="008000"/>
              </a:solidFill>
            </a:endParaRPr>
          </a:p>
          <a:p>
            <a:pPr lvl="0">
              <a:spcBef>
                <a:spcPts val="0"/>
              </a:spcBef>
              <a:buFont typeface="Times"/>
              <a:buNone/>
              <a:defRPr/>
            </a:pPr>
            <a:r>
              <a:rPr sz="2000" i="1">
                <a:solidFill>
                  <a:srgbClr val="008000"/>
                </a:solidFill>
              </a:rPr>
              <a:t>2024, CIEMAT - Madrid (ESP) t.b.c</a:t>
            </a:r>
            <a:endParaRPr sz="2000">
              <a:solidFill>
                <a:srgbClr val="008000"/>
              </a:solidFill>
            </a:endParaRPr>
          </a:p>
        </p:txBody>
      </p:sp>
      <p:sp>
        <p:nvSpPr>
          <p:cNvPr id="9" name="Text Box 7" hidden="0"/>
          <p:cNvSpPr>
            <a:spLocks noAdjustHandles="0" noChangeArrowheads="0"/>
          </p:cNvSpPr>
          <p:nvPr isPhoto="0" userDrawn="0"/>
        </p:nvSpPr>
        <p:spPr bwMode="auto">
          <a:xfrm>
            <a:off x="1779823" y="1162046"/>
            <a:ext cx="8610706" cy="36579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8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FR" sz="1800" i="1">
                <a:solidFill>
                  <a:srgbClr val="00B050"/>
                </a:solidFill>
                <a:latin typeface="Arial Narrow"/>
              </a:rPr>
              <a:t>CERN 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at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 the 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origin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 of 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this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 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series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, organiser of 2</a:t>
            </a:r>
            <a:r>
              <a:rPr lang="fr-FR" sz="1800" i="1" baseline="30000">
                <a:solidFill>
                  <a:srgbClr val="00B050"/>
                </a:solidFill>
                <a:latin typeface="Arial Narrow"/>
              </a:rPr>
              <a:t>nd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 </a:t>
            </a:r>
            <a:r>
              <a:rPr lang="fr-FR" sz="1800" i="1">
                <a:solidFill>
                  <a:srgbClr val="00B050"/>
                </a:solidFill>
                <a:latin typeface="Arial Narrow"/>
              </a:rPr>
              <a:t>event</a:t>
            </a:r>
            <a:endParaRPr sz="1800" i="1">
              <a:solidFill>
                <a:srgbClr val="00B050"/>
              </a:solidFill>
              <a:latin typeface="Arial Narrow"/>
            </a:endParaRPr>
          </a:p>
        </p:txBody>
      </p:sp>
      <p:sp>
        <p:nvSpPr>
          <p:cNvPr id="10" name="TextBox 1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125248" y="837597"/>
            <a:ext cx="11919857" cy="3808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en-US" sz="1800" i="1">
                <a:solidFill>
                  <a:srgbClr val="800080"/>
                </a:solidFill>
              </a:rPr>
              <a:t>Energy management, Energy efficiency, Identify good practices, stimulate initiatives, cooperation amongst institutes</a:t>
            </a:r>
            <a:endParaRPr sz="1800" i="1">
              <a:solidFill>
                <a:srgbClr val="800080"/>
              </a:solidFill>
            </a:endParaRPr>
          </a:p>
        </p:txBody>
      </p:sp>
      <p:cxnSp>
        <p:nvCxnSpPr>
          <p:cNvPr id="11" name="Straight Connector 6" hidden="0"/>
          <p:cNvCxnSpPr>
            <a:cxnSpLocks/>
          </p:cNvCxnSpPr>
          <p:nvPr isPhoto="0" userDrawn="0"/>
        </p:nvCxnSpPr>
        <p:spPr bwMode="auto">
          <a:xfrm>
            <a:off x="4899778" y="1753808"/>
            <a:ext cx="24188" cy="3507617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rot="0" flipH="0" flipV="0">
            <a:off x="5134327" y="5099618"/>
            <a:ext cx="3240000" cy="982800"/>
          </a:xfrm>
          <a:prstGeom prst="rect">
            <a:avLst/>
          </a:prstGeom>
        </p:spPr>
      </p:pic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0" flipH="0" flipV="0">
            <a:off x="5134327" y="1617737"/>
            <a:ext cx="3264062" cy="1418052"/>
          </a:xfrm>
          <a:prstGeom prst="rect">
            <a:avLst/>
          </a:prstGeom>
        </p:spPr>
      </p:pic>
      <p:sp>
        <p:nvSpPr>
          <p:cNvPr id="14" name="TextBox 3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136071" y="5591018"/>
            <a:ext cx="8262321" cy="6401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en-US">
                <a:solidFill>
                  <a:srgbClr val="800080"/>
                </a:solidFill>
              </a:rPr>
              <a:t>Research infrastructures do not want to represent an energy issue for society,</a:t>
            </a:r>
            <a:endParaRPr/>
          </a:p>
          <a:p>
            <a:pPr algn="ctr">
              <a:defRPr/>
            </a:pPr>
            <a:r>
              <a:rPr lang="en-US">
                <a:solidFill>
                  <a:srgbClr val="800080"/>
                </a:solidFill>
              </a:rPr>
              <a:t>But wish to contribute to good practices and solutions for the future !</a:t>
            </a:r>
            <a:endParaRPr lang="en-US">
              <a:solidFill>
                <a:srgbClr val="800080"/>
              </a:solidFill>
            </a:endParaRPr>
          </a:p>
        </p:txBody>
      </p:sp>
      <p:sp>
        <p:nvSpPr>
          <p:cNvPr id="15" name="" hidden="0"/>
          <p:cNvSpPr/>
          <p:nvPr isPhoto="0" userDrawn="0"/>
        </p:nvSpPr>
        <p:spPr bwMode="auto">
          <a:xfrm flipH="0" flipV="0">
            <a:off x="6493392" y="1749105"/>
            <a:ext cx="410734" cy="299355"/>
          </a:xfrm>
          <a:prstGeom prst="rect">
            <a:avLst/>
          </a:prstGeom>
          <a:solidFill>
            <a:srgbClr val="92D050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200">
                <a:solidFill>
                  <a:schemeClr val="bg1"/>
                </a:solidFill>
              </a:rPr>
              <a:t>7th</a:t>
            </a:r>
            <a:endParaRPr sz="1200">
              <a:solidFill>
                <a:schemeClr val="bg1"/>
              </a:solidFill>
            </a:endParaRPr>
          </a:p>
        </p:txBody>
      </p:sp>
      <p:sp>
        <p:nvSpPr>
          <p:cNvPr id="16" name="CuadroTexto 11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8411999" y="1631979"/>
            <a:ext cx="3047999" cy="1437018"/>
          </a:xfrm>
          <a:prstGeom prst="rect">
            <a:avLst/>
          </a:prstGeom>
          <a:solidFill>
            <a:schemeClr val="bg1">
              <a:alpha val="52999"/>
            </a:schemeClr>
          </a:solidFill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en-US" b="1">
                <a:solidFill>
                  <a:schemeClr val="tx2"/>
                </a:solidFill>
                <a:latin typeface="Bitter Thin"/>
                <a:cs typeface="Aharoni"/>
              </a:rPr>
              <a:t>September</a:t>
            </a:r>
            <a:endParaRPr b="1">
              <a:solidFill>
                <a:schemeClr val="tx2"/>
              </a:solidFill>
              <a:latin typeface="Bitter Thin"/>
              <a:cs typeface="Aharoni"/>
            </a:endParaRPr>
          </a:p>
          <a:p>
            <a:pPr algn="ctr">
              <a:defRPr/>
            </a:pPr>
            <a:r>
              <a:rPr lang="en-US" b="1">
                <a:solidFill>
                  <a:schemeClr val="tx2"/>
                </a:solidFill>
                <a:latin typeface="Bitter Thin"/>
                <a:cs typeface="Aharoni"/>
              </a:rPr>
              <a:t>25th, 26</a:t>
            </a:r>
            <a:r>
              <a:rPr lang="en-US" b="1" baseline="30000">
                <a:solidFill>
                  <a:schemeClr val="tx2"/>
                </a:solidFill>
                <a:latin typeface="Bitter Thin"/>
                <a:cs typeface="Aharoni"/>
              </a:rPr>
              <a:t>th</a:t>
            </a:r>
            <a:r>
              <a:rPr lang="en-US" b="1">
                <a:solidFill>
                  <a:schemeClr val="tx2"/>
                </a:solidFill>
                <a:latin typeface="Bitter Thin"/>
                <a:cs typeface="Aharoni"/>
              </a:rPr>
              <a:t> and 27</a:t>
            </a:r>
            <a:r>
              <a:rPr lang="en-US" b="1" baseline="30000">
                <a:solidFill>
                  <a:schemeClr val="tx2"/>
                </a:solidFill>
                <a:latin typeface="Bitter Thin"/>
                <a:cs typeface="Aharoni"/>
              </a:rPr>
              <a:t>th</a:t>
            </a:r>
            <a:r>
              <a:rPr lang="en-US" b="1">
                <a:solidFill>
                  <a:schemeClr val="tx2"/>
                </a:solidFill>
                <a:latin typeface="Bitter Thin"/>
                <a:cs typeface="Aharoni"/>
              </a:rPr>
              <a:t>, 2024</a:t>
            </a:r>
            <a:endParaRPr b="1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en-US" b="1">
                <a:solidFill>
                  <a:schemeClr val="tx2"/>
                </a:solidFill>
                <a:latin typeface="Bitter Thin"/>
                <a:cs typeface="Aharoni"/>
              </a:rPr>
              <a:t>Madrid, Spain</a:t>
            </a:r>
            <a:endParaRPr b="1">
              <a:solidFill>
                <a:schemeClr val="tx2"/>
              </a:solidFill>
              <a:latin typeface="Bitter Thin"/>
              <a:cs typeface="Aharoni"/>
            </a:endParaRPr>
          </a:p>
          <a:p>
            <a:pPr algn="ctr">
              <a:defRPr/>
            </a:pPr>
            <a:endParaRPr b="1">
              <a:solidFill>
                <a:schemeClr val="tx2"/>
              </a:solidFill>
            </a:endParaRPr>
          </a:p>
        </p:txBody>
      </p:sp>
      <p:pic>
        <p:nvPicPr>
          <p:cNvPr id="17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8374327" y="5140561"/>
            <a:ext cx="3506495" cy="377803"/>
          </a:xfrm>
          <a:prstGeom prst="rect">
            <a:avLst/>
          </a:prstGeom>
        </p:spPr>
      </p:pic>
      <p:sp>
        <p:nvSpPr>
          <p:cNvPr id="18" name="" hidden="0"/>
          <p:cNvSpPr/>
          <p:nvPr isPhoto="0" userDrawn="0"/>
        </p:nvSpPr>
        <p:spPr bwMode="auto">
          <a:xfrm flipH="0" flipV="0">
            <a:off x="8411999" y="5572712"/>
            <a:ext cx="3512945" cy="640114"/>
          </a:xfrm>
          <a:prstGeom prst="rect">
            <a:avLst/>
          </a:prstGeom>
          <a:solidFill>
            <a:srgbClr val="F9FAC8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Save the date, stay tuned,</a:t>
            </a:r>
            <a:endParaRPr/>
          </a:p>
          <a:p>
            <a:pPr>
              <a:defRPr/>
            </a:pPr>
            <a:r>
              <a:rPr/>
              <a:t>weblink to come before end'23</a:t>
            </a:r>
            <a:endParaRPr/>
          </a:p>
        </p:txBody>
      </p:sp>
      <p:sp>
        <p:nvSpPr>
          <p:cNvPr id="1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5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1422B0E-951B-F757-0C46-45C549920F21}" type="slidenum">
              <a:rPr lang="en-US"/>
              <a:t/>
            </a:fld>
            <a:endParaRPr lang="en-US"/>
          </a:p>
        </p:txBody>
      </p:sp>
      <p:sp>
        <p:nvSpPr>
          <p:cNvPr id="6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7988" y="1524227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1" indent="-316921">
              <a:buFont typeface="Arial"/>
              <a:buChar char="•"/>
              <a:defRPr/>
            </a:pPr>
            <a:r>
              <a:rPr/>
              <a:t>Reconsidered autumn 2021:</a:t>
            </a:r>
            <a:endParaRPr/>
          </a:p>
          <a:p>
            <a:pPr>
              <a:defRPr/>
            </a:pPr>
            <a:r>
              <a:rPr/>
              <a:t>	Mike Lamont (ATS): we have a "moral obligation" to consider energy properly</a:t>
            </a:r>
            <a:endParaRPr/>
          </a:p>
          <a:p>
            <a:pPr>
              <a:spcBef>
                <a:spcPts val="395"/>
              </a:spcBef>
              <a:defRPr/>
            </a:pPr>
            <a:r>
              <a:rPr/>
              <a:t>	Raphael Bello (FHR): there is a potential for a subside worth ~3 MCHF per year</a:t>
            </a:r>
            <a:endParaRPr/>
          </a:p>
          <a:p>
            <a:pPr>
              <a:spcBef>
                <a:spcPts val="395"/>
              </a:spcBef>
              <a:defRPr/>
            </a:pPr>
            <a:r>
              <a:rPr/>
              <a:t>	</a:t>
            </a:r>
            <a:r>
              <a:rPr b="0" i="1"/>
              <a:t>Many: we want to contribute to a better image for CERN w.r.t energy</a:t>
            </a:r>
            <a:endParaRPr b="0" i="1"/>
          </a:p>
          <a:p>
            <a:pPr marL="316921" indent="-316921">
              <a:buFont typeface="Arial"/>
              <a:buChar char="•"/>
              <a:defRPr/>
            </a:pPr>
            <a:r>
              <a:rPr/>
              <a:t>Task force (Nicolas Bellegarde) and audit (EDF-consultant) done by 30Nov'21</a:t>
            </a:r>
            <a:endParaRPr/>
          </a:p>
          <a:p>
            <a:pPr marL="716971" lvl="1" indent="-316921">
              <a:buFont typeface="Arial"/>
              <a:buChar char="•"/>
              <a:defRPr/>
            </a:pPr>
            <a:r>
              <a:rPr b="1">
                <a:solidFill>
                  <a:srgbClr val="800080"/>
                </a:solidFill>
              </a:rPr>
              <a:t>Significant culture already in place (54% of ISO expectations, with 15% close)</a:t>
            </a:r>
            <a:endParaRPr b="1">
              <a:solidFill>
                <a:srgbClr val="800080"/>
              </a:solidFill>
            </a:endParaRPr>
          </a:p>
          <a:p>
            <a:pPr marL="716971" lvl="1" indent="-316921">
              <a:buFont typeface="Arial"/>
              <a:buChar char="•"/>
              <a:defRPr/>
            </a:pPr>
            <a:r>
              <a:rPr b="1">
                <a:solidFill>
                  <a:srgbClr val="800080"/>
                </a:solidFill>
              </a:rPr>
              <a:t>General lack of formalism, with complementary monitoring and KPI to be implemented</a:t>
            </a:r>
            <a:endParaRPr b="1">
              <a:solidFill>
                <a:srgbClr val="800080"/>
              </a:solidFill>
            </a:endParaRPr>
          </a:p>
          <a:p>
            <a:pPr marL="716971" lvl="1" indent="-316921">
              <a:buFont typeface="Arial"/>
              <a:buChar char="•"/>
              <a:defRPr/>
            </a:pPr>
            <a:r>
              <a:rPr/>
              <a:t>Dedicated team (~3 FTE) to be put in place for 2022</a:t>
            </a:r>
            <a:endParaRPr/>
          </a:p>
          <a:p>
            <a:pPr marL="316921" indent="-316921">
              <a:buFont typeface="Arial"/>
              <a:buChar char="•"/>
              <a:defRPr/>
            </a:pPr>
            <a:r>
              <a:rPr/>
              <a:t>Commitment to provide a Plan de Performance Energétique (PPE) by end Jun'22</a:t>
            </a:r>
            <a:endParaRPr/>
          </a:p>
          <a:p>
            <a:pPr marL="316921" indent="-316921">
              <a:buFont typeface="Arial"/>
              <a:buChar char="•"/>
              <a:defRPr/>
            </a:pPr>
            <a:r>
              <a:rPr/>
              <a:t>First audit for ISO Oct'22, certificate Feb'23 !!!</a:t>
            </a:r>
            <a:endParaRPr/>
          </a:p>
        </p:txBody>
      </p:sp>
      <p:sp>
        <p:nvSpPr>
          <p:cNvPr id="7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600" b="1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Energy management and ISO 50'001</a:t>
            </a: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368372" y="945248"/>
            <a:ext cx="11164480" cy="36579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800080"/>
                </a:solidFill>
              </a:rPr>
              <a:t>Evaluated in 2016 but too far away from previous "tariff" culture, considered as a source of inspiration so far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7029720" y="5105612"/>
            <a:ext cx="1623580" cy="1255369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227374" y="3675749"/>
            <a:ext cx="412749" cy="3651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1F7C9"/>
          </a:solidFill>
          <a:ln w="12700" cap="flat" cmpd="sng" algn="ctr">
            <a:solidFill>
              <a:srgbClr val="80008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7988" y="1320120"/>
            <a:ext cx="11376023" cy="46085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 sz="2400" u="sng"/>
              <a:t>2014:</a:t>
            </a:r>
            <a:r>
              <a:rPr/>
              <a:t> Need to prepare for a new type of electricity contract for</a:t>
            </a:r>
            <a:r>
              <a:rPr lang="en-US" sz="2100" b="1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2016 onwards</a:t>
            </a:r>
            <a:r>
              <a:rPr/>
              <a:t>, moving from "protected tariffs" to "market based"  (deadline for industry as defined by EU)</a:t>
            </a:r>
            <a:endParaRPr/>
          </a:p>
          <a:p>
            <a:pPr>
              <a:defRPr/>
            </a:pPr>
            <a:r>
              <a:rPr/>
              <a:t>WG established including EN-EL, IPT, a representative of ATS sector (me!)                     </a:t>
            </a:r>
            <a:r>
              <a:rPr/>
              <a:t>and steered by F. Bordry (ATS_Dir), R. Saban </a:t>
            </a:r>
            <a:r>
              <a:rPr lang="en-US" sz="2100" b="1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(EN_Dh) </a:t>
            </a:r>
            <a:r>
              <a:rPr/>
              <a:t>&amp; S. Baird (EN-EL_GL ad interim)</a:t>
            </a:r>
            <a:endParaRPr/>
          </a:p>
          <a:p>
            <a:pPr>
              <a:defRPr/>
            </a:pPr>
            <a:r>
              <a:rPr/>
              <a:t>Multiple contacts with energy providers in Europe (10 from 7 countries) and with other research institutes on the french grid (ESRF, ITER)</a:t>
            </a:r>
            <a:endParaRPr/>
          </a:p>
          <a:p>
            <a:pPr>
              <a:defRPr/>
            </a:pPr>
            <a:r>
              <a:rPr/>
              <a:t>Contract established spring 2015</a:t>
            </a:r>
            <a:endParaRPr/>
          </a:p>
          <a:p>
            <a:pPr>
              <a:defRPr/>
            </a:pPr>
            <a:r>
              <a:rPr sz="2400" b="1" u="sng"/>
              <a:t>2015:</a:t>
            </a:r>
            <a:r>
              <a:rPr/>
              <a:t> EMP formally established to support the new electricity contract, and much more!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i="1"/>
              <a:t>Since: Energy </a:t>
            </a:r>
            <a:r>
              <a:rPr lang="en-US" sz="2100" b="1" i="1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management</a:t>
            </a:r>
            <a:r>
              <a:rPr i="1"/>
              <a:t> and Energy </a:t>
            </a:r>
            <a:r>
              <a:rPr lang="en-US" sz="2100" b="1" i="1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efficiency </a:t>
            </a:r>
            <a:r>
              <a:rPr i="1"/>
              <a:t>well in place at CERN,                                       and formally considered in CEPS, ISO50001, Sustainable Accelerator Panel</a:t>
            </a:r>
            <a:endParaRPr i="1"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Origin of EMP</a:t>
            </a:r>
            <a:endParaRPr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911D96C-121B-6925-201D-90B41BA064F6}" type="slidenum">
              <a:rPr lang="en-US"/>
              <a:t/>
            </a:fld>
            <a:endParaRPr lang="en-US"/>
          </a:p>
        </p:txBody>
      </p:sp>
      <p:sp>
        <p:nvSpPr>
          <p:cNvPr id="8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EMP </a:t>
            </a:r>
            <a:r>
              <a:rPr i="1"/>
              <a:t>messages</a:t>
            </a:r>
            <a:r>
              <a:rPr/>
              <a:t> after almost 10 years</a:t>
            </a:r>
            <a:endParaRPr/>
          </a:p>
        </p:txBody>
      </p:sp>
      <p:sp>
        <p:nvSpPr>
          <p:cNvPr id="5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1F5CBCE-0D7E-6752-DE74-5D0EAE82C615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319027" y="965296"/>
            <a:ext cx="11378395" cy="5274163"/>
          </a:xfrm>
        </p:spPr>
        <p:txBody>
          <a:bodyPr/>
          <a:lstStyle/>
          <a:p>
            <a:pPr>
              <a:lnSpc>
                <a:spcPct val="104999"/>
              </a:lnSpc>
              <a:spcBef>
                <a:spcPts val="1417"/>
              </a:spcBef>
              <a:defRPr/>
            </a:pPr>
            <a:r>
              <a:rPr lang="en-US" sz="2200" b="0"/>
              <a:t>At CERN level, </a:t>
            </a:r>
            <a:r>
              <a:rPr lang="en-US" sz="2200" b="0">
                <a:solidFill>
                  <a:schemeClr val="tx1"/>
                </a:solidFill>
              </a:rPr>
              <a:t>primary energy consumption kept ~ constant </a:t>
            </a:r>
            <a:r>
              <a:rPr lang="en-US" sz="2200" b="0"/>
              <a:t>while LHC is producing more physics </a:t>
            </a:r>
            <a:r>
              <a:rPr lang="en-US" sz="2200" b="0"/>
              <a:t>output</a:t>
            </a:r>
            <a:endParaRPr sz="2200" b="0"/>
          </a:p>
          <a:p>
            <a:pPr>
              <a:lnSpc>
                <a:spcPct val="104999"/>
              </a:lnSpc>
              <a:spcBef>
                <a:spcPts val="1417"/>
              </a:spcBef>
              <a:defRPr/>
            </a:pPr>
            <a:r>
              <a:rPr lang="en-US" sz="2200" b="0">
                <a:solidFill>
                  <a:schemeClr val="tx1"/>
                </a:solidFill>
              </a:rPr>
              <a:t>Energy management is now in place</a:t>
            </a:r>
            <a:r>
              <a:rPr lang="en-US" sz="2200" b="0">
                <a:solidFill>
                  <a:srgbClr val="800080"/>
                </a:solidFill>
              </a:rPr>
              <a:t> </a:t>
            </a:r>
            <a:r>
              <a:rPr lang="en-US" sz="2200" b="0"/>
              <a:t>with good forecasts and monitoring tools.                  </a:t>
            </a:r>
            <a:r>
              <a:rPr lang="en-US" sz="2200" b="0">
                <a:solidFill>
                  <a:schemeClr val="tx1"/>
                </a:solidFill>
              </a:rPr>
              <a:t>Energy efficiency awareness is progressively diffusing</a:t>
            </a:r>
            <a:r>
              <a:rPr lang="en-US" sz="2200" b="0">
                <a:solidFill>
                  <a:schemeClr val="tx1"/>
                </a:solidFill>
              </a:rPr>
              <a:t> </a:t>
            </a:r>
            <a:r>
              <a:rPr lang="en-US" sz="2200" b="0"/>
              <a:t>through the CERN </a:t>
            </a:r>
            <a:r>
              <a:rPr lang="en-US" sz="2200" b="0"/>
              <a:t>community, with coordinated actions from machines to site and tertiary infrastructures.</a:t>
            </a:r>
            <a:endParaRPr sz="2200" b="0"/>
          </a:p>
          <a:p>
            <a:pPr>
              <a:lnSpc>
                <a:spcPct val="104999"/>
              </a:lnSpc>
              <a:spcBef>
                <a:spcPts val="1417"/>
              </a:spcBef>
              <a:defRPr/>
            </a:pPr>
            <a:r>
              <a:rPr lang="en-US" sz="2200" b="0">
                <a:solidFill>
                  <a:schemeClr val="tx1"/>
                </a:solidFill>
              </a:rPr>
              <a:t>Heat recovery projects of multi MW class are built (1), </a:t>
            </a:r>
            <a:r>
              <a:rPr lang="en-US" sz="2200" b="0">
                <a:solidFill>
                  <a:schemeClr val="tx2"/>
                </a:solidFill>
              </a:rPr>
              <a:t>under progressive implementation (1) or</a:t>
            </a:r>
            <a:r>
              <a:rPr lang="en-US" sz="22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under study (1)</a:t>
            </a:r>
            <a:endParaRPr sz="2200" b="0">
              <a:solidFill>
                <a:schemeClr val="tx2"/>
              </a:solidFill>
            </a:endParaRPr>
          </a:p>
          <a:p>
            <a:pPr>
              <a:lnSpc>
                <a:spcPct val="104999"/>
              </a:lnSpc>
              <a:spcBef>
                <a:spcPts val="1417"/>
              </a:spcBef>
              <a:defRPr/>
            </a:pPr>
            <a:r>
              <a:rPr lang="en-US" sz="2200" b="0"/>
              <a:t>A </a:t>
            </a:r>
            <a:r>
              <a:rPr lang="en-US" sz="2200" b="0">
                <a:solidFill>
                  <a:schemeClr val="tx1"/>
                </a:solidFill>
              </a:rPr>
              <a:t>CERN Environmental Protection Strategy</a:t>
            </a:r>
            <a:r>
              <a:rPr lang="en-US" sz="2200" b="0">
                <a:solidFill>
                  <a:srgbClr val="800080"/>
                </a:solidFill>
              </a:rPr>
              <a:t> </a:t>
            </a:r>
            <a:r>
              <a:rPr lang="en-US" sz="2200" b="0"/>
              <a:t>is in place, coordinating efforts on 11 domains for which</a:t>
            </a:r>
            <a:r>
              <a:rPr lang="en-US" sz="2200" b="0">
                <a:solidFill>
                  <a:schemeClr val="tx1"/>
                </a:solidFill>
              </a:rPr>
              <a:t> improved objectives are being given despite increased activity and physics out</a:t>
            </a:r>
            <a:r>
              <a:rPr lang="en-US" sz="2200" b="0">
                <a:solidFill>
                  <a:schemeClr val="tx1"/>
                </a:solidFill>
              </a:rPr>
              <a:t>come</a:t>
            </a:r>
            <a:endParaRPr sz="2200" b="0">
              <a:solidFill>
                <a:schemeClr val="tx1"/>
              </a:solidFill>
            </a:endParaRPr>
          </a:p>
          <a:p>
            <a:pPr algn="l">
              <a:spcBef>
                <a:spcPts val="1417"/>
              </a:spcBef>
              <a:defRPr/>
            </a:pPr>
            <a: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There will be </a:t>
            </a:r>
            <a: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no future large-scale scientific project without a serious energy management </a:t>
            </a:r>
            <a: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policy, including a strong </a:t>
            </a:r>
            <a: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incentive for </a:t>
            </a:r>
            <a: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energy efficiency and energy recovery amongst the major objectives.</a:t>
            </a:r>
            <a: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br>
              <a:rPr lang="en-GB" sz="1800" b="0" i="0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GB" sz="18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selection of specific programs for consolidating existing infrastructures</a:t>
            </a:r>
            <a:r>
              <a:rPr lang="en-GB" sz="1800" b="0" i="1" u="none" strike="noStrike" cap="none" spc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is a way to put into practice these good intentions, and </a:t>
            </a:r>
            <a:r>
              <a:rPr lang="en-GB" sz="18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</a:t>
            </a:r>
            <a:r>
              <a:rPr lang="en-GB" sz="18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acquire expertise with proven references.</a:t>
            </a:r>
            <a:endParaRPr sz="1800" b="0">
              <a:solidFill>
                <a:schemeClr val="tx2"/>
              </a:solidFill>
            </a:endParaRPr>
          </a:p>
        </p:txBody>
      </p:sp>
      <p:sp>
        <p:nvSpPr>
          <p:cNvPr id="8" name="TextBox 7" hidden="0"/>
          <p:cNvSpPr>
            <a:spLocks noAdjustHandles="0" noChangeArrowheads="0"/>
          </p:cNvSpPr>
          <p:nvPr isPhoto="0" userDrawn="0"/>
        </p:nvSpPr>
        <p:spPr bwMode="auto">
          <a:xfrm>
            <a:off x="10375896" y="1210729"/>
            <a:ext cx="1435135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2400">
                <a:solidFill>
                  <a:srgbClr val="0000FF"/>
                </a:solidFill>
              </a:rPr>
              <a:t>LESS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9" name="TextBox 8" hidden="0"/>
          <p:cNvSpPr>
            <a:spLocks noAdjustHandles="0" noChangeArrowheads="0"/>
          </p:cNvSpPr>
          <p:nvPr isPhoto="0" userDrawn="0"/>
        </p:nvSpPr>
        <p:spPr bwMode="auto">
          <a:xfrm>
            <a:off x="10388740" y="2495077"/>
            <a:ext cx="1435135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2400">
                <a:solidFill>
                  <a:srgbClr val="0000FF"/>
                </a:solidFill>
              </a:rPr>
              <a:t>BETTER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0" name="TextBox 9" hidden="0"/>
          <p:cNvSpPr>
            <a:spLocks noAdjustHandles="0" noChangeArrowheads="0"/>
          </p:cNvSpPr>
          <p:nvPr isPhoto="0" userDrawn="0"/>
        </p:nvSpPr>
        <p:spPr bwMode="auto">
          <a:xfrm>
            <a:off x="9778997" y="3400659"/>
            <a:ext cx="2032035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2400">
                <a:solidFill>
                  <a:srgbClr val="0000FF"/>
                </a:solidFill>
              </a:rPr>
              <a:t>RECOVER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1" name="TextBox 10" hidden="0"/>
          <p:cNvSpPr>
            <a:spLocks noAdjustHandles="0" noChangeArrowheads="0"/>
          </p:cNvSpPr>
          <p:nvPr isPhoto="0" userDrawn="0"/>
        </p:nvSpPr>
        <p:spPr bwMode="auto">
          <a:xfrm>
            <a:off x="9283698" y="5944421"/>
            <a:ext cx="2540178" cy="45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2400">
                <a:solidFill>
                  <a:srgbClr val="0000FF"/>
                </a:solidFill>
              </a:rPr>
              <a:t>CREDIBLE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2" name="TextBox 9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9455646" y="4715426"/>
            <a:ext cx="2359356" cy="5001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defRPr/>
            </a:pPr>
            <a:r>
              <a:rPr lang="en-US" sz="2400">
                <a:solidFill>
                  <a:srgbClr val="0000FF"/>
                </a:solidFill>
              </a:rPr>
              <a:t>RESPONSIBLE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3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735262" y="1818374"/>
            <a:ext cx="5808710" cy="3730624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Multi-years overview</a:t>
            </a:r>
            <a:endParaRPr/>
          </a:p>
        </p:txBody>
      </p:sp>
      <p:sp>
        <p:nvSpPr>
          <p:cNvPr id="6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0781046-4645-7B26-A812-54C9F94273FB}" type="slidenum">
              <a:rPr lang="en-US"/>
              <a:t/>
            </a:fld>
            <a:endParaRPr lang="en-US"/>
          </a:p>
        </p:txBody>
      </p:sp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682739" y="438759"/>
            <a:ext cx="5035760" cy="3078239"/>
          </a:xfrm>
          <a:prstGeom prst="rect">
            <a:avLst/>
          </a:prstGeom>
          <a:ln w="6349">
            <a:solidFill>
              <a:schemeClr val="accent3"/>
            </a:solidFill>
            <a:prstDash val="solid"/>
          </a:ln>
        </p:spPr>
      </p:pic>
      <p:sp>
        <p:nvSpPr>
          <p:cNvPr id="9" name="" hidden="0"/>
          <p:cNvSpPr/>
          <p:nvPr isPhoto="0" userDrawn="0"/>
        </p:nvSpPr>
        <p:spPr bwMode="auto">
          <a:xfrm flipH="0" flipV="0">
            <a:off x="5114998" y="2104124"/>
            <a:ext cx="619123" cy="2746373"/>
          </a:xfrm>
          <a:prstGeom prst="rect">
            <a:avLst/>
          </a:prstGeom>
          <a:noFill/>
          <a:ln w="12700" cap="flat" cmpd="sng" algn="ctr">
            <a:solidFill>
              <a:schemeClr val="accent3"/>
            </a:solidFill>
            <a:prstDash val="dash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" hidden="0"/>
          <p:cNvSpPr/>
          <p:nvPr isPhoto="0" userDrawn="0"/>
        </p:nvSpPr>
        <p:spPr bwMode="auto">
          <a:xfrm flipH="0" flipV="0">
            <a:off x="1558998" y="2405748"/>
            <a:ext cx="1063624" cy="3333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/>
              <a:t>LEP</a:t>
            </a:r>
            <a:endParaRPr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3727449" y="2077749"/>
            <a:ext cx="1063624" cy="3333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/>
              <a:t>LHC</a:t>
            </a:r>
            <a:endParaRPr/>
          </a:p>
        </p:txBody>
      </p:sp>
      <p:sp>
        <p:nvSpPr>
          <p:cNvPr id="12" name="" hidden="0"/>
          <p:cNvSpPr/>
          <p:nvPr isPhoto="0" userDrawn="0"/>
        </p:nvSpPr>
        <p:spPr bwMode="auto">
          <a:xfrm flipH="0" flipV="0">
            <a:off x="5686498" y="2001271"/>
            <a:ext cx="1111249" cy="32510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/>
              <a:t>HL-LHC</a:t>
            </a:r>
            <a:endParaRPr/>
          </a:p>
        </p:txBody>
      </p:sp>
      <p:cxnSp>
        <p:nvCxnSpPr>
          <p:cNvPr id="13" name="" hidden="0"/>
          <p:cNvCxnSpPr>
            <a:cxnSpLocks/>
            <a:stCxn id="9" idx="0"/>
          </p:cNvCxnSpPr>
          <p:nvPr isPhoto="0" userDrawn="0"/>
        </p:nvCxnSpPr>
        <p:spPr bwMode="auto">
          <a:xfrm rot="16199969" flipH="0" flipV="0">
            <a:off x="5555525" y="925404"/>
            <a:ext cx="1047756" cy="1309684"/>
          </a:xfrm>
          <a:prstGeom prst="bentConnector2">
            <a:avLst/>
          </a:prstGeom>
          <a:ln w="12700" cap="flat" cmpd="sng" algn="ctr">
            <a:solidFill>
              <a:schemeClr val="accent3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" hidden="0"/>
          <p:cNvSpPr/>
          <p:nvPr isPhoto="0" userDrawn="0"/>
        </p:nvSpPr>
        <p:spPr bwMode="auto">
          <a:xfrm flipH="0" flipV="0">
            <a:off x="6718374" y="3786874"/>
            <a:ext cx="4996089" cy="23165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b="1">
                <a:solidFill>
                  <a:schemeClr val="tx1"/>
                </a:solidFill>
              </a:rPr>
              <a:t>Multi-years cycles,</a:t>
            </a:r>
            <a:endParaRPr>
              <a:solidFill>
                <a:schemeClr val="tx1"/>
              </a:solidFill>
            </a:endParaRPr>
          </a:p>
          <a:p>
            <a:pPr>
              <a:defRPr/>
            </a:pPr>
            <a:r>
              <a:rPr>
                <a:solidFill>
                  <a:schemeClr val="tx1"/>
                </a:solidFill>
              </a:rPr>
              <a:t>considering physics Run and Long Shut-down</a:t>
            </a:r>
            <a:endParaRPr>
              <a:solidFill>
                <a:schemeClr val="tx1"/>
              </a:solidFill>
            </a:endParaRPr>
          </a:p>
          <a:p>
            <a:pPr>
              <a:defRPr/>
            </a:pPr>
            <a:endParaRPr sz="1000">
              <a:solidFill>
                <a:schemeClr val="tx1"/>
              </a:solidFill>
            </a:endParaRPr>
          </a:p>
          <a:p>
            <a:pPr>
              <a:defRPr/>
            </a:pPr>
            <a:r>
              <a:rPr b="1">
                <a:solidFill>
                  <a:schemeClr val="tx1"/>
                </a:solidFill>
              </a:rPr>
              <a:t>Typical yearly profiles with</a:t>
            </a:r>
            <a:endParaRPr>
              <a:solidFill>
                <a:schemeClr val="tx1"/>
              </a:solidFill>
            </a:endParaRPr>
          </a:p>
          <a:p>
            <a:pPr>
              <a:defRPr/>
            </a:pPr>
            <a:r>
              <a:rPr>
                <a:solidFill>
                  <a:schemeClr val="tx1"/>
                </a:solidFill>
              </a:rPr>
              <a:t>Year-End-Technical-Stops and Physics</a:t>
            </a:r>
            <a:endParaRPr>
              <a:solidFill>
                <a:schemeClr val="tx1"/>
              </a:solidFill>
            </a:endParaRPr>
          </a:p>
          <a:p>
            <a:pPr>
              <a:defRPr/>
            </a:pPr>
            <a:endParaRPr sz="1000">
              <a:solidFill>
                <a:schemeClr val="tx1"/>
              </a:solidFill>
            </a:endParaRPr>
          </a:p>
          <a:p>
            <a:pPr>
              <a:defRPr/>
            </a:pPr>
            <a:r>
              <a:rPr i="1">
                <a:solidFill>
                  <a:schemeClr val="tx1"/>
                </a:solidFill>
              </a:rPr>
              <a:t>(moderate increase of energy consumption while increasing by ~ 70 collision energy LEP to LHC or by ~ 7 luminosity LHC to HL-LHC)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15" name="" hidden="0"/>
          <p:cNvSpPr/>
          <p:nvPr isPhoto="0" userDrawn="0"/>
        </p:nvSpPr>
        <p:spPr bwMode="auto">
          <a:xfrm rot="16199969" flipH="0" flipV="0">
            <a:off x="-1666626" y="3245212"/>
            <a:ext cx="4176216" cy="37003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>
                <a:solidFill>
                  <a:schemeClr val="bg2">
                    <a:lumMod val="10000"/>
                  </a:schemeClr>
                </a:solidFill>
              </a:rPr>
              <a:t>Yearly Energy Consumption  [GWh]</a:t>
            </a:r>
            <a:endParaRPr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Buildings and site management</a:t>
            </a:r>
            <a:endParaRPr/>
          </a:p>
        </p:txBody>
      </p:sp>
      <p:sp>
        <p:nvSpPr>
          <p:cNvPr id="5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6432176-2A11-9F6E-823D-650D5627CE8E}" type="slidenum">
              <a:rPr lang="en-US"/>
              <a:t/>
            </a:fld>
            <a:endParaRPr lang="en-US"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34482" y="3656676"/>
            <a:ext cx="11536239" cy="2630411"/>
          </a:xfrm>
          <a:prstGeom prst="rect">
            <a:avLst/>
          </a:prstGeom>
        </p:spPr>
      </p:pic>
      <p:sp>
        <p:nvSpPr>
          <p:cNvPr id="8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49" indent="-261937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99" indent="-260349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4" indent="-269874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defRPr/>
            </a:pPr>
            <a:r>
              <a:rPr/>
              <a:t>CERN's objective is to align with energy efficiency standards related to buildings, integrating the insulation of the buildings envelope, HVAC systems and lights</a:t>
            </a:r>
            <a:endParaRPr/>
          </a:p>
          <a:p>
            <a:pPr>
              <a:defRPr/>
            </a:pPr>
            <a:r>
              <a:rPr/>
              <a:t>Renovation of up to two buildings per year on CERN's main sites, integrating all these aspects, is planned over the next ten years</a:t>
            </a:r>
            <a:endParaRPr/>
          </a:p>
          <a:p>
            <a:pPr>
              <a:defRPr/>
            </a:pPr>
            <a:r>
              <a:rPr/>
              <a:t>Energy Efficiency standards are systematically applied for new constructions at CERN</a:t>
            </a:r>
            <a:endParaRPr/>
          </a:p>
        </p:txBody>
      </p:sp>
      <p:sp>
        <p:nvSpPr>
          <p:cNvPr id="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600" b="1" i="0" u="none" strike="noStrike" cap="none" spc="0">
                <a:solidFill>
                  <a:schemeClr val="tx1"/>
                </a:solidFill>
                <a:latin typeface="Arial Narrow"/>
                <a:ea typeface="ＭＳ Ｐゴシック"/>
                <a:cs typeface="ＭＳ Ｐゴシック"/>
              </a:rPr>
              <a:t>CERN Energy Management Panel (EMP)</a:t>
            </a:r>
            <a:endParaRPr/>
          </a:p>
        </p:txBody>
      </p:sp>
      <p:sp>
        <p:nvSpPr>
          <p:cNvPr id="5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4B406BD-D374-D735-AE6D-B9D11E37759A}" type="slidenum">
              <a:rPr lang="en-US"/>
              <a:t/>
            </a:fld>
            <a:endParaRPr lang="en-US"/>
          </a:p>
        </p:txBody>
      </p:sp>
      <p:sp>
        <p:nvSpPr>
          <p:cNvPr id="7" name="Text Box 5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698498" y="933448"/>
            <a:ext cx="9988625" cy="7738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2000">
                <a:solidFill>
                  <a:srgbClr val="000000"/>
                </a:solidFill>
                <a:latin typeface="Arial Narrow"/>
              </a:rPr>
              <a:t>The CERN Energy Management Panel reports to Director of Accelerators,</a:t>
            </a:r>
            <a:endParaRPr lang="en-GB" sz="2000">
              <a:solidFill>
                <a:srgbClr val="000000"/>
              </a:solidFill>
              <a:latin typeface="Arial Narrow"/>
            </a:endParaRPr>
          </a:p>
          <a:p>
            <a:pPr>
              <a:spcBef>
                <a:spcPts val="0"/>
              </a:spcBef>
              <a:defRPr/>
            </a:pPr>
            <a:r>
              <a:rPr lang="en-GB" sz="2000">
                <a:solidFill>
                  <a:srgbClr val="000000"/>
                </a:solidFill>
                <a:latin typeface="Arial Narrow"/>
              </a:rPr>
              <a:t>and is expected to</a:t>
            </a:r>
            <a:r>
              <a:rPr lang="en-GB" sz="2000">
                <a:solidFill>
                  <a:srgbClr val="800080"/>
                </a:solidFill>
                <a:latin typeface="Arial Narrow"/>
              </a:rPr>
              <a:t> bring all main energy consumers and stakeholders at CERN together</a:t>
            </a:r>
            <a:r>
              <a:rPr lang="en-GB" sz="2000">
                <a:solidFill>
                  <a:srgbClr val="000000"/>
                </a:solidFill>
                <a:latin typeface="Arial Narrow"/>
              </a:rPr>
              <a:t> in order to:</a:t>
            </a:r>
            <a:endParaRPr lang="en-US" sz="200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 flipH="0" flipV="0">
            <a:off x="495374" y="2201332"/>
            <a:ext cx="11414124" cy="4268416"/>
          </a:xfrm>
        </p:spPr>
        <p:txBody>
          <a:bodyPr/>
          <a:lstStyle/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Make the main energy consumers</a:t>
            </a:r>
            <a:r>
              <a:rPr lang="en-GB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aware</a:t>
            </a:r>
            <a:r>
              <a:rPr lang="en-GB" sz="2000" b="0">
                <a:solidFill>
                  <a:srgbClr val="000000"/>
                </a:solidFill>
                <a:latin typeface="Arial Narrow"/>
                <a:ea typeface="Arial Narrow"/>
                <a:cs typeface="Arial Narrow"/>
              </a:rPr>
              <a:t> of the new 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conditions</a:t>
            </a:r>
            <a:r>
              <a:rPr lang="en-GB" sz="2000" b="0">
                <a:solidFill>
                  <a:srgbClr val="000000"/>
                </a:solidFill>
                <a:latin typeface="Arial Narrow"/>
                <a:ea typeface="Arial Narrow"/>
                <a:cs typeface="Arial Narrow"/>
              </a:rPr>
              <a:t> and rules under CERN’s new 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energy supply contracts.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0">
                <a:latin typeface="Arial Narrow"/>
                <a:ea typeface="Arial Narrow"/>
                <a:cs typeface="Arial Narrow"/>
              </a:rPr>
              <a:t>Compile </a:t>
            </a: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estimates of CERN’s projected power and energy consumption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 up to and including HL-LHC, in coordination with the various users and EN-EL power network operations.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Manage CERN energy consumption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, with regular checks against planned consumption.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0">
                <a:latin typeface="Arial Narrow"/>
                <a:ea typeface="Arial Narrow"/>
                <a:cs typeface="Arial Narrow"/>
              </a:rPr>
              <a:t>Define how CERN will handle changes to projected energy consumption due to </a:t>
            </a:r>
            <a:r>
              <a:rPr lang="en-GB" sz="2000" b="0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changes in programs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, both foreseen and unforeseen.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0">
                <a:latin typeface="Arial Narrow"/>
                <a:ea typeface="Arial Narrow"/>
                <a:cs typeface="Arial Narrow"/>
              </a:rPr>
              <a:t>Implement the mechanism by which CERN will inform CERN’s energy supplier(s) of </a:t>
            </a:r>
            <a:r>
              <a:rPr lang="en-GB" sz="2000" b="0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c</a:t>
            </a: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hanges to the projected energy consumption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. The mechanism itself will be defined in the supply contract(s).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Develop degraded operation scenarios for periods of reduced power availability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. </a:t>
            </a:r>
            <a:r>
              <a:rPr lang="en-GB" sz="2000" b="0">
                <a:latin typeface="Arial Narrow"/>
                <a:ea typeface="Arial Narrow"/>
                <a:cs typeface="Arial Narrow"/>
              </a:rPr>
              <a:t>EN/EL will provide the estimations for the reduced available power.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0">
                <a:latin typeface="Arial Narrow"/>
                <a:ea typeface="Arial Narrow"/>
                <a:cs typeface="Arial Narrow"/>
              </a:rPr>
              <a:t>Define and implement the mechanisms by which the degraded operation scenarios, as defined above, will be triggered.</a:t>
            </a:r>
            <a:endParaRPr sz="2000" b="0">
              <a:latin typeface="Arial Narrow"/>
              <a:ea typeface="Arial Narrow"/>
              <a:cs typeface="Arial Narrow"/>
            </a:endParaRPr>
          </a:p>
          <a:p>
            <a:pPr marL="283879" indent="-283879">
              <a:lnSpc>
                <a:spcPct val="80000"/>
              </a:lnSpc>
              <a:spcBef>
                <a:spcPts val="1133"/>
              </a:spcBef>
              <a:buFont typeface="Arial"/>
              <a:buChar char="•"/>
              <a:defRPr/>
            </a:pPr>
            <a:r>
              <a:rPr lang="en-GB" sz="2000" b="1">
                <a:solidFill>
                  <a:srgbClr val="800080"/>
                </a:solidFill>
                <a:latin typeface="Arial Narrow"/>
                <a:ea typeface="Arial Narrow"/>
                <a:cs typeface="Arial Narrow"/>
              </a:rPr>
              <a:t>Make recommendations to reduce CERN’s energy bill</a:t>
            </a:r>
            <a:r>
              <a:rPr lang="en-GB" sz="2000" b="0">
                <a:solidFill>
                  <a:srgbClr val="000000"/>
                </a:solidFill>
                <a:latin typeface="Arial Narrow"/>
                <a:ea typeface="Arial Narrow"/>
                <a:cs typeface="Arial Narrow"/>
              </a:rPr>
              <a:t> with minimal impact on CERN’s operations.</a:t>
            </a:r>
            <a:endParaRPr sz="2000" b="0">
              <a:latin typeface="Arial Narrow"/>
              <a:ea typeface="Arial Narrow"/>
              <a:cs typeface="Arial Narrow"/>
            </a:endParaRPr>
          </a:p>
        </p:txBody>
      </p:sp>
      <p:sp>
        <p:nvSpPr>
          <p:cNvPr id="9" name="TextBox 1" hidden="0"/>
          <p:cNvSpPr>
            <a:spLocks noAdjustHandles="0" noChangeArrowheads="0"/>
          </p:cNvSpPr>
          <p:nvPr isPhoto="0" userDrawn="0"/>
        </p:nvSpPr>
        <p:spPr bwMode="auto">
          <a:xfrm>
            <a:off x="8674098" y="691090"/>
            <a:ext cx="2975046" cy="3657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1800" i="1">
                <a:solidFill>
                  <a:schemeClr val="accent3"/>
                </a:solidFill>
              </a:rPr>
              <a:t>(Mandate, Oct</a:t>
            </a:r>
            <a:r>
              <a:rPr lang="en-US" sz="1800" i="1">
                <a:solidFill>
                  <a:schemeClr val="accent3"/>
                </a:solidFill>
              </a:rPr>
              <a:t>. 2015)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0" name="" hidden="0"/>
          <p:cNvSpPr/>
          <p:nvPr isPhoto="0" userDrawn="0"/>
        </p:nvSpPr>
        <p:spPr bwMode="auto">
          <a:xfrm flipH="0" flipV="0">
            <a:off x="2511499" y="1580249"/>
            <a:ext cx="643203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chemeClr val="accent3"/>
                </a:solidFill>
              </a:rPr>
              <a:t>(Equipment &amp; operations &gt;= 3 MW and/or &gt;= 25 GWh/y)</a:t>
            </a:r>
            <a:endParaRPr i="1">
              <a:solidFill>
                <a:schemeClr val="accent3"/>
              </a:solidFill>
            </a:endParaRPr>
          </a:p>
        </p:txBody>
      </p:sp>
      <p:sp>
        <p:nvSpPr>
          <p:cNvPr id="11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EMP in a nutshell</a:t>
            </a:r>
            <a:endParaRPr/>
          </a:p>
        </p:txBody>
      </p:sp>
      <p:sp>
        <p:nvSpPr>
          <p:cNvPr id="5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F48A2AA-BD82-538F-C9FF-721A43E20809}" type="slidenum">
              <a:rPr lang="en-US"/>
              <a:t/>
            </a:fld>
            <a:endParaRPr lang="en-US"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58999" y="1564374"/>
            <a:ext cx="8202470" cy="4595580"/>
          </a:xfrm>
          <a:prstGeom prst="rect">
            <a:avLst/>
          </a:prstGeom>
          <a:ln w="6349">
            <a:solidFill>
              <a:schemeClr val="bg1">
                <a:lumMod val="74901"/>
              </a:schemeClr>
            </a:solidFill>
            <a:prstDash val="solid"/>
          </a:ln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463624" y="865874"/>
            <a:ext cx="11321898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800" b="0" i="1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36 plenary meetings so far</a:t>
            </a:r>
            <a:endParaRPr sz="1800" b="0" i="1" u="none" strike="noStrike" cap="none" spc="0">
              <a:solidFill>
                <a:srgbClr val="800080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1800" b="0" i="1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(intro &amp; general news, consumption Vs forecasts, </a:t>
            </a:r>
            <a:r>
              <a:rPr i="1">
                <a:solidFill>
                  <a:srgbClr val="800080"/>
                </a:solidFill>
              </a:rPr>
              <a:t>Electricity market news, technical topic(s), AOB)</a:t>
            </a:r>
            <a:endParaRPr i="1">
              <a:solidFill>
                <a:srgbClr val="800080"/>
              </a:solidFill>
            </a:endParaRPr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8797999" y="2072374"/>
            <a:ext cx="3216253" cy="3383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New mandate</a:t>
            </a:r>
            <a:endParaRPr/>
          </a:p>
          <a:p>
            <a:pPr>
              <a:defRPr/>
            </a:pPr>
            <a:r>
              <a:rPr u="sng">
                <a:hlinkClick r:id="rId3" tooltip=""/>
              </a:rPr>
              <a:t>EDMS#2788210</a:t>
            </a:r>
            <a:endParaRPr/>
          </a:p>
          <a:p>
            <a:pPr>
              <a:defRPr/>
            </a:pPr>
            <a:r>
              <a:rPr/>
              <a:t>since Nov'22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Group representatives updated when necessary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All presentations/minutes available from inside CERN on </a:t>
            </a:r>
            <a:r>
              <a:rPr u="sng">
                <a:hlinkClick r:id="rId4" tooltip=""/>
              </a:rPr>
              <a:t>Indico</a:t>
            </a:r>
            <a:r>
              <a:rPr/>
              <a:t> under:</a:t>
            </a:r>
            <a:endParaRPr/>
          </a:p>
          <a:p>
            <a:pPr>
              <a:defRPr/>
            </a:pPr>
            <a:r>
              <a:rPr/>
              <a:t>   EMP Plenary meetings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1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DC14E07-7D1F-733B-37D8-A6F2AB83A8F4}" type="slidenum">
              <a:rPr lang="en-US"/>
              <a:t/>
            </a:fld>
            <a:endParaRPr lang="en-US"/>
          </a:p>
        </p:txBody>
      </p:sp>
      <p:sp>
        <p:nvSpPr>
          <p:cNvPr id="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52486" y="1560510"/>
            <a:ext cx="11376020" cy="42424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Introduction to</a:t>
            </a:r>
            <a:r>
              <a:rPr sz="2100">
                <a:solidFill>
                  <a:schemeClr val="bg1">
                    <a:lumMod val="75000"/>
                  </a:schemeClr>
                </a:solidFill>
              </a:rPr>
              <a:t> EMP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/>
              <a:t>Energy consumption,</a:t>
            </a:r>
            <a:r>
              <a:rPr sz="2400"/>
              <a:t> forecasts &amp; virtual invoices</a:t>
            </a:r>
            <a:endParaRPr sz="2400"/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Improved efficiency, </a:t>
            </a:r>
            <a:r>
              <a:rPr sz="2400">
                <a:solidFill>
                  <a:schemeClr val="bg1">
                    <a:lumMod val="75000"/>
                  </a:schemeClr>
                </a:solidFill>
              </a:rPr>
              <a:t>heat recovery, projects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Renewable energy (PV) &amp; long term projects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  <a:p>
            <a:pPr marL="316921" indent="-316921">
              <a:spcBef>
                <a:spcPts val="2833"/>
              </a:spcBef>
              <a:buFont typeface="Arial"/>
              <a:buChar char="•"/>
              <a:defRPr/>
            </a:pPr>
            <a:r>
              <a:rPr sz="2400">
                <a:solidFill>
                  <a:schemeClr val="bg1">
                    <a:lumMod val="75000"/>
                  </a:schemeClr>
                </a:solidFill>
              </a:rPr>
              <a:t>Exchange of information &amp; Way-forward</a:t>
            </a:r>
            <a:endParaRPr sz="24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" name="Picture 2" descr="https://www.lhc-closer.es/webapp/files/1438705344_9ea9b12547c031a01c0c7f1a0805e15f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568879" y="1723122"/>
            <a:ext cx="3199465" cy="2555877"/>
          </a:xfrm>
          <a:prstGeom prst="rect">
            <a:avLst/>
          </a:prstGeom>
          <a:noFill/>
        </p:spPr>
      </p:pic>
      <p:sp>
        <p:nvSpPr>
          <p:cNvPr id="9" name="Text Placeholder 7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 flipH="0" flipV="0">
            <a:off x="8561750" y="4231372"/>
            <a:ext cx="3210939" cy="698501"/>
          </a:xfrm>
          <a:prstGeom prst="rect">
            <a:avLst/>
          </a:prstGeom>
          <a:solidFill>
            <a:schemeClr val="accent4"/>
          </a:solidFill>
        </p:spPr>
        <p:txBody>
          <a:bodyPr vertOverflow="overflow" horzOverflow="clip" vert="horz" wrap="square" lIns="0" tIns="0" rIns="0" bIns="0" numCol="1" spcCol="0" rtlCol="0" fromWordArt="0" anchor="ctr" anchorCtr="0" forceAA="0" upright="0" compatLnSpc="0">
            <a:noAutofit/>
          </a:bodyPr>
          <a:lstStyle/>
          <a:p>
            <a:pPr algn="ctr">
              <a:spcBef>
                <a:spcPts val="1217"/>
              </a:spcBef>
              <a:defRPr/>
            </a:pPr>
            <a:r>
              <a:rPr sz="2000" b="0">
                <a:solidFill>
                  <a:schemeClr val="tx1"/>
                </a:solidFill>
              </a:rPr>
              <a:t> CERN Prevessin               </a:t>
            </a:r>
            <a:r>
              <a:rPr sz="2000" b="0">
                <a:solidFill>
                  <a:schemeClr val="tx1"/>
                </a:solidFill>
              </a:rPr>
              <a:t>Electrical feeding point</a:t>
            </a:r>
            <a:endParaRPr sz="2000" b="0">
              <a:solidFill>
                <a:schemeClr val="tx1"/>
              </a:solidFill>
            </a:endParaRPr>
          </a:p>
        </p:txBody>
      </p:sp>
      <p:sp>
        <p:nvSpPr>
          <p:cNvPr id="1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209873" y="950620"/>
            <a:ext cx="7491124" cy="5290124"/>
          </a:xfrm>
          <a:prstGeom prst="rect">
            <a:avLst/>
          </a:prstGeom>
        </p:spPr>
      </p:pic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Electrical distribution at CERN</a:t>
            </a:r>
            <a:endParaRPr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C9C7B49-4F05-FBD2-52B0-61A5D8BF32A2}" type="slidenum">
              <a:rPr lang="en-US"/>
              <a:t/>
            </a:fld>
            <a:endParaRPr lang="en-US"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177874" y="2707373"/>
            <a:ext cx="2508249" cy="33337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2000" b="1"/>
              <a:t>Main feeding point from a 400kV line</a:t>
            </a:r>
            <a:r>
              <a:rPr sz="2000"/>
              <a:t> </a:t>
            </a:r>
            <a:r>
              <a:rPr/>
              <a:t>(interconnection F-CH)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Mandatory for CERN accelerators</a:t>
            </a:r>
            <a:endParaRPr/>
          </a:p>
          <a:p>
            <a:pPr>
              <a:defRPr/>
            </a:pPr>
            <a:r>
              <a:rPr/>
              <a:t>(capacity and stability)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 b="1"/>
              <a:t>Back-up from 130kV</a:t>
            </a:r>
            <a:endParaRPr/>
          </a:p>
          <a:p>
            <a:pPr>
              <a:defRPr/>
            </a:pPr>
            <a:r>
              <a:rPr/>
              <a:t>(limited capacity)</a:t>
            </a:r>
            <a:endParaRPr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9321874" y="2569872"/>
            <a:ext cx="2746373" cy="30902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Energy contracts 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place for both feeding points</a:t>
            </a:r>
            <a:endParaRPr sz="1800"/>
          </a:p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 and CH)</a:t>
            </a:r>
            <a:endParaRPr lang="en-US" sz="1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endParaRPr lang="en-US" sz="1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3879" indent="-283879">
              <a:buFont typeface="Arial"/>
              <a:buChar char="•"/>
              <a:defRPr/>
            </a:pPr>
            <a:r>
              <a:rPr/>
              <a:t>Energy</a:t>
            </a:r>
            <a:endParaRPr/>
          </a:p>
          <a:p>
            <a:pPr>
              <a:defRPr/>
            </a:pPr>
            <a:r>
              <a:rPr/>
              <a:t>(competitive tenders)</a:t>
            </a:r>
            <a:endParaRPr/>
          </a:p>
          <a:p>
            <a:pPr>
              <a:defRPr/>
            </a:pPr>
            <a:endParaRPr/>
          </a:p>
          <a:p>
            <a:pPr marL="283879" indent="-283879">
              <a:buFont typeface="Arial"/>
              <a:buChar char="•"/>
              <a:defRPr/>
            </a:pPr>
            <a:r>
              <a:rPr/>
              <a:t>Transport</a:t>
            </a:r>
            <a:endParaRPr/>
          </a:p>
          <a:p>
            <a:pPr>
              <a:defRPr/>
            </a:pPr>
            <a:r>
              <a:rPr/>
              <a:t>(not competitive tenders)</a:t>
            </a:r>
            <a:endParaRPr/>
          </a:p>
        </p:txBody>
      </p:sp>
      <p:sp>
        <p:nvSpPr>
          <p:cNvPr id="10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Energy Consumption</a:t>
            </a:r>
            <a:endParaRPr/>
          </a:p>
        </p:txBody>
      </p:sp>
      <p:sp>
        <p:nvSpPr>
          <p:cNvPr id="5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634F2DA-AFE6-FDD1-789E-874931C1BC0B}" type="slidenum">
              <a:rPr lang="en-US"/>
              <a:t/>
            </a:fld>
            <a:endParaRPr lang="en-US"/>
          </a:p>
        </p:txBody>
      </p:sp>
      <p:sp>
        <p:nvSpPr>
          <p:cNvPr id="7" name="Text Box 1046" hidden="0"/>
          <p:cNvSpPr>
            <a:spLocks noAdjustHandles="0" noChangeArrowheads="0"/>
          </p:cNvSpPr>
          <p:nvPr isPhoto="0" userDrawn="0"/>
        </p:nvSpPr>
        <p:spPr bwMode="auto">
          <a:xfrm>
            <a:off x="8856642" y="3943629"/>
            <a:ext cx="3050698" cy="22860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>
                <a:solidFill>
                  <a:srgbClr val="800080"/>
                </a:solidFill>
                <a:latin typeface="Arial Narrow"/>
                <a:cs typeface="Arial Narrow"/>
              </a:rPr>
              <a:t>~90% for accelerators, detectors and test facilities</a:t>
            </a:r>
            <a:endParaRPr lang="en-US" b="1">
              <a:solidFill>
                <a:srgbClr val="800080"/>
              </a:solidFill>
              <a:latin typeface="Arial Narrow"/>
              <a:cs typeface="Arial Narrow"/>
            </a:endParaRPr>
          </a:p>
          <a:p>
            <a:pPr algn="ctr">
              <a:spcBef>
                <a:spcPts val="0"/>
              </a:spcBef>
              <a:defRPr/>
            </a:pPr>
            <a:endParaRPr lang="en-US">
              <a:solidFill>
                <a:srgbClr val="800080"/>
              </a:solidFill>
              <a:latin typeface="Arial Narrow"/>
              <a:cs typeface="Arial Narrow"/>
            </a:endParaRPr>
          </a:p>
          <a:p>
            <a:pPr algn="ctr">
              <a:spcBef>
                <a:spcPts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Narrow"/>
                <a:cs typeface="Arial Narrow"/>
              </a:rPr>
              <a:t>Buildings computer center and conventional facilities</a:t>
            </a:r>
            <a:r>
              <a:rPr lang="en-US">
                <a:solidFill>
                  <a:srgbClr val="800080"/>
                </a:solidFill>
                <a:latin typeface="Arial Narrow"/>
                <a:cs typeface="Arial Narrow"/>
              </a:rPr>
              <a:t> represents about 10% of the total EL energy consumption, (similar to gas consumption)</a:t>
            </a:r>
            <a:endParaRPr/>
          </a:p>
        </p:txBody>
      </p:sp>
      <p:grpSp>
        <p:nvGrpSpPr>
          <p:cNvPr id="8" name="" hidden="0"/>
          <p:cNvGrpSpPr/>
          <p:nvPr isPhoto="0" userDrawn="0"/>
        </p:nvGrpSpPr>
        <p:grpSpPr bwMode="auto">
          <a:xfrm>
            <a:off x="542998" y="913498"/>
            <a:ext cx="4444999" cy="1460499"/>
            <a:chOff x="0" y="0"/>
            <a:chExt cx="4444999" cy="1460499"/>
          </a:xfrm>
        </p:grpSpPr>
        <p:sp>
          <p:nvSpPr>
            <p:cNvPr id="9" name="" hidden="0"/>
            <p:cNvSpPr/>
            <p:nvPr isPhoto="0" userDrawn="0"/>
          </p:nvSpPr>
          <p:spPr bwMode="auto">
            <a:xfrm flipH="0" flipV="0">
              <a:off x="31749" y="31749"/>
              <a:ext cx="4367136" cy="141287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 flipH="0" flipV="0">
              <a:off x="121066" y="514012"/>
              <a:ext cx="935229" cy="873124"/>
            </a:xfrm>
            <a:prstGeom prst="rect">
              <a:avLst/>
            </a:prstGeom>
          </p:spPr>
        </p:pic>
        <p:sp>
          <p:nvSpPr>
            <p:cNvPr id="11" name="" hidden="0"/>
            <p:cNvSpPr/>
            <p:nvPr isPhoto="0" userDrawn="0"/>
          </p:nvSpPr>
          <p:spPr bwMode="auto">
            <a:xfrm flipH="0" flipV="0">
              <a:off x="1031874" y="444499"/>
              <a:ext cx="3381374" cy="1015999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>
                <a:defRPr/>
              </a:pPr>
              <a:r>
                <a:rPr>
                  <a:solidFill>
                    <a:schemeClr val="accent4">
                      <a:lumMod val="50000"/>
                    </a:schemeClr>
                  </a:solidFill>
                </a:rPr>
                <a:t>Fuel:</a:t>
              </a:r>
              <a:r>
                <a:rPr/>
                <a:t>	        </a:t>
              </a:r>
              <a:r>
                <a:rPr>
                  <a:solidFill>
                    <a:schemeClr val="accent4">
                      <a:lumMod val="50000"/>
                    </a:schemeClr>
                  </a:solidFill>
                </a:rPr>
                <a:t> 4 GWh,    0.3 %</a:t>
              </a:r>
              <a:endParaRPr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defRPr/>
              </a:pPr>
              <a:r>
                <a:rPr>
                  <a:solidFill>
                    <a:schemeClr val="accent3"/>
                  </a:solidFill>
                </a:rPr>
                <a:t>Gas:</a:t>
              </a:r>
              <a:r>
                <a:rPr/>
                <a:t>	       </a:t>
              </a:r>
              <a:r>
                <a:rPr>
                  <a:solidFill>
                    <a:schemeClr val="accent3"/>
                  </a:solidFill>
                </a:rPr>
                <a:t> 67 GWh,   5.2%</a:t>
              </a:r>
              <a:endParaRPr/>
            </a:p>
            <a:p>
              <a:pPr>
                <a:defRPr/>
              </a:pPr>
              <a:r>
                <a:rPr/>
                <a:t>Electricity: 1'220 GWh, 94.5%</a:t>
              </a:r>
              <a:endParaRPr/>
            </a:p>
          </p:txBody>
        </p:sp>
        <p:sp>
          <p:nvSpPr>
            <p:cNvPr id="12" name="" hidden="0"/>
            <p:cNvSpPr/>
            <p:nvPr isPhoto="0" userDrawn="0"/>
          </p:nvSpPr>
          <p:spPr bwMode="auto">
            <a:xfrm flipH="0" flipV="0">
              <a:off x="0" y="0"/>
              <a:ext cx="4444999" cy="579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>
                <a:defRPr/>
              </a:pPr>
              <a:r>
                <a:rPr/>
                <a:t>Energy per origin, yearly average</a:t>
              </a:r>
              <a:r>
                <a:rPr sz="1800"/>
                <a:t> </a:t>
              </a:r>
              <a:r>
                <a:rPr sz="1600" i="1"/>
                <a:t>"Beams"</a:t>
              </a:r>
              <a:r>
                <a:rPr sz="1600" i="1"/>
                <a:t> </a:t>
              </a:r>
              <a:endParaRPr/>
            </a:p>
          </p:txBody>
        </p:sp>
      </p:grpSp>
      <p:graphicFrame>
        <p:nvGraphicFramePr>
          <p:cNvPr id="13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1894640" y="2426605"/>
          <a:ext cx="6504213" cy="3891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4" name="Group 25" hidden="0"/>
          <p:cNvGrpSpPr/>
          <p:nvPr isPhoto="0" userDrawn="0"/>
        </p:nvGrpSpPr>
        <p:grpSpPr bwMode="auto">
          <a:xfrm>
            <a:off x="5861124" y="114297"/>
            <a:ext cx="6234033" cy="2942326"/>
            <a:chOff x="0" y="0"/>
            <a:chExt cx="6234033" cy="2942326"/>
          </a:xfrm>
        </p:grpSpPr>
        <p:pic>
          <p:nvPicPr>
            <p:cNvPr id="15" name="Picture 8" hidden="0"/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1757283" y="0"/>
              <a:ext cx="4476750" cy="2879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 Box 9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2290683" y="2378072"/>
              <a:ext cx="3657636" cy="30483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US" sz="1400"/>
                <a:t>Breakdown (averaged) per major system for LHC</a:t>
              </a:r>
              <a:endParaRPr/>
            </a:p>
          </p:txBody>
        </p:sp>
        <p:sp>
          <p:nvSpPr>
            <p:cNvPr id="17" name="Line 10" hidden="0"/>
            <p:cNvSpPr>
              <a:spLocks noChangeShapeType="1"/>
            </p:cNvSpPr>
            <p:nvPr isPhoto="0" userDrawn="0"/>
          </p:nvSpPr>
          <p:spPr bwMode="auto">
            <a:xfrm>
              <a:off x="1681083" y="1219198"/>
              <a:ext cx="182988" cy="11430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Text Box 12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1833483" y="1295397"/>
              <a:ext cx="609635" cy="3962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008000"/>
                  </a:solidFill>
                  <a:latin typeface="Arial"/>
                </a:rPr>
                <a:t>125 GWh</a:t>
              </a:r>
              <a:endParaRPr/>
            </a:p>
          </p:txBody>
        </p:sp>
        <p:sp>
          <p:nvSpPr>
            <p:cNvPr id="19" name="Text Box 13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3052683" y="2209798"/>
              <a:ext cx="838235" cy="2438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804000"/>
                  </a:solidFill>
                  <a:latin typeface="Arial"/>
                </a:rPr>
                <a:t>120 GWh</a:t>
              </a:r>
              <a:endParaRPr/>
            </a:p>
          </p:txBody>
        </p:sp>
        <p:sp>
          <p:nvSpPr>
            <p:cNvPr id="20" name="Text Box 14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3890883" y="2193923"/>
              <a:ext cx="838235" cy="2438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400080"/>
                  </a:solidFill>
                  <a:latin typeface="Arial"/>
                </a:rPr>
                <a:t>31 GWh</a:t>
              </a:r>
              <a:endParaRPr/>
            </a:p>
          </p:txBody>
        </p:sp>
        <p:sp>
          <p:nvSpPr>
            <p:cNvPr id="21" name="Text Box 15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4652883" y="2133598"/>
              <a:ext cx="838235" cy="2438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800080"/>
                  </a:solidFill>
                  <a:latin typeface="Arial"/>
                </a:rPr>
                <a:t>42 GWh</a:t>
              </a:r>
              <a:endParaRPr/>
            </a:p>
          </p:txBody>
        </p:sp>
        <p:sp>
          <p:nvSpPr>
            <p:cNvPr id="22" name="Text Box 16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5338683" y="1981198"/>
              <a:ext cx="609635" cy="3962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FF8000"/>
                  </a:solidFill>
                  <a:latin typeface="Arial"/>
                </a:rPr>
                <a:t>30   GWh</a:t>
              </a:r>
              <a:endParaRPr/>
            </a:p>
          </p:txBody>
        </p:sp>
        <p:sp>
          <p:nvSpPr>
            <p:cNvPr id="23" name="Text Box 17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5414883" y="1143000"/>
              <a:ext cx="609635" cy="3962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808000"/>
                  </a:solidFill>
                  <a:latin typeface="Arial"/>
                </a:rPr>
                <a:t>35   GWh</a:t>
              </a:r>
              <a:endParaRPr/>
            </a:p>
          </p:txBody>
        </p:sp>
        <p:sp>
          <p:nvSpPr>
            <p:cNvPr id="24" name="Text Box 18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3662282" y="457200"/>
              <a:ext cx="838235" cy="2438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000">
                  <a:solidFill>
                    <a:srgbClr val="FF0000"/>
                  </a:solidFill>
                  <a:latin typeface="Arial"/>
                </a:rPr>
                <a:t>245 </a:t>
              </a:r>
              <a:r>
                <a:rPr lang="en-GB" sz="1000">
                  <a:solidFill>
                    <a:srgbClr val="FF0000"/>
                  </a:solidFill>
                  <a:latin typeface="Arial"/>
                </a:rPr>
                <a:t>GWh</a:t>
              </a:r>
              <a:endParaRPr lang="en-GB" sz="100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5" name="Text Box 19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685721" y="1533522"/>
              <a:ext cx="1176373" cy="33531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/>
                  <a:ea typeface="ＭＳ Ｐゴシック"/>
                  <a:cs typeface="ＭＳ Ｐゴシック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chemeClr val="tx1"/>
                  </a:solidFill>
                  <a:latin typeface="Arial Narrow"/>
                  <a:ea typeface="ＭＳ Ｐゴシック"/>
                </a:defRPr>
              </a:lvl9pPr>
            </a:lstStyle>
            <a:p>
              <a:pPr algn="ctr">
                <a:spcBef>
                  <a:spcPts val="0"/>
                </a:spcBef>
                <a:defRPr/>
              </a:pPr>
              <a:r>
                <a:rPr lang="en-GB" sz="1600">
                  <a:solidFill>
                    <a:srgbClr val="FF0000"/>
                  </a:solidFill>
                  <a:latin typeface="Arial"/>
                </a:rPr>
                <a:t>650 </a:t>
              </a:r>
              <a:r>
                <a:rPr lang="en-GB" sz="1600">
                  <a:solidFill>
                    <a:srgbClr val="FF0000"/>
                  </a:solidFill>
                  <a:latin typeface="Arial"/>
                </a:rPr>
                <a:t>GWh</a:t>
              </a:r>
              <a:endParaRPr lang="en-GB" sz="160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6" name="Line 21" hidden="0"/>
            <p:cNvSpPr>
              <a:spLocks noChangeShapeType="1"/>
            </p:cNvSpPr>
            <p:nvPr isPhoto="0" userDrawn="0"/>
          </p:nvSpPr>
          <p:spPr bwMode="auto">
            <a:xfrm flipH="1" flipV="0">
              <a:off x="0" y="1831072"/>
              <a:ext cx="1777994" cy="111125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squar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7" name="TextBox 1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8877374" y="2994022"/>
            <a:ext cx="3008268" cy="76203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  <a:latin typeface="Arial Narrow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000"/>
              <a:t>Contained consumption</a:t>
            </a:r>
            <a:endParaRPr sz="2000"/>
          </a:p>
          <a:p>
            <a:pPr algn="ctr">
              <a:defRPr/>
            </a:pPr>
            <a:r>
              <a:rPr lang="en-US" sz="1600" i="1"/>
              <a:t>(SPS-2016, EYETS-2017)</a:t>
            </a:r>
            <a:endParaRPr sz="1600" i="1"/>
          </a:p>
        </p:txBody>
      </p:sp>
      <p:cxnSp>
        <p:nvCxnSpPr>
          <p:cNvPr id="28" name="Straight Connector 3" hidden="0"/>
          <p:cNvCxnSpPr>
            <a:cxnSpLocks/>
          </p:cNvCxnSpPr>
          <p:nvPr isPhoto="0" userDrawn="0"/>
        </p:nvCxnSpPr>
        <p:spPr bwMode="auto">
          <a:xfrm flipH="0" flipV="1">
            <a:off x="4940374" y="3247124"/>
            <a:ext cx="65087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5" hidden="0"/>
          <p:cNvCxnSpPr>
            <a:cxnSpLocks/>
            <a:endCxn id="28" idx="1"/>
          </p:cNvCxnSpPr>
          <p:nvPr isPhoto="0" userDrawn="0"/>
        </p:nvCxnSpPr>
        <p:spPr bwMode="auto">
          <a:xfrm rot="10799989" flipH="0" flipV="1">
            <a:off x="5591250" y="3247124"/>
            <a:ext cx="33654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" hidden="0"/>
          <p:cNvGrpSpPr/>
          <p:nvPr isPhoto="0" userDrawn="0"/>
        </p:nvGrpSpPr>
        <p:grpSpPr bwMode="auto">
          <a:xfrm>
            <a:off x="2796124" y="5987157"/>
            <a:ext cx="4315665" cy="265286"/>
            <a:chOff x="0" y="0"/>
            <a:chExt cx="4315665" cy="265286"/>
          </a:xfrm>
        </p:grpSpPr>
        <p:sp>
          <p:nvSpPr>
            <p:cNvPr id="31" name="" hidden="0"/>
            <p:cNvSpPr/>
            <p:nvPr isPhoto="0" userDrawn="0"/>
          </p:nvSpPr>
          <p:spPr bwMode="auto">
            <a:xfrm flipH="0" flipV="0">
              <a:off x="120474" y="18766"/>
              <a:ext cx="4057650" cy="219074"/>
            </a:xfrm>
            <a:prstGeom prst="rect">
              <a:avLst/>
            </a:prstGeom>
            <a:solidFill>
              <a:schemeClr val="bg1"/>
            </a:solidFill>
            <a:ln w="6349" cap="flat" cmpd="sng" algn="ctr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" hidden="0"/>
            <p:cNvSpPr/>
            <p:nvPr isPhoto="0" userDrawn="0"/>
          </p:nvSpPr>
          <p:spPr bwMode="auto">
            <a:xfrm rot="20318079" flipH="0" flipV="0">
              <a:off x="0" y="21410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2010</a:t>
              </a:r>
              <a:endParaRPr sz="1000"/>
            </a:p>
          </p:txBody>
        </p:sp>
        <p:sp>
          <p:nvSpPr>
            <p:cNvPr id="33" name="" hidden="0"/>
            <p:cNvSpPr/>
            <p:nvPr isPhoto="0" userDrawn="0"/>
          </p:nvSpPr>
          <p:spPr bwMode="auto">
            <a:xfrm rot="20318079" flipH="0" flipV="0">
              <a:off x="335549" y="7639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2011</a:t>
              </a:r>
              <a:endParaRPr sz="1000"/>
            </a:p>
          </p:txBody>
        </p:sp>
        <p:sp>
          <p:nvSpPr>
            <p:cNvPr id="34" name="" hidden="0"/>
            <p:cNvSpPr/>
            <p:nvPr isPhoto="0" userDrawn="0"/>
          </p:nvSpPr>
          <p:spPr bwMode="auto">
            <a:xfrm rot="20318079" flipH="0" flipV="0">
              <a:off x="662905" y="5092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2012</a:t>
              </a:r>
              <a:endParaRPr sz="1000"/>
            </a:p>
          </p:txBody>
        </p:sp>
        <p:sp>
          <p:nvSpPr>
            <p:cNvPr id="35" name="" hidden="0"/>
            <p:cNvSpPr/>
            <p:nvPr isPhoto="0" userDrawn="0"/>
          </p:nvSpPr>
          <p:spPr bwMode="auto">
            <a:xfrm rot="20318079" flipH="0" flipV="0">
              <a:off x="998455" y="2546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2013</a:t>
              </a:r>
              <a:endParaRPr sz="1000"/>
            </a:p>
          </p:txBody>
        </p:sp>
        <p:sp>
          <p:nvSpPr>
            <p:cNvPr id="36" name="" hidden="0"/>
            <p:cNvSpPr/>
            <p:nvPr isPhoto="0" userDrawn="0"/>
          </p:nvSpPr>
          <p:spPr bwMode="auto">
            <a:xfrm rot="20318079" flipH="0" flipV="0">
              <a:off x="1343505" y="6366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2014</a:t>
              </a:r>
              <a:endParaRPr sz="1000"/>
            </a:p>
          </p:txBody>
        </p:sp>
        <p:sp>
          <p:nvSpPr>
            <p:cNvPr id="37" name="" hidden="0"/>
            <p:cNvSpPr/>
            <p:nvPr isPhoto="0" userDrawn="0"/>
          </p:nvSpPr>
          <p:spPr bwMode="auto">
            <a:xfrm rot="20318079" flipH="0" flipV="0">
              <a:off x="1661361" y="2546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2015</a:t>
              </a:r>
              <a:endParaRPr sz="1000"/>
            </a:p>
          </p:txBody>
        </p:sp>
        <p:sp>
          <p:nvSpPr>
            <p:cNvPr id="38" name="" hidden="0"/>
            <p:cNvSpPr/>
            <p:nvPr isPhoto="0" userDrawn="0"/>
          </p:nvSpPr>
          <p:spPr bwMode="auto">
            <a:xfrm rot="20318079" flipH="0" flipV="0">
              <a:off x="1992813" y="0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2016</a:t>
              </a:r>
              <a:endParaRPr sz="1000"/>
            </a:p>
          </p:txBody>
        </p:sp>
        <p:sp>
          <p:nvSpPr>
            <p:cNvPr id="39" name="" hidden="0"/>
            <p:cNvSpPr/>
            <p:nvPr isPhoto="0" userDrawn="0"/>
          </p:nvSpPr>
          <p:spPr bwMode="auto">
            <a:xfrm rot="20318079" flipH="0" flipV="0">
              <a:off x="2303962" y="3819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2017</a:t>
              </a:r>
              <a:endParaRPr sz="1000"/>
            </a:p>
          </p:txBody>
        </p:sp>
        <p:sp>
          <p:nvSpPr>
            <p:cNvPr id="40" name="" hidden="0"/>
            <p:cNvSpPr/>
            <p:nvPr isPhoto="0" userDrawn="0"/>
          </p:nvSpPr>
          <p:spPr bwMode="auto">
            <a:xfrm rot="20318079" flipH="0" flipV="0">
              <a:off x="2662518" y="15911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2018</a:t>
              </a:r>
              <a:endParaRPr sz="1000"/>
            </a:p>
          </p:txBody>
        </p:sp>
        <p:sp>
          <p:nvSpPr>
            <p:cNvPr id="41" name="" hidden="0"/>
            <p:cNvSpPr/>
            <p:nvPr isPhoto="0" userDrawn="0"/>
          </p:nvSpPr>
          <p:spPr bwMode="auto">
            <a:xfrm rot="20318079" flipH="0" flipV="0">
              <a:off x="3035192" y="7639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2019</a:t>
              </a:r>
              <a:endParaRPr sz="1000"/>
            </a:p>
          </p:txBody>
        </p:sp>
        <p:sp>
          <p:nvSpPr>
            <p:cNvPr id="42" name="" hidden="0"/>
            <p:cNvSpPr/>
            <p:nvPr isPhoto="0" userDrawn="0"/>
          </p:nvSpPr>
          <p:spPr bwMode="auto">
            <a:xfrm rot="20318079" flipH="0" flipV="0">
              <a:off x="3366645" y="14638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2020</a:t>
              </a:r>
              <a:endParaRPr sz="1000"/>
            </a:p>
          </p:txBody>
        </p:sp>
        <p:sp>
          <p:nvSpPr>
            <p:cNvPr id="43" name="" hidden="0"/>
            <p:cNvSpPr/>
            <p:nvPr isPhoto="0" userDrawn="0"/>
          </p:nvSpPr>
          <p:spPr bwMode="auto">
            <a:xfrm rot="20318079" flipH="0" flipV="0">
              <a:off x="3699245" y="0"/>
              <a:ext cx="616420" cy="24387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000"/>
                <a:t>2021</a:t>
              </a:r>
              <a:endParaRPr sz="1000"/>
            </a:p>
          </p:txBody>
        </p:sp>
      </p:grpSp>
      <p:sp>
        <p:nvSpPr>
          <p:cNvPr id="44" name="" hidden="0"/>
          <p:cNvSpPr/>
          <p:nvPr isPhoto="0" userDrawn="0"/>
        </p:nvSpPr>
        <p:spPr bwMode="auto">
          <a:xfrm rot="16199969" flipH="0" flipV="0">
            <a:off x="558874" y="4136124"/>
            <a:ext cx="2302342" cy="4572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400"/>
              <a:t>Electricity</a:t>
            </a:r>
            <a:endParaRPr sz="2400"/>
          </a:p>
        </p:txBody>
      </p:sp>
      <p:sp>
        <p:nvSpPr>
          <p:cNvPr id="45" name="Text Box 5" hidden="0"/>
          <p:cNvSpPr>
            <a:spLocks noAdjustHandles="0" noChangeArrowheads="0"/>
          </p:cNvSpPr>
          <p:nvPr isPhoto="0" userDrawn="0"/>
        </p:nvSpPr>
        <p:spPr bwMode="auto">
          <a:xfrm>
            <a:off x="3717924" y="3578224"/>
            <a:ext cx="1173270" cy="7315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GB" sz="1400">
                <a:latin typeface="Arial Narrow"/>
                <a:cs typeface="Arial Narrow"/>
              </a:rPr>
              <a:t>Long          Shut-down No1</a:t>
            </a:r>
            <a:endParaRPr sz="1400"/>
          </a:p>
        </p:txBody>
      </p:sp>
      <p:sp>
        <p:nvSpPr>
          <p:cNvPr id="46" name="Text Box 5" hidden="0"/>
          <p:cNvSpPr>
            <a:spLocks noAdjustHandles="0" noChangeArrowheads="0"/>
          </p:cNvSpPr>
          <p:nvPr isPhoto="0" userDrawn="0"/>
        </p:nvSpPr>
        <p:spPr bwMode="auto">
          <a:xfrm>
            <a:off x="5721603" y="3578224"/>
            <a:ext cx="1173342" cy="7315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 Narrow"/>
                <a:ea typeface="ＭＳ Ｐゴシック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GB" sz="1400">
                <a:latin typeface="Arial Narrow"/>
                <a:cs typeface="Arial Narrow"/>
              </a:rPr>
              <a:t>Long          Shut-down No2</a:t>
            </a:r>
            <a:endParaRPr sz="1400"/>
          </a:p>
        </p:txBody>
      </p:sp>
      <p:sp>
        <p:nvSpPr>
          <p:cNvPr id="47" name="" hidden="0"/>
          <p:cNvSpPr/>
          <p:nvPr isPhoto="0" userDrawn="0"/>
        </p:nvSpPr>
        <p:spPr bwMode="auto">
          <a:xfrm flipH="0" flipV="0">
            <a:off x="7010463" y="4987607"/>
            <a:ext cx="1564821" cy="131067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600" i="1">
                <a:solidFill>
                  <a:schemeClr val="bg2">
                    <a:lumMod val="50000"/>
                  </a:schemeClr>
                </a:solidFill>
              </a:rPr>
              <a:t>Graph now updated within ISO 50'001 activities</a:t>
            </a:r>
            <a:endParaRPr sz="1600" i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Forecasts &amp; measures</a:t>
            </a:r>
            <a:endParaRPr/>
          </a:p>
        </p:txBody>
      </p:sp>
      <p:sp>
        <p:nvSpPr>
          <p:cNvPr id="5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| Energy Management Panel</a:t>
            </a:r>
            <a:endParaRPr/>
          </a:p>
        </p:txBody>
      </p:sp>
      <p:sp>
        <p:nvSpPr>
          <p:cNvPr id="6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1342C1-E374-5F4A-D159-02E133E23AE7}" type="slidenum">
              <a:rPr lang="en-US"/>
              <a:t/>
            </a:fld>
            <a:endParaRPr lang="en-US"/>
          </a:p>
        </p:txBody>
      </p:sp>
      <p:pic>
        <p:nvPicPr>
          <p:cNvPr id="7" name="Picture 26" descr="Screen Shot 2019-05-23 at 20.31.34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92122" y="1010111"/>
            <a:ext cx="2946398" cy="2164883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8" name="Picture 1" descr="image002.pn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69899" y="3246129"/>
            <a:ext cx="8496298" cy="2932182"/>
          </a:xfrm>
          <a:prstGeom prst="rect">
            <a:avLst/>
          </a:prstGeom>
        </p:spPr>
      </p:pic>
      <p:sp>
        <p:nvSpPr>
          <p:cNvPr id="9" name="TextBox 5" hidden="0"/>
          <p:cNvSpPr>
            <a:spLocks noAdjustHandles="0" noChangeArrowheads="0"/>
          </p:cNvSpPr>
          <p:nvPr isPhoto="0" userDrawn="0"/>
        </p:nvSpPr>
        <p:spPr bwMode="auto">
          <a:xfrm>
            <a:off x="2749547" y="5099049"/>
            <a:ext cx="4724433" cy="365795"/>
          </a:xfrm>
          <a:prstGeom prst="rect">
            <a:avLst/>
          </a:prstGeom>
          <a:solidFill>
            <a:srgbClr val="E1F7C9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800080"/>
                </a:solidFill>
              </a:rPr>
              <a:t>Bonus for accuracy: 12/12 =&gt; 120 k€ !!!</a:t>
            </a:r>
            <a:endParaRPr lang="en-US">
              <a:solidFill>
                <a:srgbClr val="800080"/>
              </a:solidFill>
            </a:endParaRPr>
          </a:p>
        </p:txBody>
      </p:sp>
      <p:sp>
        <p:nvSpPr>
          <p:cNvPr id="10" name="TextBox 20" hidden="0"/>
          <p:cNvSpPr>
            <a:spLocks noAdjustHandles="0" noChangeArrowheads="0"/>
          </p:cNvSpPr>
          <p:nvPr isPhoto="0" userDrawn="0"/>
        </p:nvSpPr>
        <p:spPr bwMode="auto">
          <a:xfrm>
            <a:off x="1113332" y="3360350"/>
            <a:ext cx="2141315" cy="1219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8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r>
              <a:rPr lang="fr-CH" sz="1800" b="1">
                <a:solidFill>
                  <a:srgbClr val="AA72D4"/>
                </a:solidFill>
              </a:rPr>
              <a:t>Model output sent to </a:t>
            </a:r>
            <a:r>
              <a:rPr lang="fr-CH" sz="1800" b="1">
                <a:solidFill>
                  <a:srgbClr val="AA72D4"/>
                </a:solidFill>
              </a:rPr>
              <a:t>Energy Contractor</a:t>
            </a:r>
            <a:endParaRPr lang="fr-CH" b="1">
              <a:solidFill>
                <a:srgbClr val="AA72D4"/>
              </a:solidFill>
            </a:endParaRPr>
          </a:p>
          <a:p>
            <a:pPr>
              <a:defRPr/>
            </a:pPr>
            <a:r>
              <a:rPr lang="fr-CH" sz="1000" b="1">
                <a:solidFill>
                  <a:srgbClr val="AA72D4"/>
                </a:solidFill>
              </a:rPr>
              <a:t>= model − communication and modelisation delays</a:t>
            </a:r>
            <a:endParaRPr sz="1000" b="1">
              <a:solidFill>
                <a:srgbClr val="AA72D4"/>
              </a:solidFill>
            </a:endParaRPr>
          </a:p>
        </p:txBody>
      </p:sp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130999" y="1626685"/>
            <a:ext cx="1962106" cy="1336685"/>
          </a:xfrm>
          <a:prstGeom prst="rect">
            <a:avLst/>
          </a:prstGeom>
        </p:spPr>
      </p:pic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8461440" y="3749569"/>
            <a:ext cx="3575059" cy="1966282"/>
          </a:xfrm>
          <a:prstGeom prst="rect">
            <a:avLst/>
          </a:prstGeom>
        </p:spPr>
      </p:pic>
      <p:sp>
        <p:nvSpPr>
          <p:cNvPr id="13" name="" hidden="0"/>
          <p:cNvSpPr/>
          <p:nvPr isPhoto="0" userDrawn="0"/>
        </p:nvSpPr>
        <p:spPr bwMode="auto">
          <a:xfrm flipH="0" flipV="0">
            <a:off x="9195523" y="4972873"/>
            <a:ext cx="196232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2021</a:t>
            </a:r>
            <a:endParaRPr/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5852248" y="899348"/>
            <a:ext cx="6210299" cy="14630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2nd version, integrated in Web-Energy tool to combine forecasts &amp; measures</a:t>
            </a:r>
            <a:endParaRPr/>
          </a:p>
        </p:txBody>
      </p:sp>
      <p:pic>
        <p:nvPicPr>
          <p:cNvPr id="15" name="Picture 5" descr="Screen Shot 2019-05-23 at 20.27.07.png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8951163" y="1339325"/>
            <a:ext cx="2705049" cy="1827428"/>
          </a:xfrm>
          <a:prstGeom prst="rect">
            <a:avLst/>
          </a:prstGeom>
        </p:spPr>
      </p:pic>
      <p:sp>
        <p:nvSpPr>
          <p:cNvPr id="16" name="" hidden="0"/>
          <p:cNvSpPr/>
          <p:nvPr isPhoto="0" userDrawn="0"/>
        </p:nvSpPr>
        <p:spPr bwMode="auto">
          <a:xfrm flipH="0" flipV="0">
            <a:off x="8353499" y="3215374"/>
            <a:ext cx="3840156" cy="333374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r">
              <a:defRPr/>
            </a:pPr>
            <a:r>
              <a:rPr lang="en-US" sz="1400" b="1">
                <a:solidFill>
                  <a:schemeClr val="tx1"/>
                </a:solidFill>
              </a:rPr>
              <a:t>Measures: global accuracy better than 1% !</a:t>
            </a:r>
            <a:endParaRPr sz="1400" b="1">
              <a:solidFill>
                <a:schemeClr val="tx1"/>
              </a:solidFill>
            </a:endParaRPr>
          </a:p>
        </p:txBody>
      </p:sp>
      <p:pic>
        <p:nvPicPr>
          <p:cNvPr id="17" name="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flipH="0" flipV="0">
            <a:off x="3603081" y="992874"/>
            <a:ext cx="2263403" cy="2222498"/>
          </a:xfrm>
          <a:prstGeom prst="rect">
            <a:avLst/>
          </a:prstGeom>
        </p:spPr>
      </p:pic>
      <p:cxnSp>
        <p:nvCxnSpPr>
          <p:cNvPr id="18" name="" hidden="0"/>
          <p:cNvCxnSpPr>
            <a:cxnSpLocks/>
          </p:cNvCxnSpPr>
          <p:nvPr isPhoto="0" userDrawn="0"/>
        </p:nvCxnSpPr>
        <p:spPr bwMode="auto">
          <a:xfrm flipH="1" flipV="0">
            <a:off x="8260124" y="1516749"/>
            <a:ext cx="0" cy="2016124"/>
          </a:xfrm>
          <a:prstGeom prst="line">
            <a:avLst/>
          </a:prstGeom>
          <a:ln w="28575" cap="flat" cmpd="sng" algn="ctr">
            <a:solidFill>
              <a:schemeClr val="accent1">
                <a:shade val="50000"/>
              </a:schemeClr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flipH="0" flipV="0">
            <a:off x="2846749" y="6350850"/>
            <a:ext cx="1269637" cy="325273"/>
          </a:xfrm>
        </p:spPr>
        <p:txBody>
          <a:bodyPr/>
          <a:lstStyle/>
          <a:p>
            <a:pPr>
              <a:defRPr/>
            </a:pPr>
            <a:r>
              <a:rPr/>
              <a:t>SUST_AP#9 - Jan'24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ONLYOFFICE/2.5.565.0</Application>
  <DocSecurity>0</DocSecurity>
  <PresentationFormat>Widescreen</PresentationFormat>
  <Paragraphs>0</Paragraphs>
  <Slides>33</Slides>
  <Notes>33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Microsoft Office User</dc:creator>
  <cp:keywords/>
  <dc:description/>
  <dc:identifier/>
  <dc:language/>
  <cp:lastModifiedBy/>
  <cp:revision>12</cp:revision>
  <dcterms:created xsi:type="dcterms:W3CDTF">2020-12-17T08:42:32Z</dcterms:created>
  <dcterms:modified xsi:type="dcterms:W3CDTF">2024-01-25T12:14:19Z</dcterms:modified>
  <cp:category/>
  <cp:contentStatus/>
  <cp:version/>
</cp:coreProperties>
</file>