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730" r:id="rId3"/>
    <p:sldId id="863" r:id="rId4"/>
    <p:sldId id="785" r:id="rId5"/>
    <p:sldId id="793" r:id="rId6"/>
    <p:sldId id="890" r:id="rId7"/>
    <p:sldId id="865" r:id="rId8"/>
    <p:sldId id="753" r:id="rId9"/>
    <p:sldId id="752" r:id="rId10"/>
    <p:sldId id="832" r:id="rId11"/>
    <p:sldId id="894" r:id="rId12"/>
    <p:sldId id="784" r:id="rId13"/>
    <p:sldId id="887" r:id="rId14"/>
    <p:sldId id="886" r:id="rId15"/>
    <p:sldId id="864" r:id="rId16"/>
    <p:sldId id="794" r:id="rId17"/>
    <p:sldId id="795" r:id="rId18"/>
    <p:sldId id="880" r:id="rId19"/>
    <p:sldId id="789" r:id="rId20"/>
    <p:sldId id="797" r:id="rId21"/>
    <p:sldId id="882" r:id="rId22"/>
    <p:sldId id="893" r:id="rId23"/>
    <p:sldId id="895" r:id="rId24"/>
    <p:sldId id="896" r:id="rId25"/>
    <p:sldId id="889" r:id="rId26"/>
    <p:sldId id="891" r:id="rId27"/>
    <p:sldId id="892" r:id="rId28"/>
    <p:sldId id="888" r:id="rId29"/>
    <p:sldId id="782" r:id="rId30"/>
    <p:sldId id="783" r:id="rId31"/>
    <p:sldId id="883" r:id="rId32"/>
    <p:sldId id="796" r:id="rId33"/>
    <p:sldId id="868" r:id="rId34"/>
    <p:sldId id="840" r:id="rId35"/>
    <p:sldId id="881" r:id="rId36"/>
    <p:sldId id="259" r:id="rId3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C00"/>
    <a:srgbClr val="FF9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59" autoAdjust="0"/>
    <p:restoredTop sz="93979" autoAdjust="0"/>
  </p:normalViewPr>
  <p:slideViewPr>
    <p:cSldViewPr snapToGrid="0" snapToObjects="1">
      <p:cViewPr varScale="1">
        <p:scale>
          <a:sx n="111" d="100"/>
          <a:sy n="111" d="100"/>
        </p:scale>
        <p:origin x="192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46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32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2274C-5F51-4869-B02C-81804FD6B5AB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82E25-E35A-4AAB-A539-7A7FFBCE58C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3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240A4-8986-4715-A028-188091868150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16CEB-4290-4CBE-AF6F-0EA2B06A41D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45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93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348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007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511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199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1096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144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6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121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5678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9D03B-0BC0-D1EE-954C-4CBA65BBC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864F70A-3097-71A6-797D-A9D1147920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3B4C951-8681-2D7C-E061-339F7DA15F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85FC9C-F47F-AC11-0389-15405AF83A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592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8352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38BAA-3E80-F003-C187-402D16E85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ED523FC-329C-9429-AD0D-728A4A10E2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F68389-6621-70E3-DB67-E5BC982536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D92787B-170E-0B16-F8CC-B60366F41A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0580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0490C-D30D-6877-6793-15D0DA7AC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6178439-23B8-4FC1-6694-D42917CEE8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48C9D33-7020-6137-7BDC-035D1537DC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CDF187-6747-EDC4-7359-4DAF7203A8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725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B7A21-4E7E-E040-6370-465854205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920669-3A4C-B2C8-E9C0-A1319BF08A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4385C7E-E54F-90D1-2C00-3B4237E26F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A920B3-FFFB-33A7-B457-CC91552E58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472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EC65A-709A-3F93-43AF-137ED1D50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79BB905-4E9A-0532-4FC4-92F6707CD7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3E7FA00-192D-9CC6-D339-7C9CA88098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452298-2142-BB9F-E9E7-0B3837A949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731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04671-6626-518E-8D32-208C02D12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CDDAFC3-39EA-773B-8126-0E1F398CF2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4673F0-0BF5-47F9-C8DB-5E4EF3218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6B1BEC-25FF-4FCC-3E2C-8C7E092093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8410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378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8275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4986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9018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0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3087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4252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998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361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C99FA-068A-3270-13A0-A4CEFF160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E76FF09-034A-A03D-3DE1-3EA7D602EE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534C8E3-5ADC-0198-9BA1-CB7503D369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8B07E2-1CD5-DA6C-8EF2-8DF8F54124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568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>
              <a:solidFill>
                <a:srgbClr val="0070C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05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>
              <a:solidFill>
                <a:srgbClr val="0070C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42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75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95DF7-44AD-BAB1-B6AE-4AF170B1B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5CB740F-AC16-5F0A-A341-4369265261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88D8534-CC9C-E9BB-D139-4B2C30C24A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B9CECB-D36A-8ECC-62C9-2149C6438E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82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o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001" y="5471818"/>
            <a:ext cx="1379438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0644" y="2796780"/>
            <a:ext cx="1383350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000" y="6335170"/>
            <a:ext cx="513638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348808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7364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40.png"/><Relationship Id="rId7" Type="http://schemas.openxmlformats.org/officeDocument/2006/relationships/image" Target="../media/image4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jpg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D243E93-4636-1A24-9791-2917530C21E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153" y="0"/>
            <a:ext cx="91418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management and ISO 50001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r-CH" sz="1700" b="1" dirty="0">
                <a:solidFill>
                  <a:srgbClr val="0070C0"/>
                </a:solidFill>
              </a:rPr>
              <a:t>Nicolas Bellegarde, </a:t>
            </a:r>
            <a:r>
              <a:rPr lang="fr-CH" sz="1700" b="1" dirty="0" err="1">
                <a:solidFill>
                  <a:srgbClr val="0070C0"/>
                </a:solidFill>
              </a:rPr>
              <a:t>CERN’s</a:t>
            </a:r>
            <a:r>
              <a:rPr lang="fr-CH" sz="1700" b="1" dirty="0">
                <a:solidFill>
                  <a:srgbClr val="0070C0"/>
                </a:solidFill>
              </a:rPr>
              <a:t> Energy </a:t>
            </a:r>
            <a:r>
              <a:rPr lang="fr-CH" sz="1700" b="1" dirty="0" err="1">
                <a:solidFill>
                  <a:srgbClr val="0070C0"/>
                </a:solidFill>
              </a:rPr>
              <a:t>Coordinator</a:t>
            </a:r>
            <a:endParaRPr lang="fr-CH" sz="1700" b="1" dirty="0">
              <a:solidFill>
                <a:srgbClr val="0070C0"/>
              </a:solidFill>
            </a:endParaRPr>
          </a:p>
          <a:p>
            <a:endParaRPr lang="fr-CH" sz="1700" dirty="0">
              <a:solidFill>
                <a:srgbClr val="0070C0"/>
              </a:solidFill>
            </a:endParaRPr>
          </a:p>
          <a:p>
            <a:r>
              <a:rPr lang="en-US" sz="1700" dirty="0">
                <a:solidFill>
                  <a:srgbClr val="0070C0"/>
                </a:solidFill>
              </a:rPr>
              <a:t>Sustainable Accelerators Panel – </a:t>
            </a:r>
            <a:r>
              <a:rPr lang="en-US" sz="1700" dirty="0">
                <a:solidFill>
                  <a:srgbClr val="0070C0"/>
                </a:solidFill>
                <a:hlinkClick r:id="rId4"/>
              </a:rPr>
              <a:t>https://indico.cern.ch/event/1348808/</a:t>
            </a:r>
            <a:endParaRPr lang="en-US" sz="1700" dirty="0">
              <a:solidFill>
                <a:srgbClr val="0070C0"/>
              </a:solidFill>
            </a:endParaRPr>
          </a:p>
          <a:p>
            <a:endParaRPr lang="en-US" sz="1700" dirty="0">
              <a:solidFill>
                <a:srgbClr val="0070C0"/>
              </a:solidFill>
            </a:endParaRPr>
          </a:p>
          <a:p>
            <a:r>
              <a:rPr lang="en-US" sz="1700" dirty="0">
                <a:solidFill>
                  <a:srgbClr val="0070C0"/>
                </a:solidFill>
              </a:rPr>
              <a:t>25</a:t>
            </a:r>
            <a:r>
              <a:rPr lang="en-US" sz="1700" baseline="30000" dirty="0">
                <a:solidFill>
                  <a:srgbClr val="0070C0"/>
                </a:solidFill>
              </a:rPr>
              <a:t>th</a:t>
            </a:r>
            <a:r>
              <a:rPr lang="en-US" sz="1700" dirty="0">
                <a:solidFill>
                  <a:srgbClr val="0070C0"/>
                </a:solidFill>
              </a:rPr>
              <a:t> January 2024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9119" y="6341806"/>
            <a:ext cx="3339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b="1" dirty="0">
                <a:solidFill>
                  <a:srgbClr val="0070C0"/>
                </a:solidFill>
                <a:latin typeface="Ubuntu"/>
              </a:rPr>
              <a:t>EDMS 3019719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/>
              <a:t>Medium and long-term outlook</a:t>
            </a:r>
            <a:endParaRPr lang="en-US" sz="30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10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2" y="1260000"/>
            <a:ext cx="8226854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500" b="1" dirty="0"/>
              <a:t>ARENH </a:t>
            </a:r>
            <a:r>
              <a:rPr lang="fr-CH" sz="1500" b="1" dirty="0" err="1"/>
              <a:t>mechanism</a:t>
            </a:r>
            <a:r>
              <a:rPr lang="fr-CH" sz="1500" b="1" dirty="0"/>
              <a:t> </a:t>
            </a:r>
            <a:r>
              <a:rPr lang="fr-CH" sz="1500" b="1" dirty="0" err="1"/>
              <a:t>finishing</a:t>
            </a:r>
            <a:r>
              <a:rPr lang="fr-CH" sz="1500" b="1" dirty="0"/>
              <a:t> at the end of 2025</a:t>
            </a:r>
          </a:p>
          <a:p>
            <a:pPr marL="568325" lvl="2" indent="-342900" algn="just">
              <a:lnSpc>
                <a:spcPct val="220000"/>
              </a:lnSpc>
              <a:spcBef>
                <a:spcPts val="3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  <a:p>
            <a:pPr marL="568325" lvl="2" indent="-342900" algn="just">
              <a:lnSpc>
                <a:spcPct val="220000"/>
              </a:lnSpc>
              <a:spcBef>
                <a:spcPts val="3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  <a:p>
            <a:pPr marL="568325" lvl="2" indent="-342900" algn="just">
              <a:lnSpc>
                <a:spcPct val="220000"/>
              </a:lnSpc>
              <a:spcBef>
                <a:spcPts val="3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  <a:p>
            <a:pPr marL="568325" lvl="2" indent="-342900" algn="just">
              <a:lnSpc>
                <a:spcPct val="220000"/>
              </a:lnSpc>
              <a:spcBef>
                <a:spcPts val="3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  <a:p>
            <a:pPr marL="568325" lvl="2" indent="-342900" algn="just">
              <a:lnSpc>
                <a:spcPct val="220000"/>
              </a:lnSpc>
              <a:spcBef>
                <a:spcPts val="3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/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u="sng" dirty="0">
                <a:solidFill>
                  <a:srgbClr val="0070C0"/>
                </a:solidFill>
              </a:rPr>
              <a:t>Next </a:t>
            </a:r>
            <a:r>
              <a:rPr lang="fr-CH" sz="1400" u="sng" dirty="0" err="1">
                <a:solidFill>
                  <a:srgbClr val="0070C0"/>
                </a:solidFill>
              </a:rPr>
              <a:t>steps</a:t>
            </a:r>
            <a:r>
              <a:rPr lang="fr-CH" sz="1400" u="sng" dirty="0">
                <a:solidFill>
                  <a:srgbClr val="0070C0"/>
                </a:solidFill>
              </a:rPr>
              <a:t>: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both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reforms</a:t>
            </a:r>
            <a:r>
              <a:rPr lang="fr-CH" sz="1400" dirty="0">
                <a:solidFill>
                  <a:srgbClr val="0070C0"/>
                </a:solidFill>
              </a:rPr>
              <a:t> to </a:t>
            </a:r>
            <a:r>
              <a:rPr lang="fr-CH" sz="1400" dirty="0" err="1">
                <a:solidFill>
                  <a:srgbClr val="0070C0"/>
                </a:solidFill>
              </a:rPr>
              <a:t>be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approved</a:t>
            </a:r>
            <a:r>
              <a:rPr lang="fr-CH" sz="1400" dirty="0">
                <a:solidFill>
                  <a:srgbClr val="0070C0"/>
                </a:solidFill>
              </a:rPr>
              <a:t> by the relevant institutions (</a:t>
            </a:r>
            <a:r>
              <a:rPr lang="fr-CH" sz="1400" dirty="0" err="1">
                <a:solidFill>
                  <a:srgbClr val="0070C0"/>
                </a:solidFill>
              </a:rPr>
              <a:t>European</a:t>
            </a:r>
            <a:r>
              <a:rPr lang="fr-CH" sz="1400" dirty="0">
                <a:solidFill>
                  <a:srgbClr val="0070C0"/>
                </a:solidFill>
              </a:rPr>
              <a:t> Council and </a:t>
            </a:r>
            <a:r>
              <a:rPr lang="fr-CH" sz="1400" dirty="0" err="1">
                <a:solidFill>
                  <a:srgbClr val="0070C0"/>
                </a:solidFill>
              </a:rPr>
              <a:t>Parliament</a:t>
            </a:r>
            <a:r>
              <a:rPr lang="fr-CH" sz="1400" dirty="0">
                <a:solidFill>
                  <a:srgbClr val="0070C0"/>
                </a:solidFill>
              </a:rPr>
              <a:t>, French </a:t>
            </a:r>
            <a:r>
              <a:rPr lang="fr-CH" sz="1400" dirty="0" err="1">
                <a:solidFill>
                  <a:srgbClr val="0070C0"/>
                </a:solidFill>
              </a:rPr>
              <a:t>Parliament</a:t>
            </a:r>
            <a:r>
              <a:rPr lang="fr-CH" sz="1400" dirty="0">
                <a:solidFill>
                  <a:srgbClr val="0070C0"/>
                </a:solidFill>
              </a:rPr>
              <a:t>) → </a:t>
            </a:r>
            <a:r>
              <a:rPr lang="fr-CH" sz="1400" dirty="0" err="1">
                <a:solidFill>
                  <a:srgbClr val="0070C0"/>
                </a:solidFill>
              </a:rPr>
              <a:t>Planned</a:t>
            </a:r>
            <a:r>
              <a:rPr lang="fr-CH" sz="1400" dirty="0">
                <a:solidFill>
                  <a:srgbClr val="0070C0"/>
                </a:solidFill>
              </a:rPr>
              <a:t> for 2024 </a:t>
            </a:r>
            <a:r>
              <a:rPr lang="fr-CH" sz="1400" dirty="0" err="1">
                <a:solidFill>
                  <a:srgbClr val="0070C0"/>
                </a:solidFill>
              </a:rPr>
              <a:t>with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implementation</a:t>
            </a:r>
            <a:r>
              <a:rPr lang="fr-CH" sz="1400" dirty="0">
                <a:solidFill>
                  <a:srgbClr val="0070C0"/>
                </a:solidFill>
              </a:rPr>
              <a:t> in 2025</a:t>
            </a:r>
          </a:p>
          <a:p>
            <a:pPr marL="225425" lvl="2" indent="0" algn="ctr">
              <a:lnSpc>
                <a:spcPct val="150000"/>
              </a:lnSpc>
              <a:buClr>
                <a:srgbClr val="0070C0"/>
              </a:buClr>
              <a:buNone/>
              <a:tabLst>
                <a:tab pos="914400" algn="l"/>
              </a:tabLst>
            </a:pPr>
            <a:r>
              <a:rPr lang="fr-CH" sz="1400" dirty="0">
                <a:solidFill>
                  <a:srgbClr val="FF0000"/>
                </a:solidFill>
              </a:rPr>
              <a:t>→ </a:t>
            </a:r>
            <a:r>
              <a:rPr lang="fr-CH" sz="1400" b="1" dirty="0" err="1">
                <a:solidFill>
                  <a:srgbClr val="FF0000"/>
                </a:solidFill>
              </a:rPr>
              <a:t>Increased</a:t>
            </a:r>
            <a:r>
              <a:rPr lang="fr-CH" sz="1400" b="1" dirty="0">
                <a:solidFill>
                  <a:srgbClr val="FF0000"/>
                </a:solidFill>
              </a:rPr>
              <a:t> </a:t>
            </a:r>
            <a:r>
              <a:rPr lang="fr-CH" sz="1400" b="1" dirty="0" err="1">
                <a:solidFill>
                  <a:srgbClr val="FF0000"/>
                </a:solidFill>
              </a:rPr>
              <a:t>complexity</a:t>
            </a:r>
            <a:r>
              <a:rPr lang="fr-CH" sz="1400" b="1" dirty="0">
                <a:solidFill>
                  <a:srgbClr val="FF0000"/>
                </a:solidFill>
              </a:rPr>
              <a:t> of </a:t>
            </a:r>
            <a:r>
              <a:rPr lang="fr-CH" sz="1400" b="1" dirty="0" err="1">
                <a:solidFill>
                  <a:srgbClr val="FF0000"/>
                </a:solidFill>
              </a:rPr>
              <a:t>electricity</a:t>
            </a:r>
            <a:r>
              <a:rPr lang="fr-CH" sz="1400" b="1" dirty="0">
                <a:solidFill>
                  <a:srgbClr val="FF0000"/>
                </a:solidFill>
              </a:rPr>
              <a:t> </a:t>
            </a:r>
            <a:r>
              <a:rPr lang="fr-CH" sz="1400" b="1" dirty="0" err="1">
                <a:solidFill>
                  <a:srgbClr val="FF0000"/>
                </a:solidFill>
              </a:rPr>
              <a:t>supply</a:t>
            </a:r>
            <a:r>
              <a:rPr lang="fr-CH" sz="1400" b="1" dirty="0">
                <a:solidFill>
                  <a:srgbClr val="FF0000"/>
                </a:solidFill>
              </a:rPr>
              <a:t> for </a:t>
            </a:r>
            <a:r>
              <a:rPr lang="fr-CH" sz="1400" b="1" dirty="0" err="1">
                <a:solidFill>
                  <a:srgbClr val="FF0000"/>
                </a:solidFill>
              </a:rPr>
              <a:t>industrials</a:t>
            </a:r>
            <a:r>
              <a:rPr lang="fr-CH" sz="1400" b="1" dirty="0">
                <a:solidFill>
                  <a:srgbClr val="FF0000"/>
                </a:solidFill>
              </a:rPr>
              <a:t> </a:t>
            </a:r>
            <a:r>
              <a:rPr lang="fr-CH" sz="1400" b="1" dirty="0" err="1">
                <a:solidFill>
                  <a:srgbClr val="FF0000"/>
                </a:solidFill>
              </a:rPr>
              <a:t>confirmed</a:t>
            </a:r>
            <a:r>
              <a:rPr lang="fr-CH" sz="1400" b="1" dirty="0">
                <a:solidFill>
                  <a:srgbClr val="FF0000"/>
                </a:solidFill>
              </a:rPr>
              <a:t> by all parties </a:t>
            </a:r>
            <a:br>
              <a:rPr lang="fr-CH" sz="1400" b="1" dirty="0">
                <a:solidFill>
                  <a:srgbClr val="FF0000"/>
                </a:solidFill>
              </a:rPr>
            </a:br>
            <a:r>
              <a:rPr lang="fr-CH" sz="1400" b="1" dirty="0">
                <a:solidFill>
                  <a:srgbClr val="FF0000"/>
                </a:solidFill>
              </a:rPr>
              <a:t>(incl. French </a:t>
            </a:r>
            <a:r>
              <a:rPr lang="fr-CH" sz="1400" b="1" dirty="0" err="1">
                <a:solidFill>
                  <a:srgbClr val="FF0000"/>
                </a:solidFill>
              </a:rPr>
              <a:t>authorities</a:t>
            </a:r>
            <a:r>
              <a:rPr lang="fr-CH" sz="1400" b="1" dirty="0">
                <a:solidFill>
                  <a:srgbClr val="FF0000"/>
                </a:solidFill>
              </a:rPr>
              <a:t>)!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B63116C-08E6-F0B1-CBB2-2AB6920CBF78}"/>
              </a:ext>
            </a:extLst>
          </p:cNvPr>
          <p:cNvSpPr txBox="1"/>
          <p:nvPr/>
        </p:nvSpPr>
        <p:spPr>
          <a:xfrm>
            <a:off x="1099790" y="1838000"/>
            <a:ext cx="273027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b="1" dirty="0" err="1">
                <a:solidFill>
                  <a:srgbClr val="002060"/>
                </a:solidFill>
                <a:latin typeface="Ubuntu Light"/>
              </a:rPr>
              <a:t>Electricity</a:t>
            </a:r>
            <a:r>
              <a:rPr lang="fr-CH" sz="1200" b="1" dirty="0">
                <a:solidFill>
                  <a:srgbClr val="002060"/>
                </a:solidFill>
                <a:latin typeface="Ubuntu Light"/>
              </a:rPr>
              <a:t> </a:t>
            </a:r>
            <a:r>
              <a:rPr lang="fr-CH" sz="1200" b="1" dirty="0" err="1">
                <a:solidFill>
                  <a:srgbClr val="002060"/>
                </a:solidFill>
                <a:latin typeface="Ubuntu Light"/>
              </a:rPr>
              <a:t>market</a:t>
            </a:r>
            <a:r>
              <a:rPr lang="fr-CH" sz="1200" b="1" dirty="0">
                <a:solidFill>
                  <a:srgbClr val="002060"/>
                </a:solidFill>
                <a:latin typeface="Ubuntu Light"/>
              </a:rPr>
              <a:t> </a:t>
            </a:r>
            <a:r>
              <a:rPr lang="fr-CH" sz="1200" b="1" dirty="0" err="1">
                <a:solidFill>
                  <a:srgbClr val="002060"/>
                </a:solidFill>
                <a:latin typeface="Ubuntu Light"/>
              </a:rPr>
              <a:t>reform</a:t>
            </a:r>
            <a:r>
              <a:rPr lang="fr-CH" sz="1200" b="1" dirty="0">
                <a:solidFill>
                  <a:srgbClr val="002060"/>
                </a:solidFill>
                <a:latin typeface="Ubuntu Light"/>
              </a:rPr>
              <a:t> in Europe</a:t>
            </a:r>
          </a:p>
          <a:p>
            <a:endParaRPr lang="fr-CH" sz="1200" b="1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b="1" dirty="0">
                <a:solidFill>
                  <a:srgbClr val="00B050"/>
                </a:solidFill>
                <a:latin typeface="Ubuntu Light"/>
              </a:rPr>
              <a:t>Key points:</a:t>
            </a:r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dirty="0">
                <a:solidFill>
                  <a:srgbClr val="00B050"/>
                </a:solidFill>
                <a:latin typeface="Ubuntu Light"/>
              </a:rPr>
              <a:t>→ No radical change in the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market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design</a:t>
            </a:r>
          </a:p>
          <a:p>
            <a:r>
              <a:rPr lang="fr-CH" sz="1200" dirty="0">
                <a:solidFill>
                  <a:srgbClr val="00B050"/>
                </a:solidFill>
                <a:latin typeface="Ubuntu Light"/>
              </a:rPr>
              <a:t>→ Promote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mechanisms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aiming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at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restoring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long-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term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certainty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(PPA,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CfD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and power future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contracts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)</a:t>
            </a:r>
          </a:p>
          <a:p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b="1" dirty="0">
                <a:solidFill>
                  <a:srgbClr val="00B050"/>
                </a:solidFill>
                <a:latin typeface="Ubuntu Light"/>
              </a:rPr>
              <a:t>Main expectations:</a:t>
            </a:r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dirty="0">
                <a:solidFill>
                  <a:srgbClr val="00B050"/>
                </a:solidFill>
                <a:latin typeface="Ubuntu Light"/>
              </a:rPr>
              <a:t>→ More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renewables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,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less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price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volatility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, longer-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term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visibility</a:t>
            </a:r>
            <a:endParaRPr lang="fr-FR" sz="1200" dirty="0">
              <a:solidFill>
                <a:srgbClr val="00B050"/>
              </a:solidFill>
              <a:latin typeface="Ubuntu Ligh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E684ED-41C2-4D3E-21D4-6BD1C2B15313}"/>
              </a:ext>
            </a:extLst>
          </p:cNvPr>
          <p:cNvSpPr txBox="1"/>
          <p:nvPr/>
        </p:nvSpPr>
        <p:spPr>
          <a:xfrm>
            <a:off x="4323171" y="1832912"/>
            <a:ext cx="363375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b="1" dirty="0">
                <a:solidFill>
                  <a:srgbClr val="002060"/>
                </a:solidFill>
                <a:latin typeface="Ubuntu Light"/>
              </a:rPr>
              <a:t>Post-ARENH </a:t>
            </a:r>
            <a:r>
              <a:rPr lang="fr-CH" sz="1200" b="1" dirty="0" err="1">
                <a:solidFill>
                  <a:srgbClr val="002060"/>
                </a:solidFill>
                <a:latin typeface="Ubuntu Light"/>
              </a:rPr>
              <a:t>reform</a:t>
            </a:r>
            <a:r>
              <a:rPr lang="fr-CH" sz="1200" b="1" dirty="0">
                <a:solidFill>
                  <a:srgbClr val="002060"/>
                </a:solidFill>
                <a:latin typeface="Ubuntu Light"/>
              </a:rPr>
              <a:t> in France</a:t>
            </a:r>
          </a:p>
          <a:p>
            <a:endParaRPr lang="fr-CH" sz="1200" b="1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b="1" dirty="0">
                <a:solidFill>
                  <a:srgbClr val="00B050"/>
                </a:solidFill>
                <a:latin typeface="Ubuntu Light"/>
              </a:rPr>
              <a:t>Key points:</a:t>
            </a:r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dirty="0">
                <a:solidFill>
                  <a:srgbClr val="00B050"/>
                </a:solidFill>
                <a:latin typeface="Ubuntu Light"/>
              </a:rPr>
              <a:t>→ Agreement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found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between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EDF and French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Government</a:t>
            </a:r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dirty="0">
                <a:solidFill>
                  <a:srgbClr val="00B050"/>
                </a:solidFill>
                <a:latin typeface="Ubuntu Light"/>
              </a:rPr>
              <a:t>→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Mechanism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aiming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at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redistributing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EDF’s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revenues to final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customers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when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market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selling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price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of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produced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nuclear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energy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is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above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given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thresholds</a:t>
            </a:r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dirty="0">
                <a:solidFill>
                  <a:srgbClr val="00B050"/>
                </a:solidFill>
                <a:latin typeface="Ubuntu Light"/>
              </a:rPr>
              <a:t>→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Complemented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by long-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term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nuclear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production allocation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contracts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linked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to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existing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assets for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some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energy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-intensive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consumers</a:t>
            </a:r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b="1" dirty="0">
                <a:solidFill>
                  <a:srgbClr val="00B050"/>
                </a:solidFill>
                <a:latin typeface="Ubuntu Light"/>
              </a:rPr>
              <a:t>Main expectations:</a:t>
            </a:r>
            <a:endParaRPr lang="fr-CH" sz="1200" dirty="0">
              <a:solidFill>
                <a:srgbClr val="00B050"/>
              </a:solidFill>
              <a:latin typeface="Ubuntu Light"/>
            </a:endParaRPr>
          </a:p>
          <a:p>
            <a:r>
              <a:rPr lang="fr-CH" sz="1200" dirty="0">
                <a:solidFill>
                  <a:srgbClr val="00B050"/>
                </a:solidFill>
                <a:latin typeface="Ubuntu Light"/>
              </a:rPr>
              <a:t>→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Less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price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volatility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, longer-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term</a:t>
            </a:r>
            <a:r>
              <a:rPr lang="fr-CH" sz="1200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dirty="0" err="1">
                <a:solidFill>
                  <a:srgbClr val="00B050"/>
                </a:solidFill>
                <a:latin typeface="Ubuntu Light"/>
              </a:rPr>
              <a:t>visibility</a:t>
            </a:r>
            <a:endParaRPr lang="fr-FR" sz="1200" dirty="0">
              <a:solidFill>
                <a:srgbClr val="00B050"/>
              </a:solidFill>
              <a:latin typeface="Ubuntu Light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275C47F-0703-B5D4-C65B-89E6A37C90FE}"/>
              </a:ext>
            </a:extLst>
          </p:cNvPr>
          <p:cNvCxnSpPr>
            <a:cxnSpLocks/>
          </p:cNvCxnSpPr>
          <p:nvPr/>
        </p:nvCxnSpPr>
        <p:spPr>
          <a:xfrm>
            <a:off x="4062039" y="1900238"/>
            <a:ext cx="0" cy="272256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01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3ED2F-9EBD-F5D1-9EE9-98DC5ACF1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DDFAA-8AC2-78B3-A368-28A9CF9D5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/>
              <a:t>Medium and long-term outlook</a:t>
            </a:r>
            <a:endParaRPr lang="en-US" sz="300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14E540-792C-1AD7-94F8-8958539F7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DBE67-4CA5-E143-C3DE-8CA146D16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0E62B-0057-C836-DBA3-74D4D99C7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11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32325EDD-E9A9-C813-37C3-7E2D04BE0FC3}"/>
              </a:ext>
            </a:extLst>
          </p:cNvPr>
          <p:cNvSpPr txBox="1">
            <a:spLocks/>
          </p:cNvSpPr>
          <p:nvPr/>
        </p:nvSpPr>
        <p:spPr>
          <a:xfrm>
            <a:off x="457202" y="1260000"/>
            <a:ext cx="8226854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500" b="1" dirty="0" err="1"/>
              <a:t>CERN’s</a:t>
            </a:r>
            <a:r>
              <a:rPr lang="fr-CH" sz="1500" b="1" dirty="0"/>
              <a:t> </a:t>
            </a:r>
            <a:r>
              <a:rPr lang="fr-CH" sz="1500" b="1" dirty="0" err="1"/>
              <a:t>current</a:t>
            </a:r>
            <a:r>
              <a:rPr lang="fr-CH" sz="1500" b="1" dirty="0"/>
              <a:t> </a:t>
            </a:r>
            <a:r>
              <a:rPr lang="fr-CH" sz="1500" b="1" dirty="0" err="1"/>
              <a:t>contract</a:t>
            </a:r>
            <a:r>
              <a:rPr lang="fr-CH" sz="1500" b="1" dirty="0"/>
              <a:t> </a:t>
            </a:r>
            <a:r>
              <a:rPr lang="fr-CH" sz="1500" b="1" dirty="0" err="1"/>
              <a:t>strategy</a:t>
            </a:r>
            <a:r>
              <a:rPr lang="fr-CH" sz="1500" b="1" dirty="0"/>
              <a:t> for 2026 and </a:t>
            </a:r>
            <a:r>
              <a:rPr lang="fr-CH" sz="1500" b="1" dirty="0" err="1"/>
              <a:t>beyond</a:t>
            </a:r>
            <a:endParaRPr lang="fr-CH" sz="1500" b="1" dirty="0"/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b="1" dirty="0">
                <a:solidFill>
                  <a:srgbClr val="0070C0"/>
                </a:solidFill>
              </a:rPr>
              <a:t>Use Power </a:t>
            </a:r>
            <a:r>
              <a:rPr lang="fr-CH" sz="1400" b="1" dirty="0" err="1">
                <a:solidFill>
                  <a:srgbClr val="0070C0"/>
                </a:solidFill>
              </a:rPr>
              <a:t>Purchase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Agreeements</a:t>
            </a:r>
            <a:r>
              <a:rPr lang="fr-CH" sz="1400" b="1" dirty="0">
                <a:solidFill>
                  <a:srgbClr val="0070C0"/>
                </a:solidFill>
              </a:rPr>
              <a:t> (</a:t>
            </a:r>
            <a:r>
              <a:rPr lang="fr-CH" sz="1400" b="1" dirty="0" err="1">
                <a:solidFill>
                  <a:srgbClr val="0070C0"/>
                </a:solidFill>
              </a:rPr>
              <a:t>PPAs</a:t>
            </a:r>
            <a:r>
              <a:rPr lang="fr-CH" sz="1400" b="1" dirty="0">
                <a:solidFill>
                  <a:srgbClr val="0070C0"/>
                </a:solidFill>
              </a:rPr>
              <a:t>) – </a:t>
            </a:r>
            <a:r>
              <a:rPr lang="fr-CH" sz="1400" b="1" dirty="0" err="1">
                <a:solidFill>
                  <a:srgbClr val="0070C0"/>
                </a:solidFill>
              </a:rPr>
              <a:t>See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next</a:t>
            </a:r>
            <a:r>
              <a:rPr lang="fr-CH" sz="1400" b="1" dirty="0">
                <a:solidFill>
                  <a:srgbClr val="0070C0"/>
                </a:solidFill>
              </a:rPr>
              <a:t> slides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b="1" dirty="0" err="1">
                <a:solidFill>
                  <a:srgbClr val="0070C0"/>
                </a:solidFill>
              </a:rPr>
              <a:t>Assess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possibility</a:t>
            </a:r>
            <a:r>
              <a:rPr lang="fr-CH" sz="1400" b="1" dirty="0">
                <a:solidFill>
                  <a:srgbClr val="0070C0"/>
                </a:solidFill>
              </a:rPr>
              <a:t> to use long-</a:t>
            </a:r>
            <a:r>
              <a:rPr lang="fr-CH" sz="1400" b="1" dirty="0" err="1">
                <a:solidFill>
                  <a:srgbClr val="0070C0"/>
                </a:solidFill>
              </a:rPr>
              <a:t>term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nuclear</a:t>
            </a:r>
            <a:r>
              <a:rPr lang="fr-CH" sz="1400" b="1" dirty="0">
                <a:solidFill>
                  <a:srgbClr val="0070C0"/>
                </a:solidFill>
              </a:rPr>
              <a:t> production allocation </a:t>
            </a:r>
            <a:r>
              <a:rPr lang="fr-CH" sz="1400" b="1" dirty="0" err="1">
                <a:solidFill>
                  <a:srgbClr val="0070C0"/>
                </a:solidFill>
              </a:rPr>
              <a:t>contracts</a:t>
            </a:r>
            <a:r>
              <a:rPr lang="fr-CH" sz="1400" b="1" dirty="0">
                <a:solidFill>
                  <a:srgbClr val="0070C0"/>
                </a:solidFill>
              </a:rPr>
              <a:t> (</a:t>
            </a:r>
            <a:r>
              <a:rPr lang="fr-CH" sz="1400" b="1" dirty="0" err="1">
                <a:solidFill>
                  <a:srgbClr val="0070C0"/>
                </a:solidFill>
              </a:rPr>
              <a:t>may</a:t>
            </a:r>
            <a:r>
              <a:rPr lang="fr-CH" sz="1400" b="1" dirty="0">
                <a:solidFill>
                  <a:srgbClr val="0070C0"/>
                </a:solidFill>
              </a:rPr>
              <a:t> not </a:t>
            </a:r>
            <a:r>
              <a:rPr lang="fr-CH" sz="1400" b="1" dirty="0" err="1">
                <a:solidFill>
                  <a:srgbClr val="0070C0"/>
                </a:solidFill>
              </a:rPr>
              <a:t>be</a:t>
            </a:r>
            <a:r>
              <a:rPr lang="fr-CH" sz="1400" b="1" dirty="0">
                <a:solidFill>
                  <a:srgbClr val="0070C0"/>
                </a:solidFill>
              </a:rPr>
              <a:t> possible)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b="1" dirty="0">
                <a:solidFill>
                  <a:srgbClr val="0070C0"/>
                </a:solidFill>
              </a:rPr>
              <a:t>Re-tender </a:t>
            </a:r>
            <a:r>
              <a:rPr lang="fr-CH" sz="1400" b="1" dirty="0" err="1">
                <a:solidFill>
                  <a:srgbClr val="0070C0"/>
                </a:solidFill>
              </a:rPr>
              <a:t>current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contract</a:t>
            </a:r>
            <a:r>
              <a:rPr lang="fr-CH" sz="1400" b="1" dirty="0">
                <a:solidFill>
                  <a:srgbClr val="0070C0"/>
                </a:solidFill>
              </a:rPr>
              <a:t> for </a:t>
            </a:r>
            <a:r>
              <a:rPr lang="fr-CH" sz="1400" b="1" dirty="0" err="1">
                <a:solidFill>
                  <a:srgbClr val="0070C0"/>
                </a:solidFill>
              </a:rPr>
              <a:t>remaining</a:t>
            </a:r>
            <a:r>
              <a:rPr lang="fr-CH" sz="1400" b="1" dirty="0">
                <a:solidFill>
                  <a:srgbClr val="0070C0"/>
                </a:solidFill>
              </a:rPr>
              <a:t> volume as </a:t>
            </a:r>
            <a:r>
              <a:rPr lang="fr-CH" sz="1400" b="1" dirty="0" err="1">
                <a:solidFill>
                  <a:srgbClr val="0070C0"/>
                </a:solidFill>
              </a:rPr>
              <a:t>soon</a:t>
            </a:r>
            <a:r>
              <a:rPr lang="fr-CH" sz="1400" b="1" dirty="0">
                <a:solidFill>
                  <a:srgbClr val="0070C0"/>
                </a:solidFill>
              </a:rPr>
              <a:t> as new </a:t>
            </a:r>
            <a:r>
              <a:rPr lang="fr-CH" sz="1400" b="1" dirty="0" err="1">
                <a:solidFill>
                  <a:srgbClr val="0070C0"/>
                </a:solidFill>
              </a:rPr>
              <a:t>rules</a:t>
            </a:r>
            <a:r>
              <a:rPr lang="fr-CH" sz="1400" b="1" dirty="0">
                <a:solidFill>
                  <a:srgbClr val="0070C0"/>
                </a:solidFill>
              </a:rPr>
              <a:t> are </a:t>
            </a:r>
            <a:r>
              <a:rPr lang="fr-CH" sz="1400" b="1" dirty="0" err="1">
                <a:solidFill>
                  <a:srgbClr val="0070C0"/>
                </a:solidFill>
              </a:rPr>
              <a:t>known</a:t>
            </a:r>
            <a:r>
              <a:rPr lang="fr-CH" sz="1400" b="1" dirty="0">
                <a:solidFill>
                  <a:srgbClr val="0070C0"/>
                </a:solidFill>
              </a:rPr>
              <a:t> → Exposition to </a:t>
            </a:r>
            <a:r>
              <a:rPr lang="fr-CH" sz="1400" b="1" dirty="0" err="1">
                <a:solidFill>
                  <a:srgbClr val="0070C0"/>
                </a:solidFill>
              </a:rPr>
              <a:t>market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prices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with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potential</a:t>
            </a:r>
            <a:r>
              <a:rPr lang="fr-CH" sz="1400" b="1" dirty="0">
                <a:solidFill>
                  <a:srgbClr val="0070C0"/>
                </a:solidFill>
              </a:rPr>
              <a:t> redistribution of </a:t>
            </a:r>
            <a:r>
              <a:rPr lang="fr-CH" sz="1400" b="1" dirty="0" err="1">
                <a:solidFill>
                  <a:srgbClr val="0070C0"/>
                </a:solidFill>
              </a:rPr>
              <a:t>EDF’s</a:t>
            </a:r>
            <a:r>
              <a:rPr lang="fr-CH" sz="1400" b="1" dirty="0">
                <a:solidFill>
                  <a:srgbClr val="0070C0"/>
                </a:solidFill>
              </a:rPr>
              <a:t> revenues</a:t>
            </a:r>
          </a:p>
          <a:p>
            <a:pPr marL="511175" lvl="2" indent="-285750" algn="just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500" b="1" dirty="0" err="1"/>
              <a:t>Current</a:t>
            </a:r>
            <a:r>
              <a:rPr lang="fr-CH" sz="1500" b="1" dirty="0"/>
              <a:t> </a:t>
            </a:r>
            <a:r>
              <a:rPr lang="fr-CH" sz="1500" b="1" dirty="0" err="1"/>
              <a:t>market</a:t>
            </a:r>
            <a:r>
              <a:rPr lang="fr-CH" sz="1500" b="1" dirty="0"/>
              <a:t> </a:t>
            </a:r>
            <a:r>
              <a:rPr lang="fr-CH" sz="1500" b="1" dirty="0" err="1"/>
              <a:t>prices</a:t>
            </a:r>
            <a:r>
              <a:rPr lang="fr-CH" sz="1500" b="1" dirty="0"/>
              <a:t>: 70-80 EUR/MWh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500" b="1" dirty="0" err="1">
                <a:solidFill>
                  <a:srgbClr val="0070C0"/>
                </a:solidFill>
              </a:rPr>
              <a:t>Significantly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lower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than</a:t>
            </a:r>
            <a:r>
              <a:rPr lang="fr-CH" sz="1500" b="1" dirty="0">
                <a:solidFill>
                  <a:srgbClr val="0070C0"/>
                </a:solidFill>
              </a:rPr>
              <a:t> 2022-2023 </a:t>
            </a:r>
            <a:r>
              <a:rPr lang="fr-CH" sz="1500" b="1" dirty="0" err="1">
                <a:solidFill>
                  <a:srgbClr val="0070C0"/>
                </a:solidFill>
              </a:rPr>
              <a:t>prices</a:t>
            </a:r>
            <a:r>
              <a:rPr lang="fr-CH" sz="1500" b="1" dirty="0">
                <a:solidFill>
                  <a:srgbClr val="0070C0"/>
                </a:solidFill>
              </a:rPr>
              <a:t>…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500" b="1" dirty="0">
                <a:solidFill>
                  <a:srgbClr val="0070C0"/>
                </a:solidFill>
              </a:rPr>
              <a:t>…. but </a:t>
            </a:r>
            <a:r>
              <a:rPr lang="fr-CH" sz="1500" b="1" dirty="0" err="1">
                <a:solidFill>
                  <a:srgbClr val="0070C0"/>
                </a:solidFill>
              </a:rPr>
              <a:t>much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higher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than</a:t>
            </a:r>
            <a:r>
              <a:rPr lang="fr-CH" sz="1500" b="1" dirty="0">
                <a:solidFill>
                  <a:srgbClr val="0070C0"/>
                </a:solidFill>
              </a:rPr>
              <a:t> ARENH </a:t>
            </a:r>
            <a:r>
              <a:rPr lang="fr-CH" sz="1500" b="1" dirty="0" err="1">
                <a:solidFill>
                  <a:srgbClr val="0070C0"/>
                </a:solidFill>
              </a:rPr>
              <a:t>price</a:t>
            </a:r>
            <a:r>
              <a:rPr lang="fr-CH" sz="1500" b="1" dirty="0">
                <a:solidFill>
                  <a:srgbClr val="0070C0"/>
                </a:solidFill>
              </a:rPr>
              <a:t> (42 EUR/MWh)</a:t>
            </a:r>
          </a:p>
          <a:p>
            <a:pPr marL="450850" lvl="2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FF0000"/>
              </a:solidFill>
            </a:endParaRPr>
          </a:p>
          <a:p>
            <a:pPr marL="450850" lvl="2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FF0000"/>
              </a:solidFill>
            </a:endParaRP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77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/>
              <a:t>Preparing the future – Renewable energy</a:t>
            </a:r>
            <a:endParaRPr lang="en-US" sz="30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12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3" y="1260000"/>
            <a:ext cx="822685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>
                <a:solidFill>
                  <a:srgbClr val="002060"/>
                </a:solidFill>
              </a:rPr>
              <a:t>Diversification of </a:t>
            </a:r>
            <a:r>
              <a:rPr lang="fr-CH" sz="1400" b="1" dirty="0" err="1">
                <a:solidFill>
                  <a:srgbClr val="002060"/>
                </a:solidFill>
              </a:rPr>
              <a:t>energy</a:t>
            </a:r>
            <a:r>
              <a:rPr lang="fr-CH" sz="1400" b="1" dirty="0">
                <a:solidFill>
                  <a:srgbClr val="002060"/>
                </a:solidFill>
              </a:rPr>
              <a:t> sources – </a:t>
            </a:r>
            <a:r>
              <a:rPr lang="fr-CH" sz="1400" b="1" dirty="0" err="1">
                <a:solidFill>
                  <a:srgbClr val="002060"/>
                </a:solidFill>
              </a:rPr>
              <a:t>Revisiting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renewable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energy</a:t>
            </a:r>
            <a:r>
              <a:rPr lang="fr-CH" sz="1400" b="1" dirty="0">
                <a:solidFill>
                  <a:srgbClr val="002060"/>
                </a:solidFill>
              </a:rPr>
              <a:t> solutions (</a:t>
            </a:r>
            <a:r>
              <a:rPr lang="fr-CH" sz="1400" b="1" dirty="0" err="1">
                <a:solidFill>
                  <a:srgbClr val="002060"/>
                </a:solidFill>
              </a:rPr>
              <a:t>mainly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solar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with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considerations</a:t>
            </a:r>
            <a:r>
              <a:rPr lang="fr-CH" sz="1400" b="1" dirty="0">
                <a:solidFill>
                  <a:srgbClr val="002060"/>
                </a:solidFill>
              </a:rPr>
              <a:t> on </a:t>
            </a:r>
            <a:r>
              <a:rPr lang="fr-CH" sz="1400" b="1" dirty="0" err="1">
                <a:solidFill>
                  <a:srgbClr val="002060"/>
                </a:solidFill>
              </a:rPr>
              <a:t>wind</a:t>
            </a:r>
            <a:r>
              <a:rPr lang="fr-CH" sz="1400" b="1" dirty="0">
                <a:solidFill>
                  <a:srgbClr val="002060"/>
                </a:solidFill>
              </a:rPr>
              <a:t> and </a:t>
            </a:r>
            <a:r>
              <a:rPr lang="fr-CH" sz="1400" b="1" dirty="0" err="1">
                <a:solidFill>
                  <a:srgbClr val="002060"/>
                </a:solidFill>
              </a:rPr>
              <a:t>other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energies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with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low</a:t>
            </a:r>
            <a:r>
              <a:rPr lang="fr-CH" sz="1400" b="1" dirty="0">
                <a:solidFill>
                  <a:srgbClr val="002060"/>
                </a:solidFill>
              </a:rPr>
              <a:t> CO</a:t>
            </a:r>
            <a:r>
              <a:rPr lang="fr-CH" sz="1400" b="1" baseline="-25000" dirty="0">
                <a:solidFill>
                  <a:srgbClr val="002060"/>
                </a:solidFill>
              </a:rPr>
              <a:t>2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emissions</a:t>
            </a:r>
            <a:r>
              <a:rPr lang="fr-CH" sz="1400" b="1" dirty="0">
                <a:solidFill>
                  <a:srgbClr val="002060"/>
                </a:solidFill>
              </a:rPr>
              <a:t>)</a:t>
            </a: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>
                <a:solidFill>
                  <a:srgbClr val="002060"/>
                </a:solidFill>
              </a:rPr>
              <a:t>High </a:t>
            </a:r>
            <a:r>
              <a:rPr lang="fr-CH" sz="1400" b="1" dirty="0" err="1">
                <a:solidFill>
                  <a:srgbClr val="002060"/>
                </a:solidFill>
              </a:rPr>
              <a:t>interest</a:t>
            </a:r>
            <a:r>
              <a:rPr lang="fr-CH" sz="1400" b="1" dirty="0">
                <a:solidFill>
                  <a:srgbClr val="002060"/>
                </a:solidFill>
              </a:rPr>
              <a:t> for PV plants, </a:t>
            </a:r>
            <a:r>
              <a:rPr lang="fr-CH" sz="1400" b="1" dirty="0" err="1">
                <a:solidFill>
                  <a:srgbClr val="002060"/>
                </a:solidFill>
              </a:rPr>
              <a:t>with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material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cost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decreasing</a:t>
            </a:r>
            <a:r>
              <a:rPr lang="fr-CH" sz="1400" b="1" dirty="0">
                <a:solidFill>
                  <a:srgbClr val="002060"/>
                </a:solidFill>
              </a:rPr>
              <a:t> and </a:t>
            </a:r>
            <a:r>
              <a:rPr lang="fr-CH" sz="1400" b="1" dirty="0" err="1">
                <a:solidFill>
                  <a:srgbClr val="002060"/>
                </a:solidFill>
              </a:rPr>
              <a:t>energy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cost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increasing</a:t>
            </a:r>
            <a:endParaRPr lang="fr-CH" sz="1400" b="1" dirty="0">
              <a:solidFill>
                <a:srgbClr val="002060"/>
              </a:solidFill>
            </a:endParaRP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b="1" dirty="0">
                <a:solidFill>
                  <a:srgbClr val="0070C0"/>
                </a:solidFill>
              </a:rPr>
              <a:t>On-site (size ~ 1 to 2 football pitch(es), </a:t>
            </a:r>
            <a:r>
              <a:rPr lang="fr-CH" sz="1400" b="1" dirty="0" err="1">
                <a:solidFill>
                  <a:srgbClr val="0070C0"/>
                </a:solidFill>
              </a:rPr>
              <a:t>covering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less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than</a:t>
            </a:r>
            <a:r>
              <a:rPr lang="fr-CH" sz="1400" b="1" dirty="0">
                <a:solidFill>
                  <a:srgbClr val="0070C0"/>
                </a:solidFill>
              </a:rPr>
              <a:t> 1% of </a:t>
            </a:r>
            <a:r>
              <a:rPr lang="fr-CH" sz="1400" b="1" dirty="0" err="1">
                <a:solidFill>
                  <a:srgbClr val="0070C0"/>
                </a:solidFill>
              </a:rPr>
              <a:t>CERN’s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electricity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consumption</a:t>
            </a:r>
            <a:r>
              <a:rPr lang="fr-CH" sz="1400" b="1" dirty="0">
                <a:solidFill>
                  <a:srgbClr val="0070C0"/>
                </a:solidFill>
              </a:rPr>
              <a:t>) </a:t>
            </a:r>
            <a:r>
              <a:rPr lang="fr-CH" sz="1400" b="1" dirty="0">
                <a:solidFill>
                  <a:srgbClr val="00B050"/>
                </a:solidFill>
              </a:rPr>
              <a:t>→ </a:t>
            </a:r>
            <a:r>
              <a:rPr lang="fr-CH" sz="1400" b="1" dirty="0" err="1">
                <a:solidFill>
                  <a:srgbClr val="00B050"/>
                </a:solidFill>
              </a:rPr>
              <a:t>Study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carried</a:t>
            </a:r>
            <a:r>
              <a:rPr lang="fr-CH" sz="1400" b="1" dirty="0">
                <a:solidFill>
                  <a:srgbClr val="00B050"/>
                </a:solidFill>
              </a:rPr>
              <a:t> out </a:t>
            </a:r>
            <a:r>
              <a:rPr lang="fr-CH" sz="1400" b="1" dirty="0" err="1">
                <a:solidFill>
                  <a:srgbClr val="00B050"/>
                </a:solidFill>
              </a:rPr>
              <a:t>with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results</a:t>
            </a:r>
            <a:r>
              <a:rPr lang="fr-CH" sz="1400" b="1" dirty="0">
                <a:solidFill>
                  <a:srgbClr val="00B050"/>
                </a:solidFill>
              </a:rPr>
              <a:t> not </a:t>
            </a:r>
            <a:r>
              <a:rPr lang="fr-CH" sz="1400" b="1" dirty="0" err="1">
                <a:solidFill>
                  <a:srgbClr val="00B050"/>
                </a:solidFill>
              </a:rPr>
              <a:t>encouraging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so</a:t>
            </a:r>
            <a:r>
              <a:rPr lang="fr-CH" sz="1400" b="1" dirty="0">
                <a:solidFill>
                  <a:srgbClr val="00B050"/>
                </a:solidFill>
              </a:rPr>
              <a:t> far </a:t>
            </a: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b="1" dirty="0">
                <a:solidFill>
                  <a:srgbClr val="0070C0"/>
                </a:solidFill>
              </a:rPr>
              <a:t>Off-site (size ~ 150 football </a:t>
            </a:r>
            <a:r>
              <a:rPr lang="fr-CH" sz="1400" b="1" dirty="0" err="1">
                <a:solidFill>
                  <a:srgbClr val="0070C0"/>
                </a:solidFill>
              </a:rPr>
              <a:t>pitches</a:t>
            </a:r>
            <a:r>
              <a:rPr lang="fr-CH" sz="1400" b="1" dirty="0">
                <a:solidFill>
                  <a:srgbClr val="0070C0"/>
                </a:solidFill>
              </a:rPr>
              <a:t>, </a:t>
            </a:r>
            <a:r>
              <a:rPr lang="fr-CH" sz="1400" b="1" dirty="0" err="1">
                <a:solidFill>
                  <a:srgbClr val="0070C0"/>
                </a:solidFill>
              </a:rPr>
              <a:t>covering</a:t>
            </a:r>
            <a:r>
              <a:rPr lang="fr-CH" sz="1400" b="1" dirty="0">
                <a:solidFill>
                  <a:srgbClr val="0070C0"/>
                </a:solidFill>
              </a:rPr>
              <a:t> ~ 10% of </a:t>
            </a:r>
            <a:r>
              <a:rPr lang="fr-CH" sz="1400" b="1" dirty="0" err="1">
                <a:solidFill>
                  <a:srgbClr val="0070C0"/>
                </a:solidFill>
              </a:rPr>
              <a:t>CERN’s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electricity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consumption</a:t>
            </a:r>
            <a:r>
              <a:rPr lang="fr-CH" sz="1400" b="1" dirty="0">
                <a:solidFill>
                  <a:srgbClr val="0070C0"/>
                </a:solidFill>
              </a:rPr>
              <a:t>) – </a:t>
            </a:r>
            <a:br>
              <a:rPr lang="fr-CH" sz="1400" b="1" dirty="0">
                <a:solidFill>
                  <a:srgbClr val="0070C0"/>
                </a:solidFill>
              </a:rPr>
            </a:br>
            <a:r>
              <a:rPr lang="fr-CH" sz="1400" b="1" dirty="0">
                <a:solidFill>
                  <a:srgbClr val="0070C0"/>
                </a:solidFill>
              </a:rPr>
              <a:t>« Power </a:t>
            </a:r>
            <a:r>
              <a:rPr lang="fr-CH" sz="1400" b="1" dirty="0" err="1">
                <a:solidFill>
                  <a:srgbClr val="0070C0"/>
                </a:solidFill>
              </a:rPr>
              <a:t>Purchase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Agreements</a:t>
            </a:r>
            <a:r>
              <a:rPr lang="fr-CH" sz="1400" b="1" dirty="0">
                <a:solidFill>
                  <a:srgbClr val="0070C0"/>
                </a:solidFill>
              </a:rPr>
              <a:t> – PPA » </a:t>
            </a:r>
            <a:r>
              <a:rPr lang="fr-CH" sz="1400" b="1" dirty="0">
                <a:solidFill>
                  <a:srgbClr val="00B050"/>
                </a:solidFill>
              </a:rPr>
              <a:t>→ </a:t>
            </a:r>
            <a:r>
              <a:rPr lang="fr-CH" sz="1400" b="1" dirty="0" err="1">
                <a:solidFill>
                  <a:srgbClr val="00B050"/>
                </a:solidFill>
              </a:rPr>
              <a:t>Offers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ongoing</a:t>
            </a:r>
            <a:endParaRPr lang="fr-CH" sz="1400" b="1" dirty="0">
              <a:solidFill>
                <a:srgbClr val="00B050"/>
              </a:solidFill>
            </a:endParaRP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800" b="1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4DC9D8-BF52-2686-6373-F54FF17F3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2" y="4178462"/>
            <a:ext cx="8226853" cy="209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07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PPA implementation at CERN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13</a:t>
            </a:fld>
            <a:endParaRPr lang="en-US" b="1"/>
          </a:p>
        </p:txBody>
      </p:sp>
      <p:pic>
        <p:nvPicPr>
          <p:cNvPr id="3" name="Image 7">
            <a:extLst>
              <a:ext uri="{FF2B5EF4-FFF2-40B4-BE49-F238E27FC236}">
                <a16:creationId xmlns:a16="http://schemas.microsoft.com/office/drawing/2014/main" id="{0210E7ED-7ECF-BC5C-4B9D-6AEDBF5ED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74341" y="1288731"/>
            <a:ext cx="4169659" cy="375205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314296-54BB-BDCB-A339-BA6D77B27528}"/>
              </a:ext>
            </a:extLst>
          </p:cNvPr>
          <p:cNvSpPr>
            <a:spLocks/>
          </p:cNvSpPr>
          <p:nvPr/>
        </p:nvSpPr>
        <p:spPr bwMode="auto">
          <a:xfrm>
            <a:off x="247713" y="987856"/>
            <a:ext cx="4821997" cy="5278821"/>
          </a:xfrm>
          <a:prstGeom prst="rect">
            <a:avLst/>
          </a:prstGeom>
        </p:spPr>
        <p:txBody>
          <a:bodyPr vert="horz"/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sz="3000" b="0" i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sz="3000" b="0" i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sz="3000" b="0" i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sz="3000" b="0" i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sz="3000" b="0" i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/>
              <a:buChar char="§"/>
              <a:defRPr/>
            </a:pPr>
            <a:r>
              <a:rPr lang="fr-CH" sz="1400" b="1" dirty="0">
                <a:solidFill>
                  <a:srgbClr val="002060"/>
                </a:solidFill>
              </a:rPr>
              <a:t>Off site – Physical PPA in France</a:t>
            </a: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/>
              <a:buChar char="§"/>
              <a:defRPr/>
            </a:pPr>
            <a:r>
              <a:rPr lang="fr-CH" sz="1400" b="1" dirty="0" err="1">
                <a:solidFill>
                  <a:srgbClr val="002060"/>
                </a:solidFill>
              </a:rPr>
              <a:t>CERN’s</a:t>
            </a:r>
            <a:r>
              <a:rPr lang="fr-CH" sz="1400" b="1" dirty="0">
                <a:solidFill>
                  <a:srgbClr val="002060"/>
                </a:solidFill>
              </a:rPr>
              <a:t> initial objective </a:t>
            </a:r>
            <a:r>
              <a:rPr lang="fr-CH" sz="1400" b="1" dirty="0" err="1">
                <a:solidFill>
                  <a:srgbClr val="002060"/>
                </a:solidFill>
              </a:rPr>
              <a:t>is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still</a:t>
            </a:r>
            <a:r>
              <a:rPr lang="fr-CH" sz="1400" b="1" dirty="0">
                <a:solidFill>
                  <a:srgbClr val="002060"/>
                </a:solidFill>
              </a:rPr>
              <a:t> to </a:t>
            </a:r>
            <a:r>
              <a:rPr lang="fr-CH" sz="1400" b="1" dirty="0" err="1">
                <a:solidFill>
                  <a:srgbClr val="002060"/>
                </a:solidFill>
              </a:rPr>
              <a:t>secure</a:t>
            </a:r>
            <a:r>
              <a:rPr lang="fr-CH" sz="1400" b="1" dirty="0">
                <a:solidFill>
                  <a:srgbClr val="002060"/>
                </a:solidFill>
              </a:rPr>
              <a:t> approx. 130 GWh per </a:t>
            </a:r>
            <a:r>
              <a:rPr lang="fr-CH" sz="1400" b="1" dirty="0" err="1">
                <a:solidFill>
                  <a:srgbClr val="002060"/>
                </a:solidFill>
              </a:rPr>
              <a:t>year</a:t>
            </a:r>
            <a:r>
              <a:rPr lang="fr-CH" sz="1400" b="1" dirty="0">
                <a:solidFill>
                  <a:srgbClr val="002060"/>
                </a:solidFill>
              </a:rPr>
              <a:t> of </a:t>
            </a:r>
            <a:r>
              <a:rPr lang="fr-CH" sz="1400" b="1" dirty="0" err="1">
                <a:solidFill>
                  <a:srgbClr val="002060"/>
                </a:solidFill>
              </a:rPr>
              <a:t>its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electricity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consumption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through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photovoltaic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PPAs</a:t>
            </a:r>
            <a:r>
              <a:rPr lang="fr-CH" sz="1400" b="1" dirty="0">
                <a:solidFill>
                  <a:srgbClr val="002060"/>
                </a:solidFill>
              </a:rPr>
              <a:t> by 2027</a:t>
            </a:r>
          </a:p>
          <a:p>
            <a:pPr marL="0" lvl="1" indent="0" algn="ctr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None/>
              <a:defRPr/>
            </a:pPr>
            <a:r>
              <a:rPr lang="fr-CH" sz="1400" b="1" dirty="0">
                <a:solidFill>
                  <a:srgbClr val="00B050"/>
                </a:solidFill>
              </a:rPr>
              <a:t>→ Approx. 10% of </a:t>
            </a:r>
            <a:r>
              <a:rPr lang="fr-CH" sz="1400" b="1" dirty="0" err="1">
                <a:solidFill>
                  <a:srgbClr val="00B050"/>
                </a:solidFill>
              </a:rPr>
              <a:t>CERN’s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annual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electricity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consumption</a:t>
            </a:r>
            <a:r>
              <a:rPr lang="fr-CH" sz="1400" b="1" dirty="0">
                <a:solidFill>
                  <a:srgbClr val="00B050"/>
                </a:solidFill>
              </a:rPr>
              <a:t> in run and 25% in LS</a:t>
            </a:r>
          </a:p>
          <a:p>
            <a:pPr marL="0" lvl="1" indent="0" algn="ctr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None/>
              <a:defRPr/>
            </a:pPr>
            <a:r>
              <a:rPr lang="fr-CH" sz="1400" b="1" dirty="0">
                <a:solidFill>
                  <a:srgbClr val="00B050"/>
                </a:solidFill>
              </a:rPr>
              <a:t>→ Equivalent to </a:t>
            </a:r>
            <a:r>
              <a:rPr lang="fr-CH" sz="1400" b="1" dirty="0" err="1">
                <a:solidFill>
                  <a:srgbClr val="00B050"/>
                </a:solidFill>
              </a:rPr>
              <a:t>tertiary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needs</a:t>
            </a:r>
            <a:r>
              <a:rPr lang="fr-CH" sz="1400" b="1" dirty="0">
                <a:solidFill>
                  <a:srgbClr val="00B050"/>
                </a:solidFill>
              </a:rPr>
              <a:t> and not </a:t>
            </a:r>
            <a:r>
              <a:rPr lang="fr-CH" sz="1400" b="1" dirty="0" err="1">
                <a:solidFill>
                  <a:srgbClr val="00B050"/>
                </a:solidFill>
              </a:rPr>
              <a:t>impacting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CERN’s</a:t>
            </a:r>
            <a:r>
              <a:rPr lang="fr-CH" sz="1400" b="1" dirty="0">
                <a:solidFill>
                  <a:srgbClr val="00B050"/>
                </a:solidFill>
              </a:rPr>
              <a:t> main </a:t>
            </a:r>
            <a:r>
              <a:rPr lang="fr-CH" sz="1400" b="1" dirty="0" err="1">
                <a:solidFill>
                  <a:srgbClr val="00B050"/>
                </a:solidFill>
              </a:rPr>
              <a:t>electricity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contract</a:t>
            </a:r>
            <a:endParaRPr sz="1400" dirty="0"/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/>
              <a:buChar char="§"/>
              <a:defRPr/>
            </a:pPr>
            <a:r>
              <a:rPr lang="fr-CH" sz="1400" b="1" dirty="0" err="1">
                <a:solidFill>
                  <a:srgbClr val="002060"/>
                </a:solidFill>
              </a:rPr>
              <a:t>Two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projects</a:t>
            </a:r>
            <a:r>
              <a:rPr lang="fr-CH" sz="1400" b="1" dirty="0">
                <a:solidFill>
                  <a:srgbClr val="002060"/>
                </a:solidFill>
              </a:rPr>
              <a:t> (</a:t>
            </a:r>
            <a:r>
              <a:rPr lang="fr-CH" sz="1400" b="1" dirty="0" err="1">
                <a:solidFill>
                  <a:srgbClr val="002060"/>
                </a:solidFill>
              </a:rPr>
              <a:t>covered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with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NDAs</a:t>
            </a:r>
            <a:r>
              <a:rPr lang="fr-CH" sz="1400" b="1" dirty="0">
                <a:solidFill>
                  <a:srgbClr val="002060"/>
                </a:solidFill>
              </a:rPr>
              <a:t>) for </a:t>
            </a:r>
            <a:r>
              <a:rPr lang="fr-CH" sz="1400" b="1" dirty="0" err="1">
                <a:solidFill>
                  <a:srgbClr val="002060"/>
                </a:solidFill>
              </a:rPr>
              <a:t>which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we</a:t>
            </a:r>
            <a:r>
              <a:rPr lang="fr-CH" sz="1400" b="1" dirty="0">
                <a:solidFill>
                  <a:srgbClr val="002060"/>
                </a:solidFill>
              </a:rPr>
              <a:t> have </a:t>
            </a:r>
            <a:r>
              <a:rPr lang="fr-CH" sz="1400" b="1" dirty="0" err="1">
                <a:solidFill>
                  <a:srgbClr val="002060"/>
                </a:solidFill>
              </a:rPr>
              <a:t>now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entered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into</a:t>
            </a:r>
            <a:r>
              <a:rPr lang="fr-CH" sz="1400" b="1" dirty="0">
                <a:solidFill>
                  <a:srgbClr val="002060"/>
                </a:solidFill>
              </a:rPr>
              <a:t> exclusive </a:t>
            </a:r>
            <a:r>
              <a:rPr lang="fr-CH" sz="1400" b="1" dirty="0" err="1">
                <a:solidFill>
                  <a:srgbClr val="002060"/>
                </a:solidFill>
              </a:rPr>
              <a:t>negociation</a:t>
            </a:r>
            <a:endParaRPr lang="fr-CH" sz="14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/>
              <a:buChar char="§"/>
              <a:defRPr/>
            </a:pPr>
            <a:r>
              <a:rPr lang="fr-CH" sz="1400" b="1" dirty="0" err="1">
                <a:solidFill>
                  <a:srgbClr val="002060"/>
                </a:solidFill>
              </a:rPr>
              <a:t>Approval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from</a:t>
            </a:r>
            <a:r>
              <a:rPr lang="fr-CH" sz="1400" b="1" dirty="0">
                <a:solidFill>
                  <a:srgbClr val="002060"/>
                </a:solidFill>
              </a:rPr>
              <a:t> Finance </a:t>
            </a:r>
            <a:r>
              <a:rPr lang="fr-CH" sz="1400" b="1" dirty="0" err="1">
                <a:solidFill>
                  <a:srgbClr val="002060"/>
                </a:solidFill>
              </a:rPr>
              <a:t>Committee</a:t>
            </a:r>
            <a:r>
              <a:rPr lang="fr-CH" sz="1400" b="1" dirty="0">
                <a:solidFill>
                  <a:srgbClr val="002060"/>
                </a:solidFill>
              </a:rPr>
              <a:t> (4 </a:t>
            </a:r>
            <a:r>
              <a:rPr lang="fr-CH" sz="1400" b="1" dirty="0" err="1">
                <a:solidFill>
                  <a:srgbClr val="002060"/>
                </a:solidFill>
              </a:rPr>
              <a:t>October</a:t>
            </a:r>
            <a:r>
              <a:rPr lang="fr-CH" sz="1400" b="1" dirty="0">
                <a:solidFill>
                  <a:srgbClr val="002060"/>
                </a:solidFill>
              </a:rPr>
              <a:t> 2023) to </a:t>
            </a:r>
            <a:r>
              <a:rPr lang="fr-CH" sz="1400" b="1" dirty="0" err="1">
                <a:solidFill>
                  <a:srgbClr val="002060"/>
                </a:solidFill>
              </a:rPr>
              <a:t>sign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associated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LOIs</a:t>
            </a:r>
            <a:r>
              <a:rPr lang="fr-CH" sz="1400" b="1" dirty="0">
                <a:solidFill>
                  <a:srgbClr val="002060"/>
                </a:solidFill>
              </a:rPr>
              <a:t> (</a:t>
            </a:r>
            <a:r>
              <a:rPr lang="fr-CH" sz="1400" b="1" dirty="0" err="1">
                <a:solidFill>
                  <a:srgbClr val="002060"/>
                </a:solidFill>
              </a:rPr>
              <a:t>most</a:t>
            </a:r>
            <a:r>
              <a:rPr lang="fr-CH" sz="1400" b="1" dirty="0">
                <a:solidFill>
                  <a:srgbClr val="002060"/>
                </a:solidFill>
              </a:rPr>
              <a:t> </a:t>
            </a:r>
            <a:r>
              <a:rPr lang="fr-CH" sz="1400" b="1" dirty="0" err="1">
                <a:solidFill>
                  <a:srgbClr val="002060"/>
                </a:solidFill>
              </a:rPr>
              <a:t>likely</a:t>
            </a:r>
            <a:r>
              <a:rPr lang="fr-CH" sz="1400" b="1" dirty="0">
                <a:solidFill>
                  <a:srgbClr val="002060"/>
                </a:solidFill>
              </a:rPr>
              <a:t> by end of </a:t>
            </a:r>
            <a:r>
              <a:rPr lang="fr-CH" sz="1400" b="1" dirty="0" err="1">
                <a:solidFill>
                  <a:srgbClr val="002060"/>
                </a:solidFill>
              </a:rPr>
              <a:t>month</a:t>
            </a:r>
            <a:r>
              <a:rPr lang="fr-CH" sz="14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40092D-19CA-EBF1-7BF3-E9F39F4BAC8F}"/>
              </a:ext>
            </a:extLst>
          </p:cNvPr>
          <p:cNvSpPr/>
          <p:nvPr/>
        </p:nvSpPr>
        <p:spPr bwMode="auto">
          <a:xfrm>
            <a:off x="5173499" y="5242727"/>
            <a:ext cx="3870302" cy="91167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CERN </a:t>
            </a:r>
            <a:r>
              <a:rPr lang="fr-CH" sz="1400" b="1" dirty="0" err="1">
                <a:solidFill>
                  <a:srgbClr val="002060"/>
                </a:solidFill>
                <a:latin typeface="Ubuntu Light"/>
              </a:rPr>
              <a:t>is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 </a:t>
            </a:r>
            <a:r>
              <a:rPr lang="fr-CH" sz="1400" b="1" dirty="0" err="1">
                <a:solidFill>
                  <a:srgbClr val="002060"/>
                </a:solidFill>
                <a:latin typeface="Ubuntu Light"/>
              </a:rPr>
              <a:t>therefore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 about to </a:t>
            </a:r>
            <a:r>
              <a:rPr lang="fr-CH" sz="1400" b="1" dirty="0" err="1">
                <a:solidFill>
                  <a:srgbClr val="002060"/>
                </a:solidFill>
                <a:latin typeface="Ubuntu Light"/>
              </a:rPr>
              <a:t>be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 at the </a:t>
            </a:r>
            <a:r>
              <a:rPr lang="fr-CH" sz="1400" b="1" dirty="0" err="1">
                <a:solidFill>
                  <a:srgbClr val="002060"/>
                </a:solidFill>
                <a:latin typeface="Ubuntu Light"/>
              </a:rPr>
              <a:t>origin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 of new </a:t>
            </a:r>
            <a:r>
              <a:rPr lang="fr-CH" sz="1400" b="1" dirty="0" err="1">
                <a:solidFill>
                  <a:srgbClr val="002060"/>
                </a:solidFill>
                <a:latin typeface="Ubuntu Light"/>
              </a:rPr>
              <a:t>solar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 power plants: </a:t>
            </a:r>
            <a:r>
              <a:rPr sz="1400" b="1" dirty="0">
                <a:solidFill>
                  <a:srgbClr val="002060"/>
                </a:solidFill>
                <a:latin typeface="Ubuntu Light"/>
              </a:rPr>
              <a:t>~100 ha 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or</a:t>
            </a:r>
            <a:r>
              <a:rPr sz="1400" b="1" dirty="0">
                <a:solidFill>
                  <a:srgbClr val="002060"/>
                </a:solidFill>
                <a:latin typeface="Ubuntu Light"/>
              </a:rPr>
              <a:t> 1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 </a:t>
            </a:r>
            <a:r>
              <a:rPr sz="1400" b="1" dirty="0">
                <a:solidFill>
                  <a:srgbClr val="002060"/>
                </a:solidFill>
                <a:latin typeface="Ubuntu Light"/>
              </a:rPr>
              <a:t>km2</a:t>
            </a:r>
          </a:p>
          <a:p>
            <a:pPr algn="ctr">
              <a:defRPr/>
            </a:pPr>
            <a:endParaRPr lang="fr-CH" sz="1400" b="1" dirty="0">
              <a:solidFill>
                <a:srgbClr val="002060"/>
              </a:solidFill>
              <a:latin typeface="Ubuntu Light"/>
            </a:endParaRPr>
          </a:p>
          <a:p>
            <a:pPr algn="ctr">
              <a:defRPr/>
            </a:pPr>
            <a:r>
              <a:rPr lang="fr-CH" sz="1400" b="1" dirty="0" err="1">
                <a:solidFill>
                  <a:srgbClr val="002060"/>
                </a:solidFill>
                <a:latin typeface="Ubuntu Light"/>
              </a:rPr>
              <a:t>Difficult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 to envisage </a:t>
            </a:r>
            <a:r>
              <a:rPr lang="fr-CH" sz="1400" b="1" dirty="0" err="1">
                <a:solidFill>
                  <a:srgbClr val="002060"/>
                </a:solidFill>
                <a:latin typeface="Ubuntu Light"/>
              </a:rPr>
              <a:t>locally</a:t>
            </a:r>
            <a:r>
              <a:rPr lang="fr-CH" sz="1400" b="1" dirty="0">
                <a:solidFill>
                  <a:srgbClr val="002060"/>
                </a:solidFill>
                <a:latin typeface="Ubuntu Light"/>
              </a:rPr>
              <a:t>!</a:t>
            </a:r>
            <a:endParaRPr sz="1400" b="1" dirty="0">
              <a:solidFill>
                <a:srgbClr val="002060"/>
              </a:solidFill>
              <a:latin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163875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PPA implementation at CERN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14</a:t>
            </a:fld>
            <a:endParaRPr lang="en-US" b="1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C51BE9E-B2FA-8EC2-4ED2-97F2738F5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260" y="1038344"/>
            <a:ext cx="6047479" cy="358010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021C621-173B-F078-626A-03794F772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601999" y="4870163"/>
            <a:ext cx="5940000" cy="123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8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D243E93-4636-1A24-9791-2917530C21E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0"/>
            <a:ext cx="91418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management and ISO 50001</a:t>
            </a:r>
          </a:p>
        </p:txBody>
      </p:sp>
    </p:spTree>
    <p:extLst>
      <p:ext uri="{BB962C8B-B14F-4D97-AF65-F5344CB8AC3E}">
        <p14:creationId xmlns:p14="http://schemas.microsoft.com/office/powerpoint/2010/main" val="2575790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management at CERN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16</a:t>
            </a:fld>
            <a:endParaRPr lang="en-US" b="1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3E98AAC-6B55-A6E7-8958-C7CC64D5CF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1260000"/>
            <a:ext cx="3600448" cy="5016068"/>
          </a:xfrm>
        </p:spPr>
        <p:txBody>
          <a:bodyPr>
            <a:normAutofit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500" b="1" dirty="0"/>
              <a:t>In place </a:t>
            </a:r>
            <a:r>
              <a:rPr lang="fr-CH" sz="1500" b="1" dirty="0" err="1"/>
              <a:t>since</a:t>
            </a:r>
            <a:r>
              <a:rPr lang="fr-CH" sz="1500" b="1" dirty="0"/>
              <a:t> </a:t>
            </a:r>
            <a:r>
              <a:rPr lang="fr-CH" sz="1500" b="1" dirty="0" err="1"/>
              <a:t>many</a:t>
            </a:r>
            <a:r>
              <a:rPr lang="fr-CH" sz="1500" b="1" dirty="0"/>
              <a:t> </a:t>
            </a:r>
            <a:r>
              <a:rPr lang="fr-CH" sz="1500" b="1" dirty="0" err="1"/>
              <a:t>years</a:t>
            </a:r>
            <a:r>
              <a:rPr lang="fr-CH" sz="1500" b="1" dirty="0"/>
              <a:t> </a:t>
            </a:r>
            <a:r>
              <a:rPr lang="fr-CH" sz="1500" b="1" dirty="0" err="1"/>
              <a:t>with</a:t>
            </a:r>
            <a:r>
              <a:rPr lang="fr-CH" sz="1500" b="1" dirty="0"/>
              <a:t> </a:t>
            </a:r>
            <a:r>
              <a:rPr lang="fr-CH" sz="1500" b="1" dirty="0" err="1"/>
              <a:t>governance</a:t>
            </a:r>
            <a:r>
              <a:rPr lang="fr-CH" sz="1500" b="1" dirty="0"/>
              <a:t> </a:t>
            </a:r>
            <a:r>
              <a:rPr lang="fr-CH" sz="1500" b="1" dirty="0" err="1"/>
              <a:t>well</a:t>
            </a:r>
            <a:r>
              <a:rPr lang="fr-CH" sz="1500" b="1" dirty="0"/>
              <a:t> </a:t>
            </a:r>
            <a:r>
              <a:rPr lang="fr-CH" sz="1500" b="1" dirty="0" err="1"/>
              <a:t>established</a:t>
            </a:r>
            <a:r>
              <a:rPr lang="fr-CH" sz="1500" b="1" dirty="0"/>
              <a:t> (and </a:t>
            </a:r>
            <a:r>
              <a:rPr lang="fr-CH" sz="1500" b="1" dirty="0" err="1"/>
              <a:t>reinforced</a:t>
            </a:r>
            <a:r>
              <a:rPr lang="fr-CH" sz="1500" b="1" dirty="0"/>
              <a:t> in 2022)</a:t>
            </a: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Full-time Energy </a:t>
            </a:r>
            <a:r>
              <a:rPr lang="fr-CH" sz="1400" dirty="0" err="1">
                <a:solidFill>
                  <a:srgbClr val="0070C0"/>
                </a:solidFill>
              </a:rPr>
              <a:t>Coordinator</a:t>
            </a:r>
            <a:endParaRPr lang="fr-CH" sz="1400" dirty="0">
              <a:solidFill>
                <a:srgbClr val="0070C0"/>
              </a:solidFill>
            </a:endParaRP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Energy Management Panel</a:t>
            </a: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 err="1">
                <a:solidFill>
                  <a:srgbClr val="0070C0"/>
                </a:solidFill>
              </a:rPr>
              <a:t>Enlarged</a:t>
            </a:r>
            <a:r>
              <a:rPr lang="fr-CH" sz="1400" dirty="0">
                <a:solidFill>
                  <a:srgbClr val="0070C0"/>
                </a:solidFill>
              </a:rPr>
              <a:t> Energy Management Panel</a:t>
            </a: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CERN </a:t>
            </a:r>
            <a:r>
              <a:rPr lang="fr-CH" sz="1400" dirty="0" err="1">
                <a:solidFill>
                  <a:srgbClr val="0070C0"/>
                </a:solidFill>
              </a:rPr>
              <a:t>Environmental</a:t>
            </a:r>
            <a:r>
              <a:rPr lang="fr-CH" sz="1400" dirty="0">
                <a:solidFill>
                  <a:srgbClr val="0070C0"/>
                </a:solidFill>
              </a:rPr>
              <a:t> Protection </a:t>
            </a:r>
            <a:r>
              <a:rPr lang="fr-CH" sz="1400" dirty="0" err="1">
                <a:solidFill>
                  <a:srgbClr val="0070C0"/>
                </a:solidFill>
              </a:rPr>
              <a:t>Steering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Committee</a:t>
            </a:r>
            <a:endParaRPr lang="fr-CH" sz="1400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/>
          </a:p>
        </p:txBody>
      </p:sp>
      <p:sp>
        <p:nvSpPr>
          <p:cNvPr id="3" name="ZoneTexte 25">
            <a:extLst>
              <a:ext uri="{FF2B5EF4-FFF2-40B4-BE49-F238E27FC236}">
                <a16:creationId xmlns:a16="http://schemas.microsoft.com/office/drawing/2014/main" id="{3EA716AB-81DB-810B-3E27-A749E7C08719}"/>
              </a:ext>
            </a:extLst>
          </p:cNvPr>
          <p:cNvSpPr txBox="1"/>
          <p:nvPr/>
        </p:nvSpPr>
        <p:spPr>
          <a:xfrm>
            <a:off x="2150268" y="5121198"/>
            <a:ext cx="5019395" cy="953603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Main objectives: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keep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required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to a minimum,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improve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efficiency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recover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waste</a:t>
            </a:r>
            <a:r>
              <a:rPr lang="fr-CH"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CH" sz="160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energy</a:t>
            </a:r>
            <a:endParaRPr lang="fr" sz="1600" b="0" i="0" u="none" baseline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D12EEB9-5F1A-D8DD-A5EA-2DE72A81D3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7662" y="1632912"/>
            <a:ext cx="4882687" cy="316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013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management at CERN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17</a:t>
            </a:fld>
            <a:endParaRPr lang="en-US" b="1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A595152-2C33-9754-459F-BBB43E181FF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112055" cy="5016068"/>
          </a:xfrm>
        </p:spPr>
        <p:txBody>
          <a:bodyPr>
            <a:normAutofit/>
          </a:bodyPr>
          <a:lstStyle/>
          <a:p>
            <a:pPr marL="0" lvl="1" indent="0" algn="ct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400" b="1"/>
              <a:t>Facility upgrades: East Area </a:t>
            </a:r>
            <a:r>
              <a:rPr lang="fr-CH" sz="1400" b="1" err="1"/>
              <a:t>renovation</a:t>
            </a:r>
            <a:r>
              <a:rPr lang="fr-CH" sz="1400" b="1"/>
              <a:t> 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/>
          </a:p>
          <a:p>
            <a:pPr marL="0" lvl="1" indent="0" algn="ct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400" b="1"/>
          </a:p>
          <a:p>
            <a:pPr marL="0" lvl="1" indent="0" algn="ct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400" b="1"/>
              <a:t>Buildings and site management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626B429-7D88-3319-1799-5090887966CF}"/>
              </a:ext>
            </a:extLst>
          </p:cNvPr>
          <p:cNvSpPr txBox="1">
            <a:spLocks/>
          </p:cNvSpPr>
          <p:nvPr/>
        </p:nvSpPr>
        <p:spPr>
          <a:xfrm>
            <a:off x="4569256" y="1260000"/>
            <a:ext cx="4112054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400" b="1" dirty="0"/>
              <a:t>New </a:t>
            </a:r>
            <a:r>
              <a:rPr lang="fr-CH" sz="1400" b="1" dirty="0" err="1"/>
              <a:t>equipment</a:t>
            </a:r>
            <a:r>
              <a:rPr lang="fr-CH" sz="1400" b="1" dirty="0"/>
              <a:t>: </a:t>
            </a:r>
            <a:r>
              <a:rPr lang="fr-CH" sz="1400" b="1" dirty="0" err="1"/>
              <a:t>cryogenic</a:t>
            </a:r>
            <a:r>
              <a:rPr lang="fr-CH" sz="1400" b="1" dirty="0"/>
              <a:t> </a:t>
            </a:r>
            <a:r>
              <a:rPr lang="fr-CH" sz="1400" b="1" dirty="0" err="1"/>
              <a:t>refrigerators</a:t>
            </a:r>
            <a:endParaRPr lang="fr-CH" sz="14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/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400" b="1" dirty="0"/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400" b="1" dirty="0"/>
          </a:p>
          <a:p>
            <a:pPr marL="0" lvl="1" indent="0" algn="ct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400" b="1" dirty="0" err="1"/>
              <a:t>Heat</a:t>
            </a:r>
            <a:r>
              <a:rPr lang="fr-CH" sz="1400" b="1" dirty="0"/>
              <a:t> </a:t>
            </a:r>
            <a:r>
              <a:rPr lang="fr-CH" sz="1400" b="1" dirty="0" err="1"/>
              <a:t>recovery</a:t>
            </a:r>
            <a:endParaRPr lang="fr-CH" sz="1400" b="1" dirty="0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BE93712B-5A9F-7A57-146F-68B357097E47}"/>
              </a:ext>
            </a:extLst>
          </p:cNvPr>
          <p:cNvSpPr/>
          <p:nvPr/>
        </p:nvSpPr>
        <p:spPr bwMode="auto">
          <a:xfrm>
            <a:off x="517375" y="3226266"/>
            <a:ext cx="4110433" cy="57764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7432" indent="0" algn="ctr">
              <a:lnSpc>
                <a:spcPct val="90000"/>
              </a:lnSpc>
              <a:buNone/>
              <a:defRPr/>
            </a:pPr>
            <a:r>
              <a:rPr lang="en-US" sz="1100">
                <a:solidFill>
                  <a:srgbClr val="00B0F0"/>
                </a:solidFill>
                <a:latin typeface="Ubuntu" panose="020B0504030602030204" pitchFamily="34" charset="0"/>
              </a:rPr>
              <a:t>Powering energy:</a:t>
            </a:r>
            <a:endParaRPr sz="1100">
              <a:solidFill>
                <a:srgbClr val="00B0F0"/>
              </a:solidFill>
              <a:latin typeface="Ubuntu" panose="020B0504030602030204" pitchFamily="34" charset="0"/>
            </a:endParaRPr>
          </a:p>
          <a:p>
            <a:pPr marL="27432" indent="0" algn="ctr">
              <a:lnSpc>
                <a:spcPct val="90000"/>
              </a:lnSpc>
              <a:buNone/>
              <a:defRPr/>
            </a:pPr>
            <a:r>
              <a:rPr lang="en-US" sz="1100">
                <a:solidFill>
                  <a:srgbClr val="00B0F0"/>
                </a:solidFill>
                <a:latin typeface="Ubuntu" panose="020B0504030602030204" pitchFamily="34" charset="0"/>
              </a:rPr>
              <a:t>From </a:t>
            </a:r>
            <a:r>
              <a:rPr lang="en-GB" sz="1100">
                <a:solidFill>
                  <a:srgbClr val="00B0F0"/>
                </a:solidFill>
                <a:latin typeface="Ubuntu" panose="020B0504030602030204" pitchFamily="34" charset="0"/>
              </a:rPr>
              <a:t>11 GWh/year to around 0.6 GWh/year </a:t>
            </a:r>
            <a:endParaRPr sz="1100">
              <a:solidFill>
                <a:srgbClr val="00B0F0"/>
              </a:solidFill>
              <a:latin typeface="Ubuntu" panose="020B0504030602030204" pitchFamily="34" charset="0"/>
            </a:endParaRPr>
          </a:p>
          <a:p>
            <a:pPr marL="27432" indent="0" algn="ctr">
              <a:lnSpc>
                <a:spcPct val="90000"/>
              </a:lnSpc>
              <a:buNone/>
              <a:defRPr/>
            </a:pPr>
            <a:r>
              <a:rPr lang="en-GB" sz="1100">
                <a:solidFill>
                  <a:srgbClr val="00B0F0"/>
                </a:solidFill>
                <a:latin typeface="Ubuntu" panose="020B0504030602030204" pitchFamily="34" charset="0"/>
              </a:rPr>
              <a:t>(&gt; 90% reduction)</a:t>
            </a:r>
            <a:endParaRPr sz="1100">
              <a:solidFill>
                <a:srgbClr val="00B0F0"/>
              </a:solidFill>
              <a:latin typeface="Ubuntu" panose="020B0504030602030204" pitchFamily="34" charset="0"/>
            </a:endParaRPr>
          </a:p>
        </p:txBody>
      </p:sp>
      <p:pic>
        <p:nvPicPr>
          <p:cNvPr id="21" name="Picture 6">
            <a:extLst>
              <a:ext uri="{FF2B5EF4-FFF2-40B4-BE49-F238E27FC236}">
                <a16:creationId xmlns:a16="http://schemas.microsoft.com/office/drawing/2014/main" id="{27E41375-5BC3-10B2-96D8-15265B5D20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694" y="1597429"/>
            <a:ext cx="2366055" cy="1641365"/>
          </a:xfrm>
          <a:prstGeom prst="rect">
            <a:avLst/>
          </a:prstGeom>
        </p:spPr>
      </p:pic>
      <p:pic>
        <p:nvPicPr>
          <p:cNvPr id="22" name="Picture 7" descr="A picture containing indoor, building, table, filled&#10;&#10;Description automatically generated">
            <a:extLst>
              <a:ext uri="{FF2B5EF4-FFF2-40B4-BE49-F238E27FC236}">
                <a16:creationId xmlns:a16="http://schemas.microsoft.com/office/drawing/2014/main" id="{5FD0DF7C-7CEC-8063-2832-412682FE8D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5375" y="1678081"/>
            <a:ext cx="2218241" cy="1483449"/>
          </a:xfrm>
          <a:prstGeom prst="rect">
            <a:avLst/>
          </a:prstGeom>
        </p:spPr>
      </p:pic>
      <p:pic>
        <p:nvPicPr>
          <p:cNvPr id="23" name="Picture 28">
            <a:extLst>
              <a:ext uri="{FF2B5EF4-FFF2-40B4-BE49-F238E27FC236}">
                <a16:creationId xmlns:a16="http://schemas.microsoft.com/office/drawing/2014/main" id="{C71C5A71-52DD-C828-8488-F84BE3850F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8257" y="1674052"/>
            <a:ext cx="2537923" cy="1857846"/>
          </a:xfrm>
          <a:prstGeom prst="rect">
            <a:avLst/>
          </a:prstGeom>
        </p:spPr>
      </p:pic>
      <p:pic>
        <p:nvPicPr>
          <p:cNvPr id="24" name="Picture 32">
            <a:extLst>
              <a:ext uri="{FF2B5EF4-FFF2-40B4-BE49-F238E27FC236}">
                <a16:creationId xmlns:a16="http://schemas.microsoft.com/office/drawing/2014/main" id="{BA392CB2-B7A6-2946-5FFD-3AA63655C8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28763" y="4424242"/>
            <a:ext cx="1798002" cy="1315672"/>
          </a:xfrm>
          <a:prstGeom prst="rect">
            <a:avLst/>
          </a:prstGeom>
        </p:spPr>
      </p:pic>
      <p:pic>
        <p:nvPicPr>
          <p:cNvPr id="25" name="Picture 8">
            <a:extLst>
              <a:ext uri="{FF2B5EF4-FFF2-40B4-BE49-F238E27FC236}">
                <a16:creationId xmlns:a16="http://schemas.microsoft.com/office/drawing/2014/main" id="{D9F44B56-9AD2-5266-4C9D-15E5945C0E3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67219" y="4505783"/>
            <a:ext cx="2429783" cy="1152590"/>
          </a:xfrm>
          <a:prstGeom prst="rect">
            <a:avLst/>
          </a:prstGeom>
        </p:spPr>
      </p:pic>
      <p:sp>
        <p:nvSpPr>
          <p:cNvPr id="26" name="Rectangle 10">
            <a:extLst>
              <a:ext uri="{FF2B5EF4-FFF2-40B4-BE49-F238E27FC236}">
                <a16:creationId xmlns:a16="http://schemas.microsoft.com/office/drawing/2014/main" id="{491611BB-B384-7CEA-1DDF-3C293FFD5092}"/>
              </a:ext>
            </a:extLst>
          </p:cNvPr>
          <p:cNvSpPr/>
          <p:nvPr/>
        </p:nvSpPr>
        <p:spPr bwMode="auto">
          <a:xfrm>
            <a:off x="813685" y="5751029"/>
            <a:ext cx="3494090" cy="48798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7432" indent="0" algn="ctr">
              <a:lnSpc>
                <a:spcPct val="90000"/>
              </a:lnSpc>
              <a:buNone/>
              <a:defRPr/>
            </a:pPr>
            <a:r>
              <a:rPr lang="fr-CH" sz="1100" err="1">
                <a:solidFill>
                  <a:srgbClr val="00B0F0"/>
                </a:solidFill>
                <a:latin typeface="Ubuntu" panose="020B0504030602030204" pitchFamily="34" charset="0"/>
              </a:rPr>
              <a:t>Renovation</a:t>
            </a: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 of up to </a:t>
            </a:r>
            <a:r>
              <a:rPr lang="fr-CH" sz="1100" err="1">
                <a:solidFill>
                  <a:srgbClr val="00B0F0"/>
                </a:solidFill>
                <a:latin typeface="Ubuntu" panose="020B0504030602030204" pitchFamily="34" charset="0"/>
              </a:rPr>
              <a:t>two</a:t>
            </a: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 buildings per </a:t>
            </a:r>
            <a:r>
              <a:rPr lang="fr-CH" sz="1100" err="1">
                <a:solidFill>
                  <a:srgbClr val="00B0F0"/>
                </a:solidFill>
                <a:latin typeface="Ubuntu" panose="020B0504030602030204" pitchFamily="34" charset="0"/>
              </a:rPr>
              <a:t>year</a:t>
            </a: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 (enveloppe, HVAC, </a:t>
            </a:r>
            <a:r>
              <a:rPr lang="fr-CH" sz="1100" err="1">
                <a:solidFill>
                  <a:srgbClr val="00B0F0"/>
                </a:solidFill>
                <a:latin typeface="Ubuntu" panose="020B0504030602030204" pitchFamily="34" charset="0"/>
              </a:rPr>
              <a:t>electricity</a:t>
            </a: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)</a:t>
            </a:r>
            <a:endParaRPr sz="1100">
              <a:solidFill>
                <a:srgbClr val="00B0F0"/>
              </a:solidFill>
              <a:latin typeface="Ubuntu" panose="020B0504030602030204" pitchFamily="34" charset="0"/>
            </a:endParaRPr>
          </a:p>
        </p:txBody>
      </p:sp>
      <p:sp>
        <p:nvSpPr>
          <p:cNvPr id="27" name="Rectangle 10">
            <a:extLst>
              <a:ext uri="{FF2B5EF4-FFF2-40B4-BE49-F238E27FC236}">
                <a16:creationId xmlns:a16="http://schemas.microsoft.com/office/drawing/2014/main" id="{D553C775-DB3A-FE77-1293-78AA56C2E61B}"/>
              </a:ext>
            </a:extLst>
          </p:cNvPr>
          <p:cNvSpPr/>
          <p:nvPr/>
        </p:nvSpPr>
        <p:spPr bwMode="auto">
          <a:xfrm>
            <a:off x="4936790" y="5855109"/>
            <a:ext cx="3494090" cy="3084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7432" algn="ctr">
              <a:lnSpc>
                <a:spcPct val="90000"/>
              </a:lnSpc>
              <a:defRPr/>
            </a:pP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For </a:t>
            </a:r>
            <a:r>
              <a:rPr lang="fr-CH" sz="1100" err="1">
                <a:solidFill>
                  <a:srgbClr val="00B0F0"/>
                </a:solidFill>
                <a:latin typeface="Ubuntu" panose="020B0504030602030204" pitchFamily="34" charset="0"/>
              </a:rPr>
              <a:t>internal</a:t>
            </a: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 or </a:t>
            </a:r>
            <a:r>
              <a:rPr lang="fr-CH" sz="1100" err="1">
                <a:solidFill>
                  <a:srgbClr val="00B0F0"/>
                </a:solidFill>
                <a:latin typeface="Ubuntu" panose="020B0504030602030204" pitchFamily="34" charset="0"/>
              </a:rPr>
              <a:t>external</a:t>
            </a: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 use</a:t>
            </a:r>
            <a:endParaRPr sz="1100">
              <a:solidFill>
                <a:srgbClr val="00B0F0"/>
              </a:solidFill>
              <a:latin typeface="Ubuntu" panose="020B0504030602030204" pitchFamily="34" charset="0"/>
            </a:endParaRPr>
          </a:p>
        </p:txBody>
      </p:sp>
      <p:pic>
        <p:nvPicPr>
          <p:cNvPr id="28" name="Picture 37">
            <a:extLst>
              <a:ext uri="{FF2B5EF4-FFF2-40B4-BE49-F238E27FC236}">
                <a16:creationId xmlns:a16="http://schemas.microsoft.com/office/drawing/2014/main" id="{FDD2FFBE-1C38-21CA-99D6-55EBF13E492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2496" y="4217755"/>
            <a:ext cx="4056469" cy="1496216"/>
          </a:xfrm>
          <a:prstGeom prst="rect">
            <a:avLst/>
          </a:prstGeom>
        </p:spPr>
      </p:pic>
      <p:sp>
        <p:nvSpPr>
          <p:cNvPr id="29" name="Rectangle 10">
            <a:extLst>
              <a:ext uri="{FF2B5EF4-FFF2-40B4-BE49-F238E27FC236}">
                <a16:creationId xmlns:a16="http://schemas.microsoft.com/office/drawing/2014/main" id="{96AB7C3C-80F2-4A5A-3ACD-B4C0F4A040B8}"/>
              </a:ext>
            </a:extLst>
          </p:cNvPr>
          <p:cNvSpPr/>
          <p:nvPr/>
        </p:nvSpPr>
        <p:spPr bwMode="auto">
          <a:xfrm>
            <a:off x="4879720" y="3572039"/>
            <a:ext cx="3494090" cy="3084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7432" algn="ctr">
              <a:lnSpc>
                <a:spcPct val="90000"/>
              </a:lnSpc>
              <a:defRPr/>
            </a:pPr>
            <a:r>
              <a:rPr lang="fr-CH" sz="1100" err="1">
                <a:solidFill>
                  <a:srgbClr val="00B0F0"/>
                </a:solidFill>
                <a:latin typeface="Ubuntu" panose="020B0504030602030204" pitchFamily="34" charset="0"/>
              </a:rPr>
              <a:t>Award</a:t>
            </a:r>
            <a:r>
              <a:rPr lang="fr-CH" sz="1100">
                <a:solidFill>
                  <a:srgbClr val="00B0F0"/>
                </a:solidFill>
                <a:latin typeface="Ubuntu" panose="020B0504030602030204" pitchFamily="34" charset="0"/>
              </a:rPr>
              <a:t> on CAPEX+OPEX</a:t>
            </a:r>
            <a:endParaRPr sz="1100">
              <a:solidFill>
                <a:srgbClr val="00B0F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252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management at CERN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18</a:t>
            </a:fld>
            <a:endParaRPr lang="en-US" b="1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0852227-0793-7BF4-960C-9400CE92A6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35610" y="1042548"/>
            <a:ext cx="3470368" cy="236418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2F9F650-04EA-53C9-1726-0EC66476D7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1260000"/>
            <a:ext cx="3387212" cy="5016068"/>
          </a:xfrm>
        </p:spPr>
        <p:txBody>
          <a:bodyPr>
            <a:normAutofit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500" b="1" dirty="0" err="1"/>
              <a:t>Measurements</a:t>
            </a:r>
            <a:endParaRPr lang="fr-CH" sz="1500" b="1" dirty="0"/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More </a:t>
            </a:r>
            <a:r>
              <a:rPr lang="fr-CH" sz="1400" dirty="0" err="1">
                <a:solidFill>
                  <a:srgbClr val="0070C0"/>
                </a:solidFill>
              </a:rPr>
              <a:t>than</a:t>
            </a:r>
            <a:r>
              <a:rPr lang="fr-CH" sz="1400" dirty="0">
                <a:solidFill>
                  <a:srgbClr val="0070C0"/>
                </a:solidFill>
              </a:rPr>
              <a:t> 500 </a:t>
            </a:r>
            <a:r>
              <a:rPr lang="fr-CH" sz="1400" dirty="0" err="1">
                <a:solidFill>
                  <a:srgbClr val="0070C0"/>
                </a:solidFill>
              </a:rPr>
              <a:t>measuring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devices</a:t>
            </a:r>
            <a:r>
              <a:rPr lang="fr-CH" sz="1400" dirty="0">
                <a:solidFill>
                  <a:srgbClr val="0070C0"/>
                </a:solidFill>
              </a:rPr>
              <a:t> for </a:t>
            </a:r>
            <a:r>
              <a:rPr lang="fr-CH" sz="1400" dirty="0" err="1">
                <a:solidFill>
                  <a:srgbClr val="0070C0"/>
                </a:solidFill>
              </a:rPr>
              <a:t>electricity</a:t>
            </a:r>
            <a:r>
              <a:rPr lang="fr-CH" sz="1400" dirty="0">
                <a:solidFill>
                  <a:srgbClr val="0070C0"/>
                </a:solidFill>
              </a:rPr>
              <a:t> (high voltage </a:t>
            </a:r>
            <a:r>
              <a:rPr lang="fr-CH" sz="1400" dirty="0" err="1">
                <a:solidFill>
                  <a:srgbClr val="0070C0"/>
                </a:solidFill>
              </a:rPr>
              <a:t>side</a:t>
            </a:r>
            <a:r>
              <a:rPr lang="fr-CH" sz="1400" dirty="0">
                <a:solidFill>
                  <a:srgbClr val="0070C0"/>
                </a:solidFill>
              </a:rPr>
              <a:t>)</a:t>
            </a: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 err="1">
                <a:solidFill>
                  <a:srgbClr val="0070C0"/>
                </a:solidFill>
              </a:rPr>
              <a:t>Dedicated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tool</a:t>
            </a:r>
            <a:r>
              <a:rPr lang="fr-CH" sz="1400" dirty="0">
                <a:solidFill>
                  <a:srgbClr val="0070C0"/>
                </a:solidFill>
              </a:rPr>
              <a:t> to monitor </a:t>
            </a:r>
            <a:r>
              <a:rPr lang="fr-CH" sz="1400" dirty="0" err="1">
                <a:solidFill>
                  <a:srgbClr val="0070C0"/>
                </a:solidFill>
              </a:rPr>
              <a:t>energy</a:t>
            </a:r>
            <a:r>
              <a:rPr lang="fr-CH" sz="1400" dirty="0">
                <a:solidFill>
                  <a:srgbClr val="0070C0"/>
                </a:solidFill>
              </a:rPr>
              <a:t> use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500" b="1" dirty="0" err="1"/>
              <a:t>Electricity</a:t>
            </a:r>
            <a:r>
              <a:rPr lang="fr-CH" sz="1500" b="1" dirty="0"/>
              <a:t> </a:t>
            </a:r>
            <a:r>
              <a:rPr lang="fr-CH" sz="1500" b="1" dirty="0" err="1"/>
              <a:t>consumption</a:t>
            </a:r>
            <a:r>
              <a:rPr lang="fr-CH" sz="1500" b="1" dirty="0"/>
              <a:t> </a:t>
            </a:r>
            <a:r>
              <a:rPr lang="fr-CH" sz="1500" b="1" dirty="0" err="1"/>
              <a:t>forecast</a:t>
            </a:r>
            <a:endParaRPr lang="fr-CH" sz="1500" b="1" dirty="0"/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Multi-</a:t>
            </a:r>
            <a:r>
              <a:rPr lang="fr-CH" sz="1400" dirty="0" err="1">
                <a:solidFill>
                  <a:srgbClr val="0070C0"/>
                </a:solidFill>
              </a:rPr>
              <a:t>year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overview</a:t>
            </a:r>
            <a:r>
              <a:rPr lang="fr-CH" sz="1400" dirty="0">
                <a:solidFill>
                  <a:srgbClr val="0070C0"/>
                </a:solidFill>
              </a:rPr>
              <a:t> (10+ </a:t>
            </a:r>
            <a:r>
              <a:rPr lang="fr-CH" sz="1400" dirty="0" err="1">
                <a:solidFill>
                  <a:srgbClr val="0070C0"/>
                </a:solidFill>
              </a:rPr>
              <a:t>years</a:t>
            </a:r>
            <a:r>
              <a:rPr lang="fr-CH" sz="1400" dirty="0">
                <a:solidFill>
                  <a:srgbClr val="0070C0"/>
                </a:solidFill>
              </a:rPr>
              <a:t>)</a:t>
            </a:r>
          </a:p>
          <a:p>
            <a:pPr marL="511175" lvl="2" indent="-285750" algn="just">
              <a:lnSpc>
                <a:spcPct val="150000"/>
              </a:lnSpc>
              <a:spcBef>
                <a:spcPts val="15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Short-</a:t>
            </a:r>
            <a:r>
              <a:rPr lang="fr-CH" sz="1400" dirty="0" err="1">
                <a:solidFill>
                  <a:srgbClr val="0070C0"/>
                </a:solidFill>
              </a:rPr>
              <a:t>term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forecast</a:t>
            </a:r>
            <a:r>
              <a:rPr lang="fr-CH" sz="1400" dirty="0">
                <a:solidFill>
                  <a:srgbClr val="0070C0"/>
                </a:solidFill>
              </a:rPr>
              <a:t> – Global </a:t>
            </a:r>
            <a:r>
              <a:rPr lang="fr-CH" sz="1400" dirty="0" err="1">
                <a:solidFill>
                  <a:srgbClr val="0070C0"/>
                </a:solidFill>
              </a:rPr>
              <a:t>accuracy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better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than</a:t>
            </a:r>
            <a:r>
              <a:rPr lang="fr-CH" sz="1400" dirty="0">
                <a:solidFill>
                  <a:srgbClr val="0070C0"/>
                </a:solidFill>
              </a:rPr>
              <a:t> 1%</a:t>
            </a: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CDA31A2-4BBF-8D7C-1A61-AEC837A14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460" y="3451264"/>
            <a:ext cx="4402667" cy="280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1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management and ISO 50001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19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3" y="1260000"/>
            <a:ext cx="8226854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33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800" b="1">
                <a:solidFill>
                  <a:srgbClr val="002060"/>
                </a:solidFill>
              </a:rPr>
              <a:t>At the end of 2021, CERN </a:t>
            </a:r>
            <a:r>
              <a:rPr lang="fr-CH" sz="1800" b="1" err="1">
                <a:solidFill>
                  <a:srgbClr val="002060"/>
                </a:solidFill>
              </a:rPr>
              <a:t>decides</a:t>
            </a:r>
            <a:r>
              <a:rPr lang="fr-CH" sz="1800" b="1">
                <a:solidFill>
                  <a:srgbClr val="002060"/>
                </a:solidFill>
              </a:rPr>
              <a:t> to </a:t>
            </a:r>
            <a:r>
              <a:rPr lang="fr-CH" sz="1800" b="1" err="1">
                <a:solidFill>
                  <a:srgbClr val="002060"/>
                </a:solidFill>
              </a:rPr>
              <a:t>become</a:t>
            </a:r>
            <a:r>
              <a:rPr lang="fr-CH" sz="1800" b="1">
                <a:solidFill>
                  <a:srgbClr val="002060"/>
                </a:solidFill>
              </a:rPr>
              <a:t> compliant </a:t>
            </a:r>
            <a:r>
              <a:rPr lang="fr-CH" sz="1800" b="1" err="1">
                <a:solidFill>
                  <a:srgbClr val="002060"/>
                </a:solidFill>
              </a:rPr>
              <a:t>with</a:t>
            </a:r>
            <a:r>
              <a:rPr lang="fr-CH" sz="1800" b="1">
                <a:solidFill>
                  <a:srgbClr val="002060"/>
                </a:solidFill>
              </a:rPr>
              <a:t> the main international </a:t>
            </a:r>
            <a:r>
              <a:rPr lang="fr-CH" sz="1800" b="1" err="1">
                <a:solidFill>
                  <a:srgbClr val="002060"/>
                </a:solidFill>
              </a:rPr>
              <a:t>reference</a:t>
            </a:r>
            <a:r>
              <a:rPr lang="fr-CH" sz="1800" b="1">
                <a:solidFill>
                  <a:srgbClr val="002060"/>
                </a:solidFill>
              </a:rPr>
              <a:t> standard </a:t>
            </a:r>
            <a:r>
              <a:rPr lang="fr-CH" sz="1800" b="1" err="1">
                <a:solidFill>
                  <a:srgbClr val="002060"/>
                </a:solidFill>
              </a:rPr>
              <a:t>related</a:t>
            </a:r>
            <a:r>
              <a:rPr lang="fr-CH" sz="1800" b="1">
                <a:solidFill>
                  <a:srgbClr val="002060"/>
                </a:solidFill>
              </a:rPr>
              <a:t> to </a:t>
            </a:r>
            <a:r>
              <a:rPr lang="fr-CH" sz="1800" b="1" err="1">
                <a:solidFill>
                  <a:srgbClr val="002060"/>
                </a:solidFill>
              </a:rPr>
              <a:t>energy</a:t>
            </a:r>
            <a:r>
              <a:rPr lang="fr-CH" sz="1800" b="1">
                <a:solidFill>
                  <a:srgbClr val="002060"/>
                </a:solidFill>
              </a:rPr>
              <a:t> performance (ISO 50001)</a:t>
            </a:r>
            <a:endParaRPr lang="fr-CH" sz="1800" b="1">
              <a:solidFill>
                <a:srgbClr val="0070C0"/>
              </a:solidFill>
            </a:endParaRPr>
          </a:p>
        </p:txBody>
      </p:sp>
      <p:sp>
        <p:nvSpPr>
          <p:cNvPr id="4" name="ZoneTexte 25">
            <a:extLst>
              <a:ext uri="{FF2B5EF4-FFF2-40B4-BE49-F238E27FC236}">
                <a16:creationId xmlns:a16="http://schemas.microsoft.com/office/drawing/2014/main" id="{B23C5711-4981-7486-719A-F0285F764111}"/>
              </a:ext>
            </a:extLst>
          </p:cNvPr>
          <p:cNvSpPr txBox="1"/>
          <p:nvPr/>
        </p:nvSpPr>
        <p:spPr>
          <a:xfrm>
            <a:off x="3070808" y="2439003"/>
            <a:ext cx="5481743" cy="3231783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fr" sz="1200" b="1">
                <a:solidFill>
                  <a:schemeClr val="bg1"/>
                </a:solidFill>
              </a:rPr>
              <a:t>Main </a:t>
            </a:r>
            <a:r>
              <a:rPr lang="fr" sz="1200" b="1" err="1">
                <a:solidFill>
                  <a:schemeClr val="bg1"/>
                </a:solidFill>
              </a:rPr>
              <a:t>benefits</a:t>
            </a:r>
            <a:r>
              <a:rPr lang="fr" sz="1200" b="1">
                <a:solidFill>
                  <a:schemeClr val="bg1"/>
                </a:solidFill>
              </a:rPr>
              <a:t>:</a:t>
            </a:r>
          </a:p>
          <a:p>
            <a:pPr defTabSz="288000">
              <a:lnSpc>
                <a:spcPct val="110000"/>
              </a:lnSpc>
              <a:spcBef>
                <a:spcPts val="1000"/>
              </a:spcBef>
            </a:pPr>
            <a:r>
              <a:rPr lang="fr" sz="1200">
                <a:solidFill>
                  <a:schemeClr val="bg1"/>
                </a:solidFill>
              </a:rPr>
              <a:t>•	</a:t>
            </a:r>
            <a:r>
              <a:rPr lang="fr" sz="1200" err="1">
                <a:solidFill>
                  <a:schemeClr val="bg1"/>
                </a:solidFill>
              </a:rPr>
              <a:t>Improve</a:t>
            </a:r>
            <a:r>
              <a:rPr lang="fr" sz="1200">
                <a:solidFill>
                  <a:schemeClr val="bg1"/>
                </a:solidFill>
              </a:rPr>
              <a:t> performance </a:t>
            </a:r>
            <a:r>
              <a:rPr lang="fr" sz="1200" err="1">
                <a:solidFill>
                  <a:schemeClr val="bg1"/>
                </a:solidFill>
              </a:rPr>
              <a:t>level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from</a:t>
            </a:r>
            <a:r>
              <a:rPr lang="fr" sz="1200">
                <a:solidFill>
                  <a:schemeClr val="bg1"/>
                </a:solidFill>
              </a:rPr>
              <a:t> an initial </a:t>
            </a:r>
            <a:r>
              <a:rPr lang="fr" sz="1200" err="1">
                <a:solidFill>
                  <a:schemeClr val="bg1"/>
                </a:solidFill>
              </a:rPr>
              <a:t>energy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baseline</a:t>
            </a:r>
            <a:r>
              <a:rPr lang="fr" sz="1200">
                <a:solidFill>
                  <a:schemeClr val="bg1"/>
                </a:solidFill>
              </a:rPr>
              <a:t>, fix </a:t>
            </a:r>
            <a:r>
              <a:rPr lang="fr" sz="1200" err="1">
                <a:solidFill>
                  <a:schemeClr val="bg1"/>
                </a:solidFill>
              </a:rPr>
              <a:t>energy</a:t>
            </a:r>
            <a:r>
              <a:rPr lang="fr" sz="1200">
                <a:solidFill>
                  <a:schemeClr val="bg1"/>
                </a:solidFill>
              </a:rPr>
              <a:t> 	</a:t>
            </a:r>
            <a:r>
              <a:rPr lang="fr" sz="1200" err="1">
                <a:solidFill>
                  <a:schemeClr val="bg1"/>
                </a:solidFill>
              </a:rPr>
              <a:t>targets</a:t>
            </a:r>
            <a:r>
              <a:rPr lang="fr" sz="1200">
                <a:solidFill>
                  <a:schemeClr val="bg1"/>
                </a:solidFill>
              </a:rPr>
              <a:t> and objectives to </a:t>
            </a:r>
            <a:r>
              <a:rPr lang="fr" sz="1200" err="1">
                <a:solidFill>
                  <a:schemeClr val="bg1"/>
                </a:solidFill>
              </a:rPr>
              <a:t>meet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them</a:t>
            </a:r>
            <a:endParaRPr lang="fr" sz="1200">
              <a:solidFill>
                <a:schemeClr val="bg1"/>
              </a:solidFill>
            </a:endParaRPr>
          </a:p>
          <a:p>
            <a:pPr defTabSz="288000">
              <a:lnSpc>
                <a:spcPct val="110000"/>
              </a:lnSpc>
              <a:spcBef>
                <a:spcPts val="1000"/>
              </a:spcBef>
            </a:pPr>
            <a:r>
              <a:rPr lang="fr" sz="1200">
                <a:solidFill>
                  <a:schemeClr val="bg1"/>
                </a:solidFill>
              </a:rPr>
              <a:t>•	</a:t>
            </a:r>
            <a:r>
              <a:rPr lang="fr" sz="1200" err="1">
                <a:solidFill>
                  <a:schemeClr val="bg1"/>
                </a:solidFill>
              </a:rPr>
              <a:t>Improve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energy</a:t>
            </a:r>
            <a:r>
              <a:rPr lang="fr" sz="1200">
                <a:solidFill>
                  <a:schemeClr val="bg1"/>
                </a:solidFill>
              </a:rPr>
              <a:t> management </a:t>
            </a:r>
            <a:r>
              <a:rPr lang="fr" sz="1200" err="1">
                <a:solidFill>
                  <a:schemeClr val="bg1"/>
                </a:solidFill>
              </a:rPr>
              <a:t>governance</a:t>
            </a:r>
            <a:r>
              <a:rPr lang="fr" sz="1200">
                <a:solidFill>
                  <a:schemeClr val="bg1"/>
                </a:solidFill>
              </a:rPr>
              <a:t> and structure </a:t>
            </a:r>
            <a:r>
              <a:rPr lang="fr" sz="1200" err="1">
                <a:solidFill>
                  <a:schemeClr val="bg1"/>
                </a:solidFill>
              </a:rPr>
              <a:t>whilst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reinforcing</a:t>
            </a:r>
            <a:r>
              <a:rPr lang="fr" sz="1200">
                <a:solidFill>
                  <a:schemeClr val="bg1"/>
                </a:solidFill>
              </a:rPr>
              <a:t> 	good practices</a:t>
            </a:r>
          </a:p>
          <a:p>
            <a:pPr defTabSz="288000">
              <a:lnSpc>
                <a:spcPct val="110000"/>
              </a:lnSpc>
              <a:spcBef>
                <a:spcPts val="1000"/>
              </a:spcBef>
            </a:pPr>
            <a:r>
              <a:rPr lang="fr" sz="1200">
                <a:solidFill>
                  <a:schemeClr val="bg1"/>
                </a:solidFill>
              </a:rPr>
              <a:t>•	</a:t>
            </a:r>
            <a:r>
              <a:rPr lang="fr" sz="1200" err="1">
                <a:solidFill>
                  <a:schemeClr val="bg1"/>
                </a:solidFill>
              </a:rPr>
              <a:t>Include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energy</a:t>
            </a:r>
            <a:r>
              <a:rPr lang="fr" sz="1200">
                <a:solidFill>
                  <a:schemeClr val="bg1"/>
                </a:solidFill>
              </a:rPr>
              <a:t> performance in all relevant </a:t>
            </a:r>
            <a:r>
              <a:rPr lang="fr" sz="1200" err="1">
                <a:solidFill>
                  <a:schemeClr val="bg1"/>
                </a:solidFill>
              </a:rPr>
              <a:t>organisational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processes</a:t>
            </a:r>
            <a:endParaRPr lang="fr" sz="1200">
              <a:solidFill>
                <a:schemeClr val="bg1"/>
              </a:solidFill>
            </a:endParaRPr>
          </a:p>
          <a:p>
            <a:pPr defTabSz="288000">
              <a:lnSpc>
                <a:spcPct val="110000"/>
              </a:lnSpc>
              <a:spcBef>
                <a:spcPts val="1000"/>
              </a:spcBef>
            </a:pPr>
            <a:r>
              <a:rPr lang="fr" sz="1200">
                <a:solidFill>
                  <a:schemeClr val="bg1"/>
                </a:solidFill>
              </a:rPr>
              <a:t>•	</a:t>
            </a:r>
            <a:r>
              <a:rPr lang="fr" sz="1200" err="1">
                <a:solidFill>
                  <a:schemeClr val="bg1"/>
                </a:solidFill>
              </a:rPr>
              <a:t>Continually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improve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energy</a:t>
            </a:r>
            <a:r>
              <a:rPr lang="fr" sz="1200">
                <a:solidFill>
                  <a:schemeClr val="bg1"/>
                </a:solidFill>
              </a:rPr>
              <a:t> management (audits, benchmark </a:t>
            </a:r>
            <a:r>
              <a:rPr lang="fr" sz="1200" err="1">
                <a:solidFill>
                  <a:schemeClr val="bg1"/>
                </a:solidFill>
              </a:rPr>
              <a:t>against</a:t>
            </a:r>
            <a:r>
              <a:rPr lang="fr" sz="1200">
                <a:solidFill>
                  <a:schemeClr val="bg1"/>
                </a:solidFill>
              </a:rPr>
              <a:t> 	</a:t>
            </a:r>
            <a:r>
              <a:rPr lang="fr" sz="1200" err="1">
                <a:solidFill>
                  <a:schemeClr val="bg1"/>
                </a:solidFill>
              </a:rPr>
              <a:t>other</a:t>
            </a:r>
            <a:r>
              <a:rPr lang="fr" sz="1200">
                <a:solidFill>
                  <a:schemeClr val="bg1"/>
                </a:solidFill>
              </a:rPr>
              <a:t> institutes)</a:t>
            </a:r>
          </a:p>
          <a:p>
            <a:pPr defTabSz="288000">
              <a:lnSpc>
                <a:spcPct val="110000"/>
              </a:lnSpc>
              <a:spcBef>
                <a:spcPts val="1000"/>
              </a:spcBef>
            </a:pPr>
            <a:r>
              <a:rPr lang="fr" sz="1200">
                <a:solidFill>
                  <a:schemeClr val="bg1"/>
                </a:solidFill>
              </a:rPr>
              <a:t>•	</a:t>
            </a:r>
            <a:r>
              <a:rPr lang="fr" sz="1200" err="1">
                <a:solidFill>
                  <a:schemeClr val="bg1"/>
                </a:solidFill>
              </a:rPr>
              <a:t>Involve</a:t>
            </a:r>
            <a:r>
              <a:rPr lang="fr" sz="1200">
                <a:solidFill>
                  <a:schemeClr val="bg1"/>
                </a:solidFill>
              </a:rPr>
              <a:t> all </a:t>
            </a:r>
            <a:r>
              <a:rPr lang="fr" sz="1200" err="1">
                <a:solidFill>
                  <a:schemeClr val="bg1"/>
                </a:solidFill>
              </a:rPr>
              <a:t>members</a:t>
            </a:r>
            <a:r>
              <a:rPr lang="fr" sz="1200">
                <a:solidFill>
                  <a:schemeClr val="bg1"/>
                </a:solidFill>
              </a:rPr>
              <a:t> of the personnel on </a:t>
            </a:r>
            <a:r>
              <a:rPr lang="fr" sz="1200" err="1">
                <a:solidFill>
                  <a:schemeClr val="bg1"/>
                </a:solidFill>
              </a:rPr>
              <a:t>subject</a:t>
            </a:r>
            <a:r>
              <a:rPr lang="fr" sz="1200">
                <a:solidFill>
                  <a:schemeClr val="bg1"/>
                </a:solidFill>
              </a:rPr>
              <a:t> of </a:t>
            </a:r>
            <a:r>
              <a:rPr lang="fr" sz="1200" err="1">
                <a:solidFill>
                  <a:schemeClr val="bg1"/>
                </a:solidFill>
              </a:rPr>
              <a:t>common</a:t>
            </a:r>
            <a:r>
              <a:rPr lang="fr" sz="1200">
                <a:solidFill>
                  <a:schemeClr val="bg1"/>
                </a:solidFill>
              </a:rPr>
              <a:t> </a:t>
            </a:r>
            <a:r>
              <a:rPr lang="fr" sz="1200" err="1">
                <a:solidFill>
                  <a:schemeClr val="bg1"/>
                </a:solidFill>
              </a:rPr>
              <a:t>interest</a:t>
            </a:r>
            <a:endParaRPr lang="fr" sz="1200">
              <a:solidFill>
                <a:schemeClr val="bg1"/>
              </a:solidFill>
            </a:endParaRPr>
          </a:p>
          <a:p>
            <a:pPr defTabSz="288000">
              <a:lnSpc>
                <a:spcPct val="110000"/>
              </a:lnSpc>
              <a:spcBef>
                <a:spcPts val="1000"/>
              </a:spcBef>
            </a:pPr>
            <a:r>
              <a:rPr lang="fr" sz="1200">
                <a:solidFill>
                  <a:schemeClr val="bg1"/>
                </a:solidFill>
              </a:rPr>
              <a:t>•	Value and </a:t>
            </a:r>
            <a:r>
              <a:rPr lang="fr" sz="1200" err="1">
                <a:solidFill>
                  <a:schemeClr val="bg1"/>
                </a:solidFill>
              </a:rPr>
              <a:t>demonstrate</a:t>
            </a:r>
            <a:r>
              <a:rPr lang="fr" sz="1200">
                <a:solidFill>
                  <a:schemeClr val="bg1"/>
                </a:solidFill>
              </a:rPr>
              <a:t> to </a:t>
            </a:r>
            <a:r>
              <a:rPr lang="fr" sz="1200" err="1">
                <a:solidFill>
                  <a:schemeClr val="bg1"/>
                </a:solidFill>
              </a:rPr>
              <a:t>internal</a:t>
            </a:r>
            <a:r>
              <a:rPr lang="fr" sz="1200">
                <a:solidFill>
                  <a:schemeClr val="bg1"/>
                </a:solidFill>
              </a:rPr>
              <a:t> and </a:t>
            </a:r>
            <a:r>
              <a:rPr lang="fr" sz="1200" err="1">
                <a:solidFill>
                  <a:schemeClr val="bg1"/>
                </a:solidFill>
              </a:rPr>
              <a:t>external</a:t>
            </a:r>
            <a:r>
              <a:rPr lang="fr" sz="1200">
                <a:solidFill>
                  <a:schemeClr val="bg1"/>
                </a:solidFill>
              </a:rPr>
              <a:t> stakeholders </a:t>
            </a:r>
            <a:r>
              <a:rPr lang="fr" sz="1200" err="1">
                <a:solidFill>
                  <a:schemeClr val="bg1"/>
                </a:solidFill>
              </a:rPr>
              <a:t>CERN’s</a:t>
            </a:r>
            <a:r>
              <a:rPr lang="fr" sz="1200">
                <a:solidFill>
                  <a:schemeClr val="bg1"/>
                </a:solidFill>
              </a:rPr>
              <a:t> 	</a:t>
            </a:r>
            <a:r>
              <a:rPr lang="fr" sz="1200" err="1">
                <a:solidFill>
                  <a:schemeClr val="bg1"/>
                </a:solidFill>
              </a:rPr>
              <a:t>commitment</a:t>
            </a:r>
            <a:r>
              <a:rPr lang="fr" sz="1200">
                <a:solidFill>
                  <a:schemeClr val="bg1"/>
                </a:solidFill>
              </a:rPr>
              <a:t> on </a:t>
            </a:r>
            <a:r>
              <a:rPr lang="fr" sz="1200" err="1">
                <a:solidFill>
                  <a:schemeClr val="bg1"/>
                </a:solidFill>
              </a:rPr>
              <a:t>energy</a:t>
            </a:r>
            <a:r>
              <a:rPr lang="fr" sz="1200">
                <a:solidFill>
                  <a:schemeClr val="bg1"/>
                </a:solidFill>
              </a:rPr>
              <a:t> performance </a:t>
            </a:r>
            <a:r>
              <a:rPr lang="fr" sz="1200" err="1">
                <a:solidFill>
                  <a:schemeClr val="bg1"/>
                </a:solidFill>
              </a:rPr>
              <a:t>improvement</a:t>
            </a:r>
            <a:endParaRPr lang="fr" sz="120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536C4B-F456-FEC4-519D-CE026FC5C2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2549524"/>
            <a:ext cx="2383506" cy="301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85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/>
              <a:t>Agenda</a:t>
            </a:r>
            <a:endParaRPr lang="en-US" sz="30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2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1" y="1260000"/>
            <a:ext cx="822685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200000"/>
              </a:lnSpc>
              <a:spcBef>
                <a:spcPts val="1500"/>
              </a:spcBef>
              <a:buClr>
                <a:srgbClr val="002060"/>
              </a:buClr>
              <a:buFont typeface="+mj-lt"/>
              <a:buAutoNum type="arabicPeriod"/>
              <a:tabLst>
                <a:tab pos="914400" algn="l"/>
              </a:tabLst>
            </a:pPr>
            <a:r>
              <a:rPr lang="fr-CH" sz="1600" b="1" dirty="0">
                <a:solidFill>
                  <a:srgbClr val="002060"/>
                </a:solidFill>
              </a:rPr>
              <a:t>Energy </a:t>
            </a:r>
            <a:r>
              <a:rPr lang="fr-CH" sz="1600" b="1" dirty="0" err="1">
                <a:solidFill>
                  <a:srgbClr val="002060"/>
                </a:solidFill>
              </a:rPr>
              <a:t>consumption</a:t>
            </a:r>
            <a:r>
              <a:rPr lang="fr-CH" sz="1600" b="1" dirty="0">
                <a:solidFill>
                  <a:srgbClr val="002060"/>
                </a:solidFill>
              </a:rPr>
              <a:t> at CERN</a:t>
            </a:r>
          </a:p>
          <a:p>
            <a:pPr marL="342900" lvl="1" indent="-342900">
              <a:lnSpc>
                <a:spcPct val="200000"/>
              </a:lnSpc>
              <a:spcBef>
                <a:spcPts val="1500"/>
              </a:spcBef>
              <a:buClr>
                <a:srgbClr val="002060"/>
              </a:buClr>
              <a:buFont typeface="+mj-lt"/>
              <a:buAutoNum type="arabicPeriod"/>
              <a:tabLst>
                <a:tab pos="914400" algn="l"/>
              </a:tabLst>
            </a:pPr>
            <a:r>
              <a:rPr lang="fr-CH" sz="1600" b="1" dirty="0" err="1">
                <a:solidFill>
                  <a:srgbClr val="002060"/>
                </a:solidFill>
              </a:rPr>
              <a:t>Electricity</a:t>
            </a:r>
            <a:r>
              <a:rPr lang="fr-CH" sz="1600" b="1" dirty="0">
                <a:solidFill>
                  <a:srgbClr val="002060"/>
                </a:solidFill>
              </a:rPr>
              <a:t> </a:t>
            </a:r>
            <a:r>
              <a:rPr lang="fr-CH" sz="1600" b="1" dirty="0" err="1">
                <a:solidFill>
                  <a:srgbClr val="002060"/>
                </a:solidFill>
              </a:rPr>
              <a:t>contracts</a:t>
            </a:r>
            <a:endParaRPr lang="fr-CH" sz="1600" b="1" dirty="0">
              <a:solidFill>
                <a:srgbClr val="002060"/>
              </a:solidFill>
            </a:endParaRPr>
          </a:p>
          <a:p>
            <a:pPr marL="342900" lvl="1" indent="-342900">
              <a:lnSpc>
                <a:spcPct val="200000"/>
              </a:lnSpc>
              <a:spcBef>
                <a:spcPts val="1500"/>
              </a:spcBef>
              <a:buClr>
                <a:srgbClr val="002060"/>
              </a:buClr>
              <a:buFont typeface="+mj-lt"/>
              <a:buAutoNum type="arabicPeriod"/>
              <a:tabLst>
                <a:tab pos="914400" algn="l"/>
              </a:tabLst>
            </a:pPr>
            <a:r>
              <a:rPr lang="fr-CH" sz="1600" b="1" dirty="0">
                <a:solidFill>
                  <a:srgbClr val="002060"/>
                </a:solidFill>
              </a:rPr>
              <a:t>Energy management and ISO 50001</a:t>
            </a:r>
          </a:p>
          <a:p>
            <a:pPr marL="342900" lvl="1" indent="-342900">
              <a:lnSpc>
                <a:spcPct val="200000"/>
              </a:lnSpc>
              <a:spcBef>
                <a:spcPts val="1500"/>
              </a:spcBef>
              <a:buClr>
                <a:srgbClr val="002060"/>
              </a:buClr>
              <a:buFont typeface="+mj-lt"/>
              <a:buAutoNum type="arabicPeriod"/>
              <a:tabLst>
                <a:tab pos="914400" algn="l"/>
              </a:tabLst>
            </a:pPr>
            <a:r>
              <a:rPr lang="fr-CH" sz="1600" b="1" dirty="0">
                <a:solidFill>
                  <a:srgbClr val="002060"/>
                </a:solidFill>
              </a:rPr>
              <a:t>Conclusion and </a:t>
            </a:r>
            <a:r>
              <a:rPr lang="fr-CH" sz="1600" b="1" dirty="0" err="1">
                <a:solidFill>
                  <a:srgbClr val="002060"/>
                </a:solidFill>
              </a:rPr>
              <a:t>take-away</a:t>
            </a:r>
            <a:r>
              <a:rPr lang="fr-CH" sz="1600" b="1" dirty="0">
                <a:solidFill>
                  <a:srgbClr val="002060"/>
                </a:solidFill>
              </a:rPr>
              <a:t> messages</a:t>
            </a:r>
          </a:p>
        </p:txBody>
      </p:sp>
    </p:spTree>
    <p:extLst>
      <p:ext uri="{BB962C8B-B14F-4D97-AF65-F5344CB8AC3E}">
        <p14:creationId xmlns:p14="http://schemas.microsoft.com/office/powerpoint/2010/main" val="288984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B99174C-F920-6647-68A0-DABD7221EC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78" y="2266950"/>
            <a:ext cx="4260850" cy="2981325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b="1" smtClean="0"/>
              <a:pPr>
                <a:spcAft>
                  <a:spcPts val="600"/>
                </a:spcAft>
              </a:pPr>
              <a:t>20</a:t>
            </a:fld>
            <a:endParaRPr lang="en-US" b="1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B3B223-B84C-46BA-B03E-C6F27A83E385}"/>
              </a:ext>
            </a:extLst>
          </p:cNvPr>
          <p:cNvSpPr txBox="1">
            <a:spLocks/>
          </p:cNvSpPr>
          <p:nvPr/>
        </p:nvSpPr>
        <p:spPr>
          <a:xfrm>
            <a:off x="457203" y="1260000"/>
            <a:ext cx="8226854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33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800" b="1" err="1">
                <a:solidFill>
                  <a:srgbClr val="002060"/>
                </a:solidFill>
              </a:rPr>
              <a:t>Many</a:t>
            </a:r>
            <a:r>
              <a:rPr lang="fr-CH" sz="1800" b="1">
                <a:solidFill>
                  <a:srgbClr val="002060"/>
                </a:solidFill>
              </a:rPr>
              <a:t> </a:t>
            </a:r>
            <a:r>
              <a:rPr lang="fr-CH" sz="1800" b="1" err="1">
                <a:solidFill>
                  <a:srgbClr val="002060"/>
                </a:solidFill>
              </a:rPr>
              <a:t>quality</a:t>
            </a:r>
            <a:r>
              <a:rPr lang="fr-CH" sz="1800" b="1">
                <a:solidFill>
                  <a:srgbClr val="002060"/>
                </a:solidFill>
              </a:rPr>
              <a:t> and </a:t>
            </a:r>
            <a:r>
              <a:rPr lang="fr-CH" sz="1800" b="1" err="1">
                <a:solidFill>
                  <a:srgbClr val="002060"/>
                </a:solidFill>
              </a:rPr>
              <a:t>technical</a:t>
            </a:r>
            <a:r>
              <a:rPr lang="fr-CH" sz="1800" b="1">
                <a:solidFill>
                  <a:srgbClr val="002060"/>
                </a:solidFill>
              </a:rPr>
              <a:t> documents </a:t>
            </a:r>
            <a:r>
              <a:rPr lang="fr-CH" sz="1800" b="1" err="1">
                <a:solidFill>
                  <a:srgbClr val="002060"/>
                </a:solidFill>
              </a:rPr>
              <a:t>developed</a:t>
            </a:r>
            <a:r>
              <a:rPr lang="fr-CH" sz="1800" b="1">
                <a:solidFill>
                  <a:srgbClr val="002060"/>
                </a:solidFill>
              </a:rPr>
              <a:t>, </a:t>
            </a:r>
            <a:r>
              <a:rPr lang="fr-CH" sz="1800" b="1" err="1">
                <a:solidFill>
                  <a:srgbClr val="002060"/>
                </a:solidFill>
              </a:rPr>
              <a:t>approved</a:t>
            </a:r>
            <a:r>
              <a:rPr lang="fr-CH" sz="1800" b="1">
                <a:solidFill>
                  <a:srgbClr val="002060"/>
                </a:solidFill>
              </a:rPr>
              <a:t> and </a:t>
            </a:r>
            <a:r>
              <a:rPr lang="fr-CH" sz="1800" b="1" err="1">
                <a:solidFill>
                  <a:srgbClr val="002060"/>
                </a:solidFill>
              </a:rPr>
              <a:t>audited</a:t>
            </a:r>
            <a:endParaRPr lang="fr-CH" sz="1800" b="1">
              <a:solidFill>
                <a:srgbClr val="0070C0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891B475-858E-B78B-B110-9D3AE4165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management and ISO 50001</a:t>
            </a:r>
            <a:endParaRPr lang="en-US" sz="30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BEF8F29-876B-99E9-B0D5-B23E818983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28" y="1899893"/>
            <a:ext cx="4573372" cy="373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61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Policy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21</a:t>
            </a:fld>
            <a:endParaRPr lang="en-US" b="1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FE47E4C-3EB6-2B07-AE22-95BEEDD9B9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10"/>
          <a:stretch/>
        </p:blipFill>
        <p:spPr>
          <a:xfrm>
            <a:off x="333562" y="1028219"/>
            <a:ext cx="3923530" cy="503691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CE310D3-E47F-AC56-23E7-55AC64C73E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592" b="5911"/>
          <a:stretch/>
        </p:blipFill>
        <p:spPr>
          <a:xfrm>
            <a:off x="4763269" y="1140824"/>
            <a:ext cx="3923531" cy="446983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78B59B1-F3EA-191F-D4DC-866C657D6A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6894"/>
          <a:stretch/>
        </p:blipFill>
        <p:spPr>
          <a:xfrm>
            <a:off x="4763269" y="5610655"/>
            <a:ext cx="3923530" cy="53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132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5610A-0917-2D79-52EB-FC5FC7CBC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E527D-084A-A910-18D8-3F2B27DA9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management team</a:t>
            </a:r>
            <a:endParaRPr lang="en-US" sz="30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181B653-B2A4-9D4E-F660-1B98276F7D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BB96F-282D-AEB0-666A-D8B6F5F5F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391F5-5978-0744-77EE-228F35B74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22</a:t>
            </a:fld>
            <a:endParaRPr lang="en-US" b="1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390FBB7-1CE9-5815-CD07-52B8CDC698C1}"/>
              </a:ext>
            </a:extLst>
          </p:cNvPr>
          <p:cNvSpPr txBox="1">
            <a:spLocks/>
          </p:cNvSpPr>
          <p:nvPr/>
        </p:nvSpPr>
        <p:spPr>
          <a:xfrm>
            <a:off x="457201" y="1260000"/>
            <a:ext cx="8226853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>
                <a:solidFill>
                  <a:srgbClr val="002060"/>
                </a:solidFill>
              </a:rPr>
              <a:t>Incorporation of ISO 50001 </a:t>
            </a:r>
            <a:r>
              <a:rPr lang="fr-CH" sz="1300" b="1" dirty="0" err="1">
                <a:solidFill>
                  <a:srgbClr val="002060"/>
                </a:solidFill>
              </a:rPr>
              <a:t>requirements</a:t>
            </a:r>
            <a:r>
              <a:rPr lang="fr-CH" sz="1300" b="1" dirty="0">
                <a:solidFill>
                  <a:srgbClr val="002060"/>
                </a:solidFill>
              </a:rPr>
              <a:t> in an </a:t>
            </a:r>
            <a:r>
              <a:rPr lang="fr-CH" sz="1300" b="1" dirty="0" err="1">
                <a:solidFill>
                  <a:srgbClr val="002060"/>
                </a:solidFill>
              </a:rPr>
              <a:t>Enlarged</a:t>
            </a:r>
            <a:r>
              <a:rPr lang="fr-CH" sz="1300" b="1" dirty="0">
                <a:solidFill>
                  <a:srgbClr val="002060"/>
                </a:solidFill>
              </a:rPr>
              <a:t> EMP (</a:t>
            </a:r>
            <a:r>
              <a:rPr lang="fr-CH" sz="1300" b="1" u="sng" dirty="0" err="1">
                <a:solidFill>
                  <a:srgbClr val="002060"/>
                </a:solidFill>
              </a:rPr>
              <a:t>started</a:t>
            </a:r>
            <a:r>
              <a:rPr lang="fr-CH" sz="1300" b="1" u="sng" dirty="0">
                <a:solidFill>
                  <a:srgbClr val="002060"/>
                </a:solidFill>
              </a:rPr>
              <a:t> in 2023</a:t>
            </a:r>
            <a:r>
              <a:rPr lang="fr-CH" sz="1300" b="1" dirty="0">
                <a:solidFill>
                  <a:srgbClr val="002060"/>
                </a:solidFill>
              </a:rPr>
              <a:t>)</a:t>
            </a: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>
                <a:solidFill>
                  <a:srgbClr val="002060"/>
                </a:solidFill>
              </a:rPr>
              <a:t>Mandate</a:t>
            </a:r>
          </a:p>
          <a:p>
            <a:pPr marL="511175" lvl="2" indent="-285750">
              <a:lnSpc>
                <a:spcPct val="14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GB" sz="1200" b="1" dirty="0">
                <a:solidFill>
                  <a:srgbClr val="0070C0"/>
                </a:solidFill>
              </a:rPr>
              <a:t>Review and update CERN’s energy baseline </a:t>
            </a:r>
            <a:r>
              <a:rPr lang="en-GB" sz="1200" dirty="0">
                <a:solidFill>
                  <a:srgbClr val="0070C0"/>
                </a:solidFill>
              </a:rPr>
              <a:t>on a yearly basis (modifications to energy uses, metering plan evolution, etc.)</a:t>
            </a:r>
          </a:p>
          <a:p>
            <a:pPr marL="511175" lvl="2" indent="-285750">
              <a:lnSpc>
                <a:spcPct val="14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GB" sz="1200" b="1" dirty="0">
                <a:solidFill>
                  <a:srgbClr val="0070C0"/>
                </a:solidFill>
              </a:rPr>
              <a:t>Review and update CERN’s energy performance plan </a:t>
            </a:r>
            <a:r>
              <a:rPr lang="en-GB" sz="1200" dirty="0">
                <a:solidFill>
                  <a:srgbClr val="0070C0"/>
                </a:solidFill>
              </a:rPr>
              <a:t>on a yearly basis as requested by the French authorities</a:t>
            </a:r>
          </a:p>
          <a:p>
            <a:pPr marL="511175" lvl="2" indent="-285750">
              <a:lnSpc>
                <a:spcPct val="14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GB" sz="1200" b="1" dirty="0">
                <a:solidFill>
                  <a:srgbClr val="0070C0"/>
                </a:solidFill>
              </a:rPr>
              <a:t>Set up, monitor and review CERN’s energy performance indicators </a:t>
            </a:r>
            <a:r>
              <a:rPr lang="en-GB" sz="1200" dirty="0">
                <a:solidFill>
                  <a:srgbClr val="0070C0"/>
                </a:solidFill>
              </a:rPr>
              <a:t>following inputs to be received by concerned services on a monthly basis</a:t>
            </a:r>
          </a:p>
          <a:p>
            <a:pPr marL="511175" lvl="2" indent="-285750">
              <a:lnSpc>
                <a:spcPct val="14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GB" sz="1200" b="1" dirty="0">
                <a:solidFill>
                  <a:srgbClr val="0070C0"/>
                </a:solidFill>
              </a:rPr>
              <a:t>Follow up CERN’s action plan </a:t>
            </a:r>
            <a:r>
              <a:rPr lang="en-GB" sz="1200" dirty="0">
                <a:solidFill>
                  <a:srgbClr val="0070C0"/>
                </a:solidFill>
              </a:rPr>
              <a:t>and report to CERN’s management on results</a:t>
            </a:r>
          </a:p>
          <a:p>
            <a:pPr marL="511175" lvl="2" indent="-285750">
              <a:lnSpc>
                <a:spcPct val="14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GB" sz="1200" b="1" dirty="0">
                <a:solidFill>
                  <a:srgbClr val="0070C0"/>
                </a:solidFill>
              </a:rPr>
              <a:t>Coordinate the identification, assessment and ranking of new improvement potentials </a:t>
            </a:r>
            <a:r>
              <a:rPr lang="en-GB" sz="1200" dirty="0">
                <a:solidFill>
                  <a:srgbClr val="0070C0"/>
                </a:solidFill>
              </a:rPr>
              <a:t>related to the CERN’s energy management system (technical and non-technical) and regularly give inputs to CERN’s management for decision</a:t>
            </a:r>
          </a:p>
          <a:p>
            <a:pPr marL="511175" lvl="2" indent="-285750">
              <a:lnSpc>
                <a:spcPct val="14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GB" sz="1200" b="1" dirty="0">
                <a:solidFill>
                  <a:srgbClr val="0070C0"/>
                </a:solidFill>
              </a:rPr>
              <a:t>Follow up (via a consultant) the evolution of legal requirements and other requirements in the Host States related to energy</a:t>
            </a:r>
            <a:r>
              <a:rPr lang="en-GB" sz="1200" dirty="0">
                <a:solidFill>
                  <a:srgbClr val="0070C0"/>
                </a:solidFill>
              </a:rPr>
              <a:t>, measure the impacts and give recommendations to CERN’s management for decision on applicability</a:t>
            </a:r>
          </a:p>
          <a:p>
            <a:pPr marL="511175" lvl="2" indent="-285750">
              <a:lnSpc>
                <a:spcPct val="14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GB" sz="1200" b="1" dirty="0">
                <a:solidFill>
                  <a:srgbClr val="0070C0"/>
                </a:solidFill>
              </a:rPr>
              <a:t>Follow up results from internal and certification audits </a:t>
            </a:r>
            <a:r>
              <a:rPr lang="en-GB" sz="1200" dirty="0">
                <a:solidFill>
                  <a:srgbClr val="0070C0"/>
                </a:solidFill>
              </a:rPr>
              <a:t>as needed (non-conformities, sensitive points, etc.)</a:t>
            </a:r>
          </a:p>
        </p:txBody>
      </p:sp>
    </p:spTree>
    <p:extLst>
      <p:ext uri="{BB962C8B-B14F-4D97-AF65-F5344CB8AC3E}">
        <p14:creationId xmlns:p14="http://schemas.microsoft.com/office/powerpoint/2010/main" val="138264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B7F3E-8797-07BD-2405-4166F16DE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66819-1A60-C34C-A8FB-392B3CF98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management team</a:t>
            </a:r>
            <a:endParaRPr lang="en-US" sz="30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1EE5202-6FA4-A604-B3D1-1BE9F4B41C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F9AAA-D26F-C842-7FE3-57E69658A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00CC2-64DB-F4C9-58BE-03B1323B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23</a:t>
            </a:fld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BE435-AD27-5A3C-395E-F67DCF5EB9D6}"/>
              </a:ext>
            </a:extLst>
          </p:cNvPr>
          <p:cNvSpPr txBox="1">
            <a:spLocks/>
          </p:cNvSpPr>
          <p:nvPr/>
        </p:nvSpPr>
        <p:spPr>
          <a:xfrm>
            <a:off x="457201" y="1260000"/>
            <a:ext cx="8226853" cy="501606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800" b="1" dirty="0">
                <a:solidFill>
                  <a:srgbClr val="002060"/>
                </a:solidFill>
              </a:rPr>
              <a:t>Energy Management Panel and </a:t>
            </a:r>
            <a:r>
              <a:rPr lang="fr-CH" sz="1800" b="1" dirty="0" err="1">
                <a:solidFill>
                  <a:srgbClr val="002060"/>
                </a:solidFill>
              </a:rPr>
              <a:t>Enlarged</a:t>
            </a:r>
            <a:r>
              <a:rPr lang="fr-CH" sz="1800" b="1" dirty="0">
                <a:solidFill>
                  <a:srgbClr val="002060"/>
                </a:solidFill>
              </a:rPr>
              <a:t> Energy Management Panel – 7 meetings in total in 2023 (</a:t>
            </a:r>
            <a:r>
              <a:rPr lang="fr-CH" sz="1800" b="1" dirty="0">
                <a:solidFill>
                  <a:srgbClr val="002060"/>
                </a:solidFill>
                <a:hlinkClick r:id="rId3"/>
              </a:rPr>
              <a:t>https://indico.cern.ch/category/7364/</a:t>
            </a:r>
            <a:r>
              <a:rPr lang="fr-CH" sz="1800" b="1" dirty="0">
                <a:solidFill>
                  <a:srgbClr val="002060"/>
                </a:solidFill>
              </a:rPr>
              <a:t>)</a:t>
            </a: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8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8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8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8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8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8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800" b="1" dirty="0">
              <a:solidFill>
                <a:srgbClr val="002060"/>
              </a:solidFill>
            </a:endParaRPr>
          </a:p>
          <a:p>
            <a:pPr marL="0" lvl="1" indent="0" algn="ctr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None/>
              <a:tabLst>
                <a:tab pos="914400" algn="l"/>
              </a:tabLst>
            </a:pPr>
            <a:r>
              <a:rPr lang="fr-CH" sz="1600" dirty="0">
                <a:solidFill>
                  <a:srgbClr val="00B050"/>
                </a:solidFill>
              </a:rPr>
              <a:t>→ </a:t>
            </a:r>
            <a:r>
              <a:rPr lang="fr-CH" sz="1600" b="1" dirty="0">
                <a:solidFill>
                  <a:srgbClr val="00B050"/>
                </a:solidFill>
              </a:rPr>
              <a:t>Following positive feedback </a:t>
            </a:r>
            <a:r>
              <a:rPr lang="fr-CH" sz="1600" b="1" dirty="0" err="1">
                <a:solidFill>
                  <a:srgbClr val="00B050"/>
                </a:solidFill>
              </a:rPr>
              <a:t>from</a:t>
            </a:r>
            <a:r>
              <a:rPr lang="fr-CH" sz="1600" b="1" dirty="0">
                <a:solidFill>
                  <a:srgbClr val="00B050"/>
                </a:solidFill>
              </a:rPr>
              <a:t> </a:t>
            </a:r>
            <a:r>
              <a:rPr lang="fr-CH" sz="1600" b="1" dirty="0" err="1">
                <a:solidFill>
                  <a:srgbClr val="00B050"/>
                </a:solidFill>
              </a:rPr>
              <a:t>internal</a:t>
            </a:r>
            <a:r>
              <a:rPr lang="fr-CH" sz="1600" b="1" dirty="0">
                <a:solidFill>
                  <a:srgbClr val="00B050"/>
                </a:solidFill>
              </a:rPr>
              <a:t> stakeholders, </a:t>
            </a:r>
            <a:r>
              <a:rPr lang="fr-CH" sz="1600" b="1" dirty="0" err="1">
                <a:solidFill>
                  <a:srgbClr val="00B050"/>
                </a:solidFill>
              </a:rPr>
              <a:t>pursued</a:t>
            </a:r>
            <a:r>
              <a:rPr lang="fr-CH" sz="1600" b="1" dirty="0">
                <a:solidFill>
                  <a:srgbClr val="00B050"/>
                </a:solidFill>
              </a:rPr>
              <a:t> as </a:t>
            </a:r>
            <a:r>
              <a:rPr lang="fr-CH" sz="1600" b="1" dirty="0" err="1">
                <a:solidFill>
                  <a:srgbClr val="00B050"/>
                </a:solidFill>
              </a:rPr>
              <a:t>it</a:t>
            </a:r>
            <a:r>
              <a:rPr lang="fr-CH" sz="1600" b="1" dirty="0">
                <a:solidFill>
                  <a:srgbClr val="00B050"/>
                </a:solidFill>
              </a:rPr>
              <a:t> </a:t>
            </a:r>
            <a:r>
              <a:rPr lang="fr-CH" sz="1600" b="1" dirty="0" err="1">
                <a:solidFill>
                  <a:srgbClr val="00B050"/>
                </a:solidFill>
              </a:rPr>
              <a:t>is</a:t>
            </a:r>
            <a:r>
              <a:rPr lang="fr-CH" sz="1600" b="1" dirty="0">
                <a:solidFill>
                  <a:srgbClr val="00B050"/>
                </a:solidFill>
              </a:rPr>
              <a:t> for 2024 and </a:t>
            </a:r>
            <a:r>
              <a:rPr lang="fr-CH" sz="1600" b="1" dirty="0" err="1">
                <a:solidFill>
                  <a:srgbClr val="00B050"/>
                </a:solidFill>
              </a:rPr>
              <a:t>review</a:t>
            </a:r>
            <a:r>
              <a:rPr lang="fr-CH" sz="1600" b="1" dirty="0">
                <a:solidFill>
                  <a:srgbClr val="00B050"/>
                </a:solidFill>
              </a:rPr>
              <a:t> </a:t>
            </a:r>
            <a:r>
              <a:rPr lang="fr-CH" sz="1600" b="1" dirty="0" err="1">
                <a:solidFill>
                  <a:srgbClr val="00B050"/>
                </a:solidFill>
              </a:rPr>
              <a:t>potential</a:t>
            </a:r>
            <a:r>
              <a:rPr lang="fr-CH" sz="1600" b="1" dirty="0">
                <a:solidFill>
                  <a:srgbClr val="00B050"/>
                </a:solidFill>
              </a:rPr>
              <a:t> synergies for 2025 and </a:t>
            </a:r>
            <a:r>
              <a:rPr lang="fr-CH" sz="1600" b="1" dirty="0" err="1">
                <a:solidFill>
                  <a:srgbClr val="00B050"/>
                </a:solidFill>
              </a:rPr>
              <a:t>beyond</a:t>
            </a:r>
            <a:endParaRPr lang="fr-CH" sz="1600" b="1" u="sng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F2C9901-3D85-AAC4-C531-6A56AE987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6" y="1976882"/>
            <a:ext cx="4854659" cy="345371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C5C5BDD-9993-895B-2C2B-CCAFD6B085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600" y="1956263"/>
            <a:ext cx="3433085" cy="355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DC894-EE80-3DC7-1DE2-49872DCD4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355B0-DF58-770C-DF2B-8CA3ED00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Interface with other bodies (CERN internal)</a:t>
            </a:r>
            <a:endParaRPr lang="en-US" sz="30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88EF381-B361-AAD9-823B-4D59BCC982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13B6C-9C62-0696-FFAE-F2E109C0C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A4EA7-3653-29D7-29BD-2C426FB82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24</a:t>
            </a:fld>
            <a:endParaRPr lang="en-US" b="1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CE0F72-A6F4-DE4E-2E98-4BDB1004F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42" y="1917024"/>
            <a:ext cx="8886715" cy="30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49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29AF0A-EDF4-3835-5E94-02A6B0F84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E1D5600-6761-9AEB-E5DF-1EDD6165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2B4DF-8BF3-B010-E28D-5CE9F9AC7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E37BC2-32D7-8874-F131-EAE102994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b="1" smtClean="0"/>
              <a:pPr>
                <a:spcAft>
                  <a:spcPts val="600"/>
                </a:spcAft>
              </a:pPr>
              <a:t>25</a:t>
            </a:fld>
            <a:endParaRPr lang="en-US" b="1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586C25C-AED9-B96E-7B74-181EF5A75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Performance Plan</a:t>
            </a:r>
            <a:endParaRPr lang="en-US" sz="3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17913C6-87AF-168E-E97B-308879C9235B}"/>
              </a:ext>
            </a:extLst>
          </p:cNvPr>
          <p:cNvSpPr txBox="1">
            <a:spLocks/>
          </p:cNvSpPr>
          <p:nvPr/>
        </p:nvSpPr>
        <p:spPr>
          <a:xfrm>
            <a:off x="457202" y="1260000"/>
            <a:ext cx="4457698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/>
              <a:t>Main </a:t>
            </a:r>
            <a:r>
              <a:rPr lang="fr-CH" sz="1300" b="1" dirty="0" err="1"/>
              <a:t>technical</a:t>
            </a:r>
            <a:r>
              <a:rPr lang="fr-CH" sz="1300" b="1" dirty="0"/>
              <a:t> document </a:t>
            </a:r>
            <a:r>
              <a:rPr lang="fr-CH" sz="1300" b="1" dirty="0" err="1"/>
              <a:t>linked</a:t>
            </a:r>
            <a:r>
              <a:rPr lang="fr-CH" sz="1300" b="1" dirty="0"/>
              <a:t> to ISO 50001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/>
              <a:t>To </a:t>
            </a:r>
            <a:r>
              <a:rPr lang="fr-CH" sz="1300" b="1" dirty="0" err="1"/>
              <a:t>be</a:t>
            </a:r>
            <a:r>
              <a:rPr lang="fr-CH" sz="1300" b="1" dirty="0"/>
              <a:t> </a:t>
            </a:r>
            <a:r>
              <a:rPr lang="fr-CH" sz="1300" b="1" dirty="0" err="1"/>
              <a:t>officially</a:t>
            </a:r>
            <a:r>
              <a:rPr lang="fr-CH" sz="1300" b="1" dirty="0"/>
              <a:t> </a:t>
            </a:r>
            <a:r>
              <a:rPr lang="fr-CH" sz="1300" b="1" dirty="0" err="1"/>
              <a:t>submitted</a:t>
            </a:r>
            <a:r>
              <a:rPr lang="fr-CH" sz="1300" b="1" dirty="0"/>
              <a:t> to the French </a:t>
            </a:r>
            <a:r>
              <a:rPr lang="fr-CH" sz="1300" b="1" dirty="0" err="1"/>
              <a:t>authorities</a:t>
            </a:r>
            <a:r>
              <a:rPr lang="fr-CH" sz="1300" b="1" dirty="0"/>
              <a:t> </a:t>
            </a:r>
            <a:r>
              <a:rPr lang="fr-CH" sz="1300" b="1" dirty="0" err="1"/>
              <a:t>every</a:t>
            </a:r>
            <a:r>
              <a:rPr lang="fr-CH" sz="1300" b="1" dirty="0"/>
              <a:t> </a:t>
            </a:r>
            <a:r>
              <a:rPr lang="fr-CH" sz="1300" b="1" dirty="0" err="1"/>
              <a:t>year</a:t>
            </a:r>
            <a:r>
              <a:rPr lang="fr-CH" sz="1300" b="1" dirty="0"/>
              <a:t> 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/>
              <a:t>Main topics</a:t>
            </a:r>
          </a:p>
          <a:p>
            <a:pPr marL="450850" lvl="2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>
                <a:solidFill>
                  <a:srgbClr val="0070C0"/>
                </a:solidFill>
              </a:rPr>
              <a:t>Energy </a:t>
            </a:r>
            <a:r>
              <a:rPr lang="fr-CH" sz="1300" b="1" dirty="0" err="1">
                <a:solidFill>
                  <a:srgbClr val="0070C0"/>
                </a:solidFill>
              </a:rPr>
              <a:t>baseline</a:t>
            </a:r>
            <a:r>
              <a:rPr lang="fr-CH" sz="1300" b="1" dirty="0">
                <a:solidFill>
                  <a:srgbClr val="0070C0"/>
                </a:solidFill>
              </a:rPr>
              <a:t> of the Organisation</a:t>
            </a:r>
          </a:p>
          <a:p>
            <a:pPr marL="450850" lvl="2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Review</a:t>
            </a:r>
            <a:r>
              <a:rPr lang="fr-CH" sz="1300" b="1" dirty="0">
                <a:solidFill>
                  <a:srgbClr val="0070C0"/>
                </a:solidFill>
              </a:rPr>
              <a:t> of </a:t>
            </a:r>
            <a:r>
              <a:rPr lang="fr-CH" sz="1300" b="1" dirty="0" err="1">
                <a:solidFill>
                  <a:srgbClr val="0070C0"/>
                </a:solidFill>
              </a:rPr>
              <a:t>energy</a:t>
            </a:r>
            <a:r>
              <a:rPr lang="fr-CH" sz="1300" b="1" dirty="0">
                <a:solidFill>
                  <a:srgbClr val="0070C0"/>
                </a:solidFill>
              </a:rPr>
              <a:t> performance </a:t>
            </a:r>
            <a:r>
              <a:rPr lang="fr-CH" sz="1300" b="1" dirty="0" err="1">
                <a:solidFill>
                  <a:srgbClr val="0070C0"/>
                </a:solidFill>
              </a:rPr>
              <a:t>from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previous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year</a:t>
            </a:r>
            <a:r>
              <a:rPr lang="fr-CH" sz="1300" b="1" dirty="0">
                <a:solidFill>
                  <a:srgbClr val="0070C0"/>
                </a:solidFill>
              </a:rPr>
              <a:t> (i.e. 2022)</a:t>
            </a:r>
          </a:p>
          <a:p>
            <a:pPr marL="450850" lvl="2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Updated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forecast</a:t>
            </a:r>
            <a:r>
              <a:rPr lang="fr-CH" sz="1300" b="1" dirty="0">
                <a:solidFill>
                  <a:srgbClr val="0070C0"/>
                </a:solidFill>
              </a:rPr>
              <a:t> for the </a:t>
            </a:r>
            <a:r>
              <a:rPr lang="fr-CH" sz="1300" b="1" dirty="0" err="1">
                <a:solidFill>
                  <a:srgbClr val="0070C0"/>
                </a:solidFill>
              </a:rPr>
              <a:t>next</a:t>
            </a:r>
            <a:r>
              <a:rPr lang="fr-CH" sz="1300" b="1" dirty="0">
                <a:solidFill>
                  <a:srgbClr val="0070C0"/>
                </a:solidFill>
              </a:rPr>
              <a:t> 5 </a:t>
            </a:r>
            <a:r>
              <a:rPr lang="fr-CH" sz="1300" b="1" dirty="0" err="1">
                <a:solidFill>
                  <a:srgbClr val="0070C0"/>
                </a:solidFill>
              </a:rPr>
              <a:t>years</a:t>
            </a:r>
            <a:r>
              <a:rPr lang="fr-CH" sz="1300" b="1" dirty="0">
                <a:solidFill>
                  <a:srgbClr val="0070C0"/>
                </a:solidFill>
              </a:rPr>
              <a:t> (</a:t>
            </a:r>
            <a:r>
              <a:rPr lang="fr-CH" sz="1300" b="1" dirty="0" err="1">
                <a:solidFill>
                  <a:srgbClr val="0070C0"/>
                </a:solidFill>
              </a:rPr>
              <a:t>period</a:t>
            </a:r>
            <a:r>
              <a:rPr lang="fr-CH" sz="1300" b="1" dirty="0">
                <a:solidFill>
                  <a:srgbClr val="0070C0"/>
                </a:solidFill>
              </a:rPr>
              <a:t> 2023-2027) at normal operating conditions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/>
              <a:t>Document </a:t>
            </a:r>
            <a:r>
              <a:rPr lang="fr-CH" sz="1300" b="1" dirty="0" err="1"/>
              <a:t>complemented</a:t>
            </a:r>
            <a:r>
              <a:rPr lang="fr-CH" sz="1300" b="1" dirty="0"/>
              <a:t> </a:t>
            </a:r>
            <a:r>
              <a:rPr lang="fr-CH" sz="1300" b="1" dirty="0" err="1"/>
              <a:t>with</a:t>
            </a:r>
            <a:r>
              <a:rPr lang="fr-CH" sz="1300" b="1" dirty="0"/>
              <a:t> the </a:t>
            </a:r>
            <a:r>
              <a:rPr lang="fr-CH" sz="1300" b="1" dirty="0" err="1"/>
              <a:t>energy</a:t>
            </a:r>
            <a:r>
              <a:rPr lang="fr-CH" sz="1300" b="1" dirty="0"/>
              <a:t> </a:t>
            </a:r>
            <a:r>
              <a:rPr lang="fr-CH" sz="1300" b="1" dirty="0" err="1"/>
              <a:t>review</a:t>
            </a:r>
            <a:r>
              <a:rPr lang="fr-CH" sz="1300" b="1" dirty="0"/>
              <a:t> (EDMS 2777714), </a:t>
            </a:r>
            <a:r>
              <a:rPr lang="fr-CH" sz="1300" b="1" dirty="0" err="1"/>
              <a:t>providing</a:t>
            </a:r>
            <a:r>
              <a:rPr lang="fr-CH" sz="1300" b="1" dirty="0"/>
              <a:t> all </a:t>
            </a:r>
            <a:r>
              <a:rPr lang="fr-CH" sz="1300" b="1" dirty="0" err="1"/>
              <a:t>technical</a:t>
            </a:r>
            <a:r>
              <a:rPr lang="fr-CH" sz="1300" b="1" dirty="0"/>
              <a:t> </a:t>
            </a:r>
            <a:r>
              <a:rPr lang="fr-CH" sz="1300" b="1" dirty="0" err="1"/>
              <a:t>details</a:t>
            </a:r>
            <a:r>
              <a:rPr lang="fr-CH" sz="1300" b="1" dirty="0"/>
              <a:t> </a:t>
            </a:r>
            <a:r>
              <a:rPr lang="fr-CH" sz="1300" b="1" dirty="0" err="1"/>
              <a:t>together</a:t>
            </a:r>
            <a:r>
              <a:rPr lang="fr-CH" sz="1300" b="1" dirty="0"/>
              <a:t> </a:t>
            </a:r>
            <a:r>
              <a:rPr lang="fr-CH" sz="1300" b="1" dirty="0" err="1"/>
              <a:t>with</a:t>
            </a:r>
            <a:r>
              <a:rPr lang="fr-CH" sz="1300" b="1" dirty="0"/>
              <a:t> </a:t>
            </a:r>
            <a:r>
              <a:rPr lang="fr-CH" sz="1300" b="1" dirty="0" err="1"/>
              <a:t>CERN’s</a:t>
            </a:r>
            <a:r>
              <a:rPr lang="fr-CH" sz="1300" b="1" dirty="0"/>
              <a:t> </a:t>
            </a:r>
            <a:r>
              <a:rPr lang="fr-CH" sz="1300" b="1" dirty="0" err="1"/>
              <a:t>approved</a:t>
            </a:r>
            <a:r>
              <a:rPr lang="fr-CH" sz="1300" b="1" dirty="0"/>
              <a:t> action plan </a:t>
            </a:r>
            <a:r>
              <a:rPr lang="fr-CH" sz="1300" b="1" dirty="0" err="1"/>
              <a:t>related</a:t>
            </a:r>
            <a:r>
              <a:rPr lang="fr-CH" sz="1300" b="1" dirty="0"/>
              <a:t> to </a:t>
            </a:r>
            <a:r>
              <a:rPr lang="fr-CH" sz="1300" b="1" dirty="0" err="1"/>
              <a:t>energy</a:t>
            </a:r>
            <a:r>
              <a:rPr lang="fr-CH" sz="1300" b="1" dirty="0"/>
              <a:t> </a:t>
            </a:r>
            <a:r>
              <a:rPr lang="fr-CH" sz="1300" b="1" dirty="0" err="1"/>
              <a:t>perfomance</a:t>
            </a:r>
            <a:r>
              <a:rPr lang="fr-CH" sz="1300" b="1" dirty="0"/>
              <a:t> </a:t>
            </a:r>
            <a:r>
              <a:rPr lang="fr-CH" sz="1300" b="1" dirty="0" err="1"/>
              <a:t>activities</a:t>
            </a:r>
            <a:endParaRPr lang="fr-CH" sz="1300" b="1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2CF6A09-70FA-F680-C651-6FF2008BA598}"/>
              </a:ext>
            </a:extLst>
          </p:cNvPr>
          <p:cNvGrpSpPr/>
          <p:nvPr/>
        </p:nvGrpSpPr>
        <p:grpSpPr>
          <a:xfrm>
            <a:off x="4914900" y="862985"/>
            <a:ext cx="4164013" cy="5132029"/>
            <a:chOff x="3186906" y="511175"/>
            <a:chExt cx="5613400" cy="7556500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818B778F-7951-28B9-CCD3-A197AD62D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6906" y="2390775"/>
              <a:ext cx="5613400" cy="56769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92DBD631-00FA-BD9C-A3E3-8E4C986B0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6906" y="511175"/>
              <a:ext cx="5613400" cy="187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112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50CD0-D45B-98A2-F408-462BA8BFD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29676E-E55E-9650-A424-BB5D313F3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8026EA-B306-A2F0-0550-1AA0184A3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1ABAB9-6097-0334-B932-0BE094C2D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b="1" smtClean="0"/>
              <a:pPr>
                <a:spcAft>
                  <a:spcPts val="600"/>
                </a:spcAft>
              </a:pPr>
              <a:t>26</a:t>
            </a:fld>
            <a:endParaRPr lang="en-US" b="1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3A5ECF0-CDDF-0DB0-E895-3127BC93E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Performance Plan</a:t>
            </a:r>
            <a:endParaRPr lang="en-US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53F8D-D971-1D9B-3639-60A6F03354C5}"/>
              </a:ext>
            </a:extLst>
          </p:cNvPr>
          <p:cNvSpPr txBox="1">
            <a:spLocks/>
          </p:cNvSpPr>
          <p:nvPr/>
        </p:nvSpPr>
        <p:spPr>
          <a:xfrm>
            <a:off x="457202" y="1260000"/>
            <a:ext cx="8226854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 err="1"/>
              <a:t>Significant</a:t>
            </a:r>
            <a:r>
              <a:rPr lang="fr-CH" sz="1300" b="1" dirty="0"/>
              <a:t> Energy Uses (</a:t>
            </a:r>
            <a:r>
              <a:rPr lang="fr-CH" sz="1300" b="1" dirty="0" err="1"/>
              <a:t>SEUs</a:t>
            </a:r>
            <a:r>
              <a:rPr lang="fr-CH" sz="1300" b="1" dirty="0"/>
              <a:t>) – Energy use </a:t>
            </a:r>
            <a:r>
              <a:rPr lang="fr-CH" sz="1300" b="1" dirty="0" err="1"/>
              <a:t>accounting</a:t>
            </a:r>
            <a:r>
              <a:rPr lang="fr-CH" sz="1300" b="1" dirty="0"/>
              <a:t> for </a:t>
            </a:r>
            <a:r>
              <a:rPr lang="fr-CH" sz="1300" b="1" dirty="0" err="1"/>
              <a:t>substantial</a:t>
            </a:r>
            <a:r>
              <a:rPr lang="fr-CH" sz="1300" b="1" dirty="0"/>
              <a:t> </a:t>
            </a:r>
            <a:r>
              <a:rPr lang="fr-CH" sz="1300" b="1" dirty="0" err="1"/>
              <a:t>energy</a:t>
            </a:r>
            <a:r>
              <a:rPr lang="fr-CH" sz="1300" b="1" dirty="0"/>
              <a:t> </a:t>
            </a:r>
            <a:r>
              <a:rPr lang="fr-CH" sz="1300" b="1" dirty="0" err="1"/>
              <a:t>consumption</a:t>
            </a:r>
            <a:r>
              <a:rPr lang="fr-CH" sz="1300" b="1" dirty="0"/>
              <a:t> and/or </a:t>
            </a:r>
            <a:r>
              <a:rPr lang="fr-CH" sz="1300" b="1" dirty="0" err="1"/>
              <a:t>offering</a:t>
            </a:r>
            <a:r>
              <a:rPr lang="fr-CH" sz="1300" b="1" dirty="0"/>
              <a:t> </a:t>
            </a:r>
            <a:r>
              <a:rPr lang="fr-CH" sz="1300" b="1" dirty="0" err="1"/>
              <a:t>considerable</a:t>
            </a:r>
            <a:r>
              <a:rPr lang="fr-CH" sz="1300" b="1" dirty="0"/>
              <a:t> </a:t>
            </a:r>
            <a:r>
              <a:rPr lang="fr-CH" sz="1300" b="1" dirty="0" err="1"/>
              <a:t>potential</a:t>
            </a:r>
            <a:r>
              <a:rPr lang="fr-CH" sz="1300" b="1" dirty="0"/>
              <a:t> for </a:t>
            </a:r>
            <a:r>
              <a:rPr lang="fr-CH" sz="1300" b="1" dirty="0" err="1"/>
              <a:t>energy</a:t>
            </a:r>
            <a:r>
              <a:rPr lang="fr-CH" sz="1300" b="1" dirty="0"/>
              <a:t> performance </a:t>
            </a:r>
            <a:r>
              <a:rPr lang="fr-CH" sz="1300" b="1" dirty="0" err="1"/>
              <a:t>improvement</a:t>
            </a: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spcBef>
                <a:spcPts val="1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/>
              <a:t>At least one performance </a:t>
            </a:r>
            <a:r>
              <a:rPr lang="fr-CH" sz="1300" b="1" dirty="0" err="1"/>
              <a:t>indicator</a:t>
            </a:r>
            <a:r>
              <a:rPr lang="fr-CH" sz="1300" b="1" dirty="0"/>
              <a:t> to </a:t>
            </a:r>
            <a:r>
              <a:rPr lang="fr-CH" sz="1300" b="1" dirty="0" err="1"/>
              <a:t>be</a:t>
            </a:r>
            <a:r>
              <a:rPr lang="fr-CH" sz="1300" b="1" dirty="0"/>
              <a:t> </a:t>
            </a:r>
            <a:r>
              <a:rPr lang="fr-CH" sz="1300" b="1" dirty="0" err="1"/>
              <a:t>defined</a:t>
            </a:r>
            <a:r>
              <a:rPr lang="fr-CH" sz="1300" b="1" dirty="0"/>
              <a:t> (or </a:t>
            </a:r>
            <a:r>
              <a:rPr lang="fr-CH" sz="1300" b="1" dirty="0" err="1"/>
              <a:t>planned</a:t>
            </a:r>
            <a:r>
              <a:rPr lang="fr-CH" sz="1300" b="1" dirty="0"/>
              <a:t> to </a:t>
            </a:r>
            <a:r>
              <a:rPr lang="fr-CH" sz="1300" b="1" dirty="0" err="1"/>
              <a:t>be</a:t>
            </a:r>
            <a:r>
              <a:rPr lang="fr-CH" sz="1300" b="1" dirty="0"/>
              <a:t> </a:t>
            </a:r>
            <a:r>
              <a:rPr lang="fr-CH" sz="1300" b="1" dirty="0" err="1"/>
              <a:t>defined</a:t>
            </a:r>
            <a:r>
              <a:rPr lang="fr-CH" sz="1300" b="1" dirty="0"/>
              <a:t>) per SEU</a:t>
            </a:r>
          </a:p>
          <a:p>
            <a:pPr marL="225425" lvl="1" indent="-225425" algn="just">
              <a:lnSpc>
                <a:spcPct val="150000"/>
              </a:lnSpc>
              <a:spcBef>
                <a:spcPts val="3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/>
              <a:t>Fuel and </a:t>
            </a:r>
            <a:r>
              <a:rPr lang="fr-CH" sz="1300" b="1" dirty="0" err="1"/>
              <a:t>liquid</a:t>
            </a:r>
            <a:r>
              <a:rPr lang="fr-CH" sz="1300" b="1" dirty="0"/>
              <a:t> </a:t>
            </a:r>
            <a:r>
              <a:rPr lang="fr-CH" sz="1300" b="1" dirty="0" err="1"/>
              <a:t>nitrogen</a:t>
            </a:r>
            <a:r>
              <a:rPr lang="fr-CH" sz="1300" b="1" dirty="0"/>
              <a:t> not </a:t>
            </a:r>
            <a:r>
              <a:rPr lang="fr-CH" sz="1300" b="1" dirty="0" err="1"/>
              <a:t>retained</a:t>
            </a:r>
            <a:r>
              <a:rPr lang="fr-CH" sz="1300" b="1" dirty="0"/>
              <a:t> as SEU (minor part of </a:t>
            </a:r>
            <a:r>
              <a:rPr lang="fr-CH" sz="1300" b="1" dirty="0" err="1"/>
              <a:t>overall</a:t>
            </a:r>
            <a:r>
              <a:rPr lang="fr-CH" sz="1300" b="1" dirty="0"/>
              <a:t> </a:t>
            </a:r>
            <a:r>
              <a:rPr lang="fr-CH" sz="1300" b="1" dirty="0" err="1"/>
              <a:t>energy</a:t>
            </a:r>
            <a:r>
              <a:rPr lang="fr-CH" sz="1300" b="1" dirty="0"/>
              <a:t> </a:t>
            </a:r>
            <a:r>
              <a:rPr lang="fr-CH" sz="1300" b="1" dirty="0" err="1"/>
              <a:t>consumption</a:t>
            </a:r>
            <a:r>
              <a:rPr lang="fr-CH" sz="1300" b="1" dirty="0"/>
              <a:t> and </a:t>
            </a:r>
            <a:r>
              <a:rPr lang="fr-CH" sz="1300" b="1" dirty="0" err="1"/>
              <a:t>limited</a:t>
            </a:r>
            <a:r>
              <a:rPr lang="fr-CH" sz="1300" b="1" dirty="0"/>
              <a:t> </a:t>
            </a:r>
            <a:r>
              <a:rPr lang="fr-CH" sz="1300" b="1" dirty="0" err="1"/>
              <a:t>improvement</a:t>
            </a:r>
            <a:r>
              <a:rPr lang="fr-CH" sz="1300" b="1" dirty="0"/>
              <a:t> </a:t>
            </a:r>
            <a:r>
              <a:rPr lang="fr-CH" sz="1300" b="1" dirty="0" err="1"/>
              <a:t>potential</a:t>
            </a:r>
            <a:r>
              <a:rPr lang="fr-CH" sz="1300" b="1" dirty="0"/>
              <a:t>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0D5EF93-F3E9-3C1D-84BE-99B0DE604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342" y="1891089"/>
            <a:ext cx="5302448" cy="3075821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321B1DE-611B-89EA-C69D-8A7CB09F2C17}"/>
              </a:ext>
            </a:extLst>
          </p:cNvPr>
          <p:cNvSpPr/>
          <p:nvPr/>
        </p:nvSpPr>
        <p:spPr>
          <a:xfrm>
            <a:off x="1350043" y="3655890"/>
            <a:ext cx="5136357" cy="6286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E11EC87D-0104-EFC8-F901-8FBF4FDD619B}"/>
              </a:ext>
            </a:extLst>
          </p:cNvPr>
          <p:cNvSpPr/>
          <p:nvPr/>
        </p:nvSpPr>
        <p:spPr>
          <a:xfrm>
            <a:off x="6507831" y="3920207"/>
            <a:ext cx="257175" cy="103585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63AF95A-D664-7C5A-23F9-7A8C2BC86B6B}"/>
              </a:ext>
            </a:extLst>
          </p:cNvPr>
          <p:cNvSpPr txBox="1"/>
          <p:nvPr/>
        </p:nvSpPr>
        <p:spPr>
          <a:xfrm>
            <a:off x="6765006" y="3554716"/>
            <a:ext cx="23218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b="1" dirty="0">
                <a:solidFill>
                  <a:srgbClr val="00B050"/>
                </a:solidFill>
                <a:latin typeface="Ubuntu Light"/>
              </a:rPr>
              <a:t>Performance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indicators</a:t>
            </a:r>
            <a:r>
              <a:rPr lang="fr-CH" sz="1200" b="1" dirty="0">
                <a:solidFill>
                  <a:srgbClr val="00B050"/>
                </a:solidFill>
                <a:latin typeface="Ubuntu Light"/>
              </a:rPr>
              <a:t> to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be</a:t>
            </a:r>
            <a:r>
              <a:rPr lang="fr-CH" sz="1200" b="1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defined</a:t>
            </a:r>
            <a:r>
              <a:rPr lang="fr-CH" sz="1200" b="1" dirty="0">
                <a:solidFill>
                  <a:srgbClr val="00B050"/>
                </a:solidFill>
                <a:latin typeface="Ubuntu Light"/>
              </a:rPr>
              <a:t> (if possible)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after</a:t>
            </a:r>
            <a:r>
              <a:rPr lang="fr-CH" sz="1200" b="1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implementation</a:t>
            </a:r>
            <a:r>
              <a:rPr lang="fr-CH" sz="1200" b="1" dirty="0">
                <a:solidFill>
                  <a:srgbClr val="00B050"/>
                </a:solidFill>
                <a:latin typeface="Ubuntu Light"/>
              </a:rPr>
              <a:t> of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additional</a:t>
            </a:r>
            <a:r>
              <a:rPr lang="fr-CH" sz="1200" b="1" dirty="0">
                <a:solidFill>
                  <a:srgbClr val="00B050"/>
                </a:solidFill>
                <a:latin typeface="Ubuntu Light"/>
              </a:rPr>
              <a:t>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granularity</a:t>
            </a:r>
            <a:r>
              <a:rPr lang="fr-CH" sz="1200" b="1" dirty="0">
                <a:solidFill>
                  <a:srgbClr val="00B050"/>
                </a:solidFill>
                <a:latin typeface="Ubuntu Light"/>
              </a:rPr>
              <a:t> on </a:t>
            </a:r>
            <a:r>
              <a:rPr lang="fr-CH" sz="1200" b="1" dirty="0" err="1">
                <a:solidFill>
                  <a:srgbClr val="00B050"/>
                </a:solidFill>
                <a:latin typeface="Ubuntu Light"/>
              </a:rPr>
              <a:t>WebEnergy</a:t>
            </a:r>
            <a:endParaRPr lang="fr-FR" sz="1200" b="1" dirty="0">
              <a:solidFill>
                <a:srgbClr val="00B050"/>
              </a:solidFill>
              <a:latin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350158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D37CE-8089-3D79-5C94-C8753158F7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A7AD152-4C04-3E5D-25F2-8C7AB6B796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28C8E-CD86-214D-44BE-8F93DE20A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C32653-E516-77CA-9528-F100FC68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b="1" smtClean="0"/>
              <a:pPr>
                <a:spcAft>
                  <a:spcPts val="600"/>
                </a:spcAft>
              </a:pPr>
              <a:t>27</a:t>
            </a:fld>
            <a:endParaRPr lang="en-US" b="1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5AD5E8C-2D62-9298-6421-39FDC9C26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Performance Indicators – Examples</a:t>
            </a:r>
            <a:endParaRPr lang="en-US" sz="3000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CE6966-82C2-5349-BACB-E45BA0A015FD}"/>
              </a:ext>
            </a:extLst>
          </p:cNvPr>
          <p:cNvSpPr txBox="1">
            <a:spLocks/>
          </p:cNvSpPr>
          <p:nvPr/>
        </p:nvSpPr>
        <p:spPr>
          <a:xfrm>
            <a:off x="1677394" y="1086182"/>
            <a:ext cx="1250154" cy="39510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300" b="1" dirty="0"/>
              <a:t>LHC </a:t>
            </a:r>
            <a:r>
              <a:rPr lang="fr-CH" sz="1300" b="1" dirty="0" err="1"/>
              <a:t>complex</a:t>
            </a: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300" b="1" dirty="0"/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3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60B5118-96DB-BD0A-C506-FC62A72C0B9B}"/>
                  </a:ext>
                </a:extLst>
              </p:cNvPr>
              <p:cNvSpPr/>
              <p:nvPr/>
            </p:nvSpPr>
            <p:spPr>
              <a:xfrm>
                <a:off x="5040226" y="1636584"/>
                <a:ext cx="3864769" cy="478657"/>
              </a:xfrm>
              <a:prstGeom prst="rect">
                <a:avLst/>
              </a:prstGeom>
              <a:ln w="28575">
                <a:solidFill>
                  <a:srgbClr val="00B05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fr-CH" sz="1200" b="0" i="1" smtClean="0"/>
                            <m:t>Annual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gas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consumption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of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Meyrin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site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[</m:t>
                          </m:r>
                          <m:r>
                            <m:rPr>
                              <m:nor/>
                            </m:rPr>
                            <a:rPr lang="fr-CH" sz="1200" i="1"/>
                            <m:t>MWh</m:t>
                          </m:r>
                          <m:r>
                            <m:rPr>
                              <m:nor/>
                            </m:rPr>
                            <a:rPr lang="fr-CH" sz="1200" i="1"/>
                            <m:t>]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fr-CH" sz="1200" b="0" i="1" smtClean="0"/>
                            <m:t>Unified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degree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day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[</m:t>
                          </m:r>
                          <m:r>
                            <a:rPr lang="fr-CH" sz="1200" i="1" smtClean="0">
                              <a:latin typeface="Cambria Math" panose="02040503050406030204" pitchFamily="18" charset="0"/>
                            </a:rPr>
                            <m:t>º</m:t>
                          </m:r>
                          <m:r>
                            <a:rPr lang="fr-CH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m:rPr>
                              <m:nor/>
                            </m:rPr>
                            <a:rPr lang="fr-CH" sz="1200" i="1"/>
                            <m:t>] </m:t>
                          </m:r>
                        </m:den>
                      </m:f>
                    </m:oMath>
                  </m:oMathPara>
                </a14:m>
                <a:endParaRPr lang="en-US" sz="1200" i="1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60B5118-96DB-BD0A-C506-FC62A72C0B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226" y="1636584"/>
                <a:ext cx="3864769" cy="478657"/>
              </a:xfrm>
              <a:prstGeom prst="rect">
                <a:avLst/>
              </a:prstGeom>
              <a:blipFill>
                <a:blip r:embed="rId3"/>
                <a:stretch>
                  <a:fillRect b="-4878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F128867F-944B-87F8-EBDC-49DA24D4E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226" y="2195523"/>
            <a:ext cx="3650974" cy="197519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AC0EECC-B5B7-990A-A668-AA934F7A1E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551" y="4280700"/>
            <a:ext cx="3477517" cy="1226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73EA125-C363-A5DC-483C-1FFABD099E1B}"/>
                  </a:ext>
                </a:extLst>
              </p:cNvPr>
              <p:cNvSpPr/>
              <p:nvPr/>
            </p:nvSpPr>
            <p:spPr>
              <a:xfrm>
                <a:off x="536276" y="1620160"/>
                <a:ext cx="3701431" cy="478657"/>
              </a:xfrm>
              <a:prstGeom prst="rect">
                <a:avLst/>
              </a:prstGeom>
              <a:ln w="28575">
                <a:solidFill>
                  <a:srgbClr val="00B05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fr-CH" sz="1200" b="0" i="1" smtClean="0"/>
                            <m:t>LHC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annual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electricity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consumption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1"/>
                            <m:t>[</m:t>
                          </m:r>
                          <m:r>
                            <m:rPr>
                              <m:nor/>
                            </m:rPr>
                            <a:rPr lang="en-US" sz="1200" i="1"/>
                            <m:t>GWh</m:t>
                          </m:r>
                          <m:r>
                            <m:rPr>
                              <m:nor/>
                            </m:rPr>
                            <a:rPr lang="en-US" sz="1200" i="1"/>
                            <m:t>]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fr-CH" sz="1200" b="0" i="1" smtClean="0"/>
                            <m:t>Annual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luminosity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produced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by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the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LHC</m:t>
                          </m:r>
                          <m:r>
                            <m:rPr>
                              <m:nor/>
                            </m:rPr>
                            <a:rPr lang="fr-CH" sz="1200" b="0" i="1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1"/>
                            <m:t>[</m:t>
                          </m:r>
                          <m:r>
                            <m:rPr>
                              <m:nor/>
                            </m:rPr>
                            <a:rPr lang="en-US" sz="1200" i="1"/>
                            <m:t>fb</m:t>
                          </m:r>
                          <m:r>
                            <m:rPr>
                              <m:nor/>
                            </m:rPr>
                            <a:rPr lang="en-US" sz="1200" i="1" baseline="30000"/>
                            <m:t>−1</m:t>
                          </m:r>
                          <m:r>
                            <m:rPr>
                              <m:nor/>
                            </m:rPr>
                            <a:rPr lang="en-US" sz="1200" i="1"/>
                            <m:t>] 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73EA125-C363-A5DC-483C-1FFABD099E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76" y="1620160"/>
                <a:ext cx="3701431" cy="478657"/>
              </a:xfrm>
              <a:prstGeom prst="rect">
                <a:avLst/>
              </a:prstGeom>
              <a:blipFill>
                <a:blip r:embed="rId6"/>
                <a:stretch>
                  <a:fillRect b="-2439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>
            <a:extLst>
              <a:ext uri="{FF2B5EF4-FFF2-40B4-BE49-F238E27FC236}">
                <a16:creationId xmlns:a16="http://schemas.microsoft.com/office/drawing/2014/main" id="{F1596BEE-1695-65B0-4182-34F030ED37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150" y="2274759"/>
            <a:ext cx="4392696" cy="217940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A38CD6E-4A74-977F-3DCA-1568059F07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740" y="4534442"/>
            <a:ext cx="4081685" cy="1030643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968C74AD-10FC-6529-75D0-8778D85FC9BD}"/>
              </a:ext>
            </a:extLst>
          </p:cNvPr>
          <p:cNvSpPr txBox="1"/>
          <p:nvPr/>
        </p:nvSpPr>
        <p:spPr>
          <a:xfrm>
            <a:off x="894305" y="5795224"/>
            <a:ext cx="2678417" cy="438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800" u="sng" dirty="0"/>
              <a:t>Note:</a:t>
            </a:r>
            <a:r>
              <a:rPr lang="fr-CH" sz="800" dirty="0"/>
              <a:t> LHC </a:t>
            </a:r>
            <a:r>
              <a:rPr lang="fr-CH" sz="800" dirty="0" err="1"/>
              <a:t>failure</a:t>
            </a:r>
            <a:r>
              <a:rPr lang="fr-CH" sz="800" dirty="0"/>
              <a:t> in 2023 </a:t>
            </a:r>
            <a:r>
              <a:rPr lang="fr-CH" sz="800" dirty="0" err="1"/>
              <a:t>will</a:t>
            </a:r>
            <a:r>
              <a:rPr lang="fr-CH" sz="800" dirty="0"/>
              <a:t> impact objective for run3 (data </a:t>
            </a:r>
            <a:r>
              <a:rPr lang="fr-CH" sz="800" dirty="0" err="1"/>
              <a:t>being</a:t>
            </a:r>
            <a:r>
              <a:rPr lang="fr-CH" sz="800" dirty="0"/>
              <a:t> </a:t>
            </a:r>
            <a:r>
              <a:rPr lang="fr-CH" sz="800" dirty="0" err="1"/>
              <a:t>consolidated</a:t>
            </a:r>
            <a:r>
              <a:rPr lang="fr-CH" sz="800" dirty="0"/>
              <a:t>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FED296B-4A13-53B6-2C7F-74D2DF1D55BD}"/>
              </a:ext>
            </a:extLst>
          </p:cNvPr>
          <p:cNvSpPr txBox="1"/>
          <p:nvPr/>
        </p:nvSpPr>
        <p:spPr>
          <a:xfrm>
            <a:off x="5947482" y="1115446"/>
            <a:ext cx="2050256" cy="351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300" dirty="0" err="1">
                <a:latin typeface="Ubuntu" panose="020B0504030602030204" pitchFamily="34" charset="0"/>
              </a:rPr>
              <a:t>Heating</a:t>
            </a:r>
            <a:r>
              <a:rPr lang="fr-CH" sz="1300" dirty="0">
                <a:latin typeface="Ubuntu" panose="020B0504030602030204" pitchFamily="34" charset="0"/>
              </a:rPr>
              <a:t> in Meyrin</a:t>
            </a:r>
          </a:p>
        </p:txBody>
      </p:sp>
      <p:sp>
        <p:nvSpPr>
          <p:cNvPr id="22" name="Flèche vers le bas 21">
            <a:extLst>
              <a:ext uri="{FF2B5EF4-FFF2-40B4-BE49-F238E27FC236}">
                <a16:creationId xmlns:a16="http://schemas.microsoft.com/office/drawing/2014/main" id="{F12AB3A2-5E1D-10CE-6B92-1283CA5B15C2}"/>
              </a:ext>
            </a:extLst>
          </p:cNvPr>
          <p:cNvSpPr/>
          <p:nvPr/>
        </p:nvSpPr>
        <p:spPr>
          <a:xfrm>
            <a:off x="2164557" y="5615093"/>
            <a:ext cx="137914" cy="218361"/>
          </a:xfrm>
          <a:prstGeom prst="down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79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5" grpId="0" animBg="1"/>
      <p:bldP spid="19" grpId="0"/>
      <p:bldP spid="21" grpId="0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b="1" smtClean="0"/>
              <a:pPr>
                <a:spcAft>
                  <a:spcPts val="600"/>
                </a:spcAft>
              </a:pPr>
              <a:t>28</a:t>
            </a:fld>
            <a:endParaRPr lang="en-US" b="1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891B475-858E-B78B-B110-9D3AE4165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Performance Plan – Action plan</a:t>
            </a:r>
            <a:endParaRPr lang="en-US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AEA5E-67CE-65F9-720B-3BED5F660243}"/>
              </a:ext>
            </a:extLst>
          </p:cNvPr>
          <p:cNvSpPr txBox="1">
            <a:spLocks/>
          </p:cNvSpPr>
          <p:nvPr/>
        </p:nvSpPr>
        <p:spPr>
          <a:xfrm>
            <a:off x="457201" y="1260000"/>
            <a:ext cx="8226853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60000"/>
              </a:lnSpc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 err="1">
                <a:solidFill>
                  <a:srgbClr val="002060"/>
                </a:solidFill>
              </a:rPr>
              <a:t>Agreed</a:t>
            </a:r>
            <a:r>
              <a:rPr lang="fr-CH" sz="1300" b="1" dirty="0">
                <a:solidFill>
                  <a:srgbClr val="002060"/>
                </a:solidFill>
              </a:rPr>
              <a:t> action plan (2023-2027)</a:t>
            </a:r>
          </a:p>
          <a:p>
            <a:pPr marL="511175" lvl="2" indent="-285750" algn="just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dirty="0">
                <a:solidFill>
                  <a:srgbClr val="0070C0"/>
                </a:solidFill>
              </a:rPr>
              <a:t>~ 100 </a:t>
            </a:r>
            <a:r>
              <a:rPr lang="fr-CH" sz="1300" dirty="0" err="1">
                <a:solidFill>
                  <a:srgbClr val="0070C0"/>
                </a:solidFill>
              </a:rPr>
              <a:t>lines</a:t>
            </a:r>
            <a:r>
              <a:rPr lang="fr-CH" sz="1300" dirty="0">
                <a:solidFill>
                  <a:srgbClr val="0070C0"/>
                </a:solidFill>
              </a:rPr>
              <a:t>, </a:t>
            </a:r>
            <a:r>
              <a:rPr lang="fr-CH" sz="1300" dirty="0" err="1">
                <a:solidFill>
                  <a:srgbClr val="0070C0"/>
                </a:solidFill>
              </a:rPr>
              <a:t>covering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approved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activities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improving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energy</a:t>
            </a:r>
            <a:r>
              <a:rPr lang="fr-CH" sz="1300" dirty="0">
                <a:solidFill>
                  <a:srgbClr val="0070C0"/>
                </a:solidFill>
              </a:rPr>
              <a:t> performance for the </a:t>
            </a:r>
            <a:r>
              <a:rPr lang="fr-CH" sz="1300" dirty="0" err="1">
                <a:solidFill>
                  <a:srgbClr val="0070C0"/>
                </a:solidFill>
              </a:rPr>
              <a:t>next</a:t>
            </a:r>
            <a:r>
              <a:rPr lang="fr-CH" sz="1300" dirty="0">
                <a:solidFill>
                  <a:srgbClr val="0070C0"/>
                </a:solidFill>
              </a:rPr>
              <a:t> 5 </a:t>
            </a:r>
            <a:r>
              <a:rPr lang="fr-CH" sz="1300" dirty="0" err="1">
                <a:solidFill>
                  <a:srgbClr val="0070C0"/>
                </a:solidFill>
              </a:rPr>
              <a:t>years</a:t>
            </a:r>
            <a:endParaRPr lang="fr-CH" sz="1300" b="1" dirty="0">
              <a:solidFill>
                <a:srgbClr val="002060"/>
              </a:solidFill>
            </a:endParaRPr>
          </a:p>
          <a:p>
            <a:pPr marL="285750" lvl="1" indent="-285750" algn="just">
              <a:lnSpc>
                <a:spcPct val="160000"/>
              </a:lnSpc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300" b="1" dirty="0">
                <a:solidFill>
                  <a:srgbClr val="002060"/>
                </a:solidFill>
              </a:rPr>
              <a:t>Main items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Heat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recovery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projects</a:t>
            </a:r>
            <a:r>
              <a:rPr lang="fr-CH" sz="1300" b="1" dirty="0">
                <a:solidFill>
                  <a:srgbClr val="0070C0"/>
                </a:solidFill>
              </a:rPr>
              <a:t> (LHC1 and PCC): </a:t>
            </a:r>
            <a:r>
              <a:rPr lang="fr-CH" sz="1300" dirty="0">
                <a:solidFill>
                  <a:srgbClr val="0070C0"/>
                </a:solidFill>
              </a:rPr>
              <a:t>~ 25-30 GWh/</a:t>
            </a:r>
            <a:r>
              <a:rPr lang="fr-CH" sz="1300" dirty="0" err="1">
                <a:solidFill>
                  <a:srgbClr val="0070C0"/>
                </a:solidFill>
              </a:rPr>
              <a:t>year</a:t>
            </a:r>
            <a:r>
              <a:rPr lang="fr-CH" sz="1300" dirty="0">
                <a:solidFill>
                  <a:srgbClr val="0070C0"/>
                </a:solidFill>
              </a:rPr>
              <a:t> of </a:t>
            </a:r>
            <a:r>
              <a:rPr lang="fr-CH" sz="1300" dirty="0" err="1">
                <a:solidFill>
                  <a:srgbClr val="0070C0"/>
                </a:solidFill>
              </a:rPr>
              <a:t>expected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savings</a:t>
            </a:r>
            <a:r>
              <a:rPr lang="fr-CH" sz="1300" dirty="0">
                <a:solidFill>
                  <a:srgbClr val="0070C0"/>
                </a:solidFill>
              </a:rPr>
              <a:t> on </a:t>
            </a:r>
            <a:r>
              <a:rPr lang="fr-CH" sz="1300" dirty="0" err="1">
                <a:solidFill>
                  <a:srgbClr val="0070C0"/>
                </a:solidFill>
              </a:rPr>
              <a:t>gas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consumption</a:t>
            </a:r>
            <a:endParaRPr lang="fr-CH" sz="1300" dirty="0">
              <a:solidFill>
                <a:srgbClr val="0070C0"/>
              </a:solidFill>
            </a:endParaRP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Optimization</a:t>
            </a:r>
            <a:r>
              <a:rPr lang="fr-CH" sz="1300" b="1" dirty="0">
                <a:solidFill>
                  <a:srgbClr val="0070C0"/>
                </a:solidFill>
              </a:rPr>
              <a:t> of </a:t>
            </a:r>
            <a:r>
              <a:rPr lang="fr-CH" sz="1300" b="1" dirty="0" err="1">
                <a:solidFill>
                  <a:srgbClr val="0070C0"/>
                </a:solidFill>
              </a:rPr>
              <a:t>cryogenic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operation</a:t>
            </a:r>
            <a:r>
              <a:rPr lang="fr-CH" sz="1300" b="1" dirty="0">
                <a:solidFill>
                  <a:srgbClr val="0070C0"/>
                </a:solidFill>
              </a:rPr>
              <a:t> modes: </a:t>
            </a:r>
            <a:r>
              <a:rPr lang="fr-CH" sz="1300" dirty="0">
                <a:solidFill>
                  <a:srgbClr val="0070C0"/>
                </a:solidFill>
              </a:rPr>
              <a:t>~ 20 GWh/</a:t>
            </a:r>
            <a:r>
              <a:rPr lang="fr-CH" sz="1300" dirty="0" err="1">
                <a:solidFill>
                  <a:srgbClr val="0070C0"/>
                </a:solidFill>
              </a:rPr>
              <a:t>year</a:t>
            </a:r>
            <a:r>
              <a:rPr lang="fr-CH" sz="1300" dirty="0">
                <a:solidFill>
                  <a:srgbClr val="0070C0"/>
                </a:solidFill>
              </a:rPr>
              <a:t> of </a:t>
            </a:r>
            <a:r>
              <a:rPr lang="fr-CH" sz="1300" dirty="0" err="1">
                <a:solidFill>
                  <a:srgbClr val="0070C0"/>
                </a:solidFill>
              </a:rPr>
              <a:t>expected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savings</a:t>
            </a:r>
            <a:endParaRPr lang="fr-CH" sz="1300" dirty="0">
              <a:solidFill>
                <a:srgbClr val="0070C0"/>
              </a:solidFill>
            </a:endParaRP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>
                <a:solidFill>
                  <a:srgbClr val="0070C0"/>
                </a:solidFill>
              </a:rPr>
              <a:t>Building consolidation </a:t>
            </a:r>
            <a:r>
              <a:rPr lang="fr-CH" sz="1300" b="1" dirty="0" err="1">
                <a:solidFill>
                  <a:srgbClr val="0070C0"/>
                </a:solidFill>
              </a:rPr>
              <a:t>activities</a:t>
            </a:r>
            <a:r>
              <a:rPr lang="fr-CH" sz="1300" b="1" dirty="0">
                <a:solidFill>
                  <a:srgbClr val="0070C0"/>
                </a:solidFill>
              </a:rPr>
              <a:t>: </a:t>
            </a:r>
            <a:r>
              <a:rPr lang="fr-CH" sz="1300" dirty="0">
                <a:solidFill>
                  <a:srgbClr val="0070C0"/>
                </a:solidFill>
              </a:rPr>
              <a:t>10+ GWh/</a:t>
            </a:r>
            <a:r>
              <a:rPr lang="fr-CH" sz="1300" dirty="0" err="1">
                <a:solidFill>
                  <a:srgbClr val="0070C0"/>
                </a:solidFill>
              </a:rPr>
              <a:t>year</a:t>
            </a:r>
            <a:r>
              <a:rPr lang="fr-CH" sz="1300" dirty="0">
                <a:solidFill>
                  <a:srgbClr val="0070C0"/>
                </a:solidFill>
              </a:rPr>
              <a:t> of </a:t>
            </a:r>
            <a:r>
              <a:rPr lang="fr-CH" sz="1300" dirty="0" err="1">
                <a:solidFill>
                  <a:srgbClr val="0070C0"/>
                </a:solidFill>
              </a:rPr>
              <a:t>expected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savings</a:t>
            </a:r>
            <a:r>
              <a:rPr lang="fr-CH" sz="1300" dirty="0">
                <a:solidFill>
                  <a:srgbClr val="0070C0"/>
                </a:solidFill>
              </a:rPr>
              <a:t> (thermal + </a:t>
            </a:r>
            <a:r>
              <a:rPr lang="fr-CH" sz="1300" dirty="0" err="1">
                <a:solidFill>
                  <a:srgbClr val="0070C0"/>
                </a:solidFill>
              </a:rPr>
              <a:t>electrical</a:t>
            </a:r>
            <a:r>
              <a:rPr lang="fr-CH" sz="1300" dirty="0">
                <a:solidFill>
                  <a:srgbClr val="0070C0"/>
                </a:solidFill>
              </a:rPr>
              <a:t>)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Cooling</a:t>
            </a:r>
            <a:r>
              <a:rPr lang="fr-CH" sz="1300" b="1" dirty="0">
                <a:solidFill>
                  <a:srgbClr val="0070C0"/>
                </a:solidFill>
              </a:rPr>
              <a:t> and ventilation consolidation </a:t>
            </a:r>
            <a:r>
              <a:rPr lang="fr-CH" sz="1300" b="1" dirty="0" err="1">
                <a:solidFill>
                  <a:srgbClr val="0070C0"/>
                </a:solidFill>
              </a:rPr>
              <a:t>activities</a:t>
            </a:r>
            <a:r>
              <a:rPr lang="fr-CH" sz="1300" b="1" dirty="0">
                <a:solidFill>
                  <a:srgbClr val="0070C0"/>
                </a:solidFill>
              </a:rPr>
              <a:t>: </a:t>
            </a:r>
            <a:r>
              <a:rPr lang="fr-CH" sz="1300" dirty="0">
                <a:solidFill>
                  <a:srgbClr val="0070C0"/>
                </a:solidFill>
              </a:rPr>
              <a:t>~ 6 GWh/</a:t>
            </a:r>
            <a:r>
              <a:rPr lang="fr-CH" sz="1300" dirty="0" err="1">
                <a:solidFill>
                  <a:srgbClr val="0070C0"/>
                </a:solidFill>
              </a:rPr>
              <a:t>year</a:t>
            </a:r>
            <a:r>
              <a:rPr lang="fr-CH" sz="1300" dirty="0">
                <a:solidFill>
                  <a:srgbClr val="0070C0"/>
                </a:solidFill>
              </a:rPr>
              <a:t> of </a:t>
            </a:r>
            <a:r>
              <a:rPr lang="fr-CH" sz="1300" dirty="0" err="1">
                <a:solidFill>
                  <a:srgbClr val="0070C0"/>
                </a:solidFill>
              </a:rPr>
              <a:t>expected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savings</a:t>
            </a:r>
            <a:endParaRPr lang="fr-CH" sz="1300" dirty="0">
              <a:solidFill>
                <a:srgbClr val="0070C0"/>
              </a:solidFill>
            </a:endParaRP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Ongoing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energy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saving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studies</a:t>
            </a:r>
            <a:r>
              <a:rPr lang="fr-CH" sz="1300" b="1" dirty="0">
                <a:solidFill>
                  <a:srgbClr val="0070C0"/>
                </a:solidFill>
              </a:rPr>
              <a:t>: </a:t>
            </a:r>
            <a:r>
              <a:rPr lang="fr-CH" sz="1300" dirty="0">
                <a:solidFill>
                  <a:srgbClr val="0070C0"/>
                </a:solidFill>
              </a:rPr>
              <a:t>North Area in </a:t>
            </a:r>
            <a:r>
              <a:rPr lang="fr-CH" sz="1300" dirty="0" err="1">
                <a:solidFill>
                  <a:srgbClr val="0070C0"/>
                </a:solidFill>
              </a:rPr>
              <a:t>particular</a:t>
            </a:r>
            <a:r>
              <a:rPr lang="fr-CH" sz="1300" dirty="0">
                <a:solidFill>
                  <a:srgbClr val="0070C0"/>
                </a:solidFill>
              </a:rPr>
              <a:t> for 2023/</a:t>
            </a:r>
            <a:r>
              <a:rPr lang="fr-CH" sz="1300" dirty="0" err="1">
                <a:solidFill>
                  <a:srgbClr val="0070C0"/>
                </a:solidFill>
              </a:rPr>
              <a:t>early</a:t>
            </a:r>
            <a:r>
              <a:rPr lang="fr-CH" sz="1300" dirty="0">
                <a:solidFill>
                  <a:srgbClr val="0070C0"/>
                </a:solidFill>
              </a:rPr>
              <a:t> 2024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WebEnergy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evolution</a:t>
            </a:r>
            <a:r>
              <a:rPr lang="fr-CH" sz="1300" b="1" dirty="0">
                <a:solidFill>
                  <a:srgbClr val="0070C0"/>
                </a:solidFill>
              </a:rPr>
              <a:t>: </a:t>
            </a:r>
            <a:r>
              <a:rPr lang="fr-CH" sz="1300" dirty="0" err="1">
                <a:solidFill>
                  <a:srgbClr val="0070C0"/>
                </a:solidFill>
              </a:rPr>
              <a:t>increase</a:t>
            </a:r>
            <a:r>
              <a:rPr lang="fr-CH" sz="1300" dirty="0">
                <a:solidFill>
                  <a:srgbClr val="0070C0"/>
                </a:solidFill>
              </a:rPr>
              <a:t> of </a:t>
            </a:r>
            <a:r>
              <a:rPr lang="fr-CH" sz="1300" dirty="0" err="1">
                <a:solidFill>
                  <a:srgbClr val="0070C0"/>
                </a:solidFill>
              </a:rPr>
              <a:t>granularity</a:t>
            </a:r>
            <a:r>
              <a:rPr lang="fr-CH" sz="1300" dirty="0">
                <a:solidFill>
                  <a:srgbClr val="0070C0"/>
                </a:solidFill>
              </a:rPr>
              <a:t> and incorporation of </a:t>
            </a:r>
            <a:r>
              <a:rPr lang="fr-CH" sz="1300" dirty="0" err="1">
                <a:solidFill>
                  <a:srgbClr val="0070C0"/>
                </a:solidFill>
              </a:rPr>
              <a:t>other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energies</a:t>
            </a:r>
            <a:r>
              <a:rPr lang="fr-CH" sz="1300" dirty="0">
                <a:solidFill>
                  <a:srgbClr val="0070C0"/>
                </a:solidFill>
              </a:rPr>
              <a:t> and </a:t>
            </a:r>
            <a:r>
              <a:rPr lang="fr-CH" sz="1300" dirty="0" err="1">
                <a:solidFill>
                  <a:srgbClr val="0070C0"/>
                </a:solidFill>
              </a:rPr>
              <a:t>EnPIs</a:t>
            </a:r>
            <a:endParaRPr lang="fr-CH" sz="1300" dirty="0">
              <a:solidFill>
                <a:srgbClr val="0070C0"/>
              </a:solidFill>
            </a:endParaRP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>
                <a:solidFill>
                  <a:srgbClr val="0070C0"/>
                </a:solidFill>
              </a:rPr>
              <a:t>Organisation of </a:t>
            </a:r>
            <a:r>
              <a:rPr lang="fr-CH" sz="1300" b="1" dirty="0" err="1">
                <a:solidFill>
                  <a:srgbClr val="0070C0"/>
                </a:solidFill>
              </a:rPr>
              <a:t>before</a:t>
            </a:r>
            <a:r>
              <a:rPr lang="fr-CH" sz="1300" b="1" dirty="0">
                <a:solidFill>
                  <a:srgbClr val="0070C0"/>
                </a:solidFill>
              </a:rPr>
              <a:t>/</a:t>
            </a:r>
            <a:r>
              <a:rPr lang="fr-CH" sz="1300" b="1" dirty="0" err="1">
                <a:solidFill>
                  <a:srgbClr val="0070C0"/>
                </a:solidFill>
              </a:rPr>
              <a:t>after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measurement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campaigns</a:t>
            </a:r>
            <a:r>
              <a:rPr lang="fr-CH" sz="1300" b="1" dirty="0">
                <a:solidFill>
                  <a:srgbClr val="0070C0"/>
                </a:solidFill>
              </a:rPr>
              <a:t>: </a:t>
            </a:r>
            <a:r>
              <a:rPr lang="fr-CH" sz="1300" dirty="0" err="1">
                <a:solidFill>
                  <a:srgbClr val="0070C0"/>
                </a:solidFill>
              </a:rPr>
              <a:t>progressively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being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rolled</a:t>
            </a:r>
            <a:r>
              <a:rPr lang="fr-CH" sz="1300" dirty="0">
                <a:solidFill>
                  <a:srgbClr val="0070C0"/>
                </a:solidFill>
              </a:rPr>
              <a:t> out by Groups</a:t>
            </a:r>
          </a:p>
          <a:p>
            <a:pPr marL="511175" lvl="2" indent="-2857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300" b="1" dirty="0" err="1">
                <a:solidFill>
                  <a:srgbClr val="0070C0"/>
                </a:solidFill>
              </a:rPr>
              <a:t>Regulatory</a:t>
            </a:r>
            <a:r>
              <a:rPr lang="fr-CH" sz="1300" b="1" dirty="0">
                <a:solidFill>
                  <a:srgbClr val="0070C0"/>
                </a:solidFill>
              </a:rPr>
              <a:t> </a:t>
            </a:r>
            <a:r>
              <a:rPr lang="fr-CH" sz="1300" b="1" dirty="0" err="1">
                <a:solidFill>
                  <a:srgbClr val="0070C0"/>
                </a:solidFill>
              </a:rPr>
              <a:t>watch</a:t>
            </a:r>
            <a:r>
              <a:rPr lang="fr-CH" sz="1300" dirty="0">
                <a:solidFill>
                  <a:srgbClr val="0070C0"/>
                </a:solidFill>
              </a:rPr>
              <a:t>: </a:t>
            </a:r>
            <a:r>
              <a:rPr lang="fr-CH" sz="1300" dirty="0" err="1">
                <a:solidFill>
                  <a:srgbClr val="0070C0"/>
                </a:solidFill>
              </a:rPr>
              <a:t>progress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with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text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analysis</a:t>
            </a:r>
            <a:r>
              <a:rPr lang="fr-CH" sz="1300" dirty="0">
                <a:solidFill>
                  <a:srgbClr val="0070C0"/>
                </a:solidFill>
              </a:rPr>
              <a:t> (FR and CH) – </a:t>
            </a:r>
            <a:r>
              <a:rPr lang="fr-CH" sz="1300" dirty="0" err="1">
                <a:solidFill>
                  <a:srgbClr val="0070C0"/>
                </a:solidFill>
              </a:rPr>
              <a:t>next</a:t>
            </a:r>
            <a:r>
              <a:rPr lang="fr-CH" sz="1300" dirty="0">
                <a:solidFill>
                  <a:srgbClr val="0070C0"/>
                </a:solidFill>
              </a:rPr>
              <a:t> </a:t>
            </a:r>
            <a:r>
              <a:rPr lang="fr-CH" sz="1300" dirty="0" err="1">
                <a:solidFill>
                  <a:srgbClr val="0070C0"/>
                </a:solidFill>
              </a:rPr>
              <a:t>steps</a:t>
            </a:r>
            <a:r>
              <a:rPr lang="fr-CH" sz="1300" dirty="0">
                <a:solidFill>
                  <a:srgbClr val="0070C0"/>
                </a:solidFill>
              </a:rPr>
              <a:t>: </a:t>
            </a:r>
            <a:r>
              <a:rPr lang="fr-CH" sz="1300" dirty="0" err="1">
                <a:solidFill>
                  <a:srgbClr val="0070C0"/>
                </a:solidFill>
              </a:rPr>
              <a:t>decisions</a:t>
            </a:r>
            <a:r>
              <a:rPr lang="fr-CH" sz="1300" dirty="0">
                <a:solidFill>
                  <a:srgbClr val="0070C0"/>
                </a:solidFill>
              </a:rPr>
              <a:t> about </a:t>
            </a:r>
            <a:r>
              <a:rPr lang="fr-CH" sz="1300" dirty="0" err="1">
                <a:solidFill>
                  <a:srgbClr val="0070C0"/>
                </a:solidFill>
              </a:rPr>
              <a:t>applicability</a:t>
            </a:r>
            <a:r>
              <a:rPr lang="fr-CH" sz="1300" dirty="0">
                <a:solidFill>
                  <a:srgbClr val="0070C0"/>
                </a:solidFill>
              </a:rPr>
              <a:t> and </a:t>
            </a:r>
            <a:r>
              <a:rPr lang="fr-CH" sz="1300" dirty="0" err="1">
                <a:solidFill>
                  <a:srgbClr val="0070C0"/>
                </a:solidFill>
              </a:rPr>
              <a:t>evaluation</a:t>
            </a:r>
            <a:r>
              <a:rPr lang="fr-CH" sz="1300" dirty="0">
                <a:solidFill>
                  <a:srgbClr val="0070C0"/>
                </a:solidFill>
              </a:rPr>
              <a:t> of compliance</a:t>
            </a:r>
            <a:endParaRPr lang="fr-CH" sz="1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62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New heat recovery projects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29</a:t>
            </a:fld>
            <a:endParaRPr lang="en-US" b="1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1" y="1260000"/>
            <a:ext cx="822685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800" b="1" dirty="0">
                <a:solidFill>
                  <a:srgbClr val="002060"/>
                </a:solidFill>
              </a:rPr>
              <a:t>Meyrin</a:t>
            </a:r>
            <a:r>
              <a:rPr lang="fr-CH" sz="1800" dirty="0">
                <a:solidFill>
                  <a:srgbClr val="002060"/>
                </a:solidFill>
              </a:rPr>
              <a:t> – </a:t>
            </a:r>
            <a:r>
              <a:rPr lang="fr-CH" sz="1800" dirty="0" err="1">
                <a:solidFill>
                  <a:srgbClr val="002060"/>
                </a:solidFill>
              </a:rPr>
              <a:t>Heating</a:t>
            </a:r>
            <a:r>
              <a:rPr lang="fr-CH" sz="1800" dirty="0">
                <a:solidFill>
                  <a:srgbClr val="002060"/>
                </a:solidFill>
              </a:rPr>
              <a:t> plant </a:t>
            </a:r>
            <a:r>
              <a:rPr lang="fr-CH" sz="1800" dirty="0" err="1">
                <a:solidFill>
                  <a:srgbClr val="002060"/>
                </a:solidFill>
              </a:rPr>
              <a:t>refurbishment</a:t>
            </a:r>
            <a:r>
              <a:rPr lang="fr-CH" sz="1800" dirty="0">
                <a:solidFill>
                  <a:srgbClr val="002060"/>
                </a:solidFill>
              </a:rPr>
              <a:t> (</a:t>
            </a:r>
            <a:r>
              <a:rPr lang="fr-CH" sz="1800" dirty="0" err="1">
                <a:solidFill>
                  <a:srgbClr val="002060"/>
                </a:solidFill>
              </a:rPr>
              <a:t>completed</a:t>
            </a:r>
            <a:r>
              <a:rPr lang="fr-CH" sz="1800" dirty="0">
                <a:solidFill>
                  <a:srgbClr val="002060"/>
                </a:solidFill>
              </a:rPr>
              <a:t>) and </a:t>
            </a:r>
            <a:r>
              <a:rPr lang="fr-CH" sz="1800" dirty="0" err="1">
                <a:solidFill>
                  <a:srgbClr val="002060"/>
                </a:solidFill>
              </a:rPr>
              <a:t>heat</a:t>
            </a:r>
            <a:r>
              <a:rPr lang="fr-CH" sz="1800" dirty="0">
                <a:solidFill>
                  <a:srgbClr val="002060"/>
                </a:solidFill>
              </a:rPr>
              <a:t> </a:t>
            </a:r>
            <a:r>
              <a:rPr lang="fr-CH" sz="1800" dirty="0" err="1">
                <a:solidFill>
                  <a:srgbClr val="002060"/>
                </a:solidFill>
              </a:rPr>
              <a:t>recovery</a:t>
            </a:r>
            <a:r>
              <a:rPr lang="fr-CH" sz="1800" dirty="0">
                <a:solidFill>
                  <a:srgbClr val="002060"/>
                </a:solidFill>
              </a:rPr>
              <a:t> </a:t>
            </a:r>
            <a:r>
              <a:rPr lang="fr-CH" sz="1800" dirty="0" err="1">
                <a:solidFill>
                  <a:srgbClr val="002060"/>
                </a:solidFill>
              </a:rPr>
              <a:t>from</a:t>
            </a:r>
            <a:r>
              <a:rPr lang="fr-CH" sz="1800" dirty="0">
                <a:solidFill>
                  <a:srgbClr val="002060"/>
                </a:solidFill>
              </a:rPr>
              <a:t> the LHC </a:t>
            </a:r>
            <a:r>
              <a:rPr lang="fr-CH" sz="1800" dirty="0" err="1">
                <a:solidFill>
                  <a:srgbClr val="002060"/>
                </a:solidFill>
              </a:rPr>
              <a:t>cooling</a:t>
            </a:r>
            <a:r>
              <a:rPr lang="fr-CH" sz="1800" dirty="0">
                <a:solidFill>
                  <a:srgbClr val="002060"/>
                </a:solidFill>
              </a:rPr>
              <a:t> </a:t>
            </a:r>
            <a:r>
              <a:rPr lang="fr-CH" sz="1800" dirty="0" err="1">
                <a:solidFill>
                  <a:srgbClr val="002060"/>
                </a:solidFill>
              </a:rPr>
              <a:t>towers</a:t>
            </a:r>
            <a:r>
              <a:rPr lang="fr-CH" sz="1800" dirty="0">
                <a:solidFill>
                  <a:srgbClr val="002060"/>
                </a:solidFill>
              </a:rPr>
              <a:t> (horizon 2026-2027)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704B2C-6FEF-5600-595C-0534531AF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30" y="2172441"/>
            <a:ext cx="2980480" cy="39642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13D444-F72F-E5A0-96E7-DF19140E2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788" y="2172441"/>
            <a:ext cx="5411035" cy="396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50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D243E93-4636-1A24-9791-2917530C21E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0"/>
            <a:ext cx="91418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consumption at CERN</a:t>
            </a:r>
          </a:p>
        </p:txBody>
      </p:sp>
    </p:spTree>
    <p:extLst>
      <p:ext uri="{BB962C8B-B14F-4D97-AF65-F5344CB8AC3E}">
        <p14:creationId xmlns:p14="http://schemas.microsoft.com/office/powerpoint/2010/main" val="31258731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New heat recovery projects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30</a:t>
            </a:fld>
            <a:endParaRPr lang="en-US" b="1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52612E2-F78B-4501-A844-0F01402D13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7713" y="2327091"/>
            <a:ext cx="2930462" cy="18795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6C5D8B-B9B7-628A-2EFC-3EE1A734DC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77" r="12255"/>
          <a:stretch/>
        </p:blipFill>
        <p:spPr>
          <a:xfrm>
            <a:off x="777713" y="4269514"/>
            <a:ext cx="2930462" cy="1937692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25AF83-036F-C92F-BD91-88BDD7F618AC}"/>
              </a:ext>
            </a:extLst>
          </p:cNvPr>
          <p:cNvSpPr txBox="1"/>
          <p:nvPr/>
        </p:nvSpPr>
        <p:spPr>
          <a:xfrm>
            <a:off x="4803112" y="2753249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Feb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CF92DA-7258-8B9F-20D4-7926BDE0A96B}"/>
              </a:ext>
            </a:extLst>
          </p:cNvPr>
          <p:cNvSpPr txBox="1"/>
          <p:nvPr/>
        </p:nvSpPr>
        <p:spPr>
          <a:xfrm>
            <a:off x="1154966" y="2050092"/>
            <a:ext cx="2172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Prévessin Computing Centre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E251C1-BB2B-4EBF-B9E9-E106A257FB47}"/>
              </a:ext>
            </a:extLst>
          </p:cNvPr>
          <p:cNvSpPr txBox="1"/>
          <p:nvPr/>
        </p:nvSpPr>
        <p:spPr>
          <a:xfrm>
            <a:off x="777713" y="4305451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Ubuntu" panose="020B0504030602030204" pitchFamily="34" charset="0"/>
              </a:rPr>
              <a:t>2/2023</a:t>
            </a:r>
          </a:p>
        </p:txBody>
      </p:sp>
      <p:pic>
        <p:nvPicPr>
          <p:cNvPr id="12" name="Picture 11" descr="A picture containing engineering drawing&#10;&#10;Description automatically generated">
            <a:extLst>
              <a:ext uri="{FF2B5EF4-FFF2-40B4-BE49-F238E27FC236}">
                <a16:creationId xmlns:a16="http://schemas.microsoft.com/office/drawing/2014/main" id="{F587EBCA-91D1-1CD6-1F4C-704567F34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4142" y="2245495"/>
            <a:ext cx="2899645" cy="207656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A80DAFD-BC60-EF67-2F65-EA926B04C771}"/>
              </a:ext>
            </a:extLst>
          </p:cNvPr>
          <p:cNvSpPr txBox="1"/>
          <p:nvPr/>
        </p:nvSpPr>
        <p:spPr>
          <a:xfrm>
            <a:off x="777713" y="2363028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Ubuntu" panose="020B0504030602030204" pitchFamily="34" charset="0"/>
              </a:rPr>
              <a:t>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29E5F6-5F7F-03D9-CE99-77506DF2AC7F}"/>
              </a:ext>
            </a:extLst>
          </p:cNvPr>
          <p:cNvSpPr txBox="1"/>
          <p:nvPr/>
        </p:nvSpPr>
        <p:spPr>
          <a:xfrm>
            <a:off x="4978016" y="2070466"/>
            <a:ext cx="2575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Nouvelle installation de </a:t>
            </a:r>
            <a:r>
              <a:rPr lang="en-GB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chauffage</a:t>
            </a:r>
            <a:endParaRPr lang="en-GB" sz="1200" dirty="0">
              <a:solidFill>
                <a:schemeClr val="tx1">
                  <a:lumMod val="60000"/>
                  <a:lumOff val="4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B49A5B-B6E5-4DD0-34EA-9348180722C2}"/>
              </a:ext>
            </a:extLst>
          </p:cNvPr>
          <p:cNvSpPr txBox="1"/>
          <p:nvPr/>
        </p:nvSpPr>
        <p:spPr>
          <a:xfrm>
            <a:off x="7338973" y="3096121"/>
            <a:ext cx="1665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Ubuntu" panose="020B0504030602030204" pitchFamily="34" charset="0"/>
              </a:rPr>
              <a:t>éco-bâtiment</a:t>
            </a:r>
            <a:r>
              <a:rPr lang="en-GB" sz="1200" dirty="0">
                <a:latin typeface="Ubuntu" panose="020B0504030602030204" pitchFamily="34" charset="0"/>
              </a:rPr>
              <a:t> pour </a:t>
            </a:r>
            <a:r>
              <a:rPr lang="en-GB" sz="1200" dirty="0" err="1">
                <a:latin typeface="Ubuntu" panose="020B0504030602030204" pitchFamily="34" charset="0"/>
              </a:rPr>
              <a:t>accueillir</a:t>
            </a:r>
            <a:r>
              <a:rPr lang="en-GB" sz="1200" dirty="0">
                <a:latin typeface="Ubuntu" panose="020B0504030602030204" pitchFamily="34" charset="0"/>
              </a:rPr>
              <a:t> la nouvelle </a:t>
            </a:r>
            <a:r>
              <a:rPr lang="en-GB" sz="1200" dirty="0" err="1">
                <a:latin typeface="Ubuntu" panose="020B0504030602030204" pitchFamily="34" charset="0"/>
              </a:rPr>
              <a:t>chaufferie</a:t>
            </a:r>
            <a:endParaRPr lang="en-GB" sz="1200" dirty="0">
              <a:latin typeface="Ubuntu" panose="020B0504030602030204" pitchFamily="34" charset="0"/>
            </a:endParaRPr>
          </a:p>
        </p:txBody>
      </p:sp>
      <p:pic>
        <p:nvPicPr>
          <p:cNvPr id="17" name="Image 4">
            <a:extLst>
              <a:ext uri="{FF2B5EF4-FFF2-40B4-BE49-F238E27FC236}">
                <a16:creationId xmlns:a16="http://schemas.microsoft.com/office/drawing/2014/main" id="{B1F50251-5200-C56F-F731-14136B9314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9921" y="4343159"/>
            <a:ext cx="2766972" cy="19120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9588FD1-6002-74D6-D2A2-11A766136CE3}"/>
              </a:ext>
            </a:extLst>
          </p:cNvPr>
          <p:cNvSpPr txBox="1"/>
          <p:nvPr/>
        </p:nvSpPr>
        <p:spPr>
          <a:xfrm>
            <a:off x="7067167" y="4457902"/>
            <a:ext cx="20158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Ubuntu" panose="020B0504030602030204" pitchFamily="34" charset="0"/>
              </a:rPr>
              <a:t>Pompes à chaleur + gaz d'appoint</a:t>
            </a:r>
          </a:p>
          <a:p>
            <a:r>
              <a:rPr lang="fr-FR" sz="1200" dirty="0">
                <a:latin typeface="Ubuntu" panose="020B0504030602030204" pitchFamily="34" charset="0"/>
              </a:rPr>
              <a:t>Phase 1</a:t>
            </a:r>
            <a:r>
              <a:rPr lang="fr-FR" sz="1200" b="0" dirty="0">
                <a:latin typeface="Ubuntu" panose="020B0504030602030204" pitchFamily="34" charset="0"/>
              </a:rPr>
              <a:t>: 3 MW</a:t>
            </a:r>
            <a:br>
              <a:rPr lang="fr-FR" sz="1200" b="0" dirty="0">
                <a:latin typeface="Ubuntu" panose="020B0504030602030204" pitchFamily="34" charset="0"/>
              </a:rPr>
            </a:br>
            <a:r>
              <a:rPr lang="fr-FR" sz="1200" dirty="0">
                <a:latin typeface="Ubuntu" panose="020B0504030602030204" pitchFamily="34" charset="0"/>
              </a:rPr>
              <a:t>Phase 2</a:t>
            </a:r>
            <a:r>
              <a:rPr lang="fr-FR" sz="1200" b="0" dirty="0">
                <a:latin typeface="Ubuntu" panose="020B0504030602030204" pitchFamily="34" charset="0"/>
              </a:rPr>
              <a:t>: 4 MW</a:t>
            </a:r>
          </a:p>
          <a:p>
            <a:endParaRPr lang="fr-FR" sz="1200" dirty="0">
              <a:latin typeface="Ubuntu" panose="020B0504030602030204" pitchFamily="34" charset="0"/>
            </a:endParaRPr>
          </a:p>
          <a:p>
            <a:endParaRPr lang="fr-FR" sz="1200" dirty="0">
              <a:latin typeface="Ubuntu" panose="020B0504030602030204" pitchFamily="34" charset="0"/>
            </a:endParaRPr>
          </a:p>
          <a:p>
            <a:endParaRPr lang="fr-FR" sz="1200" dirty="0">
              <a:latin typeface="Ubuntu" panose="020B0504030602030204" pitchFamily="34" charset="0"/>
            </a:endParaRPr>
          </a:p>
          <a:p>
            <a:r>
              <a:rPr lang="fr-FR" sz="1200" b="0" dirty="0" err="1">
                <a:latin typeface="Ubuntu" panose="020B0504030602030204" pitchFamily="34" charset="0"/>
              </a:rPr>
              <a:t>Prevesin</a:t>
            </a:r>
            <a:r>
              <a:rPr lang="fr-FR" sz="1200" b="0" dirty="0">
                <a:latin typeface="Ubuntu" panose="020B0504030602030204" pitchFamily="34" charset="0"/>
              </a:rPr>
              <a:t>: besoin moyen en chauffage : ~3MW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CDBF43F-4925-90FA-D637-926B20810EE3}"/>
              </a:ext>
            </a:extLst>
          </p:cNvPr>
          <p:cNvSpPr txBox="1">
            <a:spLocks/>
          </p:cNvSpPr>
          <p:nvPr/>
        </p:nvSpPr>
        <p:spPr>
          <a:xfrm>
            <a:off x="457201" y="1260000"/>
            <a:ext cx="822685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800" b="1" dirty="0" err="1">
                <a:solidFill>
                  <a:srgbClr val="002060"/>
                </a:solidFill>
              </a:rPr>
              <a:t>Prévessin</a:t>
            </a:r>
            <a:r>
              <a:rPr lang="fr-CH" sz="1800" dirty="0">
                <a:solidFill>
                  <a:srgbClr val="002060"/>
                </a:solidFill>
              </a:rPr>
              <a:t> – </a:t>
            </a:r>
            <a:r>
              <a:rPr lang="fr-CH" sz="1800" dirty="0" err="1">
                <a:solidFill>
                  <a:srgbClr val="002060"/>
                </a:solidFill>
              </a:rPr>
              <a:t>Heating</a:t>
            </a:r>
            <a:r>
              <a:rPr lang="fr-CH" sz="1800" dirty="0">
                <a:solidFill>
                  <a:srgbClr val="002060"/>
                </a:solidFill>
              </a:rPr>
              <a:t> plant </a:t>
            </a:r>
            <a:r>
              <a:rPr lang="fr-CH" sz="1800" dirty="0" err="1">
                <a:solidFill>
                  <a:srgbClr val="002060"/>
                </a:solidFill>
              </a:rPr>
              <a:t>refurbishment</a:t>
            </a:r>
            <a:r>
              <a:rPr lang="fr-CH" sz="1800" dirty="0">
                <a:solidFill>
                  <a:srgbClr val="002060"/>
                </a:solidFill>
              </a:rPr>
              <a:t> and </a:t>
            </a:r>
            <a:r>
              <a:rPr lang="fr-CH" sz="1800" dirty="0" err="1">
                <a:solidFill>
                  <a:srgbClr val="002060"/>
                </a:solidFill>
              </a:rPr>
              <a:t>heat</a:t>
            </a:r>
            <a:r>
              <a:rPr lang="fr-CH" sz="1800" dirty="0">
                <a:solidFill>
                  <a:srgbClr val="002060"/>
                </a:solidFill>
              </a:rPr>
              <a:t> </a:t>
            </a:r>
            <a:r>
              <a:rPr lang="fr-CH" sz="1800" dirty="0" err="1">
                <a:solidFill>
                  <a:srgbClr val="002060"/>
                </a:solidFill>
              </a:rPr>
              <a:t>recovery</a:t>
            </a:r>
            <a:r>
              <a:rPr lang="fr-CH" sz="1800" dirty="0">
                <a:solidFill>
                  <a:srgbClr val="002060"/>
                </a:solidFill>
              </a:rPr>
              <a:t> </a:t>
            </a:r>
            <a:r>
              <a:rPr lang="fr-CH" sz="1800" dirty="0" err="1">
                <a:solidFill>
                  <a:srgbClr val="002060"/>
                </a:solidFill>
              </a:rPr>
              <a:t>from</a:t>
            </a:r>
            <a:r>
              <a:rPr lang="fr-CH" sz="1800" dirty="0">
                <a:solidFill>
                  <a:srgbClr val="002060"/>
                </a:solidFill>
              </a:rPr>
              <a:t> the new data centre (horizon 2026-2027)</a:t>
            </a:r>
          </a:p>
        </p:txBody>
      </p:sp>
    </p:spTree>
    <p:extLst>
      <p:ext uri="{BB962C8B-B14F-4D97-AF65-F5344CB8AC3E}">
        <p14:creationId xmlns:p14="http://schemas.microsoft.com/office/powerpoint/2010/main" val="3463579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b="1" smtClean="0"/>
              <a:pPr>
                <a:spcAft>
                  <a:spcPts val="600"/>
                </a:spcAft>
              </a:pPr>
              <a:t>31</a:t>
            </a:fld>
            <a:endParaRPr lang="en-US" b="1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891B475-858E-B78B-B110-9D3AE4165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Energy performance in procurement</a:t>
            </a:r>
            <a:endParaRPr lang="en-US" sz="3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43F4B6-155A-40AF-4028-52F2E604FD81}"/>
              </a:ext>
            </a:extLst>
          </p:cNvPr>
          <p:cNvSpPr txBox="1">
            <a:spLocks/>
          </p:cNvSpPr>
          <p:nvPr/>
        </p:nvSpPr>
        <p:spPr>
          <a:xfrm>
            <a:off x="457201" y="1260000"/>
            <a:ext cx="486715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lnSpc>
                <a:spcPct val="200000"/>
              </a:lnSpc>
              <a:spcBef>
                <a:spcPts val="300"/>
              </a:spcBef>
              <a:buClr>
                <a:srgbClr val="002060"/>
              </a:buClr>
              <a:buFont typeface="Wingdings" pitchFamily="2" charset="2"/>
              <a:buChar char="§"/>
              <a:tabLst>
                <a:tab pos="914400" algn="l"/>
              </a:tabLst>
            </a:pPr>
            <a:r>
              <a:rPr lang="fr-CH" sz="1500" b="1" dirty="0" err="1">
                <a:solidFill>
                  <a:srgbClr val="002060"/>
                </a:solidFill>
              </a:rPr>
              <a:t>Procurement</a:t>
            </a:r>
            <a:r>
              <a:rPr lang="fr-CH" sz="1500" b="1" dirty="0">
                <a:solidFill>
                  <a:srgbClr val="002060"/>
                </a:solidFill>
              </a:rPr>
              <a:t> guidelines </a:t>
            </a:r>
            <a:r>
              <a:rPr lang="fr-CH" sz="1500" b="1" dirty="0" err="1">
                <a:solidFill>
                  <a:srgbClr val="002060"/>
                </a:solidFill>
              </a:rPr>
              <a:t>evaluating</a:t>
            </a:r>
            <a:r>
              <a:rPr lang="fr-CH" sz="1500" b="1" dirty="0">
                <a:solidFill>
                  <a:srgbClr val="002060"/>
                </a:solidFill>
              </a:rPr>
              <a:t> </a:t>
            </a:r>
            <a:r>
              <a:rPr lang="fr-CH" sz="1500" b="1" dirty="0" err="1">
                <a:solidFill>
                  <a:srgbClr val="002060"/>
                </a:solidFill>
              </a:rPr>
              <a:t>energy</a:t>
            </a:r>
            <a:r>
              <a:rPr lang="fr-CH" sz="1500" b="1" dirty="0">
                <a:solidFill>
                  <a:srgbClr val="002060"/>
                </a:solidFill>
              </a:rPr>
              <a:t> performance over the </a:t>
            </a:r>
            <a:r>
              <a:rPr lang="fr-CH" sz="1500" b="1" dirty="0" err="1">
                <a:solidFill>
                  <a:srgbClr val="002060"/>
                </a:solidFill>
              </a:rPr>
              <a:t>planned</a:t>
            </a:r>
            <a:r>
              <a:rPr lang="fr-CH" sz="1500" b="1" dirty="0">
                <a:solidFill>
                  <a:srgbClr val="002060"/>
                </a:solidFill>
              </a:rPr>
              <a:t> or </a:t>
            </a:r>
            <a:r>
              <a:rPr lang="fr-CH" sz="1500" b="1" dirty="0" err="1">
                <a:solidFill>
                  <a:srgbClr val="002060"/>
                </a:solidFill>
              </a:rPr>
              <a:t>expected</a:t>
            </a:r>
            <a:r>
              <a:rPr lang="fr-CH" sz="1500" b="1" dirty="0">
                <a:solidFill>
                  <a:srgbClr val="002060"/>
                </a:solidFill>
              </a:rPr>
              <a:t> operating </a:t>
            </a:r>
            <a:r>
              <a:rPr lang="fr-CH" sz="1500" b="1" dirty="0" err="1">
                <a:solidFill>
                  <a:srgbClr val="002060"/>
                </a:solidFill>
              </a:rPr>
              <a:t>lifetime</a:t>
            </a:r>
            <a:r>
              <a:rPr lang="fr-CH" sz="1500" b="1" dirty="0">
                <a:solidFill>
                  <a:srgbClr val="002060"/>
                </a:solidFill>
              </a:rPr>
              <a:t> </a:t>
            </a:r>
            <a:r>
              <a:rPr lang="fr-CH" sz="1500" b="1" dirty="0" err="1">
                <a:solidFill>
                  <a:srgbClr val="002060"/>
                </a:solidFill>
              </a:rPr>
              <a:t>when</a:t>
            </a:r>
            <a:r>
              <a:rPr lang="fr-CH" sz="1500" b="1" dirty="0">
                <a:solidFill>
                  <a:srgbClr val="002060"/>
                </a:solidFill>
              </a:rPr>
              <a:t> </a:t>
            </a:r>
            <a:r>
              <a:rPr lang="fr-CH" sz="1500" b="1" dirty="0" err="1">
                <a:solidFill>
                  <a:srgbClr val="002060"/>
                </a:solidFill>
              </a:rPr>
              <a:t>procuring</a:t>
            </a:r>
            <a:r>
              <a:rPr lang="fr-CH" sz="1500" b="1" dirty="0">
                <a:solidFill>
                  <a:srgbClr val="002060"/>
                </a:solidFill>
              </a:rPr>
              <a:t> </a:t>
            </a:r>
            <a:r>
              <a:rPr lang="fr-CH" sz="1500" b="1" dirty="0" err="1">
                <a:solidFill>
                  <a:srgbClr val="002060"/>
                </a:solidFill>
              </a:rPr>
              <a:t>equipment</a:t>
            </a:r>
            <a:r>
              <a:rPr lang="fr-CH" sz="1500" b="1" dirty="0">
                <a:solidFill>
                  <a:srgbClr val="002060"/>
                </a:solidFill>
              </a:rPr>
              <a:t>, </a:t>
            </a:r>
            <a:r>
              <a:rPr lang="fr-CH" sz="1500" b="1" dirty="0" err="1">
                <a:solidFill>
                  <a:srgbClr val="002060"/>
                </a:solidFill>
              </a:rPr>
              <a:t>products</a:t>
            </a:r>
            <a:r>
              <a:rPr lang="fr-CH" sz="1500" b="1" dirty="0">
                <a:solidFill>
                  <a:srgbClr val="002060"/>
                </a:solidFill>
              </a:rPr>
              <a:t> and services</a:t>
            </a:r>
          </a:p>
          <a:p>
            <a:pPr marL="225425" lvl="2" indent="0" algn="ctr">
              <a:lnSpc>
                <a:spcPct val="190000"/>
              </a:lnSpc>
              <a:spcBef>
                <a:spcPts val="300"/>
              </a:spcBef>
              <a:buClr>
                <a:srgbClr val="0070C0"/>
              </a:buClr>
              <a:buNone/>
              <a:tabLst>
                <a:tab pos="914400" algn="l"/>
              </a:tabLst>
            </a:pPr>
            <a:r>
              <a:rPr lang="fr-CH" sz="1500" b="1" dirty="0">
                <a:solidFill>
                  <a:srgbClr val="0070C0"/>
                </a:solidFill>
              </a:rPr>
              <a:t>→ </a:t>
            </a:r>
            <a:r>
              <a:rPr lang="fr-CH" sz="1500" b="1" dirty="0" err="1">
                <a:solidFill>
                  <a:srgbClr val="0070C0"/>
                </a:solidFill>
              </a:rPr>
              <a:t>Criteria</a:t>
            </a:r>
            <a:r>
              <a:rPr lang="fr-CH" sz="1500" b="1" dirty="0">
                <a:solidFill>
                  <a:srgbClr val="0070C0"/>
                </a:solidFill>
              </a:rPr>
              <a:t> (</a:t>
            </a:r>
            <a:r>
              <a:rPr lang="fr-CH" sz="1500" b="1" dirty="0" err="1">
                <a:solidFill>
                  <a:srgbClr val="0070C0"/>
                </a:solidFill>
              </a:rPr>
              <a:t>sum</a:t>
            </a:r>
            <a:r>
              <a:rPr lang="fr-CH" sz="1500" b="1" dirty="0">
                <a:solidFill>
                  <a:srgbClr val="0070C0"/>
                </a:solidFill>
              </a:rPr>
              <a:t> of all items </a:t>
            </a:r>
            <a:r>
              <a:rPr lang="fr-CH" sz="1500" b="1" dirty="0" err="1">
                <a:solidFill>
                  <a:srgbClr val="0070C0"/>
                </a:solidFill>
              </a:rPr>
              <a:t>covered</a:t>
            </a:r>
            <a:r>
              <a:rPr lang="fr-CH" sz="1500" b="1" dirty="0">
                <a:solidFill>
                  <a:srgbClr val="0070C0"/>
                </a:solidFill>
              </a:rPr>
              <a:t> by one invitation to tender): power </a:t>
            </a:r>
            <a:r>
              <a:rPr lang="fr-CH" sz="1500" b="1" dirty="0" err="1">
                <a:solidFill>
                  <a:srgbClr val="0070C0"/>
                </a:solidFill>
              </a:rPr>
              <a:t>consumption</a:t>
            </a:r>
            <a:r>
              <a:rPr lang="fr-CH" sz="1500" b="1" dirty="0">
                <a:solidFill>
                  <a:srgbClr val="0070C0"/>
                </a:solidFill>
              </a:rPr>
              <a:t> &gt; 500 kW or  </a:t>
            </a:r>
            <a:r>
              <a:rPr lang="fr-CH" sz="1500" b="1" dirty="0" err="1">
                <a:solidFill>
                  <a:srgbClr val="0070C0"/>
                </a:solidFill>
              </a:rPr>
              <a:t>annual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energy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consumption</a:t>
            </a:r>
            <a:r>
              <a:rPr lang="fr-CH" sz="1500" b="1" dirty="0">
                <a:solidFill>
                  <a:srgbClr val="0070C0"/>
                </a:solidFill>
              </a:rPr>
              <a:t> &gt; 5 GWh </a:t>
            </a:r>
          </a:p>
          <a:p>
            <a:pPr marL="0" lvl="1" indent="0" algn="ctr">
              <a:lnSpc>
                <a:spcPct val="200000"/>
              </a:lnSpc>
              <a:spcBef>
                <a:spcPts val="300"/>
              </a:spcBef>
              <a:buClr>
                <a:srgbClr val="002060"/>
              </a:buClr>
              <a:buNone/>
              <a:tabLst>
                <a:tab pos="914400" algn="l"/>
              </a:tabLst>
            </a:pPr>
            <a:r>
              <a:rPr lang="fr-CH" sz="1500" b="1" dirty="0">
                <a:solidFill>
                  <a:srgbClr val="0070C0"/>
                </a:solidFill>
              </a:rPr>
              <a:t>→ </a:t>
            </a:r>
            <a:r>
              <a:rPr lang="fr-CH" sz="1500" b="1" dirty="0" err="1">
                <a:solidFill>
                  <a:srgbClr val="0070C0"/>
                </a:solidFill>
              </a:rPr>
              <a:t>Heat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recovery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capabilities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also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r>
              <a:rPr lang="fr-CH" sz="1500" b="1" dirty="0" err="1">
                <a:solidFill>
                  <a:srgbClr val="0070C0"/>
                </a:solidFill>
              </a:rPr>
              <a:t>assessed</a:t>
            </a:r>
            <a:r>
              <a:rPr lang="fr-CH" sz="1500" b="1" dirty="0">
                <a:solidFill>
                  <a:srgbClr val="0070C0"/>
                </a:solidFill>
              </a:rPr>
              <a:t> </a:t>
            </a:r>
            <a:br>
              <a:rPr lang="fr-CH" sz="1500" b="1" dirty="0">
                <a:solidFill>
                  <a:srgbClr val="0070C0"/>
                </a:solidFill>
              </a:rPr>
            </a:br>
            <a:r>
              <a:rPr lang="fr-CH" sz="1500" b="1" dirty="0">
                <a:solidFill>
                  <a:srgbClr val="0070C0"/>
                </a:solidFill>
              </a:rPr>
              <a:t>(in case of </a:t>
            </a:r>
            <a:r>
              <a:rPr lang="fr-CH" sz="1500" b="1" dirty="0" err="1">
                <a:solidFill>
                  <a:srgbClr val="0070C0"/>
                </a:solidFill>
              </a:rPr>
              <a:t>interest</a:t>
            </a:r>
            <a:r>
              <a:rPr lang="fr-CH" sz="1500" b="1" dirty="0">
                <a:solidFill>
                  <a:srgbClr val="0070C0"/>
                </a:solidFill>
              </a:rPr>
              <a:t> to CERN)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E551ED-D5F6-BEB4-0FE6-071C72C77C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16" t="1913" r="8703" b="15380"/>
          <a:stretch/>
        </p:blipFill>
        <p:spPr>
          <a:xfrm>
            <a:off x="5324354" y="877713"/>
            <a:ext cx="3715473" cy="510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3302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ISO 50001 certification and next steps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32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3" y="1260000"/>
            <a:ext cx="4114799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just">
              <a:lnSpc>
                <a:spcPct val="150000"/>
              </a:lnSpc>
              <a:spcBef>
                <a:spcPts val="33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600" b="1" dirty="0" err="1">
                <a:solidFill>
                  <a:srgbClr val="002060"/>
                </a:solidFill>
              </a:rPr>
              <a:t>Internal</a:t>
            </a:r>
            <a:r>
              <a:rPr lang="fr-CH" sz="1600" b="1" dirty="0">
                <a:solidFill>
                  <a:srgbClr val="002060"/>
                </a:solidFill>
              </a:rPr>
              <a:t> and certification audits </a:t>
            </a:r>
            <a:r>
              <a:rPr lang="fr-CH" sz="1600" b="1" dirty="0" err="1">
                <a:solidFill>
                  <a:srgbClr val="002060"/>
                </a:solidFill>
              </a:rPr>
              <a:t>carried</a:t>
            </a:r>
            <a:r>
              <a:rPr lang="fr-CH" sz="1600" b="1" dirty="0">
                <a:solidFill>
                  <a:srgbClr val="002060"/>
                </a:solidFill>
              </a:rPr>
              <a:t> out at the </a:t>
            </a:r>
            <a:r>
              <a:rPr lang="fr-CH" sz="1600" b="1" dirty="0">
                <a:solidFill>
                  <a:srgbClr val="0070C0"/>
                </a:solidFill>
              </a:rPr>
              <a:t>end of 2022</a:t>
            </a: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600" b="1" dirty="0">
                <a:solidFill>
                  <a:srgbClr val="002060"/>
                </a:solidFill>
              </a:rPr>
              <a:t>ISO 50001 certification </a:t>
            </a:r>
            <a:r>
              <a:rPr lang="fr-CH" sz="1600" b="1" dirty="0" err="1">
                <a:solidFill>
                  <a:srgbClr val="002060"/>
                </a:solidFill>
              </a:rPr>
              <a:t>obtained</a:t>
            </a:r>
            <a:r>
              <a:rPr lang="fr-CH" sz="1600" b="1" dirty="0">
                <a:solidFill>
                  <a:srgbClr val="002060"/>
                </a:solidFill>
              </a:rPr>
              <a:t> on </a:t>
            </a:r>
            <a:r>
              <a:rPr lang="fr-CH" sz="1600" b="1" dirty="0">
                <a:solidFill>
                  <a:srgbClr val="0070C0"/>
                </a:solidFill>
              </a:rPr>
              <a:t>2 </a:t>
            </a:r>
            <a:r>
              <a:rPr lang="fr-CH" sz="1600" b="1" dirty="0" err="1">
                <a:solidFill>
                  <a:srgbClr val="0070C0"/>
                </a:solidFill>
              </a:rPr>
              <a:t>February</a:t>
            </a:r>
            <a:r>
              <a:rPr lang="fr-CH" sz="1600" b="1" dirty="0">
                <a:solidFill>
                  <a:srgbClr val="0070C0"/>
                </a:solidFill>
              </a:rPr>
              <a:t> 2023, for an initial </a:t>
            </a:r>
            <a:r>
              <a:rPr lang="fr-CH" sz="1600" b="1" dirty="0" err="1">
                <a:solidFill>
                  <a:srgbClr val="0070C0"/>
                </a:solidFill>
              </a:rPr>
              <a:t>period</a:t>
            </a:r>
            <a:r>
              <a:rPr lang="fr-CH" sz="1600" b="1" dirty="0">
                <a:solidFill>
                  <a:srgbClr val="0070C0"/>
                </a:solidFill>
              </a:rPr>
              <a:t> of 3 </a:t>
            </a:r>
            <a:r>
              <a:rPr lang="fr-CH" sz="1600" b="1" dirty="0" err="1">
                <a:solidFill>
                  <a:srgbClr val="0070C0"/>
                </a:solidFill>
              </a:rPr>
              <a:t>years</a:t>
            </a:r>
            <a:endParaRPr lang="fr-CH" sz="1600" b="1" dirty="0">
              <a:solidFill>
                <a:srgbClr val="0070C0"/>
              </a:solidFill>
            </a:endParaRP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600" b="1" dirty="0">
                <a:solidFill>
                  <a:srgbClr val="002060"/>
                </a:solidFill>
              </a:rPr>
              <a:t>Certification </a:t>
            </a:r>
            <a:r>
              <a:rPr lang="fr-CH" sz="1600" b="1" dirty="0" err="1">
                <a:solidFill>
                  <a:srgbClr val="002060"/>
                </a:solidFill>
              </a:rPr>
              <a:t>covering</a:t>
            </a:r>
            <a:r>
              <a:rPr lang="fr-CH" sz="1600" b="1" dirty="0">
                <a:solidFill>
                  <a:srgbClr val="002060"/>
                </a:solidFill>
              </a:rPr>
              <a:t> the </a:t>
            </a:r>
            <a:r>
              <a:rPr lang="fr-CH" sz="1600" b="1" dirty="0" err="1">
                <a:solidFill>
                  <a:srgbClr val="002060"/>
                </a:solidFill>
              </a:rPr>
              <a:t>entire</a:t>
            </a:r>
            <a:r>
              <a:rPr lang="fr-CH" sz="1600" b="1" dirty="0">
                <a:solidFill>
                  <a:srgbClr val="002060"/>
                </a:solidFill>
              </a:rPr>
              <a:t> </a:t>
            </a:r>
            <a:r>
              <a:rPr lang="fr-CH" sz="1600" b="1" dirty="0" err="1">
                <a:solidFill>
                  <a:srgbClr val="002060"/>
                </a:solidFill>
              </a:rPr>
              <a:t>perimeter</a:t>
            </a:r>
            <a:r>
              <a:rPr lang="fr-CH" sz="1600" b="1" dirty="0">
                <a:solidFill>
                  <a:srgbClr val="002060"/>
                </a:solidFill>
              </a:rPr>
              <a:t> of the Organisation (</a:t>
            </a:r>
            <a:r>
              <a:rPr lang="fr-CH" sz="1600" b="1" dirty="0">
                <a:solidFill>
                  <a:srgbClr val="0070C0"/>
                </a:solidFill>
              </a:rPr>
              <a:t>i.e. all sites, </a:t>
            </a:r>
            <a:r>
              <a:rPr lang="fr-CH" sz="1600" b="1" dirty="0" err="1">
                <a:solidFill>
                  <a:srgbClr val="0070C0"/>
                </a:solidFill>
              </a:rPr>
              <a:t>activities</a:t>
            </a:r>
            <a:r>
              <a:rPr lang="fr-CH" sz="1600" b="1" dirty="0">
                <a:solidFill>
                  <a:srgbClr val="0070C0"/>
                </a:solidFill>
              </a:rPr>
              <a:t> and </a:t>
            </a:r>
            <a:r>
              <a:rPr lang="fr-CH" sz="1600" b="1" dirty="0" err="1">
                <a:solidFill>
                  <a:srgbClr val="0070C0"/>
                </a:solidFill>
              </a:rPr>
              <a:t>energies</a:t>
            </a:r>
            <a:r>
              <a:rPr lang="fr-CH" sz="1600" b="1" dirty="0">
                <a:solidFill>
                  <a:srgbClr val="002060"/>
                </a:solidFill>
              </a:rPr>
              <a:t>)</a:t>
            </a:r>
          </a:p>
          <a:p>
            <a:pPr marL="285750" lvl="1" indent="-285750" algn="just">
              <a:lnSpc>
                <a:spcPct val="150000"/>
              </a:lnSpc>
              <a:spcBef>
                <a:spcPts val="150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600" b="1" dirty="0">
                <a:solidFill>
                  <a:srgbClr val="002060"/>
                </a:solidFill>
              </a:rPr>
              <a:t>First surveillance audit </a:t>
            </a:r>
            <a:r>
              <a:rPr lang="fr-CH" sz="1600" b="1" dirty="0" err="1">
                <a:solidFill>
                  <a:srgbClr val="002060"/>
                </a:solidFill>
              </a:rPr>
              <a:t>planned</a:t>
            </a:r>
            <a:r>
              <a:rPr lang="fr-CH" sz="1600" b="1" dirty="0">
                <a:solidFill>
                  <a:srgbClr val="002060"/>
                </a:solidFill>
              </a:rPr>
              <a:t> in </a:t>
            </a:r>
            <a:r>
              <a:rPr lang="fr-CH" sz="1600" b="1" dirty="0" err="1">
                <a:solidFill>
                  <a:srgbClr val="0070C0"/>
                </a:solidFill>
              </a:rPr>
              <a:t>February</a:t>
            </a:r>
            <a:r>
              <a:rPr lang="fr-CH" sz="1600" b="1" dirty="0">
                <a:solidFill>
                  <a:srgbClr val="0070C0"/>
                </a:solidFill>
              </a:rPr>
              <a:t> 2024</a:t>
            </a:r>
            <a:r>
              <a:rPr lang="fr-CH" sz="1600" b="1" dirty="0">
                <a:solidFill>
                  <a:srgbClr val="00B050"/>
                </a:solidFill>
              </a:rPr>
              <a:t> → </a:t>
            </a:r>
            <a:r>
              <a:rPr lang="fr-CH" sz="1600" b="1" dirty="0" err="1">
                <a:solidFill>
                  <a:srgbClr val="00B050"/>
                </a:solidFill>
              </a:rPr>
              <a:t>Internal</a:t>
            </a:r>
            <a:r>
              <a:rPr lang="fr-CH" sz="1600" b="1" dirty="0">
                <a:solidFill>
                  <a:srgbClr val="00B050"/>
                </a:solidFill>
              </a:rPr>
              <a:t> audit </a:t>
            </a:r>
            <a:r>
              <a:rPr lang="fr-CH" sz="1600" b="1" dirty="0" err="1">
                <a:solidFill>
                  <a:srgbClr val="00B050"/>
                </a:solidFill>
              </a:rPr>
              <a:t>completed</a:t>
            </a:r>
            <a:r>
              <a:rPr lang="fr-CH" sz="1600" b="1" dirty="0">
                <a:solidFill>
                  <a:srgbClr val="00B050"/>
                </a:solidFill>
              </a:rPr>
              <a:t> </a:t>
            </a:r>
            <a:r>
              <a:rPr lang="fr-CH" sz="1600" b="1" dirty="0" err="1">
                <a:solidFill>
                  <a:srgbClr val="00B050"/>
                </a:solidFill>
              </a:rPr>
              <a:t>with</a:t>
            </a:r>
            <a:r>
              <a:rPr lang="fr-CH" sz="1600" b="1" dirty="0">
                <a:solidFill>
                  <a:srgbClr val="00B050"/>
                </a:solidFill>
              </a:rPr>
              <a:t> </a:t>
            </a:r>
            <a:r>
              <a:rPr lang="fr-CH" sz="1600" b="1" dirty="0" err="1">
                <a:solidFill>
                  <a:srgbClr val="00B050"/>
                </a:solidFill>
              </a:rPr>
              <a:t>very</a:t>
            </a:r>
            <a:r>
              <a:rPr lang="fr-CH" sz="1600" b="1" dirty="0">
                <a:solidFill>
                  <a:srgbClr val="00B050"/>
                </a:solidFill>
              </a:rPr>
              <a:t> positive </a:t>
            </a:r>
            <a:r>
              <a:rPr lang="fr-CH" sz="1600" b="1" dirty="0" err="1">
                <a:solidFill>
                  <a:srgbClr val="00B050"/>
                </a:solidFill>
              </a:rPr>
              <a:t>outcome</a:t>
            </a:r>
            <a:endParaRPr lang="fr-CH" sz="1600" b="1" dirty="0">
              <a:solidFill>
                <a:srgbClr val="0070C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DE5450A-EB24-65E5-10B2-285053CACC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312" y="933695"/>
            <a:ext cx="3685742" cy="518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2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D243E93-4636-1A24-9791-2917530C21E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0"/>
            <a:ext cx="91418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take-away messages</a:t>
            </a:r>
          </a:p>
        </p:txBody>
      </p:sp>
    </p:spTree>
    <p:extLst>
      <p:ext uri="{BB962C8B-B14F-4D97-AF65-F5344CB8AC3E}">
        <p14:creationId xmlns:p14="http://schemas.microsoft.com/office/powerpoint/2010/main" val="14012477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Conclusion – Take-away messages (1/2)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34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2" y="1260000"/>
            <a:ext cx="8226854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/>
              <a:t>Energy management and ISO 50001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Energy management in place at CERN </a:t>
            </a:r>
            <a:r>
              <a:rPr lang="fr-CH" sz="1400" dirty="0" err="1">
                <a:solidFill>
                  <a:srgbClr val="0070C0"/>
                </a:solidFill>
              </a:rPr>
              <a:t>since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many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years</a:t>
            </a:r>
            <a:r>
              <a:rPr lang="fr-CH" sz="1400" dirty="0">
                <a:solidFill>
                  <a:srgbClr val="0070C0"/>
                </a:solidFill>
              </a:rPr>
              <a:t>, </a:t>
            </a:r>
            <a:r>
              <a:rPr lang="fr-CH" sz="1400" dirty="0" err="1">
                <a:solidFill>
                  <a:srgbClr val="0070C0"/>
                </a:solidFill>
              </a:rPr>
              <a:t>with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energy</a:t>
            </a:r>
            <a:r>
              <a:rPr lang="fr-CH" sz="1400" dirty="0">
                <a:solidFill>
                  <a:srgbClr val="0070C0"/>
                </a:solidFill>
              </a:rPr>
              <a:t> management panel </a:t>
            </a:r>
            <a:r>
              <a:rPr lang="fr-CH" sz="1400" dirty="0" err="1">
                <a:solidFill>
                  <a:srgbClr val="0070C0"/>
                </a:solidFill>
              </a:rPr>
              <a:t>formally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established</a:t>
            </a:r>
            <a:r>
              <a:rPr lang="fr-CH" sz="1400" dirty="0">
                <a:solidFill>
                  <a:srgbClr val="0070C0"/>
                </a:solidFill>
              </a:rPr>
              <a:t> in 2015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Excellent </a:t>
            </a:r>
            <a:r>
              <a:rPr lang="fr-CH" sz="1400" dirty="0" err="1">
                <a:solidFill>
                  <a:srgbClr val="0070C0"/>
                </a:solidFill>
              </a:rPr>
              <a:t>understanding</a:t>
            </a:r>
            <a:r>
              <a:rPr lang="fr-CH" sz="1400" dirty="0">
                <a:solidFill>
                  <a:srgbClr val="0070C0"/>
                </a:solidFill>
              </a:rPr>
              <a:t> on CERN </a:t>
            </a:r>
            <a:r>
              <a:rPr lang="fr-CH" sz="1400" dirty="0" err="1">
                <a:solidFill>
                  <a:srgbClr val="0070C0"/>
                </a:solidFill>
              </a:rPr>
              <a:t>energy</a:t>
            </a:r>
            <a:r>
              <a:rPr lang="fr-CH" sz="1400" dirty="0">
                <a:solidFill>
                  <a:srgbClr val="0070C0"/>
                </a:solidFill>
              </a:rPr>
              <a:t> use and </a:t>
            </a:r>
            <a:r>
              <a:rPr lang="fr-CH" sz="1400" dirty="0" err="1">
                <a:solidFill>
                  <a:srgbClr val="0070C0"/>
                </a:solidFill>
              </a:rPr>
              <a:t>metering</a:t>
            </a:r>
            <a:r>
              <a:rPr lang="fr-CH" sz="1400" dirty="0">
                <a:solidFill>
                  <a:srgbClr val="0070C0"/>
                </a:solidFill>
              </a:rPr>
              <a:t> plan in place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 err="1">
                <a:solidFill>
                  <a:srgbClr val="0070C0"/>
                </a:solidFill>
              </a:rPr>
              <a:t>Electricity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consumption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forecast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well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established</a:t>
            </a:r>
            <a:endParaRPr lang="fr-CH" sz="1400" dirty="0">
              <a:solidFill>
                <a:srgbClr val="0070C0"/>
              </a:solidFill>
            </a:endParaRP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 err="1">
                <a:solidFill>
                  <a:srgbClr val="0070C0"/>
                </a:solidFill>
              </a:rPr>
              <a:t>Governance</a:t>
            </a:r>
            <a:r>
              <a:rPr lang="fr-CH" sz="1400" dirty="0">
                <a:solidFill>
                  <a:srgbClr val="0070C0"/>
                </a:solidFill>
              </a:rPr>
              <a:t> and structure </a:t>
            </a:r>
            <a:r>
              <a:rPr lang="fr-CH" sz="1400" dirty="0" err="1">
                <a:solidFill>
                  <a:srgbClr val="0070C0"/>
                </a:solidFill>
              </a:rPr>
              <a:t>reinforced</a:t>
            </a:r>
            <a:r>
              <a:rPr lang="fr-CH" sz="1400" dirty="0">
                <a:solidFill>
                  <a:srgbClr val="0070C0"/>
                </a:solidFill>
              </a:rPr>
              <a:t> in 2022 </a:t>
            </a:r>
            <a:r>
              <a:rPr lang="fr-CH" sz="1400" dirty="0" err="1">
                <a:solidFill>
                  <a:srgbClr val="0070C0"/>
                </a:solidFill>
              </a:rPr>
              <a:t>with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energy</a:t>
            </a:r>
            <a:r>
              <a:rPr lang="fr-CH" sz="1400" dirty="0">
                <a:solidFill>
                  <a:srgbClr val="0070C0"/>
                </a:solidFill>
              </a:rPr>
              <a:t> performance </a:t>
            </a:r>
            <a:r>
              <a:rPr lang="fr-CH" sz="1400" dirty="0" err="1">
                <a:solidFill>
                  <a:srgbClr val="0070C0"/>
                </a:solidFill>
              </a:rPr>
              <a:t>taken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into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account</a:t>
            </a:r>
            <a:r>
              <a:rPr lang="fr-CH" sz="1400" dirty="0">
                <a:solidFill>
                  <a:srgbClr val="0070C0"/>
                </a:solidFill>
              </a:rPr>
              <a:t> in all relevant </a:t>
            </a:r>
            <a:r>
              <a:rPr lang="fr-CH" sz="1400" dirty="0" err="1">
                <a:solidFill>
                  <a:srgbClr val="0070C0"/>
                </a:solidFill>
              </a:rPr>
              <a:t>organisational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processes</a:t>
            </a:r>
            <a:r>
              <a:rPr lang="fr-CH" sz="1400" dirty="0">
                <a:solidFill>
                  <a:srgbClr val="0070C0"/>
                </a:solidFill>
              </a:rPr>
              <a:t> → ISO 50001 certification </a:t>
            </a:r>
            <a:r>
              <a:rPr lang="fr-CH" sz="1400" dirty="0" err="1">
                <a:solidFill>
                  <a:srgbClr val="0070C0"/>
                </a:solidFill>
              </a:rPr>
              <a:t>obtained</a:t>
            </a:r>
            <a:r>
              <a:rPr lang="fr-CH" sz="1400" dirty="0">
                <a:solidFill>
                  <a:srgbClr val="0070C0"/>
                </a:solidFill>
              </a:rPr>
              <a:t> in </a:t>
            </a:r>
            <a:r>
              <a:rPr lang="fr-CH" sz="1400" dirty="0" err="1">
                <a:solidFill>
                  <a:srgbClr val="0070C0"/>
                </a:solidFill>
              </a:rPr>
              <a:t>February</a:t>
            </a:r>
            <a:r>
              <a:rPr lang="fr-CH" sz="1400" dirty="0">
                <a:solidFill>
                  <a:srgbClr val="0070C0"/>
                </a:solidFill>
              </a:rPr>
              <a:t> 2023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Full </a:t>
            </a:r>
            <a:r>
              <a:rPr lang="fr-CH" sz="1400" dirty="0" err="1">
                <a:solidFill>
                  <a:srgbClr val="0070C0"/>
                </a:solidFill>
              </a:rPr>
              <a:t>implementation</a:t>
            </a:r>
            <a:r>
              <a:rPr lang="fr-CH" sz="1400" dirty="0">
                <a:solidFill>
                  <a:srgbClr val="0070C0"/>
                </a:solidFill>
              </a:rPr>
              <a:t> of ISO 50001 </a:t>
            </a:r>
            <a:r>
              <a:rPr lang="fr-CH" sz="1400" dirty="0" err="1">
                <a:solidFill>
                  <a:srgbClr val="0070C0"/>
                </a:solidFill>
              </a:rPr>
              <a:t>requirements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ongoing</a:t>
            </a:r>
            <a:r>
              <a:rPr lang="fr-CH" sz="1400" dirty="0">
                <a:solidFill>
                  <a:srgbClr val="0070C0"/>
                </a:solidFill>
              </a:rPr>
              <a:t>, </a:t>
            </a:r>
            <a:r>
              <a:rPr lang="fr-CH" sz="1400" dirty="0" err="1">
                <a:solidFill>
                  <a:srgbClr val="0070C0"/>
                </a:solidFill>
              </a:rPr>
              <a:t>with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adjustments</a:t>
            </a:r>
            <a:r>
              <a:rPr lang="fr-CH" sz="1400" dirty="0">
                <a:solidFill>
                  <a:srgbClr val="0070C0"/>
                </a:solidFill>
              </a:rPr>
              <a:t> as </a:t>
            </a:r>
            <a:r>
              <a:rPr lang="fr-CH" sz="1400" dirty="0" err="1">
                <a:solidFill>
                  <a:srgbClr val="0070C0"/>
                </a:solidFill>
              </a:rPr>
              <a:t>required</a:t>
            </a:r>
            <a:r>
              <a:rPr lang="fr-CH" sz="1400" dirty="0">
                <a:solidFill>
                  <a:srgbClr val="0070C0"/>
                </a:solidFill>
              </a:rPr>
              <a:t> (</a:t>
            </a:r>
            <a:r>
              <a:rPr lang="fr-CH" sz="1400" dirty="0" err="1">
                <a:solidFill>
                  <a:srgbClr val="0070C0"/>
                </a:solidFill>
              </a:rPr>
              <a:t>continuous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improvement</a:t>
            </a:r>
            <a:r>
              <a:rPr lang="fr-CH" sz="1400" dirty="0">
                <a:solidFill>
                  <a:srgbClr val="0070C0"/>
                </a:solidFill>
              </a:rPr>
              <a:t>)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Human </a:t>
            </a:r>
            <a:r>
              <a:rPr lang="fr-CH" sz="1400" dirty="0" err="1">
                <a:solidFill>
                  <a:srgbClr val="0070C0"/>
                </a:solidFill>
              </a:rPr>
              <a:t>resource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ramp</a:t>
            </a:r>
            <a:r>
              <a:rPr lang="fr-CH" sz="1400" dirty="0">
                <a:solidFill>
                  <a:srgbClr val="0070C0"/>
                </a:solidFill>
              </a:rPr>
              <a:t>-up </a:t>
            </a:r>
            <a:r>
              <a:rPr lang="fr-CH" sz="1400" dirty="0" err="1">
                <a:solidFill>
                  <a:srgbClr val="0070C0"/>
                </a:solidFill>
              </a:rPr>
              <a:t>ongoing</a:t>
            </a:r>
            <a:r>
              <a:rPr lang="fr-CH" sz="1400" dirty="0">
                <a:solidFill>
                  <a:srgbClr val="0070C0"/>
                </a:solidFill>
              </a:rPr>
              <a:t> (ATS-DO, SCE, etc.)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Next official audit: 28 </a:t>
            </a:r>
            <a:r>
              <a:rPr lang="fr-CH" sz="1400" dirty="0" err="1">
                <a:solidFill>
                  <a:srgbClr val="0070C0"/>
                </a:solidFill>
              </a:rPr>
              <a:t>February</a:t>
            </a:r>
            <a:r>
              <a:rPr lang="fr-CH" sz="1400" dirty="0">
                <a:solidFill>
                  <a:srgbClr val="0070C0"/>
                </a:solidFill>
              </a:rPr>
              <a:t> – 1 March 2024</a:t>
            </a:r>
            <a:endParaRPr lang="fr-CH" sz="1400" b="1" dirty="0"/>
          </a:p>
        </p:txBody>
      </p:sp>
    </p:spTree>
    <p:extLst>
      <p:ext uri="{BB962C8B-B14F-4D97-AF65-F5344CB8AC3E}">
        <p14:creationId xmlns:p14="http://schemas.microsoft.com/office/powerpoint/2010/main" val="19508164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Conclusion – Take-away messages (2/2)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35</a:t>
            </a:fld>
            <a:endParaRPr lang="en-US" b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E2F8338-999F-394F-B00C-0F51E2597A16}"/>
              </a:ext>
            </a:extLst>
          </p:cNvPr>
          <p:cNvSpPr txBox="1">
            <a:spLocks/>
          </p:cNvSpPr>
          <p:nvPr/>
        </p:nvSpPr>
        <p:spPr>
          <a:xfrm>
            <a:off x="457202" y="1260000"/>
            <a:ext cx="8226854" cy="50160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 err="1"/>
              <a:t>Electricity</a:t>
            </a:r>
            <a:r>
              <a:rPr lang="fr-CH" sz="1400" b="1" dirty="0"/>
              <a:t> </a:t>
            </a:r>
            <a:r>
              <a:rPr lang="fr-CH" sz="1400" b="1" dirty="0" err="1"/>
              <a:t>contracts</a:t>
            </a:r>
            <a:endParaRPr lang="fr-CH" sz="1400" b="1" dirty="0"/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Energy </a:t>
            </a:r>
            <a:r>
              <a:rPr lang="fr-CH" sz="1400" dirty="0" err="1">
                <a:solidFill>
                  <a:srgbClr val="0070C0"/>
                </a:solidFill>
              </a:rPr>
              <a:t>crisis</a:t>
            </a:r>
            <a:r>
              <a:rPr lang="fr-CH" sz="1400" dirty="0">
                <a:solidFill>
                  <a:srgbClr val="0070C0"/>
                </a:solidFill>
              </a:rPr>
              <a:t> impact </a:t>
            </a:r>
            <a:r>
              <a:rPr lang="fr-CH" sz="1400" dirty="0" err="1">
                <a:solidFill>
                  <a:srgbClr val="0070C0"/>
                </a:solidFill>
              </a:rPr>
              <a:t>limited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thanks</a:t>
            </a:r>
            <a:r>
              <a:rPr lang="fr-CH" sz="1400" dirty="0">
                <a:solidFill>
                  <a:srgbClr val="0070C0"/>
                </a:solidFill>
              </a:rPr>
              <a:t> to </a:t>
            </a:r>
            <a:r>
              <a:rPr lang="fr-CH" sz="1400" dirty="0" err="1">
                <a:solidFill>
                  <a:srgbClr val="0070C0"/>
                </a:solidFill>
              </a:rPr>
              <a:t>current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contract</a:t>
            </a:r>
            <a:r>
              <a:rPr lang="fr-CH" sz="1400" dirty="0">
                <a:solidFill>
                  <a:srgbClr val="0070C0"/>
                </a:solidFill>
              </a:rPr>
              <a:t> structure </a:t>
            </a:r>
            <a:r>
              <a:rPr lang="fr-CH" sz="1400" dirty="0" err="1">
                <a:solidFill>
                  <a:srgbClr val="0070C0"/>
                </a:solidFill>
              </a:rPr>
              <a:t>including</a:t>
            </a:r>
            <a:r>
              <a:rPr lang="fr-CH" sz="1400" dirty="0">
                <a:solidFill>
                  <a:srgbClr val="0070C0"/>
                </a:solidFill>
              </a:rPr>
              <a:t> ARENH </a:t>
            </a:r>
            <a:r>
              <a:rPr lang="fr-CH" sz="1400" dirty="0" err="1">
                <a:solidFill>
                  <a:srgbClr val="0070C0"/>
                </a:solidFill>
              </a:rPr>
              <a:t>mechanism</a:t>
            </a:r>
            <a:r>
              <a:rPr lang="fr-CH" sz="1400" dirty="0">
                <a:solidFill>
                  <a:srgbClr val="0070C0"/>
                </a:solidFill>
              </a:rPr>
              <a:t> → At least </a:t>
            </a:r>
            <a:r>
              <a:rPr lang="fr-CH" sz="1400" dirty="0" err="1">
                <a:solidFill>
                  <a:srgbClr val="0070C0"/>
                </a:solidFill>
              </a:rPr>
              <a:t>until</a:t>
            </a:r>
            <a:r>
              <a:rPr lang="fr-CH" sz="1400" dirty="0">
                <a:solidFill>
                  <a:srgbClr val="0070C0"/>
                </a:solidFill>
              </a:rPr>
              <a:t> the end of 2025!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Major </a:t>
            </a:r>
            <a:r>
              <a:rPr lang="fr-CH" sz="1400" dirty="0" err="1">
                <a:solidFill>
                  <a:srgbClr val="0070C0"/>
                </a:solidFill>
              </a:rPr>
              <a:t>uncertainty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after</a:t>
            </a:r>
            <a:r>
              <a:rPr lang="fr-CH" sz="1400" dirty="0">
                <a:solidFill>
                  <a:srgbClr val="0070C0"/>
                </a:solidFill>
              </a:rPr>
              <a:t> 2025 </a:t>
            </a:r>
            <a:r>
              <a:rPr lang="fr-CH" sz="1400" dirty="0" err="1">
                <a:solidFill>
                  <a:srgbClr val="0070C0"/>
                </a:solidFill>
              </a:rPr>
              <a:t>following</a:t>
            </a:r>
            <a:r>
              <a:rPr lang="fr-CH" sz="1400" dirty="0">
                <a:solidFill>
                  <a:srgbClr val="0070C0"/>
                </a:solidFill>
              </a:rPr>
              <a:t> the </a:t>
            </a:r>
            <a:r>
              <a:rPr lang="fr-CH" sz="1400" dirty="0" err="1">
                <a:solidFill>
                  <a:srgbClr val="0070C0"/>
                </a:solidFill>
              </a:rPr>
              <a:t>unknown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evolution</a:t>
            </a:r>
            <a:r>
              <a:rPr lang="fr-CH" sz="1400" dirty="0">
                <a:solidFill>
                  <a:srgbClr val="0070C0"/>
                </a:solidFill>
              </a:rPr>
              <a:t> of </a:t>
            </a:r>
            <a:r>
              <a:rPr lang="fr-CH" sz="1400" dirty="0" err="1">
                <a:solidFill>
                  <a:srgbClr val="0070C0"/>
                </a:solidFill>
              </a:rPr>
              <a:t>regulatory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framework</a:t>
            </a:r>
            <a:endParaRPr lang="fr-CH" sz="1400" dirty="0">
              <a:solidFill>
                <a:srgbClr val="0070C0"/>
              </a:solidFill>
            </a:endParaRP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Clear goal of the Organisation to enter </a:t>
            </a:r>
            <a:r>
              <a:rPr lang="fr-CH" sz="1400" dirty="0" err="1">
                <a:solidFill>
                  <a:srgbClr val="0070C0"/>
                </a:solidFill>
              </a:rPr>
              <a:t>into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offsite</a:t>
            </a:r>
            <a:r>
              <a:rPr lang="fr-CH" sz="1400" dirty="0">
                <a:solidFill>
                  <a:srgbClr val="0070C0"/>
                </a:solidFill>
              </a:rPr>
              <a:t> PV </a:t>
            </a:r>
            <a:r>
              <a:rPr lang="fr-CH" sz="1400" dirty="0" err="1">
                <a:solidFill>
                  <a:srgbClr val="0070C0"/>
                </a:solidFill>
              </a:rPr>
              <a:t>physical</a:t>
            </a:r>
            <a:r>
              <a:rPr lang="fr-CH" sz="1400" dirty="0">
                <a:solidFill>
                  <a:srgbClr val="0070C0"/>
                </a:solidFill>
              </a:rPr>
              <a:t> Power </a:t>
            </a:r>
            <a:r>
              <a:rPr lang="fr-CH" sz="1400" dirty="0" err="1">
                <a:solidFill>
                  <a:srgbClr val="0070C0"/>
                </a:solidFill>
              </a:rPr>
              <a:t>Purchase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Agreements</a:t>
            </a:r>
            <a:r>
              <a:rPr lang="fr-CH" sz="1400" dirty="0">
                <a:solidFill>
                  <a:srgbClr val="0070C0"/>
                </a:solidFill>
              </a:rPr>
              <a:t>, for the moment up to 10% of </a:t>
            </a:r>
            <a:r>
              <a:rPr lang="fr-CH" sz="1400" dirty="0" err="1">
                <a:solidFill>
                  <a:srgbClr val="0070C0"/>
                </a:solidFill>
              </a:rPr>
              <a:t>CERN’s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annual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electricity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consumption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during</a:t>
            </a:r>
            <a:r>
              <a:rPr lang="fr-CH" sz="1400" dirty="0">
                <a:solidFill>
                  <a:srgbClr val="0070C0"/>
                </a:solidFill>
              </a:rPr>
              <a:t> run </a:t>
            </a:r>
            <a:r>
              <a:rPr lang="fr-CH" sz="1400" dirty="0" err="1">
                <a:solidFill>
                  <a:srgbClr val="0070C0"/>
                </a:solidFill>
              </a:rPr>
              <a:t>periods</a:t>
            </a:r>
            <a:r>
              <a:rPr lang="fr-CH" sz="1400" dirty="0">
                <a:solidFill>
                  <a:srgbClr val="0070C0"/>
                </a:solidFill>
              </a:rPr>
              <a:t> – </a:t>
            </a:r>
            <a:r>
              <a:rPr lang="fr-CH" sz="1400" dirty="0" err="1">
                <a:solidFill>
                  <a:srgbClr val="0070C0"/>
                </a:solidFill>
              </a:rPr>
              <a:t>With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other</a:t>
            </a:r>
            <a:r>
              <a:rPr lang="fr-CH" sz="1400" dirty="0">
                <a:solidFill>
                  <a:srgbClr val="0070C0"/>
                </a:solidFill>
              </a:rPr>
              <a:t> types of Power Power </a:t>
            </a:r>
            <a:r>
              <a:rPr lang="fr-CH" sz="1400" dirty="0" err="1">
                <a:solidFill>
                  <a:srgbClr val="0070C0"/>
                </a:solidFill>
              </a:rPr>
              <a:t>Agreements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also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being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studied</a:t>
            </a:r>
            <a:endParaRPr lang="fr-CH" sz="1400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/>
              <a:t>Medium/long-</a:t>
            </a:r>
            <a:r>
              <a:rPr lang="fr-CH" sz="1400" b="1" dirty="0" err="1"/>
              <a:t>term</a:t>
            </a:r>
            <a:r>
              <a:rPr lang="fr-CH" sz="1400" b="1" dirty="0"/>
              <a:t> perspectives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 err="1">
                <a:solidFill>
                  <a:srgbClr val="0070C0"/>
                </a:solidFill>
              </a:rPr>
              <a:t>Electricity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consumption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forecast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known</a:t>
            </a:r>
            <a:r>
              <a:rPr lang="fr-CH" sz="1400" dirty="0">
                <a:solidFill>
                  <a:srgbClr val="0070C0"/>
                </a:solidFill>
              </a:rPr>
              <a:t> up to 2041 </a:t>
            </a:r>
            <a:r>
              <a:rPr lang="fr-CH" sz="1400" dirty="0" err="1">
                <a:solidFill>
                  <a:srgbClr val="0070C0"/>
                </a:solidFill>
              </a:rPr>
              <a:t>included</a:t>
            </a:r>
            <a:r>
              <a:rPr lang="fr-CH" sz="1400" dirty="0">
                <a:solidFill>
                  <a:srgbClr val="0070C0"/>
                </a:solidFill>
              </a:rPr>
              <a:t> (end of the LHC </a:t>
            </a:r>
            <a:r>
              <a:rPr lang="fr-CH" sz="1400" dirty="0" err="1">
                <a:solidFill>
                  <a:srgbClr val="0070C0"/>
                </a:solidFill>
              </a:rPr>
              <a:t>operation</a:t>
            </a:r>
            <a:r>
              <a:rPr lang="fr-CH" sz="1400" dirty="0">
                <a:solidFill>
                  <a:srgbClr val="0070C0"/>
                </a:solidFill>
              </a:rPr>
              <a:t>) – </a:t>
            </a:r>
            <a:r>
              <a:rPr lang="fr-CH" sz="1400" dirty="0" err="1">
                <a:solidFill>
                  <a:srgbClr val="0070C0"/>
                </a:solidFill>
              </a:rPr>
              <a:t>Between</a:t>
            </a:r>
            <a:r>
              <a:rPr lang="fr-CH" sz="1400" dirty="0">
                <a:solidFill>
                  <a:srgbClr val="0070C0"/>
                </a:solidFill>
              </a:rPr>
              <a:t> 1.3 and 1.5 TWh/</a:t>
            </a:r>
            <a:r>
              <a:rPr lang="fr-CH" sz="1400" dirty="0" err="1">
                <a:solidFill>
                  <a:srgbClr val="0070C0"/>
                </a:solidFill>
              </a:rPr>
              <a:t>year</a:t>
            </a:r>
            <a:r>
              <a:rPr lang="fr-CH" sz="1400" dirty="0">
                <a:solidFill>
                  <a:srgbClr val="0070C0"/>
                </a:solidFill>
              </a:rPr>
              <a:t> maximum</a:t>
            </a:r>
          </a:p>
          <a:p>
            <a:pPr marL="568325" lvl="2" indent="-34290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Future CERN </a:t>
            </a:r>
            <a:r>
              <a:rPr lang="fr-CH" sz="1400" dirty="0" err="1">
                <a:solidFill>
                  <a:srgbClr val="0070C0"/>
                </a:solidFill>
              </a:rPr>
              <a:t>projects</a:t>
            </a:r>
            <a:r>
              <a:rPr lang="fr-CH" sz="1400" dirty="0">
                <a:solidFill>
                  <a:srgbClr val="0070C0"/>
                </a:solidFill>
              </a:rPr>
              <a:t> (</a:t>
            </a:r>
            <a:r>
              <a:rPr lang="fr-CH" sz="1400" dirty="0" err="1">
                <a:solidFill>
                  <a:srgbClr val="0070C0"/>
                </a:solidFill>
              </a:rPr>
              <a:t>feasibility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studies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ongoing</a:t>
            </a:r>
            <a:r>
              <a:rPr lang="fr-CH" sz="1400" dirty="0">
                <a:solidFill>
                  <a:srgbClr val="0070C0"/>
                </a:solidFill>
              </a:rPr>
              <a:t>) </a:t>
            </a:r>
            <a:r>
              <a:rPr lang="fr-CH" sz="1400" dirty="0" err="1">
                <a:solidFill>
                  <a:srgbClr val="0070C0"/>
                </a:solidFill>
              </a:rPr>
              <a:t>taking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into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account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energy</a:t>
            </a:r>
            <a:r>
              <a:rPr lang="fr-CH" sz="1400" dirty="0">
                <a:solidFill>
                  <a:srgbClr val="0070C0"/>
                </a:solidFill>
              </a:rPr>
              <a:t> performance as a major </a:t>
            </a:r>
            <a:r>
              <a:rPr lang="fr-CH" sz="1400" dirty="0" err="1">
                <a:solidFill>
                  <a:srgbClr val="0070C0"/>
                </a:solidFill>
              </a:rPr>
              <a:t>parameter</a:t>
            </a:r>
            <a:r>
              <a:rPr lang="fr-CH" sz="1400" dirty="0">
                <a:solidFill>
                  <a:srgbClr val="0070C0"/>
                </a:solidFill>
              </a:rPr>
              <a:t> for </a:t>
            </a:r>
            <a:r>
              <a:rPr lang="fr-CH" sz="1400" dirty="0" err="1">
                <a:solidFill>
                  <a:srgbClr val="0070C0"/>
                </a:solidFill>
              </a:rPr>
              <a:t>decision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making</a:t>
            </a:r>
            <a:r>
              <a:rPr lang="fr-CH" sz="1400" dirty="0">
                <a:solidFill>
                  <a:srgbClr val="0070C0"/>
                </a:solidFill>
              </a:rPr>
              <a:t> (</a:t>
            </a:r>
            <a:r>
              <a:rPr lang="fr-CH" sz="1400" dirty="0" err="1">
                <a:solidFill>
                  <a:srgbClr val="0070C0"/>
                </a:solidFill>
              </a:rPr>
              <a:t>equipment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consumptions</a:t>
            </a:r>
            <a:r>
              <a:rPr lang="fr-CH" sz="1400" dirty="0">
                <a:solidFill>
                  <a:srgbClr val="0070C0"/>
                </a:solidFill>
              </a:rPr>
              <a:t>, types of </a:t>
            </a:r>
            <a:r>
              <a:rPr lang="fr-CH" sz="1400" dirty="0" err="1">
                <a:solidFill>
                  <a:srgbClr val="0070C0"/>
                </a:solidFill>
              </a:rPr>
              <a:t>energy</a:t>
            </a:r>
            <a:r>
              <a:rPr lang="fr-CH" sz="1400" dirty="0">
                <a:solidFill>
                  <a:srgbClr val="0070C0"/>
                </a:solidFill>
              </a:rPr>
              <a:t>, </a:t>
            </a:r>
            <a:r>
              <a:rPr lang="fr-CH" sz="1400" dirty="0" err="1">
                <a:solidFill>
                  <a:srgbClr val="0070C0"/>
                </a:solidFill>
              </a:rPr>
              <a:t>sourcing</a:t>
            </a:r>
            <a:r>
              <a:rPr lang="fr-CH" sz="1400" dirty="0">
                <a:solidFill>
                  <a:srgbClr val="0070C0"/>
                </a:solidFill>
              </a:rPr>
              <a:t>, etc.)</a:t>
            </a:r>
          </a:p>
          <a:p>
            <a:pPr marL="568325" lvl="2" indent="-342900" algn="just">
              <a:lnSpc>
                <a:spcPct val="150000"/>
              </a:lnSpc>
              <a:spcBef>
                <a:spcPts val="300"/>
              </a:spcBef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endParaRPr lang="fr-CH" sz="13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1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/>
              <a:t>Energy consumption at CERN</a:t>
            </a:r>
            <a:endParaRPr lang="en-US" sz="30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4</a:t>
            </a:fld>
            <a:endParaRPr lang="en-US" b="1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1B51AB-A360-377B-F53D-2951CBD50B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1260000"/>
            <a:ext cx="8229598" cy="5016068"/>
          </a:xfrm>
        </p:spPr>
        <p:txBody>
          <a:bodyPr>
            <a:normAutofit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500" b="1" dirty="0"/>
              <a:t>Four types of </a:t>
            </a:r>
            <a:r>
              <a:rPr lang="fr-CH" sz="1500" b="1" dirty="0" err="1"/>
              <a:t>energy</a:t>
            </a:r>
            <a:r>
              <a:rPr lang="fr-CH" sz="1500" b="1" dirty="0"/>
              <a:t> </a:t>
            </a:r>
            <a:r>
              <a:rPr lang="fr-CH" sz="1500" b="1" dirty="0" err="1"/>
              <a:t>used</a:t>
            </a:r>
            <a:endParaRPr lang="fr-CH" sz="1500" b="1" baseline="30000" dirty="0"/>
          </a:p>
          <a:p>
            <a:pPr marL="511175" lvl="2" indent="-285750" algn="just">
              <a:lnSpc>
                <a:spcPct val="15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fr-CH" sz="1400" dirty="0" err="1">
                <a:solidFill>
                  <a:srgbClr val="0070C0"/>
                </a:solidFill>
              </a:rPr>
              <a:t>Electricity</a:t>
            </a:r>
            <a:r>
              <a:rPr lang="fr-CH" sz="1400" dirty="0">
                <a:solidFill>
                  <a:srgbClr val="0070C0"/>
                </a:solidFill>
              </a:rPr>
              <a:t> for </a:t>
            </a:r>
            <a:r>
              <a:rPr lang="fr-CH" sz="1400" dirty="0" err="1">
                <a:solidFill>
                  <a:srgbClr val="0070C0"/>
                </a:solidFill>
              </a:rPr>
              <a:t>most</a:t>
            </a:r>
            <a:r>
              <a:rPr lang="fr-CH" sz="1400" dirty="0">
                <a:solidFill>
                  <a:srgbClr val="0070C0"/>
                </a:solidFill>
              </a:rPr>
              <a:t> uses</a:t>
            </a:r>
          </a:p>
          <a:p>
            <a:pPr marL="511175" lvl="2" indent="-285750" algn="just">
              <a:lnSpc>
                <a:spcPct val="15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Gas for </a:t>
            </a:r>
            <a:r>
              <a:rPr lang="fr-CH" sz="1400" dirty="0" err="1">
                <a:solidFill>
                  <a:srgbClr val="0070C0"/>
                </a:solidFill>
              </a:rPr>
              <a:t>heating</a:t>
            </a:r>
            <a:endParaRPr lang="fr-CH" sz="1400" dirty="0">
              <a:solidFill>
                <a:srgbClr val="0070C0"/>
              </a:solidFill>
            </a:endParaRPr>
          </a:p>
          <a:p>
            <a:pPr marL="511175" lvl="2" indent="-285750" algn="just">
              <a:lnSpc>
                <a:spcPct val="15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fr-CH" sz="1400" dirty="0">
                <a:solidFill>
                  <a:srgbClr val="0070C0"/>
                </a:solidFill>
              </a:rPr>
              <a:t>Fuel for CERN </a:t>
            </a:r>
            <a:r>
              <a:rPr lang="fr-CH" sz="1400" dirty="0" err="1">
                <a:solidFill>
                  <a:srgbClr val="0070C0"/>
                </a:solidFill>
              </a:rPr>
              <a:t>fleet</a:t>
            </a:r>
            <a:r>
              <a:rPr lang="fr-CH" sz="1400" dirty="0">
                <a:solidFill>
                  <a:srgbClr val="0070C0"/>
                </a:solidFill>
              </a:rPr>
              <a:t>, diesel </a:t>
            </a:r>
            <a:r>
              <a:rPr lang="fr-CH" sz="1400" dirty="0" err="1">
                <a:solidFill>
                  <a:srgbClr val="0070C0"/>
                </a:solidFill>
              </a:rPr>
              <a:t>generators</a:t>
            </a:r>
            <a:r>
              <a:rPr lang="fr-CH" sz="1400" dirty="0">
                <a:solidFill>
                  <a:srgbClr val="0070C0"/>
                </a:solidFill>
              </a:rPr>
              <a:t> and </a:t>
            </a:r>
            <a:r>
              <a:rPr lang="fr-CH" sz="1400" dirty="0" err="1">
                <a:solidFill>
                  <a:srgbClr val="0070C0"/>
                </a:solidFill>
              </a:rPr>
              <a:t>heating</a:t>
            </a:r>
            <a:r>
              <a:rPr lang="fr-CH" sz="1400" dirty="0">
                <a:solidFill>
                  <a:srgbClr val="0070C0"/>
                </a:solidFill>
              </a:rPr>
              <a:t> (</a:t>
            </a:r>
            <a:r>
              <a:rPr lang="fr-CH" sz="1400" dirty="0" err="1">
                <a:solidFill>
                  <a:srgbClr val="0070C0"/>
                </a:solidFill>
              </a:rPr>
              <a:t>only</a:t>
            </a:r>
            <a:r>
              <a:rPr lang="fr-CH" sz="1400" dirty="0">
                <a:solidFill>
                  <a:srgbClr val="0070C0"/>
                </a:solidFill>
              </a:rPr>
              <a:t> as a back-up in Meyrin)</a:t>
            </a:r>
          </a:p>
          <a:p>
            <a:pPr marL="511175" lvl="2" indent="-285750" algn="just">
              <a:lnSpc>
                <a:spcPct val="150000"/>
              </a:lnSpc>
              <a:spcBef>
                <a:spcPts val="300"/>
              </a:spcBef>
              <a:buClr>
                <a:srgbClr val="0070C0"/>
              </a:buClr>
              <a:buFont typeface="Wingdings" panose="05000000000000000000" pitchFamily="2" charset="2"/>
              <a:buChar char="Ø"/>
              <a:tabLst>
                <a:tab pos="914400" algn="l"/>
              </a:tabLst>
            </a:pPr>
            <a:r>
              <a:rPr lang="fr-CH" sz="1400" dirty="0" err="1">
                <a:solidFill>
                  <a:srgbClr val="0070C0"/>
                </a:solidFill>
              </a:rPr>
              <a:t>Liquid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err="1">
                <a:solidFill>
                  <a:srgbClr val="0070C0"/>
                </a:solidFill>
              </a:rPr>
              <a:t>nitrogen</a:t>
            </a:r>
            <a:r>
              <a:rPr lang="fr-CH" sz="1400" dirty="0">
                <a:solidFill>
                  <a:srgbClr val="0070C0"/>
                </a:solidFill>
              </a:rPr>
              <a:t> to cool down the </a:t>
            </a:r>
            <a:r>
              <a:rPr lang="fr-CH" sz="1400" dirty="0" err="1">
                <a:solidFill>
                  <a:srgbClr val="0070C0"/>
                </a:solidFill>
              </a:rPr>
              <a:t>Helium</a:t>
            </a:r>
            <a:endParaRPr lang="fr-CH" sz="1400" dirty="0">
              <a:solidFill>
                <a:srgbClr val="0070C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9D6666E-B00C-FBC3-EC56-D6AE6B49CF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6952" y="3177439"/>
            <a:ext cx="3727048" cy="299962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EDB920B-E393-D4BA-6337-1EEDDA8A63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177439"/>
            <a:ext cx="5075499" cy="309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0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3E98AAC-6B55-A6E7-8958-C7CC64D5CF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1260000"/>
            <a:ext cx="8229598" cy="5016068"/>
          </a:xfrm>
        </p:spPr>
        <p:txBody>
          <a:bodyPr>
            <a:normAutofit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 err="1"/>
              <a:t>Electricity</a:t>
            </a:r>
            <a:r>
              <a:rPr lang="fr-CH" sz="1400" b="1" dirty="0"/>
              <a:t> </a:t>
            </a:r>
            <a:r>
              <a:rPr lang="fr-CH" sz="1400" b="1" dirty="0" err="1"/>
              <a:t>consumption</a:t>
            </a:r>
            <a:r>
              <a:rPr lang="fr-CH" sz="1400" b="1" dirty="0"/>
              <a:t> breakdown (~ 95% of the total)</a:t>
            </a: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5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500" b="1" dirty="0"/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/>
              <a:t>Main </a:t>
            </a:r>
            <a:r>
              <a:rPr lang="fr-CH" sz="1400" b="1" dirty="0" err="1"/>
              <a:t>tool</a:t>
            </a:r>
            <a:r>
              <a:rPr lang="fr-CH" sz="1400" b="1" dirty="0"/>
              <a:t> to monitor </a:t>
            </a:r>
            <a:r>
              <a:rPr lang="fr-CH" sz="1400" b="1" dirty="0" err="1"/>
              <a:t>electricity</a:t>
            </a:r>
            <a:r>
              <a:rPr lang="fr-CH" sz="1400" b="1" dirty="0"/>
              <a:t> use: </a:t>
            </a:r>
            <a:r>
              <a:rPr lang="fr-CH" sz="1400" b="1" dirty="0" err="1">
                <a:solidFill>
                  <a:srgbClr val="0070C0"/>
                </a:solidFill>
              </a:rPr>
              <a:t>WebEnergy</a:t>
            </a:r>
            <a:r>
              <a:rPr lang="fr-CH" sz="1400" b="1" dirty="0">
                <a:solidFill>
                  <a:srgbClr val="0070C0"/>
                </a:solidFill>
              </a:rPr>
              <a:t> (</a:t>
            </a:r>
            <a:r>
              <a:rPr lang="fr-CH" sz="1400" b="1" dirty="0" err="1">
                <a:solidFill>
                  <a:srgbClr val="0070C0"/>
                </a:solidFill>
              </a:rPr>
              <a:t>energy.cern.ch</a:t>
            </a:r>
            <a:r>
              <a:rPr lang="fr-CH" sz="1400" b="1" dirty="0">
                <a:solidFill>
                  <a:srgbClr val="0070C0"/>
                </a:solidFill>
              </a:rPr>
              <a:t>) → 320 </a:t>
            </a:r>
            <a:r>
              <a:rPr lang="fr-CH" sz="1400" b="1" dirty="0" err="1">
                <a:solidFill>
                  <a:srgbClr val="0070C0"/>
                </a:solidFill>
              </a:rPr>
              <a:t>measuring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devices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used</a:t>
            </a:r>
            <a:r>
              <a:rPr lang="fr-CH" sz="1400" b="1" dirty="0">
                <a:solidFill>
                  <a:srgbClr val="0070C0"/>
                </a:solidFill>
              </a:rPr>
              <a:t> (high voltage </a:t>
            </a:r>
            <a:r>
              <a:rPr lang="fr-CH" sz="1400" b="1" dirty="0" err="1">
                <a:solidFill>
                  <a:srgbClr val="0070C0"/>
                </a:solidFill>
              </a:rPr>
              <a:t>side</a:t>
            </a:r>
            <a:r>
              <a:rPr lang="fr-CH" sz="1400" b="1" dirty="0">
                <a:solidFill>
                  <a:srgbClr val="0070C0"/>
                </a:solidFill>
              </a:rPr>
              <a:t>), </a:t>
            </a:r>
            <a:r>
              <a:rPr lang="fr-CH" sz="1400" b="1" dirty="0" err="1">
                <a:solidFill>
                  <a:srgbClr val="0070C0"/>
                </a:solidFill>
              </a:rPr>
              <a:t>likely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moving</a:t>
            </a:r>
            <a:r>
              <a:rPr lang="fr-CH" sz="1400" b="1" dirty="0">
                <a:solidFill>
                  <a:srgbClr val="0070C0"/>
                </a:solidFill>
              </a:rPr>
              <a:t> to 520 in 2024 (massive </a:t>
            </a:r>
            <a:r>
              <a:rPr lang="fr-CH" sz="1400" b="1" dirty="0" err="1">
                <a:solidFill>
                  <a:srgbClr val="0070C0"/>
                </a:solidFill>
              </a:rPr>
              <a:t>increase</a:t>
            </a:r>
            <a:r>
              <a:rPr lang="fr-CH" sz="1400" b="1" dirty="0">
                <a:solidFill>
                  <a:srgbClr val="0070C0"/>
                </a:solidFill>
              </a:rPr>
              <a:t> of </a:t>
            </a:r>
            <a:r>
              <a:rPr lang="fr-CH" sz="1400" b="1" dirty="0" err="1">
                <a:solidFill>
                  <a:srgbClr val="0070C0"/>
                </a:solidFill>
              </a:rPr>
              <a:t>granularity</a:t>
            </a:r>
            <a:r>
              <a:rPr lang="fr-CH" sz="1400" b="1" dirty="0">
                <a:solidFill>
                  <a:srgbClr val="0070C0"/>
                </a:solidFill>
              </a:rPr>
              <a:t>!)</a:t>
            </a:r>
            <a:endParaRPr lang="fr-CH" sz="1400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Electricity consumption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5</a:t>
            </a:fld>
            <a:endParaRPr lang="en-US" b="1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141102-2484-08B1-1C88-BA103C4AE2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081" y="2056576"/>
            <a:ext cx="4108919" cy="309192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F1A7FC5-131F-B4D5-71FC-F8593D93E0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4" y="1893095"/>
            <a:ext cx="5166703" cy="341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8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EEF56-0E4E-6DD0-EF4A-059D646EA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5B9E5-6308-3B43-747C-3D0CDDA16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17855"/>
            <a:ext cx="8226854" cy="715840"/>
          </a:xfrm>
        </p:spPr>
        <p:txBody>
          <a:bodyPr>
            <a:noAutofit/>
          </a:bodyPr>
          <a:lstStyle/>
          <a:p>
            <a:r>
              <a:rPr lang="en-US" sz="3000" b="1" dirty="0"/>
              <a:t>Gas consumption</a:t>
            </a:r>
            <a:endParaRPr lang="en-US" sz="30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A649DAC-FCF2-036D-DEAB-569438154A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7" y="6356352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D831EE-FC6D-0E3E-3AEE-151A3DB02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6" y="6356352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415AB-E7CC-ECDD-3456-07045B904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924" y="6356352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6</a:t>
            </a:fld>
            <a:endParaRPr lang="en-US" b="1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7767EFF-4964-D5FC-DEDA-413F616DC7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1260000"/>
            <a:ext cx="8229598" cy="5016068"/>
          </a:xfrm>
        </p:spPr>
        <p:txBody>
          <a:bodyPr>
            <a:noAutofit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/>
              <a:t>Gas </a:t>
            </a:r>
            <a:r>
              <a:rPr lang="fr-CH" sz="1400" b="1" dirty="0" err="1"/>
              <a:t>consumption</a:t>
            </a:r>
            <a:r>
              <a:rPr lang="fr-CH" sz="1400" b="1" dirty="0"/>
              <a:t> breakdown (~ 4% of the total)</a:t>
            </a: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/>
              <a:t>Reduction of </a:t>
            </a:r>
            <a:r>
              <a:rPr lang="fr-CH" sz="1400" b="1" dirty="0" err="1"/>
              <a:t>gas</a:t>
            </a:r>
            <a:r>
              <a:rPr lang="fr-CH" sz="1400" b="1" dirty="0"/>
              <a:t> </a:t>
            </a:r>
            <a:r>
              <a:rPr lang="fr-CH" sz="1400" b="1" dirty="0" err="1"/>
              <a:t>consumption</a:t>
            </a:r>
            <a:r>
              <a:rPr lang="fr-CH" sz="1400" b="1" dirty="0"/>
              <a:t> by 25% in 2022 </a:t>
            </a:r>
            <a:r>
              <a:rPr lang="fr-CH" sz="1400" b="1" dirty="0" err="1"/>
              <a:t>compared</a:t>
            </a:r>
            <a:r>
              <a:rPr lang="fr-CH" sz="1400" b="1" dirty="0"/>
              <a:t> to 2021 </a:t>
            </a:r>
          </a:p>
          <a:p>
            <a:pPr marL="396875" lvl="2" indent="-1714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b="1" dirty="0">
                <a:solidFill>
                  <a:srgbClr val="0070C0"/>
                </a:solidFill>
              </a:rPr>
              <a:t>Impact of </a:t>
            </a:r>
            <a:r>
              <a:rPr lang="fr-CH" sz="1400" b="1" dirty="0" err="1">
                <a:solidFill>
                  <a:srgbClr val="0070C0"/>
                </a:solidFill>
              </a:rPr>
              <a:t>mild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weather</a:t>
            </a:r>
            <a:r>
              <a:rPr lang="fr-CH" sz="1400" b="1" dirty="0">
                <a:solidFill>
                  <a:srgbClr val="0070C0"/>
                </a:solidFill>
              </a:rPr>
              <a:t> and </a:t>
            </a:r>
            <a:r>
              <a:rPr lang="fr-CH" sz="1400" b="1" dirty="0" err="1">
                <a:solidFill>
                  <a:srgbClr val="0070C0"/>
                </a:solidFill>
              </a:rPr>
              <a:t>measures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taken</a:t>
            </a:r>
            <a:r>
              <a:rPr lang="fr-CH" sz="1400" b="1" dirty="0">
                <a:solidFill>
                  <a:srgbClr val="0070C0"/>
                </a:solidFill>
              </a:rPr>
              <a:t> by the Organisation in the </a:t>
            </a:r>
            <a:r>
              <a:rPr lang="fr-CH" sz="1400" b="1" dirty="0" err="1">
                <a:solidFill>
                  <a:srgbClr val="0070C0"/>
                </a:solidFill>
              </a:rPr>
              <a:t>context</a:t>
            </a:r>
            <a:r>
              <a:rPr lang="fr-CH" sz="1400" b="1" dirty="0">
                <a:solidFill>
                  <a:srgbClr val="0070C0"/>
                </a:solidFill>
              </a:rPr>
              <a:t> of the </a:t>
            </a:r>
            <a:r>
              <a:rPr lang="fr-CH" sz="1400" b="1" dirty="0" err="1">
                <a:solidFill>
                  <a:srgbClr val="0070C0"/>
                </a:solidFill>
              </a:rPr>
              <a:t>energy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crisis</a:t>
            </a:r>
            <a:r>
              <a:rPr lang="fr-CH" sz="1400" b="1" dirty="0">
                <a:solidFill>
                  <a:srgbClr val="0070C0"/>
                </a:solidFill>
              </a:rPr>
              <a:t> (</a:t>
            </a:r>
            <a:r>
              <a:rPr lang="fr-CH" sz="1400" b="1" dirty="0" err="1">
                <a:solidFill>
                  <a:srgbClr val="0070C0"/>
                </a:solidFill>
              </a:rPr>
              <a:t>delay</a:t>
            </a:r>
            <a:r>
              <a:rPr lang="fr-CH" sz="1400" b="1" dirty="0">
                <a:solidFill>
                  <a:srgbClr val="0070C0"/>
                </a:solidFill>
              </a:rPr>
              <a:t> start of </a:t>
            </a:r>
            <a:r>
              <a:rPr lang="fr-CH" sz="1400" b="1" dirty="0" err="1">
                <a:solidFill>
                  <a:srgbClr val="0070C0"/>
                </a:solidFill>
              </a:rPr>
              <a:t>heating</a:t>
            </a:r>
            <a:r>
              <a:rPr lang="fr-CH" sz="1400" b="1" dirty="0">
                <a:solidFill>
                  <a:srgbClr val="0070C0"/>
                </a:solidFill>
              </a:rPr>
              <a:t>, </a:t>
            </a:r>
            <a:r>
              <a:rPr lang="fr-CH" sz="1400" b="1" dirty="0" err="1">
                <a:solidFill>
                  <a:srgbClr val="0070C0"/>
                </a:solidFill>
              </a:rPr>
              <a:t>decrease</a:t>
            </a:r>
            <a:r>
              <a:rPr lang="fr-CH" sz="1400" b="1" dirty="0">
                <a:solidFill>
                  <a:srgbClr val="0070C0"/>
                </a:solidFill>
              </a:rPr>
              <a:t> of </a:t>
            </a:r>
            <a:r>
              <a:rPr lang="fr-CH" sz="1400" b="1" dirty="0" err="1">
                <a:solidFill>
                  <a:srgbClr val="0070C0"/>
                </a:solidFill>
              </a:rPr>
              <a:t>heating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temperature</a:t>
            </a:r>
            <a:r>
              <a:rPr lang="fr-CH" sz="1400" b="1" dirty="0">
                <a:solidFill>
                  <a:srgbClr val="0070C0"/>
                </a:solidFill>
              </a:rPr>
              <a:t>) </a:t>
            </a:r>
          </a:p>
          <a:p>
            <a:pPr marL="396875" lvl="2" indent="-171450" algn="just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Ø"/>
              <a:tabLst>
                <a:tab pos="914400" algn="l"/>
              </a:tabLst>
            </a:pPr>
            <a:r>
              <a:rPr lang="fr-CH" sz="1400" b="1" dirty="0" err="1">
                <a:solidFill>
                  <a:srgbClr val="0070C0"/>
                </a:solidFill>
              </a:rPr>
              <a:t>Better</a:t>
            </a:r>
            <a:r>
              <a:rPr lang="fr-CH" sz="1400" b="1" dirty="0">
                <a:solidFill>
                  <a:srgbClr val="0070C0"/>
                </a:solidFill>
              </a:rPr>
              <a:t> to do the </a:t>
            </a:r>
            <a:r>
              <a:rPr lang="fr-CH" sz="1400" b="1" dirty="0" err="1">
                <a:solidFill>
                  <a:srgbClr val="0070C0"/>
                </a:solidFill>
              </a:rPr>
              <a:t>analysis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with</a:t>
            </a:r>
            <a:r>
              <a:rPr lang="fr-CH" sz="1400" b="1" dirty="0">
                <a:solidFill>
                  <a:srgbClr val="0070C0"/>
                </a:solidFill>
              </a:rPr>
              <a:t> the </a:t>
            </a:r>
            <a:r>
              <a:rPr lang="fr-CH" sz="1400" b="1" dirty="0" err="1">
                <a:solidFill>
                  <a:srgbClr val="0070C0"/>
                </a:solidFill>
              </a:rPr>
              <a:t>unified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degree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day</a:t>
            </a:r>
            <a:r>
              <a:rPr lang="fr-CH" sz="1400" b="1" dirty="0">
                <a:solidFill>
                  <a:srgbClr val="0070C0"/>
                </a:solidFill>
              </a:rPr>
              <a:t> (</a:t>
            </a:r>
            <a:r>
              <a:rPr lang="fr-CH" sz="1400" b="1" dirty="0" err="1">
                <a:solidFill>
                  <a:srgbClr val="0070C0"/>
                </a:solidFill>
              </a:rPr>
              <a:t>neutralize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effect</a:t>
            </a:r>
            <a:r>
              <a:rPr lang="fr-CH" sz="1400" b="1" dirty="0">
                <a:solidFill>
                  <a:srgbClr val="0070C0"/>
                </a:solidFill>
              </a:rPr>
              <a:t> of </a:t>
            </a:r>
            <a:r>
              <a:rPr lang="fr-CH" sz="1400" b="1" dirty="0" err="1">
                <a:solidFill>
                  <a:srgbClr val="0070C0"/>
                </a:solidFill>
              </a:rPr>
              <a:t>outstide</a:t>
            </a:r>
            <a:r>
              <a:rPr lang="fr-CH" sz="1400" b="1" dirty="0">
                <a:solidFill>
                  <a:srgbClr val="0070C0"/>
                </a:solidFill>
              </a:rPr>
              <a:t> </a:t>
            </a:r>
            <a:r>
              <a:rPr lang="fr-CH" sz="1400" b="1" dirty="0" err="1">
                <a:solidFill>
                  <a:srgbClr val="0070C0"/>
                </a:solidFill>
              </a:rPr>
              <a:t>temperature</a:t>
            </a:r>
            <a:r>
              <a:rPr lang="fr-CH" sz="1400" b="1" dirty="0">
                <a:solidFill>
                  <a:srgbClr val="0070C0"/>
                </a:solidFill>
              </a:rPr>
              <a:t>) → </a:t>
            </a:r>
            <a:r>
              <a:rPr lang="fr-CH" sz="1400" b="1" dirty="0" err="1">
                <a:solidFill>
                  <a:srgbClr val="0070C0"/>
                </a:solidFill>
              </a:rPr>
              <a:t>See</a:t>
            </a:r>
            <a:r>
              <a:rPr lang="fr-CH" sz="1400" b="1" dirty="0">
                <a:solidFill>
                  <a:srgbClr val="0070C0"/>
                </a:solidFill>
              </a:rPr>
              <a:t> performance </a:t>
            </a:r>
            <a:r>
              <a:rPr lang="fr-CH" sz="1400" b="1" dirty="0" err="1">
                <a:solidFill>
                  <a:srgbClr val="0070C0"/>
                </a:solidFill>
              </a:rPr>
              <a:t>indicator</a:t>
            </a:r>
            <a:endParaRPr lang="fr-CH" sz="1400" dirty="0">
              <a:solidFill>
                <a:srgbClr val="0070C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1A96E03-2AF1-0652-7310-9326B93A8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28" y="1726724"/>
            <a:ext cx="4770755" cy="26187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923C92F-3FC9-8A17-1B9E-027060F3B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965" y="1772444"/>
            <a:ext cx="3951035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16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D243E93-4636-1A24-9791-2917530C21E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0"/>
            <a:ext cx="91418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Electricity contracts</a:t>
            </a:r>
          </a:p>
        </p:txBody>
      </p:sp>
    </p:spTree>
    <p:extLst>
      <p:ext uri="{BB962C8B-B14F-4D97-AF65-F5344CB8AC3E}">
        <p14:creationId xmlns:p14="http://schemas.microsoft.com/office/powerpoint/2010/main" val="4060372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/>
              <a:t>Electricity contracts at CERN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8</a:t>
            </a:fld>
            <a:endParaRPr lang="en-US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EB1AB3-399B-F40A-38E9-11939EAB9E1C}"/>
              </a:ext>
            </a:extLst>
          </p:cNvPr>
          <p:cNvSpPr txBox="1"/>
          <p:nvPr/>
        </p:nvSpPr>
        <p:spPr>
          <a:xfrm>
            <a:off x="4230878" y="2124896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rgbClr val="0C377B"/>
                </a:solidFill>
                <a:latin typeface="Ubuntu Light"/>
              </a:rPr>
              <a:t>+</a:t>
            </a:r>
          </a:p>
        </p:txBody>
      </p:sp>
      <p:pic>
        <p:nvPicPr>
          <p:cNvPr id="14" name="Picture 2" descr="Services Industriels de Genève">
            <a:extLst>
              <a:ext uri="{FF2B5EF4-FFF2-40B4-BE49-F238E27FC236}">
                <a16:creationId xmlns:a16="http://schemas.microsoft.com/office/drawing/2014/main" id="{C1DDEBA0-D4BB-9D55-A4D6-42887E5C2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004" y="3655455"/>
            <a:ext cx="1115645" cy="111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A7672DC-75EA-DACA-A9DC-4D9902BD8F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859" y="3919432"/>
            <a:ext cx="1716698" cy="74304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0221A50-E640-D9E9-E714-208BA39D49D0}"/>
              </a:ext>
            </a:extLst>
          </p:cNvPr>
          <p:cNvSpPr txBox="1"/>
          <p:nvPr/>
        </p:nvSpPr>
        <p:spPr>
          <a:xfrm>
            <a:off x="5136153" y="2727096"/>
            <a:ext cx="1716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C377B"/>
                </a:solidFill>
                <a:latin typeface="Ubuntu Light"/>
              </a:rPr>
              <a:t>Transmission costs</a:t>
            </a:r>
          </a:p>
        </p:txBody>
      </p:sp>
      <p:pic>
        <p:nvPicPr>
          <p:cNvPr id="25" name="Picture 8" descr="Réseau de Transport d'Electricité – Wikipedia">
            <a:extLst>
              <a:ext uri="{FF2B5EF4-FFF2-40B4-BE49-F238E27FC236}">
                <a16:creationId xmlns:a16="http://schemas.microsoft.com/office/drawing/2014/main" id="{46714A86-DA41-54DA-672F-318F72CEB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3451" y="1761594"/>
            <a:ext cx="982102" cy="98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630098E-3C6E-8FAC-49EA-C0ED1D5168A4}"/>
              </a:ext>
            </a:extLst>
          </p:cNvPr>
          <p:cNvSpPr txBox="1"/>
          <p:nvPr/>
        </p:nvSpPr>
        <p:spPr>
          <a:xfrm>
            <a:off x="1612088" y="2727095"/>
            <a:ext cx="1632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C377B"/>
                </a:solidFill>
                <a:latin typeface="Ubuntu Light"/>
              </a:rPr>
              <a:t>Supply of Energy</a:t>
            </a:r>
          </a:p>
        </p:txBody>
      </p:sp>
      <p:pic>
        <p:nvPicPr>
          <p:cNvPr id="27" name="Picture 10" descr="Électricité de France - Wikipedia">
            <a:extLst>
              <a:ext uri="{FF2B5EF4-FFF2-40B4-BE49-F238E27FC236}">
                <a16:creationId xmlns:a16="http://schemas.microsoft.com/office/drawing/2014/main" id="{B042E54A-7A9F-3703-F6DB-A9851B662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397" y="1873965"/>
            <a:ext cx="1605625" cy="71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ED392D9-821D-6AF1-F561-B5B5ACD55FD9}"/>
              </a:ext>
            </a:extLst>
          </p:cNvPr>
          <p:cNvSpPr txBox="1"/>
          <p:nvPr/>
        </p:nvSpPr>
        <p:spPr>
          <a:xfrm>
            <a:off x="3906916" y="4028612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rgbClr val="0C377B"/>
                </a:solidFill>
                <a:latin typeface="Ubuntu Light"/>
              </a:rPr>
              <a:t>+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1C7792-700E-7300-EC14-799429ED4166}"/>
              </a:ext>
            </a:extLst>
          </p:cNvPr>
          <p:cNvSpPr txBox="1"/>
          <p:nvPr/>
        </p:nvSpPr>
        <p:spPr>
          <a:xfrm>
            <a:off x="5145478" y="4739264"/>
            <a:ext cx="1716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C377B"/>
                </a:solidFill>
                <a:latin typeface="Ubuntu Light"/>
              </a:rPr>
              <a:t>Transmission costs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6FD623-8D7A-75C8-6E7C-DE07CB83BD9B}"/>
              </a:ext>
            </a:extLst>
          </p:cNvPr>
          <p:cNvSpPr txBox="1"/>
          <p:nvPr/>
        </p:nvSpPr>
        <p:spPr>
          <a:xfrm>
            <a:off x="1621413" y="4739263"/>
            <a:ext cx="1632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C377B"/>
                </a:solidFill>
                <a:latin typeface="Ubuntu Light"/>
              </a:rPr>
              <a:t>Supply of Energy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3502E010-B24B-2FFE-C94D-CD573F02A43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853" cy="5016068"/>
          </a:xfrm>
        </p:spPr>
        <p:txBody>
          <a:bodyPr>
            <a:normAutofit lnSpcReduction="10000"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/>
              <a:t>French </a:t>
            </a:r>
            <a:r>
              <a:rPr lang="fr-CH" sz="1400" b="1" dirty="0" err="1"/>
              <a:t>electrical</a:t>
            </a:r>
            <a:r>
              <a:rPr lang="fr-CH" sz="1400" b="1" dirty="0"/>
              <a:t> network – Main source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0" lvl="1" indent="0" algn="just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b="1" dirty="0" err="1"/>
              <a:t>Swiss</a:t>
            </a:r>
            <a:r>
              <a:rPr lang="fr-CH" sz="1400" b="1" dirty="0"/>
              <a:t> </a:t>
            </a:r>
            <a:r>
              <a:rPr lang="fr-CH" sz="1400" b="1" dirty="0" err="1"/>
              <a:t>electrical</a:t>
            </a:r>
            <a:r>
              <a:rPr lang="fr-CH" sz="1400" b="1" dirty="0"/>
              <a:t> network – Back-up source (</a:t>
            </a:r>
            <a:r>
              <a:rPr lang="fr-CH" sz="1400" b="1" dirty="0" err="1"/>
              <a:t>limited</a:t>
            </a:r>
            <a:r>
              <a:rPr lang="fr-CH" sz="1400" b="1" dirty="0"/>
              <a:t> to 60 MVA)</a:t>
            </a: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b="1" dirty="0">
              <a:solidFill>
                <a:srgbClr val="0070C0"/>
              </a:solidFill>
            </a:endParaRPr>
          </a:p>
          <a:p>
            <a:pPr marL="0" lvl="1" indent="0" algn="ct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endParaRPr lang="fr-CH" sz="1400" b="1" dirty="0">
              <a:solidFill>
                <a:srgbClr val="00B050"/>
              </a:solidFill>
            </a:endParaRPr>
          </a:p>
          <a:p>
            <a:pPr marL="0" lvl="1" indent="0" algn="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200" b="1" dirty="0" err="1">
                <a:solidFill>
                  <a:srgbClr val="00B050"/>
                </a:solidFill>
              </a:rPr>
              <a:t>Supply</a:t>
            </a:r>
            <a:r>
              <a:rPr lang="fr-CH" sz="1200" b="1" dirty="0">
                <a:solidFill>
                  <a:srgbClr val="00B050"/>
                </a:solidFill>
              </a:rPr>
              <a:t> </a:t>
            </a:r>
            <a:r>
              <a:rPr lang="fr-CH" sz="1200" b="1" dirty="0" err="1">
                <a:solidFill>
                  <a:srgbClr val="00B050"/>
                </a:solidFill>
              </a:rPr>
              <a:t>contracts</a:t>
            </a:r>
            <a:r>
              <a:rPr lang="fr-CH" sz="1200" b="1" dirty="0">
                <a:solidFill>
                  <a:srgbClr val="00B050"/>
                </a:solidFill>
              </a:rPr>
              <a:t>: Best Value For Money</a:t>
            </a:r>
          </a:p>
          <a:p>
            <a:pPr marL="0" lvl="1" indent="0" algn="r">
              <a:lnSpc>
                <a:spcPct val="15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1200" b="1" dirty="0">
                <a:solidFill>
                  <a:srgbClr val="00B050"/>
                </a:solidFill>
              </a:rPr>
              <a:t>Transmission </a:t>
            </a:r>
            <a:r>
              <a:rPr lang="fr-CH" sz="1200" b="1" dirty="0" err="1">
                <a:solidFill>
                  <a:srgbClr val="00B050"/>
                </a:solidFill>
              </a:rPr>
              <a:t>contracts</a:t>
            </a:r>
            <a:r>
              <a:rPr lang="fr-CH" sz="1200" b="1" dirty="0">
                <a:solidFill>
                  <a:srgbClr val="00B050"/>
                </a:solidFill>
              </a:rPr>
              <a:t>: Monopoly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fr-CH" sz="1400" dirty="0">
              <a:solidFill>
                <a:srgbClr val="0070C0"/>
              </a:solidFill>
            </a:endParaRP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66B9ED2A-235F-818A-B6B7-711D806372D8}"/>
              </a:ext>
            </a:extLst>
          </p:cNvPr>
          <p:cNvSpPr/>
          <p:nvPr/>
        </p:nvSpPr>
        <p:spPr>
          <a:xfrm>
            <a:off x="1330308" y="1722963"/>
            <a:ext cx="2330553" cy="1467381"/>
          </a:xfrm>
          <a:prstGeom prst="frame">
            <a:avLst>
              <a:gd name="adj1" fmla="val 3737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3AE890-840F-9DF3-62C8-71FF1BF51826}"/>
              </a:ext>
            </a:extLst>
          </p:cNvPr>
          <p:cNvSpPr txBox="1"/>
          <p:nvPr/>
        </p:nvSpPr>
        <p:spPr>
          <a:xfrm>
            <a:off x="93236" y="2041154"/>
            <a:ext cx="11951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>
                <a:solidFill>
                  <a:srgbClr val="FF0000"/>
                </a:solidFill>
              </a:rPr>
              <a:t>The </a:t>
            </a:r>
            <a:r>
              <a:rPr lang="fr-CH" sz="1200" err="1">
                <a:solidFill>
                  <a:srgbClr val="FF0000"/>
                </a:solidFill>
              </a:rPr>
              <a:t>biggest</a:t>
            </a:r>
            <a:r>
              <a:rPr lang="fr-CH" sz="1200">
                <a:solidFill>
                  <a:srgbClr val="FF0000"/>
                </a:solidFill>
              </a:rPr>
              <a:t> component of </a:t>
            </a:r>
            <a:r>
              <a:rPr lang="fr-CH" sz="1200" err="1">
                <a:solidFill>
                  <a:srgbClr val="FF0000"/>
                </a:solidFill>
              </a:rPr>
              <a:t>CERN’s</a:t>
            </a:r>
            <a:r>
              <a:rPr lang="fr-CH" sz="1200">
                <a:solidFill>
                  <a:srgbClr val="FF0000"/>
                </a:solidFill>
              </a:rPr>
              <a:t> </a:t>
            </a:r>
            <a:r>
              <a:rPr lang="fr-CH" sz="1200" err="1">
                <a:solidFill>
                  <a:srgbClr val="FF0000"/>
                </a:solidFill>
              </a:rPr>
              <a:t>electricity</a:t>
            </a:r>
            <a:r>
              <a:rPr lang="fr-CH" sz="1200">
                <a:solidFill>
                  <a:srgbClr val="FF0000"/>
                </a:solidFill>
              </a:rPr>
              <a:t> </a:t>
            </a:r>
            <a:r>
              <a:rPr lang="fr-CH" sz="1200" err="1">
                <a:solidFill>
                  <a:srgbClr val="FF0000"/>
                </a:solidFill>
              </a:rPr>
              <a:t>cost</a:t>
            </a:r>
            <a:endParaRPr lang="en-CH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50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305587F8-C894-EF28-4C41-82223F6FC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613" y="3443288"/>
            <a:ext cx="4770653" cy="2779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/>
              <a:t>Main electricity supply contract</a:t>
            </a:r>
            <a:endParaRPr lang="en-US" sz="30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en-US" dirty="0"/>
              <a:t>25 January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fr-CH" dirty="0" err="1"/>
              <a:t>Sustainable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Panel</a:t>
            </a:r>
            <a:br>
              <a:rPr lang="fr-CH" dirty="0"/>
            </a:br>
            <a:r>
              <a:rPr lang="fr-CH" dirty="0"/>
              <a:t>Energy management and ISO 50001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9</a:t>
            </a:fld>
            <a:endParaRPr lang="en-US" b="1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2B58AD3-B0B7-B490-FD40-53AD03CAEB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1275137"/>
            <a:ext cx="8226852" cy="5016068"/>
          </a:xfrm>
        </p:spPr>
        <p:txBody>
          <a:bodyPr>
            <a:normAutofit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dirty="0" err="1"/>
              <a:t>Contract</a:t>
            </a:r>
            <a:r>
              <a:rPr lang="fr-CH" sz="1400" dirty="0"/>
              <a:t> in place </a:t>
            </a:r>
            <a:r>
              <a:rPr lang="fr-CH" sz="1400" dirty="0" err="1"/>
              <a:t>until</a:t>
            </a:r>
            <a:r>
              <a:rPr lang="fr-CH" sz="1400" dirty="0"/>
              <a:t> end of 2025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400" dirty="0"/>
              <a:t>CERN has </a:t>
            </a:r>
            <a:r>
              <a:rPr lang="fr-CH" sz="1400" dirty="0" err="1"/>
              <a:t>access</a:t>
            </a:r>
            <a:r>
              <a:rPr lang="fr-CH" sz="1400" dirty="0"/>
              <a:t> to </a:t>
            </a:r>
            <a:r>
              <a:rPr lang="fr-CH" sz="1400" b="1" dirty="0"/>
              <a:t>ARENH</a:t>
            </a:r>
            <a:r>
              <a:rPr lang="fr-CH" sz="1400" dirty="0"/>
              <a:t> « </a:t>
            </a:r>
            <a:r>
              <a:rPr lang="fr-CH" sz="1400" i="1" dirty="0"/>
              <a:t>Accès régulé à l’Electricité Nucléaire Historique </a:t>
            </a:r>
            <a:r>
              <a:rPr lang="fr-CH" sz="1400" dirty="0"/>
              <a:t>», </a:t>
            </a:r>
            <a:r>
              <a:rPr lang="fr-CH" sz="1400" dirty="0" err="1"/>
              <a:t>allowing</a:t>
            </a:r>
            <a:r>
              <a:rPr lang="fr-CH" sz="1400" dirty="0"/>
              <a:t> to </a:t>
            </a:r>
            <a:r>
              <a:rPr lang="fr-CH" sz="1400" dirty="0" err="1"/>
              <a:t>purchase</a:t>
            </a:r>
            <a:r>
              <a:rPr lang="fr-CH" sz="1400" dirty="0"/>
              <a:t> </a:t>
            </a:r>
            <a:r>
              <a:rPr lang="fr-CH" sz="1400" dirty="0" err="1"/>
              <a:t>electricity</a:t>
            </a:r>
            <a:r>
              <a:rPr lang="fr-CH" sz="1400" dirty="0"/>
              <a:t> at a </a:t>
            </a:r>
            <a:r>
              <a:rPr lang="fr-CH" sz="1400" dirty="0" err="1"/>
              <a:t>fixed</a:t>
            </a:r>
            <a:r>
              <a:rPr lang="fr-CH" sz="1400" dirty="0"/>
              <a:t> </a:t>
            </a:r>
            <a:r>
              <a:rPr lang="fr-CH" sz="1400" dirty="0" err="1"/>
              <a:t>price</a:t>
            </a:r>
            <a:r>
              <a:rPr lang="fr-CH" sz="1400" dirty="0"/>
              <a:t> (</a:t>
            </a:r>
            <a:r>
              <a:rPr lang="fr-CH" sz="1400" dirty="0" err="1"/>
              <a:t>currently</a:t>
            </a:r>
            <a:r>
              <a:rPr lang="fr-CH" sz="1400" dirty="0"/>
              <a:t> 42 </a:t>
            </a:r>
            <a:r>
              <a:rPr lang="en-GB" sz="1400" dirty="0"/>
              <a:t>€ / MWh)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400" dirty="0"/>
              <a:t>ARENH currently covers </a:t>
            </a:r>
            <a:r>
              <a:rPr lang="fr-CH" sz="1400" b="1" dirty="0"/>
              <a:t>~ </a:t>
            </a:r>
            <a:r>
              <a:rPr lang="en-GB" sz="1400" b="1" dirty="0"/>
              <a:t>80% </a:t>
            </a:r>
            <a:r>
              <a:rPr lang="en-GB" sz="1400" dirty="0"/>
              <a:t>of our annual electricity consumption</a:t>
            </a:r>
          </a:p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400" dirty="0"/>
              <a:t>The remaining 20% are purchased on the market through </a:t>
            </a:r>
            <a:r>
              <a:rPr lang="en-GB" sz="1400" b="1" dirty="0"/>
              <a:t>yearly calendar products (baseload and </a:t>
            </a:r>
            <a:r>
              <a:rPr lang="en-GB" sz="1400" b="1" dirty="0" err="1"/>
              <a:t>peakload</a:t>
            </a:r>
            <a:r>
              <a:rPr lang="en-GB" sz="1400" b="1" dirty="0"/>
              <a:t>)</a:t>
            </a:r>
          </a:p>
        </p:txBody>
      </p:sp>
      <p:cxnSp>
        <p:nvCxnSpPr>
          <p:cNvPr id="3" name="Straight Arrow Connector 16">
            <a:extLst>
              <a:ext uri="{FF2B5EF4-FFF2-40B4-BE49-F238E27FC236}">
                <a16:creationId xmlns:a16="http://schemas.microsoft.com/office/drawing/2014/main" id="{FC4C71A8-B0CE-EE46-075F-A9B8CC7D51E6}"/>
              </a:ext>
            </a:extLst>
          </p:cNvPr>
          <p:cNvCxnSpPr>
            <a:cxnSpLocks/>
          </p:cNvCxnSpPr>
          <p:nvPr/>
        </p:nvCxnSpPr>
        <p:spPr>
          <a:xfrm flipH="1">
            <a:off x="2838819" y="5012351"/>
            <a:ext cx="161556" cy="49642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17">
            <a:extLst>
              <a:ext uri="{FF2B5EF4-FFF2-40B4-BE49-F238E27FC236}">
                <a16:creationId xmlns:a16="http://schemas.microsoft.com/office/drawing/2014/main" id="{9A36FF6C-745D-FB51-ED64-3EA5C99E740A}"/>
              </a:ext>
            </a:extLst>
          </p:cNvPr>
          <p:cNvSpPr txBox="1"/>
          <p:nvPr/>
        </p:nvSpPr>
        <p:spPr>
          <a:xfrm>
            <a:off x="2777044" y="4783333"/>
            <a:ext cx="10297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b="1" dirty="0">
                <a:solidFill>
                  <a:srgbClr val="002060"/>
                </a:solidFill>
              </a:rPr>
              <a:t>~ 50 </a:t>
            </a:r>
            <a:r>
              <a:rPr lang="en-CH" sz="1000" b="1">
                <a:solidFill>
                  <a:srgbClr val="002060"/>
                </a:solidFill>
              </a:rPr>
              <a:t>€ </a:t>
            </a:r>
            <a:r>
              <a:rPr lang="fr-CH" sz="1000" b="1" dirty="0">
                <a:solidFill>
                  <a:srgbClr val="002060"/>
                </a:solidFill>
              </a:rPr>
              <a:t>/ MWh</a:t>
            </a:r>
            <a:endParaRPr lang="en-CH" sz="1000" b="1">
              <a:solidFill>
                <a:srgbClr val="002060"/>
              </a:solidFill>
            </a:endParaRPr>
          </a:p>
        </p:txBody>
      </p:sp>
      <p:cxnSp>
        <p:nvCxnSpPr>
          <p:cNvPr id="8" name="Connecteur droit 8">
            <a:extLst>
              <a:ext uri="{FF2B5EF4-FFF2-40B4-BE49-F238E27FC236}">
                <a16:creationId xmlns:a16="http://schemas.microsoft.com/office/drawing/2014/main" id="{E313C7B0-EFB9-7356-3CCB-0480EEF50323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720476" y="5533345"/>
            <a:ext cx="4223922" cy="0"/>
          </a:xfrm>
          <a:prstGeom prst="line">
            <a:avLst/>
          </a:prstGeom>
          <a:ln w="28575">
            <a:solidFill>
              <a:srgbClr val="00206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689AC36-802B-D398-D45E-ECFE804494A2}"/>
              </a:ext>
            </a:extLst>
          </p:cNvPr>
          <p:cNvSpPr/>
          <p:nvPr/>
        </p:nvSpPr>
        <p:spPr>
          <a:xfrm>
            <a:off x="6944398" y="5410234"/>
            <a:ext cx="7032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00" b="1" dirty="0">
                <a:solidFill>
                  <a:srgbClr val="002060"/>
                </a:solidFill>
              </a:rPr>
              <a:t>ARENH</a:t>
            </a:r>
            <a:endParaRPr lang="fr-FR" sz="1000" b="1" dirty="0">
              <a:solidFill>
                <a:srgbClr val="002060"/>
              </a:solidFill>
            </a:endParaRPr>
          </a:p>
        </p:txBody>
      </p:sp>
      <p:cxnSp>
        <p:nvCxnSpPr>
          <p:cNvPr id="12" name="Straight Arrow Connector 16">
            <a:extLst>
              <a:ext uri="{FF2B5EF4-FFF2-40B4-BE49-F238E27FC236}">
                <a16:creationId xmlns:a16="http://schemas.microsoft.com/office/drawing/2014/main" id="{CC6DEB54-FB85-1EC9-7F9D-F4AC182F027C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4711061" y="3858919"/>
            <a:ext cx="173013" cy="13365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7">
            <a:extLst>
              <a:ext uri="{FF2B5EF4-FFF2-40B4-BE49-F238E27FC236}">
                <a16:creationId xmlns:a16="http://schemas.microsoft.com/office/drawing/2014/main" id="{E36DE842-A829-7620-62F1-211129E00B78}"/>
              </a:ext>
            </a:extLst>
          </p:cNvPr>
          <p:cNvSpPr txBox="1"/>
          <p:nvPr/>
        </p:nvSpPr>
        <p:spPr>
          <a:xfrm>
            <a:off x="4884074" y="3735808"/>
            <a:ext cx="11261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b="1" dirty="0">
                <a:solidFill>
                  <a:srgbClr val="002060"/>
                </a:solidFill>
              </a:rPr>
              <a:t>~ 1130 </a:t>
            </a:r>
            <a:r>
              <a:rPr lang="en-CH" sz="1000" b="1">
                <a:solidFill>
                  <a:srgbClr val="002060"/>
                </a:solidFill>
              </a:rPr>
              <a:t>€ </a:t>
            </a:r>
            <a:r>
              <a:rPr lang="fr-CH" sz="1000" b="1" dirty="0">
                <a:solidFill>
                  <a:srgbClr val="002060"/>
                </a:solidFill>
              </a:rPr>
              <a:t>/ MWh</a:t>
            </a:r>
            <a:endParaRPr lang="en-CH" sz="1000" b="1">
              <a:solidFill>
                <a:srgbClr val="002060"/>
              </a:solidFill>
            </a:endParaRPr>
          </a:p>
        </p:txBody>
      </p:sp>
      <p:cxnSp>
        <p:nvCxnSpPr>
          <p:cNvPr id="14" name="Straight Arrow Connector 16">
            <a:extLst>
              <a:ext uri="{FF2B5EF4-FFF2-40B4-BE49-F238E27FC236}">
                <a16:creationId xmlns:a16="http://schemas.microsoft.com/office/drawing/2014/main" id="{BFB31236-F769-E038-3599-96A965E73990}"/>
              </a:ext>
            </a:extLst>
          </p:cNvPr>
          <p:cNvCxnSpPr>
            <a:cxnSpLocks/>
          </p:cNvCxnSpPr>
          <p:nvPr/>
        </p:nvCxnSpPr>
        <p:spPr>
          <a:xfrm>
            <a:off x="6884193" y="5178939"/>
            <a:ext cx="3636" cy="28250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7">
            <a:extLst>
              <a:ext uri="{FF2B5EF4-FFF2-40B4-BE49-F238E27FC236}">
                <a16:creationId xmlns:a16="http://schemas.microsoft.com/office/drawing/2014/main" id="{BF56905B-F058-46F3-B6CD-737C402BDA22}"/>
              </a:ext>
            </a:extLst>
          </p:cNvPr>
          <p:cNvSpPr txBox="1"/>
          <p:nvPr/>
        </p:nvSpPr>
        <p:spPr>
          <a:xfrm>
            <a:off x="6625757" y="4889241"/>
            <a:ext cx="133116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b="1" dirty="0">
                <a:solidFill>
                  <a:srgbClr val="002060"/>
                </a:solidFill>
              </a:rPr>
              <a:t>~ 70-80 </a:t>
            </a:r>
            <a:r>
              <a:rPr lang="en-CH" sz="1000" b="1">
                <a:solidFill>
                  <a:srgbClr val="002060"/>
                </a:solidFill>
              </a:rPr>
              <a:t>€ </a:t>
            </a:r>
            <a:r>
              <a:rPr lang="fr-CH" sz="1000" b="1" dirty="0">
                <a:solidFill>
                  <a:srgbClr val="002060"/>
                </a:solidFill>
              </a:rPr>
              <a:t>/ MWh</a:t>
            </a:r>
            <a:endParaRPr lang="en-CH" sz="10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2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22042</TotalTime>
  <Words>2625</Words>
  <Application>Microsoft Macintosh PowerPoint</Application>
  <PresentationFormat>Affichage à l'écran (4:3)</PresentationFormat>
  <Paragraphs>403</Paragraphs>
  <Slides>36</Slides>
  <Notes>31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Cambria Math</vt:lpstr>
      <vt:lpstr>Ubuntu</vt:lpstr>
      <vt:lpstr>Ubuntu Light</vt:lpstr>
      <vt:lpstr>Ubuntu Medium</vt:lpstr>
      <vt:lpstr>Wingdings</vt:lpstr>
      <vt:lpstr>CERN_ENdept_Presentation_ArialFont copy</vt:lpstr>
      <vt:lpstr>Energy management and ISO 50001</vt:lpstr>
      <vt:lpstr>Agenda</vt:lpstr>
      <vt:lpstr>Energy consumption at CERN</vt:lpstr>
      <vt:lpstr>Energy consumption at CERN</vt:lpstr>
      <vt:lpstr>Electricity consumption</vt:lpstr>
      <vt:lpstr>Gas consumption</vt:lpstr>
      <vt:lpstr>Electricity contracts</vt:lpstr>
      <vt:lpstr>Electricity contracts at CERN</vt:lpstr>
      <vt:lpstr>Main electricity supply contract</vt:lpstr>
      <vt:lpstr>Medium and long-term outlook</vt:lpstr>
      <vt:lpstr>Medium and long-term outlook</vt:lpstr>
      <vt:lpstr>Preparing the future – Renewable energy</vt:lpstr>
      <vt:lpstr>PPA implementation at CERN</vt:lpstr>
      <vt:lpstr>PPA implementation at CERN</vt:lpstr>
      <vt:lpstr>Energy management and ISO 50001</vt:lpstr>
      <vt:lpstr>Energy management at CERN</vt:lpstr>
      <vt:lpstr>Energy management at CERN</vt:lpstr>
      <vt:lpstr>Energy management at CERN</vt:lpstr>
      <vt:lpstr>Energy management and ISO 50001</vt:lpstr>
      <vt:lpstr>Energy management and ISO 50001</vt:lpstr>
      <vt:lpstr>Energy Policy</vt:lpstr>
      <vt:lpstr>Energy management team</vt:lpstr>
      <vt:lpstr>Energy management team</vt:lpstr>
      <vt:lpstr>Interface with other bodies (CERN internal)</vt:lpstr>
      <vt:lpstr>Energy Performance Plan</vt:lpstr>
      <vt:lpstr>Energy Performance Plan</vt:lpstr>
      <vt:lpstr>Energy Performance Indicators – Examples</vt:lpstr>
      <vt:lpstr>Energy Performance Plan – Action plan</vt:lpstr>
      <vt:lpstr>New heat recovery projects</vt:lpstr>
      <vt:lpstr>New heat recovery projects</vt:lpstr>
      <vt:lpstr>Energy performance in procurement</vt:lpstr>
      <vt:lpstr>ISO 50001 certification and next steps</vt:lpstr>
      <vt:lpstr>Conclusion and take-away messages</vt:lpstr>
      <vt:lpstr>Conclusion – Take-away messages (1/2)</vt:lpstr>
      <vt:lpstr>Conclusion – Take-away messages (2/2)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Bellegarde</dc:creator>
  <cp:lastModifiedBy>Nicolas Bellegarde</cp:lastModifiedBy>
  <cp:revision>3732</cp:revision>
  <cp:lastPrinted>2023-09-29T08:39:59Z</cp:lastPrinted>
  <dcterms:created xsi:type="dcterms:W3CDTF">2016-11-11T08:59:17Z</dcterms:created>
  <dcterms:modified xsi:type="dcterms:W3CDTF">2024-01-25T10:40:41Z</dcterms:modified>
</cp:coreProperties>
</file>