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86" r:id="rId4"/>
    <p:sldId id="287" r:id="rId5"/>
    <p:sldId id="285" r:id="rId6"/>
    <p:sldId id="296" r:id="rId7"/>
    <p:sldId id="260" r:id="rId8"/>
    <p:sldId id="297" r:id="rId9"/>
    <p:sldId id="134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8" autoAdjust="0"/>
    <p:restoredTop sz="94660"/>
  </p:normalViewPr>
  <p:slideViewPr>
    <p:cSldViewPr snapToGrid="0">
      <p:cViewPr varScale="1">
        <p:scale>
          <a:sx n="75" d="100"/>
          <a:sy n="75" d="100"/>
        </p:scale>
        <p:origin x="81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A2184-0838-489A-83C5-8416A5A8269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D3E20-D30A-435B-9D73-E9CD25E12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68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C012E-4D42-498D-A8AF-C0EEF40B032A}" type="datetime1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6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1975-8C33-4DAB-A1D0-6DA8F768690C}" type="datetime1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94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470B-1515-4252-A375-158644FB0931}" type="datetime1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92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4AAF-A241-4F7C-8905-2E258E85D8C0}" type="datetime1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088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5F6E-AACD-40D7-BF59-2F55F86E33C9}" type="datetime1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411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8E2-4835-40FC-8225-C049786E008D}" type="datetime1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489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2D758-A925-4528-9422-C6A94450F6AF}" type="datetime1">
              <a:rPr lang="en-GB" smtClean="0"/>
              <a:t>23/01/2024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033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40ED-1B14-4A2F-A1D8-54261D0D5244}" type="datetime1">
              <a:rPr lang="en-GB" smtClean="0"/>
              <a:t>23/01/2024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55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38A89-D362-4260-B6AC-9756E56EB2B9}" type="datetime1">
              <a:rPr lang="en-GB" smtClean="0"/>
              <a:t>23/01/2024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88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F003-C2FC-46A8-BEA4-8BF14977B804}" type="datetime1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654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8692E-3451-45A5-A89C-6DACE251B59E}" type="datetime1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49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6E6FB-849F-4FC3-9799-BB71467AA854}" type="datetime1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12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14407/" TargetMode="External"/><Relationship Id="rId2" Type="http://schemas.openxmlformats.org/officeDocument/2006/relationships/hyperlink" Target="https://cds.cern.ch/record/2784893?ln=e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074442" y="180768"/>
            <a:ext cx="211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23 </a:t>
            </a:r>
            <a:r>
              <a:rPr lang="fr-CH" dirty="0" err="1"/>
              <a:t>January</a:t>
            </a:r>
            <a:r>
              <a:rPr lang="fr-CH" dirty="0"/>
              <a:t> 2023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85592" y="1965045"/>
            <a:ext cx="11071950" cy="4527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DRD4 – Detector R&amp;D Collaboration on </a:t>
            </a:r>
          </a:p>
          <a:p>
            <a:pPr algn="ctr">
              <a:lnSpc>
                <a:spcPct val="150000"/>
              </a:lnSpc>
            </a:pPr>
            <a:r>
              <a:rPr lang="fr-CH" sz="2800" dirty="0" err="1">
                <a:solidFill>
                  <a:schemeClr val="accent1">
                    <a:lumMod val="50000"/>
                  </a:schemeClr>
                </a:solidFill>
              </a:rPr>
              <a:t>Photodetectors</a:t>
            </a: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fr-CH" sz="2800" dirty="0" err="1">
                <a:solidFill>
                  <a:schemeClr val="accent1">
                    <a:lumMod val="50000"/>
                  </a:schemeClr>
                </a:solidFill>
              </a:rPr>
              <a:t>Particle</a:t>
            </a: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 ID </a:t>
            </a:r>
          </a:p>
          <a:p>
            <a:pPr algn="ctr">
              <a:lnSpc>
                <a:spcPct val="150000"/>
              </a:lnSpc>
            </a:pP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2800" dirty="0">
                <a:solidFill>
                  <a:srgbClr val="C00000"/>
                </a:solidFill>
              </a:rPr>
              <a:t>+ </a:t>
            </a:r>
            <a:r>
              <a:rPr lang="fr-CH" sz="2800" dirty="0" err="1">
                <a:solidFill>
                  <a:srgbClr val="C00000"/>
                </a:solidFill>
              </a:rPr>
              <a:t>SciFi</a:t>
            </a:r>
            <a:r>
              <a:rPr lang="fr-CH" sz="2800" dirty="0">
                <a:solidFill>
                  <a:srgbClr val="C00000"/>
                </a:solidFill>
              </a:rPr>
              <a:t> </a:t>
            </a:r>
            <a:r>
              <a:rPr lang="fr-CH" sz="2800" dirty="0" err="1">
                <a:solidFill>
                  <a:srgbClr val="C00000"/>
                </a:solidFill>
              </a:rPr>
              <a:t>tracking</a:t>
            </a:r>
            <a:r>
              <a:rPr lang="fr-CH" sz="2800" dirty="0">
                <a:solidFill>
                  <a:srgbClr val="C00000"/>
                </a:solidFill>
              </a:rPr>
              <a:t> + Transition Radiation </a:t>
            </a:r>
            <a:br>
              <a:rPr lang="fr-CH" sz="2800" dirty="0">
                <a:solidFill>
                  <a:schemeClr val="accent1">
                    <a:lumMod val="50000"/>
                  </a:schemeClr>
                </a:solidFill>
              </a:rPr>
            </a:br>
            <a:endParaRPr lang="fr-CH" sz="2800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fr-CH" sz="2800" dirty="0">
                <a:solidFill>
                  <a:schemeClr val="accent1">
                    <a:lumMod val="50000"/>
                  </a:schemeClr>
                </a:solidFill>
              </a:rPr>
              <a:t>Constitution Meeting</a:t>
            </a:r>
            <a:br>
              <a:rPr lang="fr-CH" sz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CH" dirty="0" err="1">
                <a:solidFill>
                  <a:schemeClr val="accent1">
                    <a:lumMod val="50000"/>
                  </a:schemeClr>
                </a:solidFill>
              </a:rPr>
              <a:t>Organizers</a:t>
            </a:r>
            <a:r>
              <a:rPr lang="fr-CH" dirty="0">
                <a:solidFill>
                  <a:schemeClr val="accent1">
                    <a:lumMod val="50000"/>
                  </a:schemeClr>
                </a:solidFill>
              </a:rPr>
              <a:t>: P. Krizan and C. Joram</a:t>
            </a:r>
          </a:p>
          <a:p>
            <a:pPr algn="ctr">
              <a:lnSpc>
                <a:spcPct val="150000"/>
              </a:lnSpc>
            </a:pPr>
            <a:r>
              <a:rPr lang="fr-CH" dirty="0">
                <a:solidFill>
                  <a:schemeClr val="accent1">
                    <a:lumMod val="50000"/>
                  </a:schemeClr>
                </a:solidFill>
              </a:rPr>
              <a:t>On </a:t>
            </a:r>
            <a:r>
              <a:rPr lang="fr-CH" dirty="0" err="1">
                <a:solidFill>
                  <a:schemeClr val="accent1">
                    <a:lumMod val="50000"/>
                  </a:schemeClr>
                </a:solidFill>
              </a:rPr>
              <a:t>behalf</a:t>
            </a:r>
            <a:r>
              <a:rPr lang="fr-CH" dirty="0">
                <a:solidFill>
                  <a:schemeClr val="accent1">
                    <a:lumMod val="50000"/>
                  </a:schemeClr>
                </a:solidFill>
              </a:rPr>
              <a:t> of DRD4 </a:t>
            </a:r>
            <a:r>
              <a:rPr lang="fr-CH" dirty="0" err="1">
                <a:solidFill>
                  <a:schemeClr val="accent1">
                    <a:lumMod val="50000"/>
                  </a:schemeClr>
                </a:solidFill>
              </a:rPr>
              <a:t>Preparation</a:t>
            </a:r>
            <a:r>
              <a:rPr lang="fr-CH" dirty="0">
                <a:solidFill>
                  <a:schemeClr val="accent1">
                    <a:lumMod val="50000"/>
                  </a:schemeClr>
                </a:solidFill>
              </a:rPr>
              <a:t> Team</a:t>
            </a:r>
            <a:br>
              <a:rPr lang="fr-CH" dirty="0">
                <a:solidFill>
                  <a:schemeClr val="accent1">
                    <a:lumMod val="50000"/>
                  </a:schemeClr>
                </a:solidFill>
              </a:rPr>
            </a:b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63" y="0"/>
            <a:ext cx="3028950" cy="151447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175D075-FD2D-6034-3AEA-DFE55E002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902963-1569-5A59-9CF8-FA98EE412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584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7429"/>
            <a:ext cx="10515600" cy="4351338"/>
          </a:xfrm>
        </p:spPr>
        <p:txBody>
          <a:bodyPr>
            <a:noAutofit/>
          </a:bodyPr>
          <a:lstStyle/>
          <a:p>
            <a:r>
              <a:rPr lang="fr-CH" sz="1400" dirty="0">
                <a:latin typeface="+mj-lt"/>
              </a:rPr>
              <a:t>The Roadmap (248 p)</a:t>
            </a:r>
            <a:r>
              <a:rPr lang="en-GB" sz="1400" dirty="0">
                <a:latin typeface="+mj-lt"/>
              </a:rPr>
              <a:t> </a:t>
            </a:r>
            <a:r>
              <a:rPr lang="en-GB" sz="1400" dirty="0">
                <a:latin typeface="+mj-lt"/>
                <a:hlinkClick r:id="rId2"/>
              </a:rPr>
              <a:t>https://cds.cern.ch/record/2784893?ln=en</a:t>
            </a:r>
            <a:endParaRPr lang="en-GB" sz="1400" dirty="0">
              <a:latin typeface="+mj-lt"/>
            </a:endParaRPr>
          </a:p>
          <a:p>
            <a:r>
              <a:rPr lang="en-GB" sz="1400" dirty="0">
                <a:latin typeface="+mj-lt"/>
              </a:rPr>
              <a:t>Implementation of the ECFA Detector R&amp;D Roadmap</a:t>
            </a:r>
          </a:p>
          <a:p>
            <a:pPr marL="0" indent="0">
              <a:buNone/>
            </a:pPr>
            <a:r>
              <a:rPr lang="en-GB" sz="1400" dirty="0">
                <a:latin typeface="+mj-lt"/>
              </a:rPr>
              <a:t>DRD 4 Implementation zone. Incl. short chronological overview: </a:t>
            </a:r>
            <a:r>
              <a:rPr lang="en-GB" sz="1400" u="sng" dirty="0">
                <a:solidFill>
                  <a:schemeClr val="tx2"/>
                </a:solidFill>
                <a:latin typeface="+mj-lt"/>
                <a:hlinkClick r:id="rId3"/>
              </a:rPr>
              <a:t>https://indico.cern.ch/event/1214407/</a:t>
            </a:r>
            <a:endParaRPr lang="en-GB" sz="1400" u="sng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endParaRPr lang="en-GB" sz="1400" u="sng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1400" u="sng" dirty="0">
                <a:solidFill>
                  <a:schemeClr val="tx2"/>
                </a:solidFill>
                <a:latin typeface="+mj-lt"/>
              </a:rPr>
              <a:t>In short</a:t>
            </a:r>
          </a:p>
          <a:p>
            <a:r>
              <a:rPr lang="en-GB" sz="1400" dirty="0">
                <a:solidFill>
                  <a:srgbClr val="002060"/>
                </a:solidFill>
                <a:latin typeface="+mj-lt"/>
              </a:rPr>
              <a:t>Peter and I were mandated by ECFA to prepare the launch of an R&amp;D collaboration on PD and PID.</a:t>
            </a:r>
          </a:p>
          <a:p>
            <a:r>
              <a:rPr lang="en-GB" sz="1400" dirty="0">
                <a:solidFill>
                  <a:srgbClr val="002060"/>
                </a:solidFill>
                <a:latin typeface="+mj-lt"/>
              </a:rPr>
              <a:t>First zoom meeting of some senior people – 8 March 2023 =&gt; send out a questionnaire (215 copies)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002060"/>
                </a:solidFill>
                <a:effectLst/>
                <a:latin typeface="+mj-lt"/>
              </a:rPr>
              <a:t>A live community event on 16 and 17 May at CERN. Some 50 participants were present plus about 30 per zoom. Main goals: discuss the scientific and </a:t>
            </a:r>
            <a:r>
              <a:rPr lang="en-US" sz="1400" b="0" i="0" dirty="0" err="1">
                <a:solidFill>
                  <a:srgbClr val="002060"/>
                </a:solidFill>
                <a:effectLst/>
                <a:latin typeface="+mj-lt"/>
              </a:rPr>
              <a:t>organisational</a:t>
            </a:r>
            <a:r>
              <a:rPr lang="en-US" sz="1400" b="0" i="0" dirty="0">
                <a:solidFill>
                  <a:srgbClr val="002060"/>
                </a:solidFill>
                <a:effectLst/>
                <a:latin typeface="+mj-lt"/>
              </a:rPr>
              <a:t> backbones of DRD4.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002060"/>
                </a:solidFill>
                <a:effectLst/>
                <a:latin typeface="+mj-lt"/>
              </a:rPr>
              <a:t>The proposal writing process was launched. A preparation team of volunteers was formed to promote the process.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002060"/>
                </a:solidFill>
                <a:effectLst/>
                <a:latin typeface="+mj-lt"/>
              </a:rPr>
              <a:t>A community update event was held on 15 June (by zoom). Lots of work in the background to discuss scope, work packages, working groups.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002060"/>
                </a:solidFill>
                <a:effectLst/>
                <a:latin typeface="+mj-lt"/>
              </a:rPr>
              <a:t>Submission of proposal (33 pages) 31 July 2023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  <a:latin typeface="+mj-lt"/>
              </a:rPr>
              <a:t>Submission of a revised R1 version : 31 October 2023</a:t>
            </a:r>
          </a:p>
          <a:p>
            <a:r>
              <a:rPr lang="en-US" sz="1400" dirty="0">
                <a:solidFill>
                  <a:srgbClr val="002060"/>
                </a:solidFill>
                <a:latin typeface="+mj-lt"/>
              </a:rPr>
              <a:t>Submission of a revised R2 version : 14 November 2023</a:t>
            </a:r>
          </a:p>
          <a:p>
            <a:r>
              <a:rPr lang="en-US" sz="1400" dirty="0">
                <a:solidFill>
                  <a:srgbClr val="002060"/>
                </a:solidFill>
                <a:latin typeface="+mj-lt"/>
              </a:rPr>
              <a:t>Presentation to DRDC (Rok Pestotnik and C. Joram),4 December 2023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400" b="0" i="0" dirty="0">
              <a:solidFill>
                <a:srgbClr val="4D4DE6"/>
              </a:solidFill>
              <a:effectLst/>
              <a:latin typeface="+mj-lt"/>
            </a:endParaRPr>
          </a:p>
          <a:p>
            <a:endParaRPr lang="en-GB" sz="1400" u="sng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A0550C6-B0C8-9897-1E5E-A14BA42B07F8}"/>
              </a:ext>
            </a:extLst>
          </p:cNvPr>
          <p:cNvSpPr txBox="1">
            <a:spLocks/>
          </p:cNvSpPr>
          <p:nvPr/>
        </p:nvSpPr>
        <p:spPr>
          <a:xfrm>
            <a:off x="838200" y="1434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>
                <a:solidFill>
                  <a:srgbClr val="002060"/>
                </a:solidFill>
              </a:rPr>
              <a:t>We came a long way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FDF4381-8363-1185-1D59-E9F31E560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5DDB1A-1FC7-C6F9-2D52-362975DA0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671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976E11-2C8A-883D-EC2C-61455FD29B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738" t="28787" r="33182" b="5324"/>
          <a:stretch/>
        </p:blipFill>
        <p:spPr>
          <a:xfrm>
            <a:off x="568729" y="1358438"/>
            <a:ext cx="5008418" cy="45186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D5E0C0-1C6D-4577-FFCD-3CCAA2D8F2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738" t="18728" r="34636" b="28687"/>
          <a:stretch/>
        </p:blipFill>
        <p:spPr>
          <a:xfrm>
            <a:off x="6271259" y="1625860"/>
            <a:ext cx="4709161" cy="36062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2165C1-399C-42BC-C497-4B9FE991AFDA}"/>
              </a:ext>
            </a:extLst>
          </p:cNvPr>
          <p:cNvSpPr txBox="1"/>
          <p:nvPr/>
        </p:nvSpPr>
        <p:spPr>
          <a:xfrm>
            <a:off x="721360" y="701040"/>
            <a:ext cx="6308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74 institutes expressed wish to become a DRD4 member institute</a:t>
            </a:r>
            <a:endParaRPr lang="de-DE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99FABB6-C6F2-19DD-B2F7-AE1378769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8A9CB0C-D2CC-6FB4-1077-6AB5C3C11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365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15BB75-85BA-6929-C697-8035FAC82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DCC046-2085-941E-DC22-4A9E6F1A1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0D7451-CA93-B1F7-EA64-E2D99A965A4A}"/>
              </a:ext>
            </a:extLst>
          </p:cNvPr>
          <p:cNvSpPr txBox="1"/>
          <p:nvPr/>
        </p:nvSpPr>
        <p:spPr>
          <a:xfrm>
            <a:off x="757403" y="696685"/>
            <a:ext cx="10123412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b="1" dirty="0">
                <a:solidFill>
                  <a:srgbClr val="0070C0"/>
                </a:solidFill>
              </a:rPr>
              <a:t>The DRD4 collaboration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74 institutes want to join the DRD4 collaboration. Some more in the pipeline.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19 nationalities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many small groups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No prior experience in large</a:t>
            </a:r>
          </a:p>
          <a:p>
            <a:r>
              <a:rPr lang="en-GB" sz="2400" dirty="0">
                <a:solidFill>
                  <a:srgbClr val="0070C0"/>
                </a:solidFill>
              </a:rPr>
              <a:t>     R&amp;D collaborations 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9663AF99-2BC6-AC20-2591-584D39187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403" y="3757316"/>
            <a:ext cx="4198828" cy="259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9F37F9-E4C7-2739-32E8-53BFCE4F8B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877"/>
          <a:stretch/>
        </p:blipFill>
        <p:spPr>
          <a:xfrm>
            <a:off x="5515401" y="1957615"/>
            <a:ext cx="6190398" cy="42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9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375"/>
    </mc:Choice>
    <mc:Fallback xmlns="">
      <p:transition spd="slow" advTm="37375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29B450-D047-2CA7-03D9-3870D613AF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50" t="14545" r="19375" b="24848"/>
          <a:stretch/>
        </p:blipFill>
        <p:spPr>
          <a:xfrm>
            <a:off x="207817" y="228600"/>
            <a:ext cx="11617451" cy="640080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54929-CC36-B402-EE01-5F43F6FF4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DA09E-9F41-54D6-052C-710784AC3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080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15BB75-85BA-6929-C697-8035FAC82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DCC046-2085-941E-DC22-4A9E6F1A1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6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0D7451-CA93-B1F7-EA64-E2D99A965A4A}"/>
              </a:ext>
            </a:extLst>
          </p:cNvPr>
          <p:cNvSpPr txBox="1"/>
          <p:nvPr/>
        </p:nvSpPr>
        <p:spPr>
          <a:xfrm>
            <a:off x="389354" y="359228"/>
            <a:ext cx="11312790" cy="6201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b="1" dirty="0">
                <a:solidFill>
                  <a:srgbClr val="0070C0"/>
                </a:solidFill>
              </a:rPr>
              <a:t>Organisation of the DRD4 collaboration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DRD4 has a </a:t>
            </a:r>
            <a:r>
              <a:rPr lang="en-GB" dirty="0">
                <a:solidFill>
                  <a:srgbClr val="C00000"/>
                </a:solidFill>
              </a:rPr>
              <a:t>dual structure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5 work packages </a:t>
            </a:r>
            <a:r>
              <a:rPr lang="en-GB" dirty="0">
                <a:solidFill>
                  <a:srgbClr val="0070C0"/>
                </a:solidFill>
              </a:rPr>
              <a:t>reflecting the main themes and goals described in the ECFA roadmap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WPs are subdivided in tasks, have a work &amp; resource plan, milestones &amp; deliverables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Groups commit resources. Joining and leaving a WP entails formalities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6 working groups </a:t>
            </a:r>
            <a:r>
              <a:rPr lang="en-GB" dirty="0">
                <a:solidFill>
                  <a:srgbClr val="0070C0"/>
                </a:solidFill>
              </a:rPr>
              <a:t>reflecting the main areas of R&amp;D. WG facilitate exchange of information (from different experiments), samples, students, infrastructure, know-how.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WGs serve as forums. No agreed tasks, no committed resources.   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We expect many groups to enter DRD4 on WG level and to join a project after some ‘apprentice’ period.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Roles and elections (Constitution meeting on 23 and 24 January 2024)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Elect DRD4 Coordinator (+ deputy)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Elect 5 WP leaders (+ deputies)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Expect task leaders to emerge from tasks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Elect WG convenors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Initial terms: 1 year, with the possibility of an extension 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Common fund to be decided on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Plenary meetings: 3 in 2024, incl. kick-off on 23 and 24 January, then 2 meetings per year</a:t>
            </a:r>
          </a:p>
        </p:txBody>
      </p:sp>
    </p:spTree>
    <p:extLst>
      <p:ext uri="{BB962C8B-B14F-4D97-AF65-F5344CB8AC3E}">
        <p14:creationId xmlns:p14="http://schemas.microsoft.com/office/powerpoint/2010/main" val="207925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296"/>
    </mc:Choice>
    <mc:Fallback xmlns="">
      <p:transition spd="slow" advTm="54296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DC426D6-3F55-FA7B-196A-AD0612CCB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7C65FB-67D5-E3F6-8EC8-08816F6B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434069" y="2946400"/>
            <a:ext cx="2743200" cy="365125"/>
          </a:xfrm>
        </p:spPr>
        <p:txBody>
          <a:bodyPr/>
          <a:lstStyle/>
          <a:p>
            <a:fld id="{7AABEE18-B1E3-4B3D-8582-B793BB301368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94817B-0381-8173-AEC3-2ED8AE6B69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3237" y="1017349"/>
            <a:ext cx="4688074" cy="55025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108084-E67A-90DF-7699-4C61A4B455ED}"/>
              </a:ext>
            </a:extLst>
          </p:cNvPr>
          <p:cNvSpPr txBox="1"/>
          <p:nvPr/>
        </p:nvSpPr>
        <p:spPr>
          <a:xfrm>
            <a:off x="5744212" y="346856"/>
            <a:ext cx="1131279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1" dirty="0">
                <a:solidFill>
                  <a:srgbClr val="0070C0"/>
                </a:solidFill>
              </a:rPr>
              <a:t>All 74</a:t>
            </a:r>
            <a:r>
              <a:rPr lang="en-GB" sz="1600" dirty="0">
                <a:solidFill>
                  <a:srgbClr val="0070C0"/>
                </a:solidFill>
              </a:rPr>
              <a:t> DRD4 groups want to participate 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solidFill>
                  <a:srgbClr val="0070C0"/>
                </a:solidFill>
              </a:rPr>
              <a:t>to one or several WGs. Average N</a:t>
            </a:r>
            <a:r>
              <a:rPr lang="en-GB" sz="1600" baseline="-25000" dirty="0">
                <a:solidFill>
                  <a:srgbClr val="0070C0"/>
                </a:solidFill>
              </a:rPr>
              <a:t>WG</a:t>
            </a:r>
            <a:r>
              <a:rPr lang="en-GB" sz="1600" dirty="0">
                <a:solidFill>
                  <a:srgbClr val="0070C0"/>
                </a:solidFill>
              </a:rPr>
              <a:t>/group = 2.3			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0DB5F3-D789-D7F5-570C-743ECEA039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668" y="999803"/>
            <a:ext cx="4314188" cy="54473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CAC450-D29F-CEFD-4149-FED7C482399A}"/>
              </a:ext>
            </a:extLst>
          </p:cNvPr>
          <p:cNvSpPr txBox="1"/>
          <p:nvPr/>
        </p:nvSpPr>
        <p:spPr>
          <a:xfrm>
            <a:off x="366668" y="338083"/>
            <a:ext cx="1131279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dirty="0">
                <a:solidFill>
                  <a:srgbClr val="0070C0"/>
                </a:solidFill>
              </a:rPr>
              <a:t>59 DRD4 groups want to participate to one or several tasks. 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solidFill>
                  <a:srgbClr val="0070C0"/>
                </a:solidFill>
              </a:rPr>
              <a:t>Average </a:t>
            </a:r>
            <a:r>
              <a:rPr lang="en-GB" sz="1600" dirty="0" err="1">
                <a:solidFill>
                  <a:srgbClr val="0070C0"/>
                </a:solidFill>
              </a:rPr>
              <a:t>N</a:t>
            </a:r>
            <a:r>
              <a:rPr lang="en-GB" sz="1600" baseline="-25000" dirty="0" err="1">
                <a:solidFill>
                  <a:srgbClr val="0070C0"/>
                </a:solidFill>
              </a:rPr>
              <a:t>tasks</a:t>
            </a:r>
            <a:r>
              <a:rPr lang="en-GB" sz="1600" dirty="0">
                <a:solidFill>
                  <a:srgbClr val="0070C0"/>
                </a:solidFill>
              </a:rPr>
              <a:t>/group = 2.6			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605A0A-9172-ADC5-90D8-0B1B2BEA3093}"/>
              </a:ext>
            </a:extLst>
          </p:cNvPr>
          <p:cNvSpPr txBox="1"/>
          <p:nvPr/>
        </p:nvSpPr>
        <p:spPr>
          <a:xfrm>
            <a:off x="2523762" y="586822"/>
            <a:ext cx="22479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en-GB" sz="1200" dirty="0">
              <a:solidFill>
                <a:srgbClr val="0070C0"/>
              </a:solidFill>
            </a:endParaRPr>
          </a:p>
          <a:p>
            <a:pPr>
              <a:spcBef>
                <a:spcPts val="1200"/>
              </a:spcBef>
            </a:pPr>
            <a:r>
              <a:rPr lang="en-GB" sz="1200" dirty="0">
                <a:solidFill>
                  <a:srgbClr val="0070C0"/>
                </a:solidFill>
              </a:rPr>
              <a:t>15 groups join initially only WGs. </a:t>
            </a:r>
          </a:p>
        </p:txBody>
      </p:sp>
    </p:spTree>
    <p:extLst>
      <p:ext uri="{BB962C8B-B14F-4D97-AF65-F5344CB8AC3E}">
        <p14:creationId xmlns:p14="http://schemas.microsoft.com/office/powerpoint/2010/main" val="13810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190"/>
    </mc:Choice>
    <mc:Fallback xmlns="">
      <p:transition spd="slow" advTm="3219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D3D3BBE-755B-06E4-62F7-00723B723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5F5DDF-ABB2-890C-590C-552AE866F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9D8392-BA13-1A95-5B49-00176FD716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187"/>
          <a:stretch/>
        </p:blipFill>
        <p:spPr>
          <a:xfrm>
            <a:off x="394807" y="3746500"/>
            <a:ext cx="7293773" cy="26098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FE920F-6410-D5F8-3970-7D3ABB515A82}"/>
              </a:ext>
            </a:extLst>
          </p:cNvPr>
          <p:cNvSpPr txBox="1"/>
          <p:nvPr/>
        </p:nvSpPr>
        <p:spPr>
          <a:xfrm>
            <a:off x="885825" y="666750"/>
            <a:ext cx="2276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b="1" dirty="0">
                <a:solidFill>
                  <a:srgbClr val="0070C0"/>
                </a:solidFill>
              </a:rPr>
              <a:t>DRD4 resources</a:t>
            </a:r>
            <a:r>
              <a:rPr lang="en-GB" sz="1400" b="1" dirty="0">
                <a:solidFill>
                  <a:srgbClr val="0070C0"/>
                </a:solidFill>
              </a:rPr>
              <a:t> 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AA3925-BD41-B48A-827D-DD33D569EC8C}"/>
              </a:ext>
            </a:extLst>
          </p:cNvPr>
          <p:cNvSpPr txBox="1"/>
          <p:nvPr/>
        </p:nvSpPr>
        <p:spPr>
          <a:xfrm>
            <a:off x="885825" y="1385629"/>
            <a:ext cx="69638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The group and resource landscape of DRD4 is rather fragmented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Total personnel = about 105 FTE (per year)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Total funds available = 1.5 MEUR (per year)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Average group size is 1.8 FTE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Average financial resources per task (project) are 90 </a:t>
            </a:r>
            <a:r>
              <a:rPr lang="en-GB" dirty="0" err="1">
                <a:solidFill>
                  <a:srgbClr val="0070C0"/>
                </a:solidFill>
              </a:rPr>
              <a:t>kEUR</a:t>
            </a:r>
            <a:r>
              <a:rPr lang="en-GB" dirty="0">
                <a:solidFill>
                  <a:srgbClr val="0070C0"/>
                </a:solidFill>
              </a:rPr>
              <a:t> (per year)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Average funds per group are 27 </a:t>
            </a:r>
            <a:r>
              <a:rPr lang="en-GB" dirty="0" err="1">
                <a:solidFill>
                  <a:srgbClr val="0070C0"/>
                </a:solidFill>
              </a:rPr>
              <a:t>kEUR</a:t>
            </a:r>
            <a:r>
              <a:rPr lang="en-GB" dirty="0">
                <a:solidFill>
                  <a:srgbClr val="0070C0"/>
                </a:solidFill>
              </a:rPr>
              <a:t> (per year)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D5D5BD-19AB-6BA8-1DBB-4FA21BE0BF1B}"/>
              </a:ext>
            </a:extLst>
          </p:cNvPr>
          <p:cNvSpPr txBox="1"/>
          <p:nvPr/>
        </p:nvSpPr>
        <p:spPr>
          <a:xfrm>
            <a:off x="8007624" y="4291965"/>
            <a:ext cx="2699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 </a:t>
            </a:r>
            <a:r>
              <a:rPr lang="en-GB" dirty="0">
                <a:solidFill>
                  <a:srgbClr val="0070C0"/>
                </a:solidFill>
              </a:rPr>
              <a:t>Only resources that are </a:t>
            </a:r>
          </a:p>
          <a:p>
            <a:pPr algn="l"/>
            <a:r>
              <a:rPr lang="en-GB" dirty="0">
                <a:solidFill>
                  <a:srgbClr val="0070C0"/>
                </a:solidFill>
              </a:rPr>
              <a:t>expected to be available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50FE5D-AE6A-1F06-7531-D6992E55EE15}"/>
              </a:ext>
            </a:extLst>
          </p:cNvPr>
          <p:cNvSpPr txBox="1"/>
          <p:nvPr/>
        </p:nvSpPr>
        <p:spPr>
          <a:xfrm>
            <a:off x="885825" y="3305215"/>
            <a:ext cx="6658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 </a:t>
            </a:r>
            <a:r>
              <a:rPr lang="en-GB" dirty="0">
                <a:solidFill>
                  <a:srgbClr val="0070C0"/>
                </a:solidFill>
              </a:rPr>
              <a:t>Numerous groups need to join forces (FTE + €) to reach the goals. </a:t>
            </a:r>
          </a:p>
          <a:p>
            <a:pPr algn="l"/>
            <a:r>
              <a:rPr lang="en-GB" dirty="0">
                <a:solidFill>
                  <a:srgbClr val="0070C0"/>
                </a:solidFill>
              </a:rPr>
              <a:t>     It will take some time to </a:t>
            </a:r>
            <a:r>
              <a:rPr lang="en-GB">
                <a:solidFill>
                  <a:srgbClr val="0070C0"/>
                </a:solidFill>
              </a:rPr>
              <a:t>grow relations and </a:t>
            </a:r>
            <a:r>
              <a:rPr lang="en-GB" dirty="0">
                <a:solidFill>
                  <a:srgbClr val="0070C0"/>
                </a:solidFill>
              </a:rPr>
              <a:t>mutual trust.</a:t>
            </a:r>
          </a:p>
        </p:txBody>
      </p:sp>
    </p:spTree>
    <p:extLst>
      <p:ext uri="{BB962C8B-B14F-4D97-AF65-F5344CB8AC3E}">
        <p14:creationId xmlns:p14="http://schemas.microsoft.com/office/powerpoint/2010/main" val="194299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015"/>
    </mc:Choice>
    <mc:Fallback xmlns="">
      <p:transition spd="slow" advTm="54015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288B86D-6C26-1E4C-0E94-C20BBEB4D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constitution    C. Joram  /  P. Krizan   23 / 01/ 2024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AE4ABC-9CD2-3D2C-AA0F-9A20C9487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9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2C741D-24AF-6EDC-9653-B0B0553541BB}"/>
              </a:ext>
            </a:extLst>
          </p:cNvPr>
          <p:cNvSpPr txBox="1"/>
          <p:nvPr/>
        </p:nvSpPr>
        <p:spPr>
          <a:xfrm>
            <a:off x="657224" y="1431925"/>
            <a:ext cx="1095375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Particle ID remains a key component in modern high energy physics experiments. Often, PID is achieved with Cherenkov and TOF detectors, that in turn often rely on photodetection. 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Photodetection is undergoing a strong  transformation. SiPMs invade in fields of applications that were occupied since decades by vacuum and gas based devices. 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The DRD4 proto-collaboration has </a:t>
            </a:r>
            <a:r>
              <a:rPr lang="en-GB">
                <a:solidFill>
                  <a:srgbClr val="0070C0"/>
                </a:solidFill>
              </a:rPr>
              <a:t>formed and proposed </a:t>
            </a:r>
            <a:r>
              <a:rPr lang="en-GB" dirty="0">
                <a:solidFill>
                  <a:srgbClr val="0070C0"/>
                </a:solidFill>
              </a:rPr>
              <a:t>a broad but focused R&amp;D program on photodetectors and particle ID devices.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Since RD26 (1992) “</a:t>
            </a:r>
            <a:r>
              <a:rPr lang="en-GB" i="0" dirty="0">
                <a:solidFill>
                  <a:srgbClr val="000000"/>
                </a:solidFill>
                <a:effectLst/>
              </a:rPr>
              <a:t>Development of a Large Area Advanced Fast RICH Detector for Particle Identification at the Large Hadron Collider Operated with Heavy Ions</a:t>
            </a:r>
            <a:r>
              <a:rPr lang="en-GB" i="0" dirty="0">
                <a:solidFill>
                  <a:srgbClr val="0070C0"/>
                </a:solidFill>
                <a:effectLst/>
              </a:rPr>
              <a:t>” this is the first international R&amp;D collaboration in this field. </a:t>
            </a:r>
            <a:endParaRPr lang="en-GB" dirty="0">
              <a:solidFill>
                <a:srgbClr val="0070C0"/>
              </a:solidFill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The scope of DRD4 includes also </a:t>
            </a:r>
            <a:r>
              <a:rPr lang="en-GB" dirty="0" err="1">
                <a:solidFill>
                  <a:srgbClr val="0070C0"/>
                </a:solidFill>
              </a:rPr>
              <a:t>SciFi</a:t>
            </a:r>
            <a:r>
              <a:rPr lang="en-GB" dirty="0">
                <a:solidFill>
                  <a:srgbClr val="0070C0"/>
                </a:solidFill>
              </a:rPr>
              <a:t> tracking and Transition Radiation detectors. They fit well into DRD4.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74 groups from 19 countries, with a lot of relevant background, are prepared to become collaboration members.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Their small average group size and scarce resources are a concern.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The success of DRD4 will also depend on the ability of the groups to grow and to find additional resources.   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D842DB-B74C-D24F-4EEC-C3A629ECFFE5}"/>
              </a:ext>
            </a:extLst>
          </p:cNvPr>
          <p:cNvSpPr txBox="1"/>
          <p:nvPr/>
        </p:nvSpPr>
        <p:spPr>
          <a:xfrm>
            <a:off x="1032328" y="835967"/>
            <a:ext cx="3577772" cy="46166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GB" sz="2400" dirty="0"/>
              <a:t>Summary and conclusions</a:t>
            </a:r>
          </a:p>
        </p:txBody>
      </p:sp>
    </p:spTree>
    <p:extLst>
      <p:ext uri="{BB962C8B-B14F-4D97-AF65-F5344CB8AC3E}">
        <p14:creationId xmlns:p14="http://schemas.microsoft.com/office/powerpoint/2010/main" val="245470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790"/>
    </mc:Choice>
    <mc:Fallback xmlns="">
      <p:transition spd="slow" advTm="10579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988</Words>
  <Application>Microsoft Office PowerPoint</Application>
  <PresentationFormat>Widescreen</PresentationFormat>
  <Paragraphs>88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Joram</dc:creator>
  <cp:lastModifiedBy>christian joram</cp:lastModifiedBy>
  <cp:revision>294</cp:revision>
  <dcterms:created xsi:type="dcterms:W3CDTF">2023-02-16T11:29:17Z</dcterms:created>
  <dcterms:modified xsi:type="dcterms:W3CDTF">2024-01-23T06:35:23Z</dcterms:modified>
</cp:coreProperties>
</file>