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1" r:id="rId2"/>
    <p:sldId id="270" r:id="rId3"/>
    <p:sldId id="257" r:id="rId4"/>
    <p:sldId id="267" r:id="rId5"/>
    <p:sldId id="268" r:id="rId6"/>
    <p:sldId id="269" r:id="rId7"/>
    <p:sldId id="262" r:id="rId8"/>
    <p:sldId id="263" r:id="rId9"/>
    <p:sldId id="261" r:id="rId10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54"/>
    <p:restoredTop sz="94807"/>
  </p:normalViewPr>
  <p:slideViewPr>
    <p:cSldViewPr snapToGrid="0">
      <p:cViewPr varScale="1">
        <p:scale>
          <a:sx n="124" d="100"/>
          <a:sy n="124" d="100"/>
        </p:scale>
        <p:origin x="10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32D7C-2CAF-0D4F-9323-7259C59B492D}" type="datetimeFigureOut">
              <a:rPr lang="en-IT" smtClean="0"/>
              <a:t>1/22/24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7C45B-202B-8140-8D99-CD0C0D041D2F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03432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0B7D8-8F58-9C34-A3E8-24A49D2B5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A353FB-3B6A-E87C-6D58-2FA8BC420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0775C-CB21-D0DF-10D3-040667898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AC28B-69FD-4A43-B169-5BB1A86272E1}" type="datetime1">
              <a:rPr lang="fr-FR" smtClean="0"/>
              <a:t>22/01/2024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510D9-FCFC-D262-EA26-913418738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F9B92-16E5-FABB-8460-CF6178BB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9802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02152-9912-3730-DEF4-6CFA9C948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AE0903-0E52-E8AE-876D-CB97DA76D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81C0A-534F-FEA0-3767-3FBB70982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7E288-5856-6442-ABCB-2B9444D9A0CE}" type="datetime1">
              <a:rPr lang="fr-FR" smtClean="0"/>
              <a:t>22/01/2024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891A5-A3D4-2464-3F61-8999B8189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1D961-D274-9C10-3DFA-7A9DE3891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1868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E00CC1-78B4-5526-47FA-03BE4D9500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FC2A76-FE52-2684-1090-29DB23BFA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565C1-698A-613E-4220-FD21D200C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3DFC8-578F-0744-B9E6-7B172A53A869}" type="datetime1">
              <a:rPr lang="fr-FR" smtClean="0"/>
              <a:t>22/01/2024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1EC95-75A5-3552-6B06-8AADF5C21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1FF72-7735-571A-204E-F146238D5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2132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D4DFD-D447-8AED-7D9C-C6BFD5333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99144-18AA-2096-E997-664E6A1E7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3D1D7-5342-3544-9FB4-DBF962BD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493FD-899F-F044-9B48-299DAC5435AB}" type="datetime1">
              <a:rPr lang="fr-FR" smtClean="0"/>
              <a:t>22/01/2024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5C8F4-6F91-E219-7D2E-E515FAAD8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DA9AB-AEB3-717A-0B14-80528D018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9125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67589-23CD-CD94-FB42-99121062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B1B3F-7935-69C4-67D7-08C679996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0DC86-F1D5-3BCD-8BBE-B7DB38C59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7330-BBBB-A14F-9C2F-252786A8DE4D}" type="datetime1">
              <a:rPr lang="fr-FR" smtClean="0"/>
              <a:t>22/01/2024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6909E-514D-C553-EC6D-B41CD5153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7A828-ADB9-879F-579E-8F3A96F78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04838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175DA-DF24-AE12-8C0F-D01A33365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7A96E-2D6C-F586-4FC9-412A2102AB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6FE7C1-7379-A425-F6F4-B14CE89A9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2D361-FA48-2D10-5754-498AED74A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7A9C2-ED66-7F4F-9F23-7AB0B0D1125C}" type="datetime1">
              <a:rPr lang="fr-FR" smtClean="0"/>
              <a:t>22/01/2024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B879B-AE31-C7CF-F46F-AE08C52A9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88619-053B-663B-28A8-C4EFD8019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08202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6144A-4270-B5E0-5FFF-33E72593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948D7-8F8B-B9A1-EA96-3818AFFC1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A0B90F-20EC-A7AD-9D29-E603C8BC4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20CDB7-8007-BB8D-1DD3-FC21233B7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894203-F409-0485-C47A-FAC3C5260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F7BC03-B36B-68D5-2062-007403ECE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B111-705F-CF4D-8D62-1199F5D53F60}" type="datetime1">
              <a:rPr lang="fr-FR" smtClean="0"/>
              <a:t>22/01/2024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A97793-F3AD-3915-2101-70F45890A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B2AD8C-601D-6D60-DC1D-72D15A216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8074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A93A5-49EE-33FC-58AA-09C748F27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2440D9-E90F-FFDB-7774-6A99F33B7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81B32-9D1A-674D-AA57-A5A3725516C3}" type="datetime1">
              <a:rPr lang="fr-FR" smtClean="0"/>
              <a:t>22/01/2024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157D52-7D30-C805-69FF-0051979C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CCAE27-3328-5060-96D4-CF02C533B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7982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E823E-0827-D7C5-93B5-83BE9366E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30270-C6B4-6E41-8EE8-6582751D0DEB}" type="datetime1">
              <a:rPr lang="fr-FR" smtClean="0"/>
              <a:t>22/01/2024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B61E48-A289-05ED-34BA-EF5C99BA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69359-86F0-C98E-E1B4-0765D4CDE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1620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8CA4D-4B06-E1FB-E7DD-4EBCAF712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CA9CC-44C5-F55C-8364-AF925B4EA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E5E91-7083-D979-CA92-F54FEEFD8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B2B9D-E7A7-69F5-42C6-669278AC0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3FE8D-9098-AB43-BE0E-9BE4CE9C98A6}" type="datetime1">
              <a:rPr lang="fr-FR" smtClean="0"/>
              <a:t>22/01/2024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2BF19-6A47-7C6A-7C2B-8D6E75D9E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6C75E-63AC-FDBB-47A7-54D7D0898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09978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B491B-A618-BFFD-A08E-F426351A6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CAB5DE-713C-8065-E9BD-A97792D7C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FC0463-48EF-D863-EED7-4E33559F1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D31B4-0B59-5C1B-8EAB-92F08C03C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4E265-2972-8B42-AD3F-ECDEE8BB0FC1}" type="datetime1">
              <a:rPr lang="fr-FR" smtClean="0"/>
              <a:t>22/01/2024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B0E335-0A03-3097-AFA9-D7A8826B7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2AA598-8410-98E8-150B-EC3BF5CB4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246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4EB387-3C90-88A9-601E-80D65D0D0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5EF69E-8964-A8EC-FB0D-69A20BB64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1F371-98D7-D446-7707-33CEE8AB24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1482F-319C-B540-88AA-B8545FDB8C96}" type="datetime1">
              <a:rPr lang="fr-FR" smtClean="0"/>
              <a:t>22/01/2024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86771-6113-83CC-DA89-9DAD2120FC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82EEA-189F-33F5-A5C7-9EC4FB65A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91F7-A841-804A-980B-D5FF535CAC45}" type="slidenum">
              <a:rPr lang="en-IT" smtClean="0"/>
              <a:t>‹N°›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859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158567-A433-8A04-8757-A42FD91FA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637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WP4.2</a:t>
            </a:r>
            <a:br>
              <a:rPr lang="en-US" dirty="0"/>
            </a:br>
            <a:r>
              <a:rPr lang="en-IT" b="1"/>
              <a:t>Vacuum Photo-Detectors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7FA43B3-2D27-B884-3B97-2B29E5741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1</a:t>
            </a:fld>
            <a:endParaRPr lang="en-IT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4ACA76D-2CCC-1784-CDEB-06DC0CE87AD0}"/>
              </a:ext>
            </a:extLst>
          </p:cNvPr>
          <p:cNvSpPr txBox="1"/>
          <p:nvPr/>
        </p:nvSpPr>
        <p:spPr>
          <a:xfrm>
            <a:off x="4251789" y="3453755"/>
            <a:ext cx="3688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Fiorini</a:t>
            </a:r>
            <a:r>
              <a:rPr lang="en-US" dirty="0"/>
              <a:t>, S. Gambetta, I. </a:t>
            </a:r>
            <a:r>
              <a:rPr lang="en-US" dirty="0" err="1"/>
              <a:t>Laktineh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29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956C-FD82-F69D-E1EC-B7B960E00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17" y="1253331"/>
            <a:ext cx="10515600" cy="495789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buFont typeface="Wingdings" pitchFamily="2" charset="2"/>
              <a:buChar char="q"/>
            </a:pPr>
            <a:r>
              <a:rPr lang="en-GB" dirty="0">
                <a:sym typeface="Wingdings" pitchFamily="2" charset="2"/>
              </a:rPr>
              <a:t> VPD are still the fastest photon detectors </a:t>
            </a:r>
          </a:p>
          <a:p>
            <a:pPr>
              <a:buFont typeface="Wingdings" pitchFamily="2" charset="2"/>
              <a:buChar char="q"/>
            </a:pPr>
            <a:r>
              <a:rPr lang="en-GB" dirty="0">
                <a:sym typeface="Wingdings" pitchFamily="2" charset="2"/>
              </a:rPr>
              <a:t> Their intrinsic spatial resolution is not yet well exploited</a:t>
            </a: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We want to better exploit the current VPDs and develop a new generation with better time and spatial resolution to prepare for future experiments and use in many applications</a:t>
            </a: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23 groups joined this WP and several industrial partners showed their interest to help achieve our goals. 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/>
          </a:p>
          <a:p>
            <a:pPr lvl="1"/>
            <a:endParaRPr lang="en-IT" dirty="0"/>
          </a:p>
          <a:p>
            <a:pPr lvl="1"/>
            <a:endParaRPr lang="en-GB" dirty="0"/>
          </a:p>
          <a:p>
            <a:pPr lvl="1"/>
            <a:endParaRPr lang="en-IT" dirty="0"/>
          </a:p>
          <a:p>
            <a:endParaRPr lang="en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5DC86-77C7-7117-5ABA-FE95FE6C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39"/>
            <a:ext cx="12192000" cy="1325563"/>
          </a:xfrm>
        </p:spPr>
        <p:txBody>
          <a:bodyPr/>
          <a:lstStyle/>
          <a:p>
            <a:pPr algn="ctr"/>
            <a:r>
              <a:rPr lang="en-IT" b="1" dirty="0"/>
              <a:t>DRD4 – WP 4.2 – Vacuum Photo-Detectors (VPD)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F3077-1727-BD0E-FCB1-2B3B241A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52205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956C-FD82-F69D-E1EC-B7B960E00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17" y="1253331"/>
            <a:ext cx="10515600" cy="4957898"/>
          </a:xfrm>
        </p:spPr>
        <p:txBody>
          <a:bodyPr>
            <a:normAutofit/>
          </a:bodyPr>
          <a:lstStyle/>
          <a:p>
            <a:r>
              <a:rPr lang="en-GB" b="1" dirty="0"/>
              <a:t>4.2.1: VPD: New material, new coatings, longevity and rate capability study</a:t>
            </a:r>
          </a:p>
          <a:p>
            <a:pPr lvl="1"/>
            <a:r>
              <a:rPr lang="en-GB" dirty="0"/>
              <a:t>This concerns the R&amp;D on new materials to produce VPD, new shapes and new coatings and their consequences on their longevity and rate capability</a:t>
            </a:r>
          </a:p>
          <a:p>
            <a:r>
              <a:rPr lang="en-GB" b="1" dirty="0"/>
              <a:t>4.2.2: VPD-PMT: New photocathode materials, structure and high quantum efficiency  VPD</a:t>
            </a:r>
          </a:p>
          <a:p>
            <a:pPr lvl="1"/>
            <a:r>
              <a:rPr lang="en-GB" dirty="0"/>
              <a:t>New photocathode materials, new structures and their impact on improving the quantum efficiency for different wavelengths</a:t>
            </a:r>
          </a:p>
          <a:p>
            <a:r>
              <a:rPr lang="en-GB" b="1" dirty="0"/>
              <a:t>4.2.3: VPD time and spatial resolution performance</a:t>
            </a:r>
          </a:p>
          <a:p>
            <a:pPr lvl="1"/>
            <a:r>
              <a:rPr lang="en-GB" dirty="0"/>
              <a:t>Study of VPD timing and spatial performance using appropriate readout electronics and appropriate anode structures</a:t>
            </a:r>
          </a:p>
          <a:p>
            <a:endParaRPr lang="en-GB" dirty="0"/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/>
          </a:p>
          <a:p>
            <a:pPr lvl="1"/>
            <a:endParaRPr lang="en-IT" dirty="0"/>
          </a:p>
          <a:p>
            <a:pPr lvl="1"/>
            <a:endParaRPr lang="en-GB" dirty="0"/>
          </a:p>
          <a:p>
            <a:pPr lvl="1"/>
            <a:endParaRPr lang="en-IT" dirty="0"/>
          </a:p>
          <a:p>
            <a:endParaRPr lang="en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5DC86-77C7-7117-5ABA-FE95FE6C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39"/>
            <a:ext cx="12192000" cy="1325563"/>
          </a:xfrm>
        </p:spPr>
        <p:txBody>
          <a:bodyPr/>
          <a:lstStyle/>
          <a:p>
            <a:pPr algn="ctr"/>
            <a:r>
              <a:rPr lang="en-IT" b="1" dirty="0"/>
              <a:t>DRD4 – WP 4.2 – Vacuum Photo-Detectors (VPD)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F3077-1727-BD0E-FCB1-2B3B241A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8994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956C-FD82-F69D-E1EC-B7B960E00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17" y="1253331"/>
            <a:ext cx="10515600" cy="495789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4.2.1: VPD: New material, new coatings, longevity and rate capability study</a:t>
            </a:r>
          </a:p>
          <a:p>
            <a:pPr lvl="1"/>
            <a:r>
              <a:rPr lang="en-GB" dirty="0"/>
              <a:t>This concerns the R&amp;D on new materials to produce VPD, new shapes and new coatings and their consequences on their longevity and rate capability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fr-FR" sz="2400" b="1" dirty="0" err="1">
                <a:effectLst/>
                <a:latin typeface="Helvetica" pitchFamily="2" charset="0"/>
              </a:rPr>
              <a:t>Milestones</a:t>
            </a:r>
            <a:r>
              <a:rPr lang="fr-FR" sz="2400" b="1" dirty="0">
                <a:effectLst/>
                <a:latin typeface="Helvetica" pitchFamily="2" charset="0"/>
              </a:rPr>
              <a:t>:</a:t>
            </a:r>
          </a:p>
          <a:p>
            <a:r>
              <a:rPr lang="fr-FR" sz="2400" dirty="0">
                <a:effectLst/>
                <a:latin typeface="Helvetica" pitchFamily="2" charset="0"/>
              </a:rPr>
              <a:t>M4.2.1.1 Report on state-of-the-art technologies to </a:t>
            </a:r>
            <a:r>
              <a:rPr lang="fr-FR" sz="2400" dirty="0" err="1">
                <a:effectLst/>
                <a:latin typeface="Helvetica" pitchFamily="2" charset="0"/>
              </a:rPr>
              <a:t>produce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electron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multipliers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with</a:t>
            </a:r>
            <a:r>
              <a:rPr lang="fr-FR" sz="2400" dirty="0">
                <a:effectLst/>
                <a:latin typeface="Helvetica" pitchFamily="2" charset="0"/>
              </a:rPr>
              <a:t> excellent timing and spatial </a:t>
            </a:r>
            <a:r>
              <a:rPr lang="fr-FR" sz="2400" dirty="0" err="1">
                <a:effectLst/>
                <a:latin typeface="Helvetica" pitchFamily="2" charset="0"/>
              </a:rPr>
              <a:t>resolutions</a:t>
            </a:r>
            <a:r>
              <a:rPr lang="fr-FR" sz="2400" dirty="0">
                <a:effectLst/>
                <a:latin typeface="Helvetica" pitchFamily="2" charset="0"/>
              </a:rPr>
              <a:t> (M18)</a:t>
            </a:r>
          </a:p>
          <a:p>
            <a:r>
              <a:rPr lang="fr-FR" sz="2400" dirty="0">
                <a:effectLst/>
                <a:latin typeface="Helvetica" pitchFamily="2" charset="0"/>
              </a:rPr>
              <a:t>M4.2.1.2 Report on state-of-the-art long </a:t>
            </a:r>
            <a:r>
              <a:rPr lang="fr-FR" sz="2400" dirty="0" err="1">
                <a:effectLst/>
                <a:latin typeface="Helvetica" pitchFamily="2" charset="0"/>
              </a:rPr>
              <a:t>lifetime</a:t>
            </a:r>
            <a:r>
              <a:rPr lang="fr-FR" sz="2400" dirty="0">
                <a:effectLst/>
                <a:latin typeface="Helvetica" pitchFamily="2" charset="0"/>
              </a:rPr>
              <a:t> and high-rate </a:t>
            </a:r>
            <a:r>
              <a:rPr lang="fr-FR" sz="2400" dirty="0" err="1">
                <a:effectLst/>
                <a:latin typeface="Helvetica" pitchFamily="2" charset="0"/>
              </a:rPr>
              <a:t>capability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VPDs</a:t>
            </a:r>
            <a:r>
              <a:rPr lang="fr-FR" sz="2400" dirty="0">
                <a:effectLst/>
                <a:latin typeface="Helvetica" pitchFamily="2" charset="0"/>
              </a:rPr>
              <a:t> (M24)</a:t>
            </a:r>
          </a:p>
          <a:p>
            <a:pPr marL="0" indent="0">
              <a:buNone/>
            </a:pPr>
            <a:r>
              <a:rPr lang="fr-FR" sz="2400" b="1" dirty="0" err="1">
                <a:effectLst/>
                <a:latin typeface="Helvetica" pitchFamily="2" charset="0"/>
              </a:rPr>
              <a:t>Deliverable</a:t>
            </a:r>
            <a:r>
              <a:rPr lang="fr-FR" sz="2400" b="1" dirty="0">
                <a:effectLst/>
                <a:latin typeface="Helvetica" pitchFamily="2" charset="0"/>
              </a:rPr>
              <a:t>:</a:t>
            </a:r>
          </a:p>
          <a:p>
            <a:r>
              <a:rPr lang="fr-FR" sz="2400" dirty="0">
                <a:effectLst/>
                <a:latin typeface="Helvetica" pitchFamily="2" charset="0"/>
              </a:rPr>
              <a:t>D4.2.1 Prototype production of a new </a:t>
            </a:r>
            <a:r>
              <a:rPr lang="fr-FR" sz="2400" dirty="0" err="1">
                <a:effectLst/>
                <a:latin typeface="Helvetica" pitchFamily="2" charset="0"/>
              </a:rPr>
              <a:t>generation</a:t>
            </a:r>
            <a:r>
              <a:rPr lang="fr-FR" sz="2400" dirty="0">
                <a:effectLst/>
                <a:latin typeface="Helvetica" pitchFamily="2" charset="0"/>
              </a:rPr>
              <a:t> of MCP-PMT </a:t>
            </a:r>
            <a:r>
              <a:rPr lang="fr-FR" sz="2400" dirty="0" err="1">
                <a:effectLst/>
                <a:latin typeface="Helvetica" pitchFamily="2" charset="0"/>
              </a:rPr>
              <a:t>using</a:t>
            </a:r>
            <a:r>
              <a:rPr lang="fr-FR" sz="2400" dirty="0">
                <a:effectLst/>
                <a:latin typeface="Helvetica" pitchFamily="2" charset="0"/>
              </a:rPr>
              <a:t> innovative techniques (M36)</a:t>
            </a:r>
          </a:p>
          <a:p>
            <a:pPr marL="457200" lvl="1" indent="0">
              <a:buNone/>
            </a:pPr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/>
          </a:p>
          <a:p>
            <a:pPr lvl="1"/>
            <a:endParaRPr lang="en-IT" dirty="0"/>
          </a:p>
          <a:p>
            <a:pPr lvl="1"/>
            <a:endParaRPr lang="en-GB" dirty="0"/>
          </a:p>
          <a:p>
            <a:pPr lvl="1"/>
            <a:endParaRPr lang="en-IT" dirty="0"/>
          </a:p>
          <a:p>
            <a:endParaRPr lang="en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5DC86-77C7-7117-5ABA-FE95FE6C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39"/>
            <a:ext cx="12192000" cy="1325563"/>
          </a:xfrm>
        </p:spPr>
        <p:txBody>
          <a:bodyPr/>
          <a:lstStyle/>
          <a:p>
            <a:pPr algn="ctr"/>
            <a:r>
              <a:rPr lang="en-IT" b="1" dirty="0"/>
              <a:t>DRD4 – WP 4.2 – Vacuum Photo-Detectors (VPD)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F3077-1727-BD0E-FCB1-2B3B241A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53365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956C-FD82-F69D-E1EC-B7B960E00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17" y="1253331"/>
            <a:ext cx="10515600" cy="4957898"/>
          </a:xfrm>
        </p:spPr>
        <p:txBody>
          <a:bodyPr>
            <a:normAutofit/>
          </a:bodyPr>
          <a:lstStyle/>
          <a:p>
            <a:r>
              <a:rPr lang="en-GB" b="1" dirty="0"/>
              <a:t>4.2.2: VPD-PMT: New photocathode materials, structure and high quantum efficiency  VPD</a:t>
            </a:r>
          </a:p>
          <a:p>
            <a:pPr lvl="1"/>
            <a:r>
              <a:rPr lang="en-GB" dirty="0"/>
              <a:t>New photocathode materials, new structures and their impact on improving the quantum efficiency for different wavelengths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fr-FR" sz="2400" b="1" dirty="0">
                <a:effectLst/>
                <a:latin typeface="Helvetica" pitchFamily="2" charset="0"/>
              </a:rPr>
              <a:t>Milestone:</a:t>
            </a:r>
          </a:p>
          <a:p>
            <a:r>
              <a:rPr lang="fr-FR" sz="2400" dirty="0">
                <a:effectLst/>
                <a:latin typeface="Helvetica" pitchFamily="2" charset="0"/>
              </a:rPr>
              <a:t>M4.2.2 </a:t>
            </a:r>
            <a:r>
              <a:rPr lang="fr-FR" sz="2400" dirty="0" err="1">
                <a:effectLst/>
                <a:latin typeface="Helvetica" pitchFamily="2" charset="0"/>
              </a:rPr>
              <a:t>Realization</a:t>
            </a:r>
            <a:r>
              <a:rPr lang="fr-FR" sz="2400" dirty="0">
                <a:effectLst/>
                <a:latin typeface="Helvetica" pitchFamily="2" charset="0"/>
              </a:rPr>
              <a:t> of a </a:t>
            </a:r>
            <a:r>
              <a:rPr lang="fr-FR" sz="2400" dirty="0" err="1">
                <a:effectLst/>
                <a:latin typeface="Helvetica" pitchFamily="2" charset="0"/>
              </a:rPr>
              <a:t>reflective</a:t>
            </a:r>
            <a:r>
              <a:rPr lang="fr-FR" sz="2400" dirty="0">
                <a:effectLst/>
                <a:latin typeface="Helvetica" pitchFamily="2" charset="0"/>
              </a:rPr>
              <a:t> photocathode </a:t>
            </a:r>
            <a:r>
              <a:rPr lang="fr-FR" sz="2400" dirty="0" err="1">
                <a:effectLst/>
                <a:latin typeface="Helvetica" pitchFamily="2" charset="0"/>
              </a:rPr>
              <a:t>with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granular</a:t>
            </a:r>
            <a:r>
              <a:rPr lang="fr-FR" sz="2400" dirty="0">
                <a:effectLst/>
                <a:latin typeface="Helvetica" pitchFamily="2" charset="0"/>
              </a:rPr>
              <a:t> structure of a few microns pitch (M24)</a:t>
            </a:r>
          </a:p>
          <a:p>
            <a:pPr marL="0" indent="0">
              <a:buNone/>
            </a:pPr>
            <a:r>
              <a:rPr lang="fr-FR" sz="2400" b="1" dirty="0" err="1">
                <a:effectLst/>
                <a:latin typeface="Helvetica" pitchFamily="2" charset="0"/>
              </a:rPr>
              <a:t>Deliverable</a:t>
            </a:r>
            <a:r>
              <a:rPr lang="fr-FR" sz="2400" b="1" dirty="0">
                <a:effectLst/>
                <a:latin typeface="Helvetica" pitchFamily="2" charset="0"/>
              </a:rPr>
              <a:t>:</a:t>
            </a:r>
          </a:p>
          <a:p>
            <a:r>
              <a:rPr lang="fr-FR" sz="2400" dirty="0">
                <a:effectLst/>
                <a:latin typeface="Helvetica" pitchFamily="2" charset="0"/>
              </a:rPr>
              <a:t>D4.2.2 Production of photocathodes made of </a:t>
            </a:r>
            <a:r>
              <a:rPr lang="fr-FR" sz="2400" dirty="0" err="1">
                <a:effectLst/>
                <a:latin typeface="Helvetica" pitchFamily="2" charset="0"/>
              </a:rPr>
              <a:t>different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materials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using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either</a:t>
            </a:r>
            <a:r>
              <a:rPr lang="fr-FR" sz="2400" dirty="0">
                <a:effectLst/>
                <a:latin typeface="Helvetica" pitchFamily="2" charset="0"/>
              </a:rPr>
              <a:t> </a:t>
            </a:r>
            <a:r>
              <a:rPr lang="fr-FR" sz="2400" dirty="0" err="1">
                <a:effectLst/>
                <a:latin typeface="Helvetica" pitchFamily="2" charset="0"/>
              </a:rPr>
              <a:t>granular</a:t>
            </a:r>
            <a:r>
              <a:rPr lang="fr-FR" sz="2400" dirty="0">
                <a:effectLst/>
                <a:latin typeface="Helvetica" pitchFamily="2" charset="0"/>
              </a:rPr>
              <a:t> structure or </a:t>
            </a:r>
            <a:r>
              <a:rPr lang="fr-FR" sz="2400" dirty="0" err="1">
                <a:effectLst/>
                <a:latin typeface="Helvetica" pitchFamily="2" charset="0"/>
              </a:rPr>
              <a:t>different</a:t>
            </a:r>
            <a:r>
              <a:rPr lang="fr-FR" sz="2400" dirty="0">
                <a:effectLst/>
                <a:latin typeface="Helvetica" pitchFamily="2" charset="0"/>
              </a:rPr>
              <a:t> structure (M36)</a:t>
            </a:r>
          </a:p>
          <a:p>
            <a:pPr marL="457200" lvl="1" indent="0">
              <a:buNone/>
            </a:pPr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/>
          </a:p>
          <a:p>
            <a:pPr lvl="1"/>
            <a:endParaRPr lang="en-IT" dirty="0"/>
          </a:p>
          <a:p>
            <a:pPr lvl="1"/>
            <a:endParaRPr lang="en-GB" dirty="0"/>
          </a:p>
          <a:p>
            <a:pPr lvl="1"/>
            <a:endParaRPr lang="en-IT" dirty="0"/>
          </a:p>
          <a:p>
            <a:endParaRPr lang="en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5DC86-77C7-7117-5ABA-FE95FE6C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39"/>
            <a:ext cx="12192000" cy="1325563"/>
          </a:xfrm>
        </p:spPr>
        <p:txBody>
          <a:bodyPr/>
          <a:lstStyle/>
          <a:p>
            <a:pPr algn="ctr"/>
            <a:r>
              <a:rPr lang="en-IT" b="1" dirty="0"/>
              <a:t>DRD4 – WP 4.2 – Vacuum Photo-Detectors (VPD)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F3077-1727-BD0E-FCB1-2B3B241A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530978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956C-FD82-F69D-E1EC-B7B960E00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17" y="1253331"/>
            <a:ext cx="10515600" cy="4957898"/>
          </a:xfrm>
        </p:spPr>
        <p:txBody>
          <a:bodyPr>
            <a:normAutofit/>
          </a:bodyPr>
          <a:lstStyle/>
          <a:p>
            <a:r>
              <a:rPr lang="en-GB" b="1" dirty="0"/>
              <a:t>4.2.3: VPD time and spatial resolution performance</a:t>
            </a:r>
          </a:p>
          <a:p>
            <a:pPr lvl="1"/>
            <a:r>
              <a:rPr lang="en-GB" dirty="0"/>
              <a:t>Study of VPD timing and spatial performance using appropriate readout electronics and appropriate anode structures</a:t>
            </a:r>
          </a:p>
          <a:p>
            <a:endParaRPr lang="en-GB" dirty="0"/>
          </a:p>
          <a:p>
            <a:pPr marL="0" indent="0">
              <a:buNone/>
            </a:pPr>
            <a:r>
              <a:rPr lang="fr-FR" sz="2400" b="1" dirty="0">
                <a:effectLst/>
                <a:latin typeface="Helvetica" pitchFamily="2" charset="0"/>
              </a:rPr>
              <a:t>Milestone:</a:t>
            </a:r>
          </a:p>
          <a:p>
            <a:r>
              <a:rPr lang="fr-FR" sz="2400" dirty="0">
                <a:effectLst/>
                <a:latin typeface="Helvetica" pitchFamily="2" charset="0"/>
              </a:rPr>
              <a:t>M4.2.3 Design of </a:t>
            </a:r>
            <a:r>
              <a:rPr lang="fr-FR" sz="2400" dirty="0" err="1">
                <a:effectLst/>
                <a:latin typeface="Helvetica" pitchFamily="2" charset="0"/>
              </a:rPr>
              <a:t>read</a:t>
            </a:r>
            <a:r>
              <a:rPr lang="fr-FR" sz="2400" dirty="0">
                <a:effectLst/>
                <a:latin typeface="Helvetica" pitchFamily="2" charset="0"/>
              </a:rPr>
              <a:t>-out </a:t>
            </a:r>
            <a:r>
              <a:rPr lang="fr-FR" sz="2400" dirty="0" err="1">
                <a:effectLst/>
                <a:latin typeface="Helvetica" pitchFamily="2" charset="0"/>
              </a:rPr>
              <a:t>electronics</a:t>
            </a:r>
            <a:r>
              <a:rPr lang="fr-FR" sz="2400" dirty="0">
                <a:effectLst/>
                <a:latin typeface="Helvetica" pitchFamily="2" charset="0"/>
              </a:rPr>
              <a:t> capable to </a:t>
            </a:r>
            <a:r>
              <a:rPr lang="fr-FR" sz="2400" dirty="0" err="1">
                <a:effectLst/>
                <a:latin typeface="Helvetica" pitchFamily="2" charset="0"/>
              </a:rPr>
              <a:t>reach</a:t>
            </a:r>
            <a:r>
              <a:rPr lang="fr-FR" sz="2400" dirty="0">
                <a:effectLst/>
                <a:latin typeface="Helvetica" pitchFamily="2" charset="0"/>
              </a:rPr>
              <a:t> O(10 </a:t>
            </a:r>
            <a:r>
              <a:rPr lang="fr-FR" sz="2400" dirty="0" err="1">
                <a:effectLst/>
                <a:latin typeface="Helvetica" pitchFamily="2" charset="0"/>
              </a:rPr>
              <a:t>ps</a:t>
            </a:r>
            <a:r>
              <a:rPr lang="fr-FR" sz="2400" dirty="0">
                <a:effectLst/>
                <a:latin typeface="Helvetica" pitchFamily="2" charset="0"/>
              </a:rPr>
              <a:t>) timing </a:t>
            </a:r>
            <a:r>
              <a:rPr lang="fr-FR" sz="2400" dirty="0" err="1">
                <a:effectLst/>
                <a:latin typeface="Helvetica" pitchFamily="2" charset="0"/>
              </a:rPr>
              <a:t>resolution</a:t>
            </a:r>
            <a:r>
              <a:rPr lang="fr-FR" sz="2400" dirty="0">
                <a:effectLst/>
                <a:latin typeface="Helvetica" pitchFamily="2" charset="0"/>
              </a:rPr>
              <a:t> (M24)</a:t>
            </a:r>
          </a:p>
          <a:p>
            <a:pPr marL="0" indent="0">
              <a:buNone/>
            </a:pPr>
            <a:r>
              <a:rPr lang="fr-FR" sz="2400" b="1" dirty="0" err="1">
                <a:effectLst/>
                <a:latin typeface="Helvetica" pitchFamily="2" charset="0"/>
              </a:rPr>
              <a:t>Deliverable</a:t>
            </a:r>
            <a:r>
              <a:rPr lang="fr-FR" sz="2400" b="1" dirty="0">
                <a:effectLst/>
                <a:latin typeface="Helvetica" pitchFamily="2" charset="0"/>
              </a:rPr>
              <a:t>:</a:t>
            </a:r>
          </a:p>
          <a:p>
            <a:r>
              <a:rPr lang="fr-FR" sz="2400" dirty="0">
                <a:effectLst/>
                <a:latin typeface="Helvetica" pitchFamily="2" charset="0"/>
              </a:rPr>
              <a:t>D4.2.3 Production of a </a:t>
            </a:r>
            <a:r>
              <a:rPr lang="fr-FR" sz="2400" dirty="0" err="1">
                <a:effectLst/>
                <a:latin typeface="Helvetica" pitchFamily="2" charset="0"/>
              </a:rPr>
              <a:t>read</a:t>
            </a:r>
            <a:r>
              <a:rPr lang="fr-FR" sz="2400" dirty="0">
                <a:effectLst/>
                <a:latin typeface="Helvetica" pitchFamily="2" charset="0"/>
              </a:rPr>
              <a:t>-out system </a:t>
            </a:r>
            <a:r>
              <a:rPr lang="fr-FR" sz="2400" dirty="0" err="1">
                <a:effectLst/>
                <a:latin typeface="Helvetica" pitchFamily="2" charset="0"/>
              </a:rPr>
              <a:t>demonstrator</a:t>
            </a:r>
            <a:r>
              <a:rPr lang="fr-FR" sz="2400" dirty="0">
                <a:effectLst/>
                <a:latin typeface="Helvetica" pitchFamily="2" charset="0"/>
              </a:rPr>
              <a:t> able to </a:t>
            </a:r>
            <a:r>
              <a:rPr lang="fr-FR" sz="2400" dirty="0" err="1">
                <a:effectLst/>
                <a:latin typeface="Helvetica" pitchFamily="2" charset="0"/>
              </a:rPr>
              <a:t>fully</a:t>
            </a:r>
            <a:r>
              <a:rPr lang="fr-FR" sz="2400" dirty="0">
                <a:effectLst/>
                <a:latin typeface="Helvetica" pitchFamily="2" charset="0"/>
              </a:rPr>
              <a:t> exploit timing and spatial </a:t>
            </a:r>
            <a:r>
              <a:rPr lang="fr-FR" sz="2400" dirty="0" err="1">
                <a:effectLst/>
                <a:latin typeface="Helvetica" pitchFamily="2" charset="0"/>
              </a:rPr>
              <a:t>resolution</a:t>
            </a:r>
            <a:r>
              <a:rPr lang="fr-FR" sz="2400" dirty="0">
                <a:effectLst/>
                <a:latin typeface="Helvetica" pitchFamily="2" charset="0"/>
              </a:rPr>
              <a:t> of </a:t>
            </a:r>
            <a:r>
              <a:rPr lang="fr-FR" sz="2400" dirty="0" err="1">
                <a:effectLst/>
                <a:latin typeface="Helvetica" pitchFamily="2" charset="0"/>
              </a:rPr>
              <a:t>MCPs</a:t>
            </a:r>
            <a:r>
              <a:rPr lang="fr-FR" sz="2400" dirty="0">
                <a:effectLst/>
                <a:latin typeface="Helvetica" pitchFamily="2" charset="0"/>
              </a:rPr>
              <a:t> (M36)</a:t>
            </a:r>
          </a:p>
          <a:p>
            <a:pPr marL="457200" lvl="1" indent="0">
              <a:buNone/>
            </a:pPr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>
              <a:highlight>
                <a:srgbClr val="FFFF00"/>
              </a:highlight>
            </a:endParaRPr>
          </a:p>
          <a:p>
            <a:pPr lvl="1"/>
            <a:endParaRPr lang="en-GB" dirty="0"/>
          </a:p>
          <a:p>
            <a:pPr lvl="1"/>
            <a:endParaRPr lang="en-IT" dirty="0"/>
          </a:p>
          <a:p>
            <a:pPr lvl="1"/>
            <a:endParaRPr lang="en-GB" dirty="0"/>
          </a:p>
          <a:p>
            <a:pPr lvl="1"/>
            <a:endParaRPr lang="en-IT" dirty="0"/>
          </a:p>
          <a:p>
            <a:endParaRPr lang="en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5DC86-77C7-7117-5ABA-FE95FE6C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39"/>
            <a:ext cx="12192000" cy="1325563"/>
          </a:xfrm>
        </p:spPr>
        <p:txBody>
          <a:bodyPr/>
          <a:lstStyle/>
          <a:p>
            <a:pPr algn="ctr"/>
            <a:r>
              <a:rPr lang="en-IT" b="1" dirty="0"/>
              <a:t>DRD4 – WP 4.2 – Vacuum Photo-Detectors (VPD)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F3077-1727-BD0E-FCB1-2B3B241A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6212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3841B23-4E6D-2DC4-9FA6-696C8821A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7</a:t>
            </a:fld>
            <a:endParaRPr lang="en-IT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E5268A8-2716-EEA0-1C67-E34F35EFD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811" y="273050"/>
            <a:ext cx="7284377" cy="631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71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A6FCF40-987D-787B-22C1-B681AFEFB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8</a:t>
            </a:fld>
            <a:endParaRPr lang="en-IT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B94BD54-8A2D-97EC-03A3-AF8FD1068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743" y="863361"/>
            <a:ext cx="10310514" cy="455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24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0956C-FD82-F69D-E1EC-B7B960E00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17" y="125333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We should start organizing ourselves in the coming weeks with all WP4.2 groups to:</a:t>
            </a:r>
          </a:p>
          <a:p>
            <a:pPr lvl="1"/>
            <a:r>
              <a:rPr lang="en-US" dirty="0"/>
              <a:t> Assess where we stand and establish an inventory of what we have already achieved and the tools at our disposal.</a:t>
            </a:r>
          </a:p>
          <a:p>
            <a:pPr lvl="1"/>
            <a:r>
              <a:rPr lang="en-US" dirty="0"/>
              <a:t>Share responsibilities for the different milestones and deliverables </a:t>
            </a:r>
          </a:p>
          <a:p>
            <a:pPr lvl="1"/>
            <a:r>
              <a:rPr lang="en-US" dirty="0"/>
              <a:t>Structure the way to work together and organize exchange with industrial partners </a:t>
            </a:r>
          </a:p>
          <a:p>
            <a:pPr lvl="1"/>
            <a:r>
              <a:rPr lang="en-US" dirty="0"/>
              <a:t>Structure the way to work with the WG1 and WG6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5DC86-77C7-7117-5ABA-FE95FE6C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39"/>
            <a:ext cx="12192000" cy="1325563"/>
          </a:xfrm>
        </p:spPr>
        <p:txBody>
          <a:bodyPr/>
          <a:lstStyle/>
          <a:p>
            <a:pPr algn="ctr"/>
            <a:r>
              <a:rPr lang="en-IT" b="1" dirty="0"/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3F3077-1727-BD0E-FCB1-2B3B241A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691F7-A841-804A-980B-D5FF535CAC45}" type="slidenum">
              <a:rPr lang="en-IT" smtClean="0"/>
              <a:t>9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63232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531</Words>
  <Application>Microsoft Macintosh PowerPoint</Application>
  <PresentationFormat>Grand écran</PresentationFormat>
  <Paragraphs>88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Wingdings</vt:lpstr>
      <vt:lpstr>Office Theme</vt:lpstr>
      <vt:lpstr>WP4.2 Vacuum Photo-Detectors</vt:lpstr>
      <vt:lpstr>DRD4 – WP 4.2 – Vacuum Photo-Detectors (VPD)</vt:lpstr>
      <vt:lpstr>DRD4 – WP 4.2 – Vacuum Photo-Detectors (VPD)</vt:lpstr>
      <vt:lpstr>DRD4 – WP 4.2 – Vacuum Photo-Detectors (VPD)</vt:lpstr>
      <vt:lpstr>DRD4 – WP 4.2 – Vacuum Photo-Detectors (VPD)</vt:lpstr>
      <vt:lpstr>DRD4 – WP 4.2 – Vacuum Photo-Detectors (VPD)</vt:lpstr>
      <vt:lpstr>Présentation PowerPoint</vt:lpstr>
      <vt:lpstr>Présentation PowerPoint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DRD4 – WG5 – Future, blue sky, SciFi, TRD</dc:title>
  <dc:creator>Fiorini Massimiliano</dc:creator>
  <cp:lastModifiedBy>laktineh imad</cp:lastModifiedBy>
  <cp:revision>51</cp:revision>
  <dcterms:created xsi:type="dcterms:W3CDTF">2023-06-05T10:09:33Z</dcterms:created>
  <dcterms:modified xsi:type="dcterms:W3CDTF">2024-01-22T22:47:10Z</dcterms:modified>
</cp:coreProperties>
</file>