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62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72" y="5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F97A0-53F6-464B-B5AA-9612A56F066F}" type="datetimeFigureOut">
              <a:rPr lang="en-CA" smtClean="0"/>
              <a:t>2024-01-23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94B1C-0A75-42AB-9FB5-EA9CA67457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861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C832-D440-47DC-88DE-49FF74232DB3}" type="datetime1">
              <a:rPr lang="en-CA" smtClean="0"/>
              <a:t>2024-01-23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891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618-BFD0-4BEC-A7B1-229E77767BB3}" type="datetime1">
              <a:rPr lang="en-CA" smtClean="0"/>
              <a:t>2024-01-23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83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0F7FF-1A73-463A-91FE-2EE963B85E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3F1BC-9895-4207-940F-300FB942E6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EB488-05C6-430F-8146-8F1FD96DB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33C9-466B-4B58-86FD-54B234EBADA4}" type="datetime1">
              <a:rPr lang="en-CA" smtClean="0"/>
              <a:t>2024-01-23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0CA6D-8D73-4249-B889-9C72AEDA4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5DD23-2BC4-4C76-A1ED-6C1EF7C8B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41858" y="6356352"/>
            <a:ext cx="911942" cy="365125"/>
          </a:xfrm>
        </p:spPr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0851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BEAA2D-F04C-4DD7-9D5B-0E15807E043B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81819"/>
            <a:ext cx="10515600" cy="499514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0F820-9384-4E08-AB96-7BD81F704409}" type="datetime1">
              <a:rPr lang="en-CA" smtClean="0"/>
              <a:t>2024-01-23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833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6F2E78C-4F72-4912-BD3D-778E8B269BFA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55942"/>
            <a:ext cx="5181600" cy="5021023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55942"/>
            <a:ext cx="5181600" cy="5021023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3B96D-760E-4C50-BE88-D5BA81FC54D2}" type="datetime1">
              <a:rPr lang="en-CA" smtClean="0"/>
              <a:t>2024-01-23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1770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622CC43-05DB-4BEA-B8F0-392B0227C6B8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0341"/>
            <a:ext cx="5157787" cy="4119323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070341"/>
            <a:ext cx="5183188" cy="4119323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1CB0-426C-436B-ABA6-C714B01FC4E0}" type="datetime1">
              <a:rPr lang="en-CA" smtClean="0"/>
              <a:t>2024-01-23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32499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F82E04-A72C-4464-BBDE-CDF3634BC911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9F4A-D82C-4FF5-AA59-0A6B8A174A4C}" type="datetime1">
              <a:rPr lang="en-CA" smtClean="0"/>
              <a:t>2024-01-23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120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51F5-317D-45F6-8250-7958901B2C12}" type="datetime1">
              <a:rPr lang="en-CA" smtClean="0"/>
              <a:t>2024-01-23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1333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"/>
            <a:ext cx="3932237" cy="9874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370937"/>
            <a:ext cx="6172200" cy="54901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207697"/>
            <a:ext cx="3932237" cy="4661291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091D-FA9E-41E8-A307-5A81E97BB5BA}" type="datetime1">
              <a:rPr lang="en-CA" smtClean="0"/>
              <a:t>2024-01-23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0504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02591"/>
            <a:ext cx="3932237" cy="4566399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EFC-2BC8-4557-B96B-1B0D8A510603}" type="datetime1">
              <a:rPr lang="en-CA" smtClean="0"/>
              <a:t>2024-01-23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2"/>
            <a:ext cx="3932237" cy="9874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060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9BF98E9-1FCD-41B7-8D02-6989AED974D3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199073"/>
            <a:ext cx="10515600" cy="497789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835FF-C5F2-4D91-97BC-E9A0C9C76C8A}" type="datetime1">
              <a:rPr lang="en-CA" smtClean="0"/>
              <a:t>2024-01-23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8761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fld id="{C0D3B03A-E873-4C2B-96FE-202E4D8F2255}" type="datetime1">
              <a:rPr lang="en-CA" smtClean="0"/>
              <a:t>2024-01-23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12360" y="6356352"/>
            <a:ext cx="9414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67" b="0">
                <a:solidFill>
                  <a:schemeClr val="tx1"/>
                </a:solidFill>
                <a:latin typeface="+mj-lt"/>
              </a:defRPr>
            </a:lvl1pPr>
          </a:lstStyle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3"/>
          <a:srcRect t="16142" b="25293"/>
          <a:stretch/>
        </p:blipFill>
        <p:spPr>
          <a:xfrm>
            <a:off x="9093257" y="6295104"/>
            <a:ext cx="1319104" cy="5137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7A5A9EE-6990-4696-9C25-BF934A66911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5724" b="5251"/>
          <a:stretch/>
        </p:blipFill>
        <p:spPr>
          <a:xfrm>
            <a:off x="8591907" y="6348018"/>
            <a:ext cx="434110" cy="460818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838200" y="6296293"/>
            <a:ext cx="105156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214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2FC70-EE63-432F-BA33-9B2F078159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ECFA DRD4</a:t>
            </a:r>
            <a:br>
              <a:rPr lang="en-US" dirty="0"/>
            </a:br>
            <a:r>
              <a:rPr lang="en-US" dirty="0"/>
              <a:t>Work-Package(s) 4.5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0E494-74A4-4113-B5A9-E91E73DD3A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38400" y="3602038"/>
            <a:ext cx="7059561" cy="1655762"/>
          </a:xfrm>
        </p:spPr>
        <p:txBody>
          <a:bodyPr>
            <a:normAutofit lnSpcReduction="10000"/>
          </a:bodyPr>
          <a:lstStyle/>
          <a:p>
            <a:r>
              <a:rPr lang="en-US" u="sng" dirty="0"/>
              <a:t>Blake Leverington</a:t>
            </a:r>
            <a:r>
              <a:rPr lang="en-US" dirty="0"/>
              <a:t>, as interim volunteer coordinator, on behalf of the participating groups</a:t>
            </a:r>
          </a:p>
          <a:p>
            <a:endParaRPr lang="en-US" dirty="0"/>
          </a:p>
          <a:p>
            <a:r>
              <a:rPr lang="en-US" dirty="0"/>
              <a:t>Physikalisches Institut, Heidelberg Universitaet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30EF4-B18B-431D-8401-66380A758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F8E9-A849-4DC8-AB1A-20EAC231F41F}" type="datetime1">
              <a:rPr lang="en-CA" smtClean="0"/>
              <a:t>2024-01-23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C6FCB-D35D-4042-A694-CA73E0E80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08130-C525-421B-8B90-9A4A8E67F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6752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97F4C-6EC0-45AA-949D-32101CD7F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4620" y="982360"/>
            <a:ext cx="5181600" cy="523870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400" u="sng" dirty="0"/>
              <a:t>Task 4.5.1:</a:t>
            </a:r>
          </a:p>
          <a:p>
            <a:pPr marL="0" indent="0">
              <a:buNone/>
            </a:pPr>
            <a:r>
              <a:rPr lang="en-US" sz="1400" b="1" dirty="0"/>
              <a:t>“Develop an improved radiation hard scintillating fibre with a fluorescence decay time less than 4 ns.”</a:t>
            </a:r>
          </a:p>
          <a:p>
            <a:pPr marL="0" indent="0">
              <a:buNone/>
            </a:pPr>
            <a:r>
              <a:rPr lang="en-US" sz="1400" dirty="0"/>
              <a:t>The standard fast fibre is </a:t>
            </a:r>
            <a:r>
              <a:rPr lang="en-US" sz="1400" u="sng" dirty="0"/>
              <a:t>over 25 years old</a:t>
            </a:r>
            <a:r>
              <a:rPr lang="en-US" sz="1400" dirty="0"/>
              <a:t> (SCSF-78M and -78MJ from Kuraray) </a:t>
            </a:r>
          </a:p>
          <a:p>
            <a:pPr lvl="1"/>
            <a:r>
              <a:rPr lang="en-US" sz="1400" dirty="0"/>
              <a:t>Peaks at 450nm, 3.5m attenuation length, 2.8ns decay time</a:t>
            </a:r>
          </a:p>
          <a:p>
            <a:pPr lvl="1"/>
            <a:r>
              <a:rPr lang="en-US" sz="1400" dirty="0"/>
              <a:t>3HF has a decay time of 8ns, but peaks at 550nm.</a:t>
            </a:r>
          </a:p>
          <a:p>
            <a:pPr marL="0" indent="0">
              <a:buNone/>
            </a:pPr>
            <a:r>
              <a:rPr lang="en-US" sz="1400" u="sng" dirty="0"/>
              <a:t>Goal: </a:t>
            </a:r>
            <a:r>
              <a:rPr lang="en-US" sz="1400" dirty="0"/>
              <a:t>A new fibre with larger </a:t>
            </a:r>
            <a:r>
              <a:rPr lang="en-US" sz="1400" dirty="0" err="1"/>
              <a:t>Stoke’s</a:t>
            </a:r>
            <a:r>
              <a:rPr lang="en-US" sz="1400" dirty="0"/>
              <a:t> Shift (to &gt;500nm ) would improve the transmission after irradiation of the fibre</a:t>
            </a:r>
          </a:p>
          <a:p>
            <a:pPr lvl="1"/>
            <a:r>
              <a:rPr lang="en-US" sz="1400" dirty="0"/>
              <a:t>Should have same or better light yield, attenuation, decay time, and stable in time.</a:t>
            </a:r>
            <a:endParaRPr lang="en-CA" sz="1400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2720123-7A47-4114-B478-D75D513D05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15532" y="365125"/>
            <a:ext cx="4133684" cy="31641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869159-0B44-4C91-BD20-2C33C714C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3129"/>
          </a:xfrm>
        </p:spPr>
        <p:txBody>
          <a:bodyPr>
            <a:normAutofit fontScale="90000"/>
          </a:bodyPr>
          <a:lstStyle/>
          <a:p>
            <a:r>
              <a:rPr lang="en-US" dirty="0"/>
              <a:t>WP 4.5</a:t>
            </a:r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61ADC8-1266-4931-A389-66B0131ED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584" y="3991556"/>
            <a:ext cx="3575982" cy="2564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B87086-4A8D-4DC2-8A83-C96D3B3582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276" y="4084632"/>
            <a:ext cx="539394" cy="230821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9EB88D7-89AB-44B1-BEE5-5BA44E647461}"/>
              </a:ext>
            </a:extLst>
          </p:cNvPr>
          <p:cNvSpPr/>
          <p:nvPr/>
        </p:nvSpPr>
        <p:spPr>
          <a:xfrm>
            <a:off x="5087511" y="5886740"/>
            <a:ext cx="13755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/>
              <a:t>From the thesis of R. Ekelhof, 2016. TU Dortmund</a:t>
            </a:r>
          </a:p>
        </p:txBody>
      </p:sp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F4940145-AE7C-47B9-8195-236A730D88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2873" y="3164188"/>
            <a:ext cx="3303270" cy="11685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D072BEC-25FE-4683-BE63-438EAF06987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61422"/>
          <a:stretch/>
        </p:blipFill>
        <p:spPr>
          <a:xfrm>
            <a:off x="7491800" y="4237735"/>
            <a:ext cx="4413287" cy="13520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99488D6-FC29-4DF1-A730-F61ED38EEA09}"/>
              </a:ext>
            </a:extLst>
          </p:cNvPr>
          <p:cNvSpPr txBox="1"/>
          <p:nvPr/>
        </p:nvSpPr>
        <p:spPr>
          <a:xfrm>
            <a:off x="9537644" y="4973389"/>
            <a:ext cx="2367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Lots of “promising, but…”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546DC8-FF9C-4908-8528-C2AAA490B21D}"/>
              </a:ext>
            </a:extLst>
          </p:cNvPr>
          <p:cNvSpPr txBox="1"/>
          <p:nvPr/>
        </p:nvSpPr>
        <p:spPr>
          <a:xfrm>
            <a:off x="4984649" y="4542502"/>
            <a:ext cx="119984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Intrinsic attenuation length 3.5m</a:t>
            </a:r>
            <a:endParaRPr lang="en-CA" sz="11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596BDE-AF14-4E39-B9F7-E6021B057947}"/>
              </a:ext>
            </a:extLst>
          </p:cNvPr>
          <p:cNvSpPr/>
          <p:nvPr/>
        </p:nvSpPr>
        <p:spPr>
          <a:xfrm>
            <a:off x="2003729" y="4017186"/>
            <a:ext cx="3366609" cy="1285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4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FF2F84-08BB-4745-A129-86D86A467F1D}"/>
              </a:ext>
            </a:extLst>
          </p:cNvPr>
          <p:cNvCxnSpPr/>
          <p:nvPr/>
        </p:nvCxnSpPr>
        <p:spPr>
          <a:xfrm>
            <a:off x="1948070" y="4802588"/>
            <a:ext cx="3021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ECB8CE4-0891-462B-9550-D4EE64994EED}"/>
              </a:ext>
            </a:extLst>
          </p:cNvPr>
          <p:cNvCxnSpPr>
            <a:cxnSpLocks/>
          </p:cNvCxnSpPr>
          <p:nvPr/>
        </p:nvCxnSpPr>
        <p:spPr>
          <a:xfrm>
            <a:off x="2003729" y="4572000"/>
            <a:ext cx="1840684" cy="0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BE19A83-B929-443E-9680-C3D661FADEBE}"/>
              </a:ext>
            </a:extLst>
          </p:cNvPr>
          <p:cNvSpPr txBox="1"/>
          <p:nvPr/>
        </p:nvSpPr>
        <p:spPr>
          <a:xfrm>
            <a:off x="2049950" y="4371701"/>
            <a:ext cx="14626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Approx. Operational range of 78MJ</a:t>
            </a:r>
            <a:endParaRPr lang="en-CA" sz="1100" dirty="0"/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C39BE92E-018B-4B89-9415-7E7534BA1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648E-B217-40F2-924D-DC57EFD1B643}" type="datetime1">
              <a:rPr lang="en-CA" smtClean="0"/>
              <a:t>2024-01-23</a:t>
            </a:fld>
            <a:endParaRPr lang="en-CA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EFD66155-637B-4270-BF0D-A5273BA4D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E62C1E27-9675-4381-BA29-E1C6A8531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690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97F4C-6EC0-45AA-949D-32101CD7F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938254"/>
            <a:ext cx="5554649" cy="52387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u="sng" dirty="0"/>
              <a:t>Task 4.5.1 Milestones: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First, identify new scintillators, fluorescent dyes, or fibre modifications</a:t>
            </a:r>
          </a:p>
          <a:p>
            <a:pPr lvl="1"/>
            <a:r>
              <a:rPr lang="en-US" sz="1600" dirty="0"/>
              <a:t>Market, literature (organic chemistry journals), simulation. </a:t>
            </a:r>
            <a:r>
              <a:rPr lang="en-US" sz="1600" b="1" dirty="0"/>
              <a:t>Make contacts.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/>
              <a:t>Obtain samples and characterize the bulk scintillator material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chemeClr val="accent2"/>
                </a:solidFill>
                <a:sym typeface="Wingdings" panose="05000000000000000000" pitchFamily="2" charset="2"/>
              </a:rPr>
              <a:t>Possibly the hardest part. We can’t produce our own.</a:t>
            </a:r>
            <a:endParaRPr lang="en-US" sz="1600" dirty="0">
              <a:solidFill>
                <a:schemeClr val="accent2"/>
              </a:solidFill>
            </a:endParaRPr>
          </a:p>
          <a:p>
            <a:pPr lvl="1"/>
            <a:r>
              <a:rPr lang="en-US" sz="1600" dirty="0"/>
              <a:t>Radiation hardness, timing, wavelength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/>
              <a:t>Production of fibre samples (a few km) with Kuraray</a:t>
            </a:r>
          </a:p>
          <a:p>
            <a:pPr lvl="1"/>
            <a:r>
              <a:rPr lang="en-US" sz="1600" dirty="0"/>
              <a:t>In contact with positive response. Production facility closed until mid-2024.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600" dirty="0"/>
              <a:t>Testing and qualification of prototype fibre samples</a:t>
            </a:r>
          </a:p>
          <a:p>
            <a:pPr lvl="1"/>
            <a:r>
              <a:rPr lang="en-US" sz="1600" dirty="0"/>
              <a:t>Light yield, attenuation length, timing, radiation hardness</a:t>
            </a:r>
          </a:p>
          <a:p>
            <a:pPr marL="0" indent="0">
              <a:buNone/>
            </a:pPr>
            <a:r>
              <a:rPr lang="en-US" sz="1600" u="sng" dirty="0"/>
              <a:t>Task 4.5.1 Deliverables:</a:t>
            </a:r>
          </a:p>
          <a:p>
            <a:pPr lvl="1"/>
            <a:r>
              <a:rPr lang="en-US" sz="1600" dirty="0"/>
              <a:t>Report on candidates (between 2 and 3)</a:t>
            </a:r>
          </a:p>
          <a:p>
            <a:pPr lvl="1"/>
            <a:r>
              <a:rPr lang="en-US" sz="1600" dirty="0"/>
              <a:t>Report on any produced prototype. </a:t>
            </a:r>
            <a:r>
              <a:rPr lang="en-US" sz="1600" dirty="0">
                <a:solidFill>
                  <a:schemeClr val="accent2"/>
                </a:solidFill>
              </a:rPr>
              <a:t>Not guaranteed to find any.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DFDEE4B-2126-4A84-A520-E21E604D82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25635"/>
          <a:stretch/>
        </p:blipFill>
        <p:spPr>
          <a:xfrm>
            <a:off x="6239565" y="270028"/>
            <a:ext cx="4297837" cy="39521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869159-0B44-4C91-BD20-2C33C714C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3129"/>
          </a:xfrm>
        </p:spPr>
        <p:txBody>
          <a:bodyPr>
            <a:normAutofit fontScale="90000"/>
          </a:bodyPr>
          <a:lstStyle/>
          <a:p>
            <a:r>
              <a:rPr lang="en-US" dirty="0"/>
              <a:t>WP 4.5</a:t>
            </a:r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5976F8-093B-4898-8EF5-748251D79A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983" r="23833"/>
          <a:stretch/>
        </p:blipFill>
        <p:spPr>
          <a:xfrm rot="5400000">
            <a:off x="9032801" y="4031435"/>
            <a:ext cx="1465629" cy="19531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80CF05B-C137-47E1-A99D-8A4996EAC5AA}"/>
              </a:ext>
            </a:extLst>
          </p:cNvPr>
          <p:cNvSpPr txBox="1"/>
          <p:nvPr/>
        </p:nvSpPr>
        <p:spPr>
          <a:xfrm>
            <a:off x="8872811" y="5740846"/>
            <a:ext cx="206818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SP32 and SP33 Sample 2 months after irradiation at CERN (~50kGy).</a:t>
            </a:r>
            <a:endParaRPr lang="en-CA" sz="11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09FBFBA-A773-441E-9FCA-10F0EA26C8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4621" y="4416847"/>
            <a:ext cx="1748191" cy="161643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C0BFA6-4E8E-4DA5-A4AE-AA346E4CCE73}"/>
              </a:ext>
            </a:extLst>
          </p:cNvPr>
          <p:cNvCxnSpPr/>
          <p:nvPr/>
        </p:nvCxnSpPr>
        <p:spPr>
          <a:xfrm>
            <a:off x="9151951" y="4540196"/>
            <a:ext cx="0" cy="66790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236653-AABF-4477-B0D4-1EBE4B58B79D}"/>
              </a:ext>
            </a:extLst>
          </p:cNvPr>
          <p:cNvCxnSpPr/>
          <p:nvPr/>
        </p:nvCxnSpPr>
        <p:spPr>
          <a:xfrm>
            <a:off x="9558795" y="4540196"/>
            <a:ext cx="0" cy="66790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E3AB958-983A-4560-94CE-273507417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DD90D-5289-413A-B85C-3CF3916584F7}" type="datetime1">
              <a:rPr lang="en-CA" smtClean="0"/>
              <a:t>2024-01-23</a:t>
            </a:fld>
            <a:endParaRPr lang="en-CA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AF43729-9A06-45E7-B0D7-6469ED946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9C773A-BF1C-4562-9443-95AB72F86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1361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44622-916D-46C5-8F04-19C177832E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1073172"/>
            <a:ext cx="5181600" cy="507276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EPFL</a:t>
            </a:r>
          </a:p>
          <a:p>
            <a:pPr lvl="1"/>
            <a:r>
              <a:rPr lang="en-US" sz="1800" dirty="0"/>
              <a:t>Has produced a few fibre based trackers and telescopes for various experiments and projects</a:t>
            </a:r>
          </a:p>
          <a:p>
            <a:pPr lvl="1"/>
            <a:r>
              <a:rPr lang="en-US" sz="1800" dirty="0"/>
              <a:t>SiPM development with Hamamatsu and FBK; </a:t>
            </a:r>
            <a:r>
              <a:rPr lang="en-US" sz="1800" dirty="0" err="1"/>
              <a:t>microlenses</a:t>
            </a:r>
            <a:r>
              <a:rPr lang="en-US" sz="1800" dirty="0"/>
              <a:t>; irradiation studies</a:t>
            </a:r>
          </a:p>
          <a:p>
            <a:pPr lvl="1"/>
            <a:r>
              <a:rPr lang="en-US" sz="1800" dirty="0"/>
              <a:t>Fibre winding for LHCB SciFi Tracker</a:t>
            </a:r>
          </a:p>
          <a:p>
            <a:pPr lvl="1"/>
            <a:r>
              <a:rPr lang="en-US" sz="1800" dirty="0"/>
              <a:t>Cryo-cooling of SiPMs for LHCb Upgrade 2</a:t>
            </a:r>
          </a:p>
          <a:p>
            <a:pPr lvl="1"/>
            <a:r>
              <a:rPr lang="en-US" sz="1800" dirty="0"/>
              <a:t>Investigating new scintillators with polymer chemists at EPFL</a:t>
            </a:r>
          </a:p>
          <a:p>
            <a:pPr lvl="1"/>
            <a:r>
              <a:rPr lang="en-US" sz="1800" dirty="0"/>
              <a:t>Good connection with Kuraray (fibres)</a:t>
            </a:r>
          </a:p>
          <a:p>
            <a:pPr lvl="1"/>
            <a:endParaRPr lang="en-US" sz="1800" dirty="0"/>
          </a:p>
          <a:p>
            <a:pPr marL="0" indent="0">
              <a:buNone/>
            </a:pPr>
            <a:r>
              <a:rPr lang="en-US" sz="2000" dirty="0"/>
              <a:t>Heidelberg</a:t>
            </a:r>
          </a:p>
          <a:p>
            <a:pPr lvl="1"/>
            <a:r>
              <a:rPr lang="en-US" sz="1800" dirty="0"/>
              <a:t>Module production for LHCb SciFi Tracker</a:t>
            </a:r>
          </a:p>
          <a:p>
            <a:pPr lvl="1"/>
            <a:r>
              <a:rPr lang="en-US" sz="1800" dirty="0"/>
              <a:t>Irradiation studies of Fibres</a:t>
            </a:r>
          </a:p>
          <a:p>
            <a:pPr lvl="1"/>
            <a:r>
              <a:rPr lang="en-US" sz="1800" dirty="0"/>
              <a:t>Development of LHCb Upgrade 2 Fibre and Pixel Tracker</a:t>
            </a:r>
          </a:p>
          <a:p>
            <a:pPr lvl="1"/>
            <a:r>
              <a:rPr lang="en-US" sz="1800" dirty="0"/>
              <a:t>Ion-beam profile monitor for HIT clinic</a:t>
            </a:r>
          </a:p>
          <a:p>
            <a:pPr lvl="1"/>
            <a:r>
              <a:rPr lang="en-US" sz="1800" dirty="0"/>
              <a:t>Investigating new scintillators for fibres</a:t>
            </a:r>
            <a:endParaRPr lang="en-CA" sz="18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7300EDC-B266-4F32-A7C2-7FC462E50D2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34788328"/>
              </p:ext>
            </p:extLst>
          </p:nvPr>
        </p:nvGraphicFramePr>
        <p:xfrm>
          <a:off x="8096417" y="530463"/>
          <a:ext cx="1790700" cy="188976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84242346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387412802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 4.5</a:t>
                      </a:r>
                    </a:p>
                  </a:txBody>
                  <a:tcPr marL="7620" marR="7620" marT="76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4.5.1</a:t>
                      </a:r>
                    </a:p>
                  </a:txBody>
                  <a:tcPr marL="7620" marR="7620" marT="762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7464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SY-BI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8460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CERN-EP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2626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CERN-LHCb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3569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Clermont-Ferrand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99472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Heidelberg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8968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Lausanne - EPFL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3765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No. of groups</a:t>
                      </a:r>
                    </a:p>
                  </a:txBody>
                  <a:tcPr marL="7620" marR="7620" marT="76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46667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948D03E3-DBC8-4AA6-91A6-EB1B1BE9D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629"/>
            <a:ext cx="10515600" cy="811668"/>
          </a:xfrm>
        </p:spPr>
        <p:txBody>
          <a:bodyPr/>
          <a:lstStyle/>
          <a:p>
            <a:r>
              <a:rPr lang="en-US" dirty="0"/>
              <a:t>Participating Groups</a:t>
            </a:r>
            <a:endParaRPr lang="en-C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C76340-CB42-44C4-AD7B-C53FF36FAE32}"/>
              </a:ext>
            </a:extLst>
          </p:cNvPr>
          <p:cNvSpPr txBox="1"/>
          <p:nvPr/>
        </p:nvSpPr>
        <p:spPr>
          <a:xfrm>
            <a:off x="6698760" y="2837340"/>
            <a:ext cx="527171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/>
              <a:t>CERN-LHCb + -EP + SY-BI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SPACAL for LHCb ECAL LS3 and Run5/6 Upgrades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Irradiation of Scintillators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LHCb SciFi QA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Scintillator irradiation and characterization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Beam Instrumentation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sz="1700" dirty="0"/>
              <a:t>Clermont-Ferrand (Pascal Perret et al.)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LHCb SciFi Tracker Electronics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Other groups expressed interest in the WG, but not willing to commit to the WP</a:t>
            </a:r>
            <a:endParaRPr lang="en-CA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DABFA8-BC4A-4499-BB7B-AB39024EB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B6D1B-B8FF-44D7-9851-404A7FA112D2}" type="datetime1">
              <a:rPr lang="en-CA" smtClean="0"/>
              <a:t>2024-01-23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1A5857-A8E8-4C79-A9BB-7A8CE9196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Blake Leverington - ECFA DRD4 WP4.5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DF014B-2CFB-4246-98BA-57D589447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7679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6885387-73B6-47FD-B863-76A30B4D2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493"/>
            <a:ext cx="10515600" cy="767751"/>
          </a:xfrm>
        </p:spPr>
        <p:txBody>
          <a:bodyPr/>
          <a:lstStyle/>
          <a:p>
            <a:r>
              <a:rPr lang="en-US" dirty="0"/>
              <a:t>Resources</a:t>
            </a:r>
            <a:endParaRPr lang="en-CA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306BE7B-7C07-40EA-8359-4F408F6DA33D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943413094"/>
              </p:ext>
            </p:extLst>
          </p:nvPr>
        </p:nvGraphicFramePr>
        <p:xfrm>
          <a:off x="838200" y="2031079"/>
          <a:ext cx="6491059" cy="2422498"/>
        </p:xfrm>
        <a:graphic>
          <a:graphicData uri="http://schemas.openxmlformats.org/drawingml/2006/table">
            <a:tbl>
              <a:tblPr/>
              <a:tblGrid>
                <a:gridCol w="1178444">
                  <a:extLst>
                    <a:ext uri="{9D8B030D-6E8A-4147-A177-3AD203B41FA5}">
                      <a16:colId xmlns:a16="http://schemas.microsoft.com/office/drawing/2014/main" val="381420726"/>
                    </a:ext>
                  </a:extLst>
                </a:gridCol>
                <a:gridCol w="601246">
                  <a:extLst>
                    <a:ext uri="{9D8B030D-6E8A-4147-A177-3AD203B41FA5}">
                      <a16:colId xmlns:a16="http://schemas.microsoft.com/office/drawing/2014/main" val="3090292117"/>
                    </a:ext>
                  </a:extLst>
                </a:gridCol>
                <a:gridCol w="432897">
                  <a:extLst>
                    <a:ext uri="{9D8B030D-6E8A-4147-A177-3AD203B41FA5}">
                      <a16:colId xmlns:a16="http://schemas.microsoft.com/office/drawing/2014/main" val="2564639335"/>
                    </a:ext>
                  </a:extLst>
                </a:gridCol>
                <a:gridCol w="375178">
                  <a:extLst>
                    <a:ext uri="{9D8B030D-6E8A-4147-A177-3AD203B41FA5}">
                      <a16:colId xmlns:a16="http://schemas.microsoft.com/office/drawing/2014/main" val="2175394480"/>
                    </a:ext>
                  </a:extLst>
                </a:gridCol>
                <a:gridCol w="375178">
                  <a:extLst>
                    <a:ext uri="{9D8B030D-6E8A-4147-A177-3AD203B41FA5}">
                      <a16:colId xmlns:a16="http://schemas.microsoft.com/office/drawing/2014/main" val="3949335232"/>
                    </a:ext>
                  </a:extLst>
                </a:gridCol>
                <a:gridCol w="375178">
                  <a:extLst>
                    <a:ext uri="{9D8B030D-6E8A-4147-A177-3AD203B41FA5}">
                      <a16:colId xmlns:a16="http://schemas.microsoft.com/office/drawing/2014/main" val="3133132492"/>
                    </a:ext>
                  </a:extLst>
                </a:gridCol>
                <a:gridCol w="375178">
                  <a:extLst>
                    <a:ext uri="{9D8B030D-6E8A-4147-A177-3AD203B41FA5}">
                      <a16:colId xmlns:a16="http://schemas.microsoft.com/office/drawing/2014/main" val="2447748198"/>
                    </a:ext>
                  </a:extLst>
                </a:gridCol>
                <a:gridCol w="375178">
                  <a:extLst>
                    <a:ext uri="{9D8B030D-6E8A-4147-A177-3AD203B41FA5}">
                      <a16:colId xmlns:a16="http://schemas.microsoft.com/office/drawing/2014/main" val="1720397618"/>
                    </a:ext>
                  </a:extLst>
                </a:gridCol>
                <a:gridCol w="375178">
                  <a:extLst>
                    <a:ext uri="{9D8B030D-6E8A-4147-A177-3AD203B41FA5}">
                      <a16:colId xmlns:a16="http://schemas.microsoft.com/office/drawing/2014/main" val="3192907748"/>
                    </a:ext>
                  </a:extLst>
                </a:gridCol>
                <a:gridCol w="375178">
                  <a:extLst>
                    <a:ext uri="{9D8B030D-6E8A-4147-A177-3AD203B41FA5}">
                      <a16:colId xmlns:a16="http://schemas.microsoft.com/office/drawing/2014/main" val="306173425"/>
                    </a:ext>
                  </a:extLst>
                </a:gridCol>
                <a:gridCol w="418468">
                  <a:extLst>
                    <a:ext uri="{9D8B030D-6E8A-4147-A177-3AD203B41FA5}">
                      <a16:colId xmlns:a16="http://schemas.microsoft.com/office/drawing/2014/main" val="1605577358"/>
                    </a:ext>
                  </a:extLst>
                </a:gridCol>
                <a:gridCol w="425683">
                  <a:extLst>
                    <a:ext uri="{9D8B030D-6E8A-4147-A177-3AD203B41FA5}">
                      <a16:colId xmlns:a16="http://schemas.microsoft.com/office/drawing/2014/main" val="982564205"/>
                    </a:ext>
                  </a:extLst>
                </a:gridCol>
                <a:gridCol w="432897">
                  <a:extLst>
                    <a:ext uri="{9D8B030D-6E8A-4147-A177-3AD203B41FA5}">
                      <a16:colId xmlns:a16="http://schemas.microsoft.com/office/drawing/2014/main" val="2546481649"/>
                    </a:ext>
                  </a:extLst>
                </a:gridCol>
                <a:gridCol w="375178">
                  <a:extLst>
                    <a:ext uri="{9D8B030D-6E8A-4147-A177-3AD203B41FA5}">
                      <a16:colId xmlns:a16="http://schemas.microsoft.com/office/drawing/2014/main" val="1025583618"/>
                    </a:ext>
                  </a:extLst>
                </a:gridCol>
              </a:tblGrid>
              <a:tr h="594278">
                <a:tc>
                  <a:txBody>
                    <a:bodyPr/>
                    <a:lstStyle/>
                    <a:p>
                      <a:pPr algn="l" fontAlgn="ctr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Group</a:t>
                      </a:r>
                    </a:p>
                  </a:txBody>
                  <a:tcPr marL="4224" marR="4224" marT="4224" marB="253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CA" sz="1000" b="1" i="0" u="none" strike="noStrike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24" marR="4224" marT="4224" marB="253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FTE available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add. FTE needed</a:t>
                      </a:r>
                    </a:p>
                  </a:txBody>
                  <a:tcPr marL="4224" marR="4224" marT="4224" marB="25345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funds available [kEUR]</a:t>
                      </a:r>
                    </a:p>
                  </a:txBody>
                  <a:tcPr marL="4224" marR="4224" marT="4224" marB="25345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05373"/>
                  </a:ext>
                </a:extLst>
              </a:tr>
              <a:tr h="324152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Short name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Country</a:t>
                      </a:r>
                    </a:p>
                  </a:txBody>
                  <a:tcPr marL="4224" marR="4224" marT="4224" marB="2534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2024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2025</a:t>
                      </a:r>
                    </a:p>
                  </a:txBody>
                  <a:tcPr marL="4224" marR="4224" marT="4224" marB="25345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2026</a:t>
                      </a:r>
                    </a:p>
                  </a:txBody>
                  <a:tcPr marL="4224" marR="4224" marT="4224" marB="25345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&gt;2026</a:t>
                      </a:r>
                    </a:p>
                  </a:txBody>
                  <a:tcPr marL="4224" marR="4224" marT="4224" marB="25345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2024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2025</a:t>
                      </a:r>
                    </a:p>
                  </a:txBody>
                  <a:tcPr marL="4224" marR="4224" marT="4224" marB="25345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2026</a:t>
                      </a:r>
                    </a:p>
                  </a:txBody>
                  <a:tcPr marL="4224" marR="4224" marT="4224" marB="25345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&gt;2026</a:t>
                      </a:r>
                    </a:p>
                  </a:txBody>
                  <a:tcPr marL="4224" marR="4224" marT="4224" marB="25345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2024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2025</a:t>
                      </a:r>
                    </a:p>
                  </a:txBody>
                  <a:tcPr marL="4224" marR="4224" marT="4224" marB="25345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2026</a:t>
                      </a:r>
                    </a:p>
                  </a:txBody>
                  <a:tcPr marL="4224" marR="4224" marT="4224" marB="25345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&gt;2026</a:t>
                      </a:r>
                    </a:p>
                  </a:txBody>
                  <a:tcPr marL="4224" marR="4224" marT="4224" marB="25345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1092775"/>
                  </a:ext>
                </a:extLst>
              </a:tr>
              <a:tr h="25067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SY-BI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75416"/>
                  </a:ext>
                </a:extLst>
              </a:tr>
              <a:tr h="25067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CERN-EP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0996549"/>
                  </a:ext>
                </a:extLst>
              </a:tr>
              <a:tr h="25067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CERN-LHCb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749633"/>
                  </a:ext>
                </a:extLst>
              </a:tr>
              <a:tr h="25067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Clermont-Ferrand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112800"/>
                  </a:ext>
                </a:extLst>
              </a:tr>
              <a:tr h="25067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Heidelberg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7.00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060634"/>
                  </a:ext>
                </a:extLst>
              </a:tr>
              <a:tr h="250678">
                <a:tc>
                  <a:txBody>
                    <a:bodyPr/>
                    <a:lstStyle/>
                    <a:p>
                      <a:pPr algn="l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Lausanne - EPFL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4224" marR="4224" marT="4224" marB="2534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89076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01D0A5-FE7C-4F90-9C18-03869C5FC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B640C-6C9A-43A9-BD74-2E3D075896A1}" type="datetime1">
              <a:rPr lang="en-CA" smtClean="0"/>
              <a:t>2024-01-23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E44E2D-5553-4586-B282-D18A258CA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896C7C-0490-4607-B50B-D1A48CB1F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7467305"/>
      </p:ext>
    </p:extLst>
  </p:cSld>
  <p:clrMapOvr>
    <a:masterClrMapping/>
  </p:clrMapOvr>
</p:sld>
</file>

<file path=ppt/theme/theme1.xml><?xml version="1.0" encoding="utf-8"?>
<a:theme xmlns:a="http://schemas.openxmlformats.org/drawingml/2006/main" name="LHCbSciFi_Form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A698FC95-2F5A-4718-ABA1-FAD9F174CF78}" vid="{06071303-AC64-419F-8C9C-F6C8097398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 Sub-committee on RTA &amp; Subdetectors</Template>
  <TotalTime>0</TotalTime>
  <Words>612</Words>
  <Application>Microsoft Office PowerPoint</Application>
  <PresentationFormat>Widescreen</PresentationFormat>
  <Paragraphs>185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Franklin Gothic Book</vt:lpstr>
      <vt:lpstr>Franklin Gothic Medium</vt:lpstr>
      <vt:lpstr>Wingdings</vt:lpstr>
      <vt:lpstr>LHCbSciFi_Formal</vt:lpstr>
      <vt:lpstr>ECFA DRD4 Work-Package(s) 4.5</vt:lpstr>
      <vt:lpstr>WP 4.5</vt:lpstr>
      <vt:lpstr>WP 4.5</vt:lpstr>
      <vt:lpstr>Participating Groups</vt:lpstr>
      <vt:lpstr>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leverington</dc:creator>
  <cp:lastModifiedBy>leverington</cp:lastModifiedBy>
  <cp:revision>30</cp:revision>
  <dcterms:created xsi:type="dcterms:W3CDTF">2023-11-24T12:45:58Z</dcterms:created>
  <dcterms:modified xsi:type="dcterms:W3CDTF">2024-01-23T09:43:56Z</dcterms:modified>
</cp:coreProperties>
</file>