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8" r:id="rId3"/>
    <p:sldId id="261" r:id="rId4"/>
    <p:sldId id="259" r:id="rId5"/>
    <p:sldId id="260"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p:cViewPr varScale="1">
        <p:scale>
          <a:sx n="57" d="100"/>
          <a:sy n="57" d="100"/>
        </p:scale>
        <p:origin x="63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21A2DB-BD9B-4F14-94B1-7EAE14128ED6}" type="datetimeFigureOut">
              <a:rPr lang="en-US" smtClean="0"/>
              <a:t>1/22/2024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026D46-6CAA-4C44-90A4-DA5047E8A69D}" type="slidenum">
              <a:rPr lang="en-US" smtClean="0"/>
              <a:t>‹#›</a:t>
            </a:fld>
            <a:endParaRPr lang="en-US"/>
          </a:p>
        </p:txBody>
      </p:sp>
    </p:spTree>
    <p:extLst>
      <p:ext uri="{BB962C8B-B14F-4D97-AF65-F5344CB8AC3E}">
        <p14:creationId xmlns:p14="http://schemas.microsoft.com/office/powerpoint/2010/main" val="1227269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5E4EF-7879-7925-69E1-B7E5D33404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82BB588-08A4-0C06-2260-0DCD2D0F59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EE7F59-709C-41C1-61FE-0759531AEC23}"/>
              </a:ext>
            </a:extLst>
          </p:cNvPr>
          <p:cNvSpPr>
            <a:spLocks noGrp="1"/>
          </p:cNvSpPr>
          <p:nvPr>
            <p:ph type="dt" sz="half" idx="10"/>
          </p:nvPr>
        </p:nvSpPr>
        <p:spPr/>
        <p:txBody>
          <a:bodyPr/>
          <a:lstStyle/>
          <a:p>
            <a:fld id="{6F455BC9-5121-4CD2-A8C7-1F1EF4FEFCAD}" type="datetime1">
              <a:rPr lang="en-US" smtClean="0"/>
              <a:t>1/22/2024</a:t>
            </a:fld>
            <a:endParaRPr lang="en-US"/>
          </a:p>
        </p:txBody>
      </p:sp>
      <p:sp>
        <p:nvSpPr>
          <p:cNvPr id="5" name="Footer Placeholder 4">
            <a:extLst>
              <a:ext uri="{FF2B5EF4-FFF2-40B4-BE49-F238E27FC236}">
                <a16:creationId xmlns:a16="http://schemas.microsoft.com/office/drawing/2014/main" id="{0D69E5DD-9A5D-6198-7D44-DDB708D686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339307-DCBB-47DB-5D82-7E2FB66F2072}"/>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957943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31917-4C4C-0A86-262E-84EEDBBB22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7AF2D7C-85B8-5374-C15E-E13E3FE369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589F49-D241-B225-2B1C-5865E4A9410C}"/>
              </a:ext>
            </a:extLst>
          </p:cNvPr>
          <p:cNvSpPr>
            <a:spLocks noGrp="1"/>
          </p:cNvSpPr>
          <p:nvPr>
            <p:ph type="dt" sz="half" idx="10"/>
          </p:nvPr>
        </p:nvSpPr>
        <p:spPr/>
        <p:txBody>
          <a:bodyPr/>
          <a:lstStyle/>
          <a:p>
            <a:fld id="{D9A039B0-4EEE-4D18-9A38-E7E2AE7E45B0}" type="datetime1">
              <a:rPr lang="en-US" smtClean="0"/>
              <a:t>1/22/2024</a:t>
            </a:fld>
            <a:endParaRPr lang="en-US"/>
          </a:p>
        </p:txBody>
      </p:sp>
      <p:sp>
        <p:nvSpPr>
          <p:cNvPr id="5" name="Footer Placeholder 4">
            <a:extLst>
              <a:ext uri="{FF2B5EF4-FFF2-40B4-BE49-F238E27FC236}">
                <a16:creationId xmlns:a16="http://schemas.microsoft.com/office/drawing/2014/main" id="{24D691ED-F410-43EE-1C3F-D26C686CAE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10E427-6F56-D738-D59D-7AECD6B41C16}"/>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2616513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81D5F7-9F55-4B18-BB0B-30375687E1F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71CDD0B-D081-4273-C5A8-B85CDFFF416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3F19EF-9BC9-075A-D876-D8C298615C08}"/>
              </a:ext>
            </a:extLst>
          </p:cNvPr>
          <p:cNvSpPr>
            <a:spLocks noGrp="1"/>
          </p:cNvSpPr>
          <p:nvPr>
            <p:ph type="dt" sz="half" idx="10"/>
          </p:nvPr>
        </p:nvSpPr>
        <p:spPr/>
        <p:txBody>
          <a:bodyPr/>
          <a:lstStyle/>
          <a:p>
            <a:fld id="{0867CCF2-CBF0-402D-AF06-0B8B473CBB6C}" type="datetime1">
              <a:rPr lang="en-US" smtClean="0"/>
              <a:t>1/22/2024</a:t>
            </a:fld>
            <a:endParaRPr lang="en-US"/>
          </a:p>
        </p:txBody>
      </p:sp>
      <p:sp>
        <p:nvSpPr>
          <p:cNvPr id="5" name="Footer Placeholder 4">
            <a:extLst>
              <a:ext uri="{FF2B5EF4-FFF2-40B4-BE49-F238E27FC236}">
                <a16:creationId xmlns:a16="http://schemas.microsoft.com/office/drawing/2014/main" id="{4C5E5811-A474-092B-D793-8876380491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B7C8C5-780E-0627-5F82-B012E7555DAD}"/>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1246058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25280-E1D7-044C-A855-70C4E0CB2B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A63B14-5CB2-84B9-2847-DE8DA39074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637F0B-4611-444A-A6D7-7D91AA85CF03}"/>
              </a:ext>
            </a:extLst>
          </p:cNvPr>
          <p:cNvSpPr>
            <a:spLocks noGrp="1"/>
          </p:cNvSpPr>
          <p:nvPr>
            <p:ph type="dt" sz="half" idx="10"/>
          </p:nvPr>
        </p:nvSpPr>
        <p:spPr/>
        <p:txBody>
          <a:bodyPr/>
          <a:lstStyle/>
          <a:p>
            <a:fld id="{8D312CC4-D8BB-43B0-9F44-ACE3271F5A4A}" type="datetime1">
              <a:rPr lang="en-US" smtClean="0"/>
              <a:t>1/22/2024</a:t>
            </a:fld>
            <a:endParaRPr lang="en-US"/>
          </a:p>
        </p:txBody>
      </p:sp>
      <p:sp>
        <p:nvSpPr>
          <p:cNvPr id="5" name="Footer Placeholder 4">
            <a:extLst>
              <a:ext uri="{FF2B5EF4-FFF2-40B4-BE49-F238E27FC236}">
                <a16:creationId xmlns:a16="http://schemas.microsoft.com/office/drawing/2014/main" id="{0ECD9508-C709-6EC2-C876-F7DE3087C5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840B1A-C2DA-6965-CB38-F16D4A7C4C10}"/>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88237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75DC0-3770-E993-71EF-D20B346676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9DAF657-3A74-58AD-F9E1-0A4F7C4577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95A2B5-0394-21A5-116C-D1A9412B6D74}"/>
              </a:ext>
            </a:extLst>
          </p:cNvPr>
          <p:cNvSpPr>
            <a:spLocks noGrp="1"/>
          </p:cNvSpPr>
          <p:nvPr>
            <p:ph type="dt" sz="half" idx="10"/>
          </p:nvPr>
        </p:nvSpPr>
        <p:spPr/>
        <p:txBody>
          <a:bodyPr/>
          <a:lstStyle/>
          <a:p>
            <a:fld id="{652B1ADC-111E-4E52-AA2A-3EEFEFD777F5}" type="datetime1">
              <a:rPr lang="en-US" smtClean="0"/>
              <a:t>1/22/2024</a:t>
            </a:fld>
            <a:endParaRPr lang="en-US"/>
          </a:p>
        </p:txBody>
      </p:sp>
      <p:sp>
        <p:nvSpPr>
          <p:cNvPr id="5" name="Footer Placeholder 4">
            <a:extLst>
              <a:ext uri="{FF2B5EF4-FFF2-40B4-BE49-F238E27FC236}">
                <a16:creationId xmlns:a16="http://schemas.microsoft.com/office/drawing/2014/main" id="{DAF8897F-FD34-1A86-408E-9CF7F3CE6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5C5F6C-4943-8CB3-4601-E47F51602337}"/>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1576060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0AA61-C2DF-0A52-1ABE-58091A070F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5C6B818-ABC5-0FA8-2B3B-8EE254E81A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11AC1D-8D2B-DB9D-3974-DFED68AFF1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DE872B-64EA-AEC0-E16F-4D0AA4EE7793}"/>
              </a:ext>
            </a:extLst>
          </p:cNvPr>
          <p:cNvSpPr>
            <a:spLocks noGrp="1"/>
          </p:cNvSpPr>
          <p:nvPr>
            <p:ph type="dt" sz="half" idx="10"/>
          </p:nvPr>
        </p:nvSpPr>
        <p:spPr/>
        <p:txBody>
          <a:bodyPr/>
          <a:lstStyle/>
          <a:p>
            <a:fld id="{579C1D57-3491-4326-A579-7841283E0F10}" type="datetime1">
              <a:rPr lang="en-US" smtClean="0"/>
              <a:t>1/22/2024</a:t>
            </a:fld>
            <a:endParaRPr lang="en-US"/>
          </a:p>
        </p:txBody>
      </p:sp>
      <p:sp>
        <p:nvSpPr>
          <p:cNvPr id="6" name="Footer Placeholder 5">
            <a:extLst>
              <a:ext uri="{FF2B5EF4-FFF2-40B4-BE49-F238E27FC236}">
                <a16:creationId xmlns:a16="http://schemas.microsoft.com/office/drawing/2014/main" id="{4FBC5C98-5FAA-D5C8-CE0E-281F7F7101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7BFF21-2281-B7D8-B8E9-8C350E66184F}"/>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3487550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2436F-F841-8F3A-B030-C6B1494341A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785A72-60EA-C09F-52F2-310B83E00C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8ED912-FE5B-DCFD-1184-19E1F9C42D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372004B-17D1-1F95-0FC4-AA7E67C0AD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8B9FFE-16D4-0793-2579-45E93494B9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A56FBD8-AED5-CCE3-E10A-564BD16D3EDB}"/>
              </a:ext>
            </a:extLst>
          </p:cNvPr>
          <p:cNvSpPr>
            <a:spLocks noGrp="1"/>
          </p:cNvSpPr>
          <p:nvPr>
            <p:ph type="dt" sz="half" idx="10"/>
          </p:nvPr>
        </p:nvSpPr>
        <p:spPr/>
        <p:txBody>
          <a:bodyPr/>
          <a:lstStyle/>
          <a:p>
            <a:fld id="{9002A5B5-8AFE-4743-8154-AC65FA812405}" type="datetime1">
              <a:rPr lang="en-US" smtClean="0"/>
              <a:t>1/22/2024</a:t>
            </a:fld>
            <a:endParaRPr lang="en-US"/>
          </a:p>
        </p:txBody>
      </p:sp>
      <p:sp>
        <p:nvSpPr>
          <p:cNvPr id="8" name="Footer Placeholder 7">
            <a:extLst>
              <a:ext uri="{FF2B5EF4-FFF2-40B4-BE49-F238E27FC236}">
                <a16:creationId xmlns:a16="http://schemas.microsoft.com/office/drawing/2014/main" id="{B9FDC4D7-6996-9940-4922-1518A9362EF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A195C5F-4094-068A-A620-4EE3B687B963}"/>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297216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0F5D4-0E35-0693-6C55-5B3378CEFFC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EDE951F-9E46-7DA0-B205-BE384BEDB053}"/>
              </a:ext>
            </a:extLst>
          </p:cNvPr>
          <p:cNvSpPr>
            <a:spLocks noGrp="1"/>
          </p:cNvSpPr>
          <p:nvPr>
            <p:ph type="dt" sz="half" idx="10"/>
          </p:nvPr>
        </p:nvSpPr>
        <p:spPr/>
        <p:txBody>
          <a:bodyPr/>
          <a:lstStyle/>
          <a:p>
            <a:fld id="{C16D0635-6756-4806-9236-BF9950FC59DC}" type="datetime1">
              <a:rPr lang="en-US" smtClean="0"/>
              <a:t>1/22/2024</a:t>
            </a:fld>
            <a:endParaRPr lang="en-US"/>
          </a:p>
        </p:txBody>
      </p:sp>
      <p:sp>
        <p:nvSpPr>
          <p:cNvPr id="4" name="Footer Placeholder 3">
            <a:extLst>
              <a:ext uri="{FF2B5EF4-FFF2-40B4-BE49-F238E27FC236}">
                <a16:creationId xmlns:a16="http://schemas.microsoft.com/office/drawing/2014/main" id="{4668B1CE-F263-F4F0-C000-28E49C4204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794954C-2249-D7F5-C3E4-60BF76CE637A}"/>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1936568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088069-06D3-C60C-3D1B-B2AEC0ECDB66}"/>
              </a:ext>
            </a:extLst>
          </p:cNvPr>
          <p:cNvSpPr>
            <a:spLocks noGrp="1"/>
          </p:cNvSpPr>
          <p:nvPr>
            <p:ph type="dt" sz="half" idx="10"/>
          </p:nvPr>
        </p:nvSpPr>
        <p:spPr/>
        <p:txBody>
          <a:bodyPr/>
          <a:lstStyle/>
          <a:p>
            <a:fld id="{D284302C-507D-41A0-AACA-58E33CD81690}" type="datetime1">
              <a:rPr lang="en-US" smtClean="0"/>
              <a:t>1/22/2024</a:t>
            </a:fld>
            <a:endParaRPr lang="en-US"/>
          </a:p>
        </p:txBody>
      </p:sp>
      <p:sp>
        <p:nvSpPr>
          <p:cNvPr id="3" name="Footer Placeholder 2">
            <a:extLst>
              <a:ext uri="{FF2B5EF4-FFF2-40B4-BE49-F238E27FC236}">
                <a16:creationId xmlns:a16="http://schemas.microsoft.com/office/drawing/2014/main" id="{B9F2E7CB-75DF-358C-DE56-F144581EB1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7B02DE-4C5E-5524-9E2A-293EF036A5EA}"/>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325907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59874-B9CA-A087-1DB5-9E5B89DA4F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28AE4C6-AC21-286E-657E-2B1E22CC26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9E339B-6CEF-DF50-4CD8-8E66215FE0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F3C97D-47C6-2CE8-A5FB-7B55040175E4}"/>
              </a:ext>
            </a:extLst>
          </p:cNvPr>
          <p:cNvSpPr>
            <a:spLocks noGrp="1"/>
          </p:cNvSpPr>
          <p:nvPr>
            <p:ph type="dt" sz="half" idx="10"/>
          </p:nvPr>
        </p:nvSpPr>
        <p:spPr/>
        <p:txBody>
          <a:bodyPr/>
          <a:lstStyle/>
          <a:p>
            <a:fld id="{F1C531B6-5C72-4933-B184-1E3455CCE81C}" type="datetime1">
              <a:rPr lang="en-US" smtClean="0"/>
              <a:t>1/22/2024</a:t>
            </a:fld>
            <a:endParaRPr lang="en-US"/>
          </a:p>
        </p:txBody>
      </p:sp>
      <p:sp>
        <p:nvSpPr>
          <p:cNvPr id="6" name="Footer Placeholder 5">
            <a:extLst>
              <a:ext uri="{FF2B5EF4-FFF2-40B4-BE49-F238E27FC236}">
                <a16:creationId xmlns:a16="http://schemas.microsoft.com/office/drawing/2014/main" id="{B8C26908-E324-DAF2-6660-5D64148427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6FB0F5-06A2-BC13-B1EB-7364A355BC18}"/>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3900168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B5E88-6A72-6B4E-E006-8B446E027D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03979D-0C4D-0976-13AE-90234ADA5C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25D0D6-D813-7FA4-E951-1646D6F077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48F688-DBF6-A0A4-F66B-A115A43820ED}"/>
              </a:ext>
            </a:extLst>
          </p:cNvPr>
          <p:cNvSpPr>
            <a:spLocks noGrp="1"/>
          </p:cNvSpPr>
          <p:nvPr>
            <p:ph type="dt" sz="half" idx="10"/>
          </p:nvPr>
        </p:nvSpPr>
        <p:spPr/>
        <p:txBody>
          <a:bodyPr/>
          <a:lstStyle/>
          <a:p>
            <a:fld id="{5125508A-7AFA-4423-9E02-8D1D513C2E62}" type="datetime1">
              <a:rPr lang="en-US" smtClean="0"/>
              <a:t>1/22/2024</a:t>
            </a:fld>
            <a:endParaRPr lang="en-US"/>
          </a:p>
        </p:txBody>
      </p:sp>
      <p:sp>
        <p:nvSpPr>
          <p:cNvPr id="6" name="Footer Placeholder 5">
            <a:extLst>
              <a:ext uri="{FF2B5EF4-FFF2-40B4-BE49-F238E27FC236}">
                <a16:creationId xmlns:a16="http://schemas.microsoft.com/office/drawing/2014/main" id="{EA13B14C-9014-2A91-3230-17C9637792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17BD6E-1982-91B0-5665-FA60F3C47102}"/>
              </a:ext>
            </a:extLst>
          </p:cNvPr>
          <p:cNvSpPr>
            <a:spLocks noGrp="1"/>
          </p:cNvSpPr>
          <p:nvPr>
            <p:ph type="sldNum" sz="quarter" idx="12"/>
          </p:nvPr>
        </p:nvSpPr>
        <p:spPr/>
        <p:txBody>
          <a:bodyPr/>
          <a:lstStyle/>
          <a:p>
            <a:fld id="{783E8D3F-4D61-4E18-9FAC-2F6015175435}" type="slidenum">
              <a:rPr lang="en-US" smtClean="0"/>
              <a:t>‹#›</a:t>
            </a:fld>
            <a:endParaRPr lang="en-US"/>
          </a:p>
        </p:txBody>
      </p:sp>
    </p:spTree>
    <p:extLst>
      <p:ext uri="{BB962C8B-B14F-4D97-AF65-F5344CB8AC3E}">
        <p14:creationId xmlns:p14="http://schemas.microsoft.com/office/powerpoint/2010/main" val="3288175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5B06BA-FCC1-096D-2570-3CFBCA4E5C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D047F09-13E3-3632-5A09-E3AD15D363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FC4C49-16C9-34F4-8410-35770196B3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2421F2-B658-4552-9928-F6B0F28C8858}" type="datetime1">
              <a:rPr lang="en-US" smtClean="0"/>
              <a:t>1/22/2024</a:t>
            </a:fld>
            <a:endParaRPr lang="en-US"/>
          </a:p>
        </p:txBody>
      </p:sp>
      <p:sp>
        <p:nvSpPr>
          <p:cNvPr id="5" name="Footer Placeholder 4">
            <a:extLst>
              <a:ext uri="{FF2B5EF4-FFF2-40B4-BE49-F238E27FC236}">
                <a16:creationId xmlns:a16="http://schemas.microsoft.com/office/drawing/2014/main" id="{BA483A82-53E7-4BC2-66C0-8D379C61D2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3B0228-9E17-ECE5-A6A9-41A4D565C6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E8D3F-4D61-4E18-9FAC-2F6015175435}" type="slidenum">
              <a:rPr lang="en-US" smtClean="0"/>
              <a:t>‹#›</a:t>
            </a:fld>
            <a:endParaRPr lang="en-US"/>
          </a:p>
        </p:txBody>
      </p:sp>
    </p:spTree>
    <p:extLst>
      <p:ext uri="{BB962C8B-B14F-4D97-AF65-F5344CB8AC3E}">
        <p14:creationId xmlns:p14="http://schemas.microsoft.com/office/powerpoint/2010/main" val="2920075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49203-9A8C-ADE0-1B87-3D6C4D407C78}"/>
              </a:ext>
            </a:extLst>
          </p:cNvPr>
          <p:cNvSpPr txBox="1"/>
          <p:nvPr/>
        </p:nvSpPr>
        <p:spPr>
          <a:xfrm>
            <a:off x="4325074" y="441867"/>
            <a:ext cx="3318826" cy="523220"/>
          </a:xfrm>
          <a:prstGeom prst="rect">
            <a:avLst/>
          </a:prstGeom>
          <a:noFill/>
        </p:spPr>
        <p:txBody>
          <a:bodyPr wrap="square" rtlCol="0">
            <a:spAutoFit/>
          </a:bodyPr>
          <a:lstStyle/>
          <a:p>
            <a:r>
              <a:rPr lang="en-US" sz="2800" b="1" dirty="0">
                <a:highlight>
                  <a:srgbClr val="00FF00"/>
                </a:highlight>
                <a:latin typeface="Arial" panose="020B0604020202020204" pitchFamily="34" charset="0"/>
                <a:cs typeface="Arial" panose="020B0604020202020204" pitchFamily="34" charset="0"/>
              </a:rPr>
              <a:t>Review of WG 4.2</a:t>
            </a:r>
          </a:p>
        </p:txBody>
      </p:sp>
      <p:sp>
        <p:nvSpPr>
          <p:cNvPr id="5" name="Slide Number Placeholder 4">
            <a:extLst>
              <a:ext uri="{FF2B5EF4-FFF2-40B4-BE49-F238E27FC236}">
                <a16:creationId xmlns:a16="http://schemas.microsoft.com/office/drawing/2014/main" id="{5BEDAB08-1998-7D33-4D12-BDC6D78765F2}"/>
              </a:ext>
            </a:extLst>
          </p:cNvPr>
          <p:cNvSpPr>
            <a:spLocks noGrp="1"/>
          </p:cNvSpPr>
          <p:nvPr>
            <p:ph type="sldNum" sz="quarter" idx="12"/>
          </p:nvPr>
        </p:nvSpPr>
        <p:spPr/>
        <p:txBody>
          <a:bodyPr/>
          <a:lstStyle/>
          <a:p>
            <a:fld id="{783E8D3F-4D61-4E18-9FAC-2F6015175435}" type="slidenum">
              <a:rPr lang="en-US" smtClean="0"/>
              <a:t>1</a:t>
            </a:fld>
            <a:endParaRPr lang="en-US" dirty="0"/>
          </a:p>
        </p:txBody>
      </p:sp>
      <p:sp>
        <p:nvSpPr>
          <p:cNvPr id="2" name="TextBox 1">
            <a:extLst>
              <a:ext uri="{FF2B5EF4-FFF2-40B4-BE49-F238E27FC236}">
                <a16:creationId xmlns:a16="http://schemas.microsoft.com/office/drawing/2014/main" id="{22A19D7F-250A-5993-F234-291D7D556A8D}"/>
              </a:ext>
            </a:extLst>
          </p:cNvPr>
          <p:cNvSpPr txBox="1"/>
          <p:nvPr/>
        </p:nvSpPr>
        <p:spPr>
          <a:xfrm>
            <a:off x="4122439" y="4107801"/>
            <a:ext cx="3724096" cy="923330"/>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     </a:t>
            </a:r>
            <a:r>
              <a:rPr lang="en-US" i="1" dirty="0">
                <a:latin typeface="Arial" panose="020B0604020202020204" pitchFamily="34" charset="0"/>
                <a:cs typeface="Arial" panose="020B0604020202020204" pitchFamily="34" charset="0"/>
              </a:rPr>
              <a:t>From </a:t>
            </a:r>
            <a:r>
              <a:rPr lang="en-US" i="1" dirty="0" err="1">
                <a:latin typeface="Arial" panose="020B0604020202020204" pitchFamily="34" charset="0"/>
                <a:cs typeface="Arial" panose="020B0604020202020204" pitchFamily="34" charset="0"/>
              </a:rPr>
              <a:t>C.Joram</a:t>
            </a:r>
            <a:r>
              <a:rPr lang="en-US" i="1" dirty="0">
                <a:latin typeface="Arial" panose="020B0604020202020204" pitchFamily="34" charset="0"/>
                <a:cs typeface="Arial" panose="020B0604020202020204" pitchFamily="34" charset="0"/>
              </a:rPr>
              <a:t> and </a:t>
            </a:r>
            <a:r>
              <a:rPr lang="en-US" i="1" dirty="0" err="1">
                <a:latin typeface="Arial" panose="020B0604020202020204" pitchFamily="34" charset="0"/>
                <a:cs typeface="Arial" panose="020B0604020202020204" pitchFamily="34" charset="0"/>
              </a:rPr>
              <a:t>S.Easo</a:t>
            </a:r>
            <a:endParaRPr lang="en-US" i="1" dirty="0">
              <a:latin typeface="Arial" panose="020B0604020202020204" pitchFamily="34" charset="0"/>
              <a:cs typeface="Arial" panose="020B0604020202020204" pitchFamily="34" charset="0"/>
            </a:endParaRPr>
          </a:p>
          <a:p>
            <a:endParaRPr lang="en-US" i="1" dirty="0">
              <a:latin typeface="Arial" panose="020B0604020202020204" pitchFamily="34" charset="0"/>
              <a:cs typeface="Arial" panose="020B0604020202020204" pitchFamily="34" charset="0"/>
            </a:endParaRPr>
          </a:p>
          <a:p>
            <a:r>
              <a:rPr lang="en-US" i="1" dirty="0">
                <a:latin typeface="Arial" panose="020B0604020202020204" pitchFamily="34" charset="0"/>
                <a:cs typeface="Arial" panose="020B0604020202020204" pitchFamily="34" charset="0"/>
              </a:rPr>
              <a:t>On behalf of the preparation team</a:t>
            </a:r>
          </a:p>
        </p:txBody>
      </p:sp>
      <p:pic>
        <p:nvPicPr>
          <p:cNvPr id="3" name="Picture 2">
            <a:extLst>
              <a:ext uri="{FF2B5EF4-FFF2-40B4-BE49-F238E27FC236}">
                <a16:creationId xmlns:a16="http://schemas.microsoft.com/office/drawing/2014/main" id="{E471F7A7-CDA7-C242-D365-C1E6FF6BFE6D}"/>
              </a:ext>
            </a:extLst>
          </p:cNvPr>
          <p:cNvPicPr>
            <a:picLocks noChangeAspect="1"/>
          </p:cNvPicPr>
          <p:nvPr/>
        </p:nvPicPr>
        <p:blipFill>
          <a:blip r:embed="rId2"/>
          <a:stretch>
            <a:fillRect/>
          </a:stretch>
        </p:blipFill>
        <p:spPr>
          <a:xfrm>
            <a:off x="160035" y="6056144"/>
            <a:ext cx="2348660" cy="600412"/>
          </a:xfrm>
          <a:prstGeom prst="rect">
            <a:avLst/>
          </a:prstGeom>
        </p:spPr>
      </p:pic>
      <p:sp>
        <p:nvSpPr>
          <p:cNvPr id="7" name="TextBox 6">
            <a:extLst>
              <a:ext uri="{FF2B5EF4-FFF2-40B4-BE49-F238E27FC236}">
                <a16:creationId xmlns:a16="http://schemas.microsoft.com/office/drawing/2014/main" id="{BF67970E-EA71-17E8-950C-BBF5A0C80F9A}"/>
              </a:ext>
            </a:extLst>
          </p:cNvPr>
          <p:cNvSpPr txBox="1"/>
          <p:nvPr/>
        </p:nvSpPr>
        <p:spPr>
          <a:xfrm>
            <a:off x="9982200" y="6015692"/>
            <a:ext cx="1098378" cy="523220"/>
          </a:xfrm>
          <a:prstGeom prst="rect">
            <a:avLst/>
          </a:prstGeom>
          <a:noFill/>
        </p:spPr>
        <p:txBody>
          <a:bodyPr wrap="none" rtlCol="0">
            <a:spAutoFit/>
          </a:bodyPr>
          <a:lstStyle/>
          <a:p>
            <a:r>
              <a:rPr lang="en-US" sz="1400" i="1" dirty="0" err="1">
                <a:latin typeface="Arial" panose="020B0604020202020204" pitchFamily="34" charset="0"/>
                <a:cs typeface="Arial" panose="020B0604020202020204" pitchFamily="34" charset="0"/>
              </a:rPr>
              <a:t>S.Easo</a:t>
            </a:r>
            <a:endParaRPr lang="en-US" sz="1400" i="1" dirty="0">
              <a:latin typeface="Arial" panose="020B0604020202020204" pitchFamily="34" charset="0"/>
              <a:cs typeface="Arial" panose="020B0604020202020204" pitchFamily="34" charset="0"/>
            </a:endParaRPr>
          </a:p>
          <a:p>
            <a:r>
              <a:rPr lang="en-US" sz="1400" i="1" dirty="0">
                <a:latin typeface="Arial" panose="020B0604020202020204" pitchFamily="34" charset="0"/>
                <a:cs typeface="Arial" panose="020B0604020202020204" pitchFamily="34" charset="0"/>
              </a:rPr>
              <a:t>23-01-2024</a:t>
            </a:r>
          </a:p>
        </p:txBody>
      </p:sp>
      <p:pic>
        <p:nvPicPr>
          <p:cNvPr id="1026" name="Picture 2">
            <a:extLst>
              <a:ext uri="{FF2B5EF4-FFF2-40B4-BE49-F238E27FC236}">
                <a16:creationId xmlns:a16="http://schemas.microsoft.com/office/drawing/2014/main" id="{0BB4739F-2911-7B9F-C060-6AFC355CB4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35" y="4374090"/>
            <a:ext cx="1010843" cy="100916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7EB4737-90EE-65A3-877D-545BF04F5344}"/>
              </a:ext>
            </a:extLst>
          </p:cNvPr>
          <p:cNvSpPr txBox="1"/>
          <p:nvPr/>
        </p:nvSpPr>
        <p:spPr>
          <a:xfrm>
            <a:off x="5050578" y="2739047"/>
            <a:ext cx="1867819" cy="400110"/>
          </a:xfrm>
          <a:prstGeom prst="rect">
            <a:avLst/>
          </a:prstGeom>
          <a:noFill/>
        </p:spPr>
        <p:txBody>
          <a:bodyPr wrap="none" rtlCol="0">
            <a:spAutoFit/>
          </a:bodyPr>
          <a:lstStyle/>
          <a:p>
            <a:r>
              <a:rPr lang="en-US" sz="2000" dirty="0">
                <a:solidFill>
                  <a:srgbClr val="C00000"/>
                </a:solidFill>
                <a:latin typeface="Arial" panose="020B0604020202020204" pitchFamily="34" charset="0"/>
                <a:cs typeface="Arial" panose="020B0604020202020204" pitchFamily="34" charset="0"/>
              </a:rPr>
              <a:t>DRD4 meeting</a:t>
            </a:r>
          </a:p>
        </p:txBody>
      </p:sp>
    </p:spTree>
    <p:extLst>
      <p:ext uri="{BB962C8B-B14F-4D97-AF65-F5344CB8AC3E}">
        <p14:creationId xmlns:p14="http://schemas.microsoft.com/office/powerpoint/2010/main" val="1905226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AB4C9F1-4F12-EA67-0ADA-50D8A25968F1}"/>
              </a:ext>
            </a:extLst>
          </p:cNvPr>
          <p:cNvSpPr txBox="1"/>
          <p:nvPr/>
        </p:nvSpPr>
        <p:spPr>
          <a:xfrm>
            <a:off x="660346" y="3858537"/>
            <a:ext cx="8591583" cy="1569660"/>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Develop advanced PID techniques.</a:t>
            </a:r>
          </a:p>
          <a:p>
            <a:endParaRPr lang="en-US" sz="1600"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Discussions of common issues related to PID among different experiments.  </a:t>
            </a:r>
          </a:p>
          <a:p>
            <a:r>
              <a:rPr lang="en-US" sz="1600" dirty="0">
                <a:solidFill>
                  <a:srgbClr val="002060"/>
                </a:solidFill>
                <a:latin typeface="Arial" panose="020B0604020202020204" pitchFamily="34" charset="0"/>
                <a:cs typeface="Arial" panose="020B0604020202020204" pitchFamily="34" charset="0"/>
              </a:rPr>
              <a:t>       </a:t>
            </a:r>
            <a:endParaRPr lang="en-US" sz="1600" i="1" dirty="0">
              <a:solidFill>
                <a:srgbClr val="00206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Validate the usage of novel photon detectors that are being developed  in DRD4 for PID.</a:t>
            </a:r>
          </a:p>
          <a:p>
            <a:r>
              <a:rPr lang="en-US" sz="1600" dirty="0">
                <a:solidFill>
                  <a:srgbClr val="002060"/>
                </a:solidFill>
                <a:latin typeface="Arial" panose="020B0604020202020204" pitchFamily="34" charset="0"/>
                <a:cs typeface="Arial" panose="020B0604020202020204" pitchFamily="34" charset="0"/>
              </a:rPr>
              <a:t>       </a:t>
            </a:r>
            <a:endParaRPr lang="en-US" sz="1600" i="1" dirty="0">
              <a:solidFill>
                <a:srgbClr val="002060"/>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B1E3980-7548-2710-7A21-A3C020C64F7C}"/>
              </a:ext>
            </a:extLst>
          </p:cNvPr>
          <p:cNvSpPr txBox="1"/>
          <p:nvPr/>
        </p:nvSpPr>
        <p:spPr>
          <a:xfrm>
            <a:off x="894522" y="5828307"/>
            <a:ext cx="45719" cy="369332"/>
          </a:xfrm>
          <a:prstGeom prst="rect">
            <a:avLst/>
          </a:prstGeom>
          <a:noFill/>
        </p:spPr>
        <p:txBody>
          <a:bodyPr wrap="square" rtlCol="0">
            <a:spAutoFit/>
          </a:bodyPr>
          <a:lstStyle/>
          <a:p>
            <a:r>
              <a:rPr lang="en-US" dirty="0"/>
              <a:t> </a:t>
            </a:r>
          </a:p>
        </p:txBody>
      </p:sp>
      <p:sp>
        <p:nvSpPr>
          <p:cNvPr id="13" name="Slide Number Placeholder 12">
            <a:extLst>
              <a:ext uri="{FF2B5EF4-FFF2-40B4-BE49-F238E27FC236}">
                <a16:creationId xmlns:a16="http://schemas.microsoft.com/office/drawing/2014/main" id="{C54FECAD-CDAA-0BA6-113B-7E4EAA09F261}"/>
              </a:ext>
            </a:extLst>
          </p:cNvPr>
          <p:cNvSpPr>
            <a:spLocks noGrp="1"/>
          </p:cNvSpPr>
          <p:nvPr>
            <p:ph type="sldNum" sz="quarter" idx="12"/>
          </p:nvPr>
        </p:nvSpPr>
        <p:spPr/>
        <p:txBody>
          <a:bodyPr/>
          <a:lstStyle/>
          <a:p>
            <a:fld id="{783E8D3F-4D61-4E18-9FAC-2F6015175435}" type="slidenum">
              <a:rPr lang="en-US" smtClean="0"/>
              <a:t>2</a:t>
            </a:fld>
            <a:endParaRPr lang="en-US"/>
          </a:p>
        </p:txBody>
      </p:sp>
      <p:sp>
        <p:nvSpPr>
          <p:cNvPr id="4" name="TextBox 3">
            <a:extLst>
              <a:ext uri="{FF2B5EF4-FFF2-40B4-BE49-F238E27FC236}">
                <a16:creationId xmlns:a16="http://schemas.microsoft.com/office/drawing/2014/main" id="{9681F28C-589C-50D8-5369-8FB5DB408BCD}"/>
              </a:ext>
            </a:extLst>
          </p:cNvPr>
          <p:cNvSpPr txBox="1"/>
          <p:nvPr/>
        </p:nvSpPr>
        <p:spPr>
          <a:xfrm>
            <a:off x="355043" y="5428197"/>
            <a:ext cx="2279791" cy="400110"/>
          </a:xfrm>
          <a:prstGeom prst="rect">
            <a:avLst/>
          </a:prstGeom>
          <a:noFill/>
        </p:spPr>
        <p:txBody>
          <a:bodyPr wrap="none" rtlCol="0">
            <a:spAutoFit/>
          </a:bodyPr>
          <a:lstStyle/>
          <a:p>
            <a:pPr marL="342900" indent="-342900">
              <a:buFont typeface="Wingdings" panose="05000000000000000000" pitchFamily="2" charset="2"/>
              <a:buChar char="Ø"/>
            </a:pPr>
            <a:r>
              <a:rPr lang="en-US" sz="2000" dirty="0">
                <a:solidFill>
                  <a:srgbClr val="C00000"/>
                </a:solidFill>
                <a:latin typeface="Arial" panose="020B0604020202020204" pitchFamily="34" charset="0"/>
                <a:cs typeface="Arial" panose="020B0604020202020204" pitchFamily="34" charset="0"/>
              </a:rPr>
              <a:t>Current status: </a:t>
            </a:r>
          </a:p>
        </p:txBody>
      </p:sp>
      <p:sp>
        <p:nvSpPr>
          <p:cNvPr id="5" name="TextBox 4">
            <a:extLst>
              <a:ext uri="{FF2B5EF4-FFF2-40B4-BE49-F238E27FC236}">
                <a16:creationId xmlns:a16="http://schemas.microsoft.com/office/drawing/2014/main" id="{82EF6E0F-3EC3-0B62-E993-62CAA02C03BD}"/>
              </a:ext>
            </a:extLst>
          </p:cNvPr>
          <p:cNvSpPr txBox="1"/>
          <p:nvPr/>
        </p:nvSpPr>
        <p:spPr>
          <a:xfrm>
            <a:off x="660346" y="5828307"/>
            <a:ext cx="6944530" cy="338554"/>
          </a:xfrm>
          <a:prstGeom prst="rect">
            <a:avLst/>
          </a:prstGeom>
          <a:noFill/>
        </p:spPr>
        <p:txBody>
          <a:bodyPr wrap="none" rtlCol="0">
            <a:spAutoFit/>
          </a:bodyPr>
          <a:lstStyle/>
          <a:p>
            <a:pPr marL="342900" indent="-342900">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In the DRD4 proposal,   39 groups have expressed interest in this WG.</a:t>
            </a:r>
          </a:p>
        </p:txBody>
      </p:sp>
      <p:sp>
        <p:nvSpPr>
          <p:cNvPr id="7" name="TextBox 6">
            <a:extLst>
              <a:ext uri="{FF2B5EF4-FFF2-40B4-BE49-F238E27FC236}">
                <a16:creationId xmlns:a16="http://schemas.microsoft.com/office/drawing/2014/main" id="{F1A4721C-3A9B-E226-A8A8-C2803DD3E328}"/>
              </a:ext>
            </a:extLst>
          </p:cNvPr>
          <p:cNvSpPr txBox="1"/>
          <p:nvPr/>
        </p:nvSpPr>
        <p:spPr>
          <a:xfrm>
            <a:off x="4695562" y="260251"/>
            <a:ext cx="1725152" cy="523220"/>
          </a:xfrm>
          <a:prstGeom prst="rect">
            <a:avLst/>
          </a:prstGeom>
          <a:noFill/>
        </p:spPr>
        <p:txBody>
          <a:bodyPr wrap="none" rtlCol="0">
            <a:spAutoFit/>
          </a:bodyPr>
          <a:lstStyle/>
          <a:p>
            <a:r>
              <a:rPr lang="en-US" sz="2800" dirty="0">
                <a:latin typeface="Arial" panose="020B0604020202020204" pitchFamily="34" charset="0"/>
                <a:cs typeface="Arial" panose="020B0604020202020204" pitchFamily="34" charset="0"/>
              </a:rPr>
              <a:t>Preamble</a:t>
            </a:r>
          </a:p>
        </p:txBody>
      </p:sp>
      <p:sp>
        <p:nvSpPr>
          <p:cNvPr id="9" name="TextBox 8">
            <a:extLst>
              <a:ext uri="{FF2B5EF4-FFF2-40B4-BE49-F238E27FC236}">
                <a16:creationId xmlns:a16="http://schemas.microsoft.com/office/drawing/2014/main" id="{DD4D1BBB-F3BF-ECA9-62F4-A6D4DA2BE155}"/>
              </a:ext>
            </a:extLst>
          </p:cNvPr>
          <p:cNvSpPr txBox="1"/>
          <p:nvPr/>
        </p:nvSpPr>
        <p:spPr>
          <a:xfrm>
            <a:off x="221229" y="3289150"/>
            <a:ext cx="3106941" cy="400110"/>
          </a:xfrm>
          <a:prstGeom prst="rect">
            <a:avLst/>
          </a:prstGeom>
          <a:noFill/>
        </p:spPr>
        <p:txBody>
          <a:bodyPr wrap="none" rtlCol="0">
            <a:spAutoFit/>
          </a:bodyPr>
          <a:lstStyle/>
          <a:p>
            <a:pPr marL="342900" indent="-342900">
              <a:buFont typeface="Wingdings" panose="05000000000000000000" pitchFamily="2" charset="2"/>
              <a:buChar char="Ø"/>
            </a:pPr>
            <a:r>
              <a:rPr lang="en-US" sz="2000" dirty="0">
                <a:solidFill>
                  <a:srgbClr val="C00000"/>
                </a:solidFill>
                <a:latin typeface="Arial" panose="020B0604020202020204" pitchFamily="34" charset="0"/>
                <a:cs typeface="Arial" panose="020B0604020202020204" pitchFamily="34" charset="0"/>
              </a:rPr>
              <a:t>Main goals of this WG:</a:t>
            </a:r>
          </a:p>
        </p:txBody>
      </p:sp>
      <p:sp>
        <p:nvSpPr>
          <p:cNvPr id="14" name="TextBox 13">
            <a:extLst>
              <a:ext uri="{FF2B5EF4-FFF2-40B4-BE49-F238E27FC236}">
                <a16:creationId xmlns:a16="http://schemas.microsoft.com/office/drawing/2014/main" id="{81053093-7179-DB1A-172F-5149DF6F8BDF}"/>
              </a:ext>
            </a:extLst>
          </p:cNvPr>
          <p:cNvSpPr txBox="1"/>
          <p:nvPr/>
        </p:nvSpPr>
        <p:spPr>
          <a:xfrm>
            <a:off x="221229" y="848630"/>
            <a:ext cx="11819902" cy="2308324"/>
          </a:xfrm>
          <a:prstGeom prst="rect">
            <a:avLst/>
          </a:prstGeom>
          <a:noFill/>
        </p:spPr>
        <p:txBody>
          <a:bodyPr wrap="none" rtlCol="0">
            <a:spAutoFit/>
          </a:bodyPr>
          <a:lstStyle/>
          <a:p>
            <a:pPr marL="285750" indent="-285750">
              <a:buFont typeface="Wingdings" panose="05000000000000000000" pitchFamily="2" charset="2"/>
              <a:buChar char="Ø"/>
            </a:pPr>
            <a:r>
              <a:rPr lang="en-US" dirty="0"/>
              <a:t>Reliable particle identification (PID) has become an indispensable tool for some of the HEP experiments</a:t>
            </a:r>
          </a:p>
          <a:p>
            <a:endParaRPr lang="en-US" dirty="0"/>
          </a:p>
          <a:p>
            <a:pPr marL="285750" indent="-285750">
              <a:buFont typeface="Wingdings" panose="05000000000000000000" pitchFamily="2" charset="2"/>
              <a:buChar char="Ø"/>
            </a:pPr>
            <a:r>
              <a:rPr lang="en-US" dirty="0"/>
              <a:t>In the future, physics results from high luminosity colliders to underground facilities require new generations of PID </a:t>
            </a:r>
          </a:p>
          <a:p>
            <a:r>
              <a:rPr lang="en-US" dirty="0"/>
              <a:t>      detectors that would cover a large momentum range from a few hundred MeV/c to above 100 GeV/c. </a:t>
            </a:r>
          </a:p>
          <a:p>
            <a:endParaRPr lang="en-US" dirty="0"/>
          </a:p>
          <a:p>
            <a:pPr marL="285750" indent="-285750">
              <a:buFont typeface="Wingdings" panose="05000000000000000000" pitchFamily="2" charset="2"/>
              <a:buChar char="Ø"/>
            </a:pPr>
            <a:r>
              <a:rPr lang="en-US" dirty="0"/>
              <a:t> Recent advances in photon detector technology and their readout electronics, offer opportunities for designing new PID </a:t>
            </a:r>
          </a:p>
          <a:p>
            <a:r>
              <a:rPr lang="en-US" dirty="0"/>
              <a:t>      detectors with unprecedented levels of performance.</a:t>
            </a:r>
          </a:p>
          <a:p>
            <a:endParaRPr lang="en-US" dirty="0"/>
          </a:p>
        </p:txBody>
      </p:sp>
    </p:spTree>
    <p:extLst>
      <p:ext uri="{BB962C8B-B14F-4D97-AF65-F5344CB8AC3E}">
        <p14:creationId xmlns:p14="http://schemas.microsoft.com/office/powerpoint/2010/main" val="922936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D18546B-30CD-ADB1-215D-C41F0852EA78}"/>
              </a:ext>
            </a:extLst>
          </p:cNvPr>
          <p:cNvSpPr>
            <a:spLocks noGrp="1"/>
          </p:cNvSpPr>
          <p:nvPr>
            <p:ph type="sldNum" sz="quarter" idx="12"/>
          </p:nvPr>
        </p:nvSpPr>
        <p:spPr/>
        <p:txBody>
          <a:bodyPr/>
          <a:lstStyle/>
          <a:p>
            <a:fld id="{783E8D3F-4D61-4E18-9FAC-2F6015175435}" type="slidenum">
              <a:rPr lang="en-US" smtClean="0"/>
              <a:t>3</a:t>
            </a:fld>
            <a:endParaRPr lang="en-US"/>
          </a:p>
        </p:txBody>
      </p:sp>
      <p:sp>
        <p:nvSpPr>
          <p:cNvPr id="7" name="TextBox 6">
            <a:extLst>
              <a:ext uri="{FF2B5EF4-FFF2-40B4-BE49-F238E27FC236}">
                <a16:creationId xmlns:a16="http://schemas.microsoft.com/office/drawing/2014/main" id="{385915B2-C1CC-B682-D8C1-4B705B06C274}"/>
              </a:ext>
            </a:extLst>
          </p:cNvPr>
          <p:cNvSpPr txBox="1"/>
          <p:nvPr/>
        </p:nvSpPr>
        <p:spPr>
          <a:xfrm>
            <a:off x="381000" y="1907564"/>
            <a:ext cx="8910644" cy="461665"/>
          </a:xfrm>
          <a:prstGeom prst="rect">
            <a:avLst/>
          </a:prstGeom>
          <a:noFill/>
        </p:spPr>
        <p:txBody>
          <a:bodyPr wrap="none" rtlCol="0">
            <a:spAutoFit/>
          </a:bodyPr>
          <a:lstStyle/>
          <a:p>
            <a:pPr marL="342900" indent="-342900">
              <a:buFont typeface="Wingdings" panose="05000000000000000000" pitchFamily="2" charset="2"/>
              <a:buChar char="Ø"/>
            </a:pPr>
            <a:r>
              <a:rPr lang="en-US" sz="2400" dirty="0">
                <a:solidFill>
                  <a:srgbClr val="C00000"/>
                </a:solidFill>
                <a:latin typeface="Arial" panose="020B0604020202020204" pitchFamily="34" charset="0"/>
                <a:cs typeface="Arial" panose="020B0604020202020204" pitchFamily="34" charset="0"/>
              </a:rPr>
              <a:t>Some of the common challenges for different PID techniques:</a:t>
            </a:r>
          </a:p>
        </p:txBody>
      </p:sp>
      <p:sp>
        <p:nvSpPr>
          <p:cNvPr id="8" name="TextBox 7">
            <a:extLst>
              <a:ext uri="{FF2B5EF4-FFF2-40B4-BE49-F238E27FC236}">
                <a16:creationId xmlns:a16="http://schemas.microsoft.com/office/drawing/2014/main" id="{27F6245F-1DD6-2663-CD52-21FA5E0304C4}"/>
              </a:ext>
            </a:extLst>
          </p:cNvPr>
          <p:cNvSpPr txBox="1"/>
          <p:nvPr/>
        </p:nvSpPr>
        <p:spPr>
          <a:xfrm>
            <a:off x="1241972" y="2586085"/>
            <a:ext cx="4365298" cy="2800767"/>
          </a:xfrm>
          <a:prstGeom prst="rect">
            <a:avLst/>
          </a:prstGeom>
          <a:noFill/>
        </p:spPr>
        <p:txBody>
          <a:bodyPr wrap="none" rtlCol="0">
            <a:sp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Optimal optical design</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Need to detect single photons</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Development and usage of new radiators</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Issues related to mechanical integration</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Efficient operation of new detectors</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Making use of fast timing   </a:t>
            </a:r>
          </a:p>
        </p:txBody>
      </p:sp>
      <p:sp>
        <p:nvSpPr>
          <p:cNvPr id="9" name="TextBox 8">
            <a:extLst>
              <a:ext uri="{FF2B5EF4-FFF2-40B4-BE49-F238E27FC236}">
                <a16:creationId xmlns:a16="http://schemas.microsoft.com/office/drawing/2014/main" id="{34FEFDBB-C774-2841-C762-15B0A1BF3A7B}"/>
              </a:ext>
            </a:extLst>
          </p:cNvPr>
          <p:cNvSpPr txBox="1"/>
          <p:nvPr/>
        </p:nvSpPr>
        <p:spPr>
          <a:xfrm>
            <a:off x="258336" y="5408115"/>
            <a:ext cx="7959230" cy="461665"/>
          </a:xfrm>
          <a:prstGeom prst="rect">
            <a:avLst/>
          </a:prstGeom>
          <a:noFill/>
        </p:spPr>
        <p:txBody>
          <a:bodyPr wrap="none" rtlCol="0">
            <a:spAutoFit/>
          </a:bodyPr>
          <a:lstStyle/>
          <a:p>
            <a:pPr marL="342900" indent="-342900">
              <a:buFont typeface="Wingdings" panose="05000000000000000000" pitchFamily="2" charset="2"/>
              <a:buChar char="Ø"/>
            </a:pPr>
            <a:r>
              <a:rPr lang="en-US" sz="2400" dirty="0">
                <a:solidFill>
                  <a:srgbClr val="C00000"/>
                </a:solidFill>
                <a:latin typeface="Arial" panose="020B0604020202020204" pitchFamily="34" charset="0"/>
                <a:cs typeface="Arial" panose="020B0604020202020204" pitchFamily="34" charset="0"/>
              </a:rPr>
              <a:t>Selection of a PID technique depends on many factors</a:t>
            </a:r>
          </a:p>
        </p:txBody>
      </p:sp>
      <p:sp>
        <p:nvSpPr>
          <p:cNvPr id="10" name="TextBox 9">
            <a:extLst>
              <a:ext uri="{FF2B5EF4-FFF2-40B4-BE49-F238E27FC236}">
                <a16:creationId xmlns:a16="http://schemas.microsoft.com/office/drawing/2014/main" id="{F084E82D-2864-9287-DA3C-C20483761FB8}"/>
              </a:ext>
            </a:extLst>
          </p:cNvPr>
          <p:cNvSpPr txBox="1"/>
          <p:nvPr/>
        </p:nvSpPr>
        <p:spPr>
          <a:xfrm>
            <a:off x="990383" y="5967919"/>
            <a:ext cx="8586005" cy="338554"/>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  </a:t>
            </a:r>
            <a:r>
              <a:rPr lang="en-US" sz="1600" i="1" dirty="0">
                <a:solidFill>
                  <a:srgbClr val="002060"/>
                </a:solidFill>
                <a:latin typeface="Arial" panose="020B0604020202020204" pitchFamily="34" charset="0"/>
                <a:cs typeface="Arial" panose="020B0604020202020204" pitchFamily="34" charset="0"/>
              </a:rPr>
              <a:t>Examples : Momentum range,  available space and budget, photon detector technology </a:t>
            </a:r>
          </a:p>
        </p:txBody>
      </p:sp>
      <p:sp>
        <p:nvSpPr>
          <p:cNvPr id="12" name="TextBox 11">
            <a:extLst>
              <a:ext uri="{FF2B5EF4-FFF2-40B4-BE49-F238E27FC236}">
                <a16:creationId xmlns:a16="http://schemas.microsoft.com/office/drawing/2014/main" id="{4F9C2071-3393-741E-DA3B-66CA7AA72D70}"/>
              </a:ext>
            </a:extLst>
          </p:cNvPr>
          <p:cNvSpPr txBox="1"/>
          <p:nvPr/>
        </p:nvSpPr>
        <p:spPr>
          <a:xfrm>
            <a:off x="381000" y="435550"/>
            <a:ext cx="2967479" cy="461665"/>
          </a:xfrm>
          <a:prstGeom prst="rect">
            <a:avLst/>
          </a:prstGeom>
          <a:noFill/>
        </p:spPr>
        <p:txBody>
          <a:bodyPr wrap="none" rtlCol="0">
            <a:spAutoFit/>
          </a:bodyPr>
          <a:lstStyle/>
          <a:p>
            <a:pPr marL="285750" indent="-285750">
              <a:buFont typeface="Wingdings" panose="05000000000000000000" pitchFamily="2" charset="2"/>
              <a:buChar char="Ø"/>
            </a:pPr>
            <a:r>
              <a:rPr lang="en-US" sz="2400" dirty="0">
                <a:solidFill>
                  <a:srgbClr val="C00000"/>
                </a:solidFill>
                <a:latin typeface="Arial" panose="020B0604020202020204" pitchFamily="34" charset="0"/>
                <a:cs typeface="Arial" panose="020B0604020202020204" pitchFamily="34" charset="0"/>
              </a:rPr>
              <a:t>Remit of this WG :</a:t>
            </a:r>
          </a:p>
        </p:txBody>
      </p:sp>
      <p:sp>
        <p:nvSpPr>
          <p:cNvPr id="13" name="TextBox 12">
            <a:extLst>
              <a:ext uri="{FF2B5EF4-FFF2-40B4-BE49-F238E27FC236}">
                <a16:creationId xmlns:a16="http://schemas.microsoft.com/office/drawing/2014/main" id="{AD7644B9-BABA-4250-FDE3-8AD853E2AD15}"/>
              </a:ext>
            </a:extLst>
          </p:cNvPr>
          <p:cNvSpPr txBox="1"/>
          <p:nvPr/>
        </p:nvSpPr>
        <p:spPr>
          <a:xfrm>
            <a:off x="960646" y="889377"/>
            <a:ext cx="8441093" cy="584775"/>
          </a:xfrm>
          <a:prstGeom prst="rect">
            <a:avLst/>
          </a:prstGeom>
          <a:noFill/>
        </p:spPr>
        <p:txBody>
          <a:bodyPr wrap="none" rtlCol="0">
            <a:sp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The techniques used for PID in all Cherenkov-based and Time-of-Flight (TOF) detectors.</a:t>
            </a:r>
          </a:p>
          <a:p>
            <a:r>
              <a:rPr lang="en-US" sz="1600" dirty="0">
                <a:latin typeface="Arial" panose="020B0604020202020204" pitchFamily="34" charset="0"/>
                <a:cs typeface="Arial" panose="020B0604020202020204" pitchFamily="34" charset="0"/>
              </a:rPr>
              <a:t>     These include  RICH, DIRC, TOF,TOP, TORCH and any new concepts</a:t>
            </a:r>
          </a:p>
        </p:txBody>
      </p:sp>
    </p:spTree>
    <p:extLst>
      <p:ext uri="{BB962C8B-B14F-4D97-AF65-F5344CB8AC3E}">
        <p14:creationId xmlns:p14="http://schemas.microsoft.com/office/powerpoint/2010/main" val="1656830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715EDFD-9458-AC6E-0816-10055E13CCBF}"/>
              </a:ext>
            </a:extLst>
          </p:cNvPr>
          <p:cNvSpPr txBox="1"/>
          <p:nvPr/>
        </p:nvSpPr>
        <p:spPr>
          <a:xfrm>
            <a:off x="379072" y="132318"/>
            <a:ext cx="6364243"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Examples of new detectors and new designs </a:t>
            </a:r>
          </a:p>
        </p:txBody>
      </p:sp>
      <p:pic>
        <p:nvPicPr>
          <p:cNvPr id="5" name="Picture 4">
            <a:extLst>
              <a:ext uri="{FF2B5EF4-FFF2-40B4-BE49-F238E27FC236}">
                <a16:creationId xmlns:a16="http://schemas.microsoft.com/office/drawing/2014/main" id="{CCD7F564-F3AC-A96F-E267-0A9568A0F0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3470" y="1307645"/>
            <a:ext cx="4007717" cy="2280708"/>
          </a:xfrm>
          <a:prstGeom prst="rect">
            <a:avLst/>
          </a:prstGeom>
        </p:spPr>
      </p:pic>
      <p:pic>
        <p:nvPicPr>
          <p:cNvPr id="6" name="Picture 5">
            <a:extLst>
              <a:ext uri="{FF2B5EF4-FFF2-40B4-BE49-F238E27FC236}">
                <a16:creationId xmlns:a16="http://schemas.microsoft.com/office/drawing/2014/main" id="{92C53BDF-8455-A004-9C4C-473798EEA6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87508" y="748300"/>
            <a:ext cx="4191000" cy="2734806"/>
          </a:xfrm>
          <a:prstGeom prst="rect">
            <a:avLst/>
          </a:prstGeom>
        </p:spPr>
      </p:pic>
      <p:pic>
        <p:nvPicPr>
          <p:cNvPr id="8" name="Picture 7">
            <a:extLst>
              <a:ext uri="{FF2B5EF4-FFF2-40B4-BE49-F238E27FC236}">
                <a16:creationId xmlns:a16="http://schemas.microsoft.com/office/drawing/2014/main" id="{4EB94B56-89FF-22BC-7527-922FA8ECF1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136652">
            <a:off x="6332100" y="3744268"/>
            <a:ext cx="1738158" cy="2910409"/>
          </a:xfrm>
          <a:prstGeom prst="rect">
            <a:avLst/>
          </a:prstGeom>
        </p:spPr>
      </p:pic>
      <p:sp>
        <p:nvSpPr>
          <p:cNvPr id="9" name="Slide Number Placeholder 8">
            <a:extLst>
              <a:ext uri="{FF2B5EF4-FFF2-40B4-BE49-F238E27FC236}">
                <a16:creationId xmlns:a16="http://schemas.microsoft.com/office/drawing/2014/main" id="{EF758532-2C88-78D7-6871-A774CE2A9D3D}"/>
              </a:ext>
            </a:extLst>
          </p:cNvPr>
          <p:cNvSpPr>
            <a:spLocks noGrp="1"/>
          </p:cNvSpPr>
          <p:nvPr>
            <p:ph type="sldNum" sz="quarter" idx="12"/>
          </p:nvPr>
        </p:nvSpPr>
        <p:spPr/>
        <p:txBody>
          <a:bodyPr/>
          <a:lstStyle/>
          <a:p>
            <a:fld id="{783E8D3F-4D61-4E18-9FAC-2F6015175435}" type="slidenum">
              <a:rPr lang="en-US" smtClean="0"/>
              <a:t>4</a:t>
            </a:fld>
            <a:endParaRPr lang="en-US"/>
          </a:p>
        </p:txBody>
      </p:sp>
      <p:sp>
        <p:nvSpPr>
          <p:cNvPr id="2" name="TextBox 1">
            <a:extLst>
              <a:ext uri="{FF2B5EF4-FFF2-40B4-BE49-F238E27FC236}">
                <a16:creationId xmlns:a16="http://schemas.microsoft.com/office/drawing/2014/main" id="{5263B514-3E4C-01B5-905F-5504F93F274C}"/>
              </a:ext>
            </a:extLst>
          </p:cNvPr>
          <p:cNvSpPr txBox="1"/>
          <p:nvPr/>
        </p:nvSpPr>
        <p:spPr>
          <a:xfrm>
            <a:off x="7680126" y="5886450"/>
            <a:ext cx="189891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TORCH in </a:t>
            </a:r>
            <a:r>
              <a:rPr lang="en-US" dirty="0" err="1">
                <a:latin typeface="Arial" panose="020B0604020202020204" pitchFamily="34" charset="0"/>
                <a:cs typeface="Arial" panose="020B0604020202020204" pitchFamily="34" charset="0"/>
              </a:rPr>
              <a:t>LHCb</a:t>
            </a:r>
            <a:endParaRPr lang="en-US" dirty="0">
              <a:latin typeface="Arial" panose="020B0604020202020204" pitchFamily="34" charset="0"/>
              <a:cs typeface="Arial" panose="020B0604020202020204" pitchFamily="34" charset="0"/>
            </a:endParaRPr>
          </a:p>
        </p:txBody>
      </p:sp>
      <p:pic>
        <p:nvPicPr>
          <p:cNvPr id="3" name="Picture 2" descr="home.cern,Life at CERN">
            <a:extLst>
              <a:ext uri="{FF2B5EF4-FFF2-40B4-BE49-F238E27FC236}">
                <a16:creationId xmlns:a16="http://schemas.microsoft.com/office/drawing/2014/main" id="{16853B25-466B-3E6F-BB86-89BDE7A209F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55943" y="3907254"/>
            <a:ext cx="3525244" cy="263165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8CAADE7-1817-D912-BD28-88C49C7C50A5}"/>
              </a:ext>
            </a:extLst>
          </p:cNvPr>
          <p:cNvSpPr txBox="1"/>
          <p:nvPr/>
        </p:nvSpPr>
        <p:spPr>
          <a:xfrm>
            <a:off x="4067175" y="6356350"/>
            <a:ext cx="1043876"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ALICE 3</a:t>
            </a:r>
          </a:p>
        </p:txBody>
      </p:sp>
      <p:sp>
        <p:nvSpPr>
          <p:cNvPr id="11" name="TextBox 10">
            <a:extLst>
              <a:ext uri="{FF2B5EF4-FFF2-40B4-BE49-F238E27FC236}">
                <a16:creationId xmlns:a16="http://schemas.microsoft.com/office/drawing/2014/main" id="{7E663DED-C6EC-46DF-5840-2E88F84F7CB4}"/>
              </a:ext>
            </a:extLst>
          </p:cNvPr>
          <p:cNvSpPr txBox="1"/>
          <p:nvPr/>
        </p:nvSpPr>
        <p:spPr>
          <a:xfrm>
            <a:off x="4381500" y="3276323"/>
            <a:ext cx="659155"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FCC</a:t>
            </a:r>
          </a:p>
        </p:txBody>
      </p:sp>
      <p:sp>
        <p:nvSpPr>
          <p:cNvPr id="12" name="TextBox 11">
            <a:extLst>
              <a:ext uri="{FF2B5EF4-FFF2-40B4-BE49-F238E27FC236}">
                <a16:creationId xmlns:a16="http://schemas.microsoft.com/office/drawing/2014/main" id="{C8B1228E-803B-4CDE-468B-9CD6F7562434}"/>
              </a:ext>
            </a:extLst>
          </p:cNvPr>
          <p:cNvSpPr txBox="1"/>
          <p:nvPr/>
        </p:nvSpPr>
        <p:spPr>
          <a:xfrm>
            <a:off x="10078508" y="2743433"/>
            <a:ext cx="63350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 EIC</a:t>
            </a:r>
          </a:p>
        </p:txBody>
      </p:sp>
      <p:sp>
        <p:nvSpPr>
          <p:cNvPr id="13" name="Rectangle 12">
            <a:extLst>
              <a:ext uri="{FF2B5EF4-FFF2-40B4-BE49-F238E27FC236}">
                <a16:creationId xmlns:a16="http://schemas.microsoft.com/office/drawing/2014/main" id="{8EC37A75-814B-CF31-44FB-92BE5387BC7B}"/>
              </a:ext>
            </a:extLst>
          </p:cNvPr>
          <p:cNvSpPr/>
          <p:nvPr/>
        </p:nvSpPr>
        <p:spPr>
          <a:xfrm>
            <a:off x="6960642" y="748300"/>
            <a:ext cx="964101" cy="47590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FF0000"/>
                </a:solidFill>
              </a:rPr>
              <a:t>ePIC</a:t>
            </a:r>
            <a:endParaRPr lang="en-US" dirty="0">
              <a:solidFill>
                <a:srgbClr val="FF0000"/>
              </a:solidFill>
            </a:endParaRPr>
          </a:p>
        </p:txBody>
      </p:sp>
    </p:spTree>
    <p:extLst>
      <p:ext uri="{BB962C8B-B14F-4D97-AF65-F5344CB8AC3E}">
        <p14:creationId xmlns:p14="http://schemas.microsoft.com/office/powerpoint/2010/main" val="2341292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DB6315-5825-F3A1-D1DB-FF7B89935ED5}"/>
              </a:ext>
            </a:extLst>
          </p:cNvPr>
          <p:cNvSpPr>
            <a:spLocks noGrp="1"/>
          </p:cNvSpPr>
          <p:nvPr>
            <p:ph type="sldNum" sz="quarter" idx="12"/>
          </p:nvPr>
        </p:nvSpPr>
        <p:spPr/>
        <p:txBody>
          <a:bodyPr/>
          <a:lstStyle/>
          <a:p>
            <a:fld id="{783E8D3F-4D61-4E18-9FAC-2F6015175435}" type="slidenum">
              <a:rPr lang="en-US" smtClean="0"/>
              <a:t>5</a:t>
            </a:fld>
            <a:endParaRPr lang="en-US"/>
          </a:p>
        </p:txBody>
      </p:sp>
      <p:sp>
        <p:nvSpPr>
          <p:cNvPr id="5" name="TextBox 4">
            <a:extLst>
              <a:ext uri="{FF2B5EF4-FFF2-40B4-BE49-F238E27FC236}">
                <a16:creationId xmlns:a16="http://schemas.microsoft.com/office/drawing/2014/main" id="{E065CF9D-9786-0EEB-923C-210EB419709C}"/>
              </a:ext>
            </a:extLst>
          </p:cNvPr>
          <p:cNvSpPr txBox="1"/>
          <p:nvPr/>
        </p:nvSpPr>
        <p:spPr>
          <a:xfrm>
            <a:off x="447675" y="676275"/>
            <a:ext cx="6705682" cy="369332"/>
          </a:xfrm>
          <a:prstGeom prst="rect">
            <a:avLst/>
          </a:prstGeom>
          <a:noFill/>
        </p:spPr>
        <p:txBody>
          <a:bodyPr wrap="non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It is envisaged that this WG will be a forum that will facilitate :</a:t>
            </a:r>
          </a:p>
        </p:txBody>
      </p:sp>
      <p:sp>
        <p:nvSpPr>
          <p:cNvPr id="6" name="TextBox 5">
            <a:extLst>
              <a:ext uri="{FF2B5EF4-FFF2-40B4-BE49-F238E27FC236}">
                <a16:creationId xmlns:a16="http://schemas.microsoft.com/office/drawing/2014/main" id="{096232BA-70A8-DA64-7489-4139FD595030}"/>
              </a:ext>
            </a:extLst>
          </p:cNvPr>
          <p:cNvSpPr txBox="1"/>
          <p:nvPr/>
        </p:nvSpPr>
        <p:spPr>
          <a:xfrm>
            <a:off x="1743075" y="1257300"/>
            <a:ext cx="7949612" cy="2800767"/>
          </a:xfrm>
          <a:prstGeom prst="rect">
            <a:avLst/>
          </a:prstGeom>
          <a:noFill/>
        </p:spPr>
        <p:txBody>
          <a:bodyPr wrap="none" rtlCol="0">
            <a:sp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Discussions on advanced PID techniques</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Design of detectors that will operate in high luminosity environments</a:t>
            </a:r>
          </a:p>
          <a:p>
            <a:r>
              <a:rPr lang="en-US" sz="1600"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rPr>
              <a:t>Example : </a:t>
            </a:r>
            <a:r>
              <a:rPr lang="en-US" sz="1600" i="1" dirty="0" err="1">
                <a:latin typeface="Arial" panose="020B0604020202020204" pitchFamily="34" charset="0"/>
                <a:cs typeface="Arial" panose="020B0604020202020204" pitchFamily="34" charset="0"/>
              </a:rPr>
              <a:t>LHCb</a:t>
            </a:r>
            <a:r>
              <a:rPr lang="en-US" sz="1600" i="1" dirty="0">
                <a:latin typeface="Arial" panose="020B0604020202020204" pitchFamily="34" charset="0"/>
                <a:cs typeface="Arial" panose="020B0604020202020204" pitchFamily="34" charset="0"/>
              </a:rPr>
              <a:t> in Upgrade2</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Development of new RICH concepts</a:t>
            </a:r>
          </a:p>
          <a:p>
            <a:r>
              <a:rPr lang="en-US" sz="1600"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rPr>
              <a:t>Examples: </a:t>
            </a:r>
            <a:r>
              <a:rPr lang="en-US" sz="1600" i="1" dirty="0">
                <a:solidFill>
                  <a:srgbClr val="002060"/>
                </a:solidFill>
                <a:latin typeface="Arial" panose="020B0604020202020204" pitchFamily="34" charset="0"/>
                <a:cs typeface="Arial" panose="020B0604020202020204" pitchFamily="34" charset="0"/>
              </a:rPr>
              <a:t>‘pressurized argon RICH’, TORCH</a:t>
            </a:r>
          </a:p>
          <a:p>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Studies that evaluate the impact of time-resolved readout for future RICH detectors</a:t>
            </a:r>
          </a:p>
          <a:p>
            <a:pPr marL="285750" indent="-285750">
              <a:buFont typeface="Arial" panose="020B0604020202020204" pitchFamily="34" charset="0"/>
              <a:buChar char="•"/>
            </a:pPr>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Calibration and alignment of Cherenkov detectors, in online and offline</a:t>
            </a:r>
          </a:p>
        </p:txBody>
      </p:sp>
      <p:sp>
        <p:nvSpPr>
          <p:cNvPr id="7" name="TextBox 6">
            <a:extLst>
              <a:ext uri="{FF2B5EF4-FFF2-40B4-BE49-F238E27FC236}">
                <a16:creationId xmlns:a16="http://schemas.microsoft.com/office/drawing/2014/main" id="{8A037B89-3363-1D36-F37C-04728EF04B03}"/>
              </a:ext>
            </a:extLst>
          </p:cNvPr>
          <p:cNvSpPr txBox="1"/>
          <p:nvPr/>
        </p:nvSpPr>
        <p:spPr>
          <a:xfrm>
            <a:off x="447675" y="4269760"/>
            <a:ext cx="10770897" cy="923330"/>
          </a:xfrm>
          <a:prstGeom prst="rect">
            <a:avLst/>
          </a:prstGeom>
          <a:noFill/>
        </p:spPr>
        <p:txBody>
          <a:bodyPr wrap="non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This WG will focus on evaluating the achievable performance and intrinsic limitations of new designs.</a:t>
            </a:r>
          </a:p>
          <a:p>
            <a:r>
              <a:rPr lang="en-US" dirty="0">
                <a:latin typeface="Arial" panose="020B0604020202020204" pitchFamily="34" charset="0"/>
                <a:cs typeface="Arial" panose="020B0604020202020204" pitchFamily="34" charset="0"/>
              </a:rPr>
              <a:t>     This will be done using simulations. </a:t>
            </a:r>
          </a:p>
          <a:p>
            <a:endParaRPr lang="en-US"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F9AB3427-C90E-5FB0-2006-5CCAAE3D01CA}"/>
              </a:ext>
            </a:extLst>
          </p:cNvPr>
          <p:cNvSpPr txBox="1"/>
          <p:nvPr/>
        </p:nvSpPr>
        <p:spPr>
          <a:xfrm>
            <a:off x="4638907" y="95250"/>
            <a:ext cx="95571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Plans</a:t>
            </a:r>
          </a:p>
        </p:txBody>
      </p:sp>
      <p:sp>
        <p:nvSpPr>
          <p:cNvPr id="3" name="TextBox 2">
            <a:extLst>
              <a:ext uri="{FF2B5EF4-FFF2-40B4-BE49-F238E27FC236}">
                <a16:creationId xmlns:a16="http://schemas.microsoft.com/office/drawing/2014/main" id="{FF9B00B2-5AC1-C85A-0AD0-4E56573B66F6}"/>
              </a:ext>
            </a:extLst>
          </p:cNvPr>
          <p:cNvSpPr txBox="1"/>
          <p:nvPr/>
        </p:nvSpPr>
        <p:spPr>
          <a:xfrm>
            <a:off x="447675" y="5037405"/>
            <a:ext cx="4906215" cy="369332"/>
          </a:xfrm>
          <a:prstGeom prst="rect">
            <a:avLst/>
          </a:prstGeom>
          <a:noFill/>
        </p:spPr>
        <p:txBody>
          <a:bodyPr wrap="non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 Typical design process for a new detector :</a:t>
            </a:r>
          </a:p>
        </p:txBody>
      </p:sp>
      <p:sp>
        <p:nvSpPr>
          <p:cNvPr id="8" name="TextBox 7">
            <a:extLst>
              <a:ext uri="{FF2B5EF4-FFF2-40B4-BE49-F238E27FC236}">
                <a16:creationId xmlns:a16="http://schemas.microsoft.com/office/drawing/2014/main" id="{1F2DD72C-5974-A9F6-31C8-B4DFC6F296EB}"/>
              </a:ext>
            </a:extLst>
          </p:cNvPr>
          <p:cNvSpPr txBox="1"/>
          <p:nvPr/>
        </p:nvSpPr>
        <p:spPr>
          <a:xfrm>
            <a:off x="833217" y="5419877"/>
            <a:ext cx="7991290" cy="1077218"/>
          </a:xfrm>
          <a:prstGeom prst="rect">
            <a:avLst/>
          </a:prstGeom>
          <a:noFill/>
        </p:spPr>
        <p:txBody>
          <a:bodyPr wrap="none" rtlCol="0">
            <a:sp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Start with fast simulations or analytical calculations</a:t>
            </a:r>
          </a:p>
          <a:p>
            <a:endParaRPr lang="en-US"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Move on to full simulations using GEANT4  </a:t>
            </a:r>
          </a:p>
          <a:p>
            <a:r>
              <a:rPr lang="en-US" sz="1600" dirty="0">
                <a:latin typeface="Arial" panose="020B0604020202020204" pitchFamily="34" charset="0"/>
                <a:cs typeface="Arial" panose="020B0604020202020204" pitchFamily="34" charset="0"/>
              </a:rPr>
              <a:t>     Develop PID algorithm and use it to evaluate the performance of the simulated data</a:t>
            </a:r>
          </a:p>
        </p:txBody>
      </p:sp>
    </p:spTree>
    <p:extLst>
      <p:ext uri="{BB962C8B-B14F-4D97-AF65-F5344CB8AC3E}">
        <p14:creationId xmlns:p14="http://schemas.microsoft.com/office/powerpoint/2010/main" val="2249008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3B5C5E0-B4A6-AC38-F692-778A9E3F4DB6}"/>
              </a:ext>
            </a:extLst>
          </p:cNvPr>
          <p:cNvSpPr txBox="1"/>
          <p:nvPr/>
        </p:nvSpPr>
        <p:spPr>
          <a:xfrm>
            <a:off x="1211772" y="2204829"/>
            <a:ext cx="8377614" cy="1077218"/>
          </a:xfrm>
          <a:prstGeom prst="rect">
            <a:avLst/>
          </a:prstGeom>
          <a:solidFill>
            <a:schemeClr val="accent6">
              <a:lumMod val="20000"/>
              <a:lumOff val="80000"/>
            </a:schemeClr>
          </a:solidFill>
        </p:spPr>
        <p:txBody>
          <a:bodyPr wrap="none" rtlCol="0">
            <a:spAutoFit/>
          </a:bodyPr>
          <a:lstStyle/>
          <a:p>
            <a:pPr marL="285750" indent="-285750">
              <a:buFont typeface="Arial" panose="020B0604020202020204" pitchFamily="34" charset="0"/>
              <a:buChar char="•"/>
            </a:pPr>
            <a:r>
              <a:rPr lang="en-US" sz="1600" dirty="0">
                <a:solidFill>
                  <a:schemeClr val="accent5">
                    <a:lumMod val="50000"/>
                  </a:schemeClr>
                </a:solidFill>
                <a:latin typeface="Arial" panose="020B0604020202020204" pitchFamily="34" charset="0"/>
                <a:cs typeface="Arial" panose="020B0604020202020204" pitchFamily="34" charset="0"/>
              </a:rPr>
              <a:t>Help  new members to gain experience in detector design and software.</a:t>
            </a:r>
          </a:p>
          <a:p>
            <a:pPr marL="285750" indent="-285750">
              <a:buFont typeface="Arial" panose="020B0604020202020204" pitchFamily="34" charset="0"/>
              <a:buChar char="•"/>
            </a:pPr>
            <a:endParaRPr lang="en-US" sz="1600" dirty="0">
              <a:solidFill>
                <a:schemeClr val="accent5">
                  <a:lumMod val="50000"/>
                </a:schemeClr>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a:solidFill>
                  <a:schemeClr val="accent5">
                    <a:lumMod val="50000"/>
                  </a:schemeClr>
                </a:solidFill>
                <a:latin typeface="Arial" panose="020B0604020202020204" pitchFamily="34" charset="0"/>
                <a:cs typeface="Arial" panose="020B0604020202020204" pitchFamily="34" charset="0"/>
              </a:rPr>
              <a:t>Enable the exchange of ideas among experiments to develop novel detector concepts. </a:t>
            </a:r>
          </a:p>
          <a:p>
            <a:r>
              <a:rPr lang="en-US" sz="1600" dirty="0">
                <a:solidFill>
                  <a:schemeClr val="accent5">
                    <a:lumMod val="50000"/>
                  </a:schemeClr>
                </a:solidFill>
                <a:latin typeface="Arial" panose="020B0604020202020204" pitchFamily="34" charset="0"/>
                <a:cs typeface="Arial" panose="020B0604020202020204" pitchFamily="34" charset="0"/>
              </a:rPr>
              <a:t>      These can lead to the creation of new WPs.</a:t>
            </a:r>
          </a:p>
        </p:txBody>
      </p:sp>
      <p:sp>
        <p:nvSpPr>
          <p:cNvPr id="6" name="TextBox 5">
            <a:extLst>
              <a:ext uri="{FF2B5EF4-FFF2-40B4-BE49-F238E27FC236}">
                <a16:creationId xmlns:a16="http://schemas.microsoft.com/office/drawing/2014/main" id="{D52EC3F7-E7E5-BF48-12CC-E647F80CAF9C}"/>
              </a:ext>
            </a:extLst>
          </p:cNvPr>
          <p:cNvSpPr txBox="1"/>
          <p:nvPr/>
        </p:nvSpPr>
        <p:spPr>
          <a:xfrm>
            <a:off x="1211772" y="4086952"/>
            <a:ext cx="9970348" cy="830997"/>
          </a:xfrm>
          <a:prstGeom prst="rect">
            <a:avLst/>
          </a:prstGeom>
          <a:solidFill>
            <a:schemeClr val="accent4">
              <a:lumMod val="40000"/>
              <a:lumOff val="60000"/>
            </a:schemeClr>
          </a:solidFill>
        </p:spPr>
        <p:txBody>
          <a:bodyPr wrap="square" rtlCol="0">
            <a:spAutoFit/>
          </a:bodyPr>
          <a:lstStyle/>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At present there are only very few people with the relevant expertise on various PID techniques. It may be difficult for them to provide voluntary support over extended periods of time to train new members in the WG.</a:t>
            </a:r>
          </a:p>
        </p:txBody>
      </p:sp>
      <p:sp>
        <p:nvSpPr>
          <p:cNvPr id="8" name="TextBox 7">
            <a:extLst>
              <a:ext uri="{FF2B5EF4-FFF2-40B4-BE49-F238E27FC236}">
                <a16:creationId xmlns:a16="http://schemas.microsoft.com/office/drawing/2014/main" id="{1B8CED98-1ED6-C035-6290-B71656C1A66D}"/>
              </a:ext>
            </a:extLst>
          </p:cNvPr>
          <p:cNvSpPr txBox="1"/>
          <p:nvPr/>
        </p:nvSpPr>
        <p:spPr>
          <a:xfrm>
            <a:off x="519915" y="1785280"/>
            <a:ext cx="4012637" cy="369332"/>
          </a:xfrm>
          <a:prstGeom prst="rect">
            <a:avLst/>
          </a:prstGeom>
          <a:noFill/>
        </p:spPr>
        <p:txBody>
          <a:bodyPr wrap="none" rtlCol="0">
            <a:spAutoFit/>
          </a:bodyPr>
          <a:lstStyle/>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This WG gives the opportunity to  :</a:t>
            </a:r>
          </a:p>
        </p:txBody>
      </p:sp>
      <p:sp>
        <p:nvSpPr>
          <p:cNvPr id="10" name="TextBox 9">
            <a:extLst>
              <a:ext uri="{FF2B5EF4-FFF2-40B4-BE49-F238E27FC236}">
                <a16:creationId xmlns:a16="http://schemas.microsoft.com/office/drawing/2014/main" id="{BA880D47-1E46-0A7C-4362-D12C230AB77F}"/>
              </a:ext>
            </a:extLst>
          </p:cNvPr>
          <p:cNvSpPr txBox="1"/>
          <p:nvPr/>
        </p:nvSpPr>
        <p:spPr>
          <a:xfrm>
            <a:off x="430705" y="3594438"/>
            <a:ext cx="1152880" cy="369332"/>
          </a:xfrm>
          <a:prstGeom prst="rect">
            <a:avLst/>
          </a:prstGeom>
          <a:noFill/>
        </p:spPr>
        <p:txBody>
          <a:bodyPr wrap="none" rtlCol="0">
            <a:spAutoFit/>
          </a:bodyPr>
          <a:lstStyle/>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Issue: </a:t>
            </a:r>
          </a:p>
        </p:txBody>
      </p:sp>
      <p:sp>
        <p:nvSpPr>
          <p:cNvPr id="11" name="Slide Number Placeholder 10">
            <a:extLst>
              <a:ext uri="{FF2B5EF4-FFF2-40B4-BE49-F238E27FC236}">
                <a16:creationId xmlns:a16="http://schemas.microsoft.com/office/drawing/2014/main" id="{7B124412-BA39-97D3-958F-453521F806A8}"/>
              </a:ext>
            </a:extLst>
          </p:cNvPr>
          <p:cNvSpPr>
            <a:spLocks noGrp="1"/>
          </p:cNvSpPr>
          <p:nvPr>
            <p:ph type="sldNum" sz="quarter" idx="12"/>
          </p:nvPr>
        </p:nvSpPr>
        <p:spPr/>
        <p:txBody>
          <a:bodyPr/>
          <a:lstStyle/>
          <a:p>
            <a:fld id="{783E8D3F-4D61-4E18-9FAC-2F6015175435}" type="slidenum">
              <a:rPr lang="en-US" smtClean="0"/>
              <a:t>6</a:t>
            </a:fld>
            <a:endParaRPr lang="en-US"/>
          </a:p>
        </p:txBody>
      </p:sp>
      <p:sp>
        <p:nvSpPr>
          <p:cNvPr id="3" name="TextBox 2">
            <a:extLst>
              <a:ext uri="{FF2B5EF4-FFF2-40B4-BE49-F238E27FC236}">
                <a16:creationId xmlns:a16="http://schemas.microsoft.com/office/drawing/2014/main" id="{6B637E8F-96C6-C844-591D-21740B21242C}"/>
              </a:ext>
            </a:extLst>
          </p:cNvPr>
          <p:cNvSpPr txBox="1"/>
          <p:nvPr/>
        </p:nvSpPr>
        <p:spPr>
          <a:xfrm>
            <a:off x="434721" y="915630"/>
            <a:ext cx="11095640" cy="369332"/>
          </a:xfrm>
          <a:prstGeom prst="rect">
            <a:avLst/>
          </a:prstGeom>
          <a:noFill/>
        </p:spPr>
        <p:txBody>
          <a:bodyPr wrap="square">
            <a:spAutoFit/>
          </a:bodyPr>
          <a:lstStyle/>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It is expected that the results from the activities of this WG be useful for other working groups in DRD4.</a:t>
            </a:r>
          </a:p>
        </p:txBody>
      </p:sp>
      <p:sp>
        <p:nvSpPr>
          <p:cNvPr id="2" name="TextBox 1">
            <a:extLst>
              <a:ext uri="{FF2B5EF4-FFF2-40B4-BE49-F238E27FC236}">
                <a16:creationId xmlns:a16="http://schemas.microsoft.com/office/drawing/2014/main" id="{72862A05-FB18-1B26-253C-FCB3DF694175}"/>
              </a:ext>
            </a:extLst>
          </p:cNvPr>
          <p:cNvSpPr txBox="1"/>
          <p:nvPr/>
        </p:nvSpPr>
        <p:spPr>
          <a:xfrm>
            <a:off x="4794388" y="233317"/>
            <a:ext cx="955711"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Plans</a:t>
            </a:r>
          </a:p>
        </p:txBody>
      </p:sp>
      <p:sp>
        <p:nvSpPr>
          <p:cNvPr id="4" name="Oval 3">
            <a:extLst>
              <a:ext uri="{FF2B5EF4-FFF2-40B4-BE49-F238E27FC236}">
                <a16:creationId xmlns:a16="http://schemas.microsoft.com/office/drawing/2014/main" id="{168C02C1-7506-906F-14E3-C5A8C1A95FAD}"/>
              </a:ext>
            </a:extLst>
          </p:cNvPr>
          <p:cNvSpPr/>
          <p:nvPr/>
        </p:nvSpPr>
        <p:spPr>
          <a:xfrm>
            <a:off x="268891" y="2287421"/>
            <a:ext cx="738254" cy="738254"/>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4000" b="1" dirty="0"/>
              <a:t>+</a:t>
            </a:r>
            <a:endParaRPr lang="en-GB" b="1" dirty="0"/>
          </a:p>
        </p:txBody>
      </p:sp>
      <p:sp>
        <p:nvSpPr>
          <p:cNvPr id="7" name="Oval 6">
            <a:extLst>
              <a:ext uri="{FF2B5EF4-FFF2-40B4-BE49-F238E27FC236}">
                <a16:creationId xmlns:a16="http://schemas.microsoft.com/office/drawing/2014/main" id="{F64C5858-A10D-A455-9153-854E86CE2451}"/>
              </a:ext>
            </a:extLst>
          </p:cNvPr>
          <p:cNvSpPr/>
          <p:nvPr/>
        </p:nvSpPr>
        <p:spPr>
          <a:xfrm>
            <a:off x="315610" y="4163406"/>
            <a:ext cx="738254" cy="738254"/>
          </a:xfrm>
          <a:prstGeom prst="ellipse">
            <a:avLst/>
          </a:prstGeom>
          <a:solidFill>
            <a:schemeClr val="accent2">
              <a:lumMod val="40000"/>
              <a:lumOff val="6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4000" b="1" dirty="0">
                <a:solidFill>
                  <a:schemeClr val="tx1"/>
                </a:solidFill>
              </a:rPr>
              <a:t>--</a:t>
            </a:r>
            <a:endParaRPr lang="en-GB" b="1" dirty="0">
              <a:solidFill>
                <a:schemeClr val="tx1"/>
              </a:solidFill>
            </a:endParaRPr>
          </a:p>
        </p:txBody>
      </p:sp>
      <p:sp>
        <p:nvSpPr>
          <p:cNvPr id="13" name="TextBox 12">
            <a:extLst>
              <a:ext uri="{FF2B5EF4-FFF2-40B4-BE49-F238E27FC236}">
                <a16:creationId xmlns:a16="http://schemas.microsoft.com/office/drawing/2014/main" id="{287FB43E-0E04-93A0-85EE-0A26DE5CBC1A}"/>
              </a:ext>
            </a:extLst>
          </p:cNvPr>
          <p:cNvSpPr txBox="1"/>
          <p:nvPr/>
        </p:nvSpPr>
        <p:spPr>
          <a:xfrm>
            <a:off x="430705" y="5686348"/>
            <a:ext cx="7128875" cy="369332"/>
          </a:xfrm>
          <a:prstGeom prst="rect">
            <a:avLst/>
          </a:prstGeom>
          <a:noFill/>
        </p:spPr>
        <p:txBody>
          <a:bodyPr wrap="none" rtlCol="0">
            <a:spAutoFit/>
          </a:bodyPr>
          <a:lstStyle/>
          <a:p>
            <a:pPr marL="285750" indent="-285750">
              <a:buFont typeface="Wingdings" panose="05000000000000000000" pitchFamily="2" charset="2"/>
              <a:buChar char="§"/>
            </a:pPr>
            <a:r>
              <a:rPr lang="en-US" dirty="0">
                <a:latin typeface="Arial" panose="020B0604020202020204" pitchFamily="34" charset="0"/>
                <a:cs typeface="Arial" panose="020B0604020202020204" pitchFamily="34" charset="0"/>
              </a:rPr>
              <a:t>Expecting regular discussions among active members of this WG</a:t>
            </a:r>
          </a:p>
        </p:txBody>
      </p:sp>
    </p:spTree>
    <p:extLst>
      <p:ext uri="{BB962C8B-B14F-4D97-AF65-F5344CB8AC3E}">
        <p14:creationId xmlns:p14="http://schemas.microsoft.com/office/powerpoint/2010/main" val="8553157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541</Words>
  <Application>Microsoft Office PowerPoint</Application>
  <PresentationFormat>Widescreen</PresentationFormat>
  <Paragraphs>86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Sajan Easo</dc:creator>
  <cp:lastModifiedBy>Sajan Easo</cp:lastModifiedBy>
  <cp:revision>40</cp:revision>
  <dcterms:created xsi:type="dcterms:W3CDTF">2024-01-17T17:38:17Z</dcterms:created>
  <dcterms:modified xsi:type="dcterms:W3CDTF">2024-01-22T22:22:44Z</dcterms:modified>
</cp:coreProperties>
</file>