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7" r:id="rId2"/>
    <p:sldId id="285" r:id="rId3"/>
    <p:sldId id="28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8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A2184-0838-489A-83C5-8416A5A8269F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D3E20-D30A-435B-9D73-E9CD25E12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68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C012E-4D42-498D-A8AF-C0EEF40B032A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1975-8C33-4DAB-A1D0-6DA8F768690C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470B-1515-4252-A375-158644FB0931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4AAF-A241-4F7C-8905-2E258E85D8C0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5F6E-AACD-40D7-BF59-2F55F86E33C9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1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8E2-4835-40FC-8225-C049786E008D}" type="datetime1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2D758-A925-4528-9422-C6A94450F6AF}" type="datetime1">
              <a:rPr lang="en-GB" smtClean="0"/>
              <a:t>18/01/2024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3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40ED-1B14-4A2F-A1D8-54261D0D5244}" type="datetime1">
              <a:rPr lang="en-GB" smtClean="0"/>
              <a:t>18/01/2024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5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38A89-D362-4260-B6AC-9756E56EB2B9}" type="datetime1">
              <a:rPr lang="en-GB" smtClean="0"/>
              <a:t>18/01/2024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F003-C2FC-46A8-BEA4-8BF14977B804}" type="datetime1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8692E-3451-45A5-A89C-6DACE251B59E}" type="datetime1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9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6E6FB-849F-4FC3-9799-BB71467AA854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074442" y="180768"/>
            <a:ext cx="211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23 </a:t>
            </a:r>
            <a:r>
              <a:rPr lang="fr-CH" dirty="0" err="1"/>
              <a:t>January</a:t>
            </a:r>
            <a:r>
              <a:rPr lang="fr-CH" dirty="0"/>
              <a:t> 2023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592" y="1965045"/>
            <a:ext cx="11071950" cy="4527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DRD4 – Detector R&amp;D Collaboration on </a:t>
            </a:r>
          </a:p>
          <a:p>
            <a:pPr algn="ctr">
              <a:lnSpc>
                <a:spcPct val="150000"/>
              </a:lnSpc>
            </a:pP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Photodetectors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Particle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ID </a:t>
            </a:r>
          </a:p>
          <a:p>
            <a:pPr algn="ctr">
              <a:lnSpc>
                <a:spcPct val="150000"/>
              </a:lnSpc>
            </a:pP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2800" dirty="0">
                <a:solidFill>
                  <a:srgbClr val="C00000"/>
                </a:solidFill>
              </a:rPr>
              <a:t>+ </a:t>
            </a:r>
            <a:r>
              <a:rPr lang="fr-CH" sz="2800" dirty="0" err="1">
                <a:solidFill>
                  <a:srgbClr val="C00000"/>
                </a:solidFill>
              </a:rPr>
              <a:t>SciFi</a:t>
            </a:r>
            <a:r>
              <a:rPr lang="fr-CH" sz="2800" dirty="0">
                <a:solidFill>
                  <a:srgbClr val="C00000"/>
                </a:solidFill>
              </a:rPr>
              <a:t> </a:t>
            </a:r>
            <a:r>
              <a:rPr lang="fr-CH" sz="2800" dirty="0" err="1">
                <a:solidFill>
                  <a:srgbClr val="C00000"/>
                </a:solidFill>
              </a:rPr>
              <a:t>tracking</a:t>
            </a:r>
            <a:r>
              <a:rPr lang="fr-CH" sz="2800" dirty="0">
                <a:solidFill>
                  <a:srgbClr val="C00000"/>
                </a:solidFill>
              </a:rPr>
              <a:t> + Transition Radiation </a:t>
            </a:r>
            <a:br>
              <a:rPr lang="fr-CH" sz="2800" dirty="0">
                <a:solidFill>
                  <a:schemeClr val="accent1">
                    <a:lumMod val="50000"/>
                  </a:schemeClr>
                </a:solidFill>
              </a:rPr>
            </a:br>
            <a:endParaRPr lang="fr-CH" sz="2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Interlinks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other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DRDs</a:t>
            </a:r>
            <a:endParaRPr lang="fr-CH" sz="2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chemeClr val="accent1">
                    <a:lumMod val="50000"/>
                  </a:schemeClr>
                </a:solidFill>
              </a:rPr>
              <a:t>C. Joram</a:t>
            </a:r>
          </a:p>
          <a:p>
            <a:pPr algn="ctr">
              <a:lnSpc>
                <a:spcPct val="150000"/>
              </a:lnSpc>
            </a:pPr>
            <a:endParaRPr lang="fr-CH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63" y="0"/>
            <a:ext cx="3028950" cy="151447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75D075-FD2D-6034-3AEA-DFE55E00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902963-1569-5A59-9CF8-FA98EE41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58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29B450-D047-2CA7-03D9-3870D613AF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0" t="14545" r="19375" b="24848"/>
          <a:stretch/>
        </p:blipFill>
        <p:spPr>
          <a:xfrm>
            <a:off x="207817" y="228600"/>
            <a:ext cx="11617451" cy="640080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54929-CC36-B402-EE01-5F43F6FF4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DA09E-9F41-54D6-052C-710784AC3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08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F471A-0647-A63A-CAA6-1BDFD636A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1C58A-F5A4-A421-CE58-5513C4D67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1F8F54-EF59-A335-E331-874C39E21BC8}"/>
              </a:ext>
            </a:extLst>
          </p:cNvPr>
          <p:cNvSpPr txBox="1"/>
          <p:nvPr/>
        </p:nvSpPr>
        <p:spPr>
          <a:xfrm>
            <a:off x="1382485" y="283028"/>
            <a:ext cx="956216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b="1" dirty="0">
                <a:solidFill>
                  <a:srgbClr val="0070C0"/>
                </a:solidFill>
              </a:rPr>
              <a:t>DRD4 is a collaboration covering a variety of topics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Photodetectors (vacuum, solid state, hybrid), single photon sensitive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Particle Identification (PID) techniques (Cherenkov based, Time of Flight)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Scintillating Fibre (</a:t>
            </a:r>
            <a:r>
              <a:rPr lang="en-GB" sz="2400" dirty="0" err="1">
                <a:solidFill>
                  <a:srgbClr val="0070C0"/>
                </a:solidFill>
              </a:rPr>
              <a:t>SciFi</a:t>
            </a:r>
            <a:r>
              <a:rPr lang="en-GB" sz="2400" dirty="0">
                <a:solidFill>
                  <a:srgbClr val="0070C0"/>
                </a:solidFill>
              </a:rPr>
              <a:t>) tracking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Transition Radiation (TR) using solid state X-ray detectors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C3F6F-6965-9D6C-EE8B-8F5665EFB1AF}"/>
              </a:ext>
            </a:extLst>
          </p:cNvPr>
          <p:cNvSpPr txBox="1"/>
          <p:nvPr/>
        </p:nvSpPr>
        <p:spPr>
          <a:xfrm rot="16200000">
            <a:off x="293914" y="1418743"/>
            <a:ext cx="1179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3200" dirty="0">
                <a:solidFill>
                  <a:srgbClr val="00B050"/>
                </a:solidFill>
              </a:rPr>
              <a:t>Scope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FDC35A-FB17-42C5-AFD2-40CE8F2F0F0C}"/>
              </a:ext>
            </a:extLst>
          </p:cNvPr>
          <p:cNvSpPr txBox="1"/>
          <p:nvPr/>
        </p:nvSpPr>
        <p:spPr>
          <a:xfrm rot="16200000">
            <a:off x="-403391" y="4238145"/>
            <a:ext cx="2574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3200" dirty="0">
                <a:solidFill>
                  <a:srgbClr val="C00000"/>
                </a:solidFill>
              </a:rPr>
              <a:t>Outside Scope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CB7F02-18DD-48D1-8703-AA49E7577776}"/>
              </a:ext>
            </a:extLst>
          </p:cNvPr>
          <p:cNvSpPr txBox="1"/>
          <p:nvPr/>
        </p:nvSpPr>
        <p:spPr>
          <a:xfrm>
            <a:off x="1371599" y="3112860"/>
            <a:ext cx="9538701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b="1" dirty="0">
                <a:solidFill>
                  <a:srgbClr val="0070C0"/>
                </a:solidFill>
              </a:rPr>
              <a:t>DRD4 does </a:t>
            </a:r>
            <a:r>
              <a:rPr lang="en-GB" sz="2400" b="1" dirty="0">
                <a:solidFill>
                  <a:srgbClr val="C00000"/>
                </a:solidFill>
              </a:rPr>
              <a:t>not</a:t>
            </a:r>
            <a:r>
              <a:rPr lang="en-GB" sz="2400" b="1" dirty="0">
                <a:solidFill>
                  <a:srgbClr val="0070C0"/>
                </a:solidFill>
              </a:rPr>
              <a:t> perform active R&amp;D but follows with interest …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Gas based photodetectors 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 DRD1, e.g. </a:t>
            </a:r>
            <a:r>
              <a:rPr lang="en-GB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Picosec</a:t>
            </a:r>
            <a:endParaRPr lang="en-GB" sz="2400" dirty="0">
              <a:solidFill>
                <a:srgbClr val="0070C0"/>
              </a:solidFill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Gas based PID, e.g. </a:t>
            </a:r>
            <a:r>
              <a:rPr lang="en-GB" sz="2400" dirty="0" err="1">
                <a:solidFill>
                  <a:srgbClr val="0070C0"/>
                </a:solidFill>
              </a:rPr>
              <a:t>dE</a:t>
            </a:r>
            <a:r>
              <a:rPr lang="en-GB" sz="2400" dirty="0">
                <a:solidFill>
                  <a:srgbClr val="0070C0"/>
                </a:solidFill>
              </a:rPr>
              <a:t>/dx, TR 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 DRD1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SiPM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 for cryogenic noble gas temperatures  DRD2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LGAD R&amp;D for TOF 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 DRD3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DRD7 will provide advice and expertise but will not develop ASICs for us.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5C15B0-8750-BD94-3E4F-D1566627664E}"/>
              </a:ext>
            </a:extLst>
          </p:cNvPr>
          <p:cNvSpPr txBox="1"/>
          <p:nvPr/>
        </p:nvSpPr>
        <p:spPr>
          <a:xfrm>
            <a:off x="320431" y="6182402"/>
            <a:ext cx="1168627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I expect cooperation between DRDs to increase as of the 2</a:t>
            </a:r>
            <a:r>
              <a:rPr lang="en-GB" sz="2000" b="1" baseline="30000" dirty="0">
                <a:solidFill>
                  <a:srgbClr val="00B050"/>
                </a:solidFill>
              </a:rPr>
              <a:t>nd</a:t>
            </a:r>
            <a:r>
              <a:rPr lang="en-GB" sz="2000" b="1" dirty="0">
                <a:solidFill>
                  <a:srgbClr val="00B050"/>
                </a:solidFill>
              </a:rPr>
              <a:t> year. In 2024 we are busy to organise ourselves.</a:t>
            </a:r>
            <a:endParaRPr lang="de-DE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53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293</cp:revision>
  <dcterms:created xsi:type="dcterms:W3CDTF">2023-02-16T11:29:17Z</dcterms:created>
  <dcterms:modified xsi:type="dcterms:W3CDTF">2024-01-18T14:38:09Z</dcterms:modified>
</cp:coreProperties>
</file>