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omments/modernComment_10F_BC72EBED.xml" ContentType="application/vnd.ms-powerpoint.comments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sldIdLst>
    <p:sldId id="1324" r:id="rId2"/>
    <p:sldId id="1493" r:id="rId3"/>
    <p:sldId id="1494" r:id="rId4"/>
    <p:sldId id="1495" r:id="rId5"/>
    <p:sldId id="271" r:id="rId6"/>
    <p:sldId id="1497" r:id="rId7"/>
    <p:sldId id="1498" r:id="rId8"/>
    <p:sldId id="1499" r:id="rId9"/>
    <p:sldId id="1500" r:id="rId10"/>
    <p:sldId id="1474" r:id="rId11"/>
    <p:sldId id="1464" r:id="rId12"/>
    <p:sldId id="1460" r:id="rId13"/>
    <p:sldId id="1476" r:id="rId14"/>
    <p:sldId id="1486" r:id="rId15"/>
    <p:sldId id="1488" r:id="rId16"/>
    <p:sldId id="1465" r:id="rId17"/>
    <p:sldId id="1483" r:id="rId18"/>
    <p:sldId id="1463" r:id="rId19"/>
    <p:sldId id="1444" r:id="rId2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B2F6296-063B-6950-E184-BF8318E4F291}" name="Kurtis Raymond" initials="KR" userId="S::kraymond@triumf.ca::13d254bd-885f-4e96-94d6-b08a4fc4de98" providerId="AD"/>
  <p188:author id="{EB15E2AF-BC2B-0BC8-2FCB-04B1C08D767F}" name="Kurtis Raymond" initials="KR" userId="Kurtis Raymond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4851A4-DA4F-6344-BA74-A98CD2085245}" v="13" dt="2024-01-23T08:18:42.5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88"/>
    <p:restoredTop sz="94286"/>
  </p:normalViewPr>
  <p:slideViewPr>
    <p:cSldViewPr snapToGrid="0">
      <p:cViewPr varScale="1">
        <p:scale>
          <a:sx n="120" d="100"/>
          <a:sy n="120" d="100"/>
        </p:scale>
        <p:origin x="1280" y="192"/>
      </p:cViewPr>
      <p:guideLst/>
    </p:cSldViewPr>
  </p:slideViewPr>
  <p:outlineViewPr>
    <p:cViewPr>
      <p:scale>
        <a:sx n="33" d="100"/>
        <a:sy n="33" d="100"/>
      </p:scale>
      <p:origin x="0" y="-63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omments/modernComment_10F_BC72EBE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CAA77BD-7FCB-DE45-8737-CFE57A6E36D7}" authorId="{5B2F6296-063B-6950-E184-BF8318E4F291}" created="2023-05-03T19:49:12.142">
    <pc:sldMkLst xmlns:pc="http://schemas.microsoft.com/office/powerpoint/2013/main/command">
      <pc:docMk/>
      <pc:sldMk cId="3161648109" sldId="271"/>
    </pc:sldMkLst>
    <p188:txBody>
      <a:bodyPr/>
      <a:lstStyle/>
      <a:p>
        <a:r>
          <a:rPr lang="en-US"/>
          <a:t>Add an image of the spectra raw from the camera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8E663B-473E-5C44-8F6E-72E796BF2D78}" type="datetimeFigureOut">
              <a:rPr lang="en-US" smtClean="0"/>
              <a:t>1/20/24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248568-BEF8-F54B-A23B-70CC85FE8A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070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248568-BEF8-F54B-A23B-70CC85FE8AF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60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555244-E6C6-3741-930F-1DE9E11EE14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80" y="204095"/>
            <a:ext cx="1947186" cy="3503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CEFEC3-2A5C-4B4C-8821-A7D3A0E8A9E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318619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4469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8423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32">
            <a:extLst>
              <a:ext uri="{FF2B5EF4-FFF2-40B4-BE49-F238E27FC236}">
                <a16:creationId xmlns:a16="http://schemas.microsoft.com/office/drawing/2014/main" id="{7F2CD640-DFC6-4A0D-A3FA-411EC82FD5D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/>
            <a:ext uri="{91240B29-F687-4f45-9708-019B960494DF}"/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BDACFA-89FF-4316-9D09-68DBA7D5B95F}" type="slidenum">
              <a:rPr lang="en-US" altLang="x-none"/>
              <a:pPr>
                <a:defRPr/>
              </a:pPr>
              <a:t>‹#›</a:t>
            </a:fld>
            <a:endParaRPr lang="en-US" altLang="x-none"/>
          </a:p>
        </p:txBody>
      </p:sp>
    </p:spTree>
    <p:extLst>
      <p:ext uri="{BB962C8B-B14F-4D97-AF65-F5344CB8AC3E}">
        <p14:creationId xmlns:p14="http://schemas.microsoft.com/office/powerpoint/2010/main" val="138752080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bg>
      <p:bgPr>
        <a:solidFill>
          <a:srgbClr val="22222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"/>
          <p:cNvSpPr txBox="1">
            <a:spLocks noGrp="1"/>
          </p:cNvSpPr>
          <p:nvPr>
            <p:ph type="body" sz="quarter" idx="13"/>
          </p:nvPr>
        </p:nvSpPr>
        <p:spPr>
          <a:xfrm>
            <a:off x="381000" y="342919"/>
            <a:ext cx="10477500" cy="300019"/>
          </a:xfrm>
          <a:prstGeom prst="rect">
            <a:avLst/>
          </a:prstGeom>
        </p:spPr>
        <p:txBody>
          <a:bodyPr anchor="b">
            <a:spAutoFit/>
          </a:bodyPr>
          <a:lstStyle>
            <a:lvl1pPr marL="0" indent="0" defTabSz="321457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687" cap="all" spc="84">
                <a:latin typeface="DIN Alternate"/>
                <a:ea typeface="DIN Alternate"/>
                <a:cs typeface="DIN Alternate"/>
                <a:sym typeface="DIN Alternate"/>
              </a:defRPr>
            </a:lvl1pPr>
          </a:lstStyle>
          <a:p>
            <a:r>
              <a:rPr dirty="0"/>
              <a:t>Text</a:t>
            </a:r>
          </a:p>
        </p:txBody>
      </p:sp>
      <p:sp>
        <p:nvSpPr>
          <p:cNvPr id="92" name="Image"/>
          <p:cNvSpPr>
            <a:spLocks noGrp="1"/>
          </p:cNvSpPr>
          <p:nvPr>
            <p:ph type="pic" sz="half" idx="14"/>
          </p:nvPr>
        </p:nvSpPr>
        <p:spPr>
          <a:xfrm>
            <a:off x="6667500" y="1080492"/>
            <a:ext cx="5143500" cy="548282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381000" y="1080492"/>
            <a:ext cx="5905500" cy="50899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1000" y="1928812"/>
            <a:ext cx="5905500" cy="4295180"/>
          </a:xfrm>
          <a:prstGeom prst="rect">
            <a:avLst/>
          </a:prstGeom>
        </p:spPr>
        <p:txBody>
          <a:bodyPr/>
          <a:lstStyle>
            <a:lvl1pPr>
              <a:buClr>
                <a:schemeClr val="accent1"/>
              </a:buClr>
              <a:buChar char="▸"/>
              <a:defRPr sz="1969"/>
            </a:lvl1pPr>
            <a:lvl2pPr>
              <a:buClr>
                <a:schemeClr val="accent1"/>
              </a:buClr>
              <a:buChar char="▸"/>
              <a:defRPr sz="1969"/>
            </a:lvl2pPr>
            <a:lvl3pPr>
              <a:buClr>
                <a:schemeClr val="accent1"/>
              </a:buClr>
              <a:buChar char="▸"/>
              <a:defRPr sz="1969"/>
            </a:lvl3pPr>
            <a:lvl4pPr>
              <a:buClr>
                <a:schemeClr val="accent1"/>
              </a:buClr>
              <a:buChar char="▸"/>
              <a:defRPr sz="1969"/>
            </a:lvl4pPr>
            <a:lvl5pPr>
              <a:buClr>
                <a:schemeClr val="accent1"/>
              </a:buClr>
              <a:buChar char="▸"/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24959" y="303609"/>
            <a:ext cx="381466" cy="32146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4899924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 indent="-324000">
              <a:buFont typeface="Wingdings" pitchFamily="2" charset="2"/>
              <a:buChar char=""/>
              <a:defRPr sz="2100" b="1">
                <a:solidFill>
                  <a:srgbClr val="C00000"/>
                </a:solidFill>
                <a:latin typeface="Times" pitchFamily="18" charset="0"/>
                <a:cs typeface="Times" pitchFamily="18" charset="0"/>
              </a:defRPr>
            </a:lvl1pPr>
            <a:lvl2pPr>
              <a:buFont typeface="Wingdings" pitchFamily="2" charset="2"/>
              <a:buChar char="Ø"/>
              <a:defRPr sz="1800" b="1">
                <a:solidFill>
                  <a:schemeClr val="tx1"/>
                </a:solidFill>
                <a:latin typeface="Times" pitchFamily="18" charset="0"/>
                <a:cs typeface="Times" pitchFamily="18" charset="0"/>
              </a:defRPr>
            </a:lvl2pPr>
            <a:lvl3pPr>
              <a:buFont typeface="Arial" pitchFamily="34" charset="0"/>
              <a:buChar char="•"/>
              <a:defRPr sz="1500" b="1">
                <a:solidFill>
                  <a:srgbClr val="0000FF"/>
                </a:solidFill>
                <a:latin typeface="Times" pitchFamily="18" charset="0"/>
                <a:cs typeface="Times" pitchFamily="18" charset="0"/>
              </a:defRPr>
            </a:lvl3pPr>
            <a:lvl4pPr>
              <a:buFont typeface="Wingdings" pitchFamily="2" charset="2"/>
              <a:buChar char="ü"/>
              <a:defRPr sz="1350" b="1">
                <a:solidFill>
                  <a:srgbClr val="002060"/>
                </a:solidFill>
                <a:latin typeface="Times" pitchFamily="18" charset="0"/>
                <a:cs typeface="Times" pitchFamily="18" charset="0"/>
              </a:defRPr>
            </a:lvl4pPr>
            <a:lvl5pPr>
              <a:defRPr>
                <a:latin typeface="Times" pitchFamily="18" charset="0"/>
                <a:cs typeface="Times" pitchFamily="18" charset="0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8721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8AF288-740E-234C-8F15-F8C8F6A3E1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B7A400B-BE96-A64D-A130-7055B414AF78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</p:spTree>
    <p:extLst>
      <p:ext uri="{BB962C8B-B14F-4D97-AF65-F5344CB8AC3E}">
        <p14:creationId xmlns:p14="http://schemas.microsoft.com/office/powerpoint/2010/main" val="126318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9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00B0F0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de-DE" dirty="0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B2B4F1-A93A-D842-95D8-FF6CF3DB4A30}"/>
              </a:ext>
            </a:extLst>
          </p:cNvPr>
          <p:cNvSpPr txBox="1"/>
          <p:nvPr userDrawn="1"/>
        </p:nvSpPr>
        <p:spPr>
          <a:xfrm rot="16200000">
            <a:off x="10098877" y="4771510"/>
            <a:ext cx="3514724" cy="503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Discovery,</a:t>
            </a:r>
          </a:p>
          <a:p>
            <a:pPr>
              <a:lnSpc>
                <a:spcPts val="1560"/>
              </a:lnSpc>
            </a:pP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accelerated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64E81B-8EF2-1C4E-94ED-C6E77D38094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36" y="47351"/>
            <a:ext cx="1391328" cy="250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089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9829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782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095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5816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Thomas Brunner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8576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de-DE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de-DE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Thomas Brunner</a:t>
            </a: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D45B7-DFE2-4393-8D37-380FC36BF3A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1931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doi.org/10.1109/LED.2020.299135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microsoft.com/office/2018/10/relationships/comments" Target="../comments/modernComment_10F_BC72EBED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B994E6F-2EAA-6D40-847A-8890DC58A8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90945" y="856734"/>
            <a:ext cx="11901055" cy="2387600"/>
          </a:xfrm>
        </p:spPr>
        <p:txBody>
          <a:bodyPr>
            <a:normAutofit/>
          </a:bodyPr>
          <a:lstStyle/>
          <a:p>
            <a:r>
              <a:rPr lang="en" dirty="0"/>
              <a:t>Digital single photon detector with highest sensitivity </a:t>
            </a:r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2DF303-8E33-BB4C-A0F9-815797464E6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>
                <a:solidFill>
                  <a:srgbClr val="000000"/>
                </a:solidFill>
                <a:latin typeface="Times" pitchFamily="2" charset="0"/>
              </a:rPr>
              <a:t> </a:t>
            </a:r>
            <a:endParaRPr lang="en-US" dirty="0"/>
          </a:p>
        </p:txBody>
      </p:sp>
      <p:pic>
        <p:nvPicPr>
          <p:cNvPr id="10" name="Image 145">
            <a:extLst>
              <a:ext uri="{FF2B5EF4-FFF2-40B4-BE49-F238E27FC236}">
                <a16:creationId xmlns:a16="http://schemas.microsoft.com/office/drawing/2014/main" id="{331CD1E6-75B4-584F-AE78-6E7A43499C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99327"/>
            <a:ext cx="1505011" cy="72298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870E7E7-1D83-8F4C-8C00-8A25DA3960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75094"/>
            <a:ext cx="2867938" cy="1020670"/>
          </a:xfrm>
          <a:prstGeom prst="rect">
            <a:avLst/>
          </a:prstGeom>
        </p:spPr>
      </p:pic>
      <p:pic>
        <p:nvPicPr>
          <p:cNvPr id="15" name="Picture 26">
            <a:extLst>
              <a:ext uri="{FF2B5EF4-FFF2-40B4-BE49-F238E27FC236}">
                <a16:creationId xmlns:a16="http://schemas.microsoft.com/office/drawing/2014/main" id="{DFAC1B55-2147-D844-B1B4-E8E246747A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92" y="5398351"/>
            <a:ext cx="3130181" cy="6955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52F77DF-E0CE-BE4D-8B69-DC29D4D643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892" y="6246348"/>
            <a:ext cx="2603500" cy="609600"/>
          </a:xfrm>
          <a:prstGeom prst="rect">
            <a:avLst/>
          </a:prstGeom>
        </p:spPr>
      </p:pic>
      <p:sp>
        <p:nvSpPr>
          <p:cNvPr id="6" name="Subtitle 5">
            <a:extLst>
              <a:ext uri="{FF2B5EF4-FFF2-40B4-BE49-F238E27FC236}">
                <a16:creationId xmlns:a16="http://schemas.microsoft.com/office/drawing/2014/main" id="{4EB38122-F07D-B143-882C-4FBDABA79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88353" y="3538654"/>
            <a:ext cx="9956792" cy="2893549"/>
          </a:xfrm>
        </p:spPr>
        <p:txBody>
          <a:bodyPr>
            <a:normAutofit/>
          </a:bodyPr>
          <a:lstStyle/>
          <a:p>
            <a:r>
              <a:rPr lang="de-DE" dirty="0">
                <a:cs typeface="Calibri"/>
              </a:rPr>
              <a:t>Fabrice Retiere (TRIUMF)</a:t>
            </a:r>
          </a:p>
          <a:p>
            <a:r>
              <a:rPr lang="de-DE" dirty="0">
                <a:cs typeface="Calibri"/>
              </a:rPr>
              <a:t>Work </a:t>
            </a:r>
            <a:r>
              <a:rPr lang="de-DE" dirty="0" err="1">
                <a:cs typeface="Calibri"/>
              </a:rPr>
              <a:t>done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within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PHoton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Astro-</a:t>
            </a:r>
            <a:r>
              <a:rPr lang="de-DE" dirty="0" err="1">
                <a:cs typeface="Calibri"/>
              </a:rPr>
              <a:t>particle</a:t>
            </a:r>
            <a:r>
              <a:rPr lang="de-DE" dirty="0">
                <a:cs typeface="Calibri"/>
              </a:rPr>
              <a:t> and Applied Research (PHORWARD) </a:t>
            </a:r>
            <a:r>
              <a:rPr lang="de-DE" dirty="0" err="1">
                <a:cs typeface="Calibri"/>
              </a:rPr>
              <a:t>group</a:t>
            </a:r>
            <a:r>
              <a:rPr lang="de-DE" dirty="0">
                <a:cs typeface="Calibri"/>
              </a:rPr>
              <a:t> at TRIUMF</a:t>
            </a:r>
          </a:p>
          <a:p>
            <a:r>
              <a:rPr lang="de-DE" dirty="0" err="1">
                <a:cs typeface="Calibri"/>
              </a:rPr>
              <a:t>Collaboration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with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U.Sherbrooke</a:t>
            </a:r>
            <a:r>
              <a:rPr lang="de-DE" dirty="0">
                <a:cs typeface="Calibri"/>
              </a:rPr>
              <a:t> (QC, Canada) </a:t>
            </a:r>
            <a:r>
              <a:rPr lang="de-DE" dirty="0" err="1">
                <a:cs typeface="Calibri"/>
              </a:rPr>
              <a:t>for</a:t>
            </a:r>
            <a:r>
              <a:rPr lang="de-DE" dirty="0">
                <a:cs typeface="Calibri"/>
              </a:rPr>
              <a:t> </a:t>
            </a:r>
            <a:r>
              <a:rPr lang="de-DE" dirty="0" err="1">
                <a:cs typeface="Calibri"/>
              </a:rPr>
              <a:t>the</a:t>
            </a:r>
            <a:r>
              <a:rPr lang="de-DE" dirty="0">
                <a:cs typeface="Calibri"/>
              </a:rPr>
              <a:t> Photon </a:t>
            </a:r>
            <a:r>
              <a:rPr lang="de-DE" dirty="0" err="1">
                <a:cs typeface="Calibri"/>
              </a:rPr>
              <a:t>to</a:t>
            </a:r>
            <a:r>
              <a:rPr lang="de-DE" dirty="0">
                <a:cs typeface="Calibri"/>
              </a:rPr>
              <a:t> Digital Converter</a:t>
            </a:r>
          </a:p>
          <a:p>
            <a:endParaRPr lang="de-DE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38675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6">
            <a:extLst>
              <a:ext uri="{FF2B5EF4-FFF2-40B4-BE49-F238E27FC236}">
                <a16:creationId xmlns:a16="http://schemas.microsoft.com/office/drawing/2014/main" id="{7BB956F2-4CDA-DB4A-610C-916F772801F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0503E4-22A0-0BAF-CCE0-256E086DB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76727"/>
            <a:ext cx="12050486" cy="903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0B1098CF-1B77-C6F5-3963-65FE2FE1E9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32698"/>
            <a:ext cx="6901543" cy="150336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end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4" name="Picture 3" descr="A group of people on a ski lift&#10;&#10;Description automatically generated">
            <a:extLst>
              <a:ext uri="{FF2B5EF4-FFF2-40B4-BE49-F238E27FC236}">
                <a16:creationId xmlns:a16="http://schemas.microsoft.com/office/drawing/2014/main" id="{FF8A3D4C-6675-41AF-ACD2-1D0F365FE6A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91" t="37161"/>
          <a:stretch/>
        </p:blipFill>
        <p:spPr>
          <a:xfrm>
            <a:off x="7203262" y="-858028"/>
            <a:ext cx="4847223" cy="3154914"/>
          </a:xfrm>
          <a:prstGeom prst="rect">
            <a:avLst/>
          </a:prstGeom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id="{627DDA82-5070-44F9-5F5C-4BD994789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426" y="3917634"/>
            <a:ext cx="4750262" cy="294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5881ECCF-2F62-79B2-050A-633C60164FCD}"/>
              </a:ext>
            </a:extLst>
          </p:cNvPr>
          <p:cNvSpPr/>
          <p:nvPr/>
        </p:nvSpPr>
        <p:spPr>
          <a:xfrm>
            <a:off x="1137684" y="5257799"/>
            <a:ext cx="106325" cy="9569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112426E6-16B9-33CE-3648-3C323B04D4F6}"/>
              </a:ext>
            </a:extLst>
          </p:cNvPr>
          <p:cNvSpPr/>
          <p:nvPr/>
        </p:nvSpPr>
        <p:spPr>
          <a:xfrm>
            <a:off x="1201479" y="4698649"/>
            <a:ext cx="1733107" cy="670793"/>
          </a:xfrm>
          <a:custGeom>
            <a:avLst/>
            <a:gdLst>
              <a:gd name="connsiteX0" fmla="*/ 0 w 1733107"/>
              <a:gd name="connsiteY0" fmla="*/ 553835 h 670793"/>
              <a:gd name="connsiteX1" fmla="*/ 882502 w 1733107"/>
              <a:gd name="connsiteY1" fmla="*/ 942 h 670793"/>
              <a:gd name="connsiteX2" fmla="*/ 1733107 w 1733107"/>
              <a:gd name="connsiteY2" fmla="*/ 670793 h 670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3107" h="670793">
                <a:moveTo>
                  <a:pt x="0" y="553835"/>
                </a:moveTo>
                <a:cubicBezTo>
                  <a:pt x="296825" y="267642"/>
                  <a:pt x="593651" y="-18551"/>
                  <a:pt x="882502" y="942"/>
                </a:cubicBezTo>
                <a:cubicBezTo>
                  <a:pt x="1171353" y="20435"/>
                  <a:pt x="1452230" y="345614"/>
                  <a:pt x="1733107" y="670793"/>
                </a:cubicBezTo>
              </a:path>
            </a:pathLst>
          </a:cu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6066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16BA50-69BD-A78D-909A-A193B3312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3918"/>
            <a:ext cx="10515600" cy="1325563"/>
          </a:xfrm>
        </p:spPr>
        <p:txBody>
          <a:bodyPr/>
          <a:lstStyle/>
          <a:p>
            <a:r>
              <a:rPr lang="en-US" dirty="0"/>
              <a:t>Building upon Photon to Digital Converter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9BA99F-4D7D-F2F5-4FD3-E889BD5954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9343" y="1825625"/>
            <a:ext cx="4385207" cy="4351338"/>
          </a:xfrm>
        </p:spPr>
        <p:txBody>
          <a:bodyPr/>
          <a:lstStyle/>
          <a:p>
            <a:r>
              <a:rPr lang="en-US" dirty="0"/>
              <a:t>PDC developed for Astro-particle physics</a:t>
            </a:r>
          </a:p>
          <a:p>
            <a:r>
              <a:rPr lang="en-US" dirty="0"/>
              <a:t>“Front-side” illuminated single photon detector</a:t>
            </a:r>
          </a:p>
          <a:p>
            <a:r>
              <a:rPr lang="en-US" dirty="0"/>
              <a:t>Designed at </a:t>
            </a:r>
            <a:r>
              <a:rPr lang="en-US" dirty="0" err="1"/>
              <a:t>U.Sherbrooke</a:t>
            </a:r>
            <a:r>
              <a:rPr lang="en-US" dirty="0"/>
              <a:t> (QC, Canada)</a:t>
            </a:r>
          </a:p>
          <a:p>
            <a:r>
              <a:rPr lang="en-US" dirty="0"/>
              <a:t>Built at Teledyne-DALSA (QC, Canada)</a:t>
            </a:r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A00AD24B-3247-3BE8-559C-EA29438B5B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4550" y="1153338"/>
            <a:ext cx="7159701" cy="5203012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858266-B288-B446-B9C1-5E7E29896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2B7191-B615-3B9B-8101-759C27F5A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11</a:t>
            </a:fld>
            <a:endParaRPr lang="de-D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DB6286-1472-E3B3-921D-C2DE338ADC8D}"/>
              </a:ext>
            </a:extLst>
          </p:cNvPr>
          <p:cNvSpPr txBox="1"/>
          <p:nvPr/>
        </p:nvSpPr>
        <p:spPr>
          <a:xfrm>
            <a:off x="-51318" y="5825733"/>
            <a:ext cx="5737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Parent, Samuel, et al. "Single photon avalanche diodes and vertical integration process for a 3D digital </a:t>
            </a:r>
            <a:r>
              <a:rPr lang="en-CA" sz="1400" dirty="0" err="1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SiPM</a:t>
            </a:r>
            <a:r>
              <a:rPr lang="en-CA" sz="1400" dirty="0">
                <a:solidFill>
                  <a:srgbClr val="211E1E"/>
                </a:solidFill>
                <a:effectLst/>
                <a:latin typeface="ArialNarrow" panose="020B0606020202030204" pitchFamily="34" charset="0"/>
              </a:rPr>
              <a:t> using industrial semiconductor technologies." 2018 IEEE Nuclear Science Symposium and Medical Imaging Conference Proceedings (NSS/MIC). IEEE, 2018. </a:t>
            </a:r>
            <a:endParaRPr lang="en-CA" sz="1400" dirty="0">
              <a:effectLst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EF2CFF-D0A4-1B8D-8622-0E5A5E2A6363}"/>
              </a:ext>
            </a:extLst>
          </p:cNvPr>
          <p:cNvSpPr txBox="1"/>
          <p:nvPr/>
        </p:nvSpPr>
        <p:spPr>
          <a:xfrm>
            <a:off x="6139543" y="6509416"/>
            <a:ext cx="30734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JF Pratte NSS 2022 plenary talk</a:t>
            </a:r>
          </a:p>
        </p:txBody>
      </p:sp>
    </p:spTree>
    <p:extLst>
      <p:ext uri="{BB962C8B-B14F-4D97-AF65-F5344CB8AC3E}">
        <p14:creationId xmlns:p14="http://schemas.microsoft.com/office/powerpoint/2010/main" val="4152193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C7A758-7335-53A1-B32A-53C06BC623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strategies</a:t>
            </a:r>
          </a:p>
        </p:txBody>
      </p:sp>
      <p:sp>
        <p:nvSpPr>
          <p:cNvPr id="215" name="Content Placeholder 214">
            <a:extLst>
              <a:ext uri="{FF2B5EF4-FFF2-40B4-BE49-F238E27FC236}">
                <a16:creationId xmlns:a16="http://schemas.microsoft.com/office/drawing/2014/main" id="{A11DA4DE-BA60-B860-06F0-133E337EA1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14949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Minimize diffusion region thickness → limited by efficiency requirements</a:t>
            </a:r>
          </a:p>
          <a:p>
            <a:r>
              <a:rPr lang="en-US" dirty="0"/>
              <a:t>Absorb photons at front and back surface</a:t>
            </a:r>
          </a:p>
          <a:p>
            <a:r>
              <a:rPr lang="en-US" dirty="0"/>
              <a:t>Absorb photons in trenches</a:t>
            </a:r>
          </a:p>
          <a:p>
            <a:pPr lvl="1"/>
            <a:r>
              <a:rPr lang="en-US" dirty="0"/>
              <a:t>The smaller the pitch the better</a:t>
            </a:r>
          </a:p>
          <a:p>
            <a:r>
              <a:rPr lang="en-US" dirty="0"/>
              <a:t>Minimize production by running at lowest possible gain</a:t>
            </a:r>
          </a:p>
          <a:p>
            <a:pPr lvl="1"/>
            <a:r>
              <a:rPr lang="en-US" dirty="0"/>
              <a:t>Gain scales by diode capacitance so the smaller the better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B5093-A67F-CF65-8D2F-F161C9E7D4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DC1410-6088-2CF0-3AD4-F3E7ED309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12</a:t>
            </a:fld>
            <a:endParaRPr lang="de-DE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1BD65A65-5B13-00E1-8FA9-788ABC7D6ADA}"/>
              </a:ext>
            </a:extLst>
          </p:cNvPr>
          <p:cNvSpPr/>
          <p:nvPr/>
        </p:nvSpPr>
        <p:spPr>
          <a:xfrm>
            <a:off x="4252742" y="4202829"/>
            <a:ext cx="2808000" cy="15527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5CBA3BF4-5844-F722-EEC2-403F087A5108}"/>
              </a:ext>
            </a:extLst>
          </p:cNvPr>
          <p:cNvSpPr/>
          <p:nvPr/>
        </p:nvSpPr>
        <p:spPr>
          <a:xfrm>
            <a:off x="4121412" y="503555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4C85E68-3F9A-7A06-85E4-E7EDEFDB4AF7}"/>
              </a:ext>
            </a:extLst>
          </p:cNvPr>
          <p:cNvSpPr/>
          <p:nvPr/>
        </p:nvSpPr>
        <p:spPr>
          <a:xfrm>
            <a:off x="7024742" y="503555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066B3766-7205-DD68-BBA6-9847C1BEBAEB}"/>
              </a:ext>
            </a:extLst>
          </p:cNvPr>
          <p:cNvSpPr/>
          <p:nvPr/>
        </p:nvSpPr>
        <p:spPr>
          <a:xfrm>
            <a:off x="5386305" y="5048266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3ECC2B4F-E7B5-1DE7-30D4-8BF6ED650C73}"/>
              </a:ext>
            </a:extLst>
          </p:cNvPr>
          <p:cNvSpPr/>
          <p:nvPr/>
        </p:nvSpPr>
        <p:spPr>
          <a:xfrm>
            <a:off x="4324742" y="570649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E0F3E7FA-D9E6-4E09-630F-DA345E0529DE}"/>
              </a:ext>
            </a:extLst>
          </p:cNvPr>
          <p:cNvSpPr/>
          <p:nvPr/>
        </p:nvSpPr>
        <p:spPr>
          <a:xfrm>
            <a:off x="4278540" y="4279035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C51E2907-16C9-1320-5AC4-ADBE2571F9E9}"/>
              </a:ext>
            </a:extLst>
          </p:cNvPr>
          <p:cNvSpPr/>
          <p:nvPr/>
        </p:nvSpPr>
        <p:spPr>
          <a:xfrm>
            <a:off x="4642258" y="575221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9A0D7CC-048B-AC3C-FE05-7A6BB2E74E15}"/>
              </a:ext>
            </a:extLst>
          </p:cNvPr>
          <p:cNvSpPr/>
          <p:nvPr/>
        </p:nvSpPr>
        <p:spPr>
          <a:xfrm>
            <a:off x="4252742" y="579793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 – </a:t>
            </a:r>
            <a:r>
              <a:rPr lang="en-US" dirty="0" err="1">
                <a:solidFill>
                  <a:schemeClr val="tx1"/>
                </a:solidFill>
              </a:rPr>
              <a:t>ch</a:t>
            </a:r>
            <a:r>
              <a:rPr lang="en-US" dirty="0">
                <a:solidFill>
                  <a:schemeClr val="tx1"/>
                </a:solidFill>
              </a:rPr>
              <a:t> 1</a:t>
            </a: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5374AEAF-1B09-80A4-EB7D-31EB84B7C08A}"/>
              </a:ext>
            </a:extLst>
          </p:cNvPr>
          <p:cNvSpPr/>
          <p:nvPr/>
        </p:nvSpPr>
        <p:spPr>
          <a:xfrm>
            <a:off x="4324742" y="498983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B09E2EF8-EB6F-B974-094D-79A7FE7C9D7E}"/>
              </a:ext>
            </a:extLst>
          </p:cNvPr>
          <p:cNvSpPr/>
          <p:nvPr/>
        </p:nvSpPr>
        <p:spPr>
          <a:xfrm>
            <a:off x="4252742" y="4328866"/>
            <a:ext cx="2807999" cy="67068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EFCF69BB-8C12-98CE-CE3B-2CCEEC99F9DD}"/>
              </a:ext>
            </a:extLst>
          </p:cNvPr>
          <p:cNvCxnSpPr>
            <a:cxnSpLocks/>
            <a:endCxn id="132" idx="4"/>
          </p:cNvCxnSpPr>
          <p:nvPr/>
        </p:nvCxnSpPr>
        <p:spPr>
          <a:xfrm flipV="1">
            <a:off x="5671487" y="5420768"/>
            <a:ext cx="6676" cy="3007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9589076D-E8E5-A89E-CBD6-28D79CBF6A09}"/>
              </a:ext>
            </a:extLst>
          </p:cNvPr>
          <p:cNvSpPr/>
          <p:nvPr/>
        </p:nvSpPr>
        <p:spPr>
          <a:xfrm>
            <a:off x="5560643" y="5698671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3A1D6BF7-9E7F-E30D-317A-DF1E7C4429C8}"/>
              </a:ext>
            </a:extLst>
          </p:cNvPr>
          <p:cNvSpPr/>
          <p:nvPr/>
        </p:nvSpPr>
        <p:spPr>
          <a:xfrm>
            <a:off x="7057914" y="4202828"/>
            <a:ext cx="2808000" cy="155272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14C12619-D972-0873-00C3-1C3B4B231DCD}"/>
              </a:ext>
            </a:extLst>
          </p:cNvPr>
          <p:cNvSpPr/>
          <p:nvPr/>
        </p:nvSpPr>
        <p:spPr>
          <a:xfrm>
            <a:off x="9829914" y="503555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A929AEB8-B2D5-BEB6-CFC0-AFE0C5E282F3}"/>
              </a:ext>
            </a:extLst>
          </p:cNvPr>
          <p:cNvSpPr/>
          <p:nvPr/>
        </p:nvSpPr>
        <p:spPr>
          <a:xfrm>
            <a:off x="7129914" y="570649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BFF58535-376E-7DAC-49AF-C61A87F23330}"/>
              </a:ext>
            </a:extLst>
          </p:cNvPr>
          <p:cNvSpPr/>
          <p:nvPr/>
        </p:nvSpPr>
        <p:spPr>
          <a:xfrm>
            <a:off x="7072080" y="4277181"/>
            <a:ext cx="2808000" cy="4799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B335ADC2-9B52-1C05-3DED-308C455BB80E}"/>
              </a:ext>
            </a:extLst>
          </p:cNvPr>
          <p:cNvSpPr/>
          <p:nvPr/>
        </p:nvSpPr>
        <p:spPr>
          <a:xfrm>
            <a:off x="7447430" y="575221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0A44B30-D303-A716-C394-FE0978B258B1}"/>
              </a:ext>
            </a:extLst>
          </p:cNvPr>
          <p:cNvSpPr/>
          <p:nvPr/>
        </p:nvSpPr>
        <p:spPr>
          <a:xfrm>
            <a:off x="7057914" y="579793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 – </a:t>
            </a:r>
            <a:r>
              <a:rPr lang="en-US" dirty="0" err="1">
                <a:solidFill>
                  <a:schemeClr val="tx1"/>
                </a:solidFill>
              </a:rPr>
              <a:t>ch</a:t>
            </a:r>
            <a:r>
              <a:rPr lang="en-US" dirty="0">
                <a:solidFill>
                  <a:schemeClr val="tx1"/>
                </a:solidFill>
              </a:rPr>
              <a:t> 2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9B3D99FE-1626-7E16-3341-E5BCF06BF470}"/>
              </a:ext>
            </a:extLst>
          </p:cNvPr>
          <p:cNvSpPr/>
          <p:nvPr/>
        </p:nvSpPr>
        <p:spPr>
          <a:xfrm>
            <a:off x="7129914" y="498983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B9F5782C-54F6-A4D9-733C-B55EE6D6461B}"/>
              </a:ext>
            </a:extLst>
          </p:cNvPr>
          <p:cNvSpPr/>
          <p:nvPr/>
        </p:nvSpPr>
        <p:spPr>
          <a:xfrm>
            <a:off x="7057914" y="4324334"/>
            <a:ext cx="2807999" cy="67521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DE2C1BC9-FAB6-7AE7-D42F-244098CAF169}"/>
              </a:ext>
            </a:extLst>
          </p:cNvPr>
          <p:cNvSpPr/>
          <p:nvPr/>
        </p:nvSpPr>
        <p:spPr>
          <a:xfrm>
            <a:off x="7054080" y="503555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6ED1A5E1-3BCA-C636-9610-1FF544DE8BEB}"/>
              </a:ext>
            </a:extLst>
          </p:cNvPr>
          <p:cNvCxnSpPr>
            <a:cxnSpLocks/>
          </p:cNvCxnSpPr>
          <p:nvPr/>
        </p:nvCxnSpPr>
        <p:spPr>
          <a:xfrm flipV="1">
            <a:off x="6588387" y="4974800"/>
            <a:ext cx="0" cy="731698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Rectangle 130">
            <a:extLst>
              <a:ext uri="{FF2B5EF4-FFF2-40B4-BE49-F238E27FC236}">
                <a16:creationId xmlns:a16="http://schemas.microsoft.com/office/drawing/2014/main" id="{35F9F0ED-5E85-27FC-2269-68E8BC14CB46}"/>
              </a:ext>
            </a:extLst>
          </p:cNvPr>
          <p:cNvSpPr/>
          <p:nvPr/>
        </p:nvSpPr>
        <p:spPr>
          <a:xfrm>
            <a:off x="4258727" y="5034599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57A363C8-FA2E-A53E-DA7D-E7F32C3229B9}"/>
              </a:ext>
            </a:extLst>
          </p:cNvPr>
          <p:cNvSpPr/>
          <p:nvPr/>
        </p:nvSpPr>
        <p:spPr>
          <a:xfrm>
            <a:off x="5642163" y="5348768"/>
            <a:ext cx="72000" cy="7200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40546A8A-2454-D71B-AB31-A04F6B50EC21}"/>
              </a:ext>
            </a:extLst>
          </p:cNvPr>
          <p:cNvCxnSpPr>
            <a:cxnSpLocks/>
            <a:stCxn id="119" idx="0"/>
          </p:cNvCxnSpPr>
          <p:nvPr/>
        </p:nvCxnSpPr>
        <p:spPr>
          <a:xfrm flipV="1">
            <a:off x="5675937" y="4441137"/>
            <a:ext cx="471576" cy="1257534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BF794E52-03D8-8212-47A4-699DDBE8F387}"/>
              </a:ext>
            </a:extLst>
          </p:cNvPr>
          <p:cNvCxnSpPr>
            <a:cxnSpLocks/>
            <a:stCxn id="119" idx="0"/>
          </p:cNvCxnSpPr>
          <p:nvPr/>
        </p:nvCxnSpPr>
        <p:spPr>
          <a:xfrm flipV="1">
            <a:off x="5675937" y="4298080"/>
            <a:ext cx="2205239" cy="1400591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tangle 134">
            <a:extLst>
              <a:ext uri="{FF2B5EF4-FFF2-40B4-BE49-F238E27FC236}">
                <a16:creationId xmlns:a16="http://schemas.microsoft.com/office/drawing/2014/main" id="{5B9F9A9D-391E-4C49-B3D3-3E709F0FEB1A}"/>
              </a:ext>
            </a:extLst>
          </p:cNvPr>
          <p:cNvSpPr/>
          <p:nvPr/>
        </p:nvSpPr>
        <p:spPr>
          <a:xfrm>
            <a:off x="1454944" y="4202828"/>
            <a:ext cx="2808000" cy="155272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FA848556-83CF-E5ED-708B-478CF7F6A9D2}"/>
              </a:ext>
            </a:extLst>
          </p:cNvPr>
          <p:cNvSpPr/>
          <p:nvPr/>
        </p:nvSpPr>
        <p:spPr>
          <a:xfrm>
            <a:off x="4226944" y="503555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B60FE767-0441-E99D-5450-DD39BDF2D7AD}"/>
              </a:ext>
            </a:extLst>
          </p:cNvPr>
          <p:cNvSpPr/>
          <p:nvPr/>
        </p:nvSpPr>
        <p:spPr>
          <a:xfrm>
            <a:off x="2588507" y="5048266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CEC0CB2F-5109-450B-FCFE-BA1D71981737}"/>
              </a:ext>
            </a:extLst>
          </p:cNvPr>
          <p:cNvSpPr/>
          <p:nvPr/>
        </p:nvSpPr>
        <p:spPr>
          <a:xfrm>
            <a:off x="1526944" y="570649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10D4D89C-644B-23FF-4A48-2D5D4902B363}"/>
              </a:ext>
            </a:extLst>
          </p:cNvPr>
          <p:cNvSpPr/>
          <p:nvPr/>
        </p:nvSpPr>
        <p:spPr>
          <a:xfrm>
            <a:off x="1489529" y="4278615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78033E70-E03A-B76A-416C-7DDF15C60EFC}"/>
              </a:ext>
            </a:extLst>
          </p:cNvPr>
          <p:cNvSpPr/>
          <p:nvPr/>
        </p:nvSpPr>
        <p:spPr>
          <a:xfrm>
            <a:off x="1844460" y="575221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5CD2D368-8539-4D68-96A1-1D1D82A6413C}"/>
              </a:ext>
            </a:extLst>
          </p:cNvPr>
          <p:cNvSpPr/>
          <p:nvPr/>
        </p:nvSpPr>
        <p:spPr>
          <a:xfrm>
            <a:off x="1454944" y="579793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 – </a:t>
            </a:r>
            <a:r>
              <a:rPr lang="en-US" dirty="0" err="1">
                <a:solidFill>
                  <a:schemeClr val="tx1"/>
                </a:solidFill>
              </a:rPr>
              <a:t>ch</a:t>
            </a:r>
            <a:r>
              <a:rPr lang="en-US" dirty="0">
                <a:solidFill>
                  <a:schemeClr val="tx1"/>
                </a:solidFill>
              </a:rPr>
              <a:t> 0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2458EF9-AC9C-180E-5824-8935019551E4}"/>
              </a:ext>
            </a:extLst>
          </p:cNvPr>
          <p:cNvSpPr/>
          <p:nvPr/>
        </p:nvSpPr>
        <p:spPr>
          <a:xfrm>
            <a:off x="1526944" y="498983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CB0E02CB-3D3F-0EBC-86D2-19EF0AF2AF5D}"/>
              </a:ext>
            </a:extLst>
          </p:cNvPr>
          <p:cNvSpPr/>
          <p:nvPr/>
        </p:nvSpPr>
        <p:spPr>
          <a:xfrm>
            <a:off x="1454944" y="4324334"/>
            <a:ext cx="2807999" cy="67521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A7F830D3-3AAB-79E2-916C-06CD4BC20D93}"/>
              </a:ext>
            </a:extLst>
          </p:cNvPr>
          <p:cNvCxnSpPr>
            <a:cxnSpLocks/>
          </p:cNvCxnSpPr>
          <p:nvPr/>
        </p:nvCxnSpPr>
        <p:spPr>
          <a:xfrm flipH="1">
            <a:off x="1508281" y="4202828"/>
            <a:ext cx="18663" cy="79672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Rectangle 144">
            <a:extLst>
              <a:ext uri="{FF2B5EF4-FFF2-40B4-BE49-F238E27FC236}">
                <a16:creationId xmlns:a16="http://schemas.microsoft.com/office/drawing/2014/main" id="{41184213-D9C0-9D69-50A1-C151160DD3F0}"/>
              </a:ext>
            </a:extLst>
          </p:cNvPr>
          <p:cNvSpPr/>
          <p:nvPr/>
        </p:nvSpPr>
        <p:spPr>
          <a:xfrm>
            <a:off x="4256282" y="503555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30B29F66-94B5-808C-82C9-55BE6DC1C6B7}"/>
              </a:ext>
            </a:extLst>
          </p:cNvPr>
          <p:cNvSpPr/>
          <p:nvPr/>
        </p:nvSpPr>
        <p:spPr>
          <a:xfrm>
            <a:off x="1460929" y="5034599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6CCBFD1-9D6F-1136-1504-6DA690A7FDC0}"/>
              </a:ext>
            </a:extLst>
          </p:cNvPr>
          <p:cNvCxnSpPr>
            <a:cxnSpLocks/>
            <a:stCxn id="119" idx="0"/>
            <a:endCxn id="145" idx="1"/>
          </p:cNvCxnSpPr>
          <p:nvPr/>
        </p:nvCxnSpPr>
        <p:spPr>
          <a:xfrm flipH="1" flipV="1">
            <a:off x="4256282" y="5395550"/>
            <a:ext cx="1419655" cy="303121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D0410540-62A0-CB60-3C39-B44A18EA2829}"/>
              </a:ext>
            </a:extLst>
          </p:cNvPr>
          <p:cNvCxnSpPr>
            <a:cxnSpLocks/>
            <a:stCxn id="116" idx="2"/>
          </p:cNvCxnSpPr>
          <p:nvPr/>
        </p:nvCxnSpPr>
        <p:spPr>
          <a:xfrm flipH="1" flipV="1">
            <a:off x="3694176" y="4306332"/>
            <a:ext cx="1962566" cy="1403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TextBox 209">
            <a:extLst>
              <a:ext uri="{FF2B5EF4-FFF2-40B4-BE49-F238E27FC236}">
                <a16:creationId xmlns:a16="http://schemas.microsoft.com/office/drawing/2014/main" id="{0C9EDA00-0D25-B616-76D2-8ABACBE05DDC}"/>
              </a:ext>
            </a:extLst>
          </p:cNvPr>
          <p:cNvSpPr txBox="1"/>
          <p:nvPr/>
        </p:nvSpPr>
        <p:spPr>
          <a:xfrm>
            <a:off x="5041274" y="3941534"/>
            <a:ext cx="2651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Absorb photons at surface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C43BA8E9-87E9-EEC3-030D-2C658F71A384}"/>
              </a:ext>
            </a:extLst>
          </p:cNvPr>
          <p:cNvSpPr txBox="1"/>
          <p:nvPr/>
        </p:nvSpPr>
        <p:spPr>
          <a:xfrm>
            <a:off x="2475159" y="5105886"/>
            <a:ext cx="1678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Absorb photons</a:t>
            </a:r>
          </a:p>
          <a:p>
            <a:r>
              <a:rPr lang="en-US" dirty="0"/>
              <a:t>in trenches</a:t>
            </a:r>
          </a:p>
        </p:txBody>
      </p:sp>
      <p:sp>
        <p:nvSpPr>
          <p:cNvPr id="216" name="Freeform 215">
            <a:extLst>
              <a:ext uri="{FF2B5EF4-FFF2-40B4-BE49-F238E27FC236}">
                <a16:creationId xmlns:a16="http://schemas.microsoft.com/office/drawing/2014/main" id="{6B11C42C-F4C2-F693-EB0A-446EA877D3E8}"/>
              </a:ext>
            </a:extLst>
          </p:cNvPr>
          <p:cNvSpPr/>
          <p:nvPr/>
        </p:nvSpPr>
        <p:spPr>
          <a:xfrm>
            <a:off x="6180992" y="4352192"/>
            <a:ext cx="597877" cy="641839"/>
          </a:xfrm>
          <a:custGeom>
            <a:avLst/>
            <a:gdLst>
              <a:gd name="connsiteX0" fmla="*/ 0 w 597877"/>
              <a:gd name="connsiteY0" fmla="*/ 105508 h 641839"/>
              <a:gd name="connsiteX1" fmla="*/ 114300 w 597877"/>
              <a:gd name="connsiteY1" fmla="*/ 114300 h 641839"/>
              <a:gd name="connsiteX2" fmla="*/ 131885 w 597877"/>
              <a:gd name="connsiteY2" fmla="*/ 87923 h 641839"/>
              <a:gd name="connsiteX3" fmla="*/ 158262 w 597877"/>
              <a:gd name="connsiteY3" fmla="*/ 70339 h 641839"/>
              <a:gd name="connsiteX4" fmla="*/ 211016 w 597877"/>
              <a:gd name="connsiteY4" fmla="*/ 96716 h 641839"/>
              <a:gd name="connsiteX5" fmla="*/ 263770 w 597877"/>
              <a:gd name="connsiteY5" fmla="*/ 87923 h 641839"/>
              <a:gd name="connsiteX6" fmla="*/ 272562 w 597877"/>
              <a:gd name="connsiteY6" fmla="*/ 35170 h 641839"/>
              <a:gd name="connsiteX7" fmla="*/ 298939 w 597877"/>
              <a:gd name="connsiteY7" fmla="*/ 26377 h 641839"/>
              <a:gd name="connsiteX8" fmla="*/ 307731 w 597877"/>
              <a:gd name="connsiteY8" fmla="*/ 0 h 641839"/>
              <a:gd name="connsiteX9" fmla="*/ 360485 w 597877"/>
              <a:gd name="connsiteY9" fmla="*/ 35170 h 641839"/>
              <a:gd name="connsiteX10" fmla="*/ 369277 w 597877"/>
              <a:gd name="connsiteY10" fmla="*/ 61546 h 641839"/>
              <a:gd name="connsiteX11" fmla="*/ 378070 w 597877"/>
              <a:gd name="connsiteY11" fmla="*/ 96716 h 641839"/>
              <a:gd name="connsiteX12" fmla="*/ 395654 w 597877"/>
              <a:gd name="connsiteY12" fmla="*/ 123093 h 641839"/>
              <a:gd name="connsiteX13" fmla="*/ 439616 w 597877"/>
              <a:gd name="connsiteY13" fmla="*/ 131885 h 641839"/>
              <a:gd name="connsiteX14" fmla="*/ 474785 w 597877"/>
              <a:gd name="connsiteY14" fmla="*/ 184639 h 641839"/>
              <a:gd name="connsiteX15" fmla="*/ 483577 w 597877"/>
              <a:gd name="connsiteY15" fmla="*/ 211016 h 641839"/>
              <a:gd name="connsiteX16" fmla="*/ 492370 w 597877"/>
              <a:gd name="connsiteY16" fmla="*/ 246185 h 641839"/>
              <a:gd name="connsiteX17" fmla="*/ 527539 w 597877"/>
              <a:gd name="connsiteY17" fmla="*/ 263770 h 641839"/>
              <a:gd name="connsiteX18" fmla="*/ 597877 w 597877"/>
              <a:gd name="connsiteY18" fmla="*/ 290146 h 641839"/>
              <a:gd name="connsiteX19" fmla="*/ 580293 w 597877"/>
              <a:gd name="connsiteY19" fmla="*/ 342900 h 641839"/>
              <a:gd name="connsiteX20" fmla="*/ 553916 w 597877"/>
              <a:gd name="connsiteY20" fmla="*/ 351693 h 641839"/>
              <a:gd name="connsiteX21" fmla="*/ 307731 w 597877"/>
              <a:gd name="connsiteY21" fmla="*/ 369277 h 641839"/>
              <a:gd name="connsiteX22" fmla="*/ 298939 w 597877"/>
              <a:gd name="connsiteY22" fmla="*/ 395654 h 641839"/>
              <a:gd name="connsiteX23" fmla="*/ 237393 w 597877"/>
              <a:gd name="connsiteY23" fmla="*/ 430823 h 641839"/>
              <a:gd name="connsiteX24" fmla="*/ 263770 w 597877"/>
              <a:gd name="connsiteY24" fmla="*/ 448408 h 641839"/>
              <a:gd name="connsiteX25" fmla="*/ 298939 w 597877"/>
              <a:gd name="connsiteY25" fmla="*/ 501162 h 641839"/>
              <a:gd name="connsiteX26" fmla="*/ 342900 w 597877"/>
              <a:gd name="connsiteY26" fmla="*/ 571500 h 641839"/>
              <a:gd name="connsiteX27" fmla="*/ 378070 w 597877"/>
              <a:gd name="connsiteY27" fmla="*/ 615462 h 641839"/>
              <a:gd name="connsiteX28" fmla="*/ 395654 w 597877"/>
              <a:gd name="connsiteY28" fmla="*/ 641839 h 641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597877" h="641839">
                <a:moveTo>
                  <a:pt x="0" y="105508"/>
                </a:moveTo>
                <a:cubicBezTo>
                  <a:pt x="46155" y="123970"/>
                  <a:pt x="57863" y="136876"/>
                  <a:pt x="114300" y="114300"/>
                </a:cubicBezTo>
                <a:cubicBezTo>
                  <a:pt x="124111" y="110375"/>
                  <a:pt x="124413" y="95395"/>
                  <a:pt x="131885" y="87923"/>
                </a:cubicBezTo>
                <a:cubicBezTo>
                  <a:pt x="139357" y="80451"/>
                  <a:pt x="149470" y="76200"/>
                  <a:pt x="158262" y="70339"/>
                </a:cubicBezTo>
                <a:cubicBezTo>
                  <a:pt x="171596" y="79228"/>
                  <a:pt x="192817" y="96716"/>
                  <a:pt x="211016" y="96716"/>
                </a:cubicBezTo>
                <a:cubicBezTo>
                  <a:pt x="228843" y="96716"/>
                  <a:pt x="246185" y="90854"/>
                  <a:pt x="263770" y="87923"/>
                </a:cubicBezTo>
                <a:cubicBezTo>
                  <a:pt x="266701" y="70339"/>
                  <a:pt x="263717" y="50648"/>
                  <a:pt x="272562" y="35170"/>
                </a:cubicBezTo>
                <a:cubicBezTo>
                  <a:pt x="277160" y="27123"/>
                  <a:pt x="292386" y="32931"/>
                  <a:pt x="298939" y="26377"/>
                </a:cubicBezTo>
                <a:cubicBezTo>
                  <a:pt x="305492" y="19824"/>
                  <a:pt x="304800" y="8792"/>
                  <a:pt x="307731" y="0"/>
                </a:cubicBezTo>
                <a:cubicBezTo>
                  <a:pt x="325316" y="11723"/>
                  <a:pt x="353802" y="15120"/>
                  <a:pt x="360485" y="35170"/>
                </a:cubicBezTo>
                <a:cubicBezTo>
                  <a:pt x="363416" y="43962"/>
                  <a:pt x="366731" y="52635"/>
                  <a:pt x="369277" y="61546"/>
                </a:cubicBezTo>
                <a:cubicBezTo>
                  <a:pt x="372597" y="73165"/>
                  <a:pt x="373310" y="85609"/>
                  <a:pt x="378070" y="96716"/>
                </a:cubicBezTo>
                <a:cubicBezTo>
                  <a:pt x="382232" y="106429"/>
                  <a:pt x="386479" y="117850"/>
                  <a:pt x="395654" y="123093"/>
                </a:cubicBezTo>
                <a:cubicBezTo>
                  <a:pt x="408629" y="130507"/>
                  <a:pt x="424962" y="128954"/>
                  <a:pt x="439616" y="131885"/>
                </a:cubicBezTo>
                <a:cubicBezTo>
                  <a:pt x="451339" y="149470"/>
                  <a:pt x="468102" y="164589"/>
                  <a:pt x="474785" y="184639"/>
                </a:cubicBezTo>
                <a:cubicBezTo>
                  <a:pt x="477716" y="193431"/>
                  <a:pt x="481031" y="202105"/>
                  <a:pt x="483577" y="211016"/>
                </a:cubicBezTo>
                <a:cubicBezTo>
                  <a:pt x="486897" y="222635"/>
                  <a:pt x="484634" y="236902"/>
                  <a:pt x="492370" y="246185"/>
                </a:cubicBezTo>
                <a:cubicBezTo>
                  <a:pt x="500761" y="256254"/>
                  <a:pt x="516159" y="257267"/>
                  <a:pt x="527539" y="263770"/>
                </a:cubicBezTo>
                <a:cubicBezTo>
                  <a:pt x="576299" y="291633"/>
                  <a:pt x="529484" y="276468"/>
                  <a:pt x="597877" y="290146"/>
                </a:cubicBezTo>
                <a:cubicBezTo>
                  <a:pt x="592016" y="307731"/>
                  <a:pt x="597877" y="337038"/>
                  <a:pt x="580293" y="342900"/>
                </a:cubicBezTo>
                <a:cubicBezTo>
                  <a:pt x="571501" y="345831"/>
                  <a:pt x="563004" y="349875"/>
                  <a:pt x="553916" y="351693"/>
                </a:cubicBezTo>
                <a:cubicBezTo>
                  <a:pt x="477332" y="367010"/>
                  <a:pt x="376423" y="366006"/>
                  <a:pt x="307731" y="369277"/>
                </a:cubicBezTo>
                <a:cubicBezTo>
                  <a:pt x="304800" y="378069"/>
                  <a:pt x="307544" y="392212"/>
                  <a:pt x="298939" y="395654"/>
                </a:cubicBezTo>
                <a:cubicBezTo>
                  <a:pt x="256778" y="412518"/>
                  <a:pt x="186185" y="379615"/>
                  <a:pt x="237393" y="430823"/>
                </a:cubicBezTo>
                <a:cubicBezTo>
                  <a:pt x="244865" y="438295"/>
                  <a:pt x="254978" y="442546"/>
                  <a:pt x="263770" y="448408"/>
                </a:cubicBezTo>
                <a:cubicBezTo>
                  <a:pt x="275493" y="465993"/>
                  <a:pt x="292256" y="481112"/>
                  <a:pt x="298939" y="501162"/>
                </a:cubicBezTo>
                <a:cubicBezTo>
                  <a:pt x="319864" y="563941"/>
                  <a:pt x="301100" y="543634"/>
                  <a:pt x="342900" y="571500"/>
                </a:cubicBezTo>
                <a:cubicBezTo>
                  <a:pt x="360019" y="622852"/>
                  <a:pt x="338299" y="575690"/>
                  <a:pt x="378070" y="615462"/>
                </a:cubicBezTo>
                <a:cubicBezTo>
                  <a:pt x="385542" y="622934"/>
                  <a:pt x="395654" y="641839"/>
                  <a:pt x="395654" y="641839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7" name="Straight Connector 216">
            <a:extLst>
              <a:ext uri="{FF2B5EF4-FFF2-40B4-BE49-F238E27FC236}">
                <a16:creationId xmlns:a16="http://schemas.microsoft.com/office/drawing/2014/main" id="{5B342F4E-4ABD-D377-44D7-FC931F647AF7}"/>
              </a:ext>
            </a:extLst>
          </p:cNvPr>
          <p:cNvCxnSpPr>
            <a:cxnSpLocks/>
            <a:stCxn id="116" idx="2"/>
          </p:cNvCxnSpPr>
          <p:nvPr/>
        </p:nvCxnSpPr>
        <p:spPr>
          <a:xfrm flipH="1" flipV="1">
            <a:off x="3694176" y="4316507"/>
            <a:ext cx="1962566" cy="1393325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3378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4620-6906-EE6E-DAB6-20D6C94194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Quanta-Level Avalanche Diode Simulator (QLADS) for ASGAD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6BD8F-39EA-88DE-484C-30FD798A59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Charge particle simulation</a:t>
            </a:r>
          </a:p>
          <a:p>
            <a:pPr lvl="1"/>
            <a:r>
              <a:rPr lang="en-US" dirty="0"/>
              <a:t>Use Bichsel cross-section for 45 GeV/c </a:t>
            </a:r>
            <a:r>
              <a:rPr lang="en-US" dirty="0" err="1"/>
              <a:t>pions</a:t>
            </a:r>
            <a:endParaRPr lang="en-US" dirty="0"/>
          </a:p>
          <a:p>
            <a:pPr lvl="1"/>
            <a:r>
              <a:rPr lang="en-US" dirty="0"/>
              <a:t>Normal incidence randomly over all area</a:t>
            </a:r>
          </a:p>
          <a:p>
            <a:r>
              <a:rPr lang="en-US" dirty="0"/>
              <a:t>Dark noise</a:t>
            </a:r>
          </a:p>
          <a:p>
            <a:pPr lvl="1"/>
            <a:r>
              <a:rPr lang="en-US" dirty="0"/>
              <a:t>Assess the probability distribution function for the number of avalanches produced by 1 seed avalanche</a:t>
            </a:r>
          </a:p>
          <a:p>
            <a:pPr lvl="1"/>
            <a:r>
              <a:rPr lang="en-US" dirty="0"/>
              <a:t>Use 50 Hz/mm</a:t>
            </a:r>
            <a:r>
              <a:rPr lang="en-US" baseline="30000" dirty="0"/>
              <a:t>2</a:t>
            </a:r>
            <a:r>
              <a:rPr lang="en-US" dirty="0"/>
              <a:t> for scale</a:t>
            </a:r>
          </a:p>
          <a:p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994B067-F9D7-518D-967C-A2B1841E6C1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Electron transport</a:t>
            </a:r>
          </a:p>
          <a:p>
            <a:pPr lvl="1"/>
            <a:r>
              <a:rPr lang="en-US" dirty="0"/>
              <a:t>Random walk</a:t>
            </a:r>
          </a:p>
          <a:p>
            <a:pPr lvl="2"/>
            <a:r>
              <a:rPr lang="en-US" dirty="0"/>
              <a:t>Diffusion constant = 3.9 um</a:t>
            </a:r>
            <a:r>
              <a:rPr lang="en-US" baseline="30000" dirty="0"/>
              <a:t>2</a:t>
            </a:r>
            <a:r>
              <a:rPr lang="en-US" dirty="0"/>
              <a:t>/ns</a:t>
            </a:r>
          </a:p>
          <a:p>
            <a:pPr lvl="2"/>
            <a:r>
              <a:rPr lang="en-US" dirty="0"/>
              <a:t>Electron life time = 100 ns</a:t>
            </a:r>
          </a:p>
          <a:p>
            <a:pPr lvl="1"/>
            <a:r>
              <a:rPr lang="en-US" dirty="0"/>
              <a:t>No explicit </a:t>
            </a:r>
            <a:r>
              <a:rPr lang="en-US" dirty="0" err="1"/>
              <a:t>EField</a:t>
            </a:r>
            <a:endParaRPr lang="en-US" dirty="0"/>
          </a:p>
          <a:p>
            <a:r>
              <a:rPr lang="en-US" dirty="0"/>
              <a:t>Photon from avalanches</a:t>
            </a:r>
          </a:p>
          <a:p>
            <a:pPr lvl="1"/>
            <a:r>
              <a:rPr lang="en-US" dirty="0"/>
              <a:t>Vary average number of photons per avalanche + Poisson statistics</a:t>
            </a:r>
          </a:p>
          <a:p>
            <a:pPr lvl="1"/>
            <a:r>
              <a:rPr lang="en-US" dirty="0"/>
              <a:t>Use measured spectrum</a:t>
            </a:r>
          </a:p>
          <a:p>
            <a:pPr lvl="1"/>
            <a:r>
              <a:rPr lang="en-US" dirty="0"/>
              <a:t>Track photons but absorb on all surfaces </a:t>
            </a:r>
          </a:p>
          <a:p>
            <a:pPr lvl="2"/>
            <a:r>
              <a:rPr lang="en-US" dirty="0"/>
              <a:t>Simplest but not most conservative</a:t>
            </a:r>
          </a:p>
          <a:p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CF9949-1FE0-DDAA-90BB-D394A2C82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77647-DA5A-15A3-E52B-9F8524FDF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1835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A9D7F-66AF-F476-7D1C-2051D3104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display</a:t>
            </a:r>
          </a:p>
        </p:txBody>
      </p:sp>
      <p:pic>
        <p:nvPicPr>
          <p:cNvPr id="8" name="Content Placeholder 7" descr="A grid with purple lines and dots&#10;&#10;Description automatically generated">
            <a:extLst>
              <a:ext uri="{FF2B5EF4-FFF2-40B4-BE49-F238E27FC236}">
                <a16:creationId xmlns:a16="http://schemas.microsoft.com/office/drawing/2014/main" id="{95E73380-8C07-2793-8E2D-4B22C3F2DBA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881" y="1643882"/>
            <a:ext cx="4276609" cy="4153495"/>
          </a:xfrm>
        </p:spPr>
      </p:pic>
      <p:pic>
        <p:nvPicPr>
          <p:cNvPr id="10" name="Content Placeholder 9" descr="A purple and orange background&#10;&#10;Description automatically generated">
            <a:extLst>
              <a:ext uri="{FF2B5EF4-FFF2-40B4-BE49-F238E27FC236}">
                <a16:creationId xmlns:a16="http://schemas.microsoft.com/office/drawing/2014/main" id="{DFFF6F99-D337-2F37-BFDD-8D95402CD76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95880" y="3154898"/>
            <a:ext cx="4151980" cy="110480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25746A-0202-6201-1DA6-DDFBBF2771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53F154-1B28-64BA-BC67-868E9014E8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14</a:t>
            </a:fld>
            <a:endParaRPr lang="de-DE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CD7C929-9B9E-61F6-0CF6-F863A015C2E1}"/>
              </a:ext>
            </a:extLst>
          </p:cNvPr>
          <p:cNvSpPr txBox="1"/>
          <p:nvPr/>
        </p:nvSpPr>
        <p:spPr>
          <a:xfrm>
            <a:off x="7361755" y="1321356"/>
            <a:ext cx="222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Single seed avalanche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1FB46E0-0E47-2A39-25DD-5F319E492244}"/>
              </a:ext>
            </a:extLst>
          </p:cNvPr>
          <p:cNvCxnSpPr>
            <a:cxnSpLocks/>
          </p:cNvCxnSpPr>
          <p:nvPr/>
        </p:nvCxnSpPr>
        <p:spPr>
          <a:xfrm>
            <a:off x="8093703" y="1657970"/>
            <a:ext cx="0" cy="15873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red and purple flower&#10;&#10;Description automatically generated with medium confidence">
            <a:extLst>
              <a:ext uri="{FF2B5EF4-FFF2-40B4-BE49-F238E27FC236}">
                <a16:creationId xmlns:a16="http://schemas.microsoft.com/office/drawing/2014/main" id="{0DD23AF6-4117-35C9-B3E3-D0B1F907CEB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720" y="1657970"/>
            <a:ext cx="4201434" cy="41253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9608AB3-B0E6-D44D-A48D-F490D212461F}"/>
              </a:ext>
            </a:extLst>
          </p:cNvPr>
          <p:cNvSpPr txBox="1"/>
          <p:nvPr/>
        </p:nvSpPr>
        <p:spPr>
          <a:xfrm>
            <a:off x="3258929" y="1321356"/>
            <a:ext cx="55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MIP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7F6F05-4DF5-6EDC-9259-8C3490E026DC}"/>
              </a:ext>
            </a:extLst>
          </p:cNvPr>
          <p:cNvCxnSpPr>
            <a:cxnSpLocks/>
          </p:cNvCxnSpPr>
          <p:nvPr/>
        </p:nvCxnSpPr>
        <p:spPr>
          <a:xfrm>
            <a:off x="3523475" y="1600401"/>
            <a:ext cx="14537" cy="16449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E7E4A31-35C1-7B18-2CC7-113892EBE73D}"/>
              </a:ext>
            </a:extLst>
          </p:cNvPr>
          <p:cNvSpPr txBox="1"/>
          <p:nvPr/>
        </p:nvSpPr>
        <p:spPr>
          <a:xfrm>
            <a:off x="9982200" y="482404"/>
            <a:ext cx="1978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Sam de Jong (UVic)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3671A-2C14-DF4F-7C86-C6AD78C403A6}"/>
              </a:ext>
            </a:extLst>
          </p:cNvPr>
          <p:cNvSpPr txBox="1"/>
          <p:nvPr/>
        </p:nvSpPr>
        <p:spPr>
          <a:xfrm>
            <a:off x="4683142" y="1060623"/>
            <a:ext cx="26354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2600"/>
                </a:solidFill>
              </a:rPr>
              <a:t>Primary e</a:t>
            </a:r>
            <a:r>
              <a:rPr lang="en-US" b="1" baseline="30000" dirty="0">
                <a:solidFill>
                  <a:srgbClr val="FF2600"/>
                </a:solidFill>
              </a:rPr>
              <a:t>-</a:t>
            </a:r>
            <a:r>
              <a:rPr lang="en-US" b="1" dirty="0">
                <a:solidFill>
                  <a:srgbClr val="FF2600"/>
                </a:solidFill>
              </a:rPr>
              <a:t> in red</a:t>
            </a:r>
          </a:p>
          <a:p>
            <a:r>
              <a:rPr lang="en-US" b="1" dirty="0">
                <a:solidFill>
                  <a:srgbClr val="7030A0"/>
                </a:solidFill>
              </a:rPr>
              <a:t>e- from photons in purple</a:t>
            </a:r>
          </a:p>
        </p:txBody>
      </p:sp>
      <p:pic>
        <p:nvPicPr>
          <p:cNvPr id="19" name="Picture 18" descr="A red and purple background&#10;&#10;Description automatically generated">
            <a:extLst>
              <a:ext uri="{FF2B5EF4-FFF2-40B4-BE49-F238E27FC236}">
                <a16:creationId xmlns:a16="http://schemas.microsoft.com/office/drawing/2014/main" id="{B0B21DE1-CC93-A621-CE01-DE6F87D4FF0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114" y="5894171"/>
            <a:ext cx="4012756" cy="743262"/>
          </a:xfrm>
          <a:prstGeom prst="rect">
            <a:avLst/>
          </a:prstGeom>
        </p:spPr>
      </p:pic>
      <p:pic>
        <p:nvPicPr>
          <p:cNvPr id="21" name="Picture 20" descr="A close up of a tree&#10;&#10;Description automatically generated with medium confidence">
            <a:extLst>
              <a:ext uri="{FF2B5EF4-FFF2-40B4-BE49-F238E27FC236}">
                <a16:creationId xmlns:a16="http://schemas.microsoft.com/office/drawing/2014/main" id="{8AA22331-A37C-1B5F-9E18-3C35D0B55F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1286906" y="3338085"/>
            <a:ext cx="4182890" cy="76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9800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098E-5CD9-B330-19BB-44894D3ADF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Beyond ASGAD – Back-side illuminated for everything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575482-E134-DF89-BADA-8EE5CF240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7CE00D-8AED-9533-6A01-C136D0F00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15</a:t>
            </a:fld>
            <a:endParaRPr lang="de-D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1758B0-39D9-A02C-EDC5-E7B0534B4176}"/>
              </a:ext>
            </a:extLst>
          </p:cNvPr>
          <p:cNvSpPr/>
          <p:nvPr/>
        </p:nvSpPr>
        <p:spPr>
          <a:xfrm>
            <a:off x="36811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8A6EBB4-CB9F-39E0-AF4E-1A42A517A240}"/>
              </a:ext>
            </a:extLst>
          </p:cNvPr>
          <p:cNvSpPr/>
          <p:nvPr/>
        </p:nvSpPr>
        <p:spPr>
          <a:xfrm>
            <a:off x="421479" y="4998906"/>
            <a:ext cx="2664000" cy="69864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21038F2-53A3-37AE-31B0-BB0C3C758D9F}"/>
              </a:ext>
            </a:extLst>
          </p:cNvPr>
          <p:cNvSpPr/>
          <p:nvPr/>
        </p:nvSpPr>
        <p:spPr>
          <a:xfrm>
            <a:off x="1987823" y="4993652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85A40C-3EAA-06CE-526D-C546A0C367B1}"/>
              </a:ext>
            </a:extLst>
          </p:cNvPr>
          <p:cNvSpPr/>
          <p:nvPr/>
        </p:nvSpPr>
        <p:spPr>
          <a:xfrm>
            <a:off x="6174770" y="3950955"/>
            <a:ext cx="2808000" cy="17499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F9FB686-943A-9665-1893-09C805349311}"/>
              </a:ext>
            </a:extLst>
          </p:cNvPr>
          <p:cNvSpPr/>
          <p:nvPr/>
        </p:nvSpPr>
        <p:spPr>
          <a:xfrm>
            <a:off x="7550154" y="4030670"/>
            <a:ext cx="1432616" cy="906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3DB5C39-2122-B39B-9C95-475CA55247BF}"/>
              </a:ext>
            </a:extLst>
          </p:cNvPr>
          <p:cNvSpPr/>
          <p:nvPr/>
        </p:nvSpPr>
        <p:spPr>
          <a:xfrm>
            <a:off x="314011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05E4B5A-866B-D767-243E-4FD4AC3195E9}"/>
              </a:ext>
            </a:extLst>
          </p:cNvPr>
          <p:cNvSpPr/>
          <p:nvPr/>
        </p:nvSpPr>
        <p:spPr>
          <a:xfrm>
            <a:off x="37033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8E0D1F-0BFF-D6A1-FBEF-5B430CD545EA}"/>
              </a:ext>
            </a:extLst>
          </p:cNvPr>
          <p:cNvSpPr/>
          <p:nvPr/>
        </p:nvSpPr>
        <p:spPr>
          <a:xfrm>
            <a:off x="44011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2E06BAB-9475-8F8D-A48E-AFFA01B5311B}"/>
              </a:ext>
            </a:extLst>
          </p:cNvPr>
          <p:cNvSpPr/>
          <p:nvPr/>
        </p:nvSpPr>
        <p:spPr>
          <a:xfrm>
            <a:off x="75762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ED6461-F10D-BAE7-D43D-5A39C8EDAF48}"/>
              </a:ext>
            </a:extLst>
          </p:cNvPr>
          <p:cNvSpPr/>
          <p:nvPr/>
        </p:nvSpPr>
        <p:spPr>
          <a:xfrm>
            <a:off x="36811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FC8C7BC-85B3-D468-EF3B-D4AC7E8DDB5D}"/>
              </a:ext>
            </a:extLst>
          </p:cNvPr>
          <p:cNvSpPr/>
          <p:nvPr/>
        </p:nvSpPr>
        <p:spPr>
          <a:xfrm>
            <a:off x="3271440" y="4944880"/>
            <a:ext cx="2808000" cy="756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E24444D-E4C9-93E8-7953-61F5405B5E44}"/>
              </a:ext>
            </a:extLst>
          </p:cNvPr>
          <p:cNvSpPr/>
          <p:nvPr/>
        </p:nvSpPr>
        <p:spPr>
          <a:xfrm>
            <a:off x="604344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702F34-C81C-3F75-3FF4-CF1F330E4A40}"/>
              </a:ext>
            </a:extLst>
          </p:cNvPr>
          <p:cNvSpPr/>
          <p:nvPr/>
        </p:nvSpPr>
        <p:spPr>
          <a:xfrm>
            <a:off x="327366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DD88F-FA62-0BD0-7135-49EF3B15AEB2}"/>
              </a:ext>
            </a:extLst>
          </p:cNvPr>
          <p:cNvSpPr/>
          <p:nvPr/>
        </p:nvSpPr>
        <p:spPr>
          <a:xfrm>
            <a:off x="334344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5E433C3-94E3-21A8-363E-6190EE44EBBB}"/>
              </a:ext>
            </a:extLst>
          </p:cNvPr>
          <p:cNvSpPr/>
          <p:nvPr/>
        </p:nvSpPr>
        <p:spPr>
          <a:xfrm>
            <a:off x="3343440" y="4980880"/>
            <a:ext cx="2664000" cy="1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46468B1-6809-5798-F36D-0F47E5A9FEF4}"/>
              </a:ext>
            </a:extLst>
          </p:cNvPr>
          <p:cNvSpPr/>
          <p:nvPr/>
        </p:nvSpPr>
        <p:spPr>
          <a:xfrm>
            <a:off x="366095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C97CFDF-DADC-ACD7-3737-8046E47EE329}"/>
              </a:ext>
            </a:extLst>
          </p:cNvPr>
          <p:cNvSpPr/>
          <p:nvPr/>
        </p:nvSpPr>
        <p:spPr>
          <a:xfrm>
            <a:off x="327144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2B5F198-680F-DBF4-AA8C-0540AC1A0EDE}"/>
              </a:ext>
            </a:extLst>
          </p:cNvPr>
          <p:cNvSpPr/>
          <p:nvPr/>
        </p:nvSpPr>
        <p:spPr>
          <a:xfrm>
            <a:off x="3343440" y="4995548"/>
            <a:ext cx="2664000" cy="65961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F37EC7F-F553-A2FA-895F-ACE869806D7C}"/>
              </a:ext>
            </a:extLst>
          </p:cNvPr>
          <p:cNvSpPr/>
          <p:nvPr/>
        </p:nvSpPr>
        <p:spPr>
          <a:xfrm>
            <a:off x="761893" y="2046172"/>
            <a:ext cx="658979" cy="2198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p+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045BFE-576A-732B-D75A-8C4D63FD63F9}"/>
              </a:ext>
            </a:extLst>
          </p:cNvPr>
          <p:cNvSpPr/>
          <p:nvPr/>
        </p:nvSpPr>
        <p:spPr>
          <a:xfrm>
            <a:off x="1464606" y="2052149"/>
            <a:ext cx="661967" cy="219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FEEF20E-DAFD-FEE2-7620-DD657DAF2284}"/>
              </a:ext>
            </a:extLst>
          </p:cNvPr>
          <p:cNvSpPr/>
          <p:nvPr/>
        </p:nvSpPr>
        <p:spPr>
          <a:xfrm>
            <a:off x="757626" y="2302829"/>
            <a:ext cx="658979" cy="2198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n+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A12E468-5E60-614F-22C6-E65659A56CEA}"/>
              </a:ext>
            </a:extLst>
          </p:cNvPr>
          <p:cNvSpPr/>
          <p:nvPr/>
        </p:nvSpPr>
        <p:spPr>
          <a:xfrm>
            <a:off x="1454830" y="2296224"/>
            <a:ext cx="658979" cy="2198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677FB30-674F-191F-62C3-7AA4AD97032D}"/>
              </a:ext>
            </a:extLst>
          </p:cNvPr>
          <p:cNvSpPr/>
          <p:nvPr/>
        </p:nvSpPr>
        <p:spPr>
          <a:xfrm>
            <a:off x="2868780" y="2302829"/>
            <a:ext cx="654664" cy="21986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SiO2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2CA04BC-DD3D-CDCC-5C34-E95EC0477F2C}"/>
              </a:ext>
            </a:extLst>
          </p:cNvPr>
          <p:cNvSpPr/>
          <p:nvPr/>
        </p:nvSpPr>
        <p:spPr>
          <a:xfrm>
            <a:off x="2160871" y="2300773"/>
            <a:ext cx="651290" cy="219863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Poly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4A8AF3C-4D69-678C-0412-94F00A05E3E4}"/>
              </a:ext>
            </a:extLst>
          </p:cNvPr>
          <p:cNvSpPr/>
          <p:nvPr/>
        </p:nvSpPr>
        <p:spPr>
          <a:xfrm>
            <a:off x="8946770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9ABE833-9C04-50D7-37FA-61B73CC93689}"/>
              </a:ext>
            </a:extLst>
          </p:cNvPr>
          <p:cNvSpPr/>
          <p:nvPr/>
        </p:nvSpPr>
        <p:spPr>
          <a:xfrm>
            <a:off x="6176995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B77CBF2-8AC4-716F-B166-7FFE59C90841}"/>
              </a:ext>
            </a:extLst>
          </p:cNvPr>
          <p:cNvSpPr/>
          <p:nvPr/>
        </p:nvSpPr>
        <p:spPr>
          <a:xfrm>
            <a:off x="6246770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ACB20C-B13C-E9BE-684B-45F453087DF1}"/>
              </a:ext>
            </a:extLst>
          </p:cNvPr>
          <p:cNvSpPr/>
          <p:nvPr/>
        </p:nvSpPr>
        <p:spPr>
          <a:xfrm>
            <a:off x="6174770" y="3991707"/>
            <a:ext cx="2808000" cy="45719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DF87AC4-4128-4E17-CAD6-CF3413F1DE1D}"/>
              </a:ext>
            </a:extLst>
          </p:cNvPr>
          <p:cNvSpPr/>
          <p:nvPr/>
        </p:nvSpPr>
        <p:spPr>
          <a:xfrm>
            <a:off x="6564286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05DA4959-3C71-DF8C-0B7F-3325872F1E61}"/>
              </a:ext>
            </a:extLst>
          </p:cNvPr>
          <p:cNvSpPr/>
          <p:nvPr/>
        </p:nvSpPr>
        <p:spPr>
          <a:xfrm>
            <a:off x="6174770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262C6E7-4353-7019-7CF7-15B457ABD89A}"/>
              </a:ext>
            </a:extLst>
          </p:cNvPr>
          <p:cNvSpPr/>
          <p:nvPr/>
        </p:nvSpPr>
        <p:spPr>
          <a:xfrm>
            <a:off x="6246770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9E7CC21E-8DBE-5924-E620-1BFDEF33CB0C}"/>
              </a:ext>
            </a:extLst>
          </p:cNvPr>
          <p:cNvSpPr/>
          <p:nvPr/>
        </p:nvSpPr>
        <p:spPr>
          <a:xfrm>
            <a:off x="6174770" y="4037426"/>
            <a:ext cx="1391651" cy="90745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555EE250-DAAC-8DC7-C377-F5C9C96454EA}"/>
              </a:ext>
            </a:extLst>
          </p:cNvPr>
          <p:cNvSpPr/>
          <p:nvPr/>
        </p:nvSpPr>
        <p:spPr>
          <a:xfrm>
            <a:off x="2156601" y="2052418"/>
            <a:ext cx="661968" cy="219863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FFB55F8-10EC-571F-532A-DEF77008EA29}"/>
              </a:ext>
            </a:extLst>
          </p:cNvPr>
          <p:cNvSpPr/>
          <p:nvPr/>
        </p:nvSpPr>
        <p:spPr>
          <a:xfrm>
            <a:off x="9115932" y="1755723"/>
            <a:ext cx="2808000" cy="394515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44F5907-B828-16D4-BA1B-1EAB3ECAC534}"/>
              </a:ext>
            </a:extLst>
          </p:cNvPr>
          <p:cNvSpPr/>
          <p:nvPr/>
        </p:nvSpPr>
        <p:spPr>
          <a:xfrm>
            <a:off x="11887932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1E2EEE-0837-39BB-7A43-A3E0A3E07FE9}"/>
              </a:ext>
            </a:extLst>
          </p:cNvPr>
          <p:cNvSpPr/>
          <p:nvPr/>
        </p:nvSpPr>
        <p:spPr>
          <a:xfrm>
            <a:off x="9118157" y="4980880"/>
            <a:ext cx="36000" cy="7200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C1F9B11-18D7-EE7A-EAE1-3647AA781167}"/>
              </a:ext>
            </a:extLst>
          </p:cNvPr>
          <p:cNvSpPr/>
          <p:nvPr/>
        </p:nvSpPr>
        <p:spPr>
          <a:xfrm>
            <a:off x="9187932" y="5651828"/>
            <a:ext cx="2664000" cy="4571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537A8BD4-CB24-E895-61A0-20B6009993E1}"/>
              </a:ext>
            </a:extLst>
          </p:cNvPr>
          <p:cNvSpPr/>
          <p:nvPr/>
        </p:nvSpPr>
        <p:spPr>
          <a:xfrm>
            <a:off x="9115932" y="1810638"/>
            <a:ext cx="2808000" cy="102481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940C58-9C43-2A43-9E36-6BDB1101EF4C}"/>
              </a:ext>
            </a:extLst>
          </p:cNvPr>
          <p:cNvSpPr/>
          <p:nvPr/>
        </p:nvSpPr>
        <p:spPr>
          <a:xfrm>
            <a:off x="9505448" y="5697548"/>
            <a:ext cx="2105025" cy="4571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135C0EF-182F-60FE-DA30-50406F45A6DA}"/>
              </a:ext>
            </a:extLst>
          </p:cNvPr>
          <p:cNvSpPr/>
          <p:nvPr/>
        </p:nvSpPr>
        <p:spPr>
          <a:xfrm>
            <a:off x="9115932" y="5743267"/>
            <a:ext cx="2808000" cy="55841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CMOS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C8AFA01-811D-90EF-D59F-3BB9E8C6DF76}"/>
              </a:ext>
            </a:extLst>
          </p:cNvPr>
          <p:cNvSpPr/>
          <p:nvPr/>
        </p:nvSpPr>
        <p:spPr>
          <a:xfrm>
            <a:off x="9187932" y="4935162"/>
            <a:ext cx="2664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F75B4CA-1076-EA71-81CC-61D616F6798E}"/>
              </a:ext>
            </a:extLst>
          </p:cNvPr>
          <p:cNvSpPr/>
          <p:nvPr/>
        </p:nvSpPr>
        <p:spPr>
          <a:xfrm>
            <a:off x="9115932" y="1913119"/>
            <a:ext cx="2808000" cy="303176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Lightning Bolt 48">
            <a:extLst>
              <a:ext uri="{FF2B5EF4-FFF2-40B4-BE49-F238E27FC236}">
                <a16:creationId xmlns:a16="http://schemas.microsoft.com/office/drawing/2014/main" id="{AD8C360E-E9FA-10AA-F985-1A7E0FECEEE2}"/>
              </a:ext>
            </a:extLst>
          </p:cNvPr>
          <p:cNvSpPr/>
          <p:nvPr/>
        </p:nvSpPr>
        <p:spPr>
          <a:xfrm>
            <a:off x="8669311" y="3235707"/>
            <a:ext cx="3522689" cy="397239"/>
          </a:xfrm>
          <a:prstGeom prst="lightningBol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BACA9B9-B685-5418-BE3D-E48B79F06E91}"/>
              </a:ext>
            </a:extLst>
          </p:cNvPr>
          <p:cNvSpPr txBox="1"/>
          <p:nvPr/>
        </p:nvSpPr>
        <p:spPr>
          <a:xfrm>
            <a:off x="337199" y="6391666"/>
            <a:ext cx="2696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side avalanche diode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E942780-9C81-3EA4-9F68-E15A64CB6FDE}"/>
              </a:ext>
            </a:extLst>
          </p:cNvPr>
          <p:cNvSpPr txBox="1"/>
          <p:nvPr/>
        </p:nvSpPr>
        <p:spPr>
          <a:xfrm>
            <a:off x="3207671" y="6391666"/>
            <a:ext cx="2633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 side avalanche diode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3B8280E-1B7B-757C-17CD-2B1BE09E6732}"/>
              </a:ext>
            </a:extLst>
          </p:cNvPr>
          <p:cNvSpPr txBox="1"/>
          <p:nvPr/>
        </p:nvSpPr>
        <p:spPr>
          <a:xfrm>
            <a:off x="7002401" y="6382447"/>
            <a:ext cx="1067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Extended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F71642FE-8B50-6E27-6653-69569099BDD2}"/>
              </a:ext>
            </a:extLst>
          </p:cNvPr>
          <p:cNvCxnSpPr>
            <a:cxnSpLocks/>
          </p:cNvCxnSpPr>
          <p:nvPr/>
        </p:nvCxnSpPr>
        <p:spPr>
          <a:xfrm>
            <a:off x="337199" y="4816989"/>
            <a:ext cx="282091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3F0049E8-83F5-A767-C3B7-320042708818}"/>
              </a:ext>
            </a:extLst>
          </p:cNvPr>
          <p:cNvSpPr txBox="1"/>
          <p:nvPr/>
        </p:nvSpPr>
        <p:spPr>
          <a:xfrm>
            <a:off x="317186" y="4552901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80um</a:t>
            </a:r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D6B9A3F1-952E-3B03-34A9-04B574F09D25}"/>
              </a:ext>
            </a:extLst>
          </p:cNvPr>
          <p:cNvCxnSpPr>
            <a:cxnSpLocks/>
          </p:cNvCxnSpPr>
          <p:nvPr/>
        </p:nvCxnSpPr>
        <p:spPr>
          <a:xfrm>
            <a:off x="3739398" y="4951841"/>
            <a:ext cx="0" cy="72451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856DCD5C-F58F-8DD5-A7AC-C5B372F50975}"/>
              </a:ext>
            </a:extLst>
          </p:cNvPr>
          <p:cNvSpPr txBox="1"/>
          <p:nvPr/>
        </p:nvSpPr>
        <p:spPr>
          <a:xfrm rot="16200000">
            <a:off x="3169612" y="5110495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5-20um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1E8526AC-725D-4F53-C67B-FD16B81BF80A}"/>
              </a:ext>
            </a:extLst>
          </p:cNvPr>
          <p:cNvCxnSpPr>
            <a:cxnSpLocks/>
          </p:cNvCxnSpPr>
          <p:nvPr/>
        </p:nvCxnSpPr>
        <p:spPr>
          <a:xfrm>
            <a:off x="6194995" y="4009708"/>
            <a:ext cx="0" cy="925454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F3CF0263-B301-6416-F8F2-C1DEBADC688F}"/>
              </a:ext>
            </a:extLst>
          </p:cNvPr>
          <p:cNvSpPr txBox="1"/>
          <p:nvPr/>
        </p:nvSpPr>
        <p:spPr>
          <a:xfrm rot="16200000">
            <a:off x="5587226" y="3963650"/>
            <a:ext cx="912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5-50um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776B4CC2-57E9-E108-ED70-FEC42F00A67E}"/>
              </a:ext>
            </a:extLst>
          </p:cNvPr>
          <p:cNvSpPr txBox="1"/>
          <p:nvPr/>
        </p:nvSpPr>
        <p:spPr>
          <a:xfrm>
            <a:off x="9915018" y="6354489"/>
            <a:ext cx="1172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Ultra-thick</a:t>
            </a:r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218C570-4639-C040-F2E5-2C5F124D4F0F}"/>
              </a:ext>
            </a:extLst>
          </p:cNvPr>
          <p:cNvCxnSpPr>
            <a:cxnSpLocks/>
          </p:cNvCxnSpPr>
          <p:nvPr/>
        </p:nvCxnSpPr>
        <p:spPr>
          <a:xfrm>
            <a:off x="9154157" y="1913119"/>
            <a:ext cx="0" cy="3022043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FACD3813-D931-9BAD-C842-91BF77BF65B1}"/>
              </a:ext>
            </a:extLst>
          </p:cNvPr>
          <p:cNvSpPr txBox="1"/>
          <p:nvPr/>
        </p:nvSpPr>
        <p:spPr>
          <a:xfrm rot="16200000">
            <a:off x="8374337" y="2312317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100-500 um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49794E1C-E8F6-9629-7DD5-8677B2AE680F}"/>
              </a:ext>
            </a:extLst>
          </p:cNvPr>
          <p:cNvCxnSpPr>
            <a:cxnSpLocks/>
          </p:cNvCxnSpPr>
          <p:nvPr/>
        </p:nvCxnSpPr>
        <p:spPr>
          <a:xfrm flipH="1">
            <a:off x="6369152" y="3786729"/>
            <a:ext cx="904815" cy="2706146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21345FFE-8CC7-696B-3779-ACD5F73B1DAF}"/>
              </a:ext>
            </a:extLst>
          </p:cNvPr>
          <p:cNvCxnSpPr/>
          <p:nvPr/>
        </p:nvCxnSpPr>
        <p:spPr>
          <a:xfrm>
            <a:off x="4295524" y="435390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13ACBA13-55C0-5CE8-40A4-D6B243D909B3}"/>
              </a:ext>
            </a:extLst>
          </p:cNvPr>
          <p:cNvCxnSpPr/>
          <p:nvPr/>
        </p:nvCxnSpPr>
        <p:spPr>
          <a:xfrm>
            <a:off x="8907447" y="3451811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Freeform 64">
            <a:extLst>
              <a:ext uri="{FF2B5EF4-FFF2-40B4-BE49-F238E27FC236}">
                <a16:creationId xmlns:a16="http://schemas.microsoft.com/office/drawing/2014/main" id="{406D0355-EAB7-C4C8-E1D6-89F3DD322737}"/>
              </a:ext>
            </a:extLst>
          </p:cNvPr>
          <p:cNvSpPr/>
          <p:nvPr/>
        </p:nvSpPr>
        <p:spPr>
          <a:xfrm>
            <a:off x="8707885" y="4142808"/>
            <a:ext cx="237556" cy="1510748"/>
          </a:xfrm>
          <a:custGeom>
            <a:avLst/>
            <a:gdLst>
              <a:gd name="connsiteX0" fmla="*/ 219194 w 237556"/>
              <a:gd name="connsiteY0" fmla="*/ 0 h 1510748"/>
              <a:gd name="connsiteX1" fmla="*/ 219194 w 237556"/>
              <a:gd name="connsiteY1" fmla="*/ 564543 h 1510748"/>
              <a:gd name="connsiteX2" fmla="*/ 28362 w 237556"/>
              <a:gd name="connsiteY2" fmla="*/ 747423 h 1510748"/>
              <a:gd name="connsiteX3" fmla="*/ 4508 w 237556"/>
              <a:gd name="connsiteY3" fmla="*/ 1510748 h 151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7556" h="1510748">
                <a:moveTo>
                  <a:pt x="219194" y="0"/>
                </a:moveTo>
                <a:cubicBezTo>
                  <a:pt x="235096" y="219986"/>
                  <a:pt x="250999" y="439973"/>
                  <a:pt x="219194" y="564543"/>
                </a:cubicBezTo>
                <a:cubicBezTo>
                  <a:pt x="187389" y="689113"/>
                  <a:pt x="64143" y="589722"/>
                  <a:pt x="28362" y="747423"/>
                </a:cubicBezTo>
                <a:cubicBezTo>
                  <a:pt x="-7419" y="905124"/>
                  <a:pt x="-1456" y="1207936"/>
                  <a:pt x="4508" y="151074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00000"/>
                </a:solidFill>
              </a:ln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EB48598B-F204-B611-A49D-DAD871AA8D19}"/>
              </a:ext>
            </a:extLst>
          </p:cNvPr>
          <p:cNvSpPr/>
          <p:nvPr/>
        </p:nvSpPr>
        <p:spPr>
          <a:xfrm>
            <a:off x="8564888" y="5632301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18EF4D0-8137-DC98-6BB9-4AB0E68ED8D0}"/>
              </a:ext>
            </a:extLst>
          </p:cNvPr>
          <p:cNvCxnSpPr/>
          <p:nvPr/>
        </p:nvCxnSpPr>
        <p:spPr>
          <a:xfrm>
            <a:off x="4302169" y="5007232"/>
            <a:ext cx="0" cy="64459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Oval 67">
            <a:extLst>
              <a:ext uri="{FF2B5EF4-FFF2-40B4-BE49-F238E27FC236}">
                <a16:creationId xmlns:a16="http://schemas.microsoft.com/office/drawing/2014/main" id="{C99EF212-7FF5-758D-8580-78D29BFD2713}"/>
              </a:ext>
            </a:extLst>
          </p:cNvPr>
          <p:cNvSpPr/>
          <p:nvPr/>
        </p:nvSpPr>
        <p:spPr>
          <a:xfrm>
            <a:off x="4181175" y="563621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70EE545-137C-D3D0-D76C-8F17E20CA99B}"/>
              </a:ext>
            </a:extLst>
          </p:cNvPr>
          <p:cNvSpPr/>
          <p:nvPr/>
        </p:nvSpPr>
        <p:spPr>
          <a:xfrm>
            <a:off x="2013307" y="497365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DC1F05D-6BAD-CE47-10F4-EEF481384E25}"/>
              </a:ext>
            </a:extLst>
          </p:cNvPr>
          <p:cNvSpPr/>
          <p:nvPr/>
        </p:nvSpPr>
        <p:spPr>
          <a:xfrm>
            <a:off x="1220752" y="4995229"/>
            <a:ext cx="255671" cy="702318"/>
          </a:xfrm>
          <a:prstGeom prst="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24552ED-3C37-0C1C-4136-B5805BF42B9C}"/>
              </a:ext>
            </a:extLst>
          </p:cNvPr>
          <p:cNvSpPr/>
          <p:nvPr/>
        </p:nvSpPr>
        <p:spPr>
          <a:xfrm>
            <a:off x="3383368" y="267645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A9157E4-68EB-15E2-ECB2-D3DE0063DE92}"/>
              </a:ext>
            </a:extLst>
          </p:cNvPr>
          <p:cNvSpPr txBox="1"/>
          <p:nvPr/>
        </p:nvSpPr>
        <p:spPr>
          <a:xfrm>
            <a:off x="3646491" y="2486470"/>
            <a:ext cx="238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Geiger mode avalanche</a:t>
            </a:r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461C05AE-C7D4-58FD-A984-AC7D6055FA35}"/>
              </a:ext>
            </a:extLst>
          </p:cNvPr>
          <p:cNvCxnSpPr>
            <a:cxnSpLocks/>
          </p:cNvCxnSpPr>
          <p:nvPr/>
        </p:nvCxnSpPr>
        <p:spPr>
          <a:xfrm flipH="1">
            <a:off x="881101" y="3153434"/>
            <a:ext cx="662" cy="215068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8FB56946-FDD2-2D16-FA1C-4957C263F725}"/>
              </a:ext>
            </a:extLst>
          </p:cNvPr>
          <p:cNvSpPr txBox="1"/>
          <p:nvPr/>
        </p:nvSpPr>
        <p:spPr>
          <a:xfrm>
            <a:off x="967720" y="3077555"/>
            <a:ext cx="1968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VUV – Blue photon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505F860-B003-C37F-D57D-04B5A7CB5E3A}"/>
              </a:ext>
            </a:extLst>
          </p:cNvPr>
          <p:cNvCxnSpPr>
            <a:cxnSpLocks/>
          </p:cNvCxnSpPr>
          <p:nvPr/>
        </p:nvCxnSpPr>
        <p:spPr>
          <a:xfrm>
            <a:off x="3089814" y="3156517"/>
            <a:ext cx="0" cy="231493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26A51178-D265-85A4-D815-E67224F591B0}"/>
              </a:ext>
            </a:extLst>
          </p:cNvPr>
          <p:cNvSpPr txBox="1"/>
          <p:nvPr/>
        </p:nvSpPr>
        <p:spPr>
          <a:xfrm>
            <a:off x="3234858" y="3109473"/>
            <a:ext cx="1723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Charged particle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546F89F8-0658-FA12-EBD6-38122BB8A7E8}"/>
              </a:ext>
            </a:extLst>
          </p:cNvPr>
          <p:cNvSpPr txBox="1"/>
          <p:nvPr/>
        </p:nvSpPr>
        <p:spPr>
          <a:xfrm>
            <a:off x="6149567" y="3981939"/>
            <a:ext cx="13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Un-depleted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1BC05FE-BE5A-9AB4-A0E0-D81D0EF21ECE}"/>
              </a:ext>
            </a:extLst>
          </p:cNvPr>
          <p:cNvSpPr/>
          <p:nvPr/>
        </p:nvSpPr>
        <p:spPr>
          <a:xfrm>
            <a:off x="2853742" y="2049769"/>
            <a:ext cx="661968" cy="2198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p-epi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88D0B53-D97D-9498-2580-2CA47E3F4CA9}"/>
              </a:ext>
            </a:extLst>
          </p:cNvPr>
          <p:cNvSpPr txBox="1"/>
          <p:nvPr/>
        </p:nvSpPr>
        <p:spPr>
          <a:xfrm>
            <a:off x="7595211" y="3991785"/>
            <a:ext cx="1022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depleted</a:t>
            </a:r>
          </a:p>
        </p:txBody>
      </p:sp>
      <p:sp>
        <p:nvSpPr>
          <p:cNvPr id="80" name="Freeform 79">
            <a:extLst>
              <a:ext uri="{FF2B5EF4-FFF2-40B4-BE49-F238E27FC236}">
                <a16:creationId xmlns:a16="http://schemas.microsoft.com/office/drawing/2014/main" id="{6096FB64-A165-9FE6-A1B6-78BDAED02229}"/>
              </a:ext>
            </a:extLst>
          </p:cNvPr>
          <p:cNvSpPr/>
          <p:nvPr/>
        </p:nvSpPr>
        <p:spPr>
          <a:xfrm>
            <a:off x="6167185" y="4476763"/>
            <a:ext cx="886901" cy="230588"/>
          </a:xfrm>
          <a:custGeom>
            <a:avLst/>
            <a:gdLst>
              <a:gd name="connsiteX0" fmla="*/ 874643 w 874643"/>
              <a:gd name="connsiteY0" fmla="*/ 0 h 230588"/>
              <a:gd name="connsiteX1" fmla="*/ 834887 w 874643"/>
              <a:gd name="connsiteY1" fmla="*/ 23854 h 230588"/>
              <a:gd name="connsiteX2" fmla="*/ 795130 w 874643"/>
              <a:gd name="connsiteY2" fmla="*/ 31805 h 230588"/>
              <a:gd name="connsiteX3" fmla="*/ 771276 w 874643"/>
              <a:gd name="connsiteY3" fmla="*/ 39757 h 230588"/>
              <a:gd name="connsiteX4" fmla="*/ 715617 w 874643"/>
              <a:gd name="connsiteY4" fmla="*/ 15903 h 230588"/>
              <a:gd name="connsiteX5" fmla="*/ 667909 w 874643"/>
              <a:gd name="connsiteY5" fmla="*/ 0 h 230588"/>
              <a:gd name="connsiteX6" fmla="*/ 620201 w 874643"/>
              <a:gd name="connsiteY6" fmla="*/ 31805 h 230588"/>
              <a:gd name="connsiteX7" fmla="*/ 572494 w 874643"/>
              <a:gd name="connsiteY7" fmla="*/ 79513 h 230588"/>
              <a:gd name="connsiteX8" fmla="*/ 532737 w 874643"/>
              <a:gd name="connsiteY8" fmla="*/ 135172 h 230588"/>
              <a:gd name="connsiteX9" fmla="*/ 437321 w 874643"/>
              <a:gd name="connsiteY9" fmla="*/ 119270 h 230588"/>
              <a:gd name="connsiteX10" fmla="*/ 413468 w 874643"/>
              <a:gd name="connsiteY10" fmla="*/ 103367 h 230588"/>
              <a:gd name="connsiteX11" fmla="*/ 389614 w 874643"/>
              <a:gd name="connsiteY11" fmla="*/ 111318 h 230588"/>
              <a:gd name="connsiteX12" fmla="*/ 341906 w 874643"/>
              <a:gd name="connsiteY12" fmla="*/ 151075 h 230588"/>
              <a:gd name="connsiteX13" fmla="*/ 286247 w 874643"/>
              <a:gd name="connsiteY13" fmla="*/ 127221 h 230588"/>
              <a:gd name="connsiteX14" fmla="*/ 230588 w 874643"/>
              <a:gd name="connsiteY14" fmla="*/ 71562 h 230588"/>
              <a:gd name="connsiteX15" fmla="*/ 190831 w 874643"/>
              <a:gd name="connsiteY15" fmla="*/ 79513 h 230588"/>
              <a:gd name="connsiteX16" fmla="*/ 103367 w 874643"/>
              <a:gd name="connsiteY16" fmla="*/ 87465 h 230588"/>
              <a:gd name="connsiteX17" fmla="*/ 95415 w 874643"/>
              <a:gd name="connsiteY17" fmla="*/ 111318 h 230588"/>
              <a:gd name="connsiteX18" fmla="*/ 103367 w 874643"/>
              <a:gd name="connsiteY18" fmla="*/ 151075 h 230588"/>
              <a:gd name="connsiteX19" fmla="*/ 103367 w 874643"/>
              <a:gd name="connsiteY19" fmla="*/ 214685 h 230588"/>
              <a:gd name="connsiteX20" fmla="*/ 55659 w 874643"/>
              <a:gd name="connsiteY20" fmla="*/ 230588 h 230588"/>
              <a:gd name="connsiteX21" fmla="*/ 0 w 874643"/>
              <a:gd name="connsiteY21" fmla="*/ 222637 h 23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874643" h="230588">
                <a:moveTo>
                  <a:pt x="874643" y="0"/>
                </a:moveTo>
                <a:cubicBezTo>
                  <a:pt x="861391" y="7951"/>
                  <a:pt x="849236" y="18114"/>
                  <a:pt x="834887" y="23854"/>
                </a:cubicBezTo>
                <a:cubicBezTo>
                  <a:pt x="822339" y="28873"/>
                  <a:pt x="808241" y="28527"/>
                  <a:pt x="795130" y="31805"/>
                </a:cubicBezTo>
                <a:cubicBezTo>
                  <a:pt x="786999" y="33838"/>
                  <a:pt x="779227" y="37106"/>
                  <a:pt x="771276" y="39757"/>
                </a:cubicBezTo>
                <a:cubicBezTo>
                  <a:pt x="687140" y="18721"/>
                  <a:pt x="786219" y="47281"/>
                  <a:pt x="715617" y="15903"/>
                </a:cubicBezTo>
                <a:cubicBezTo>
                  <a:pt x="700299" y="9095"/>
                  <a:pt x="667909" y="0"/>
                  <a:pt x="667909" y="0"/>
                </a:cubicBezTo>
                <a:cubicBezTo>
                  <a:pt x="625990" y="13974"/>
                  <a:pt x="659906" y="-1283"/>
                  <a:pt x="620201" y="31805"/>
                </a:cubicBezTo>
                <a:cubicBezTo>
                  <a:pt x="573698" y="70558"/>
                  <a:pt x="618202" y="18570"/>
                  <a:pt x="572494" y="79513"/>
                </a:cubicBezTo>
                <a:cubicBezTo>
                  <a:pt x="553941" y="135172"/>
                  <a:pt x="572494" y="121920"/>
                  <a:pt x="532737" y="135172"/>
                </a:cubicBezTo>
                <a:cubicBezTo>
                  <a:pt x="510069" y="132653"/>
                  <a:pt x="463961" y="132590"/>
                  <a:pt x="437321" y="119270"/>
                </a:cubicBezTo>
                <a:cubicBezTo>
                  <a:pt x="428774" y="114996"/>
                  <a:pt x="421419" y="108668"/>
                  <a:pt x="413468" y="103367"/>
                </a:cubicBezTo>
                <a:cubicBezTo>
                  <a:pt x="405517" y="106017"/>
                  <a:pt x="397111" y="107570"/>
                  <a:pt x="389614" y="111318"/>
                </a:cubicBezTo>
                <a:cubicBezTo>
                  <a:pt x="367475" y="122388"/>
                  <a:pt x="359490" y="133491"/>
                  <a:pt x="341906" y="151075"/>
                </a:cubicBezTo>
                <a:cubicBezTo>
                  <a:pt x="320922" y="145829"/>
                  <a:pt x="301623" y="144793"/>
                  <a:pt x="286247" y="127221"/>
                </a:cubicBezTo>
                <a:cubicBezTo>
                  <a:pt x="233710" y="67179"/>
                  <a:pt x="279625" y="87908"/>
                  <a:pt x="230588" y="71562"/>
                </a:cubicBezTo>
                <a:cubicBezTo>
                  <a:pt x="217336" y="74212"/>
                  <a:pt x="204241" y="77837"/>
                  <a:pt x="190831" y="79513"/>
                </a:cubicBezTo>
                <a:cubicBezTo>
                  <a:pt x="161782" y="83144"/>
                  <a:pt x="131140" y="78208"/>
                  <a:pt x="103367" y="87465"/>
                </a:cubicBezTo>
                <a:cubicBezTo>
                  <a:pt x="95416" y="90115"/>
                  <a:pt x="98066" y="103367"/>
                  <a:pt x="95415" y="111318"/>
                </a:cubicBezTo>
                <a:cubicBezTo>
                  <a:pt x="98066" y="124570"/>
                  <a:pt x="100089" y="137964"/>
                  <a:pt x="103367" y="151075"/>
                </a:cubicBezTo>
                <a:cubicBezTo>
                  <a:pt x="108386" y="171152"/>
                  <a:pt x="124579" y="193473"/>
                  <a:pt x="103367" y="214685"/>
                </a:cubicBezTo>
                <a:cubicBezTo>
                  <a:pt x="91514" y="226538"/>
                  <a:pt x="55659" y="230588"/>
                  <a:pt x="55659" y="230588"/>
                </a:cubicBezTo>
                <a:cubicBezTo>
                  <a:pt x="16140" y="220709"/>
                  <a:pt x="34782" y="222637"/>
                  <a:pt x="0" y="222637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Freeform 80">
            <a:extLst>
              <a:ext uri="{FF2B5EF4-FFF2-40B4-BE49-F238E27FC236}">
                <a16:creationId xmlns:a16="http://schemas.microsoft.com/office/drawing/2014/main" id="{891D25E7-30C5-8977-49F8-F372E66A950C}"/>
              </a:ext>
            </a:extLst>
          </p:cNvPr>
          <p:cNvSpPr/>
          <p:nvPr/>
        </p:nvSpPr>
        <p:spPr>
          <a:xfrm>
            <a:off x="6986960" y="4651692"/>
            <a:ext cx="111319" cy="294198"/>
          </a:xfrm>
          <a:custGeom>
            <a:avLst/>
            <a:gdLst>
              <a:gd name="connsiteX0" fmla="*/ 0 w 111319"/>
              <a:gd name="connsiteY0" fmla="*/ 0 h 294198"/>
              <a:gd name="connsiteX1" fmla="*/ 23854 w 111319"/>
              <a:gd name="connsiteY1" fmla="*/ 39756 h 294198"/>
              <a:gd name="connsiteX2" fmla="*/ 71562 w 111319"/>
              <a:gd name="connsiteY2" fmla="*/ 55659 h 294198"/>
              <a:gd name="connsiteX3" fmla="*/ 79513 w 111319"/>
              <a:gd name="connsiteY3" fmla="*/ 159026 h 294198"/>
              <a:gd name="connsiteX4" fmla="*/ 95416 w 111319"/>
              <a:gd name="connsiteY4" fmla="*/ 206734 h 294198"/>
              <a:gd name="connsiteX5" fmla="*/ 95416 w 111319"/>
              <a:gd name="connsiteY5" fmla="*/ 278296 h 294198"/>
              <a:gd name="connsiteX6" fmla="*/ 111319 w 111319"/>
              <a:gd name="connsiteY6" fmla="*/ 294198 h 294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1319" h="294198">
                <a:moveTo>
                  <a:pt x="0" y="0"/>
                </a:moveTo>
                <a:cubicBezTo>
                  <a:pt x="7951" y="13252"/>
                  <a:pt x="11655" y="30268"/>
                  <a:pt x="23854" y="39756"/>
                </a:cubicBezTo>
                <a:cubicBezTo>
                  <a:pt x="37086" y="50047"/>
                  <a:pt x="71562" y="55659"/>
                  <a:pt x="71562" y="55659"/>
                </a:cubicBezTo>
                <a:cubicBezTo>
                  <a:pt x="74212" y="90115"/>
                  <a:pt x="74123" y="124891"/>
                  <a:pt x="79513" y="159026"/>
                </a:cubicBezTo>
                <a:cubicBezTo>
                  <a:pt x="82127" y="175584"/>
                  <a:pt x="95416" y="206734"/>
                  <a:pt x="95416" y="206734"/>
                </a:cubicBezTo>
                <a:cubicBezTo>
                  <a:pt x="79092" y="255706"/>
                  <a:pt x="68732" y="244942"/>
                  <a:pt x="95416" y="278296"/>
                </a:cubicBezTo>
                <a:cubicBezTo>
                  <a:pt x="100099" y="284150"/>
                  <a:pt x="106018" y="288897"/>
                  <a:pt x="111319" y="294198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F1FEB9CB-12DB-3BED-0A93-910825299D52}"/>
              </a:ext>
            </a:extLst>
          </p:cNvPr>
          <p:cNvCxnSpPr>
            <a:cxnSpLocks/>
            <a:endCxn id="81" idx="6"/>
          </p:cNvCxnSpPr>
          <p:nvPr/>
        </p:nvCxnSpPr>
        <p:spPr>
          <a:xfrm flipV="1">
            <a:off x="7093013" y="4945890"/>
            <a:ext cx="5266" cy="70825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Oval 82">
            <a:extLst>
              <a:ext uri="{FF2B5EF4-FFF2-40B4-BE49-F238E27FC236}">
                <a16:creationId xmlns:a16="http://schemas.microsoft.com/office/drawing/2014/main" id="{D086116E-3F51-E7B2-F0BE-D53C04828158}"/>
              </a:ext>
            </a:extLst>
          </p:cNvPr>
          <p:cNvSpPr/>
          <p:nvPr/>
        </p:nvSpPr>
        <p:spPr>
          <a:xfrm>
            <a:off x="6957872" y="5638686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1ACAF0C7-4E08-601C-D868-A58D693CB01D}"/>
              </a:ext>
            </a:extLst>
          </p:cNvPr>
          <p:cNvCxnSpPr/>
          <p:nvPr/>
        </p:nvCxnSpPr>
        <p:spPr>
          <a:xfrm>
            <a:off x="888096" y="2614783"/>
            <a:ext cx="0" cy="152289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941B7A0F-9FE1-4D8C-3102-E7F00931E470}"/>
              </a:ext>
            </a:extLst>
          </p:cNvPr>
          <p:cNvSpPr txBox="1"/>
          <p:nvPr/>
        </p:nvSpPr>
        <p:spPr>
          <a:xfrm>
            <a:off x="1219934" y="2510789"/>
            <a:ext cx="2078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Electron trajectories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E5A6DFB5-BF79-8C43-ACC8-4D3CD503DA7C}"/>
              </a:ext>
            </a:extLst>
          </p:cNvPr>
          <p:cNvSpPr/>
          <p:nvPr/>
        </p:nvSpPr>
        <p:spPr>
          <a:xfrm>
            <a:off x="981088" y="2624730"/>
            <a:ext cx="246217" cy="142342"/>
          </a:xfrm>
          <a:prstGeom prst="rect">
            <a:avLst/>
          </a:prstGeom>
          <a:gradFill>
            <a:gsLst>
              <a:gs pos="0">
                <a:schemeClr val="bg1"/>
              </a:gs>
              <a:gs pos="33000">
                <a:srgbClr val="C00000"/>
              </a:gs>
              <a:gs pos="72000">
                <a:srgbClr val="C00000"/>
              </a:gs>
              <a:gs pos="100000">
                <a:schemeClr val="bg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C0A4007C-FDFC-6BA5-4B98-6C9D319BA773}"/>
              </a:ext>
            </a:extLst>
          </p:cNvPr>
          <p:cNvSpPr/>
          <p:nvPr/>
        </p:nvSpPr>
        <p:spPr>
          <a:xfrm>
            <a:off x="3387459" y="2965719"/>
            <a:ext cx="230588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389F65F-E7D1-B0A7-24B7-B5D22C9E94B3}"/>
              </a:ext>
            </a:extLst>
          </p:cNvPr>
          <p:cNvSpPr txBox="1"/>
          <p:nvPr/>
        </p:nvSpPr>
        <p:spPr>
          <a:xfrm>
            <a:off x="3650582" y="2775731"/>
            <a:ext cx="1754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avalanche</a:t>
            </a:r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436D3696-96F2-20FF-E27D-4841EFD727B8}"/>
              </a:ext>
            </a:extLst>
          </p:cNvPr>
          <p:cNvCxnSpPr>
            <a:cxnSpLocks/>
          </p:cNvCxnSpPr>
          <p:nvPr/>
        </p:nvCxnSpPr>
        <p:spPr>
          <a:xfrm>
            <a:off x="8795476" y="3281425"/>
            <a:ext cx="1163937" cy="61167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99FF7438-6645-CBB0-419F-832BBDE835E0}"/>
              </a:ext>
            </a:extLst>
          </p:cNvPr>
          <p:cNvCxnSpPr>
            <a:cxnSpLocks/>
          </p:cNvCxnSpPr>
          <p:nvPr/>
        </p:nvCxnSpPr>
        <p:spPr>
          <a:xfrm flipH="1">
            <a:off x="9959413" y="2756169"/>
            <a:ext cx="2097681" cy="1136927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B5E5B1C1-7968-80AD-AE8D-2AE002A64B79}"/>
              </a:ext>
            </a:extLst>
          </p:cNvPr>
          <p:cNvCxnSpPr>
            <a:cxnSpLocks/>
          </p:cNvCxnSpPr>
          <p:nvPr/>
        </p:nvCxnSpPr>
        <p:spPr>
          <a:xfrm>
            <a:off x="5032614" y="3168192"/>
            <a:ext cx="0" cy="16589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>
            <a:extLst>
              <a:ext uri="{FF2B5EF4-FFF2-40B4-BE49-F238E27FC236}">
                <a16:creationId xmlns:a16="http://schemas.microsoft.com/office/drawing/2014/main" id="{DAC1577B-9BA7-9E48-52F5-9E571792E3F1}"/>
              </a:ext>
            </a:extLst>
          </p:cNvPr>
          <p:cNvSpPr txBox="1"/>
          <p:nvPr/>
        </p:nvSpPr>
        <p:spPr>
          <a:xfrm>
            <a:off x="5132601" y="3112826"/>
            <a:ext cx="2381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Neutron or dark matter</a:t>
            </a:r>
          </a:p>
        </p:txBody>
      </p:sp>
      <p:sp>
        <p:nvSpPr>
          <p:cNvPr id="93" name="Freeform 92">
            <a:extLst>
              <a:ext uri="{FF2B5EF4-FFF2-40B4-BE49-F238E27FC236}">
                <a16:creationId xmlns:a16="http://schemas.microsoft.com/office/drawing/2014/main" id="{D44DA7F4-AE74-78EC-82A3-92C84E3A21A1}"/>
              </a:ext>
            </a:extLst>
          </p:cNvPr>
          <p:cNvSpPr/>
          <p:nvPr/>
        </p:nvSpPr>
        <p:spPr>
          <a:xfrm>
            <a:off x="9650224" y="3919468"/>
            <a:ext cx="295670" cy="1025412"/>
          </a:xfrm>
          <a:custGeom>
            <a:avLst/>
            <a:gdLst>
              <a:gd name="connsiteX0" fmla="*/ 295670 w 295670"/>
              <a:gd name="connsiteY0" fmla="*/ 0 h 906449"/>
              <a:gd name="connsiteX1" fmla="*/ 271816 w 295670"/>
              <a:gd name="connsiteY1" fmla="*/ 87465 h 906449"/>
              <a:gd name="connsiteX2" fmla="*/ 247962 w 295670"/>
              <a:gd name="connsiteY2" fmla="*/ 103367 h 906449"/>
              <a:gd name="connsiteX3" fmla="*/ 247962 w 295670"/>
              <a:gd name="connsiteY3" fmla="*/ 151075 h 906449"/>
              <a:gd name="connsiteX4" fmla="*/ 240011 w 295670"/>
              <a:gd name="connsiteY4" fmla="*/ 246491 h 906449"/>
              <a:gd name="connsiteX5" fmla="*/ 232059 w 295670"/>
              <a:gd name="connsiteY5" fmla="*/ 270345 h 906449"/>
              <a:gd name="connsiteX6" fmla="*/ 208206 w 295670"/>
              <a:gd name="connsiteY6" fmla="*/ 294199 h 906449"/>
              <a:gd name="connsiteX7" fmla="*/ 192303 w 295670"/>
              <a:gd name="connsiteY7" fmla="*/ 349858 h 906449"/>
              <a:gd name="connsiteX8" fmla="*/ 176400 w 295670"/>
              <a:gd name="connsiteY8" fmla="*/ 461176 h 906449"/>
              <a:gd name="connsiteX9" fmla="*/ 144595 w 295670"/>
              <a:gd name="connsiteY9" fmla="*/ 508884 h 906449"/>
              <a:gd name="connsiteX10" fmla="*/ 96887 w 295670"/>
              <a:gd name="connsiteY10" fmla="*/ 524787 h 906449"/>
              <a:gd name="connsiteX11" fmla="*/ 73033 w 295670"/>
              <a:gd name="connsiteY11" fmla="*/ 532738 h 906449"/>
              <a:gd name="connsiteX12" fmla="*/ 49179 w 295670"/>
              <a:gd name="connsiteY12" fmla="*/ 548640 h 906449"/>
              <a:gd name="connsiteX13" fmla="*/ 33277 w 295670"/>
              <a:gd name="connsiteY13" fmla="*/ 596348 h 906449"/>
              <a:gd name="connsiteX14" fmla="*/ 25326 w 295670"/>
              <a:gd name="connsiteY14" fmla="*/ 620202 h 906449"/>
              <a:gd name="connsiteX15" fmla="*/ 33277 w 295670"/>
              <a:gd name="connsiteY15" fmla="*/ 683813 h 906449"/>
              <a:gd name="connsiteX16" fmla="*/ 41228 w 295670"/>
              <a:gd name="connsiteY16" fmla="*/ 739472 h 906449"/>
              <a:gd name="connsiteX17" fmla="*/ 33277 w 295670"/>
              <a:gd name="connsiteY17" fmla="*/ 771277 h 906449"/>
              <a:gd name="connsiteX18" fmla="*/ 9423 w 295670"/>
              <a:gd name="connsiteY18" fmla="*/ 818985 h 906449"/>
              <a:gd name="connsiteX19" fmla="*/ 9423 w 295670"/>
              <a:gd name="connsiteY19" fmla="*/ 866693 h 906449"/>
              <a:gd name="connsiteX20" fmla="*/ 1472 w 295670"/>
              <a:gd name="connsiteY20" fmla="*/ 906449 h 906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5670" h="906449">
                <a:moveTo>
                  <a:pt x="295670" y="0"/>
                </a:moveTo>
                <a:cubicBezTo>
                  <a:pt x="290967" y="37629"/>
                  <a:pt x="297590" y="61692"/>
                  <a:pt x="271816" y="87465"/>
                </a:cubicBezTo>
                <a:cubicBezTo>
                  <a:pt x="265059" y="94222"/>
                  <a:pt x="255913" y="98066"/>
                  <a:pt x="247962" y="103367"/>
                </a:cubicBezTo>
                <a:cubicBezTo>
                  <a:pt x="226759" y="166978"/>
                  <a:pt x="247962" y="87464"/>
                  <a:pt x="247962" y="151075"/>
                </a:cubicBezTo>
                <a:cubicBezTo>
                  <a:pt x="247962" y="182991"/>
                  <a:pt x="244229" y="214855"/>
                  <a:pt x="240011" y="246491"/>
                </a:cubicBezTo>
                <a:cubicBezTo>
                  <a:pt x="238903" y="254799"/>
                  <a:pt x="236708" y="263371"/>
                  <a:pt x="232059" y="270345"/>
                </a:cubicBezTo>
                <a:cubicBezTo>
                  <a:pt x="225822" y="279701"/>
                  <a:pt x="216157" y="286248"/>
                  <a:pt x="208206" y="294199"/>
                </a:cubicBezTo>
                <a:cubicBezTo>
                  <a:pt x="202753" y="310556"/>
                  <a:pt x="194522" y="333213"/>
                  <a:pt x="192303" y="349858"/>
                </a:cubicBezTo>
                <a:cubicBezTo>
                  <a:pt x="190897" y="360402"/>
                  <a:pt x="191519" y="433962"/>
                  <a:pt x="176400" y="461176"/>
                </a:cubicBezTo>
                <a:cubicBezTo>
                  <a:pt x="167118" y="477883"/>
                  <a:pt x="162727" y="502840"/>
                  <a:pt x="144595" y="508884"/>
                </a:cubicBezTo>
                <a:lnTo>
                  <a:pt x="96887" y="524787"/>
                </a:lnTo>
                <a:cubicBezTo>
                  <a:pt x="88936" y="527437"/>
                  <a:pt x="80007" y="528089"/>
                  <a:pt x="73033" y="532738"/>
                </a:cubicBezTo>
                <a:lnTo>
                  <a:pt x="49179" y="548640"/>
                </a:lnTo>
                <a:lnTo>
                  <a:pt x="33277" y="596348"/>
                </a:lnTo>
                <a:lnTo>
                  <a:pt x="25326" y="620202"/>
                </a:lnTo>
                <a:cubicBezTo>
                  <a:pt x="27976" y="641406"/>
                  <a:pt x="30453" y="662632"/>
                  <a:pt x="33277" y="683813"/>
                </a:cubicBezTo>
                <a:cubicBezTo>
                  <a:pt x="35754" y="702390"/>
                  <a:pt x="41228" y="720731"/>
                  <a:pt x="41228" y="739472"/>
                </a:cubicBezTo>
                <a:cubicBezTo>
                  <a:pt x="41228" y="750400"/>
                  <a:pt x="36279" y="760770"/>
                  <a:pt x="33277" y="771277"/>
                </a:cubicBezTo>
                <a:cubicBezTo>
                  <a:pt x="25047" y="800083"/>
                  <a:pt x="26848" y="792849"/>
                  <a:pt x="9423" y="818985"/>
                </a:cubicBezTo>
                <a:cubicBezTo>
                  <a:pt x="-11780" y="882596"/>
                  <a:pt x="9423" y="803082"/>
                  <a:pt x="9423" y="866693"/>
                </a:cubicBezTo>
                <a:cubicBezTo>
                  <a:pt x="9423" y="880207"/>
                  <a:pt x="1472" y="906449"/>
                  <a:pt x="1472" y="906449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Freeform 93">
            <a:extLst>
              <a:ext uri="{FF2B5EF4-FFF2-40B4-BE49-F238E27FC236}">
                <a16:creationId xmlns:a16="http://schemas.microsoft.com/office/drawing/2014/main" id="{B881E6CE-9329-9EA1-14D8-938AA93BEAF8}"/>
              </a:ext>
            </a:extLst>
          </p:cNvPr>
          <p:cNvSpPr/>
          <p:nvPr/>
        </p:nvSpPr>
        <p:spPr>
          <a:xfrm>
            <a:off x="9960748" y="3912221"/>
            <a:ext cx="723569" cy="1041620"/>
          </a:xfrm>
          <a:custGeom>
            <a:avLst/>
            <a:gdLst>
              <a:gd name="connsiteX0" fmla="*/ 0 w 723569"/>
              <a:gd name="connsiteY0" fmla="*/ 0 h 1041620"/>
              <a:gd name="connsiteX1" fmla="*/ 47708 w 723569"/>
              <a:gd name="connsiteY1" fmla="*/ 95415 h 1041620"/>
              <a:gd name="connsiteX2" fmla="*/ 55659 w 723569"/>
              <a:gd name="connsiteY2" fmla="*/ 143123 h 1041620"/>
              <a:gd name="connsiteX3" fmla="*/ 103367 w 723569"/>
              <a:gd name="connsiteY3" fmla="*/ 190831 h 1041620"/>
              <a:gd name="connsiteX4" fmla="*/ 127221 w 723569"/>
              <a:gd name="connsiteY4" fmla="*/ 198782 h 1041620"/>
              <a:gd name="connsiteX5" fmla="*/ 166978 w 723569"/>
              <a:gd name="connsiteY5" fmla="*/ 238539 h 1041620"/>
              <a:gd name="connsiteX6" fmla="*/ 214685 w 723569"/>
              <a:gd name="connsiteY6" fmla="*/ 270344 h 1041620"/>
              <a:gd name="connsiteX7" fmla="*/ 278296 w 723569"/>
              <a:gd name="connsiteY7" fmla="*/ 302149 h 1041620"/>
              <a:gd name="connsiteX8" fmla="*/ 294198 w 723569"/>
              <a:gd name="connsiteY8" fmla="*/ 326003 h 1041620"/>
              <a:gd name="connsiteX9" fmla="*/ 365760 w 723569"/>
              <a:gd name="connsiteY9" fmla="*/ 389614 h 1041620"/>
              <a:gd name="connsiteX10" fmla="*/ 389614 w 723569"/>
              <a:gd name="connsiteY10" fmla="*/ 405516 h 1041620"/>
              <a:gd name="connsiteX11" fmla="*/ 397565 w 723569"/>
              <a:gd name="connsiteY11" fmla="*/ 429370 h 1041620"/>
              <a:gd name="connsiteX12" fmla="*/ 405517 w 723569"/>
              <a:gd name="connsiteY12" fmla="*/ 500932 h 1041620"/>
              <a:gd name="connsiteX13" fmla="*/ 421419 w 723569"/>
              <a:gd name="connsiteY13" fmla="*/ 524786 h 1041620"/>
              <a:gd name="connsiteX14" fmla="*/ 469127 w 723569"/>
              <a:gd name="connsiteY14" fmla="*/ 540688 h 1041620"/>
              <a:gd name="connsiteX15" fmla="*/ 485030 w 723569"/>
              <a:gd name="connsiteY15" fmla="*/ 564542 h 1041620"/>
              <a:gd name="connsiteX16" fmla="*/ 508884 w 723569"/>
              <a:gd name="connsiteY16" fmla="*/ 588396 h 1041620"/>
              <a:gd name="connsiteX17" fmla="*/ 516835 w 723569"/>
              <a:gd name="connsiteY17" fmla="*/ 612250 h 1041620"/>
              <a:gd name="connsiteX18" fmla="*/ 532738 w 723569"/>
              <a:gd name="connsiteY18" fmla="*/ 636104 h 1041620"/>
              <a:gd name="connsiteX19" fmla="*/ 540689 w 723569"/>
              <a:gd name="connsiteY19" fmla="*/ 667909 h 1041620"/>
              <a:gd name="connsiteX20" fmla="*/ 580445 w 723569"/>
              <a:gd name="connsiteY20" fmla="*/ 755374 h 1041620"/>
              <a:gd name="connsiteX21" fmla="*/ 612251 w 723569"/>
              <a:gd name="connsiteY21" fmla="*/ 803081 h 1041620"/>
              <a:gd name="connsiteX22" fmla="*/ 636105 w 723569"/>
              <a:gd name="connsiteY22" fmla="*/ 811033 h 1041620"/>
              <a:gd name="connsiteX23" fmla="*/ 683812 w 723569"/>
              <a:gd name="connsiteY23" fmla="*/ 811033 h 1041620"/>
              <a:gd name="connsiteX24" fmla="*/ 691764 w 723569"/>
              <a:gd name="connsiteY24" fmla="*/ 834887 h 1041620"/>
              <a:gd name="connsiteX25" fmla="*/ 699715 w 723569"/>
              <a:gd name="connsiteY25" fmla="*/ 1025718 h 1041620"/>
              <a:gd name="connsiteX26" fmla="*/ 723569 w 723569"/>
              <a:gd name="connsiteY26" fmla="*/ 1041620 h 1041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723569" h="1041620">
                <a:moveTo>
                  <a:pt x="0" y="0"/>
                </a:moveTo>
                <a:cubicBezTo>
                  <a:pt x="15903" y="31805"/>
                  <a:pt x="34820" y="62274"/>
                  <a:pt x="47708" y="95415"/>
                </a:cubicBezTo>
                <a:cubicBezTo>
                  <a:pt x="53551" y="110441"/>
                  <a:pt x="49671" y="128154"/>
                  <a:pt x="55659" y="143123"/>
                </a:cubicBezTo>
                <a:cubicBezTo>
                  <a:pt x="63956" y="163865"/>
                  <a:pt x="83840" y="181067"/>
                  <a:pt x="103367" y="190831"/>
                </a:cubicBezTo>
                <a:cubicBezTo>
                  <a:pt x="110864" y="194579"/>
                  <a:pt x="119270" y="196132"/>
                  <a:pt x="127221" y="198782"/>
                </a:cubicBezTo>
                <a:cubicBezTo>
                  <a:pt x="222638" y="262395"/>
                  <a:pt x="82163" y="164325"/>
                  <a:pt x="166978" y="238539"/>
                </a:cubicBezTo>
                <a:cubicBezTo>
                  <a:pt x="181361" y="251125"/>
                  <a:pt x="198091" y="260862"/>
                  <a:pt x="214685" y="270344"/>
                </a:cubicBezTo>
                <a:cubicBezTo>
                  <a:pt x="235268" y="282106"/>
                  <a:pt x="278296" y="302149"/>
                  <a:pt x="278296" y="302149"/>
                </a:cubicBezTo>
                <a:cubicBezTo>
                  <a:pt x="283597" y="310100"/>
                  <a:pt x="287979" y="318747"/>
                  <a:pt x="294198" y="326003"/>
                </a:cubicBezTo>
                <a:cubicBezTo>
                  <a:pt x="315020" y="350295"/>
                  <a:pt x="340313" y="370528"/>
                  <a:pt x="365760" y="389614"/>
                </a:cubicBezTo>
                <a:cubicBezTo>
                  <a:pt x="373405" y="395348"/>
                  <a:pt x="381663" y="400215"/>
                  <a:pt x="389614" y="405516"/>
                </a:cubicBezTo>
                <a:cubicBezTo>
                  <a:pt x="392264" y="413467"/>
                  <a:pt x="396187" y="421103"/>
                  <a:pt x="397565" y="429370"/>
                </a:cubicBezTo>
                <a:cubicBezTo>
                  <a:pt x="401511" y="453044"/>
                  <a:pt x="399696" y="477648"/>
                  <a:pt x="405517" y="500932"/>
                </a:cubicBezTo>
                <a:cubicBezTo>
                  <a:pt x="407835" y="510203"/>
                  <a:pt x="413315" y="519721"/>
                  <a:pt x="421419" y="524786"/>
                </a:cubicBezTo>
                <a:cubicBezTo>
                  <a:pt x="435634" y="533670"/>
                  <a:pt x="469127" y="540688"/>
                  <a:pt x="469127" y="540688"/>
                </a:cubicBezTo>
                <a:cubicBezTo>
                  <a:pt x="474428" y="548639"/>
                  <a:pt x="478912" y="557201"/>
                  <a:pt x="485030" y="564542"/>
                </a:cubicBezTo>
                <a:cubicBezTo>
                  <a:pt x="492229" y="573181"/>
                  <a:pt x="502647" y="579040"/>
                  <a:pt x="508884" y="588396"/>
                </a:cubicBezTo>
                <a:cubicBezTo>
                  <a:pt x="513533" y="595370"/>
                  <a:pt x="513087" y="604753"/>
                  <a:pt x="516835" y="612250"/>
                </a:cubicBezTo>
                <a:cubicBezTo>
                  <a:pt x="521109" y="620797"/>
                  <a:pt x="527437" y="628153"/>
                  <a:pt x="532738" y="636104"/>
                </a:cubicBezTo>
                <a:cubicBezTo>
                  <a:pt x="535388" y="646706"/>
                  <a:pt x="536954" y="657639"/>
                  <a:pt x="540689" y="667909"/>
                </a:cubicBezTo>
                <a:cubicBezTo>
                  <a:pt x="545174" y="680244"/>
                  <a:pt x="569632" y="737353"/>
                  <a:pt x="580445" y="755374"/>
                </a:cubicBezTo>
                <a:cubicBezTo>
                  <a:pt x="590278" y="771763"/>
                  <a:pt x="594119" y="797037"/>
                  <a:pt x="612251" y="803081"/>
                </a:cubicBezTo>
                <a:lnTo>
                  <a:pt x="636105" y="811033"/>
                </a:lnTo>
                <a:cubicBezTo>
                  <a:pt x="652009" y="805731"/>
                  <a:pt x="667908" y="795129"/>
                  <a:pt x="683812" y="811033"/>
                </a:cubicBezTo>
                <a:cubicBezTo>
                  <a:pt x="689739" y="816960"/>
                  <a:pt x="689113" y="826936"/>
                  <a:pt x="691764" y="834887"/>
                </a:cubicBezTo>
                <a:cubicBezTo>
                  <a:pt x="694414" y="898497"/>
                  <a:pt x="690034" y="962793"/>
                  <a:pt x="699715" y="1025718"/>
                </a:cubicBezTo>
                <a:cubicBezTo>
                  <a:pt x="701168" y="1035163"/>
                  <a:pt x="723569" y="1041620"/>
                  <a:pt x="723569" y="104162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Freeform 94">
            <a:extLst>
              <a:ext uri="{FF2B5EF4-FFF2-40B4-BE49-F238E27FC236}">
                <a16:creationId xmlns:a16="http://schemas.microsoft.com/office/drawing/2014/main" id="{AD230414-F734-B66B-CE8F-1607C7259E9A}"/>
              </a:ext>
            </a:extLst>
          </p:cNvPr>
          <p:cNvSpPr/>
          <p:nvPr/>
        </p:nvSpPr>
        <p:spPr>
          <a:xfrm>
            <a:off x="9125765" y="3912221"/>
            <a:ext cx="803177" cy="904768"/>
          </a:xfrm>
          <a:custGeom>
            <a:avLst/>
            <a:gdLst>
              <a:gd name="connsiteX0" fmla="*/ 803082 w 803082"/>
              <a:gd name="connsiteY0" fmla="*/ 0 h 914980"/>
              <a:gd name="connsiteX1" fmla="*/ 763325 w 803082"/>
              <a:gd name="connsiteY1" fmla="*/ 15902 h 914980"/>
              <a:gd name="connsiteX2" fmla="*/ 747423 w 803082"/>
              <a:gd name="connsiteY2" fmla="*/ 39756 h 914980"/>
              <a:gd name="connsiteX3" fmla="*/ 723569 w 803082"/>
              <a:gd name="connsiteY3" fmla="*/ 87464 h 914980"/>
              <a:gd name="connsiteX4" fmla="*/ 699715 w 803082"/>
              <a:gd name="connsiteY4" fmla="*/ 95415 h 914980"/>
              <a:gd name="connsiteX5" fmla="*/ 580445 w 803082"/>
              <a:gd name="connsiteY5" fmla="*/ 103367 h 914980"/>
              <a:gd name="connsiteX6" fmla="*/ 564543 w 803082"/>
              <a:gd name="connsiteY6" fmla="*/ 127220 h 914980"/>
              <a:gd name="connsiteX7" fmla="*/ 540689 w 803082"/>
              <a:gd name="connsiteY7" fmla="*/ 206734 h 914980"/>
              <a:gd name="connsiteX8" fmla="*/ 548640 w 803082"/>
              <a:gd name="connsiteY8" fmla="*/ 278295 h 914980"/>
              <a:gd name="connsiteX9" fmla="*/ 508884 w 803082"/>
              <a:gd name="connsiteY9" fmla="*/ 349857 h 914980"/>
              <a:gd name="connsiteX10" fmla="*/ 492981 w 803082"/>
              <a:gd name="connsiteY10" fmla="*/ 373711 h 914980"/>
              <a:gd name="connsiteX11" fmla="*/ 477079 w 803082"/>
              <a:gd name="connsiteY11" fmla="*/ 397565 h 914980"/>
              <a:gd name="connsiteX12" fmla="*/ 445273 w 803082"/>
              <a:gd name="connsiteY12" fmla="*/ 421419 h 914980"/>
              <a:gd name="connsiteX13" fmla="*/ 413468 w 803082"/>
              <a:gd name="connsiteY13" fmla="*/ 469127 h 914980"/>
              <a:gd name="connsiteX14" fmla="*/ 365760 w 803082"/>
              <a:gd name="connsiteY14" fmla="*/ 485029 h 914980"/>
              <a:gd name="connsiteX15" fmla="*/ 341906 w 803082"/>
              <a:gd name="connsiteY15" fmla="*/ 500932 h 914980"/>
              <a:gd name="connsiteX16" fmla="*/ 310101 w 803082"/>
              <a:gd name="connsiteY16" fmla="*/ 548640 h 914980"/>
              <a:gd name="connsiteX17" fmla="*/ 294199 w 803082"/>
              <a:gd name="connsiteY17" fmla="*/ 572494 h 914980"/>
              <a:gd name="connsiteX18" fmla="*/ 222637 w 803082"/>
              <a:gd name="connsiteY18" fmla="*/ 628153 h 914980"/>
              <a:gd name="connsiteX19" fmla="*/ 198783 w 803082"/>
              <a:gd name="connsiteY19" fmla="*/ 636104 h 914980"/>
              <a:gd name="connsiteX20" fmla="*/ 151075 w 803082"/>
              <a:gd name="connsiteY20" fmla="*/ 659958 h 914980"/>
              <a:gd name="connsiteX21" fmla="*/ 103367 w 803082"/>
              <a:gd name="connsiteY21" fmla="*/ 699714 h 914980"/>
              <a:gd name="connsiteX22" fmla="*/ 95416 w 803082"/>
              <a:gd name="connsiteY22" fmla="*/ 818984 h 914980"/>
              <a:gd name="connsiteX23" fmla="*/ 87465 w 803082"/>
              <a:gd name="connsiteY23" fmla="*/ 842838 h 914980"/>
              <a:gd name="connsiteX24" fmla="*/ 63611 w 803082"/>
              <a:gd name="connsiteY24" fmla="*/ 858740 h 914980"/>
              <a:gd name="connsiteX25" fmla="*/ 23854 w 803082"/>
              <a:gd name="connsiteY25" fmla="*/ 914400 h 914980"/>
              <a:gd name="connsiteX26" fmla="*/ 0 w 803082"/>
              <a:gd name="connsiteY26" fmla="*/ 914400 h 914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803082" h="914980">
                <a:moveTo>
                  <a:pt x="803082" y="0"/>
                </a:moveTo>
                <a:cubicBezTo>
                  <a:pt x="789830" y="5301"/>
                  <a:pt x="774940" y="7606"/>
                  <a:pt x="763325" y="15902"/>
                </a:cubicBezTo>
                <a:cubicBezTo>
                  <a:pt x="755549" y="21456"/>
                  <a:pt x="751697" y="31209"/>
                  <a:pt x="747423" y="39756"/>
                </a:cubicBezTo>
                <a:cubicBezTo>
                  <a:pt x="737820" y="58963"/>
                  <a:pt x="742559" y="72272"/>
                  <a:pt x="723569" y="87464"/>
                </a:cubicBezTo>
                <a:cubicBezTo>
                  <a:pt x="717024" y="92700"/>
                  <a:pt x="707666" y="92765"/>
                  <a:pt x="699715" y="95415"/>
                </a:cubicBezTo>
                <a:cubicBezTo>
                  <a:pt x="649694" y="88269"/>
                  <a:pt x="630430" y="78375"/>
                  <a:pt x="580445" y="103367"/>
                </a:cubicBezTo>
                <a:cubicBezTo>
                  <a:pt x="571898" y="107640"/>
                  <a:pt x="569844" y="119269"/>
                  <a:pt x="564543" y="127220"/>
                </a:cubicBezTo>
                <a:cubicBezTo>
                  <a:pt x="545184" y="185295"/>
                  <a:pt x="552705" y="158666"/>
                  <a:pt x="540689" y="206734"/>
                </a:cubicBezTo>
                <a:cubicBezTo>
                  <a:pt x="543339" y="230588"/>
                  <a:pt x="548640" y="254295"/>
                  <a:pt x="548640" y="278295"/>
                </a:cubicBezTo>
                <a:cubicBezTo>
                  <a:pt x="548640" y="299289"/>
                  <a:pt x="513425" y="343045"/>
                  <a:pt x="508884" y="349857"/>
                </a:cubicBezTo>
                <a:lnTo>
                  <a:pt x="492981" y="373711"/>
                </a:lnTo>
                <a:cubicBezTo>
                  <a:pt x="487680" y="381662"/>
                  <a:pt x="484724" y="391831"/>
                  <a:pt x="477079" y="397565"/>
                </a:cubicBezTo>
                <a:lnTo>
                  <a:pt x="445273" y="421419"/>
                </a:lnTo>
                <a:cubicBezTo>
                  <a:pt x="434671" y="437322"/>
                  <a:pt x="431600" y="463083"/>
                  <a:pt x="413468" y="469127"/>
                </a:cubicBezTo>
                <a:lnTo>
                  <a:pt x="365760" y="485029"/>
                </a:lnTo>
                <a:cubicBezTo>
                  <a:pt x="357809" y="490330"/>
                  <a:pt x="348199" y="493740"/>
                  <a:pt x="341906" y="500932"/>
                </a:cubicBezTo>
                <a:cubicBezTo>
                  <a:pt x="329320" y="515316"/>
                  <a:pt x="320703" y="532737"/>
                  <a:pt x="310101" y="548640"/>
                </a:cubicBezTo>
                <a:cubicBezTo>
                  <a:pt x="304800" y="556591"/>
                  <a:pt x="300956" y="565737"/>
                  <a:pt x="294199" y="572494"/>
                </a:cubicBezTo>
                <a:cubicBezTo>
                  <a:pt x="273618" y="593074"/>
                  <a:pt x="251165" y="618644"/>
                  <a:pt x="222637" y="628153"/>
                </a:cubicBezTo>
                <a:lnTo>
                  <a:pt x="198783" y="636104"/>
                </a:lnTo>
                <a:cubicBezTo>
                  <a:pt x="130430" y="681674"/>
                  <a:pt x="216907" y="627044"/>
                  <a:pt x="151075" y="659958"/>
                </a:cubicBezTo>
                <a:cubicBezTo>
                  <a:pt x="128934" y="671028"/>
                  <a:pt x="120953" y="682128"/>
                  <a:pt x="103367" y="699714"/>
                </a:cubicBezTo>
                <a:cubicBezTo>
                  <a:pt x="113170" y="787938"/>
                  <a:pt x="118909" y="748506"/>
                  <a:pt x="95416" y="818984"/>
                </a:cubicBezTo>
                <a:cubicBezTo>
                  <a:pt x="92766" y="826935"/>
                  <a:pt x="94439" y="838189"/>
                  <a:pt x="87465" y="842838"/>
                </a:cubicBezTo>
                <a:lnTo>
                  <a:pt x="63611" y="858740"/>
                </a:lnTo>
                <a:cubicBezTo>
                  <a:pt x="49735" y="900366"/>
                  <a:pt x="61272" y="908163"/>
                  <a:pt x="23854" y="914400"/>
                </a:cubicBezTo>
                <a:cubicBezTo>
                  <a:pt x="16011" y="915707"/>
                  <a:pt x="7951" y="914400"/>
                  <a:pt x="0" y="91440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2750D3F-17B5-B791-0B71-F605E7ADCFE3}"/>
              </a:ext>
            </a:extLst>
          </p:cNvPr>
          <p:cNvCxnSpPr>
            <a:cxnSpLocks/>
          </p:cNvCxnSpPr>
          <p:nvPr/>
        </p:nvCxnSpPr>
        <p:spPr>
          <a:xfrm>
            <a:off x="9650224" y="4944880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Oval 96">
            <a:extLst>
              <a:ext uri="{FF2B5EF4-FFF2-40B4-BE49-F238E27FC236}">
                <a16:creationId xmlns:a16="http://schemas.microsoft.com/office/drawing/2014/main" id="{AD994235-E89A-E51C-3704-D3D4DE88A593}"/>
              </a:ext>
            </a:extLst>
          </p:cNvPr>
          <p:cNvSpPr/>
          <p:nvPr/>
        </p:nvSpPr>
        <p:spPr>
          <a:xfrm>
            <a:off x="9530885" y="5640769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E1D4C001-C61A-6713-0B97-7E8D1456DDE1}"/>
              </a:ext>
            </a:extLst>
          </p:cNvPr>
          <p:cNvCxnSpPr>
            <a:cxnSpLocks/>
          </p:cNvCxnSpPr>
          <p:nvPr/>
        </p:nvCxnSpPr>
        <p:spPr>
          <a:xfrm>
            <a:off x="10669316" y="4955361"/>
            <a:ext cx="0" cy="70926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Freeform 98">
            <a:extLst>
              <a:ext uri="{FF2B5EF4-FFF2-40B4-BE49-F238E27FC236}">
                <a16:creationId xmlns:a16="http://schemas.microsoft.com/office/drawing/2014/main" id="{8B8016A3-EAA9-241D-91CA-FBBE6DB9AEE1}"/>
              </a:ext>
            </a:extLst>
          </p:cNvPr>
          <p:cNvSpPr/>
          <p:nvPr/>
        </p:nvSpPr>
        <p:spPr>
          <a:xfrm>
            <a:off x="760451" y="2612035"/>
            <a:ext cx="45719" cy="152289"/>
          </a:xfrm>
          <a:custGeom>
            <a:avLst/>
            <a:gdLst>
              <a:gd name="connsiteX0" fmla="*/ 23917 w 32100"/>
              <a:gd name="connsiteY0" fmla="*/ 0 h 182880"/>
              <a:gd name="connsiteX1" fmla="*/ 63 w 32100"/>
              <a:gd name="connsiteY1" fmla="*/ 39756 h 182880"/>
              <a:gd name="connsiteX2" fmla="*/ 15966 w 32100"/>
              <a:gd name="connsiteY2" fmla="*/ 63610 h 182880"/>
              <a:gd name="connsiteX3" fmla="*/ 8015 w 32100"/>
              <a:gd name="connsiteY3" fmla="*/ 95415 h 182880"/>
              <a:gd name="connsiteX4" fmla="*/ 31869 w 32100"/>
              <a:gd name="connsiteY4" fmla="*/ 174928 h 182880"/>
              <a:gd name="connsiteX5" fmla="*/ 31869 w 32100"/>
              <a:gd name="connsiteY5" fmla="*/ 182880 h 182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100" h="182880">
                <a:moveTo>
                  <a:pt x="23917" y="0"/>
                </a:moveTo>
                <a:cubicBezTo>
                  <a:pt x="15966" y="13252"/>
                  <a:pt x="1980" y="24421"/>
                  <a:pt x="63" y="39756"/>
                </a:cubicBezTo>
                <a:cubicBezTo>
                  <a:pt x="-1122" y="49239"/>
                  <a:pt x="14614" y="54150"/>
                  <a:pt x="15966" y="63610"/>
                </a:cubicBezTo>
                <a:cubicBezTo>
                  <a:pt x="17512" y="74428"/>
                  <a:pt x="10665" y="84813"/>
                  <a:pt x="8015" y="95415"/>
                </a:cubicBezTo>
                <a:cubicBezTo>
                  <a:pt x="18153" y="125830"/>
                  <a:pt x="25862" y="144893"/>
                  <a:pt x="31869" y="174928"/>
                </a:cubicBezTo>
                <a:cubicBezTo>
                  <a:pt x="32389" y="177527"/>
                  <a:pt x="31869" y="180229"/>
                  <a:pt x="31869" y="182880"/>
                </a:cubicBezTo>
              </a:path>
            </a:pathLst>
          </a:custGeom>
          <a:noFill/>
          <a:ln w="63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id="{2727F1F4-E6DD-8BC6-4A29-23630805DD4A}"/>
              </a:ext>
            </a:extLst>
          </p:cNvPr>
          <p:cNvCxnSpPr>
            <a:cxnSpLocks/>
          </p:cNvCxnSpPr>
          <p:nvPr/>
        </p:nvCxnSpPr>
        <p:spPr>
          <a:xfrm flipH="1">
            <a:off x="1633865" y="4373833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Oval 100">
            <a:extLst>
              <a:ext uri="{FF2B5EF4-FFF2-40B4-BE49-F238E27FC236}">
                <a16:creationId xmlns:a16="http://schemas.microsoft.com/office/drawing/2014/main" id="{04A8B838-4053-D186-BDED-8F539E597EDB}"/>
              </a:ext>
            </a:extLst>
          </p:cNvPr>
          <p:cNvSpPr/>
          <p:nvPr/>
        </p:nvSpPr>
        <p:spPr>
          <a:xfrm>
            <a:off x="1235005" y="4977688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BB3A13FF-33BD-26B3-DC00-CB8F44013358}"/>
              </a:ext>
            </a:extLst>
          </p:cNvPr>
          <p:cNvCxnSpPr/>
          <p:nvPr/>
        </p:nvCxnSpPr>
        <p:spPr>
          <a:xfrm>
            <a:off x="1906866" y="4991800"/>
            <a:ext cx="0" cy="644596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B1F325EE-4DF0-BC2B-CDFE-14B5E34B1AC7}"/>
              </a:ext>
            </a:extLst>
          </p:cNvPr>
          <p:cNvCxnSpPr>
            <a:cxnSpLocks/>
            <a:stCxn id="69" idx="2"/>
          </p:cNvCxnSpPr>
          <p:nvPr/>
        </p:nvCxnSpPr>
        <p:spPr>
          <a:xfrm>
            <a:off x="2013307" y="4996512"/>
            <a:ext cx="5413" cy="353645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69059CC0-C44F-BACB-51D8-FD5C1D6F82BC}"/>
              </a:ext>
            </a:extLst>
          </p:cNvPr>
          <p:cNvCxnSpPr>
            <a:cxnSpLocks/>
          </p:cNvCxnSpPr>
          <p:nvPr/>
        </p:nvCxnSpPr>
        <p:spPr>
          <a:xfrm>
            <a:off x="2059822" y="4995548"/>
            <a:ext cx="0" cy="232233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C3B086C-909E-FF36-516A-B317215FA732}"/>
              </a:ext>
            </a:extLst>
          </p:cNvPr>
          <p:cNvCxnSpPr>
            <a:cxnSpLocks/>
          </p:cNvCxnSpPr>
          <p:nvPr/>
        </p:nvCxnSpPr>
        <p:spPr>
          <a:xfrm>
            <a:off x="1985416" y="4995548"/>
            <a:ext cx="0" cy="44740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6CB211E3-05BC-7AF9-DEEB-E180C051C053}"/>
              </a:ext>
            </a:extLst>
          </p:cNvPr>
          <p:cNvCxnSpPr/>
          <p:nvPr/>
        </p:nvCxnSpPr>
        <p:spPr>
          <a:xfrm>
            <a:off x="1351031" y="4343026"/>
            <a:ext cx="6645" cy="644974"/>
          </a:xfrm>
          <a:prstGeom prst="straightConnector1">
            <a:avLst/>
          </a:prstGeom>
          <a:ln>
            <a:solidFill>
              <a:srgbClr val="7030A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5D1C61AD-7D02-CA00-B5C0-166262AF1196}"/>
              </a:ext>
            </a:extLst>
          </p:cNvPr>
          <p:cNvCxnSpPr>
            <a:cxnSpLocks/>
          </p:cNvCxnSpPr>
          <p:nvPr/>
        </p:nvCxnSpPr>
        <p:spPr>
          <a:xfrm>
            <a:off x="884137" y="2882790"/>
            <a:ext cx="0" cy="15629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TextBox 107">
            <a:extLst>
              <a:ext uri="{FF2B5EF4-FFF2-40B4-BE49-F238E27FC236}">
                <a16:creationId xmlns:a16="http://schemas.microsoft.com/office/drawing/2014/main" id="{BE3C76F9-3C20-B136-5BEE-7300F6E37181}"/>
              </a:ext>
            </a:extLst>
          </p:cNvPr>
          <p:cNvSpPr txBox="1"/>
          <p:nvPr/>
        </p:nvSpPr>
        <p:spPr>
          <a:xfrm>
            <a:off x="1208934" y="2780214"/>
            <a:ext cx="1737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Hole trajectories</a:t>
            </a: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0787F035-64EE-1EE6-05ED-FAA1FE27E85C}"/>
              </a:ext>
            </a:extLst>
          </p:cNvPr>
          <p:cNvCxnSpPr>
            <a:cxnSpLocks/>
          </p:cNvCxnSpPr>
          <p:nvPr/>
        </p:nvCxnSpPr>
        <p:spPr>
          <a:xfrm flipH="1">
            <a:off x="4583783" y="4361117"/>
            <a:ext cx="703102" cy="2131758"/>
          </a:xfrm>
          <a:prstGeom prst="straightConnector1">
            <a:avLst/>
          </a:prstGeom>
          <a:ln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164A3F40-90B9-99ED-4675-08185C5C9647}"/>
              </a:ext>
            </a:extLst>
          </p:cNvPr>
          <p:cNvCxnSpPr>
            <a:cxnSpLocks/>
          </p:cNvCxnSpPr>
          <p:nvPr/>
        </p:nvCxnSpPr>
        <p:spPr>
          <a:xfrm>
            <a:off x="5074771" y="5007232"/>
            <a:ext cx="0" cy="669123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8DC7D878-ADD2-4B63-34F3-A99201AC2A54}"/>
              </a:ext>
            </a:extLst>
          </p:cNvPr>
          <p:cNvCxnSpPr>
            <a:cxnSpLocks/>
          </p:cNvCxnSpPr>
          <p:nvPr/>
        </p:nvCxnSpPr>
        <p:spPr>
          <a:xfrm>
            <a:off x="4961318" y="536181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4FA66E38-8C19-DA6E-9B3B-BC8642A0FE14}"/>
              </a:ext>
            </a:extLst>
          </p:cNvPr>
          <p:cNvCxnSpPr>
            <a:cxnSpLocks/>
          </p:cNvCxnSpPr>
          <p:nvPr/>
        </p:nvCxnSpPr>
        <p:spPr>
          <a:xfrm>
            <a:off x="4927444" y="544295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Oval 112">
            <a:extLst>
              <a:ext uri="{FF2B5EF4-FFF2-40B4-BE49-F238E27FC236}">
                <a16:creationId xmlns:a16="http://schemas.microsoft.com/office/drawing/2014/main" id="{3328FCFA-2D70-98A4-DD39-EE9AAAEEF9C7}"/>
              </a:ext>
            </a:extLst>
          </p:cNvPr>
          <p:cNvSpPr/>
          <p:nvPr/>
        </p:nvSpPr>
        <p:spPr>
          <a:xfrm>
            <a:off x="4853518" y="5641232"/>
            <a:ext cx="364643" cy="45719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A5A86853-30D7-F8FE-6AEB-23BD007AC02D}"/>
              </a:ext>
            </a:extLst>
          </p:cNvPr>
          <p:cNvCxnSpPr>
            <a:cxnSpLocks/>
          </p:cNvCxnSpPr>
          <p:nvPr/>
        </p:nvCxnSpPr>
        <p:spPr>
          <a:xfrm flipV="1">
            <a:off x="5002155" y="522375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EB3AD2AE-3AF6-E9E9-AE6A-8AD92012D5DD}"/>
              </a:ext>
            </a:extLst>
          </p:cNvPr>
          <p:cNvCxnSpPr>
            <a:cxnSpLocks/>
          </p:cNvCxnSpPr>
          <p:nvPr/>
        </p:nvCxnSpPr>
        <p:spPr>
          <a:xfrm>
            <a:off x="6861249" y="5016162"/>
            <a:ext cx="0" cy="635666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1378B2A9-CB58-F648-640E-D44B02F33516}"/>
              </a:ext>
            </a:extLst>
          </p:cNvPr>
          <p:cNvCxnSpPr>
            <a:cxnSpLocks/>
          </p:cNvCxnSpPr>
          <p:nvPr/>
        </p:nvCxnSpPr>
        <p:spPr>
          <a:xfrm>
            <a:off x="6747796" y="5370748"/>
            <a:ext cx="0" cy="29726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1537BF21-1BF0-5483-D2C7-472AB8350517}"/>
              </a:ext>
            </a:extLst>
          </p:cNvPr>
          <p:cNvCxnSpPr>
            <a:cxnSpLocks/>
          </p:cNvCxnSpPr>
          <p:nvPr/>
        </p:nvCxnSpPr>
        <p:spPr>
          <a:xfrm>
            <a:off x="6713922" y="5451886"/>
            <a:ext cx="0" cy="23223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38F28ADF-7B67-5485-2526-B61B2F7E48A9}"/>
              </a:ext>
            </a:extLst>
          </p:cNvPr>
          <p:cNvCxnSpPr>
            <a:cxnSpLocks/>
          </p:cNvCxnSpPr>
          <p:nvPr/>
        </p:nvCxnSpPr>
        <p:spPr>
          <a:xfrm flipV="1">
            <a:off x="6788633" y="5232685"/>
            <a:ext cx="0" cy="4280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>
            <a:extLst>
              <a:ext uri="{FF2B5EF4-FFF2-40B4-BE49-F238E27FC236}">
                <a16:creationId xmlns:a16="http://schemas.microsoft.com/office/drawing/2014/main" id="{015142DB-3E88-9163-4176-4934B6D89D41}"/>
              </a:ext>
            </a:extLst>
          </p:cNvPr>
          <p:cNvSpPr/>
          <p:nvPr/>
        </p:nvSpPr>
        <p:spPr>
          <a:xfrm>
            <a:off x="6606581" y="5641232"/>
            <a:ext cx="230588" cy="45719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5793C423-7FAC-FB81-13C2-2BE8BFBCC7EE}"/>
              </a:ext>
            </a:extLst>
          </p:cNvPr>
          <p:cNvSpPr txBox="1"/>
          <p:nvPr/>
        </p:nvSpPr>
        <p:spPr>
          <a:xfrm>
            <a:off x="9280685" y="2071280"/>
            <a:ext cx="2494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Even dark matter search</a:t>
            </a:r>
          </a:p>
        </p:txBody>
      </p:sp>
    </p:spTree>
    <p:extLst>
      <p:ext uri="{BB962C8B-B14F-4D97-AF65-F5344CB8AC3E}">
        <p14:creationId xmlns:p14="http://schemas.microsoft.com/office/powerpoint/2010/main" val="71858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1991DF-F40B-7770-F52E-5DE23B40C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trench isolated LGAD to Single Photon Avalanche Diode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16020-70F3-A4DD-C33D-71631102A7A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CFDCE-3AC9-A4E9-E77F-97649BD99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30C152-5510-40A6-1B37-FA317C42A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16</a:t>
            </a:fld>
            <a:endParaRPr lang="de-DE"/>
          </a:p>
        </p:txBody>
      </p:sp>
      <p:pic>
        <p:nvPicPr>
          <p:cNvPr id="8" name="Content Placeholder 7" descr="Diagram&#10;&#10;Description automatically generated">
            <a:extLst>
              <a:ext uri="{FF2B5EF4-FFF2-40B4-BE49-F238E27FC236}">
                <a16:creationId xmlns:a16="http://schemas.microsoft.com/office/drawing/2014/main" id="{DDA76C39-B70C-9EC5-7F40-278D0C059E1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77" t="41900" r="2489" b="2663"/>
          <a:stretch/>
        </p:blipFill>
        <p:spPr>
          <a:xfrm>
            <a:off x="6318590" y="2066185"/>
            <a:ext cx="5450298" cy="3870217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586B5A3B-5FAB-3594-0680-583381C96C4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0"/>
          <a:stretch/>
        </p:blipFill>
        <p:spPr bwMode="auto">
          <a:xfrm>
            <a:off x="741429" y="1965804"/>
            <a:ext cx="5063136" cy="373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673FE8-AFC4-BA6A-BDD0-2A539094465D}"/>
              </a:ext>
            </a:extLst>
          </p:cNvPr>
          <p:cNvSpPr txBox="1"/>
          <p:nvPr/>
        </p:nvSpPr>
        <p:spPr>
          <a:xfrm>
            <a:off x="697516" y="5805748"/>
            <a:ext cx="5150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G. Paternoster et al. </a:t>
            </a:r>
            <a:r>
              <a:rPr lang="en-CA" b="0" i="0" u="none" strike="noStrike" dirty="0">
                <a:solidFill>
                  <a:srgbClr val="536479"/>
                </a:solidFill>
                <a:effectLst/>
                <a:latin typeface="Roboto" panose="02000000000000000000" pitchFamily="2" charset="0"/>
                <a:hlinkClick r:id="rId4"/>
              </a:rPr>
              <a:t>10.1109/LED.2020.2991351</a:t>
            </a:r>
            <a:endParaRPr lang="en-CA" b="0" i="0" dirty="0">
              <a:solidFill>
                <a:srgbClr val="536479"/>
              </a:solidFill>
              <a:effectLst/>
              <a:latin typeface="Roboto" panose="02000000000000000000" pitchFamily="2" charset="0"/>
            </a:endParaRP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EB097D-3D23-BC36-04BB-841F9B17BCC5}"/>
              </a:ext>
            </a:extLst>
          </p:cNvPr>
          <p:cNvSpPr txBox="1"/>
          <p:nvPr/>
        </p:nvSpPr>
        <p:spPr>
          <a:xfrm>
            <a:off x="6160484" y="1647751"/>
            <a:ext cx="5979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Picture of a SPAD from the Photon to Digital Converter system</a:t>
            </a:r>
          </a:p>
        </p:txBody>
      </p:sp>
    </p:spTree>
    <p:extLst>
      <p:ext uri="{BB962C8B-B14F-4D97-AF65-F5344CB8AC3E}">
        <p14:creationId xmlns:p14="http://schemas.microsoft.com/office/powerpoint/2010/main" val="13174274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23B4E3-F3CE-72AD-19B6-887D7A631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Wavelength that are problematic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B4EBC9-55D3-63C9-7098-EA17B79B685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978C14-7993-C5FD-4799-8D16E89A2A9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24AADAC-8CB1-BCEA-D490-4C355426F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703D52-7245-0098-EA5B-337C066E4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17</a:t>
            </a:fld>
            <a:endParaRPr lang="de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040F773-878F-9D85-D168-7F8BD019FA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825625"/>
            <a:ext cx="5091241" cy="43513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EB8D1E-D99A-ED46-5028-F8E7CE7A1E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600" y="2481895"/>
            <a:ext cx="2844800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2841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FE9D0-6C16-44A3-4AF5-8A002E1D7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3D integrated master plan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E2C305-4519-0EA8-514E-88D327306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988B6E-865E-D1FB-D080-88B54B6B8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18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30A782-B294-CCB4-4F9F-C87E7A53F6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037" y="1508126"/>
            <a:ext cx="11671926" cy="503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226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5A7A-0004-DA60-0867-D17996713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Light emission to </a:t>
            </a:r>
            <a:r>
              <a:rPr lang="en-US" dirty="0" err="1"/>
              <a:t>crosstalks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E4FC01-8B86-598E-22DE-4358588452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76973" y="1869693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/>
              <a:t>Light emission assumptions:</a:t>
            </a:r>
          </a:p>
          <a:p>
            <a:pPr lvl="1"/>
            <a:r>
              <a:rPr lang="en-US" dirty="0"/>
              <a:t>At p-n junction – maximum field</a:t>
            </a:r>
          </a:p>
          <a:p>
            <a:pPr lvl="1"/>
            <a:r>
              <a:rPr lang="en-US" dirty="0"/>
              <a:t>Isotropic</a:t>
            </a:r>
          </a:p>
          <a:p>
            <a:r>
              <a:rPr lang="en-US" dirty="0"/>
              <a:t>External cross-talk</a:t>
            </a:r>
          </a:p>
          <a:p>
            <a:pPr lvl="1"/>
            <a:r>
              <a:rPr lang="en-US" dirty="0"/>
              <a:t>Photon escaping the </a:t>
            </a:r>
            <a:r>
              <a:rPr lang="en-US" dirty="0" err="1"/>
              <a:t>SiPM</a:t>
            </a:r>
            <a:r>
              <a:rPr lang="en-US" dirty="0"/>
              <a:t> surface</a:t>
            </a:r>
          </a:p>
          <a:p>
            <a:r>
              <a:rPr lang="en-US" dirty="0"/>
              <a:t>Internal cross-talk</a:t>
            </a:r>
          </a:p>
          <a:p>
            <a:pPr lvl="1"/>
            <a:r>
              <a:rPr lang="en-US" dirty="0"/>
              <a:t>Photons being absorbed in a </a:t>
            </a:r>
            <a:r>
              <a:rPr lang="en-US" dirty="0" err="1"/>
              <a:t>neibhoring</a:t>
            </a:r>
            <a:r>
              <a:rPr lang="en-US" dirty="0"/>
              <a:t> SPAD</a:t>
            </a:r>
          </a:p>
          <a:p>
            <a:r>
              <a:rPr lang="en-US" dirty="0"/>
              <a:t>We measure photons escaping with objective acceptance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68500D-1F2E-D0AB-7199-83D02C5E9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6A8CC-AB69-6F52-CE88-58C1D2BF4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19</a:t>
            </a:fld>
            <a:endParaRPr lang="de-DE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1D0EB87-DBD6-968F-3FCD-02E9236D2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02" y="1673648"/>
            <a:ext cx="6805395" cy="48051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BE6236A-FC5E-CE93-7FD7-5A690DC18C0D}"/>
              </a:ext>
            </a:extLst>
          </p:cNvPr>
          <p:cNvSpPr txBox="1"/>
          <p:nvPr/>
        </p:nvSpPr>
        <p:spPr>
          <a:xfrm>
            <a:off x="182271" y="1595525"/>
            <a:ext cx="3551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Single Photon Avalanche Diode </a:t>
            </a:r>
          </a:p>
        </p:txBody>
      </p:sp>
    </p:spTree>
    <p:extLst>
      <p:ext uri="{BB962C8B-B14F-4D97-AF65-F5344CB8AC3E}">
        <p14:creationId xmlns:p14="http://schemas.microsoft.com/office/powerpoint/2010/main" val="1312418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C4798-C547-3F06-8C49-FCE7BF6A4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Aim: Digital SPAD arrays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D2F2FE-B47A-4194-A2AF-04B00B4278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1567" y="1836258"/>
            <a:ext cx="4490374" cy="441270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Scalability</a:t>
            </a:r>
          </a:p>
          <a:p>
            <a:pPr lvl="1"/>
            <a:r>
              <a:rPr lang="en-US" dirty="0"/>
              <a:t>High cumbersome analog solution when area &gt; few m</a:t>
            </a:r>
            <a:r>
              <a:rPr lang="en-US" baseline="30000" dirty="0"/>
              <a:t>2</a:t>
            </a:r>
          </a:p>
          <a:p>
            <a:r>
              <a:rPr lang="en-US" dirty="0"/>
              <a:t>High performance</a:t>
            </a:r>
          </a:p>
          <a:p>
            <a:pPr lvl="1"/>
            <a:r>
              <a:rPr lang="en-US" dirty="0"/>
              <a:t>Timing resolution and re-triggering </a:t>
            </a:r>
          </a:p>
          <a:p>
            <a:pPr lvl="1"/>
            <a:r>
              <a:rPr lang="en-US" dirty="0"/>
              <a:t>Eliminate after-pulse</a:t>
            </a:r>
          </a:p>
          <a:p>
            <a:pPr lvl="1"/>
            <a:r>
              <a:rPr lang="en-US" dirty="0"/>
              <a:t>Lowest dark noise</a:t>
            </a:r>
          </a:p>
          <a:p>
            <a:r>
              <a:rPr lang="en-US" dirty="0"/>
              <a:t>Address specific SPADs</a:t>
            </a:r>
          </a:p>
          <a:p>
            <a:pPr lvl="1"/>
            <a:r>
              <a:rPr lang="en-US" dirty="0"/>
              <a:t>Position reconstruction</a:t>
            </a:r>
          </a:p>
          <a:p>
            <a:pPr lvl="1"/>
            <a:r>
              <a:rPr lang="en-US" dirty="0"/>
              <a:t>Wavelength filtering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F1354-F1AF-44A1-E0EF-E0C371DE7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9D9495-9945-1BAD-8E0B-FEA2463B2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2</a:t>
            </a:fld>
            <a:endParaRPr lang="de-D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E31812-A3BB-DC2A-43C6-8800ADBE6070}"/>
              </a:ext>
            </a:extLst>
          </p:cNvPr>
          <p:cNvSpPr/>
          <p:nvPr/>
        </p:nvSpPr>
        <p:spPr>
          <a:xfrm>
            <a:off x="5012146" y="1337637"/>
            <a:ext cx="2015310" cy="2611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Isosceles Triangle 46">
            <a:extLst>
              <a:ext uri="{FF2B5EF4-FFF2-40B4-BE49-F238E27FC236}">
                <a16:creationId xmlns:a16="http://schemas.microsoft.com/office/drawing/2014/main" id="{B5486B82-9133-9E3E-AA5B-0D908340F16E}"/>
              </a:ext>
            </a:extLst>
          </p:cNvPr>
          <p:cNvSpPr/>
          <p:nvPr/>
        </p:nvSpPr>
        <p:spPr>
          <a:xfrm>
            <a:off x="5274586" y="2007167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A9ADB50-475E-99C1-6BA3-BE1A3CA854F7}"/>
              </a:ext>
            </a:extLst>
          </p:cNvPr>
          <p:cNvCxnSpPr/>
          <p:nvPr/>
        </p:nvCxnSpPr>
        <p:spPr>
          <a:xfrm>
            <a:off x="5274586" y="2007167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3AA7BBB-B05A-B7F1-EBB0-F0234450DF1B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5402333" y="1496179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9A4A5B3-067B-34F2-0C2D-3D3A8F0C42D6}"/>
              </a:ext>
            </a:extLst>
          </p:cNvPr>
          <p:cNvCxnSpPr/>
          <p:nvPr/>
        </p:nvCxnSpPr>
        <p:spPr>
          <a:xfrm flipV="1">
            <a:off x="5402333" y="2229043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7E7CBC34-2651-152C-363E-45DD63206676}"/>
              </a:ext>
            </a:extLst>
          </p:cNvPr>
          <p:cNvSpPr/>
          <p:nvPr/>
        </p:nvSpPr>
        <p:spPr>
          <a:xfrm>
            <a:off x="5274586" y="2733309"/>
            <a:ext cx="255494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3BC164-8E8F-6BAF-A765-321D9ABE0231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5402333" y="3317295"/>
            <a:ext cx="0" cy="39957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Isosceles Triangle 39">
            <a:extLst>
              <a:ext uri="{FF2B5EF4-FFF2-40B4-BE49-F238E27FC236}">
                <a16:creationId xmlns:a16="http://schemas.microsoft.com/office/drawing/2014/main" id="{F944208F-537E-8389-AD83-6A4BEF36ED6F}"/>
              </a:ext>
            </a:extLst>
          </p:cNvPr>
          <p:cNvSpPr/>
          <p:nvPr/>
        </p:nvSpPr>
        <p:spPr>
          <a:xfrm>
            <a:off x="5740091" y="2025220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567277A-1296-7DB5-F8D8-0FB782422B4B}"/>
              </a:ext>
            </a:extLst>
          </p:cNvPr>
          <p:cNvCxnSpPr>
            <a:cxnSpLocks/>
          </p:cNvCxnSpPr>
          <p:nvPr/>
        </p:nvCxnSpPr>
        <p:spPr>
          <a:xfrm flipH="1">
            <a:off x="6521263" y="1496179"/>
            <a:ext cx="9911" cy="86226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CF663FF-111A-E479-8119-A1E29EA00DD2}"/>
              </a:ext>
            </a:extLst>
          </p:cNvPr>
          <p:cNvCxnSpPr>
            <a:cxnSpLocks/>
          </p:cNvCxnSpPr>
          <p:nvPr/>
        </p:nvCxnSpPr>
        <p:spPr>
          <a:xfrm>
            <a:off x="6309952" y="2350755"/>
            <a:ext cx="42262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ADA4EB-A5CB-1E23-6432-6C290AA58100}"/>
              </a:ext>
            </a:extLst>
          </p:cNvPr>
          <p:cNvCxnSpPr>
            <a:cxnSpLocks/>
          </p:cNvCxnSpPr>
          <p:nvPr/>
        </p:nvCxnSpPr>
        <p:spPr>
          <a:xfrm>
            <a:off x="6319863" y="2449794"/>
            <a:ext cx="422622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7B219CB-CF0B-2BCD-9F24-B412A1A4348E}"/>
              </a:ext>
            </a:extLst>
          </p:cNvPr>
          <p:cNvCxnSpPr>
            <a:cxnSpLocks/>
          </p:cNvCxnSpPr>
          <p:nvPr/>
        </p:nvCxnSpPr>
        <p:spPr>
          <a:xfrm>
            <a:off x="6531174" y="2449794"/>
            <a:ext cx="0" cy="1267071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B834CC5-72BB-3792-03C7-C8625D5614C8}"/>
              </a:ext>
            </a:extLst>
          </p:cNvPr>
          <p:cNvCxnSpPr/>
          <p:nvPr/>
        </p:nvCxnSpPr>
        <p:spPr>
          <a:xfrm>
            <a:off x="5740091" y="2007167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1A3120B-0E71-2FA9-0436-B5404FAA83E5}"/>
              </a:ext>
            </a:extLst>
          </p:cNvPr>
          <p:cNvCxnSpPr>
            <a:cxnSpLocks/>
          </p:cNvCxnSpPr>
          <p:nvPr/>
        </p:nvCxnSpPr>
        <p:spPr>
          <a:xfrm flipV="1">
            <a:off x="5867838" y="1496179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E1681A2-06DD-AE1F-A8DC-35BCCE613AF8}"/>
              </a:ext>
            </a:extLst>
          </p:cNvPr>
          <p:cNvCxnSpPr/>
          <p:nvPr/>
        </p:nvCxnSpPr>
        <p:spPr>
          <a:xfrm flipV="1">
            <a:off x="5867838" y="2229043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37C79C7B-75CB-3C4C-9DB7-00795F357C6D}"/>
              </a:ext>
            </a:extLst>
          </p:cNvPr>
          <p:cNvSpPr/>
          <p:nvPr/>
        </p:nvSpPr>
        <p:spPr>
          <a:xfrm>
            <a:off x="5740091" y="2733309"/>
            <a:ext cx="255494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452D0ED-E7C4-69DC-0ABB-67268E15CE96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5867838" y="3317295"/>
            <a:ext cx="0" cy="39957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29A2B22-C271-176C-A04D-48776DF70219}"/>
              </a:ext>
            </a:extLst>
          </p:cNvPr>
          <p:cNvCxnSpPr>
            <a:cxnSpLocks/>
          </p:cNvCxnSpPr>
          <p:nvPr/>
        </p:nvCxnSpPr>
        <p:spPr>
          <a:xfrm>
            <a:off x="5389647" y="1496179"/>
            <a:ext cx="1631898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E8A73C8-D7C2-8606-1620-826C2077CE08}"/>
              </a:ext>
            </a:extLst>
          </p:cNvPr>
          <p:cNvCxnSpPr>
            <a:cxnSpLocks/>
          </p:cNvCxnSpPr>
          <p:nvPr/>
        </p:nvCxnSpPr>
        <p:spPr>
          <a:xfrm>
            <a:off x="5401654" y="3716865"/>
            <a:ext cx="1696731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68B6C5D7-9EB9-55A6-DEB5-867D24589817}"/>
              </a:ext>
            </a:extLst>
          </p:cNvPr>
          <p:cNvSpPr/>
          <p:nvPr/>
        </p:nvSpPr>
        <p:spPr>
          <a:xfrm>
            <a:off x="7031456" y="1422834"/>
            <a:ext cx="146688" cy="1466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11A73EE-F741-CB94-490F-DB5C7AD4D4A0}"/>
              </a:ext>
            </a:extLst>
          </p:cNvPr>
          <p:cNvSpPr txBox="1"/>
          <p:nvPr/>
        </p:nvSpPr>
        <p:spPr>
          <a:xfrm rot="16200000">
            <a:off x="5682148" y="2853379"/>
            <a:ext cx="1387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~0.1nF/mm</a:t>
            </a:r>
            <a:r>
              <a:rPr lang="en-US" baseline="30000" dirty="0">
                <a:solidFill>
                  <a:schemeClr val="bg2">
                    <a:lumMod val="50000"/>
                  </a:schemeClr>
                </a:solidFill>
              </a:rPr>
              <a:t>2</a:t>
            </a:r>
          </a:p>
        </p:txBody>
      </p:sp>
      <p:sp>
        <p:nvSpPr>
          <p:cNvPr id="29" name="Triangle 28">
            <a:extLst>
              <a:ext uri="{FF2B5EF4-FFF2-40B4-BE49-F238E27FC236}">
                <a16:creationId xmlns:a16="http://schemas.microsoft.com/office/drawing/2014/main" id="{F0490DDC-5AA2-4B18-FD54-57E058EDE805}"/>
              </a:ext>
            </a:extLst>
          </p:cNvPr>
          <p:cNvSpPr/>
          <p:nvPr/>
        </p:nvSpPr>
        <p:spPr>
          <a:xfrm rot="5400000">
            <a:off x="7079531" y="3415208"/>
            <a:ext cx="641022" cy="603315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5C650AF-3BCB-3878-D4BA-6780AD1C79DB}"/>
              </a:ext>
            </a:extLst>
          </p:cNvPr>
          <p:cNvCxnSpPr>
            <a:cxnSpLocks/>
          </p:cNvCxnSpPr>
          <p:nvPr/>
        </p:nvCxnSpPr>
        <p:spPr>
          <a:xfrm>
            <a:off x="7701700" y="3716865"/>
            <a:ext cx="430172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18052541-E79C-D9C6-EBE4-7D8D392BA6B5}"/>
              </a:ext>
            </a:extLst>
          </p:cNvPr>
          <p:cNvSpPr/>
          <p:nvPr/>
        </p:nvSpPr>
        <p:spPr>
          <a:xfrm>
            <a:off x="8131872" y="2309790"/>
            <a:ext cx="1604472" cy="20313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FB4C1FB-11C2-2511-14DF-1C60660C5651}"/>
              </a:ext>
            </a:extLst>
          </p:cNvPr>
          <p:cNvSpPr txBox="1"/>
          <p:nvPr/>
        </p:nvSpPr>
        <p:spPr>
          <a:xfrm>
            <a:off x="8244741" y="2309791"/>
            <a:ext cx="14916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Analog to Digital </a:t>
            </a:r>
          </a:p>
          <a:p>
            <a:r>
              <a:rPr lang="en-US" b="1" dirty="0"/>
              <a:t>Conversion</a:t>
            </a:r>
          </a:p>
          <a:p>
            <a:r>
              <a:rPr lang="en-US" dirty="0"/>
              <a:t>Comparator (more power)</a:t>
            </a:r>
          </a:p>
          <a:p>
            <a:r>
              <a:rPr lang="en-US" dirty="0"/>
              <a:t>Waveform digitizer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699D50-A3CA-00BF-9BCE-C2A86C7C9D5B}"/>
              </a:ext>
            </a:extLst>
          </p:cNvPr>
          <p:cNvSpPr txBox="1"/>
          <p:nvPr/>
        </p:nvSpPr>
        <p:spPr>
          <a:xfrm>
            <a:off x="6890596" y="2260133"/>
            <a:ext cx="13406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Amplifier</a:t>
            </a:r>
          </a:p>
          <a:p>
            <a:r>
              <a:rPr lang="en-US" dirty="0"/>
              <a:t>Need power</a:t>
            </a:r>
          </a:p>
          <a:p>
            <a:r>
              <a:rPr lang="en-US" dirty="0"/>
              <a:t>to buffer </a:t>
            </a:r>
          </a:p>
          <a:p>
            <a:r>
              <a:rPr lang="en-US" dirty="0"/>
              <a:t>capacitance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8DE8A95-4AC0-B5BA-E308-0A828D4B0FC8}"/>
              </a:ext>
            </a:extLst>
          </p:cNvPr>
          <p:cNvSpPr/>
          <p:nvPr/>
        </p:nvSpPr>
        <p:spPr>
          <a:xfrm>
            <a:off x="9955353" y="2309790"/>
            <a:ext cx="1530135" cy="20549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57B3926-C5E6-8AD6-A18C-10BF0AE216BD}"/>
              </a:ext>
            </a:extLst>
          </p:cNvPr>
          <p:cNvSpPr txBox="1"/>
          <p:nvPr/>
        </p:nvSpPr>
        <p:spPr>
          <a:xfrm>
            <a:off x="9980428" y="2231334"/>
            <a:ext cx="15230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Photon search engine </a:t>
            </a:r>
          </a:p>
          <a:p>
            <a:r>
              <a:rPr lang="en-US" dirty="0"/>
              <a:t>In software or firmware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62A376C-3F4B-90AD-780F-BFEE91737049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9736344" y="3317295"/>
            <a:ext cx="264762" cy="8159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ight Arrow 36">
            <a:extLst>
              <a:ext uri="{FF2B5EF4-FFF2-40B4-BE49-F238E27FC236}">
                <a16:creationId xmlns:a16="http://schemas.microsoft.com/office/drawing/2014/main" id="{C9BE2C4C-E198-838E-CD14-D4C93760BC2F}"/>
              </a:ext>
            </a:extLst>
          </p:cNvPr>
          <p:cNvSpPr/>
          <p:nvPr/>
        </p:nvSpPr>
        <p:spPr>
          <a:xfrm>
            <a:off x="10345990" y="3417496"/>
            <a:ext cx="1841620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time stamp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F81381BC-2EE1-4AA5-FEB7-215185AFAE4D}"/>
              </a:ext>
            </a:extLst>
          </p:cNvPr>
          <p:cNvSpPr/>
          <p:nvPr/>
        </p:nvSpPr>
        <p:spPr>
          <a:xfrm>
            <a:off x="5040877" y="4051951"/>
            <a:ext cx="2015309" cy="26112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Isosceles Triangle 46">
            <a:extLst>
              <a:ext uri="{FF2B5EF4-FFF2-40B4-BE49-F238E27FC236}">
                <a16:creationId xmlns:a16="http://schemas.microsoft.com/office/drawing/2014/main" id="{CFDF1693-CF20-EC13-E3BE-AEFD6A039D3C}"/>
              </a:ext>
            </a:extLst>
          </p:cNvPr>
          <p:cNvSpPr/>
          <p:nvPr/>
        </p:nvSpPr>
        <p:spPr>
          <a:xfrm>
            <a:off x="5344377" y="4709704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EB3DA1CB-C2E3-2B17-EB47-353410BC0F4B}"/>
              </a:ext>
            </a:extLst>
          </p:cNvPr>
          <p:cNvCxnSpPr/>
          <p:nvPr/>
        </p:nvCxnSpPr>
        <p:spPr>
          <a:xfrm>
            <a:off x="5344377" y="4709704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6B72E526-D1BA-9291-E6AD-88E44C5D5C08}"/>
              </a:ext>
            </a:extLst>
          </p:cNvPr>
          <p:cNvCxnSpPr>
            <a:cxnSpLocks/>
            <a:stCxn id="40" idx="0"/>
          </p:cNvCxnSpPr>
          <p:nvPr/>
        </p:nvCxnSpPr>
        <p:spPr>
          <a:xfrm flipV="1">
            <a:off x="5472124" y="4198716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F5E5B2B0-A080-B2FA-8FFE-41CE7E7B28F4}"/>
              </a:ext>
            </a:extLst>
          </p:cNvPr>
          <p:cNvCxnSpPr/>
          <p:nvPr/>
        </p:nvCxnSpPr>
        <p:spPr>
          <a:xfrm flipV="1">
            <a:off x="5472124" y="4931580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F63E366A-0C63-EF79-1BE3-14CA5418F9AB}"/>
              </a:ext>
            </a:extLst>
          </p:cNvPr>
          <p:cNvSpPr/>
          <p:nvPr/>
        </p:nvSpPr>
        <p:spPr>
          <a:xfrm>
            <a:off x="5185378" y="5447623"/>
            <a:ext cx="573492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AQ</a:t>
            </a: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E5AAFD35-B72E-1B41-904C-3DC566DA2282}"/>
              </a:ext>
            </a:extLst>
          </p:cNvPr>
          <p:cNvCxnSpPr>
            <a:cxnSpLocks/>
            <a:stCxn id="44" idx="2"/>
          </p:cNvCxnSpPr>
          <p:nvPr/>
        </p:nvCxnSpPr>
        <p:spPr>
          <a:xfrm>
            <a:off x="5472124" y="6031609"/>
            <a:ext cx="0" cy="399569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Isosceles Triangle 39">
            <a:extLst>
              <a:ext uri="{FF2B5EF4-FFF2-40B4-BE49-F238E27FC236}">
                <a16:creationId xmlns:a16="http://schemas.microsoft.com/office/drawing/2014/main" id="{94B4AFBC-4501-4FD3-E6C3-383CCE8CC8C9}"/>
              </a:ext>
            </a:extLst>
          </p:cNvPr>
          <p:cNvSpPr/>
          <p:nvPr/>
        </p:nvSpPr>
        <p:spPr>
          <a:xfrm>
            <a:off x="6327383" y="4731105"/>
            <a:ext cx="255494" cy="221876"/>
          </a:xfrm>
          <a:prstGeom prst="triangle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5815866-389E-C1CB-E07E-FC0E60961F5D}"/>
              </a:ext>
            </a:extLst>
          </p:cNvPr>
          <p:cNvCxnSpPr/>
          <p:nvPr/>
        </p:nvCxnSpPr>
        <p:spPr>
          <a:xfrm>
            <a:off x="6327383" y="4713052"/>
            <a:ext cx="255494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8E0A4E83-DC33-54D5-09E0-13946CA88D47}"/>
              </a:ext>
            </a:extLst>
          </p:cNvPr>
          <p:cNvCxnSpPr>
            <a:cxnSpLocks/>
          </p:cNvCxnSpPr>
          <p:nvPr/>
        </p:nvCxnSpPr>
        <p:spPr>
          <a:xfrm flipV="1">
            <a:off x="6455130" y="4202064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EAE7C103-5DC3-5574-55F2-028B14B0ECCE}"/>
              </a:ext>
            </a:extLst>
          </p:cNvPr>
          <p:cNvCxnSpPr/>
          <p:nvPr/>
        </p:nvCxnSpPr>
        <p:spPr>
          <a:xfrm flipV="1">
            <a:off x="6455130" y="4934928"/>
            <a:ext cx="0" cy="510988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BCE43CBB-F5B9-A862-894B-F1A9BFE5A3A6}"/>
              </a:ext>
            </a:extLst>
          </p:cNvPr>
          <p:cNvSpPr/>
          <p:nvPr/>
        </p:nvSpPr>
        <p:spPr>
          <a:xfrm>
            <a:off x="5902480" y="5440832"/>
            <a:ext cx="1105300" cy="583986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Active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Quench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D1CB2C66-19F3-AB1D-6F4E-F592778A4182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6455130" y="6024818"/>
            <a:ext cx="0" cy="40636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3491ACC-EB2C-B851-7A74-2ECFF6B9AFA6}"/>
              </a:ext>
            </a:extLst>
          </p:cNvPr>
          <p:cNvCxnSpPr>
            <a:cxnSpLocks/>
          </p:cNvCxnSpPr>
          <p:nvPr/>
        </p:nvCxnSpPr>
        <p:spPr>
          <a:xfrm>
            <a:off x="5448585" y="4187427"/>
            <a:ext cx="1571073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83604C1-2031-23EE-3D65-9FF55CDDFFFA}"/>
              </a:ext>
            </a:extLst>
          </p:cNvPr>
          <p:cNvCxnSpPr>
            <a:cxnSpLocks/>
          </p:cNvCxnSpPr>
          <p:nvPr/>
        </p:nvCxnSpPr>
        <p:spPr>
          <a:xfrm>
            <a:off x="5472124" y="6431179"/>
            <a:ext cx="2659748" cy="0"/>
          </a:xfrm>
          <a:prstGeom prst="line">
            <a:avLst/>
          </a:prstGeom>
          <a:ln w="22225">
            <a:solidFill>
              <a:schemeClr val="tx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>
            <a:extLst>
              <a:ext uri="{FF2B5EF4-FFF2-40B4-BE49-F238E27FC236}">
                <a16:creationId xmlns:a16="http://schemas.microsoft.com/office/drawing/2014/main" id="{2915D137-E105-C8BA-9D81-3367024EC5DA}"/>
              </a:ext>
            </a:extLst>
          </p:cNvPr>
          <p:cNvSpPr/>
          <p:nvPr/>
        </p:nvSpPr>
        <p:spPr>
          <a:xfrm>
            <a:off x="7025040" y="4150196"/>
            <a:ext cx="146688" cy="146688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FB20389-C69E-71FB-89CE-2038107D6602}"/>
              </a:ext>
            </a:extLst>
          </p:cNvPr>
          <p:cNvSpPr/>
          <p:nvPr/>
        </p:nvSpPr>
        <p:spPr>
          <a:xfrm>
            <a:off x="8131873" y="5809472"/>
            <a:ext cx="2554878" cy="72944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AF4683-68D1-8203-4450-B52502DD80DC}"/>
              </a:ext>
            </a:extLst>
          </p:cNvPr>
          <p:cNvSpPr txBox="1"/>
          <p:nvPr/>
        </p:nvSpPr>
        <p:spPr>
          <a:xfrm>
            <a:off x="8374066" y="6039313"/>
            <a:ext cx="2596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Digital processing</a:t>
            </a:r>
          </a:p>
        </p:txBody>
      </p:sp>
      <p:sp>
        <p:nvSpPr>
          <p:cNvPr id="57" name="Right Arrow 56">
            <a:extLst>
              <a:ext uri="{FF2B5EF4-FFF2-40B4-BE49-F238E27FC236}">
                <a16:creationId xmlns:a16="http://schemas.microsoft.com/office/drawing/2014/main" id="{4CF8D51E-AB97-A2F3-4831-1AFC8BC32886}"/>
              </a:ext>
            </a:extLst>
          </p:cNvPr>
          <p:cNvSpPr/>
          <p:nvPr/>
        </p:nvSpPr>
        <p:spPr>
          <a:xfrm>
            <a:off x="10399544" y="5634674"/>
            <a:ext cx="1841620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 time stamp</a:t>
            </a:r>
          </a:p>
        </p:txBody>
      </p:sp>
      <p:sp>
        <p:nvSpPr>
          <p:cNvPr id="58" name="Right Arrow 57">
            <a:extLst>
              <a:ext uri="{FF2B5EF4-FFF2-40B4-BE49-F238E27FC236}">
                <a16:creationId xmlns:a16="http://schemas.microsoft.com/office/drawing/2014/main" id="{4116091D-0C64-E70E-FE49-EAB0ADC32730}"/>
              </a:ext>
            </a:extLst>
          </p:cNvPr>
          <p:cNvSpPr/>
          <p:nvPr/>
        </p:nvSpPr>
        <p:spPr>
          <a:xfrm>
            <a:off x="4081748" y="1348113"/>
            <a:ext cx="1162061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</a:t>
            </a:r>
          </a:p>
        </p:txBody>
      </p:sp>
      <p:sp>
        <p:nvSpPr>
          <p:cNvPr id="59" name="Right Arrow 58">
            <a:extLst>
              <a:ext uri="{FF2B5EF4-FFF2-40B4-BE49-F238E27FC236}">
                <a16:creationId xmlns:a16="http://schemas.microsoft.com/office/drawing/2014/main" id="{F36223EF-D059-19BA-9809-77FF90A2F42A}"/>
              </a:ext>
            </a:extLst>
          </p:cNvPr>
          <p:cNvSpPr/>
          <p:nvPr/>
        </p:nvSpPr>
        <p:spPr>
          <a:xfrm>
            <a:off x="4125881" y="4051951"/>
            <a:ext cx="1162061" cy="10196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Photon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E0C879C-68E4-B51D-9C9B-51FF63486283}"/>
              </a:ext>
            </a:extLst>
          </p:cNvPr>
          <p:cNvSpPr txBox="1"/>
          <p:nvPr/>
        </p:nvSpPr>
        <p:spPr>
          <a:xfrm>
            <a:off x="7165154" y="1266159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Bias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E603804-92F8-AA05-F0AE-7050CD5417CE}"/>
              </a:ext>
            </a:extLst>
          </p:cNvPr>
          <p:cNvSpPr txBox="1"/>
          <p:nvPr/>
        </p:nvSpPr>
        <p:spPr>
          <a:xfrm>
            <a:off x="7202327" y="4063621"/>
            <a:ext cx="562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Bias</a:t>
            </a:r>
          </a:p>
        </p:txBody>
      </p:sp>
    </p:spTree>
    <p:extLst>
      <p:ext uri="{BB962C8B-B14F-4D97-AF65-F5344CB8AC3E}">
        <p14:creationId xmlns:p14="http://schemas.microsoft.com/office/powerpoint/2010/main" val="4223958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C2D428-DF7A-F893-0C4A-E97CF8397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85884" cy="1325563"/>
          </a:xfrm>
        </p:spPr>
        <p:txBody>
          <a:bodyPr/>
          <a:lstStyle/>
          <a:p>
            <a:r>
              <a:rPr lang="en-US" dirty="0"/>
              <a:t>Aim: back-side illuminated SPAD arrays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975B2B-7811-B03E-9CE2-C6A22F8A0FD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Versatility</a:t>
            </a:r>
          </a:p>
          <a:p>
            <a:pPr lvl="1"/>
            <a:r>
              <a:rPr lang="en-US" dirty="0"/>
              <a:t>Visible to IR via thickness control</a:t>
            </a:r>
          </a:p>
          <a:p>
            <a:pPr lvl="1"/>
            <a:r>
              <a:rPr lang="en-US" dirty="0"/>
              <a:t>Deep UV through Back-side surface processing</a:t>
            </a:r>
          </a:p>
          <a:p>
            <a:pPr lvl="2"/>
            <a:r>
              <a:rPr lang="en-US" dirty="0"/>
              <a:t>Unconventional Anti-reflective coating: black silicon, graphene, 3D structures</a:t>
            </a:r>
          </a:p>
          <a:p>
            <a:pPr lvl="1"/>
            <a:r>
              <a:rPr lang="en-US" dirty="0"/>
              <a:t>Non-photon detection</a:t>
            </a:r>
          </a:p>
          <a:p>
            <a:pPr lvl="2"/>
            <a:r>
              <a:rPr lang="en-US" dirty="0"/>
              <a:t>Minimum ionizing</a:t>
            </a:r>
          </a:p>
          <a:p>
            <a:pPr lvl="2"/>
            <a:r>
              <a:rPr lang="en-US" dirty="0"/>
              <a:t>keV scale electron (hybrid photo-detector)</a:t>
            </a:r>
          </a:p>
          <a:p>
            <a:pPr lvl="2"/>
            <a:r>
              <a:rPr lang="en-US" dirty="0"/>
              <a:t>Dark matter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F533F9-A9F8-A4B7-7CE0-902FB8D161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B713C6-6AFE-DD84-FD6E-D53281D15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3</a:t>
            </a:fld>
            <a:endParaRPr lang="de-DE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66FB33B0-E573-D030-FAFB-68F4B2471A57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CD45B7-DFE2-4393-8D37-380FC36BF3A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15791F7-BD32-2274-2F0A-3011903C0488}"/>
              </a:ext>
            </a:extLst>
          </p:cNvPr>
          <p:cNvSpPr/>
          <p:nvPr/>
        </p:nvSpPr>
        <p:spPr>
          <a:xfrm>
            <a:off x="7955149" y="4252203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460A541-ABAC-D7CC-C5E0-504B054DFBD5}"/>
              </a:ext>
            </a:extLst>
          </p:cNvPr>
          <p:cNvSpPr/>
          <p:nvPr/>
        </p:nvSpPr>
        <p:spPr>
          <a:xfrm>
            <a:off x="7957871" y="4485894"/>
            <a:ext cx="4072181" cy="102320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EA99BCB-7A30-1EBD-552B-2002902DEF08}"/>
              </a:ext>
            </a:extLst>
          </p:cNvPr>
          <p:cNvSpPr/>
          <p:nvPr/>
        </p:nvSpPr>
        <p:spPr>
          <a:xfrm>
            <a:off x="7957857" y="4394434"/>
            <a:ext cx="4072202" cy="29197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6ABB942-6B94-A939-54F7-78CC0296B74F}"/>
              </a:ext>
            </a:extLst>
          </p:cNvPr>
          <p:cNvSpPr/>
          <p:nvPr/>
        </p:nvSpPr>
        <p:spPr>
          <a:xfrm>
            <a:off x="7957871" y="5637777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 (in 2D or 3D)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CE7E3DF-23B0-C050-A920-5FF95A017308}"/>
              </a:ext>
            </a:extLst>
          </p:cNvPr>
          <p:cNvSpPr/>
          <p:nvPr/>
        </p:nvSpPr>
        <p:spPr>
          <a:xfrm>
            <a:off x="8301492" y="5504180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2A853E-7CE3-109C-41C0-6517E979623E}"/>
              </a:ext>
            </a:extLst>
          </p:cNvPr>
          <p:cNvSpPr txBox="1"/>
          <p:nvPr/>
        </p:nvSpPr>
        <p:spPr>
          <a:xfrm>
            <a:off x="6042335" y="5394557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D9EF325-ADA0-54B2-6ECA-20B5C82C8AFC}"/>
              </a:ext>
            </a:extLst>
          </p:cNvPr>
          <p:cNvCxnSpPr>
            <a:cxnSpLocks/>
          </p:cNvCxnSpPr>
          <p:nvPr/>
        </p:nvCxnSpPr>
        <p:spPr>
          <a:xfrm>
            <a:off x="7955134" y="4376232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AA73EB0-7334-B2B9-61DE-B421D6D9C6A3}"/>
              </a:ext>
            </a:extLst>
          </p:cNvPr>
          <p:cNvSpPr/>
          <p:nvPr/>
        </p:nvSpPr>
        <p:spPr>
          <a:xfrm>
            <a:off x="8185840" y="535113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F93DCF74-5DD9-F32A-7A78-484BFAE4C33B}"/>
              </a:ext>
            </a:extLst>
          </p:cNvPr>
          <p:cNvSpPr/>
          <p:nvPr/>
        </p:nvSpPr>
        <p:spPr>
          <a:xfrm>
            <a:off x="7957871" y="4672428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2F499D0C-046C-C5D2-E396-6A4B2F6400AE}"/>
              </a:ext>
            </a:extLst>
          </p:cNvPr>
          <p:cNvSpPr/>
          <p:nvPr/>
        </p:nvSpPr>
        <p:spPr>
          <a:xfrm>
            <a:off x="9260620" y="4668168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B1CAB2-B187-4E3B-9C53-E0F4A5195A2E}"/>
              </a:ext>
            </a:extLst>
          </p:cNvPr>
          <p:cNvSpPr txBox="1"/>
          <p:nvPr/>
        </p:nvSpPr>
        <p:spPr>
          <a:xfrm>
            <a:off x="5363244" y="4187166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18F1F1B-6C5D-AE58-5C07-A0ACEF83E674}"/>
              </a:ext>
            </a:extLst>
          </p:cNvPr>
          <p:cNvSpPr txBox="1"/>
          <p:nvPr/>
        </p:nvSpPr>
        <p:spPr>
          <a:xfrm>
            <a:off x="5498572" y="4004216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AD5338-C80B-19C6-451E-F5D0628218AA}"/>
              </a:ext>
            </a:extLst>
          </p:cNvPr>
          <p:cNvSpPr txBox="1"/>
          <p:nvPr/>
        </p:nvSpPr>
        <p:spPr>
          <a:xfrm>
            <a:off x="10228748" y="4379673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07BD79-1167-E277-3108-B994C1426B65}"/>
              </a:ext>
            </a:extLst>
          </p:cNvPr>
          <p:cNvSpPr/>
          <p:nvPr/>
        </p:nvSpPr>
        <p:spPr>
          <a:xfrm>
            <a:off x="960673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5BF81EF-ED74-51B7-3ABD-45967AB6E3CF}"/>
              </a:ext>
            </a:extLst>
          </p:cNvPr>
          <p:cNvSpPr/>
          <p:nvPr/>
        </p:nvSpPr>
        <p:spPr>
          <a:xfrm>
            <a:off x="949108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BCF1D6F8-69A5-40D3-9A4E-3650859A81C9}"/>
              </a:ext>
            </a:extLst>
          </p:cNvPr>
          <p:cNvSpPr/>
          <p:nvPr/>
        </p:nvSpPr>
        <p:spPr>
          <a:xfrm>
            <a:off x="1056586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51A9F53E-9AAF-01BC-7546-B165D1935BAC}"/>
              </a:ext>
            </a:extLst>
          </p:cNvPr>
          <p:cNvSpPr/>
          <p:nvPr/>
        </p:nvSpPr>
        <p:spPr>
          <a:xfrm>
            <a:off x="10889463" y="54999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A19A47D4-1677-CF14-ED17-5570224A9699}"/>
              </a:ext>
            </a:extLst>
          </p:cNvPr>
          <p:cNvSpPr/>
          <p:nvPr/>
        </p:nvSpPr>
        <p:spPr>
          <a:xfrm>
            <a:off x="10773811" y="5346934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riangle 26">
            <a:extLst>
              <a:ext uri="{FF2B5EF4-FFF2-40B4-BE49-F238E27FC236}">
                <a16:creationId xmlns:a16="http://schemas.microsoft.com/office/drawing/2014/main" id="{4C059776-3EE8-EF01-13EB-9518D32D544D}"/>
              </a:ext>
            </a:extLst>
          </p:cNvPr>
          <p:cNvSpPr/>
          <p:nvPr/>
        </p:nvSpPr>
        <p:spPr>
          <a:xfrm>
            <a:off x="11848591" y="4663970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349F73-785A-219B-70EF-B175F24C36AA}"/>
              </a:ext>
            </a:extLst>
          </p:cNvPr>
          <p:cNvCxnSpPr>
            <a:cxnSpLocks/>
          </p:cNvCxnSpPr>
          <p:nvPr/>
        </p:nvCxnSpPr>
        <p:spPr>
          <a:xfrm>
            <a:off x="10275241" y="3728327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7814EBB-DEE0-52D9-7210-DB809E696F42}"/>
              </a:ext>
            </a:extLst>
          </p:cNvPr>
          <p:cNvSpPr txBox="1"/>
          <p:nvPr/>
        </p:nvSpPr>
        <p:spPr>
          <a:xfrm>
            <a:off x="5663636" y="4401143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DD0118-114F-1C24-AF32-3AC12255D51D}"/>
              </a:ext>
            </a:extLst>
          </p:cNvPr>
          <p:cNvSpPr txBox="1"/>
          <p:nvPr/>
        </p:nvSpPr>
        <p:spPr>
          <a:xfrm>
            <a:off x="6229805" y="4834757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534B676-FE78-1849-E545-8AF7F1C61AFF}"/>
              </a:ext>
            </a:extLst>
          </p:cNvPr>
          <p:cNvSpPr txBox="1"/>
          <p:nvPr/>
        </p:nvSpPr>
        <p:spPr>
          <a:xfrm>
            <a:off x="6193395" y="5181752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F43A122-BE30-B4D4-1D32-CBE54DF0A777}"/>
              </a:ext>
            </a:extLst>
          </p:cNvPr>
          <p:cNvSpPr txBox="1"/>
          <p:nvPr/>
        </p:nvSpPr>
        <p:spPr>
          <a:xfrm>
            <a:off x="10570839" y="3626106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CA45EFE-470D-EC33-0541-7D3D1F1A3BBC}"/>
              </a:ext>
            </a:extLst>
          </p:cNvPr>
          <p:cNvSpPr/>
          <p:nvPr/>
        </p:nvSpPr>
        <p:spPr>
          <a:xfrm>
            <a:off x="7907934" y="778705"/>
            <a:ext cx="4072182" cy="1294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BBEC98-4C8E-FB86-3FFA-1D93368726C3}"/>
              </a:ext>
            </a:extLst>
          </p:cNvPr>
          <p:cNvSpPr/>
          <p:nvPr/>
        </p:nvSpPr>
        <p:spPr>
          <a:xfrm>
            <a:off x="7910656" y="917616"/>
            <a:ext cx="4072181" cy="1117986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1FAF1D0-5B19-928F-0506-F6F9B6598373}"/>
              </a:ext>
            </a:extLst>
          </p:cNvPr>
          <p:cNvSpPr/>
          <p:nvPr/>
        </p:nvSpPr>
        <p:spPr>
          <a:xfrm>
            <a:off x="7910656" y="2164279"/>
            <a:ext cx="4072165" cy="115188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CMOS</a:t>
            </a:r>
          </a:p>
          <a:p>
            <a:pPr algn="ctr"/>
            <a:r>
              <a:rPr lang="en-US" dirty="0"/>
              <a:t>Aka. electronics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CDE24B5-0062-B4E3-A401-79B2D9AF7939}"/>
              </a:ext>
            </a:extLst>
          </p:cNvPr>
          <p:cNvSpPr/>
          <p:nvPr/>
        </p:nvSpPr>
        <p:spPr>
          <a:xfrm>
            <a:off x="8254277" y="2030682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DAC07EC-6A27-C877-90FB-F30B5D020AF1}"/>
              </a:ext>
            </a:extLst>
          </p:cNvPr>
          <p:cNvSpPr txBox="1"/>
          <p:nvPr/>
        </p:nvSpPr>
        <p:spPr>
          <a:xfrm>
            <a:off x="5995120" y="1921059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Molecular bonding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49C6B79A-B068-C645-1E54-B2D4CB982E76}"/>
              </a:ext>
            </a:extLst>
          </p:cNvPr>
          <p:cNvCxnSpPr>
            <a:cxnSpLocks/>
          </p:cNvCxnSpPr>
          <p:nvPr/>
        </p:nvCxnSpPr>
        <p:spPr>
          <a:xfrm>
            <a:off x="7907919" y="902734"/>
            <a:ext cx="4072204" cy="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76C4EA2F-CAAE-38B5-CF7F-447FBE9B6E11}"/>
              </a:ext>
            </a:extLst>
          </p:cNvPr>
          <p:cNvSpPr/>
          <p:nvPr/>
        </p:nvSpPr>
        <p:spPr>
          <a:xfrm>
            <a:off x="8155787" y="94783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riangle 39">
            <a:extLst>
              <a:ext uri="{FF2B5EF4-FFF2-40B4-BE49-F238E27FC236}">
                <a16:creationId xmlns:a16="http://schemas.microsoft.com/office/drawing/2014/main" id="{6D965982-A59A-883C-D04B-7D7AC7536D2E}"/>
              </a:ext>
            </a:extLst>
          </p:cNvPr>
          <p:cNvSpPr/>
          <p:nvPr/>
        </p:nvSpPr>
        <p:spPr>
          <a:xfrm rot="10800000">
            <a:off x="7923890" y="882367"/>
            <a:ext cx="160774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riangle 40">
            <a:extLst>
              <a:ext uri="{FF2B5EF4-FFF2-40B4-BE49-F238E27FC236}">
                <a16:creationId xmlns:a16="http://schemas.microsoft.com/office/drawing/2014/main" id="{2EAC470C-AB3C-EFDE-33E4-7D6F853D4D7E}"/>
              </a:ext>
            </a:extLst>
          </p:cNvPr>
          <p:cNvSpPr/>
          <p:nvPr/>
        </p:nvSpPr>
        <p:spPr>
          <a:xfrm rot="10800000">
            <a:off x="9260620" y="894579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2C73DC3-638A-98B5-809B-4E2CBEFE86BC}"/>
              </a:ext>
            </a:extLst>
          </p:cNvPr>
          <p:cNvSpPr txBox="1"/>
          <p:nvPr/>
        </p:nvSpPr>
        <p:spPr>
          <a:xfrm>
            <a:off x="5316029" y="713668"/>
            <a:ext cx="3857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Ultra-thin contact 1-5nm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1A724E3-995D-00C1-A77E-6B20F5F48808}"/>
              </a:ext>
            </a:extLst>
          </p:cNvPr>
          <p:cNvSpPr txBox="1"/>
          <p:nvPr/>
        </p:nvSpPr>
        <p:spPr>
          <a:xfrm>
            <a:off x="5451357" y="530718"/>
            <a:ext cx="2519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Thin passivation ~100nm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2D554E0-7EA5-A1EF-E2FB-0BCDD1005A10}"/>
              </a:ext>
            </a:extLst>
          </p:cNvPr>
          <p:cNvSpPr/>
          <p:nvPr/>
        </p:nvSpPr>
        <p:spPr>
          <a:xfrm>
            <a:off x="955951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B3B2672-E50C-B9F1-AFF5-59A7E3C2E37A}"/>
              </a:ext>
            </a:extLst>
          </p:cNvPr>
          <p:cNvSpPr/>
          <p:nvPr/>
        </p:nvSpPr>
        <p:spPr>
          <a:xfrm>
            <a:off x="9490509" y="958452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riangle 45">
            <a:extLst>
              <a:ext uri="{FF2B5EF4-FFF2-40B4-BE49-F238E27FC236}">
                <a16:creationId xmlns:a16="http://schemas.microsoft.com/office/drawing/2014/main" id="{389116F4-0E03-B2C8-0320-32F4238790A8}"/>
              </a:ext>
            </a:extLst>
          </p:cNvPr>
          <p:cNvSpPr/>
          <p:nvPr/>
        </p:nvSpPr>
        <p:spPr>
          <a:xfrm rot="10800000">
            <a:off x="10562651" y="92023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89C3C1A-1EB6-E695-ABB5-396B2DAB81AE}"/>
              </a:ext>
            </a:extLst>
          </p:cNvPr>
          <p:cNvSpPr/>
          <p:nvPr/>
        </p:nvSpPr>
        <p:spPr>
          <a:xfrm>
            <a:off x="10842248" y="2026484"/>
            <a:ext cx="765313" cy="13359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302E353C-9C80-1316-219D-5C3E169AF4A0}"/>
              </a:ext>
            </a:extLst>
          </p:cNvPr>
          <p:cNvSpPr/>
          <p:nvPr/>
        </p:nvSpPr>
        <p:spPr>
          <a:xfrm>
            <a:off x="10755534" y="973213"/>
            <a:ext cx="1035126" cy="8465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riangle 48">
            <a:extLst>
              <a:ext uri="{FF2B5EF4-FFF2-40B4-BE49-F238E27FC236}">
                <a16:creationId xmlns:a16="http://schemas.microsoft.com/office/drawing/2014/main" id="{0292F924-383D-0DBA-C9B2-8B869F9B3EBB}"/>
              </a:ext>
            </a:extLst>
          </p:cNvPr>
          <p:cNvSpPr/>
          <p:nvPr/>
        </p:nvSpPr>
        <p:spPr>
          <a:xfrm rot="10800000">
            <a:off x="11812997" y="903721"/>
            <a:ext cx="181470" cy="836012"/>
          </a:xfrm>
          <a:prstGeom prst="triangle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12442C9-8EE0-A645-82FC-A3625C68BEC3}"/>
              </a:ext>
            </a:extLst>
          </p:cNvPr>
          <p:cNvCxnSpPr>
            <a:cxnSpLocks/>
          </p:cNvCxnSpPr>
          <p:nvPr/>
        </p:nvCxnSpPr>
        <p:spPr>
          <a:xfrm>
            <a:off x="9989389" y="170078"/>
            <a:ext cx="0" cy="757567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FF9A7E43-80DF-9037-9F34-98FB939D9FAD}"/>
              </a:ext>
            </a:extLst>
          </p:cNvPr>
          <p:cNvSpPr txBox="1"/>
          <p:nvPr/>
        </p:nvSpPr>
        <p:spPr>
          <a:xfrm>
            <a:off x="5616421" y="927645"/>
            <a:ext cx="2141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Low drift field region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E750D5-4FDF-89FD-4A1B-F21480E3F571}"/>
              </a:ext>
            </a:extLst>
          </p:cNvPr>
          <p:cNvSpPr txBox="1"/>
          <p:nvPr/>
        </p:nvSpPr>
        <p:spPr>
          <a:xfrm>
            <a:off x="6182590" y="1361259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Drift field region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870A7F-1482-835A-6180-8327BB7A712C}"/>
              </a:ext>
            </a:extLst>
          </p:cNvPr>
          <p:cNvSpPr txBox="1"/>
          <p:nvPr/>
        </p:nvSpPr>
        <p:spPr>
          <a:xfrm>
            <a:off x="6146180" y="1708254"/>
            <a:ext cx="179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Avalanche region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10CC5D-76A5-DA4F-F400-71AD32A6AC0E}"/>
              </a:ext>
            </a:extLst>
          </p:cNvPr>
          <p:cNvSpPr txBox="1"/>
          <p:nvPr/>
        </p:nvSpPr>
        <p:spPr>
          <a:xfrm>
            <a:off x="10156499" y="168330"/>
            <a:ext cx="868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93BA0E13-06F9-3A90-2411-260BEA5BE693}"/>
              </a:ext>
            </a:extLst>
          </p:cNvPr>
          <p:cNvSpPr txBox="1"/>
          <p:nvPr/>
        </p:nvSpPr>
        <p:spPr>
          <a:xfrm>
            <a:off x="6146180" y="38054"/>
            <a:ext cx="3988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Front Side illumination </a:t>
            </a:r>
            <a:r>
              <a:rPr lang="en-US" dirty="0"/>
              <a:t>(ala Sherbrooke)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DD5B99F-B406-C1ED-D089-A49FAC4DA788}"/>
              </a:ext>
            </a:extLst>
          </p:cNvPr>
          <p:cNvSpPr txBox="1"/>
          <p:nvPr/>
        </p:nvSpPr>
        <p:spPr>
          <a:xfrm>
            <a:off x="9928671" y="666788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D505BBC-9997-E28A-7E91-7511800DD0AC}"/>
              </a:ext>
            </a:extLst>
          </p:cNvPr>
          <p:cNvSpPr txBox="1"/>
          <p:nvPr/>
        </p:nvSpPr>
        <p:spPr>
          <a:xfrm>
            <a:off x="6057307" y="3506630"/>
            <a:ext cx="2280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Back side illumination</a:t>
            </a:r>
            <a:endParaRPr lang="en-US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14C79B8-63AE-2EAE-1403-52F854F73581}"/>
              </a:ext>
            </a:extLst>
          </p:cNvPr>
          <p:cNvSpPr/>
          <p:nvPr/>
        </p:nvSpPr>
        <p:spPr>
          <a:xfrm flipV="1">
            <a:off x="9749752" y="944935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2F81B295-BDFE-497A-08F4-41B54DC7FDA4}"/>
              </a:ext>
            </a:extLst>
          </p:cNvPr>
          <p:cNvCxnSpPr>
            <a:cxnSpLocks/>
          </p:cNvCxnSpPr>
          <p:nvPr/>
        </p:nvCxnSpPr>
        <p:spPr>
          <a:xfrm>
            <a:off x="10283501" y="4510322"/>
            <a:ext cx="0" cy="80567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7CBBB83-BBFD-A316-11F5-5DA9FEF0A87D}"/>
              </a:ext>
            </a:extLst>
          </p:cNvPr>
          <p:cNvCxnSpPr>
            <a:cxnSpLocks/>
          </p:cNvCxnSpPr>
          <p:nvPr/>
        </p:nvCxnSpPr>
        <p:spPr>
          <a:xfrm>
            <a:off x="11434014" y="3691296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EF1CBC87-BFA3-561D-6911-A0C2AC7DC1A4}"/>
              </a:ext>
            </a:extLst>
          </p:cNvPr>
          <p:cNvSpPr txBox="1"/>
          <p:nvPr/>
        </p:nvSpPr>
        <p:spPr>
          <a:xfrm>
            <a:off x="11405156" y="4686404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02E1928-FAA1-106A-497A-5DE0F1569278}"/>
              </a:ext>
            </a:extLst>
          </p:cNvPr>
          <p:cNvCxnSpPr>
            <a:cxnSpLocks/>
          </p:cNvCxnSpPr>
          <p:nvPr/>
        </p:nvCxnSpPr>
        <p:spPr>
          <a:xfrm flipH="1">
            <a:off x="11449665" y="4913157"/>
            <a:ext cx="2928" cy="385086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5E3F1A5-D948-B543-B5E8-0422D94A05C0}"/>
              </a:ext>
            </a:extLst>
          </p:cNvPr>
          <p:cNvCxnSpPr>
            <a:cxnSpLocks/>
          </p:cNvCxnSpPr>
          <p:nvPr/>
        </p:nvCxnSpPr>
        <p:spPr>
          <a:xfrm>
            <a:off x="11310857" y="174504"/>
            <a:ext cx="5332" cy="1221861"/>
          </a:xfrm>
          <a:prstGeom prst="straightConnector1">
            <a:avLst/>
          </a:prstGeom>
          <a:ln>
            <a:solidFill>
              <a:schemeClr val="tx1">
                <a:lumMod val="95000"/>
                <a:lumOff val="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>
            <a:extLst>
              <a:ext uri="{FF2B5EF4-FFF2-40B4-BE49-F238E27FC236}">
                <a16:creationId xmlns:a16="http://schemas.microsoft.com/office/drawing/2014/main" id="{C1B357CD-CAF6-0357-EC9D-26B6CC418C19}"/>
              </a:ext>
            </a:extLst>
          </p:cNvPr>
          <p:cNvSpPr/>
          <p:nvPr/>
        </p:nvSpPr>
        <p:spPr>
          <a:xfrm>
            <a:off x="9749752" y="1033920"/>
            <a:ext cx="525489" cy="992564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75000"/>
                </a:schemeClr>
              </a:gs>
              <a:gs pos="53000">
                <a:srgbClr val="C00000"/>
              </a:gs>
              <a:gs pos="100000">
                <a:schemeClr val="accent5">
                  <a:lumMod val="75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96D48E7-769B-FCD1-C9C5-B2F99571F1A7}"/>
              </a:ext>
            </a:extLst>
          </p:cNvPr>
          <p:cNvSpPr/>
          <p:nvPr/>
        </p:nvSpPr>
        <p:spPr>
          <a:xfrm flipV="1">
            <a:off x="10030508" y="5347268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56496-1EDE-7B87-02D0-26656E92222E}"/>
              </a:ext>
            </a:extLst>
          </p:cNvPr>
          <p:cNvSpPr/>
          <p:nvPr/>
        </p:nvSpPr>
        <p:spPr>
          <a:xfrm flipV="1">
            <a:off x="11195479" y="5340443"/>
            <a:ext cx="477070" cy="88985"/>
          </a:xfrm>
          <a:prstGeom prst="ellipse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53000">
                <a:srgbClr val="C00000"/>
              </a:gs>
              <a:gs pos="100000">
                <a:schemeClr val="accent1">
                  <a:lumMod val="75000"/>
                </a:schemeClr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97086E5-AE69-6A19-767C-5A444668882D}"/>
              </a:ext>
            </a:extLst>
          </p:cNvPr>
          <p:cNvSpPr txBox="1"/>
          <p:nvPr/>
        </p:nvSpPr>
        <p:spPr>
          <a:xfrm>
            <a:off x="11291781" y="1051364"/>
            <a:ext cx="3465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h</a:t>
            </a:r>
          </a:p>
          <a:p>
            <a:r>
              <a:rPr lang="en-US" dirty="0">
                <a:solidFill>
                  <a:srgbClr val="C00000"/>
                </a:solidFill>
              </a:rPr>
              <a:t>e</a:t>
            </a:r>
            <a:r>
              <a:rPr lang="en-US" baseline="30000" dirty="0">
                <a:solidFill>
                  <a:srgbClr val="C00000"/>
                </a:solidFill>
              </a:rPr>
              <a:t>-</a:t>
            </a: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651D84AA-D43A-6CE8-890A-9817A197E506}"/>
              </a:ext>
            </a:extLst>
          </p:cNvPr>
          <p:cNvCxnSpPr>
            <a:cxnSpLocks/>
          </p:cNvCxnSpPr>
          <p:nvPr/>
        </p:nvCxnSpPr>
        <p:spPr>
          <a:xfrm>
            <a:off x="11310857" y="1444121"/>
            <a:ext cx="0" cy="56416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814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91D581-1024-A3DE-4EF9-E503BB1D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Asset: Vacuum Ultra-Violet Efficiency reflectivity and Absorption setup (VERA)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764852-1081-4E23-4C0E-317724630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6D6C3E-5255-6003-9308-4FC91EE6B2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4</a:t>
            </a:fld>
            <a:endParaRPr lang="de-DE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53BBEA6-08A1-3AEC-EFD7-DED8E66643E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/>
        </p:blipFill>
        <p:spPr>
          <a:xfrm>
            <a:off x="5707998" y="2524357"/>
            <a:ext cx="6267499" cy="4014555"/>
          </a:xfrm>
          <a:prstGeom prst="rect">
            <a:avLst/>
          </a:prstGeom>
        </p:spPr>
      </p:pic>
      <p:pic>
        <p:nvPicPr>
          <p:cNvPr id="8" name="Picture 2" descr="A picture containing text, diagram, screenshot, design&#10;&#10;Description automatically generated">
            <a:extLst>
              <a:ext uri="{FF2B5EF4-FFF2-40B4-BE49-F238E27FC236}">
                <a16:creationId xmlns:a16="http://schemas.microsoft.com/office/drawing/2014/main" id="{57A1F6B0-4529-D164-C876-C524E7F3B8EA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29" y="1578429"/>
            <a:ext cx="5387306" cy="5143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0B33F1F-E7E4-46B5-8F08-A0C23826F58B}"/>
              </a:ext>
            </a:extLst>
          </p:cNvPr>
          <p:cNvSpPr txBox="1"/>
          <p:nvPr/>
        </p:nvSpPr>
        <p:spPr>
          <a:xfrm>
            <a:off x="6096000" y="1844221"/>
            <a:ext cx="5431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example: inferring the number of electrons produced per VUV photon</a:t>
            </a:r>
          </a:p>
        </p:txBody>
      </p:sp>
    </p:spTree>
    <p:extLst>
      <p:ext uri="{BB962C8B-B14F-4D97-AF65-F5344CB8AC3E}">
        <p14:creationId xmlns:p14="http://schemas.microsoft.com/office/powerpoint/2010/main" val="3342487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40397-05A1-E760-9802-046A2EBA0F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0436" y="72888"/>
            <a:ext cx="10515600" cy="1325563"/>
          </a:xfrm>
        </p:spPr>
        <p:txBody>
          <a:bodyPr/>
          <a:lstStyle/>
          <a:p>
            <a:r>
              <a:rPr lang="en-US" dirty="0"/>
              <a:t>Asset: MIEL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453EA-C9D4-0816-0F5E-A649F21A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E7914-AC5C-0E44-9436-861A92FE10D6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487BD1-A052-3883-0ECF-50DBB8D097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453" t="26501" r="43168" b="29955"/>
          <a:stretch/>
        </p:blipFill>
        <p:spPr>
          <a:xfrm flipH="1">
            <a:off x="529382" y="1702599"/>
            <a:ext cx="2245515" cy="212995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A5F722-EA5B-8E66-372F-A4A81A10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126" t="10445" r="22540" b="18678"/>
          <a:stretch/>
        </p:blipFill>
        <p:spPr>
          <a:xfrm flipH="1">
            <a:off x="529383" y="4141739"/>
            <a:ext cx="2269234" cy="2182533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E191BF-FEDA-C1E7-F53F-E2E98DBCAD5A}"/>
              </a:ext>
            </a:extLst>
          </p:cNvPr>
          <p:cNvSpPr txBox="1"/>
          <p:nvPr/>
        </p:nvSpPr>
        <p:spPr>
          <a:xfrm>
            <a:off x="500019" y="1695927"/>
            <a:ext cx="2245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FBK Reflected Light and Laser Spot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7D7D30-804A-F15F-3DDF-EB15B8D8A93A}"/>
              </a:ext>
            </a:extLst>
          </p:cNvPr>
          <p:cNvSpPr txBox="1"/>
          <p:nvPr/>
        </p:nvSpPr>
        <p:spPr>
          <a:xfrm>
            <a:off x="457626" y="6301525"/>
            <a:ext cx="2062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2D Emission Map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0646C1E-8590-4D8E-D2C2-5F07E58CE23E}"/>
              </a:ext>
            </a:extLst>
          </p:cNvPr>
          <p:cNvGrpSpPr/>
          <p:nvPr/>
        </p:nvGrpSpPr>
        <p:grpSpPr>
          <a:xfrm>
            <a:off x="3748789" y="359751"/>
            <a:ext cx="4091341" cy="6179161"/>
            <a:chOff x="946281" y="13135354"/>
            <a:chExt cx="9692601" cy="1463875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9EEA20B-99E1-291C-889C-373858DE4C52}"/>
                </a:ext>
              </a:extLst>
            </p:cNvPr>
            <p:cNvGrpSpPr/>
            <p:nvPr/>
          </p:nvGrpSpPr>
          <p:grpSpPr>
            <a:xfrm>
              <a:off x="946281" y="13135354"/>
              <a:ext cx="8776796" cy="14638756"/>
              <a:chOff x="924268" y="11499397"/>
              <a:chExt cx="8776796" cy="14638756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D5D03E9-4EA9-1585-E3F4-7A6E1433FB97}"/>
                  </a:ext>
                </a:extLst>
              </p:cNvPr>
              <p:cNvSpPr txBox="1"/>
              <p:nvPr/>
            </p:nvSpPr>
            <p:spPr>
              <a:xfrm>
                <a:off x="1263630" y="21053745"/>
                <a:ext cx="3460276" cy="65622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797979"/>
                    </a:solidFill>
                    <a:latin typeface="Helvetica Neue Regular" panose="02000503000000020004" pitchFamily="2" charset="0"/>
                    <a:cs typeface="Helvetica Neue Regular" panose="02000503000000020004" pitchFamily="2" charset="0"/>
                  </a:rPr>
                  <a:t>IX-83 Microscope</a:t>
                </a:r>
                <a:endParaRPr lang="en-US" sz="1200" dirty="0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9820A912-D45C-DF5D-9DDB-6995EACDC0E6}"/>
                  </a:ext>
                </a:extLst>
              </p:cNvPr>
              <p:cNvGrpSpPr/>
              <p:nvPr/>
            </p:nvGrpSpPr>
            <p:grpSpPr>
              <a:xfrm>
                <a:off x="924268" y="11499397"/>
                <a:ext cx="8776796" cy="14638756"/>
                <a:chOff x="924268" y="11499397"/>
                <a:chExt cx="8776796" cy="14638756"/>
              </a:xfrm>
            </p:grpSpPr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0DF99A98-A865-4638-8FB7-66E0C881CDAB}"/>
                    </a:ext>
                  </a:extLst>
                </p:cNvPr>
                <p:cNvSpPr/>
                <p:nvPr/>
              </p:nvSpPr>
              <p:spPr>
                <a:xfrm>
                  <a:off x="2559452" y="12089657"/>
                  <a:ext cx="5478259" cy="710247"/>
                </a:xfrm>
                <a:prstGeom prst="rect">
                  <a:avLst/>
                </a:prstGeom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6" name="Group 15">
                  <a:extLst>
                    <a:ext uri="{FF2B5EF4-FFF2-40B4-BE49-F238E27FC236}">
                      <a16:creationId xmlns:a16="http://schemas.microsoft.com/office/drawing/2014/main" id="{BF1D44F5-A650-7348-0A52-B93794C79265}"/>
                    </a:ext>
                  </a:extLst>
                </p:cNvPr>
                <p:cNvGrpSpPr/>
                <p:nvPr/>
              </p:nvGrpSpPr>
              <p:grpSpPr>
                <a:xfrm>
                  <a:off x="2652637" y="12450918"/>
                  <a:ext cx="5294031" cy="355347"/>
                  <a:chOff x="2636413" y="12531636"/>
                  <a:chExt cx="5294031" cy="355347"/>
                </a:xfrm>
              </p:grpSpPr>
              <p:cxnSp>
                <p:nvCxnSpPr>
                  <p:cNvPr id="54" name="Straight Connector 53">
                    <a:extLst>
                      <a:ext uri="{FF2B5EF4-FFF2-40B4-BE49-F238E27FC236}">
                        <a16:creationId xmlns:a16="http://schemas.microsoft.com/office/drawing/2014/main" id="{DF09E09A-ED20-8AB9-E886-4022E9534C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812831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>
                    <a:extLst>
                      <a:ext uri="{FF2B5EF4-FFF2-40B4-BE49-F238E27FC236}">
                        <a16:creationId xmlns:a16="http://schemas.microsoft.com/office/drawing/2014/main" id="{D41DA498-5614-E239-8AEE-CCB89A6A51D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754025" y="12531636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Connector 55">
                    <a:extLst>
                      <a:ext uri="{FF2B5EF4-FFF2-40B4-BE49-F238E27FC236}">
                        <a16:creationId xmlns:a16="http://schemas.microsoft.com/office/drawing/2014/main" id="{CBB368E9-82CC-1E24-FF39-5575ECA1CED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7930444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Connector 56">
                    <a:extLst>
                      <a:ext uri="{FF2B5EF4-FFF2-40B4-BE49-F238E27FC236}">
                        <a16:creationId xmlns:a16="http://schemas.microsoft.com/office/drawing/2014/main" id="{59B9EB68-506E-5A6F-46B8-F27F36FC340D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871637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Connector 57">
                    <a:extLst>
                      <a:ext uri="{FF2B5EF4-FFF2-40B4-BE49-F238E27FC236}">
                        <a16:creationId xmlns:a16="http://schemas.microsoft.com/office/drawing/2014/main" id="{F120D499-B9F7-5974-2765-0B0540B5633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3695219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Connector 58">
                    <a:extLst>
                      <a:ext uri="{FF2B5EF4-FFF2-40B4-BE49-F238E27FC236}">
                        <a16:creationId xmlns:a16="http://schemas.microsoft.com/office/drawing/2014/main" id="{16EF11AD-6B9F-0AA6-905F-CC1F402B88DE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2636413" y="12537997"/>
                    <a:ext cx="0" cy="348986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7" name="Rectangle 16">
                  <a:extLst>
                    <a:ext uri="{FF2B5EF4-FFF2-40B4-BE49-F238E27FC236}">
                      <a16:creationId xmlns:a16="http://schemas.microsoft.com/office/drawing/2014/main" id="{24CA177C-EF61-3528-F37B-33F6CD45B831}"/>
                    </a:ext>
                  </a:extLst>
                </p:cNvPr>
                <p:cNvSpPr/>
                <p:nvPr/>
              </p:nvSpPr>
              <p:spPr>
                <a:xfrm>
                  <a:off x="2559451" y="12799904"/>
                  <a:ext cx="5478261" cy="87079"/>
                </a:xfrm>
                <a:prstGeom prst="rect">
                  <a:avLst/>
                </a:prstGeom>
                <a:solidFill>
                  <a:schemeClr val="bg2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312F0CA6-844A-8885-9AA5-34124688F82B}"/>
                    </a:ext>
                  </a:extLst>
                </p:cNvPr>
                <p:cNvSpPr txBox="1"/>
                <p:nvPr/>
              </p:nvSpPr>
              <p:spPr>
                <a:xfrm>
                  <a:off x="1100594" y="13654292"/>
                  <a:ext cx="3460276" cy="656225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en-US" sz="1200">
                      <a:solidFill>
                        <a:srgbClr val="797979"/>
                      </a:solidFill>
                      <a:latin typeface="Helvetica Neue Regular" panose="02000503000000020004" pitchFamily="2" charset="0"/>
                      <a:cs typeface="Helvetica Neue Regular" panose="02000503000000020004" pitchFamily="2" charset="0"/>
                    </a:rPr>
                    <a:t>Vacuum Chamber</a:t>
                  </a:r>
                  <a:endParaRPr lang="en-US" sz="1200"/>
                </a:p>
              </p:txBody>
            </p:sp>
            <p:sp>
              <p:nvSpPr>
                <p:cNvPr id="19" name="Text Placeholder 1">
                  <a:extLst>
                    <a:ext uri="{FF2B5EF4-FFF2-40B4-BE49-F238E27FC236}">
                      <a16:creationId xmlns:a16="http://schemas.microsoft.com/office/drawing/2014/main" id="{21521DC4-D289-942F-4434-59911F211C32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4749250" y="12349959"/>
                  <a:ext cx="1100803" cy="525101"/>
                </a:xfrm>
                <a:prstGeom prst="rect">
                  <a:avLst/>
                </a:prstGeom>
              </p:spPr>
              <p:txBody>
                <a:bodyPr anchor="b">
                  <a:noAutofit/>
                </a:bodyPr>
                <a:lstStyle>
                  <a:lvl1pPr marL="0" indent="0" algn="l" defTabSz="914400" rtl="0" eaLnBrk="1" latinLnBrk="0" hangingPunct="1">
                    <a:lnSpc>
                      <a:spcPct val="100000"/>
                    </a:lnSpc>
                    <a:spcBef>
                      <a:spcPts val="1000"/>
                    </a:spcBef>
                    <a:buFont typeface="Arial"/>
                    <a:buNone/>
                    <a:defRPr sz="2200" b="0" kern="1200" cap="none" baseline="0">
                      <a:solidFill>
                        <a:srgbClr val="00B0F0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20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8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/>
                    <a:buNone/>
                    <a:defRPr sz="1600" b="1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r>
                    <a:rPr lang="en-CA" sz="1000">
                      <a:solidFill>
                        <a:schemeClr val="bg1"/>
                      </a:solidFill>
                    </a:rPr>
                    <a:t>SPAD</a:t>
                  </a:r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0D286ED2-839B-0645-CCAD-4669547E3008}"/>
                    </a:ext>
                  </a:extLst>
                </p:cNvPr>
                <p:cNvSpPr/>
                <p:nvPr/>
              </p:nvSpPr>
              <p:spPr>
                <a:xfrm>
                  <a:off x="2247421" y="11592035"/>
                  <a:ext cx="6102320" cy="497622"/>
                </a:xfrm>
                <a:prstGeom prst="rect">
                  <a:avLst/>
                </a:prstGeom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/>
                    <a:t>Cooled X-Y Stage</a:t>
                  </a:r>
                </a:p>
              </p:txBody>
            </p:sp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6E8640C0-9064-DB6C-757E-2501AF2B5BD6}"/>
                    </a:ext>
                  </a:extLst>
                </p:cNvPr>
                <p:cNvGrpSpPr/>
                <p:nvPr/>
              </p:nvGrpSpPr>
              <p:grpSpPr>
                <a:xfrm>
                  <a:off x="924268" y="11499397"/>
                  <a:ext cx="8776796" cy="14638756"/>
                  <a:chOff x="924268" y="11499397"/>
                  <a:chExt cx="8776796" cy="14638756"/>
                </a:xfrm>
              </p:grpSpPr>
              <p:grpSp>
                <p:nvGrpSpPr>
                  <p:cNvPr id="22" name="Group 21">
                    <a:extLst>
                      <a:ext uri="{FF2B5EF4-FFF2-40B4-BE49-F238E27FC236}">
                        <a16:creationId xmlns:a16="http://schemas.microsoft.com/office/drawing/2014/main" id="{5A67832C-25D3-4C26-D56F-4812CF415420}"/>
                      </a:ext>
                    </a:extLst>
                  </p:cNvPr>
                  <p:cNvGrpSpPr/>
                  <p:nvPr/>
                </p:nvGrpSpPr>
                <p:grpSpPr>
                  <a:xfrm>
                    <a:off x="924268" y="11499397"/>
                    <a:ext cx="8776796" cy="13565370"/>
                    <a:chOff x="924268" y="11499397"/>
                    <a:chExt cx="8776796" cy="13565370"/>
                  </a:xfrm>
                </p:grpSpPr>
                <p:grpSp>
                  <p:nvGrpSpPr>
                    <p:cNvPr id="24" name="Group 23">
                      <a:extLst>
                        <a:ext uri="{FF2B5EF4-FFF2-40B4-BE49-F238E27FC236}">
                          <a16:creationId xmlns:a16="http://schemas.microsoft.com/office/drawing/2014/main" id="{BB061770-8067-E9F2-BF82-BECBFC1BDE2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97242" y="11499397"/>
                      <a:ext cx="7703822" cy="11740504"/>
                      <a:chOff x="1997242" y="11499397"/>
                      <a:chExt cx="7703822" cy="11740504"/>
                    </a:xfrm>
                  </p:grpSpPr>
                  <p:sp>
                    <p:nvSpPr>
                      <p:cNvPr id="35" name="Rectangle 34">
                        <a:extLst>
                          <a:ext uri="{FF2B5EF4-FFF2-40B4-BE49-F238E27FC236}">
                            <a16:creationId xmlns:a16="http://schemas.microsoft.com/office/drawing/2014/main" id="{818E9E49-2BF7-6DA5-AEFB-10DE09D009F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4538975"/>
                        <a:ext cx="6675608" cy="641152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sp>
                    <p:nvSpPr>
                      <p:cNvPr id="36" name="Rectangle 35">
                        <a:extLst>
                          <a:ext uri="{FF2B5EF4-FFF2-40B4-BE49-F238E27FC236}">
                            <a16:creationId xmlns:a16="http://schemas.microsoft.com/office/drawing/2014/main" id="{55E4F6D5-BA32-75DB-1CD7-DD2BF148DB0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97242" y="11499397"/>
                        <a:ext cx="6675608" cy="2064479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  <p:grpSp>
                    <p:nvGrpSpPr>
                      <p:cNvPr id="37" name="Group 36">
                        <a:extLst>
                          <a:ext uri="{FF2B5EF4-FFF2-40B4-BE49-F238E27FC236}">
                            <a16:creationId xmlns:a16="http://schemas.microsoft.com/office/drawing/2014/main" id="{86131046-9E88-D2BC-6991-00484D1B9BD3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2100219" y="12922074"/>
                        <a:ext cx="7600845" cy="10317827"/>
                        <a:chOff x="2100219" y="12922074"/>
                        <a:chExt cx="7600845" cy="10317827"/>
                      </a:xfrm>
                    </p:grpSpPr>
                    <p:grpSp>
                      <p:nvGrpSpPr>
                        <p:cNvPr id="38" name="Group 37">
                          <a:extLst>
                            <a:ext uri="{FF2B5EF4-FFF2-40B4-BE49-F238E27FC236}">
                              <a16:creationId xmlns:a16="http://schemas.microsoft.com/office/drawing/2014/main" id="{827B49C0-C420-3C4D-BEAD-261A2CBB3753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2100219" y="12922074"/>
                          <a:ext cx="7600845" cy="10317827"/>
                          <a:chOff x="2326920" y="1317164"/>
                          <a:chExt cx="2898203" cy="4958148"/>
                        </a:xfrm>
                      </p:grpSpPr>
                      <p:sp>
                        <p:nvSpPr>
                          <p:cNvPr id="41" name="Rectangle 40">
                            <a:extLst>
                              <a:ext uri="{FF2B5EF4-FFF2-40B4-BE49-F238E27FC236}">
                                <a16:creationId xmlns:a16="http://schemas.microsoft.com/office/drawing/2014/main" id="{21716D5C-1C7F-EA79-39B9-92794C0C98E5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2700000" flipV="1">
                            <a:off x="2811963" y="3144149"/>
                            <a:ext cx="1483562" cy="4828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sp>
                        <p:nvSpPr>
                          <p:cNvPr id="42" name="Rectangle 41">
                            <a:extLst>
                              <a:ext uri="{FF2B5EF4-FFF2-40B4-BE49-F238E27FC236}">
                                <a16:creationId xmlns:a16="http://schemas.microsoft.com/office/drawing/2014/main" id="{B3F88C53-C445-7D7A-C5C4-BEC3C1D616E1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32610" y="3912556"/>
                            <a:ext cx="1149292" cy="45719"/>
                          </a:xfrm>
                          <a:prstGeom prst="rect">
                            <a:avLst/>
                          </a:prstGeom>
                          <a:solidFill>
                            <a:schemeClr val="accent2">
                              <a:lumMod val="75000"/>
                            </a:schemeClr>
                          </a:solidFill>
                          <a:ln>
                            <a:solidFill>
                              <a:srgbClr val="FFC000"/>
                            </a:solidFill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2">
                            <a:schemeClr val="accent1"/>
                          </a:fillRef>
                          <a:effectRef idx="1">
                            <a:schemeClr val="accent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43" name="Straight Arrow Connector 42">
                            <a:extLst>
                              <a:ext uri="{FF2B5EF4-FFF2-40B4-BE49-F238E27FC236}">
                                <a16:creationId xmlns:a16="http://schemas.microsoft.com/office/drawing/2014/main" id="{BD0F4217-66E6-4035-6AF2-CE4FBAA791F4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721266" y="3168293"/>
                            <a:ext cx="1503857" cy="0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4" name="Straight Arrow Connector 43">
                            <a:extLst>
                              <a:ext uri="{FF2B5EF4-FFF2-40B4-BE49-F238E27FC236}">
                                <a16:creationId xmlns:a16="http://schemas.microsoft.com/office/drawing/2014/main" id="{0A34D057-9C6F-C5DA-97D7-2139C61C40CA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V="1">
                            <a:off x="3702448" y="2247937"/>
                            <a:ext cx="0" cy="88585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45" name="Straight Arrow Connector 44">
                            <a:extLst>
                              <a:ext uri="{FF2B5EF4-FFF2-40B4-BE49-F238E27FC236}">
                                <a16:creationId xmlns:a16="http://schemas.microsoft.com/office/drawing/2014/main" id="{9F8F5313-B39E-C676-9685-E876D023D4B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>
                            <a:off x="3366391" y="2247937"/>
                            <a:ext cx="0" cy="4027375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46" name="Text Placeholder 1">
                            <a:extLst>
                              <a:ext uri="{FF2B5EF4-FFF2-40B4-BE49-F238E27FC236}">
                                <a16:creationId xmlns:a16="http://schemas.microsoft.com/office/drawing/2014/main" id="{C88F74B6-D40A-FF5C-C862-C834044B932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326920" y="1376817"/>
                            <a:ext cx="1314976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200"/>
                              <a:t>Vacuum Window</a:t>
                            </a:r>
                          </a:p>
                        </p:txBody>
                      </p:sp>
                      <p:sp>
                        <p:nvSpPr>
                          <p:cNvPr id="47" name="Text Placeholder 1">
                            <a:extLst>
                              <a:ext uri="{FF2B5EF4-FFF2-40B4-BE49-F238E27FC236}">
                                <a16:creationId xmlns:a16="http://schemas.microsoft.com/office/drawing/2014/main" id="{3CE73221-7039-0839-B3B0-CFDE69575A52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561642" y="2695673"/>
                            <a:ext cx="710815" cy="515007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Dichroic Mirror</a:t>
                            </a:r>
                          </a:p>
                        </p:txBody>
                      </p:sp>
                      <p:sp>
                        <p:nvSpPr>
                          <p:cNvPr id="48" name="Text Placeholder 1">
                            <a:extLst>
                              <a:ext uri="{FF2B5EF4-FFF2-40B4-BE49-F238E27FC236}">
                                <a16:creationId xmlns:a16="http://schemas.microsoft.com/office/drawing/2014/main" id="{18D708A6-7F09-BA0A-B2FC-224894B7D1FD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2477244" y="4012150"/>
                            <a:ext cx="976568" cy="484086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400"/>
                              <a:t>Emission Filter </a:t>
                            </a:r>
                          </a:p>
                        </p:txBody>
                      </p:sp>
                      <p:sp>
                        <p:nvSpPr>
                          <p:cNvPr id="49" name="Text Placeholder 1">
                            <a:extLst>
                              <a:ext uri="{FF2B5EF4-FFF2-40B4-BE49-F238E27FC236}">
                                <a16:creationId xmlns:a16="http://schemas.microsoft.com/office/drawing/2014/main" id="{330521A7-94E8-3323-3015-D9A1FB167A74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404333" y="476084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800"/>
                              <a:t>Emitted Light</a:t>
                            </a:r>
                          </a:p>
                        </p:txBody>
                      </p:sp>
                      <p:sp>
                        <p:nvSpPr>
                          <p:cNvPr id="50" name="Text Placeholder 1">
                            <a:extLst>
                              <a:ext uri="{FF2B5EF4-FFF2-40B4-BE49-F238E27FC236}">
                                <a16:creationId xmlns:a16="http://schemas.microsoft.com/office/drawing/2014/main" id="{0A3ABDE1-FE27-D9ED-A5BB-DDE39B40226A}"/>
                              </a:ext>
                            </a:extLst>
                          </p:cNvPr>
                          <p:cNvSpPr txBox="1">
                            <a:spLocks/>
                          </p:cNvSpPr>
                          <p:nvPr/>
                        </p:nvSpPr>
                        <p:spPr>
                          <a:xfrm>
                            <a:off x="3889765" y="1317164"/>
                            <a:ext cx="924615" cy="252333"/>
                          </a:xfrm>
                          <a:prstGeom prst="rect">
                            <a:avLst/>
                          </a:prstGeom>
                        </p:spPr>
                        <p:txBody>
                          <a:bodyPr anchor="b">
                            <a:noAutofit/>
                          </a:bodyPr>
                          <a:lstStyle>
                            <a:lvl1pPr marL="0" indent="0" algn="l" defTabSz="914400" rtl="0" eaLnBrk="1" latinLnBrk="0" hangingPunct="1">
                              <a:lnSpc>
                                <a:spcPct val="100000"/>
                              </a:lnSpc>
                              <a:spcBef>
                                <a:spcPts val="1000"/>
                              </a:spcBef>
                              <a:buFont typeface="Arial"/>
                              <a:buNone/>
                              <a:defRPr sz="2200" b="0" kern="1200" cap="none" baseline="0">
                                <a:solidFill>
                                  <a:srgbClr val="00B0F0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1pPr>
                            <a:lvl2pPr marL="457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20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2pPr>
                            <a:lvl3pPr marL="914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8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3pPr>
                            <a:lvl4pPr marL="1371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4pPr>
                            <a:lvl5pPr marL="18288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5pPr>
                            <a:lvl6pPr marL="22860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6pPr>
                            <a:lvl7pPr marL="27432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7pPr>
                            <a:lvl8pPr marL="32004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8pPr>
                            <a:lvl9pPr marL="3657600" indent="0" algn="l" defTabSz="914400" rtl="0" eaLnBrk="1" latinLnBrk="0" hangingPunct="1">
                              <a:lnSpc>
                                <a:spcPct val="90000"/>
                              </a:lnSpc>
                              <a:spcBef>
                                <a:spcPts val="500"/>
                              </a:spcBef>
                              <a:buFont typeface="Arial"/>
                              <a:buNone/>
                              <a:defRPr sz="1600" b="1" kern="1200">
                                <a:solidFill>
                                  <a:schemeClr val="tx1"/>
                                </a:solidFill>
                                <a:latin typeface="+mn-lt"/>
                                <a:ea typeface="+mn-ea"/>
                                <a:cs typeface="+mn-cs"/>
                              </a:defRPr>
                            </a:lvl9pPr>
                          </a:lstStyle>
                          <a:p>
                            <a:r>
                              <a:rPr lang="en-CA" sz="1100"/>
                              <a:t>SiPM Surface</a:t>
                            </a:r>
                          </a:p>
                        </p:txBody>
                      </p:sp>
                      <p:sp>
                        <p:nvSpPr>
                          <p:cNvPr id="51" name="Rectangle 50">
                            <a:extLst>
                              <a:ext uri="{FF2B5EF4-FFF2-40B4-BE49-F238E27FC236}">
                                <a16:creationId xmlns:a16="http://schemas.microsoft.com/office/drawing/2014/main" id="{68DB4C18-FEB1-E195-9120-4CBCDE98E09E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>
                            <a:off x="2997316" y="1607341"/>
                            <a:ext cx="1149292" cy="45719"/>
                          </a:xfrm>
                          <a:prstGeom prst="rect">
                            <a:avLst/>
                          </a:prstGeom>
                        </p:spPr>
                        <p:style>
                          <a:lnRef idx="1">
                            <a:schemeClr val="accent3"/>
                          </a:lnRef>
                          <a:fillRef idx="2">
                            <a:schemeClr val="accent3"/>
                          </a:fillRef>
                          <a:effectRef idx="1">
                            <a:schemeClr val="accent3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CA"/>
                          </a:p>
                        </p:txBody>
                      </p:sp>
                      <p:cxnSp>
                        <p:nvCxnSpPr>
                          <p:cNvPr id="52" name="Straight Arrow Connector 51">
                            <a:extLst>
                              <a:ext uri="{FF2B5EF4-FFF2-40B4-BE49-F238E27FC236}">
                                <a16:creationId xmlns:a16="http://schemas.microsoft.com/office/drawing/2014/main" id="{A6644B87-4FBA-AB4D-B77D-B26425B4124E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 flipV="1">
                            <a:off x="3553744" y="1369598"/>
                            <a:ext cx="148704" cy="59728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cxnSp>
                        <p:nvCxnSpPr>
                          <p:cNvPr id="53" name="Straight Arrow Connector 52">
                            <a:extLst>
                              <a:ext uri="{FF2B5EF4-FFF2-40B4-BE49-F238E27FC236}">
                                <a16:creationId xmlns:a16="http://schemas.microsoft.com/office/drawing/2014/main" id="{116BB391-66AF-6945-5AB4-51FC0A79BB89}"/>
                              </a:ext>
                            </a:extLst>
                          </p:cNvPr>
                          <p:cNvCxnSpPr>
                            <a:cxnSpLocks/>
                          </p:cNvCxnSpPr>
                          <p:nvPr/>
                        </p:nvCxnSpPr>
                        <p:spPr>
                          <a:xfrm flipH="1">
                            <a:off x="3361251" y="1369598"/>
                            <a:ext cx="159439" cy="631422"/>
                          </a:xfrm>
                          <a:prstGeom prst="straightConnector1">
                            <a:avLst/>
                          </a:prstGeom>
                          <a:ln w="38100">
                            <a:tailEnd type="triangle"/>
                          </a:ln>
                        </p:spPr>
                        <p:style>
                          <a:lnRef idx="1">
                            <a:schemeClr val="accent2"/>
                          </a:lnRef>
                          <a:fillRef idx="0">
                            <a:schemeClr val="accent2"/>
                          </a:fillRef>
                          <a:effectRef idx="0">
                            <a:schemeClr val="accent2"/>
                          </a:effectRef>
                          <a:fontRef idx="minor">
                            <a:schemeClr val="tx1"/>
                          </a:fontRef>
                        </p:style>
                      </p:cxnSp>
                    </p:grpSp>
                    <p:sp>
                      <p:nvSpPr>
                        <p:cNvPr id="39" name="Text Placeholder 1">
                          <a:extLst>
                            <a:ext uri="{FF2B5EF4-FFF2-40B4-BE49-F238E27FC236}">
                              <a16:creationId xmlns:a16="http://schemas.microsoft.com/office/drawing/2014/main" id="{1BD53D46-E469-62BF-28F2-C26AD8325AEC}"/>
                            </a:ext>
                          </a:extLst>
                        </p:cNvPr>
                        <p:cNvSpPr txBox="1">
                          <a:spLocks/>
                        </p:cNvSpPr>
                        <p:nvPr/>
                      </p:nvSpPr>
                      <p:spPr>
                        <a:xfrm>
                          <a:off x="6313209" y="14222592"/>
                          <a:ext cx="2075111" cy="321428"/>
                        </a:xfrm>
                        <a:prstGeom prst="rect">
                          <a:avLst/>
                        </a:prstGeom>
                      </p:spPr>
                      <p:txBody>
                        <a:bodyPr anchor="b">
                          <a:noAutofit/>
                        </a:bodyPr>
                        <a:lstStyle>
                          <a:lvl1pPr marL="0" indent="0" algn="l" defTabSz="914400" rtl="0" eaLnBrk="1" latinLnBrk="0" hangingPunct="1">
                            <a:lnSpc>
                              <a:spcPct val="100000"/>
                            </a:lnSpc>
                            <a:spcBef>
                              <a:spcPts val="1000"/>
                            </a:spcBef>
                            <a:buFont typeface="Arial"/>
                            <a:buNone/>
                            <a:defRPr sz="2200" b="0" kern="1200" cap="none" baseline="0">
                              <a:solidFill>
                                <a:srgbClr val="00B0F0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1pPr>
                          <a:lvl2pPr marL="457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20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2pPr>
                          <a:lvl3pPr marL="914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8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3pPr>
                          <a:lvl4pPr marL="1371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4pPr>
                          <a:lvl5pPr marL="18288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5pPr>
                          <a:lvl6pPr marL="22860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6pPr>
                          <a:lvl7pPr marL="27432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7pPr>
                          <a:lvl8pPr marL="32004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8pPr>
                          <a:lvl9pPr marL="3657600" indent="0" algn="l" defTabSz="914400" rtl="0" eaLnBrk="1" latinLnBrk="0" hangingPunct="1">
                            <a:lnSpc>
                              <a:spcPct val="90000"/>
                            </a:lnSpc>
                            <a:spcBef>
                              <a:spcPts val="500"/>
                            </a:spcBef>
                            <a:buFont typeface="Arial"/>
                            <a:buNone/>
                            <a:defRPr sz="1600" b="1" kern="1200">
                              <a:solidFill>
                                <a:schemeClr val="tx1"/>
                              </a:solidFill>
                              <a:latin typeface="+mn-lt"/>
                              <a:ea typeface="+mn-ea"/>
                              <a:cs typeface="+mn-cs"/>
                            </a:defRPr>
                          </a:lvl9pPr>
                        </a:lstStyle>
                        <a:p>
                          <a:r>
                            <a:rPr lang="en-CA" sz="1200"/>
                            <a:t>Objective</a:t>
                          </a:r>
                        </a:p>
                      </p:txBody>
                    </p:sp>
                    <p:sp>
                      <p:nvSpPr>
                        <p:cNvPr id="40" name="Oval 39">
                          <a:extLst>
                            <a:ext uri="{FF2B5EF4-FFF2-40B4-BE49-F238E27FC236}">
                              <a16:creationId xmlns:a16="http://schemas.microsoft.com/office/drawing/2014/main" id="{EA4CCDAB-DE4D-0C0C-6F0D-B36C83B78D7C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4206455" y="14395682"/>
                          <a:ext cx="2253842" cy="269273"/>
                        </a:xfrm>
                        <a:prstGeom prst="ellipse">
                          <a:avLst/>
                        </a:prstGeom>
                        <a:solidFill>
                          <a:schemeClr val="bg1"/>
                        </a:solidFill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</p:grpSp>
                </p:grpSp>
                <p:sp>
                  <p:nvSpPr>
                    <p:cNvPr id="25" name="Triangle 24">
                      <a:extLst>
                        <a:ext uri="{FF2B5EF4-FFF2-40B4-BE49-F238E27FC236}">
                          <a16:creationId xmlns:a16="http://schemas.microsoft.com/office/drawing/2014/main" id="{11BF4E5E-B512-D086-623B-1E5EFB81D170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5479382" y="22152692"/>
                      <a:ext cx="1326034" cy="2398072"/>
                    </a:xfrm>
                    <a:prstGeom prst="triangle">
                      <a:avLst>
                        <a:gd name="adj" fmla="val 48546"/>
                      </a:avLst>
                    </a:prstGeom>
                    <a:gradFill flip="none" rotWithShape="1">
                      <a:gsLst>
                        <a:gs pos="29000">
                          <a:srgbClr val="00B050"/>
                        </a:gs>
                        <a:gs pos="13000">
                          <a:schemeClr val="accent1"/>
                        </a:gs>
                        <a:gs pos="0">
                          <a:srgbClr val="7030A0"/>
                        </a:gs>
                        <a:gs pos="86000">
                          <a:srgbClr val="FF0000"/>
                        </a:gs>
                        <a:gs pos="73000">
                          <a:srgbClr val="FFC000"/>
                        </a:gs>
                        <a:gs pos="56000">
                          <a:srgbClr val="FFFF00"/>
                        </a:gs>
                        <a:gs pos="42000">
                          <a:srgbClr val="92D050"/>
                        </a:gs>
                        <a:gs pos="99000">
                          <a:srgbClr val="C00000"/>
                        </a:gs>
                      </a:gsLst>
                      <a:lin ang="0" scaled="1"/>
                      <a:tileRect/>
                    </a:gradFill>
                    <a:ln>
                      <a:solidFill>
                        <a:srgbClr val="008F3D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E1221EF2-538E-28D9-C6ED-C850EFC10C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97242" y="21985333"/>
                      <a:ext cx="6675608" cy="3043608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42C0E6A7-BFA6-8443-3BCB-52FBDEDE39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73205" y="24421220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28" name="Text Placeholder 1">
                      <a:extLst>
                        <a:ext uri="{FF2B5EF4-FFF2-40B4-BE49-F238E27FC236}">
                          <a16:creationId xmlns:a16="http://schemas.microsoft.com/office/drawing/2014/main" id="{218BD80E-8A0D-971A-5925-71748F9BA5EA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6285222" y="24174877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200"/>
                        <a:t>Spectroscopy</a:t>
                      </a:r>
                    </a:p>
                  </p:txBody>
                </p:sp>
                <p:cxnSp>
                  <p:nvCxnSpPr>
                    <p:cNvPr id="29" name="Straight Arrow Connector 28">
                      <a:extLst>
                        <a:ext uri="{FF2B5EF4-FFF2-40B4-BE49-F238E27FC236}">
                          <a16:creationId xmlns:a16="http://schemas.microsoft.com/office/drawing/2014/main" id="{873C73C5-73EA-5AE3-4302-957FC308E7F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4812873" y="23898258"/>
                      <a:ext cx="0" cy="458617"/>
                    </a:xfrm>
                    <a:prstGeom prst="straightConnector1">
                      <a:avLst/>
                    </a:prstGeom>
                    <a:ln w="38100">
                      <a:tailEnd type="triangle"/>
                    </a:ln>
                  </p:spPr>
                  <p:style>
                    <a:lnRef idx="1">
                      <a:schemeClr val="accent2"/>
                    </a:lnRef>
                    <a:fillRef idx="0">
                      <a:schemeClr val="accent2"/>
                    </a:fillRef>
                    <a:effectRef idx="0">
                      <a:schemeClr val="accent2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AA098E6F-765C-43E9-869F-F4C63F8A1A41}"/>
                        </a:ext>
                      </a:extLst>
                    </p:cNvPr>
                    <p:cNvSpPr/>
                    <p:nvPr/>
                  </p:nvSpPr>
                  <p:spPr>
                    <a:xfrm rot="16200000">
                      <a:off x="6690874" y="23319261"/>
                      <a:ext cx="1700282" cy="125336"/>
                    </a:xfrm>
                    <a:prstGeom prst="rect">
                      <a:avLst/>
                    </a:prstGeom>
                  </p:spPr>
                  <p:style>
                    <a:lnRef idx="1">
                      <a:schemeClr val="accent3"/>
                    </a:lnRef>
                    <a:fillRef idx="2">
                      <a:schemeClr val="accent3"/>
                    </a:fillRef>
                    <a:effectRef idx="1">
                      <a:schemeClr val="accent3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  <p:sp>
                  <p:nvSpPr>
                    <p:cNvPr id="31" name="Text Placeholder 1">
                      <a:extLst>
                        <a:ext uri="{FF2B5EF4-FFF2-40B4-BE49-F238E27FC236}">
                          <a16:creationId xmlns:a16="http://schemas.microsoft.com/office/drawing/2014/main" id="{0F9B3BCF-3BD2-7CF7-CE13-7369BB97767D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4120924" y="24539666"/>
                      <a:ext cx="2424904" cy="525101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r>
                        <a:rPr lang="en-CA" sz="1000"/>
                        <a:t>Imaging</a:t>
                      </a:r>
                    </a:p>
                  </p:txBody>
                </p:sp>
                <p:sp>
                  <p:nvSpPr>
                    <p:cNvPr id="32" name="TextBox 31">
                      <a:extLst>
                        <a:ext uri="{FF2B5EF4-FFF2-40B4-BE49-F238E27FC236}">
                          <a16:creationId xmlns:a16="http://schemas.microsoft.com/office/drawing/2014/main" id="{01AD3AF8-BC10-1993-2D42-DA551FDED605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853144" y="23626598"/>
                      <a:ext cx="1242111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A)</a:t>
                      </a:r>
                    </a:p>
                  </p:txBody>
                </p:sp>
                <p:sp>
                  <p:nvSpPr>
                    <p:cNvPr id="33" name="TextBox 32">
                      <a:extLst>
                        <a:ext uri="{FF2B5EF4-FFF2-40B4-BE49-F238E27FC236}">
                          <a16:creationId xmlns:a16="http://schemas.microsoft.com/office/drawing/2014/main" id="{3567B131-9567-DE69-9CB1-76CEFB8CA3F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5105551" y="22454223"/>
                      <a:ext cx="1303626" cy="65622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sz="1200" dirty="0"/>
                        <a:t>B)</a:t>
                      </a:r>
                    </a:p>
                  </p:txBody>
                </p:sp>
                <p:sp>
                  <p:nvSpPr>
                    <p:cNvPr id="34" name="Text Placeholder 1">
                      <a:extLst>
                        <a:ext uri="{FF2B5EF4-FFF2-40B4-BE49-F238E27FC236}">
                          <a16:creationId xmlns:a16="http://schemas.microsoft.com/office/drawing/2014/main" id="{F56AA504-AB25-42D9-590C-81713A920BCF}"/>
                        </a:ext>
                      </a:extLst>
                    </p:cNvPr>
                    <p:cNvSpPr txBox="1">
                      <a:spLocks/>
                    </p:cNvSpPr>
                    <p:nvPr/>
                  </p:nvSpPr>
                  <p:spPr>
                    <a:xfrm>
                      <a:off x="924268" y="22323022"/>
                      <a:ext cx="3381967" cy="1200328"/>
                    </a:xfrm>
                    <a:prstGeom prst="rect">
                      <a:avLst/>
                    </a:prstGeom>
                  </p:spPr>
                  <p:txBody>
                    <a:bodyPr anchor="b">
                      <a:noAutofit/>
                    </a:bodyPr>
                    <a:lstStyle>
                      <a:lvl1pPr marL="0" indent="0" algn="l" defTabSz="914400" rtl="0" eaLnBrk="1" latinLnBrk="0" hangingPunct="1">
                        <a:lnSpc>
                          <a:spcPct val="100000"/>
                        </a:lnSpc>
                        <a:spcBef>
                          <a:spcPts val="1000"/>
                        </a:spcBef>
                        <a:buFont typeface="Arial"/>
                        <a:buNone/>
                        <a:defRPr sz="2200" b="0" kern="1200" cap="none" baseline="0">
                          <a:solidFill>
                            <a:srgbClr val="00B0F0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20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8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indent="0" algn="l" defTabSz="914400" rtl="0" eaLnBrk="1" latinLnBrk="0" hangingPunct="1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/>
                        <a:buNone/>
                        <a:defRPr sz="160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r"/>
                      <a:r>
                        <a:rPr lang="en-CA" sz="1200"/>
                        <a:t>Diffraction </a:t>
                      </a:r>
                    </a:p>
                    <a:p>
                      <a:pPr algn="r"/>
                      <a:r>
                        <a:rPr lang="en-CA" sz="1200"/>
                        <a:t>Grating</a:t>
                      </a:r>
                    </a:p>
                  </p:txBody>
                </p:sp>
              </p:grpSp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2976460F-1573-4C38-EE6B-06667D7A10CE}"/>
                      </a:ext>
                    </a:extLst>
                  </p:cNvPr>
                  <p:cNvSpPr txBox="1"/>
                  <p:nvPr/>
                </p:nvSpPr>
                <p:spPr>
                  <a:xfrm>
                    <a:off x="1997242" y="25044444"/>
                    <a:ext cx="6856697" cy="1093709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200" dirty="0">
                        <a:solidFill>
                          <a:srgbClr val="797979"/>
                        </a:solidFill>
                        <a:latin typeface="Helvetica Neue Regular" panose="02000503000000020004" pitchFamily="2" charset="0"/>
                        <a:cs typeface="Helvetica Neue Regular" panose="02000503000000020004" pitchFamily="2" charset="0"/>
                      </a:rPr>
                      <a:t>Spectrometer and Cryogenically Cooled Camera</a:t>
                    </a:r>
                    <a:endParaRPr lang="en-US" sz="1200" dirty="0"/>
                  </a:p>
                </p:txBody>
              </p:sp>
            </p:grpSp>
          </p:grpSp>
        </p:grpSp>
        <p:sp>
          <p:nvSpPr>
            <p:cNvPr id="11" name="Text Placeholder 1">
              <a:extLst>
                <a:ext uri="{FF2B5EF4-FFF2-40B4-BE49-F238E27FC236}">
                  <a16:creationId xmlns:a16="http://schemas.microsoft.com/office/drawing/2014/main" id="{195710C8-9A94-CA43-ACAC-0B9CEC3DCB57}"/>
                </a:ext>
              </a:extLst>
            </p:cNvPr>
            <p:cNvSpPr txBox="1">
              <a:spLocks/>
            </p:cNvSpPr>
            <p:nvPr/>
          </p:nvSpPr>
          <p:spPr>
            <a:xfrm>
              <a:off x="6881025" y="18870714"/>
              <a:ext cx="3713608" cy="336635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300 - 1500nm</a:t>
              </a:r>
            </a:p>
          </p:txBody>
        </p:sp>
        <p:sp>
          <p:nvSpPr>
            <p:cNvPr id="12" name="Text Placeholder 1">
              <a:extLst>
                <a:ext uri="{FF2B5EF4-FFF2-40B4-BE49-F238E27FC236}">
                  <a16:creationId xmlns:a16="http://schemas.microsoft.com/office/drawing/2014/main" id="{A2CDAF03-9753-D900-C227-15D12D01DBB6}"/>
                </a:ext>
              </a:extLst>
            </p:cNvPr>
            <p:cNvSpPr txBox="1">
              <a:spLocks/>
            </p:cNvSpPr>
            <p:nvPr/>
          </p:nvSpPr>
          <p:spPr>
            <a:xfrm>
              <a:off x="7082927" y="17850109"/>
              <a:ext cx="3555955" cy="559452"/>
            </a:xfrm>
            <a:prstGeom prst="rect">
              <a:avLst/>
            </a:prstGeom>
          </p:spPr>
          <p:txBody>
            <a:bodyPr anchor="b">
              <a:no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buFont typeface="Arial"/>
                <a:buNone/>
                <a:defRPr sz="2200" b="0" kern="1200" cap="none" baseline="0">
                  <a:solidFill>
                    <a:srgbClr val="00B0F0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CA" sz="1400" dirty="0"/>
                <a:t>Tunable laser 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288F39A2-0FE9-F517-28AF-8140EC7FEA20}"/>
              </a:ext>
            </a:extLst>
          </p:cNvPr>
          <p:cNvSpPr/>
          <p:nvPr/>
        </p:nvSpPr>
        <p:spPr>
          <a:xfrm>
            <a:off x="67490" y="1283656"/>
            <a:ext cx="3219407" cy="5437819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2290A82-83E4-A588-4702-FD89D8A872A3}"/>
              </a:ext>
            </a:extLst>
          </p:cNvPr>
          <p:cNvSpPr/>
          <p:nvPr/>
        </p:nvSpPr>
        <p:spPr>
          <a:xfrm>
            <a:off x="4915685" y="5528322"/>
            <a:ext cx="903461" cy="5423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E72C15C6-9A02-600B-0A89-800EE60C0360}"/>
              </a:ext>
            </a:extLst>
          </p:cNvPr>
          <p:cNvCxnSpPr/>
          <p:nvPr/>
        </p:nvCxnSpPr>
        <p:spPr>
          <a:xfrm flipH="1" flipV="1">
            <a:off x="3286897" y="1283656"/>
            <a:ext cx="2532249" cy="4244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BBDE5F3-889B-00AC-8C01-9B1813005E8F}"/>
              </a:ext>
            </a:extLst>
          </p:cNvPr>
          <p:cNvCxnSpPr>
            <a:cxnSpLocks/>
          </p:cNvCxnSpPr>
          <p:nvPr/>
        </p:nvCxnSpPr>
        <p:spPr>
          <a:xfrm flipH="1">
            <a:off x="3277528" y="6070702"/>
            <a:ext cx="2541618" cy="6507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Rectangle 73">
            <a:extLst>
              <a:ext uri="{FF2B5EF4-FFF2-40B4-BE49-F238E27FC236}">
                <a16:creationId xmlns:a16="http://schemas.microsoft.com/office/drawing/2014/main" id="{388D7BD4-6B58-E684-4DDA-17BE083E9F24}"/>
              </a:ext>
            </a:extLst>
          </p:cNvPr>
          <p:cNvSpPr/>
          <p:nvPr/>
        </p:nvSpPr>
        <p:spPr>
          <a:xfrm>
            <a:off x="5983980" y="4888210"/>
            <a:ext cx="1051296" cy="1061081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1C002C80-C461-ADCF-C27A-FA400124EB60}"/>
              </a:ext>
            </a:extLst>
          </p:cNvPr>
          <p:cNvCxnSpPr>
            <a:cxnSpLocks/>
          </p:cNvCxnSpPr>
          <p:nvPr/>
        </p:nvCxnSpPr>
        <p:spPr>
          <a:xfrm flipV="1">
            <a:off x="5988204" y="3657337"/>
            <a:ext cx="2247402" cy="122755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E7D952DA-3FFF-0598-921D-DB7CA4A22277}"/>
              </a:ext>
            </a:extLst>
          </p:cNvPr>
          <p:cNvCxnSpPr>
            <a:cxnSpLocks/>
          </p:cNvCxnSpPr>
          <p:nvPr/>
        </p:nvCxnSpPr>
        <p:spPr>
          <a:xfrm>
            <a:off x="5973634" y="5949291"/>
            <a:ext cx="2277707" cy="118088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913FD30-856E-A6D2-113D-D6E2634F21C2}"/>
              </a:ext>
            </a:extLst>
          </p:cNvPr>
          <p:cNvCxnSpPr/>
          <p:nvPr/>
        </p:nvCxnSpPr>
        <p:spPr>
          <a:xfrm>
            <a:off x="5233191" y="5243878"/>
            <a:ext cx="277899" cy="2778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2" name="Picture 4">
            <a:extLst>
              <a:ext uri="{FF2B5EF4-FFF2-40B4-BE49-F238E27FC236}">
                <a16:creationId xmlns:a16="http://schemas.microsoft.com/office/drawing/2014/main" id="{F392EE85-445C-49E4-AE99-7855702AA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1341" y="3657337"/>
            <a:ext cx="3299217" cy="241242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Rectangle 83">
            <a:extLst>
              <a:ext uri="{FF2B5EF4-FFF2-40B4-BE49-F238E27FC236}">
                <a16:creationId xmlns:a16="http://schemas.microsoft.com/office/drawing/2014/main" id="{E4B7722E-C455-2628-38D3-9EBFD909E4B5}"/>
              </a:ext>
            </a:extLst>
          </p:cNvPr>
          <p:cNvSpPr/>
          <p:nvPr/>
        </p:nvSpPr>
        <p:spPr>
          <a:xfrm>
            <a:off x="9218815" y="3752785"/>
            <a:ext cx="1246909" cy="23243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Arrow 82">
            <a:extLst>
              <a:ext uri="{FF2B5EF4-FFF2-40B4-BE49-F238E27FC236}">
                <a16:creationId xmlns:a16="http://schemas.microsoft.com/office/drawing/2014/main" id="{C9FBC15E-D5E4-7660-30B6-5334667696F8}"/>
              </a:ext>
            </a:extLst>
          </p:cNvPr>
          <p:cNvSpPr/>
          <p:nvPr/>
        </p:nvSpPr>
        <p:spPr>
          <a:xfrm rot="16200000">
            <a:off x="9665580" y="3544159"/>
            <a:ext cx="357938" cy="175397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168" name="Picture 7167">
            <a:extLst>
              <a:ext uri="{FF2B5EF4-FFF2-40B4-BE49-F238E27FC236}">
                <a16:creationId xmlns:a16="http://schemas.microsoft.com/office/drawing/2014/main" id="{527A5BEE-2817-B3C9-E379-FAEA7BBCE8B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42042" y="908707"/>
            <a:ext cx="2566860" cy="233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4810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702B6-08D7-1326-35AD-AD45425CE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Assets: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FFFACF-5328-111C-6CBB-913E55A3A1D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Collaboration with ANSYS – </a:t>
            </a:r>
            <a:r>
              <a:rPr lang="en-US" dirty="0" err="1"/>
              <a:t>Lumerical</a:t>
            </a:r>
            <a:endParaRPr lang="en-US" dirty="0"/>
          </a:p>
          <a:p>
            <a:r>
              <a:rPr lang="en-US" dirty="0"/>
              <a:t>Development of ”Quanta Level Avalanche Diode Simulator” (QLADS)</a:t>
            </a:r>
          </a:p>
          <a:p>
            <a:pPr lvl="1"/>
            <a:r>
              <a:rPr lang="en-US" dirty="0"/>
              <a:t>Mixing charge carrier and photon transport</a:t>
            </a:r>
          </a:p>
          <a:p>
            <a:pPr lvl="1"/>
            <a:r>
              <a:rPr lang="en-US" dirty="0"/>
              <a:t>U. Alberta, TRIUMF, U. Victoria</a:t>
            </a:r>
          </a:p>
          <a:p>
            <a:pPr lvl="1"/>
            <a:r>
              <a:rPr lang="en-US" dirty="0"/>
              <a:t>Current focus on non-photon applications: Minimum Ionizing, keV electrons and dark matter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5F7A6-AE02-0B44-DCF3-2EBCB74050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357B95-4038-8DBC-4306-53FCE5B0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65161E-7B2F-DB4F-2807-4A6CA11DE0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6</a:t>
            </a:fld>
            <a:endParaRPr lang="de-DE"/>
          </a:p>
        </p:txBody>
      </p:sp>
      <p:pic>
        <p:nvPicPr>
          <p:cNvPr id="7" name="Content Placeholder 7" descr="A grid with purple lines and dots&#10;&#10;Description automatically generated">
            <a:extLst>
              <a:ext uri="{FF2B5EF4-FFF2-40B4-BE49-F238E27FC236}">
                <a16:creationId xmlns:a16="http://schemas.microsoft.com/office/drawing/2014/main" id="{F9D361CC-B43A-06B9-1978-5A62270F22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4881" y="1643882"/>
            <a:ext cx="4276609" cy="4153495"/>
          </a:xfrm>
          <a:prstGeom prst="rect">
            <a:avLst/>
          </a:prstGeom>
        </p:spPr>
      </p:pic>
      <p:pic>
        <p:nvPicPr>
          <p:cNvPr id="8" name="Content Placeholder 9" descr="A purple and orange background&#10;&#10;Description automatically generated">
            <a:extLst>
              <a:ext uri="{FF2B5EF4-FFF2-40B4-BE49-F238E27FC236}">
                <a16:creationId xmlns:a16="http://schemas.microsoft.com/office/drawing/2014/main" id="{D7F30C69-E559-D485-ABF6-3FE09BC8DA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195880" y="3154898"/>
            <a:ext cx="4151980" cy="110480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8488F7-421A-4C8B-0F4D-B9639F23F8F2}"/>
              </a:ext>
            </a:extLst>
          </p:cNvPr>
          <p:cNvSpPr txBox="1"/>
          <p:nvPr/>
        </p:nvSpPr>
        <p:spPr>
          <a:xfrm>
            <a:off x="6355049" y="1007721"/>
            <a:ext cx="52339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Example: QLADS used with diffusion region on top for MIP detection (ASGAP concept)</a:t>
            </a:r>
          </a:p>
        </p:txBody>
      </p:sp>
    </p:spTree>
    <p:extLst>
      <p:ext uri="{BB962C8B-B14F-4D97-AF65-F5344CB8AC3E}">
        <p14:creationId xmlns:p14="http://schemas.microsoft.com/office/powerpoint/2010/main" val="3032792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BE12DA-52ED-C28B-3342-CFF5174E1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Act: from concept to design to implementation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DBE6F8-FBC4-7201-BDE6-A12D11863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Analog BSI</a:t>
            </a:r>
          </a:p>
          <a:p>
            <a:pPr lvl="1"/>
            <a:r>
              <a:rPr lang="en-US" dirty="0"/>
              <a:t>FBK + BSI processing at Teledyne-e2v</a:t>
            </a:r>
          </a:p>
          <a:p>
            <a:pPr lvl="1"/>
            <a:r>
              <a:rPr lang="en-US" dirty="0"/>
              <a:t>Other option</a:t>
            </a:r>
          </a:p>
          <a:p>
            <a:r>
              <a:rPr lang="en-US" dirty="0"/>
              <a:t>2D implementation. Hoping to establish collaboration</a:t>
            </a:r>
          </a:p>
          <a:p>
            <a:pPr lvl="1"/>
            <a:r>
              <a:rPr lang="en-US" dirty="0"/>
              <a:t>Heidelberg (Peter Fischer) + </a:t>
            </a:r>
            <a:r>
              <a:rPr lang="en-US" dirty="0" err="1"/>
              <a:t>Fraunhoffer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Use </a:t>
            </a:r>
            <a:r>
              <a:rPr lang="en-US" dirty="0" err="1"/>
              <a:t>Lfoundry</a:t>
            </a:r>
            <a:r>
              <a:rPr lang="en-US" dirty="0"/>
              <a:t> process in collaboration with DESY?</a:t>
            </a:r>
          </a:p>
          <a:p>
            <a:r>
              <a:rPr lang="en-US" dirty="0"/>
              <a:t>2.5D with FBK?</a:t>
            </a:r>
          </a:p>
          <a:p>
            <a:r>
              <a:rPr lang="en-US" dirty="0"/>
              <a:t>3D implementation</a:t>
            </a:r>
          </a:p>
          <a:p>
            <a:pPr lvl="1"/>
            <a:r>
              <a:rPr lang="en-US" dirty="0"/>
              <a:t>Teledyne-DALSA + Sherbrooke: focus on front-side illuminated will likely continue for several more years</a:t>
            </a:r>
          </a:p>
          <a:p>
            <a:pPr lvl="2"/>
            <a:r>
              <a:rPr lang="en-US" dirty="0"/>
              <a:t>New Canadian grant to expand access to DALSA. Results in April 2024.</a:t>
            </a:r>
          </a:p>
          <a:p>
            <a:pPr lvl="1"/>
            <a:r>
              <a:rPr lang="en-US" dirty="0"/>
              <a:t>Establish collaboration with EPFL?</a:t>
            </a:r>
          </a:p>
          <a:p>
            <a:pPr lvl="1"/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F7D34A-2A5E-F053-749B-EFC8DAD059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AC726C-3C49-07BB-9BB9-360FCDBED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84454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F4A49-DF79-4F65-9565-359571027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Act: finding a path to making BSI SPAD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6F2BAE-E590-7884-AEB7-915BE174B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Find one or more facility to make prototypes</a:t>
            </a:r>
          </a:p>
          <a:p>
            <a:r>
              <a:rPr lang="en-US" dirty="0"/>
              <a:t>Simulate implementation and physical processes as well as possible</a:t>
            </a:r>
          </a:p>
          <a:p>
            <a:pPr lvl="1"/>
            <a:r>
              <a:rPr lang="en-US" dirty="0"/>
              <a:t>Fairly clear path forward for that</a:t>
            </a:r>
          </a:p>
          <a:p>
            <a:r>
              <a:rPr lang="en-US" dirty="0"/>
              <a:t>Deal with Intellectual Property</a:t>
            </a:r>
          </a:p>
          <a:p>
            <a:pPr lvl="1"/>
            <a:r>
              <a:rPr lang="en-US" dirty="0"/>
              <a:t>By now, most ideas have been claimed</a:t>
            </a:r>
          </a:p>
          <a:p>
            <a:pPr lvl="1"/>
            <a:r>
              <a:rPr lang="en-US" dirty="0"/>
              <a:t>But ownership is not always clear</a:t>
            </a:r>
          </a:p>
          <a:p>
            <a:pPr lvl="1"/>
            <a:r>
              <a:rPr lang="en-US" dirty="0"/>
              <a:t>Major roadblock overall</a:t>
            </a:r>
          </a:p>
          <a:p>
            <a:r>
              <a:rPr lang="en-US" dirty="0"/>
              <a:t>My hope is that we can build a functional collaboration within DRD4 to develop high performance digital BSI SPAD array in less than 5 years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0D99A-00AF-DE9C-2A56-81BBEDA07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0A39F8-4574-CDF2-1BD8-E06C1414A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98987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E5E0A-CAD7-7D32-C26B-C767E5CAD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Act: development and funding strategies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1ED62B-66A8-D8AC-2EF5-CBBD8CB87D8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Our (Canadian) funding situation</a:t>
            </a:r>
          </a:p>
          <a:p>
            <a:pPr lvl="1"/>
            <a:r>
              <a:rPr lang="en-US" dirty="0"/>
              <a:t>Ongoing project funding</a:t>
            </a:r>
          </a:p>
          <a:p>
            <a:pPr lvl="2"/>
            <a:r>
              <a:rPr lang="en-US" dirty="0" err="1"/>
              <a:t>nEXO</a:t>
            </a:r>
            <a:r>
              <a:rPr lang="en-US" dirty="0"/>
              <a:t> and liquid Argon (</a:t>
            </a:r>
            <a:r>
              <a:rPr lang="en-US" dirty="0" err="1"/>
              <a:t>DarkSide</a:t>
            </a:r>
            <a:r>
              <a:rPr lang="en-US" dirty="0"/>
              <a:t>) supporting </a:t>
            </a:r>
            <a:r>
              <a:rPr lang="en-US" dirty="0" err="1"/>
              <a:t>SiPM</a:t>
            </a:r>
            <a:r>
              <a:rPr lang="en-US" dirty="0"/>
              <a:t> testing infrastructure and Sherbrooke Photon to Digital Converter R&amp;D</a:t>
            </a:r>
          </a:p>
          <a:p>
            <a:pPr lvl="1"/>
            <a:r>
              <a:rPr lang="en-US" dirty="0"/>
              <a:t>Some R&amp;D funding</a:t>
            </a:r>
          </a:p>
          <a:p>
            <a:pPr lvl="2"/>
            <a:r>
              <a:rPr lang="en-US" dirty="0" err="1"/>
              <a:t>SuperContinuum</a:t>
            </a:r>
            <a:r>
              <a:rPr lang="en-US" dirty="0"/>
              <a:t> laser development</a:t>
            </a:r>
          </a:p>
          <a:p>
            <a:pPr lvl="2"/>
            <a:r>
              <a:rPr lang="en-US" dirty="0"/>
              <a:t>Preparing new “Innovation Driven Integrated Detector” major request </a:t>
            </a:r>
          </a:p>
          <a:p>
            <a:pPr lvl="1"/>
            <a:r>
              <a:rPr lang="en-US" dirty="0"/>
              <a:t>Some tech transfer funding</a:t>
            </a:r>
          </a:p>
          <a:p>
            <a:pPr lvl="2"/>
            <a:r>
              <a:rPr lang="en-US" dirty="0"/>
              <a:t>Neutron detector for General Fusion</a:t>
            </a:r>
          </a:p>
          <a:p>
            <a:pPr lvl="2"/>
            <a:r>
              <a:rPr lang="en-US" dirty="0"/>
              <a:t>Early Forest fire sensing system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E4E89F-4E51-1462-DC3A-5A80C294D5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Lacking funding and path forward for new detector fabrication</a:t>
            </a:r>
          </a:p>
          <a:p>
            <a:pPr lvl="1"/>
            <a:r>
              <a:rPr lang="en-US" dirty="0"/>
              <a:t>Canada is now part of Horizon program</a:t>
            </a:r>
          </a:p>
          <a:p>
            <a:pPr lvl="2"/>
            <a:r>
              <a:rPr lang="en-US" dirty="0"/>
              <a:t>Not exactly sure what it means</a:t>
            </a:r>
          </a:p>
          <a:p>
            <a:pPr lvl="2"/>
            <a:r>
              <a:rPr lang="en-US" dirty="0"/>
              <a:t>But may be a path forward</a:t>
            </a:r>
          </a:p>
          <a:p>
            <a:pPr lvl="1"/>
            <a:r>
              <a:rPr lang="en-US" dirty="0"/>
              <a:t>Can we pull resources together?</a:t>
            </a:r>
          </a:p>
          <a:p>
            <a:pPr lvl="2"/>
            <a:r>
              <a:rPr lang="en-US" dirty="0"/>
              <a:t>Fabrication</a:t>
            </a:r>
          </a:p>
          <a:p>
            <a:pPr lvl="2"/>
            <a:r>
              <a:rPr lang="en-US" dirty="0"/>
              <a:t>Design</a:t>
            </a:r>
          </a:p>
          <a:p>
            <a:pPr lvl="2"/>
            <a:r>
              <a:rPr lang="en-US" dirty="0"/>
              <a:t>Characterization</a:t>
            </a:r>
          </a:p>
          <a:p>
            <a:r>
              <a:rPr lang="en-US" dirty="0"/>
              <a:t>Task 4.1.x → enabling the digital SPAD array revolution in PP/NP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5EC97-E1C9-1EC6-EFFF-9E4804141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CA"/>
              <a:t>November 2023</a:t>
            </a:r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7A508-CEEC-5EB7-39D9-C51D9AF00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D45B7-DFE2-4393-8D37-380FC36BF3A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85452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116324</TotalTime>
  <Words>1115</Words>
  <Application>Microsoft Macintosh PowerPoint</Application>
  <PresentationFormat>Widescreen</PresentationFormat>
  <Paragraphs>266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ArialNarrow</vt:lpstr>
      <vt:lpstr>Calibri</vt:lpstr>
      <vt:lpstr>Calibri Light</vt:lpstr>
      <vt:lpstr>DIN Alternate</vt:lpstr>
      <vt:lpstr>Helvetica Neue Regular</vt:lpstr>
      <vt:lpstr>Roboto</vt:lpstr>
      <vt:lpstr>Times</vt:lpstr>
      <vt:lpstr>Wingdings</vt:lpstr>
      <vt:lpstr>Tema di Office</vt:lpstr>
      <vt:lpstr>Digital single photon detector with highest sensitivity </vt:lpstr>
      <vt:lpstr>Aim: Digital SPAD arrays</vt:lpstr>
      <vt:lpstr>Aim: back-side illuminated SPAD arrays</vt:lpstr>
      <vt:lpstr>Asset: Vacuum Ultra-Violet Efficiency reflectivity and Absorption setup (VERA)</vt:lpstr>
      <vt:lpstr>Asset: MIEL</vt:lpstr>
      <vt:lpstr>Assets: simulations</vt:lpstr>
      <vt:lpstr>Act: from concept to design to implementation</vt:lpstr>
      <vt:lpstr>Act: finding a path to making BSI SPAD</vt:lpstr>
      <vt:lpstr>Act: development and funding strategies</vt:lpstr>
      <vt:lpstr>The end</vt:lpstr>
      <vt:lpstr>Building upon Photon to Digital Converter</vt:lpstr>
      <vt:lpstr>Mitigation strategies</vt:lpstr>
      <vt:lpstr>Quanta-Level Avalanche Diode Simulator (QLADS) for ASGAD</vt:lpstr>
      <vt:lpstr>Event display</vt:lpstr>
      <vt:lpstr>Beyond ASGAD – Back-side illuminated for everything</vt:lpstr>
      <vt:lpstr>From trench isolated LGAD to Single Photon Avalanche Diode</vt:lpstr>
      <vt:lpstr>Wavelength that are problematic</vt:lpstr>
      <vt:lpstr>The 3D integrated master plan</vt:lpstr>
      <vt:lpstr>Light emission to crosstalks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/>
  <cp:lastModifiedBy>Fabrice Retiere</cp:lastModifiedBy>
  <cp:revision>167</cp:revision>
  <cp:lastPrinted>2018-06-13T13:14:08Z</cp:lastPrinted>
  <dcterms:modified xsi:type="dcterms:W3CDTF">2024-01-23T08:20:30Z</dcterms:modified>
</cp:coreProperties>
</file>