
<file path=[Content_Types].xml><?xml version="1.0" encoding="utf-8"?>
<Types xmlns="http://schemas.openxmlformats.org/package/2006/content-types">
  <Default Extension="emf" ContentType="image/x-emf"/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4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5" r:id="rId2"/>
    <p:sldMasterId id="2147483695" r:id="rId3"/>
    <p:sldMasterId id="2147483713" r:id="rId4"/>
    <p:sldMasterId id="2147483727" r:id="rId5"/>
  </p:sldMasterIdLst>
  <p:notesMasterIdLst>
    <p:notesMasterId r:id="rId23"/>
  </p:notesMasterIdLst>
  <p:sldIdLst>
    <p:sldId id="256" r:id="rId6"/>
    <p:sldId id="705" r:id="rId7"/>
    <p:sldId id="5935" r:id="rId8"/>
    <p:sldId id="1698" r:id="rId9"/>
    <p:sldId id="5938" r:id="rId10"/>
    <p:sldId id="5939" r:id="rId11"/>
    <p:sldId id="555" r:id="rId12"/>
    <p:sldId id="5923" r:id="rId13"/>
    <p:sldId id="5925" r:id="rId14"/>
    <p:sldId id="1713" r:id="rId15"/>
    <p:sldId id="5926" r:id="rId16"/>
    <p:sldId id="5927" r:id="rId17"/>
    <p:sldId id="5928" r:id="rId18"/>
    <p:sldId id="5929" r:id="rId19"/>
    <p:sldId id="5934" r:id="rId20"/>
    <p:sldId id="5937" r:id="rId21"/>
    <p:sldId id="1547" r:id="rId22"/>
  </p:sldIdLst>
  <p:sldSz cx="12192000" cy="6858000"/>
  <p:notesSz cx="6858000" cy="12192000"/>
  <p:defaultTextStyle>
    <a:defPPr>
      <a:defRPr lang="en-US"/>
    </a:defPPr>
    <a:lvl1pPr algn="l">
      <a:spcBef>
        <a:spcPts val="0"/>
      </a:spcBef>
      <a:spcAft>
        <a:spcPts val="0"/>
      </a:spcAft>
      <a:defRPr>
        <a:solidFill>
          <a:schemeClr val="tx1"/>
        </a:solidFill>
        <a:latin typeface="Calibri"/>
        <a:ea typeface="+mn-ea"/>
        <a:cs typeface="+mn-cs"/>
      </a:defRPr>
    </a:lvl1pPr>
    <a:lvl2pPr marL="457200" algn="l">
      <a:spcBef>
        <a:spcPts val="0"/>
      </a:spcBef>
      <a:spcAft>
        <a:spcPts val="0"/>
      </a:spcAft>
      <a:defRPr>
        <a:solidFill>
          <a:schemeClr val="tx1"/>
        </a:solidFill>
        <a:latin typeface="Calibri"/>
        <a:ea typeface="+mn-ea"/>
        <a:cs typeface="+mn-cs"/>
      </a:defRPr>
    </a:lvl2pPr>
    <a:lvl3pPr marL="914400" algn="l">
      <a:spcBef>
        <a:spcPts val="0"/>
      </a:spcBef>
      <a:spcAft>
        <a:spcPts val="0"/>
      </a:spcAft>
      <a:defRPr>
        <a:solidFill>
          <a:schemeClr val="tx1"/>
        </a:solidFill>
        <a:latin typeface="Calibri"/>
        <a:ea typeface="+mn-ea"/>
        <a:cs typeface="+mn-cs"/>
      </a:defRPr>
    </a:lvl3pPr>
    <a:lvl4pPr marL="1371600" algn="l">
      <a:spcBef>
        <a:spcPts val="0"/>
      </a:spcBef>
      <a:spcAft>
        <a:spcPts val="0"/>
      </a:spcAft>
      <a:defRPr>
        <a:solidFill>
          <a:schemeClr val="tx1"/>
        </a:solidFill>
        <a:latin typeface="Calibri"/>
        <a:ea typeface="+mn-ea"/>
        <a:cs typeface="+mn-cs"/>
      </a:defRPr>
    </a:lvl4pPr>
    <a:lvl5pPr marL="1828800" algn="l">
      <a:spcBef>
        <a:spcPts val="0"/>
      </a:spcBef>
      <a:spcAft>
        <a:spcPts val="0"/>
      </a:spcAft>
      <a:defRPr>
        <a:solidFill>
          <a:schemeClr val="tx1"/>
        </a:solidFill>
        <a:latin typeface="Calibri"/>
        <a:ea typeface="+mn-ea"/>
        <a:cs typeface="+mn-cs"/>
      </a:defRPr>
    </a:lvl5pPr>
    <a:lvl6pPr marL="2286000" algn="l" defTabSz="914400">
      <a:defRPr>
        <a:solidFill>
          <a:schemeClr val="tx1"/>
        </a:solidFill>
        <a:latin typeface="Calibri"/>
        <a:ea typeface="+mn-ea"/>
        <a:cs typeface="+mn-cs"/>
      </a:defRPr>
    </a:lvl6pPr>
    <a:lvl7pPr marL="2743200" algn="l" defTabSz="914400">
      <a:defRPr>
        <a:solidFill>
          <a:schemeClr val="tx1"/>
        </a:solidFill>
        <a:latin typeface="Calibri"/>
        <a:ea typeface="+mn-ea"/>
        <a:cs typeface="+mn-cs"/>
      </a:defRPr>
    </a:lvl7pPr>
    <a:lvl8pPr marL="3200400" algn="l" defTabSz="914400">
      <a:defRPr>
        <a:solidFill>
          <a:schemeClr val="tx1"/>
        </a:solidFill>
        <a:latin typeface="Calibri"/>
        <a:ea typeface="+mn-ea"/>
        <a:cs typeface="+mn-cs"/>
      </a:defRPr>
    </a:lvl8pPr>
    <a:lvl9pPr marL="3657600" algn="l" defTabSz="914400">
      <a:defRPr>
        <a:solidFill>
          <a:schemeClr val="tx1"/>
        </a:solidFill>
        <a:latin typeface="Calibri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2CC"/>
    <a:srgbClr val="E2F0D9"/>
    <a:srgbClr val="CFD5EA"/>
    <a:srgbClr val="3995D3"/>
    <a:srgbClr val="FFFFAB"/>
    <a:srgbClr val="FFFFFF"/>
    <a:srgbClr val="61C4D3"/>
    <a:srgbClr val="A6A6A6"/>
    <a:srgbClr val="0066CC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97" autoAdjust="0"/>
    <p:restoredTop sz="92054" autoAdjust="0"/>
  </p:normalViewPr>
  <p:slideViewPr>
    <p:cSldViewPr>
      <p:cViewPr varScale="1">
        <p:scale>
          <a:sx n="105" d="100"/>
          <a:sy n="105" d="100"/>
        </p:scale>
        <p:origin x="2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Classeur1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Classeur1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2022:</a:t>
            </a:r>
            <a:r>
              <a:rPr lang="en-US" baseline="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 614</a:t>
            </a:r>
            <a:r>
              <a:rPr lang="en-US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 tons of waste</a:t>
            </a:r>
          </a:p>
          <a:p>
            <a:pPr>
              <a:defRPr/>
            </a:pPr>
            <a:r>
              <a:rPr lang="en-US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from Campus</a:t>
            </a:r>
            <a:endParaRPr lang="en-US" dirty="0"/>
          </a:p>
        </c:rich>
      </c:tx>
      <c:layout>
        <c:manualLayout>
          <c:xMode val="edge"/>
          <c:yMode val="edge"/>
          <c:x val="2.1492939905888676E-2"/>
          <c:y val="2.307835138883247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50353760354954635"/>
          <c:y val="0.19480977605197566"/>
          <c:w val="0.40458163127384728"/>
          <c:h val="0.70420669748899622"/>
        </c:manualLayout>
      </c:layout>
      <c:pieChart>
        <c:varyColors val="1"/>
        <c:ser>
          <c:idx val="0"/>
          <c:order val="0"/>
          <c:tx>
            <c:strRef>
              <c:f>'C:\Users\qsalvi\cernbox\WINDOWS\Desktop\[OBJECTIF30(Récupération automatique).xlsx]2022'!$AJ$35</c:f>
              <c:strCache>
                <c:ptCount val="1"/>
                <c:pt idx="0">
                  <c:v>Tonnages</c:v>
                </c:pt>
              </c:strCache>
            </c:strRef>
          </c:tx>
          <c:dPt>
            <c:idx val="0"/>
            <c:bubble3D val="0"/>
            <c:spPr>
              <a:solidFill>
                <a:schemeClr val="accent3">
                  <a:lumMod val="7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4744-4972-990E-66993F5B02F2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4744-4972-990E-66993F5B02F2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4744-4972-990E-66993F5B02F2}"/>
              </c:ext>
            </c:extLst>
          </c:dPt>
          <c:dPt>
            <c:idx val="3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4744-4972-990E-66993F5B02F2}"/>
              </c:ext>
            </c:extLst>
          </c:dPt>
          <c:dPt>
            <c:idx val="4"/>
            <c:bubble3D val="0"/>
            <c:spPr>
              <a:solidFill>
                <a:srgbClr val="7030A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4744-4972-990E-66993F5B02F2}"/>
              </c:ext>
            </c:extLst>
          </c:dPt>
          <c:dPt>
            <c:idx val="5"/>
            <c:bubble3D val="0"/>
            <c:spPr>
              <a:solidFill>
                <a:schemeClr val="accent4">
                  <a:lumMod val="5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4744-4972-990E-66993F5B02F2}"/>
              </c:ext>
            </c:extLst>
          </c:dPt>
          <c:dPt>
            <c:idx val="6"/>
            <c:bubble3D val="0"/>
            <c:spPr>
              <a:solidFill>
                <a:srgbClr val="FF000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4744-4972-990E-66993F5B02F2}"/>
              </c:ext>
            </c:extLst>
          </c:dPt>
          <c:dLbls>
            <c:dLbl>
              <c:idx val="2"/>
              <c:layout>
                <c:manualLayout>
                  <c:x val="-1.4521758327038054E-3"/>
                  <c:y val="1.5411164782243008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744-4972-990E-66993F5B02F2}"/>
                </c:ext>
              </c:extLst>
            </c:dLbl>
            <c:dLbl>
              <c:idx val="4"/>
              <c:layout>
                <c:manualLayout>
                  <c:x val="8.1678399934794494E-3"/>
                  <c:y val="1.716782394188947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744-4972-990E-66993F5B02F2}"/>
                </c:ext>
              </c:extLst>
            </c:dLbl>
            <c:dLbl>
              <c:idx val="5"/>
              <c:layout>
                <c:manualLayout>
                  <c:x val="-1.7226975703878815E-2"/>
                  <c:y val="-1.6381517666968208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4744-4972-990E-66993F5B02F2}"/>
                </c:ext>
              </c:extLst>
            </c:dLbl>
            <c:dLbl>
              <c:idx val="6"/>
              <c:layout>
                <c:manualLayout>
                  <c:x val="0.11992686908827652"/>
                  <c:y val="-5.4559412409287888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4744-4972-990E-66993F5B02F2}"/>
                </c:ext>
              </c:extLst>
            </c:dLbl>
            <c:spPr>
              <a:noFill/>
              <a:ln>
                <a:noFill/>
              </a:ln>
              <a:effectLst>
                <a:glow rad="152400">
                  <a:schemeClr val="bg1"/>
                </a:glow>
              </a:effectLst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'C:\Users\qsalvi\cernbox\WINDOWS\Desktop\[OBJECTIF30(Récupération automatique).xlsx]2022'!$AK$34:$AQ$34</c:f>
              <c:strCache>
                <c:ptCount val="7"/>
                <c:pt idx="0">
                  <c:v>Incinerable</c:v>
                </c:pt>
                <c:pt idx="1">
                  <c:v>Paper / Cardboard</c:v>
                </c:pt>
                <c:pt idx="2">
                  <c:v>PET, Glass,  Alu, Capsules</c:v>
                </c:pt>
                <c:pt idx="3">
                  <c:v>Electronic</c:v>
                </c:pt>
                <c:pt idx="4">
                  <c:v>Public sales</c:v>
                </c:pt>
                <c:pt idx="5">
                  <c:v>Biowaste</c:v>
                </c:pt>
                <c:pt idx="6">
                  <c:v>Computer waste</c:v>
                </c:pt>
              </c:strCache>
            </c:strRef>
          </c:cat>
          <c:val>
            <c:numRef>
              <c:f>'C:\Users\qsalvi\cernbox\WINDOWS\Desktop\[OBJECTIF30(Récupération automatique).xlsx]2022'!$AK$35:$AQ$35</c:f>
              <c:numCache>
                <c:formatCode>0</c:formatCode>
                <c:ptCount val="7"/>
                <c:pt idx="0">
                  <c:v>228.11250000000001</c:v>
                </c:pt>
                <c:pt idx="1">
                  <c:v>149.00200000000001</c:v>
                </c:pt>
                <c:pt idx="2">
                  <c:v>24.94</c:v>
                </c:pt>
                <c:pt idx="3">
                  <c:v>109.28</c:v>
                </c:pt>
                <c:pt idx="4">
                  <c:v>47.4</c:v>
                </c:pt>
                <c:pt idx="5">
                  <c:v>36.464999999999996</c:v>
                </c:pt>
                <c:pt idx="6">
                  <c:v>20.081999999999997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4744-4972-990E-66993F5B02F2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12700" cap="flat" cmpd="sng" algn="ctr">
      <a:solidFill>
        <a:schemeClr val="accent1"/>
      </a:solidFill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2022: 9’225 tons of waste</a:t>
            </a:r>
          </a:p>
          <a:p>
            <a:pPr>
              <a:defRPr/>
            </a:pPr>
            <a:r>
              <a:rPr lang="en-US" dirty="0"/>
              <a:t>from industry</a:t>
            </a:r>
          </a:p>
          <a:p>
            <a:pPr>
              <a:defRPr/>
            </a:pPr>
            <a:r>
              <a:rPr lang="en-US" dirty="0"/>
              <a:t> and work site</a:t>
            </a:r>
          </a:p>
        </c:rich>
      </c:tx>
      <c:layout>
        <c:manualLayout>
          <c:xMode val="edge"/>
          <c:yMode val="edge"/>
          <c:x val="3.367160722556739E-2"/>
          <c:y val="0.1080798626409772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50353760354954635"/>
          <c:y val="0.19480977605197566"/>
          <c:w val="0.40458163127384728"/>
          <c:h val="0.70420669748899622"/>
        </c:manualLayout>
      </c:layout>
      <c:pieChart>
        <c:varyColors val="1"/>
        <c:ser>
          <c:idx val="1"/>
          <c:order val="0"/>
          <c:tx>
            <c:strRef>
              <c:f>'C:\Users\qsalvi\cernbox\WINDOWS\Desktop\[OBJECTIF30(Récupération automatique).xlsx]2022'!$AW$38</c:f>
              <c:strCache>
                <c:ptCount val="1"/>
                <c:pt idx="0">
                  <c:v>Tonnages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9092-4534-86F7-34AAD63EBB91}"/>
              </c:ext>
            </c:extLst>
          </c:dPt>
          <c:dPt>
            <c:idx val="1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9092-4534-86F7-34AAD63EBB9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9092-4534-86F7-34AAD63EBB91}"/>
              </c:ext>
            </c:extLst>
          </c:dPt>
          <c:dPt>
            <c:idx val="3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9092-4534-86F7-34AAD63EBB91}"/>
              </c:ext>
            </c:extLst>
          </c:dPt>
          <c:dPt>
            <c:idx val="4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9092-4534-86F7-34AAD63EBB91}"/>
              </c:ext>
            </c:extLst>
          </c:dPt>
          <c:dPt>
            <c:idx val="5"/>
            <c:bubble3D val="0"/>
            <c:spPr>
              <a:solidFill>
                <a:schemeClr val="accent2">
                  <a:lumMod val="5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9092-4534-86F7-34AAD63EBB91}"/>
              </c:ext>
            </c:extLst>
          </c:dPt>
          <c:dPt>
            <c:idx val="6"/>
            <c:bubble3D val="0"/>
            <c:spPr>
              <a:solidFill>
                <a:srgbClr val="FF000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9092-4534-86F7-34AAD63EBB91}"/>
              </c:ext>
            </c:extLst>
          </c:dPt>
          <c:dPt>
            <c:idx val="7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9092-4534-86F7-34AAD63EBB91}"/>
              </c:ext>
            </c:extLst>
          </c:dPt>
          <c:dLbls>
            <c:dLbl>
              <c:idx val="0"/>
              <c:layout>
                <c:manualLayout>
                  <c:x val="-9.5097267253358042E-2"/>
                  <c:y val="5.554270533034105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092-4534-86F7-34AAD63EBB91}"/>
                </c:ext>
              </c:extLst>
            </c:dLbl>
            <c:dLbl>
              <c:idx val="1"/>
              <c:layout>
                <c:manualLayout>
                  <c:x val="-2.7372240234676548E-2"/>
                  <c:y val="5.0545086263768879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092-4534-86F7-34AAD63EBB91}"/>
                </c:ext>
              </c:extLst>
            </c:dLbl>
            <c:dLbl>
              <c:idx val="2"/>
              <c:layout>
                <c:manualLayout>
                  <c:x val="0.1637901806391848"/>
                  <c:y val="-0.1106691570090981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092-4534-86F7-34AAD63EBB91}"/>
                </c:ext>
              </c:extLst>
            </c:dLbl>
            <c:dLbl>
              <c:idx val="3"/>
              <c:layout>
                <c:manualLayout>
                  <c:x val="-2.4874170140497216E-2"/>
                  <c:y val="2.430097246030256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092-4534-86F7-34AAD63EBB91}"/>
                </c:ext>
              </c:extLst>
            </c:dLbl>
            <c:dLbl>
              <c:idx val="4"/>
              <c:layout>
                <c:manualLayout>
                  <c:x val="-1.965138181256762E-2"/>
                  <c:y val="-2.7021370340733347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9092-4534-86F7-34AAD63EBB91}"/>
                </c:ext>
              </c:extLst>
            </c:dLbl>
            <c:dLbl>
              <c:idx val="5"/>
              <c:layout>
                <c:manualLayout>
                  <c:x val="-2.8158097884823938E-3"/>
                  <c:y val="-2.133990598941716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9092-4534-86F7-34AAD63EBB91}"/>
                </c:ext>
              </c:extLst>
            </c:dLbl>
            <c:dLbl>
              <c:idx val="6"/>
              <c:layout>
                <c:manualLayout>
                  <c:x val="6.5107302763625138E-3"/>
                  <c:y val="-6.211216186414212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9092-4534-86F7-34AAD63EBB91}"/>
                </c:ext>
              </c:extLst>
            </c:dLbl>
            <c:dLbl>
              <c:idx val="7"/>
              <c:layout>
                <c:manualLayout>
                  <c:x val="0.13611286089238844"/>
                  <c:y val="-1.691961060383936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9092-4534-86F7-34AAD63EBB9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'C:\Users\qsalvi\cernbox\WINDOWS\Desktop\[OBJECTIF30(Récupération automatique).xlsx]2022'!$AX$37:$BE$37</c:f>
              <c:strCache>
                <c:ptCount val="8"/>
                <c:pt idx="0">
                  <c:v>Scrap metal</c:v>
                </c:pt>
                <c:pt idx="1">
                  <c:v>Other metals</c:v>
                </c:pt>
                <c:pt idx="2">
                  <c:v>Crushed Concrete</c:v>
                </c:pt>
                <c:pt idx="3">
                  <c:v>Worksite</c:v>
                </c:pt>
                <c:pt idx="4">
                  <c:v>Incinerable</c:v>
                </c:pt>
                <c:pt idx="5">
                  <c:v>Wood</c:v>
                </c:pt>
                <c:pt idx="6">
                  <c:v>Hazardous </c:v>
                </c:pt>
                <c:pt idx="7">
                  <c:v>Paper/Cardboard</c:v>
                </c:pt>
              </c:strCache>
            </c:strRef>
          </c:cat>
          <c:val>
            <c:numRef>
              <c:f>'C:\Users\qsalvi\cernbox\WINDOWS\Desktop\[OBJECTIF30(Récupération automatique).xlsx]2022'!$AX$38:$BE$38</c:f>
              <c:numCache>
                <c:formatCode>0</c:formatCode>
                <c:ptCount val="8"/>
                <c:pt idx="0">
                  <c:v>4395</c:v>
                </c:pt>
                <c:pt idx="1">
                  <c:v>369.83300000000003</c:v>
                </c:pt>
                <c:pt idx="2">
                  <c:v>2925.6400000000003</c:v>
                </c:pt>
                <c:pt idx="3">
                  <c:v>717.58500000000004</c:v>
                </c:pt>
                <c:pt idx="4">
                  <c:v>351.21749999999997</c:v>
                </c:pt>
                <c:pt idx="5">
                  <c:v>249.48000000000002</c:v>
                </c:pt>
                <c:pt idx="6">
                  <c:v>180.06999999999996</c:v>
                </c:pt>
                <c:pt idx="7">
                  <c:v>35.588000000000001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9092-4534-86F7-34AAD63EBB91}"/>
            </c:ext>
          </c:extLst>
        </c:ser>
        <c:ser>
          <c:idx val="0"/>
          <c:order val="1"/>
          <c:tx>
            <c:strRef>
              <c:f>'C:\Users\qsalvi\cernbox\WINDOWS\Desktop\[OBJECTIF30(Récupération automatique).xlsx]2022'!$AJ$35</c:f>
              <c:strCache>
                <c:ptCount val="1"/>
                <c:pt idx="0">
                  <c:v>Tonnages</c:v>
                </c:pt>
              </c:strCache>
            </c:strRef>
          </c:tx>
          <c:dPt>
            <c:idx val="0"/>
            <c:bubble3D val="0"/>
            <c:spPr>
              <a:solidFill>
                <a:schemeClr val="accent3">
                  <a:lumMod val="7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2-9092-4534-86F7-34AAD63EBB91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4-9092-4534-86F7-34AAD63EBB91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6-9092-4534-86F7-34AAD63EBB91}"/>
              </c:ext>
            </c:extLst>
          </c:dPt>
          <c:dPt>
            <c:idx val="3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8-9092-4534-86F7-34AAD63EBB91}"/>
              </c:ext>
            </c:extLst>
          </c:dPt>
          <c:dPt>
            <c:idx val="4"/>
            <c:bubble3D val="0"/>
            <c:spPr>
              <a:solidFill>
                <a:srgbClr val="7030A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A-9092-4534-86F7-34AAD63EBB91}"/>
              </c:ext>
            </c:extLst>
          </c:dPt>
          <c:dPt>
            <c:idx val="5"/>
            <c:bubble3D val="0"/>
            <c:spPr>
              <a:solidFill>
                <a:schemeClr val="accent4">
                  <a:lumMod val="5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C-9092-4534-86F7-34AAD63EBB91}"/>
              </c:ext>
            </c:extLst>
          </c:dPt>
          <c:dPt>
            <c:idx val="6"/>
            <c:bubble3D val="0"/>
            <c:spPr>
              <a:solidFill>
                <a:srgbClr val="FF000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E-9092-4534-86F7-34AAD63EBB91}"/>
              </c:ext>
            </c:extLst>
          </c:dPt>
          <c:dLbls>
            <c:dLbl>
              <c:idx val="2"/>
              <c:layout>
                <c:manualLayout>
                  <c:x val="-1.4521758327038054E-3"/>
                  <c:y val="1.5411164782243008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9092-4534-86F7-34AAD63EBB91}"/>
                </c:ext>
              </c:extLst>
            </c:dLbl>
            <c:dLbl>
              <c:idx val="4"/>
              <c:layout>
                <c:manualLayout>
                  <c:x val="8.1678399934794494E-3"/>
                  <c:y val="1.716782394188947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9092-4534-86F7-34AAD63EBB91}"/>
                </c:ext>
              </c:extLst>
            </c:dLbl>
            <c:dLbl>
              <c:idx val="5"/>
              <c:layout>
                <c:manualLayout>
                  <c:x val="-1.7226975703878815E-2"/>
                  <c:y val="-1.6381517666968208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9092-4534-86F7-34AAD63EBB91}"/>
                </c:ext>
              </c:extLst>
            </c:dLbl>
            <c:dLbl>
              <c:idx val="6"/>
              <c:layout>
                <c:manualLayout>
                  <c:x val="0.11992686908827652"/>
                  <c:y val="-5.4559412409287888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9092-4534-86F7-34AAD63EBB91}"/>
                </c:ext>
              </c:extLst>
            </c:dLbl>
            <c:spPr>
              <a:noFill/>
              <a:ln>
                <a:noFill/>
              </a:ln>
              <a:effectLst>
                <a:glow rad="152400">
                  <a:schemeClr val="bg1"/>
                </a:glow>
              </a:effectLst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'C:\Users\qsalvi\cernbox\WINDOWS\Desktop\[OBJECTIF30(Récupération automatique).xlsx]2022'!$AX$37:$BE$37</c:f>
              <c:strCache>
                <c:ptCount val="8"/>
                <c:pt idx="0">
                  <c:v>Scrap metal</c:v>
                </c:pt>
                <c:pt idx="1">
                  <c:v>Other metals</c:v>
                </c:pt>
                <c:pt idx="2">
                  <c:v>Crushed Concrete</c:v>
                </c:pt>
                <c:pt idx="3">
                  <c:v>Worksite</c:v>
                </c:pt>
                <c:pt idx="4">
                  <c:v>Incinerable</c:v>
                </c:pt>
                <c:pt idx="5">
                  <c:v>Wood</c:v>
                </c:pt>
                <c:pt idx="6">
                  <c:v>Hazardous </c:v>
                </c:pt>
                <c:pt idx="7">
                  <c:v>Paper/Cardboard</c:v>
                </c:pt>
              </c:strCache>
            </c:strRef>
          </c:cat>
          <c:val>
            <c:numRef>
              <c:f>'C:\Users\qsalvi\cernbox\WINDOWS\Desktop\[OBJECTIF30(Récupération automatique).xlsx]2022'!$AK$35:$AQ$35</c:f>
              <c:numCache>
                <c:formatCode>0</c:formatCode>
                <c:ptCount val="7"/>
                <c:pt idx="0">
                  <c:v>228.11250000000001</c:v>
                </c:pt>
                <c:pt idx="1">
                  <c:v>149.00200000000001</c:v>
                </c:pt>
                <c:pt idx="2">
                  <c:v>24.94</c:v>
                </c:pt>
                <c:pt idx="3">
                  <c:v>109.28</c:v>
                </c:pt>
                <c:pt idx="4">
                  <c:v>47.4</c:v>
                </c:pt>
                <c:pt idx="5">
                  <c:v>36.464999999999996</c:v>
                </c:pt>
                <c:pt idx="6">
                  <c:v>20.081999999999997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F-9092-4534-86F7-34AAD63EBB91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solidFill>
      <a:schemeClr val="lt1"/>
    </a:solidFill>
    <a:ln w="12700" cap="flat" cmpd="sng" algn="ctr">
      <a:solidFill>
        <a:schemeClr val="accent1"/>
      </a:solidFill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481C22-2782-46F6-BBBB-896A6D3B6A2B}" type="doc">
      <dgm:prSet loTypeId="urn:microsoft.com/office/officeart/2011/layout/HexagonRadial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6F8136C-30D3-48F5-8F63-A11285FA652D}">
      <dgm:prSet phldrT="[Text]"/>
      <dgm:spPr/>
      <dgm:t>
        <a:bodyPr/>
        <a:lstStyle/>
        <a:p>
          <a:r>
            <a:rPr lang="en-US" b="1" dirty="0"/>
            <a:t>SUSTAINABLE MOBILITY</a:t>
          </a:r>
        </a:p>
      </dgm:t>
    </dgm:pt>
    <dgm:pt modelId="{4AC7448D-98A8-4C6A-ADF8-E51C85B9B712}" type="parTrans" cxnId="{1F40F8EB-36C0-46FC-BF9D-5700EC3DE78D}">
      <dgm:prSet/>
      <dgm:spPr/>
      <dgm:t>
        <a:bodyPr/>
        <a:lstStyle/>
        <a:p>
          <a:endParaRPr lang="en-US"/>
        </a:p>
      </dgm:t>
    </dgm:pt>
    <dgm:pt modelId="{6EC8836D-C46F-4D51-9921-F7D894383EE0}" type="sibTrans" cxnId="{1F40F8EB-36C0-46FC-BF9D-5700EC3DE78D}">
      <dgm:prSet/>
      <dgm:spPr/>
      <dgm:t>
        <a:bodyPr/>
        <a:lstStyle/>
        <a:p>
          <a:endParaRPr lang="en-US"/>
        </a:p>
      </dgm:t>
    </dgm:pt>
    <dgm:pt modelId="{B60E8CA0-D116-45C7-89C5-18D4C1980AC7}">
      <dgm:prSet phldrT="[Text]"/>
      <dgm:spPr/>
      <dgm:t>
        <a:bodyPr/>
        <a:lstStyle/>
        <a:p>
          <a:r>
            <a:rPr lang="en-US" dirty="0"/>
            <a:t>People Needs</a:t>
          </a:r>
        </a:p>
      </dgm:t>
    </dgm:pt>
    <dgm:pt modelId="{E4CC5CC6-A594-40BA-A63D-771E4A8AAF33}" type="parTrans" cxnId="{A203EA60-69AD-42BC-AB37-D397148ECB3B}">
      <dgm:prSet/>
      <dgm:spPr/>
      <dgm:t>
        <a:bodyPr/>
        <a:lstStyle/>
        <a:p>
          <a:endParaRPr lang="en-US"/>
        </a:p>
      </dgm:t>
    </dgm:pt>
    <dgm:pt modelId="{B7EA2C03-DA80-43F0-8DB2-7E622952E3F2}" type="sibTrans" cxnId="{A203EA60-69AD-42BC-AB37-D397148ECB3B}">
      <dgm:prSet/>
      <dgm:spPr/>
      <dgm:t>
        <a:bodyPr/>
        <a:lstStyle/>
        <a:p>
          <a:endParaRPr lang="en-US"/>
        </a:p>
      </dgm:t>
    </dgm:pt>
    <dgm:pt modelId="{4622E9DB-A969-4A5D-930B-6163E7F91228}">
      <dgm:prSet phldrT="[Text]"/>
      <dgm:spPr/>
      <dgm:t>
        <a:bodyPr/>
        <a:lstStyle/>
        <a:p>
          <a:r>
            <a:rPr lang="en-US" dirty="0"/>
            <a:t>Integrated development</a:t>
          </a:r>
        </a:p>
      </dgm:t>
    </dgm:pt>
    <dgm:pt modelId="{82EACD15-64D8-4A89-9F15-9E839DFEEE0B}" type="parTrans" cxnId="{E012F316-777B-4E26-9BB1-448AFB27B731}">
      <dgm:prSet/>
      <dgm:spPr/>
      <dgm:t>
        <a:bodyPr/>
        <a:lstStyle/>
        <a:p>
          <a:endParaRPr lang="en-US"/>
        </a:p>
      </dgm:t>
    </dgm:pt>
    <dgm:pt modelId="{50A7578D-0869-4302-B884-6DF583B9733F}" type="sibTrans" cxnId="{E012F316-777B-4E26-9BB1-448AFB27B731}">
      <dgm:prSet/>
      <dgm:spPr/>
      <dgm:t>
        <a:bodyPr/>
        <a:lstStyle/>
        <a:p>
          <a:endParaRPr lang="en-US"/>
        </a:p>
      </dgm:t>
    </dgm:pt>
    <dgm:pt modelId="{C2EF706B-6E62-4A20-9CDE-1E3E4D1052D2}">
      <dgm:prSet phldrT="[Text]"/>
      <dgm:spPr/>
      <dgm:t>
        <a:bodyPr/>
        <a:lstStyle/>
        <a:p>
          <a:r>
            <a:rPr lang="en-US" dirty="0"/>
            <a:t>Infrastructures</a:t>
          </a:r>
        </a:p>
        <a:p>
          <a:r>
            <a:rPr lang="en-US" dirty="0"/>
            <a:t>Information</a:t>
          </a:r>
        </a:p>
        <a:p>
          <a:r>
            <a:rPr lang="en-US" dirty="0"/>
            <a:t>Promotion</a:t>
          </a:r>
        </a:p>
      </dgm:t>
    </dgm:pt>
    <dgm:pt modelId="{E9CA71DD-653A-4318-BC93-4756EA029BAB}" type="parTrans" cxnId="{01FC8897-46C7-4245-B8C1-60E179EDEA75}">
      <dgm:prSet/>
      <dgm:spPr/>
      <dgm:t>
        <a:bodyPr/>
        <a:lstStyle/>
        <a:p>
          <a:endParaRPr lang="en-US"/>
        </a:p>
      </dgm:t>
    </dgm:pt>
    <dgm:pt modelId="{015C25E6-8DB8-4396-9096-284E0B095335}" type="sibTrans" cxnId="{01FC8897-46C7-4245-B8C1-60E179EDEA75}">
      <dgm:prSet/>
      <dgm:spPr/>
      <dgm:t>
        <a:bodyPr/>
        <a:lstStyle/>
        <a:p>
          <a:endParaRPr lang="en-US"/>
        </a:p>
      </dgm:t>
    </dgm:pt>
    <dgm:pt modelId="{A80EAF9A-C5FC-435B-ACC4-A4263FEB0B29}">
      <dgm:prSet phldrT="[Text]"/>
      <dgm:spPr/>
      <dgm:t>
        <a:bodyPr/>
        <a:lstStyle/>
        <a:p>
          <a:r>
            <a:rPr lang="en-US" dirty="0"/>
            <a:t>Short, medium, long-term actions</a:t>
          </a:r>
        </a:p>
      </dgm:t>
    </dgm:pt>
    <dgm:pt modelId="{2DE69B67-CF0A-4E5A-8131-2319FECD3E99}" type="parTrans" cxnId="{286B8CF9-60CF-4FF1-86E8-1F34060B2ED0}">
      <dgm:prSet/>
      <dgm:spPr/>
      <dgm:t>
        <a:bodyPr/>
        <a:lstStyle/>
        <a:p>
          <a:endParaRPr lang="en-US"/>
        </a:p>
      </dgm:t>
    </dgm:pt>
    <dgm:pt modelId="{6B2DCBF4-4813-4443-8120-C382655127B4}" type="sibTrans" cxnId="{286B8CF9-60CF-4FF1-86E8-1F34060B2ED0}">
      <dgm:prSet/>
      <dgm:spPr/>
      <dgm:t>
        <a:bodyPr/>
        <a:lstStyle/>
        <a:p>
          <a:endParaRPr lang="en-US"/>
        </a:p>
      </dgm:t>
    </dgm:pt>
    <dgm:pt modelId="{E1690A75-C7E6-44F4-9F52-9B2D9572264D}">
      <dgm:prSet phldrT="[Text]"/>
      <dgm:spPr/>
      <dgm:t>
        <a:bodyPr/>
        <a:lstStyle/>
        <a:p>
          <a:r>
            <a:rPr lang="en-US" dirty="0"/>
            <a:t>Stakeholders’ involvement</a:t>
          </a:r>
        </a:p>
      </dgm:t>
    </dgm:pt>
    <dgm:pt modelId="{CDA9BD6A-E18C-4EC2-BE1F-BB0291AFAB30}" type="parTrans" cxnId="{86BCA05D-73E9-409E-86F6-38764889CB90}">
      <dgm:prSet/>
      <dgm:spPr/>
      <dgm:t>
        <a:bodyPr/>
        <a:lstStyle/>
        <a:p>
          <a:endParaRPr lang="en-US"/>
        </a:p>
      </dgm:t>
    </dgm:pt>
    <dgm:pt modelId="{97EAC93E-D7A3-4B3F-8FB6-0A0BB1ADB9D9}" type="sibTrans" cxnId="{86BCA05D-73E9-409E-86F6-38764889CB90}">
      <dgm:prSet/>
      <dgm:spPr/>
      <dgm:t>
        <a:bodyPr/>
        <a:lstStyle/>
        <a:p>
          <a:endParaRPr lang="en-US"/>
        </a:p>
      </dgm:t>
    </dgm:pt>
    <dgm:pt modelId="{B7AEFDF7-18B9-4D76-8262-4D269626E8EF}">
      <dgm:prSet phldrT="[Text]"/>
      <dgm:spPr/>
      <dgm:t>
        <a:bodyPr/>
        <a:lstStyle/>
        <a:p>
          <a:r>
            <a:rPr lang="en-US" dirty="0"/>
            <a:t>Sustainable and eco responsible</a:t>
          </a:r>
        </a:p>
      </dgm:t>
    </dgm:pt>
    <dgm:pt modelId="{BBE4E62B-E3DD-4F38-878B-4450531B9DBB}" type="parTrans" cxnId="{F8891F59-3447-4EE2-8659-324E4FFCF3B4}">
      <dgm:prSet/>
      <dgm:spPr/>
      <dgm:t>
        <a:bodyPr/>
        <a:lstStyle/>
        <a:p>
          <a:endParaRPr lang="en-US"/>
        </a:p>
      </dgm:t>
    </dgm:pt>
    <dgm:pt modelId="{42070BCC-290F-4E7D-A8B2-0F1A4FB21F78}" type="sibTrans" cxnId="{F8891F59-3447-4EE2-8659-324E4FFCF3B4}">
      <dgm:prSet/>
      <dgm:spPr/>
      <dgm:t>
        <a:bodyPr/>
        <a:lstStyle/>
        <a:p>
          <a:endParaRPr lang="en-US"/>
        </a:p>
      </dgm:t>
    </dgm:pt>
    <dgm:pt modelId="{318922A9-70B2-4C93-BC48-6D80D08B1BEE}" type="pres">
      <dgm:prSet presAssocID="{90481C22-2782-46F6-BBBB-896A6D3B6A2B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D16C8D74-1271-42A2-856A-2FD39FBC0E19}" type="pres">
      <dgm:prSet presAssocID="{B6F8136C-30D3-48F5-8F63-A11285FA652D}" presName="Parent" presStyleLbl="node0" presStyleIdx="0" presStyleCnt="1">
        <dgm:presLayoutVars>
          <dgm:chMax val="6"/>
          <dgm:chPref val="6"/>
        </dgm:presLayoutVars>
      </dgm:prSet>
      <dgm:spPr/>
    </dgm:pt>
    <dgm:pt modelId="{192CEF03-4F56-4EBA-8A4D-89E0D4084F41}" type="pres">
      <dgm:prSet presAssocID="{B60E8CA0-D116-45C7-89C5-18D4C1980AC7}" presName="Accent1" presStyleCnt="0"/>
      <dgm:spPr/>
    </dgm:pt>
    <dgm:pt modelId="{5B728DA6-988E-4041-93C6-16B92FC013B9}" type="pres">
      <dgm:prSet presAssocID="{B60E8CA0-D116-45C7-89C5-18D4C1980AC7}" presName="Accent" presStyleLbl="bgShp" presStyleIdx="0" presStyleCnt="6"/>
      <dgm:spPr/>
    </dgm:pt>
    <dgm:pt modelId="{AA09BF1B-ED73-46F2-BDB5-16B635BA49DE}" type="pres">
      <dgm:prSet presAssocID="{B60E8CA0-D116-45C7-89C5-18D4C1980AC7}" presName="Child1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6F1E2DC3-17A2-48AF-9F2F-11139F7D9719}" type="pres">
      <dgm:prSet presAssocID="{4622E9DB-A969-4A5D-930B-6163E7F91228}" presName="Accent2" presStyleCnt="0"/>
      <dgm:spPr/>
    </dgm:pt>
    <dgm:pt modelId="{292AA990-F0D6-470E-9EF4-A281F3773C77}" type="pres">
      <dgm:prSet presAssocID="{4622E9DB-A969-4A5D-930B-6163E7F91228}" presName="Accent" presStyleLbl="bgShp" presStyleIdx="1" presStyleCnt="6"/>
      <dgm:spPr/>
    </dgm:pt>
    <dgm:pt modelId="{2FADAE59-ED11-4F99-B4E0-9756A90EDCA6}" type="pres">
      <dgm:prSet presAssocID="{4622E9DB-A969-4A5D-930B-6163E7F91228}" presName="Child2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4A4F5E18-C01F-42AC-8D02-542D5A60E32B}" type="pres">
      <dgm:prSet presAssocID="{C2EF706B-6E62-4A20-9CDE-1E3E4D1052D2}" presName="Accent3" presStyleCnt="0"/>
      <dgm:spPr/>
    </dgm:pt>
    <dgm:pt modelId="{E63484A7-056C-4563-A01C-774C04926E47}" type="pres">
      <dgm:prSet presAssocID="{C2EF706B-6E62-4A20-9CDE-1E3E4D1052D2}" presName="Accent" presStyleLbl="bgShp" presStyleIdx="2" presStyleCnt="6"/>
      <dgm:spPr/>
    </dgm:pt>
    <dgm:pt modelId="{BA8E92AB-7E45-4561-A85C-1A2089392AC2}" type="pres">
      <dgm:prSet presAssocID="{C2EF706B-6E62-4A20-9CDE-1E3E4D1052D2}" presName="Child3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47DBF968-F71A-4FA3-8035-E5CF5981453A}" type="pres">
      <dgm:prSet presAssocID="{A80EAF9A-C5FC-435B-ACC4-A4263FEB0B29}" presName="Accent4" presStyleCnt="0"/>
      <dgm:spPr/>
    </dgm:pt>
    <dgm:pt modelId="{C72677FB-0AF8-4741-BD61-218466056C08}" type="pres">
      <dgm:prSet presAssocID="{A80EAF9A-C5FC-435B-ACC4-A4263FEB0B29}" presName="Accent" presStyleLbl="bgShp" presStyleIdx="3" presStyleCnt="6"/>
      <dgm:spPr/>
    </dgm:pt>
    <dgm:pt modelId="{8CB6CDAC-9A86-407D-A0FE-B91EAEC24606}" type="pres">
      <dgm:prSet presAssocID="{A80EAF9A-C5FC-435B-ACC4-A4263FEB0B29}" presName="Child4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0DCC46D4-70F3-4E21-ACCB-FD01CA360312}" type="pres">
      <dgm:prSet presAssocID="{E1690A75-C7E6-44F4-9F52-9B2D9572264D}" presName="Accent5" presStyleCnt="0"/>
      <dgm:spPr/>
    </dgm:pt>
    <dgm:pt modelId="{3B6FD453-9213-4239-B98A-0A2E845A925F}" type="pres">
      <dgm:prSet presAssocID="{E1690A75-C7E6-44F4-9F52-9B2D9572264D}" presName="Accent" presStyleLbl="bgShp" presStyleIdx="4" presStyleCnt="6"/>
      <dgm:spPr/>
    </dgm:pt>
    <dgm:pt modelId="{51E033B9-5BCE-4950-BB35-87177D641D38}" type="pres">
      <dgm:prSet presAssocID="{E1690A75-C7E6-44F4-9F52-9B2D9572264D}" presName="Child5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DFDC7B3A-A203-470E-B0E1-B241680F4297}" type="pres">
      <dgm:prSet presAssocID="{B7AEFDF7-18B9-4D76-8262-4D269626E8EF}" presName="Accent6" presStyleCnt="0"/>
      <dgm:spPr/>
    </dgm:pt>
    <dgm:pt modelId="{1EA2E2A1-51AF-4A4A-97A4-48D7D0194440}" type="pres">
      <dgm:prSet presAssocID="{B7AEFDF7-18B9-4D76-8262-4D269626E8EF}" presName="Accent" presStyleLbl="bgShp" presStyleIdx="5" presStyleCnt="6"/>
      <dgm:spPr/>
    </dgm:pt>
    <dgm:pt modelId="{5B7624EF-BCB8-414C-BEE9-3E86AED40EC6}" type="pres">
      <dgm:prSet presAssocID="{B7AEFDF7-18B9-4D76-8262-4D269626E8EF}" presName="Child6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FEE3410D-21A6-46E5-84FF-D1BE83C8941A}" type="presOf" srcId="{4622E9DB-A969-4A5D-930B-6163E7F91228}" destId="{2FADAE59-ED11-4F99-B4E0-9756A90EDCA6}" srcOrd="0" destOrd="0" presId="urn:microsoft.com/office/officeart/2011/layout/HexagonRadial"/>
    <dgm:cxn modelId="{E012F316-777B-4E26-9BB1-448AFB27B731}" srcId="{B6F8136C-30D3-48F5-8F63-A11285FA652D}" destId="{4622E9DB-A969-4A5D-930B-6163E7F91228}" srcOrd="1" destOrd="0" parTransId="{82EACD15-64D8-4A89-9F15-9E839DFEEE0B}" sibTransId="{50A7578D-0869-4302-B884-6DF583B9733F}"/>
    <dgm:cxn modelId="{C4F0C51E-FF6E-4B3D-931D-9E30E52071A0}" type="presOf" srcId="{B60E8CA0-D116-45C7-89C5-18D4C1980AC7}" destId="{AA09BF1B-ED73-46F2-BDB5-16B635BA49DE}" srcOrd="0" destOrd="0" presId="urn:microsoft.com/office/officeart/2011/layout/HexagonRadial"/>
    <dgm:cxn modelId="{F87C4A21-C7AC-44D1-ACEF-A248843F4549}" type="presOf" srcId="{B7AEFDF7-18B9-4D76-8262-4D269626E8EF}" destId="{5B7624EF-BCB8-414C-BEE9-3E86AED40EC6}" srcOrd="0" destOrd="0" presId="urn:microsoft.com/office/officeart/2011/layout/HexagonRadial"/>
    <dgm:cxn modelId="{86BCA05D-73E9-409E-86F6-38764889CB90}" srcId="{B6F8136C-30D3-48F5-8F63-A11285FA652D}" destId="{E1690A75-C7E6-44F4-9F52-9B2D9572264D}" srcOrd="4" destOrd="0" parTransId="{CDA9BD6A-E18C-4EC2-BE1F-BB0291AFAB30}" sibTransId="{97EAC93E-D7A3-4B3F-8FB6-0A0BB1ADB9D9}"/>
    <dgm:cxn modelId="{A203EA60-69AD-42BC-AB37-D397148ECB3B}" srcId="{B6F8136C-30D3-48F5-8F63-A11285FA652D}" destId="{B60E8CA0-D116-45C7-89C5-18D4C1980AC7}" srcOrd="0" destOrd="0" parTransId="{E4CC5CC6-A594-40BA-A63D-771E4A8AAF33}" sibTransId="{B7EA2C03-DA80-43F0-8DB2-7E622952E3F2}"/>
    <dgm:cxn modelId="{B201C756-4F27-440E-AB6B-F3D6268DA2B3}" type="presOf" srcId="{B6F8136C-30D3-48F5-8F63-A11285FA652D}" destId="{D16C8D74-1271-42A2-856A-2FD39FBC0E19}" srcOrd="0" destOrd="0" presId="urn:microsoft.com/office/officeart/2011/layout/HexagonRadial"/>
    <dgm:cxn modelId="{F8891F59-3447-4EE2-8659-324E4FFCF3B4}" srcId="{B6F8136C-30D3-48F5-8F63-A11285FA652D}" destId="{B7AEFDF7-18B9-4D76-8262-4D269626E8EF}" srcOrd="5" destOrd="0" parTransId="{BBE4E62B-E3DD-4F38-878B-4450531B9DBB}" sibTransId="{42070BCC-290F-4E7D-A8B2-0F1A4FB21F78}"/>
    <dgm:cxn modelId="{01FC8897-46C7-4245-B8C1-60E179EDEA75}" srcId="{B6F8136C-30D3-48F5-8F63-A11285FA652D}" destId="{C2EF706B-6E62-4A20-9CDE-1E3E4D1052D2}" srcOrd="2" destOrd="0" parTransId="{E9CA71DD-653A-4318-BC93-4756EA029BAB}" sibTransId="{015C25E6-8DB8-4396-9096-284E0B095335}"/>
    <dgm:cxn modelId="{2E1093B0-4F68-4799-A18A-4CBE5E445A16}" type="presOf" srcId="{A80EAF9A-C5FC-435B-ACC4-A4263FEB0B29}" destId="{8CB6CDAC-9A86-407D-A0FE-B91EAEC24606}" srcOrd="0" destOrd="0" presId="urn:microsoft.com/office/officeart/2011/layout/HexagonRadial"/>
    <dgm:cxn modelId="{D0EAAFC9-7BDF-4936-9B17-6B20AA059730}" type="presOf" srcId="{C2EF706B-6E62-4A20-9CDE-1E3E4D1052D2}" destId="{BA8E92AB-7E45-4561-A85C-1A2089392AC2}" srcOrd="0" destOrd="0" presId="urn:microsoft.com/office/officeart/2011/layout/HexagonRadial"/>
    <dgm:cxn modelId="{42426BE5-D246-4250-8AFA-53B89FE9F25B}" type="presOf" srcId="{E1690A75-C7E6-44F4-9F52-9B2D9572264D}" destId="{51E033B9-5BCE-4950-BB35-87177D641D38}" srcOrd="0" destOrd="0" presId="urn:microsoft.com/office/officeart/2011/layout/HexagonRadial"/>
    <dgm:cxn modelId="{1F40F8EB-36C0-46FC-BF9D-5700EC3DE78D}" srcId="{90481C22-2782-46F6-BBBB-896A6D3B6A2B}" destId="{B6F8136C-30D3-48F5-8F63-A11285FA652D}" srcOrd="0" destOrd="0" parTransId="{4AC7448D-98A8-4C6A-ADF8-E51C85B9B712}" sibTransId="{6EC8836D-C46F-4D51-9921-F7D894383EE0}"/>
    <dgm:cxn modelId="{286B8CF9-60CF-4FF1-86E8-1F34060B2ED0}" srcId="{B6F8136C-30D3-48F5-8F63-A11285FA652D}" destId="{A80EAF9A-C5FC-435B-ACC4-A4263FEB0B29}" srcOrd="3" destOrd="0" parTransId="{2DE69B67-CF0A-4E5A-8131-2319FECD3E99}" sibTransId="{6B2DCBF4-4813-4443-8120-C382655127B4}"/>
    <dgm:cxn modelId="{63C4FFFE-1D84-43D3-89DB-8FF79CC816F5}" type="presOf" srcId="{90481C22-2782-46F6-BBBB-896A6D3B6A2B}" destId="{318922A9-70B2-4C93-BC48-6D80D08B1BEE}" srcOrd="0" destOrd="0" presId="urn:microsoft.com/office/officeart/2011/layout/HexagonRadial"/>
    <dgm:cxn modelId="{D8EBF224-EA47-4370-B5E7-C539AFDF59A8}" type="presParOf" srcId="{318922A9-70B2-4C93-BC48-6D80D08B1BEE}" destId="{D16C8D74-1271-42A2-856A-2FD39FBC0E19}" srcOrd="0" destOrd="0" presId="urn:microsoft.com/office/officeart/2011/layout/HexagonRadial"/>
    <dgm:cxn modelId="{B7130D6A-7037-4BCC-BF8D-0082B3F2B669}" type="presParOf" srcId="{318922A9-70B2-4C93-BC48-6D80D08B1BEE}" destId="{192CEF03-4F56-4EBA-8A4D-89E0D4084F41}" srcOrd="1" destOrd="0" presId="urn:microsoft.com/office/officeart/2011/layout/HexagonRadial"/>
    <dgm:cxn modelId="{FFBD1C55-8CC0-4E89-8751-1D35BADBD91E}" type="presParOf" srcId="{192CEF03-4F56-4EBA-8A4D-89E0D4084F41}" destId="{5B728DA6-988E-4041-93C6-16B92FC013B9}" srcOrd="0" destOrd="0" presId="urn:microsoft.com/office/officeart/2011/layout/HexagonRadial"/>
    <dgm:cxn modelId="{3090CEC2-4A47-4E9D-B08D-70917032E5A7}" type="presParOf" srcId="{318922A9-70B2-4C93-BC48-6D80D08B1BEE}" destId="{AA09BF1B-ED73-46F2-BDB5-16B635BA49DE}" srcOrd="2" destOrd="0" presId="urn:microsoft.com/office/officeart/2011/layout/HexagonRadial"/>
    <dgm:cxn modelId="{30C236C7-E510-4271-B1E7-11C9A10453A4}" type="presParOf" srcId="{318922A9-70B2-4C93-BC48-6D80D08B1BEE}" destId="{6F1E2DC3-17A2-48AF-9F2F-11139F7D9719}" srcOrd="3" destOrd="0" presId="urn:microsoft.com/office/officeart/2011/layout/HexagonRadial"/>
    <dgm:cxn modelId="{B65DBEB2-55FC-48A3-BF61-EB1E3A644578}" type="presParOf" srcId="{6F1E2DC3-17A2-48AF-9F2F-11139F7D9719}" destId="{292AA990-F0D6-470E-9EF4-A281F3773C77}" srcOrd="0" destOrd="0" presId="urn:microsoft.com/office/officeart/2011/layout/HexagonRadial"/>
    <dgm:cxn modelId="{31432B1F-6777-49FE-9408-468D27438FC5}" type="presParOf" srcId="{318922A9-70B2-4C93-BC48-6D80D08B1BEE}" destId="{2FADAE59-ED11-4F99-B4E0-9756A90EDCA6}" srcOrd="4" destOrd="0" presId="urn:microsoft.com/office/officeart/2011/layout/HexagonRadial"/>
    <dgm:cxn modelId="{F8F0ED21-EDD3-4E85-A459-C18A1D2624E5}" type="presParOf" srcId="{318922A9-70B2-4C93-BC48-6D80D08B1BEE}" destId="{4A4F5E18-C01F-42AC-8D02-542D5A60E32B}" srcOrd="5" destOrd="0" presId="urn:microsoft.com/office/officeart/2011/layout/HexagonRadial"/>
    <dgm:cxn modelId="{9DFD6EDA-2516-4D19-94A8-A55BD9C60E29}" type="presParOf" srcId="{4A4F5E18-C01F-42AC-8D02-542D5A60E32B}" destId="{E63484A7-056C-4563-A01C-774C04926E47}" srcOrd="0" destOrd="0" presId="urn:microsoft.com/office/officeart/2011/layout/HexagonRadial"/>
    <dgm:cxn modelId="{DD93F875-03F8-4D6A-A2AA-4D278F019E26}" type="presParOf" srcId="{318922A9-70B2-4C93-BC48-6D80D08B1BEE}" destId="{BA8E92AB-7E45-4561-A85C-1A2089392AC2}" srcOrd="6" destOrd="0" presId="urn:microsoft.com/office/officeart/2011/layout/HexagonRadial"/>
    <dgm:cxn modelId="{CF9E48A5-2AF0-4513-828C-B675387D07FB}" type="presParOf" srcId="{318922A9-70B2-4C93-BC48-6D80D08B1BEE}" destId="{47DBF968-F71A-4FA3-8035-E5CF5981453A}" srcOrd="7" destOrd="0" presId="urn:microsoft.com/office/officeart/2011/layout/HexagonRadial"/>
    <dgm:cxn modelId="{56DCA62F-1C38-482C-8E99-59F548BC1EAB}" type="presParOf" srcId="{47DBF968-F71A-4FA3-8035-E5CF5981453A}" destId="{C72677FB-0AF8-4741-BD61-218466056C08}" srcOrd="0" destOrd="0" presId="urn:microsoft.com/office/officeart/2011/layout/HexagonRadial"/>
    <dgm:cxn modelId="{15D3C03E-CD13-4492-817B-DEB0CBDE3579}" type="presParOf" srcId="{318922A9-70B2-4C93-BC48-6D80D08B1BEE}" destId="{8CB6CDAC-9A86-407D-A0FE-B91EAEC24606}" srcOrd="8" destOrd="0" presId="urn:microsoft.com/office/officeart/2011/layout/HexagonRadial"/>
    <dgm:cxn modelId="{CF6772A7-FB6F-462C-BA74-D32D767F3586}" type="presParOf" srcId="{318922A9-70B2-4C93-BC48-6D80D08B1BEE}" destId="{0DCC46D4-70F3-4E21-ACCB-FD01CA360312}" srcOrd="9" destOrd="0" presId="urn:microsoft.com/office/officeart/2011/layout/HexagonRadial"/>
    <dgm:cxn modelId="{C3F07E79-FCBD-4C44-8AD1-BA54D6425F58}" type="presParOf" srcId="{0DCC46D4-70F3-4E21-ACCB-FD01CA360312}" destId="{3B6FD453-9213-4239-B98A-0A2E845A925F}" srcOrd="0" destOrd="0" presId="urn:microsoft.com/office/officeart/2011/layout/HexagonRadial"/>
    <dgm:cxn modelId="{DF04F67A-558D-43CA-9450-3EA59EED25AE}" type="presParOf" srcId="{318922A9-70B2-4C93-BC48-6D80D08B1BEE}" destId="{51E033B9-5BCE-4950-BB35-87177D641D38}" srcOrd="10" destOrd="0" presId="urn:microsoft.com/office/officeart/2011/layout/HexagonRadial"/>
    <dgm:cxn modelId="{E8C5CBAF-5C11-4AD8-856B-F219B5C596CB}" type="presParOf" srcId="{318922A9-70B2-4C93-BC48-6D80D08B1BEE}" destId="{DFDC7B3A-A203-470E-B0E1-B241680F4297}" srcOrd="11" destOrd="0" presId="urn:microsoft.com/office/officeart/2011/layout/HexagonRadial"/>
    <dgm:cxn modelId="{588E4E1F-63B7-40EB-9C77-45F0E12D21EC}" type="presParOf" srcId="{DFDC7B3A-A203-470E-B0E1-B241680F4297}" destId="{1EA2E2A1-51AF-4A4A-97A4-48D7D0194440}" srcOrd="0" destOrd="0" presId="urn:microsoft.com/office/officeart/2011/layout/HexagonRadial"/>
    <dgm:cxn modelId="{F525657C-85CF-4490-805F-012C0620CE17}" type="presParOf" srcId="{318922A9-70B2-4C93-BC48-6D80D08B1BEE}" destId="{5B7624EF-BCB8-414C-BEE9-3E86AED40EC6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6C8D74-1271-42A2-856A-2FD39FBC0E19}">
      <dsp:nvSpPr>
        <dsp:cNvPr id="0" name=""/>
        <dsp:cNvSpPr/>
      </dsp:nvSpPr>
      <dsp:spPr>
        <a:xfrm>
          <a:off x="2457393" y="1454775"/>
          <a:ext cx="1849082" cy="1599531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SUSTAINABLE MOBILITY</a:t>
          </a:r>
        </a:p>
      </dsp:txBody>
      <dsp:txXfrm>
        <a:off x="2763812" y="1719840"/>
        <a:ext cx="1236244" cy="1069401"/>
      </dsp:txXfrm>
    </dsp:sp>
    <dsp:sp modelId="{292AA990-F0D6-470E-9EF4-A281F3773C77}">
      <dsp:nvSpPr>
        <dsp:cNvPr id="0" name=""/>
        <dsp:cNvSpPr/>
      </dsp:nvSpPr>
      <dsp:spPr>
        <a:xfrm>
          <a:off x="3615274" y="689507"/>
          <a:ext cx="697653" cy="601120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09BF1B-ED73-46F2-BDB5-16B635BA49DE}">
      <dsp:nvSpPr>
        <dsp:cNvPr id="0" name=""/>
        <dsp:cNvSpPr/>
      </dsp:nvSpPr>
      <dsp:spPr>
        <a:xfrm>
          <a:off x="2627720" y="0"/>
          <a:ext cx="1515310" cy="1310921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People Needs</a:t>
          </a:r>
        </a:p>
      </dsp:txBody>
      <dsp:txXfrm>
        <a:off x="2878839" y="217248"/>
        <a:ext cx="1013072" cy="876425"/>
      </dsp:txXfrm>
    </dsp:sp>
    <dsp:sp modelId="{E63484A7-056C-4563-A01C-774C04926E47}">
      <dsp:nvSpPr>
        <dsp:cNvPr id="0" name=""/>
        <dsp:cNvSpPr/>
      </dsp:nvSpPr>
      <dsp:spPr>
        <a:xfrm>
          <a:off x="4429489" y="1813283"/>
          <a:ext cx="697653" cy="601120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ADAE59-ED11-4F99-B4E0-9756A90EDCA6}">
      <dsp:nvSpPr>
        <dsp:cNvPr id="0" name=""/>
        <dsp:cNvSpPr/>
      </dsp:nvSpPr>
      <dsp:spPr>
        <a:xfrm>
          <a:off x="4017435" y="806304"/>
          <a:ext cx="1515310" cy="1310921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Integrated development</a:t>
          </a:r>
        </a:p>
      </dsp:txBody>
      <dsp:txXfrm>
        <a:off x="4268554" y="1023552"/>
        <a:ext cx="1013072" cy="876425"/>
      </dsp:txXfrm>
    </dsp:sp>
    <dsp:sp modelId="{C72677FB-0AF8-4741-BD61-218466056C08}">
      <dsp:nvSpPr>
        <dsp:cNvPr id="0" name=""/>
        <dsp:cNvSpPr/>
      </dsp:nvSpPr>
      <dsp:spPr>
        <a:xfrm>
          <a:off x="3863883" y="3081814"/>
          <a:ext cx="697653" cy="601120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8E92AB-7E45-4561-A85C-1A2089392AC2}">
      <dsp:nvSpPr>
        <dsp:cNvPr id="0" name=""/>
        <dsp:cNvSpPr/>
      </dsp:nvSpPr>
      <dsp:spPr>
        <a:xfrm>
          <a:off x="4017435" y="2391405"/>
          <a:ext cx="1515310" cy="1310921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Infrastructures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Information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Promotion</a:t>
          </a:r>
        </a:p>
      </dsp:txBody>
      <dsp:txXfrm>
        <a:off x="4268554" y="2608653"/>
        <a:ext cx="1013072" cy="876425"/>
      </dsp:txXfrm>
    </dsp:sp>
    <dsp:sp modelId="{3B6FD453-9213-4239-B98A-0A2E845A925F}">
      <dsp:nvSpPr>
        <dsp:cNvPr id="0" name=""/>
        <dsp:cNvSpPr/>
      </dsp:nvSpPr>
      <dsp:spPr>
        <a:xfrm>
          <a:off x="2460834" y="3213493"/>
          <a:ext cx="697653" cy="601120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B6CDAC-9A86-407D-A0FE-B91EAEC24606}">
      <dsp:nvSpPr>
        <dsp:cNvPr id="0" name=""/>
        <dsp:cNvSpPr/>
      </dsp:nvSpPr>
      <dsp:spPr>
        <a:xfrm>
          <a:off x="2627720" y="3198611"/>
          <a:ext cx="1515310" cy="1310921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Short, medium, long-term actions</a:t>
          </a:r>
        </a:p>
      </dsp:txBody>
      <dsp:txXfrm>
        <a:off x="2878839" y="3415859"/>
        <a:ext cx="1013072" cy="876425"/>
      </dsp:txXfrm>
    </dsp:sp>
    <dsp:sp modelId="{1EA2E2A1-51AF-4A4A-97A4-48D7D0194440}">
      <dsp:nvSpPr>
        <dsp:cNvPr id="0" name=""/>
        <dsp:cNvSpPr/>
      </dsp:nvSpPr>
      <dsp:spPr>
        <a:xfrm>
          <a:off x="1633284" y="2090168"/>
          <a:ext cx="697653" cy="601120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E033B9-5BCE-4950-BB35-87177D641D38}">
      <dsp:nvSpPr>
        <dsp:cNvPr id="0" name=""/>
        <dsp:cNvSpPr/>
      </dsp:nvSpPr>
      <dsp:spPr>
        <a:xfrm>
          <a:off x="1231553" y="2392307"/>
          <a:ext cx="1515310" cy="1310921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Stakeholders’ involvement</a:t>
          </a:r>
        </a:p>
      </dsp:txBody>
      <dsp:txXfrm>
        <a:off x="1482672" y="2609555"/>
        <a:ext cx="1013072" cy="876425"/>
      </dsp:txXfrm>
    </dsp:sp>
    <dsp:sp modelId="{5B7624EF-BCB8-414C-BEE9-3E86AED40EC6}">
      <dsp:nvSpPr>
        <dsp:cNvPr id="0" name=""/>
        <dsp:cNvSpPr/>
      </dsp:nvSpPr>
      <dsp:spPr>
        <a:xfrm>
          <a:off x="1231553" y="804500"/>
          <a:ext cx="1515310" cy="1310921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Sustainable and eco responsible</a:t>
          </a:r>
        </a:p>
      </dsp:txBody>
      <dsp:txXfrm>
        <a:off x="1482672" y="1021748"/>
        <a:ext cx="1013072" cy="8764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0.03497</cdr:x>
      <cdr:y>0.37391</cdr:y>
    </cdr:from>
    <cdr:to>
      <cdr:x>0.34471</cdr:x>
      <cdr:y>1</cdr:y>
    </cdr:to>
    <cdr:sp macro="" textlink="">
      <cdr:nvSpPr>
        <cdr:cNvPr id="2" name="ZoneTexte 1">
          <a:extLst xmlns:a="http://schemas.openxmlformats.org/drawingml/2006/main">
            <a:ext uri="{FF2B5EF4-FFF2-40B4-BE49-F238E27FC236}">
              <a16:creationId xmlns:a16="http://schemas.microsoft.com/office/drawing/2014/main" id="{676E8103-6B9E-2172-C0ED-477F28ED0DED}"/>
            </a:ext>
          </a:extLst>
        </cdr:cNvPr>
        <cdr:cNvSpPr txBox="1"/>
      </cdr:nvSpPr>
      <cdr:spPr>
        <a:xfrm xmlns:a="http://schemas.openxmlformats.org/drawingml/2006/main">
          <a:off x="222250" y="1365239"/>
          <a:ext cx="1968482" cy="228601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l"/>
          <a:r>
            <a:rPr lang="fr-FR" sz="1100">
              <a:effectLst/>
              <a:latin typeface="+mn-lt"/>
              <a:ea typeface="+mn-ea"/>
              <a:cs typeface="+mn-cs"/>
            </a:rPr>
            <a:t>Campus waste is all waste from users present on site. It mainly concerns waste related to office activities as well as catering, household and hotel waste.</a:t>
          </a:r>
        </a:p>
        <a:p xmlns:a="http://schemas.openxmlformats.org/drawingml/2006/main">
          <a:pPr algn="l"/>
          <a:endParaRPr lang="fr-FR" sz="1100">
            <a:effectLst/>
            <a:latin typeface="+mn-lt"/>
            <a:ea typeface="+mn-ea"/>
            <a:cs typeface="+mn-cs"/>
          </a:endParaRPr>
        </a:p>
      </cdr:txBody>
    </cdr:sp>
  </cdr:relSizeAnchor>
  <cdr:relSizeAnchor xmlns:cdr="http://schemas.openxmlformats.org/drawingml/2006/chartDrawing">
    <cdr:from>
      <cdr:x>0.84596</cdr:x>
      <cdr:y>0.86957</cdr:y>
    </cdr:from>
    <cdr:to>
      <cdr:x>0.95587</cdr:x>
      <cdr:y>0.93913</cdr:y>
    </cdr:to>
    <cdr:sp macro="" textlink="">
      <cdr:nvSpPr>
        <cdr:cNvPr id="3" name="ZoneTexte 2">
          <a:extLst xmlns:a="http://schemas.openxmlformats.org/drawingml/2006/main">
            <a:ext uri="{FF2B5EF4-FFF2-40B4-BE49-F238E27FC236}">
              <a16:creationId xmlns:a16="http://schemas.microsoft.com/office/drawing/2014/main" id="{7B9BB88E-ED74-46D0-DD48-2317D3C3CA80}"/>
            </a:ext>
          </a:extLst>
        </cdr:cNvPr>
        <cdr:cNvSpPr txBox="1"/>
      </cdr:nvSpPr>
      <cdr:spPr>
        <a:xfrm xmlns:a="http://schemas.openxmlformats.org/drawingml/2006/main">
          <a:off x="5376333" y="3175001"/>
          <a:ext cx="698500" cy="254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fr-FR" sz="1100"/>
        </a:p>
      </cdr:txBody>
    </cdr:sp>
  </cdr:relSizeAnchor>
  <cdr:relSizeAnchor xmlns:cdr="http://schemas.openxmlformats.org/drawingml/2006/chartDrawing">
    <cdr:from>
      <cdr:x>0.6746</cdr:x>
      <cdr:y>0.92754</cdr:y>
    </cdr:from>
    <cdr:to>
      <cdr:x>1</cdr:x>
      <cdr:y>0.9971</cdr:y>
    </cdr:to>
    <cdr:sp macro="" textlink="">
      <cdr:nvSpPr>
        <cdr:cNvPr id="4" name="ZoneTexte 3">
          <a:extLst xmlns:a="http://schemas.openxmlformats.org/drawingml/2006/main">
            <a:ext uri="{FF2B5EF4-FFF2-40B4-BE49-F238E27FC236}">
              <a16:creationId xmlns:a16="http://schemas.microsoft.com/office/drawing/2014/main" id="{D6BA50EA-94C6-9797-8C14-B33293C4D79E}"/>
            </a:ext>
          </a:extLst>
        </cdr:cNvPr>
        <cdr:cNvSpPr txBox="1"/>
      </cdr:nvSpPr>
      <cdr:spPr>
        <a:xfrm xmlns:a="http://schemas.openxmlformats.org/drawingml/2006/main">
          <a:off x="4287307" y="3386667"/>
          <a:ext cx="2067984" cy="2539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marL="0" marR="0" lvl="0" indent="0" algn="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r-FR" sz="1100" b="1" i="1">
              <a:effectLst/>
              <a:latin typeface="+mn-lt"/>
              <a:ea typeface="+mn-ea"/>
              <a:cs typeface="+mn-cs"/>
            </a:rPr>
            <a:t>Values expressed in tons</a:t>
          </a:r>
          <a:endParaRPr lang="fr-FR" sz="110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0.0219</cdr:x>
      <cdr:y>0.51041</cdr:y>
    </cdr:from>
    <cdr:to>
      <cdr:x>0.33164</cdr:x>
      <cdr:y>1</cdr:y>
    </cdr:to>
    <cdr:sp macro="" textlink="">
      <cdr:nvSpPr>
        <cdr:cNvPr id="2" name="ZoneTexte 1">
          <a:extLst xmlns:a="http://schemas.openxmlformats.org/drawingml/2006/main">
            <a:ext uri="{FF2B5EF4-FFF2-40B4-BE49-F238E27FC236}">
              <a16:creationId xmlns:a16="http://schemas.microsoft.com/office/drawing/2014/main" id="{676E8103-6B9E-2172-C0ED-477F28ED0DED}"/>
            </a:ext>
          </a:extLst>
        </cdr:cNvPr>
        <cdr:cNvSpPr txBox="1"/>
      </cdr:nvSpPr>
      <cdr:spPr>
        <a:xfrm xmlns:a="http://schemas.openxmlformats.org/drawingml/2006/main">
          <a:off x="141834" y="2180168"/>
          <a:ext cx="2006186" cy="20912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l"/>
          <a:r>
            <a:rPr lang="fr-FR" sz="1100">
              <a:effectLst/>
              <a:latin typeface="+mn-lt"/>
              <a:ea typeface="+mn-ea"/>
              <a:cs typeface="+mn-cs"/>
            </a:rPr>
            <a:t>Waste from</a:t>
          </a:r>
          <a:r>
            <a:rPr lang="fr-FR" sz="1100" baseline="0">
              <a:effectLst/>
              <a:latin typeface="+mn-lt"/>
              <a:ea typeface="+mn-ea"/>
              <a:cs typeface="+mn-cs"/>
            </a:rPr>
            <a:t> work</a:t>
          </a:r>
          <a:r>
            <a:rPr lang="fr-FR" sz="1100">
              <a:effectLst/>
              <a:latin typeface="+mn-lt"/>
              <a:ea typeface="+mn-ea"/>
              <a:cs typeface="+mn-cs"/>
            </a:rPr>
            <a:t>site and industry includes all waste associated with research,and construction.</a:t>
          </a:r>
          <a:r>
            <a:rPr lang="fr-FR" sz="1100" baseline="0">
              <a:effectLst/>
              <a:latin typeface="+mn-lt"/>
              <a:ea typeface="+mn-ea"/>
              <a:cs typeface="+mn-cs"/>
            </a:rPr>
            <a:t> </a:t>
          </a:r>
          <a:r>
            <a:rPr lang="fr-FR" sz="1100">
              <a:effectLst/>
              <a:latin typeface="+mn-lt"/>
              <a:ea typeface="+mn-ea"/>
              <a:cs typeface="+mn-cs"/>
            </a:rPr>
            <a:t>The majority of this volume is due to the renewal of buildings and experience (Metals and Concrete).</a:t>
          </a:r>
        </a:p>
      </cdr:txBody>
    </cdr:sp>
  </cdr:relSizeAnchor>
  <cdr:relSizeAnchor xmlns:cdr="http://schemas.openxmlformats.org/drawingml/2006/chartDrawing">
    <cdr:from>
      <cdr:x>0.84596</cdr:x>
      <cdr:y>0.86957</cdr:y>
    </cdr:from>
    <cdr:to>
      <cdr:x>0.95587</cdr:x>
      <cdr:y>0.93913</cdr:y>
    </cdr:to>
    <cdr:sp macro="" textlink="">
      <cdr:nvSpPr>
        <cdr:cNvPr id="3" name="ZoneTexte 2">
          <a:extLst xmlns:a="http://schemas.openxmlformats.org/drawingml/2006/main">
            <a:ext uri="{FF2B5EF4-FFF2-40B4-BE49-F238E27FC236}">
              <a16:creationId xmlns:a16="http://schemas.microsoft.com/office/drawing/2014/main" id="{7B9BB88E-ED74-46D0-DD48-2317D3C3CA80}"/>
            </a:ext>
          </a:extLst>
        </cdr:cNvPr>
        <cdr:cNvSpPr txBox="1"/>
      </cdr:nvSpPr>
      <cdr:spPr>
        <a:xfrm xmlns:a="http://schemas.openxmlformats.org/drawingml/2006/main">
          <a:off x="5376333" y="3175001"/>
          <a:ext cx="698500" cy="254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fr-FR" sz="1100"/>
        </a:p>
      </cdr:txBody>
    </cdr:sp>
  </cdr:relSizeAnchor>
  <cdr:relSizeAnchor xmlns:cdr="http://schemas.openxmlformats.org/drawingml/2006/chartDrawing">
    <cdr:from>
      <cdr:x>0.6746</cdr:x>
      <cdr:y>0.93044</cdr:y>
    </cdr:from>
    <cdr:to>
      <cdr:x>1</cdr:x>
      <cdr:y>1</cdr:y>
    </cdr:to>
    <cdr:sp macro="" textlink="">
      <cdr:nvSpPr>
        <cdr:cNvPr id="4" name="ZoneTexte 3">
          <a:extLst xmlns:a="http://schemas.openxmlformats.org/drawingml/2006/main">
            <a:ext uri="{FF2B5EF4-FFF2-40B4-BE49-F238E27FC236}">
              <a16:creationId xmlns:a16="http://schemas.microsoft.com/office/drawing/2014/main" id="{D6BA50EA-94C6-9797-8C14-B33293C4D79E}"/>
            </a:ext>
          </a:extLst>
        </cdr:cNvPr>
        <cdr:cNvSpPr txBox="1"/>
      </cdr:nvSpPr>
      <cdr:spPr>
        <a:xfrm xmlns:a="http://schemas.openxmlformats.org/drawingml/2006/main">
          <a:off x="3866477" y="3529405"/>
          <a:ext cx="1865033" cy="25963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marL="0" marR="0" lvl="0" indent="0" algn="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r-FR" sz="1100" b="1" i="1">
              <a:effectLst/>
              <a:latin typeface="+mn-lt"/>
              <a:ea typeface="+mn-ea"/>
              <a:cs typeface="+mn-cs"/>
            </a:rPr>
            <a:t>Values expressed in tons</a:t>
          </a:r>
          <a:endParaRPr lang="fr-FR" sz="110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52BB611-F901-4382-B4BD-71B1B72ED842}" type="datetimeFigureOut">
              <a:rPr lang="en-US"/>
              <a:t>27-Nov-23</a:t>
            </a:fld>
            <a:endParaRPr lang="en-US"/>
          </a:p>
        </p:txBody>
      </p:sp>
      <p:sp>
        <p:nvSpPr>
          <p:cNvPr id="6" name="Slide Image Placehold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>
              <a:defRPr/>
            </a:pPr>
            <a:endParaRPr lang="en-US"/>
          </a:p>
        </p:txBody>
      </p:sp>
      <p:sp>
        <p:nvSpPr>
          <p:cNvPr id="7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64CE7EE-4C62-4A23-92E1-FAC0EF45E1CC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>
      <a:spcBef>
        <a:spcPts val="0"/>
      </a:spcBef>
      <a:spcAft>
        <a:spcPts val="0"/>
      </a:spcAft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>
      <a:spcBef>
        <a:spcPts val="0"/>
      </a:spcBef>
      <a:spcAft>
        <a:spcPts val="0"/>
      </a:spcAft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>
      <a:spcBef>
        <a:spcPts val="0"/>
      </a:spcBef>
      <a:spcAft>
        <a:spcPts val="0"/>
      </a:spcAft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>
      <a:spcBef>
        <a:spcPts val="0"/>
      </a:spcBef>
      <a:spcAft>
        <a:spcPts val="0"/>
      </a:spcAft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>
      <a:spcBef>
        <a:spcPts val="0"/>
      </a:spcBef>
      <a:spcAft>
        <a:spcPts val="0"/>
      </a:spcAft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5F38DB-CAFA-D341-B4D5-64BB60628ED1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93246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Focus on </a:t>
            </a:r>
            <a:r>
              <a:rPr lang="en-GB" dirty="0" err="1"/>
              <a:t>Sortera</a:t>
            </a:r>
            <a:r>
              <a:rPr lang="en-GB" dirty="0"/>
              <a:t> </a:t>
            </a:r>
            <a:r>
              <a:rPr lang="en-GB" dirty="0" err="1"/>
              <a:t>ecopole</a:t>
            </a:r>
            <a:r>
              <a:rPr lang="en-GB" dirty="0"/>
              <a:t>, industrial infrastructure equipped with robots for mass sorting. Massive investment in 2019 (~20M CHF).  Biggest infrastructure in CH so far.</a:t>
            </a:r>
          </a:p>
          <a:p>
            <a:endParaRPr lang="en-GB" dirty="0"/>
          </a:p>
          <a:p>
            <a:r>
              <a:rPr lang="en-GB" dirty="0"/>
              <a:t>At least 1/3 of CERN waste pass through this industrial process, allowing to extract additional fractions of recycling material.</a:t>
            </a:r>
          </a:p>
          <a:p>
            <a:endParaRPr lang="en-GB" dirty="0"/>
          </a:p>
          <a:p>
            <a:endParaRPr lang="en-GB" dirty="0"/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/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70% of bulky items, 14% of other wastes (incinerable) are now recycled and don’t end up at </a:t>
            </a:r>
            <a:r>
              <a:rPr lang="en-GB" sz="1200" dirty="0" err="1"/>
              <a:t>Cheneviers</a:t>
            </a:r>
            <a:r>
              <a:rPr lang="en-GB" sz="1200" dirty="0"/>
              <a:t> for energy recovery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812855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032875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21489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454849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449068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>
            <a:extLst>
              <a:ext uri="{FF2B5EF4-FFF2-40B4-BE49-F238E27FC236}">
                <a16:creationId xmlns:a16="http://schemas.microsoft.com/office/drawing/2014/main" id="{B4312EAE-5CD5-4542-8158-31AFDA115D1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>
            <a:extLst>
              <a:ext uri="{FF2B5EF4-FFF2-40B4-BE49-F238E27FC236}">
                <a16:creationId xmlns:a16="http://schemas.microsoft.com/office/drawing/2014/main" id="{2901DF46-D2D6-426F-A27C-1DB3CE77D91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57348" name="Slide Number Placeholder 3">
            <a:extLst>
              <a:ext uri="{FF2B5EF4-FFF2-40B4-BE49-F238E27FC236}">
                <a16:creationId xmlns:a16="http://schemas.microsoft.com/office/drawing/2014/main" id="{4B67F17A-749A-40EA-B5AB-406FCDEDAA9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F86CB0-F39E-46D7-B330-54E5C9EA8A47}" type="slidenum">
              <a:rPr kumimoji="0" lang="fr-F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fr-F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39924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>
            <a:extLst>
              <a:ext uri="{FF2B5EF4-FFF2-40B4-BE49-F238E27FC236}">
                <a16:creationId xmlns:a16="http://schemas.microsoft.com/office/drawing/2014/main" id="{B4312EAE-5CD5-4542-8158-31AFDA115D1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>
            <a:extLst>
              <a:ext uri="{FF2B5EF4-FFF2-40B4-BE49-F238E27FC236}">
                <a16:creationId xmlns:a16="http://schemas.microsoft.com/office/drawing/2014/main" id="{2901DF46-D2D6-426F-A27C-1DB3CE77D91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57348" name="Slide Number Placeholder 3">
            <a:extLst>
              <a:ext uri="{FF2B5EF4-FFF2-40B4-BE49-F238E27FC236}">
                <a16:creationId xmlns:a16="http://schemas.microsoft.com/office/drawing/2014/main" id="{4B67F17A-749A-40EA-B5AB-406FCDEDAA9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F86CB0-F39E-46D7-B330-54E5C9EA8A47}" type="slidenum">
              <a:rPr kumimoji="0" lang="fr-F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51754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>
            <a:extLst>
              <a:ext uri="{FF2B5EF4-FFF2-40B4-BE49-F238E27FC236}">
                <a16:creationId xmlns:a16="http://schemas.microsoft.com/office/drawing/2014/main" id="{B4312EAE-5CD5-4542-8158-31AFDA115D1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>
            <a:extLst>
              <a:ext uri="{FF2B5EF4-FFF2-40B4-BE49-F238E27FC236}">
                <a16:creationId xmlns:a16="http://schemas.microsoft.com/office/drawing/2014/main" id="{2901DF46-D2D6-426F-A27C-1DB3CE77D91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57348" name="Slide Number Placeholder 3">
            <a:extLst>
              <a:ext uri="{FF2B5EF4-FFF2-40B4-BE49-F238E27FC236}">
                <a16:creationId xmlns:a16="http://schemas.microsoft.com/office/drawing/2014/main" id="{4B67F17A-749A-40EA-B5AB-406FCDEDAA9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F86CB0-F39E-46D7-B330-54E5C9EA8A47}" type="slidenum">
              <a:rPr kumimoji="0" lang="fr-F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49244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4CE7EE-4C62-4A23-92E1-FAC0EF45E1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3168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4CE7EE-4C62-4A23-92E1-FAC0EF45E1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6801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algn="just">
              <a:spcBef>
                <a:spcPts val="200"/>
              </a:spcBef>
              <a:buFont typeface="+mj-lt"/>
              <a:buAutoNum type="arabicPeriod"/>
            </a:pPr>
            <a:r>
              <a:rPr lang="en-GB" sz="1200" b="1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Focus on people needs</a:t>
            </a:r>
            <a:r>
              <a:rPr lang="en-GB" sz="12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. Commuting, and Inter-site mobility taking in consideration the needs of the different members of CERN independently of their status.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GB" sz="1200" b="1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Integrate transport modes</a:t>
            </a:r>
            <a:r>
              <a:rPr lang="en-GB" sz="12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. Adapting to the means used by the community and proposing modal services that can be combined together increasing flexibility.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GB" sz="1200" b="1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Adaptable to the future needs of the organization</a:t>
            </a:r>
            <a:r>
              <a:rPr lang="en-GB" sz="12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. Exploring how mobility can be in the next decades and getting prepared for those changes.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GB" sz="1200" b="1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Sustainable and eco responsible</a:t>
            </a:r>
            <a:r>
              <a:rPr lang="en-GB" sz="12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 while respecting the individual needs. Considering the global carbon footprint and proposing and encouraging eco responsible options with a reasonable investment</a:t>
            </a:r>
          </a:p>
          <a:p>
            <a:pPr marL="342900" lvl="0" indent="-342900" algn="just">
              <a:spcAft>
                <a:spcPts val="200"/>
              </a:spcAft>
              <a:buFont typeface="+mj-lt"/>
              <a:buAutoNum type="arabicPeriod"/>
            </a:pPr>
            <a:r>
              <a:rPr lang="en-GB" sz="1200" b="1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Communicate, cooperate with local actors, and involve the community. </a:t>
            </a:r>
            <a:r>
              <a:rPr lang="en-GB" sz="12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Developing together and measuring together the success. Using best practices and listening the feedback of the community.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4CE7EE-4C62-4A23-92E1-FAC0EF45E1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1118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4CE7EE-4C62-4A23-92E1-FAC0EF45E1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0015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algn="just">
              <a:spcBef>
                <a:spcPts val="200"/>
              </a:spcBef>
              <a:buFont typeface="+mj-lt"/>
              <a:buAutoNum type="arabicPeriod"/>
            </a:pPr>
            <a:r>
              <a:rPr lang="en-GB" sz="1200" b="1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Focus on people needs</a:t>
            </a:r>
            <a:r>
              <a:rPr lang="en-GB" sz="12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. Commuting, and Inter-site mobility taking in consideration the needs of the different members of CERN independently of their status.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GB" sz="1200" b="1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Integrate transport modes</a:t>
            </a:r>
            <a:r>
              <a:rPr lang="en-GB" sz="12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. Adapting to the means used by the community and proposing modal services that can be combined together increasing flexibility.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GB" sz="1200" b="1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Adaptable to the future needs of the organization</a:t>
            </a:r>
            <a:r>
              <a:rPr lang="en-GB" sz="12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. Exploring how mobility can be in the next decades and getting prepared for those changes.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GB" sz="1200" b="1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Sustainable and eco responsible</a:t>
            </a:r>
            <a:r>
              <a:rPr lang="en-GB" sz="12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 while respecting the individual needs. Considering the global carbon footprint and proposing and encouraging eco responsible options with a reasonable investment</a:t>
            </a:r>
          </a:p>
          <a:p>
            <a:pPr marL="342900" lvl="0" indent="-342900" algn="just">
              <a:spcAft>
                <a:spcPts val="200"/>
              </a:spcAft>
              <a:buFont typeface="+mj-lt"/>
              <a:buAutoNum type="arabicPeriod"/>
            </a:pPr>
            <a:r>
              <a:rPr lang="en-GB" sz="1200" b="1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Communicate, cooperate with local actors, and involve the community. </a:t>
            </a:r>
            <a:r>
              <a:rPr lang="en-GB" sz="12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Developing together and measuring together the success. Using best practices and listening the feedback of the community.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4CE7EE-4C62-4A23-92E1-FAC0EF45E1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0813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749442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455BF504-FEA5-4984-BC7C-9CD6FB121BB6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304FBCBF-8C0A-49AE-AB52-10DE547010E2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3BD0FB4B-527F-4E19-88A3-C85FF1AD7E17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itle Slide with log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Image 2" descr="logooutline.eps"/>
          <p:cNvPicPr>
            <a:picLocks noChangeAspect="1" noChangeArrowheads="1"/>
          </p:cNvPicPr>
          <p:nvPr userDrawn="1"/>
        </p:nvPicPr>
        <p:blipFill>
          <a:blip r:embed="rId2"/>
          <a:stretch/>
        </p:blipFill>
        <p:spPr bwMode="auto">
          <a:xfrm>
            <a:off x="5105400" y="709613"/>
            <a:ext cx="1990725" cy="19716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 bwMode="auto">
          <a:xfrm>
            <a:off x="407987" y="3429000"/>
            <a:ext cx="11376025" cy="2153265"/>
          </a:xfrm>
        </p:spPr>
        <p:txBody>
          <a:bodyPr anchor="t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Date Placeholder 6">
            <a:extLst>
              <a:ext uri="{FF2B5EF4-FFF2-40B4-BE49-F238E27FC236}">
                <a16:creationId xmlns:a16="http://schemas.microsoft.com/office/drawing/2014/main" id="{8A223BC4-A602-47ED-862F-16267DCDA47E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11034629" y="12730831"/>
            <a:ext cx="677995" cy="28524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BCD1094-68A9-4E1D-A15D-14AAA1399C5E}" type="datetime1">
              <a:rPr lang="fr-CH" smtClean="0"/>
              <a:t>27.11.2023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7337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February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United Kingdom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9049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February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United Kingdom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27975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February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United Kingdom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2974340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February 2021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 dirty="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 dirty="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 dirty="0">
                <a:solidFill>
                  <a:schemeClr val="tx2"/>
                </a:solidFill>
              </a:rPr>
              <a:t>Troisième niveau</a:t>
            </a:r>
          </a:p>
          <a:p>
            <a:endParaRPr lang="fr-FR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D2BBBEFE-B9E9-3043-9213-A2A6A52F3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6040" y="6318000"/>
            <a:ext cx="4114800" cy="365125"/>
          </a:xfrm>
        </p:spPr>
        <p:txBody>
          <a:bodyPr/>
          <a:lstStyle/>
          <a:p>
            <a:r>
              <a:rPr lang="fr-FR"/>
              <a:t>Presentation United Kingdom</a:t>
            </a:r>
          </a:p>
        </p:txBody>
      </p:sp>
    </p:spTree>
    <p:extLst>
      <p:ext uri="{BB962C8B-B14F-4D97-AF65-F5344CB8AC3E}">
        <p14:creationId xmlns:p14="http://schemas.microsoft.com/office/powerpoint/2010/main" val="1255038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February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United Kingdom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36531052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8 February 2021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United Kingdom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89561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499C689C-9C66-4714-9D69-AC61A4CE8780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February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United Kingdom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705412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8 February 2021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United Kingdom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941327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February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United Kingdom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39388165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February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United Kingdom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3464883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February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United Kingdom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9190312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February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United Kingdom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03854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February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United Kingdom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15999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February 2021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United Kingdom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45737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27-Nov-23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47112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6809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F20A34B6-0D47-4124-9ED3-E09F1ACD8592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9889552" y="6407999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27-Nov-23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76BCD8F1-CB24-407E-9EAE-75ADFF8FF370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055440" y="6381328"/>
            <a:ext cx="1338035" cy="401638"/>
          </a:xfrm>
          <a:prstGeom prst="rect">
            <a:avLst/>
          </a:prstGeom>
          <a:solidFill>
            <a:srgbClr val="0033A0"/>
          </a:solidFill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GB" noProof="0" dirty="0">
                <a:solidFill>
                  <a:srgbClr val="AABBDF"/>
                </a:solidFill>
              </a:rPr>
              <a:t>SCE</a:t>
            </a:r>
          </a:p>
          <a:p>
            <a:pPr algn="l">
              <a:defRPr/>
            </a:pPr>
            <a:r>
              <a:rPr lang="en-GB" sz="900" noProof="0" dirty="0">
                <a:solidFill>
                  <a:srgbClr val="AABBDF"/>
                </a:solidFill>
              </a:rPr>
              <a:t>Site and Civil Engineering</a:t>
            </a:r>
          </a:p>
        </p:txBody>
      </p:sp>
    </p:spTree>
    <p:extLst>
      <p:ext uri="{BB962C8B-B14F-4D97-AF65-F5344CB8AC3E}">
        <p14:creationId xmlns:p14="http://schemas.microsoft.com/office/powerpoint/2010/main" val="22920864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27-Nov-23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11086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27-Nov-23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6011397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27-Nov-23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82091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27-Nov-23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29081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27-Nov-23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3772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27-Nov-23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14540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27-Nov-23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88645124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27-Nov-23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29395603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27-Nov-23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78689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B8DCA248-FF69-4B62-85EC-BC58EBA0E5DA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27-Nov-23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92975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27-Nov-23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6254779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27-Nov-23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15382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27-Nov-23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65509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13864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455BF504-FEA5-4984-BC7C-9CD6FB121BB6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70404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499C689C-9C66-4714-9D69-AC61A4CE8780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07234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F20A34B6-0D47-4124-9ED3-E09F1ACD8592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52598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B8DCA248-FF69-4B62-85EC-BC58EBA0E5DA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9062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2C8B8207-D3DF-4ABA-A99D-CDD5D7AF6AFF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269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2C8B8207-D3DF-4ABA-A99D-CDD5D7AF6AFF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F0750D2F-5240-445A-BE6A-17060686E4FF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43198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ED0DE56A-5CA1-41CD-B2ED-997A480EFCF4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16992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4ABE075B-E844-4F06-A6BF-1D5A2DA16060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17416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/>
            </a:pPr>
            <a:endParaRPr 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0F58042E-CA98-4635-833F-65606CE97AF1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33311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304FBCBF-8C0A-49AE-AB52-10DE547010E2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15237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3BD0FB4B-527F-4E19-88A3-C85FF1AD7E17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38381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itle Slide with log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Image 2" descr="logooutline.eps"/>
          <p:cNvPicPr>
            <a:picLocks noChangeAspect="1" noChangeArrowheads="1"/>
          </p:cNvPicPr>
          <p:nvPr userDrawn="1"/>
        </p:nvPicPr>
        <p:blipFill>
          <a:blip r:embed="rId2"/>
          <a:stretch/>
        </p:blipFill>
        <p:spPr bwMode="auto">
          <a:xfrm>
            <a:off x="5105400" y="709613"/>
            <a:ext cx="1990725" cy="19716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 bwMode="auto">
          <a:xfrm>
            <a:off x="407987" y="3429000"/>
            <a:ext cx="11376025" cy="2153265"/>
          </a:xfrm>
        </p:spPr>
        <p:txBody>
          <a:bodyPr anchor="t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8403976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27 November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52711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7045FC-E3E8-4270-ACEA-3C4313E4D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548C0-B077-482D-8B9E-4D7E333020FE}" type="datetimeFigureOut">
              <a:rPr lang="en-US"/>
              <a:pPr>
                <a:defRPr/>
              </a:pPr>
              <a:t>27-Nov-23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484583-FB4C-4BD3-89F1-CB77AFB18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BAEC01-6024-49B0-B94D-039260557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BF504-FEA5-4984-BC7C-9CD6FB121B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40545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026F62-4124-4060-9FEF-8CFEA3A13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41F04-FDF6-4F9E-9FCC-071A35A51E81}" type="datetimeFigureOut">
              <a:rPr lang="en-US"/>
              <a:pPr>
                <a:defRPr/>
              </a:pPr>
              <a:t>27-Nov-23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6634D8-AEA7-4C82-9363-957D7EE22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5BE258-E099-4FC3-BD8C-D9AEB6B0C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C689C-9C66-4714-9D69-AC61A4CE87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477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F0750D2F-5240-445A-BE6A-17060686E4FF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3CA330-9C73-4DCD-B71C-6C6EB1FC6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5326C-B3FF-43BD-B87B-88399440E432}" type="datetimeFigureOut">
              <a:rPr lang="en-US"/>
              <a:pPr>
                <a:defRPr/>
              </a:pPr>
              <a:t>27-Nov-23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5B3FDC-5E9B-47BD-8659-D13A232DA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51449B-031A-4DF1-B865-37DDEF69F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A34B6-0D47-4124-9ED3-E09F1ACD85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36647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EDC6F21-C643-481F-98A9-506DDC655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CFCFA9-EF93-4F36-BD24-9164FF92746B}" type="datetimeFigureOut">
              <a:rPr lang="en-US"/>
              <a:pPr>
                <a:defRPr/>
              </a:pPr>
              <a:t>27-Nov-23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0491A48-102D-42C4-8F67-3340609AA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BB73F3C-7BE4-48C6-9F44-06DF1DA74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CA248-FF69-4B62-85EC-BC58EBA0E5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3685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0367246-83EE-4173-82E0-D1AFC8877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0053D-D2EB-4D35-A5D4-1911D68E48AC}" type="datetimeFigureOut">
              <a:rPr lang="en-US"/>
              <a:pPr>
                <a:defRPr/>
              </a:pPr>
              <a:t>27-Nov-23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C56CE91-2654-48AC-A5DD-2569AE051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EC75039-906B-4F2E-B150-DC3EC33F1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B8207-D3DF-4ABA-A99D-CDD5D7AF6A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62021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BF7574A-7A8F-41B7-B29D-5CA599012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3459C-FDF3-43A3-BD1D-9B07261DF5C9}" type="datetimeFigureOut">
              <a:rPr lang="en-US"/>
              <a:pPr>
                <a:defRPr/>
              </a:pPr>
              <a:t>27-Nov-23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99ED9FF-4CFC-4270-8402-54B4FA29C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B3B291D-0304-4ED6-8A7E-606A28D42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50D2F-5240-445A-BE6A-17060686E4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57689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9ADFC096-0A95-4782-AFB5-1CF8FB0A6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0A9EE-D812-4D3A-9469-17E585644915}" type="datetimeFigureOut">
              <a:rPr lang="en-US"/>
              <a:pPr>
                <a:defRPr/>
              </a:pPr>
              <a:t>27-Nov-23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BC62E837-C379-455A-A2AE-109CBB6CC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71FA827-7273-4A9C-B097-D5A4C27FB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DE56A-5CA1-41CD-B2ED-997A480EFC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43968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E71E760-3F40-4762-9A9E-C5F7250890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98DAA9-C21C-498C-81A6-34853CBCB5B9}" type="datetimeFigureOut">
              <a:rPr lang="en-US"/>
              <a:pPr>
                <a:defRPr/>
              </a:pPr>
              <a:t>27-Nov-23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E03A1F3-6C96-4443-A48F-AD5DCC139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509D57D-0ECD-4C59-B39A-2A75C68F6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E075B-E844-4F06-A6BF-1D5A2DA160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08080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78C0677-1DAD-4E19-84F7-DA82A6F76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B5527-F89F-4A66-A354-C18C6E951CBB}" type="datetimeFigureOut">
              <a:rPr lang="en-US"/>
              <a:pPr>
                <a:defRPr/>
              </a:pPr>
              <a:t>27-Nov-23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669052E-9F5D-4909-8D1F-C694CA34E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FFFD2C1-34E9-4C59-A413-B5AF68484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8042E-CA98-4635-833F-65606CE97A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00222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0DCE9A-7315-4B9D-BC89-41854206E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C462D-B803-4BE7-8D2A-D35A68F6BF8C}" type="datetimeFigureOut">
              <a:rPr lang="en-US"/>
              <a:pPr>
                <a:defRPr/>
              </a:pPr>
              <a:t>27-Nov-23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A15D74-AA7A-43AF-A332-2FB7D2B68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D85BE0-9B6B-4E29-8855-21F64EBDD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FBCBF-8C0A-49AE-AB52-10DE54701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37497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C2CAD3-3ED6-4125-9904-73FA57C22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1D0C6-4FA6-42A2-B735-CF9D2FDA66F4}" type="datetimeFigureOut">
              <a:rPr lang="en-US"/>
              <a:pPr>
                <a:defRPr/>
              </a:pPr>
              <a:t>27-Nov-23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20BAB4-E36C-47BD-A673-AE1B382FD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C213A-198A-4273-9CCC-F04D3ED75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0FB4B-527F-4E19-88A3-C85FF1AD7E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59102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Date Placeholder 6">
            <a:extLst>
              <a:ext uri="{FF2B5EF4-FFF2-40B4-BE49-F238E27FC236}">
                <a16:creationId xmlns:a16="http://schemas.microsoft.com/office/drawing/2014/main" id="{8A223BC4-A602-47ED-862F-16267DCDA47E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11034629" y="12730831"/>
            <a:ext cx="677995" cy="28524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BCD1094-68A9-4E1D-A15D-14AAA1399C5E}" type="datetime1">
              <a:rPr lang="fr-CH" smtClean="0"/>
              <a:t>27.11.2023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196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ED0DE56A-5CA1-41CD-B2ED-997A480EFCF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4ABE075B-E844-4F06-A6BF-1D5A2DA16060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/>
            </a:pPr>
            <a:endParaRPr 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0F58042E-CA98-4635-833F-65606CE97AF1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EB25B95-B176-4403-9595-8BD156C4B0CB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93" r:id="rId13"/>
  </p:sldLayoutIdLst>
  <p:hf hdr="0" ftr="0" dt="0"/>
  <p:txStyles>
    <p:titleStyle>
      <a:lvl1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2pPr>
      <a:lvl3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3pPr>
      <a:lvl4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4pPr>
      <a:lvl5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5pPr>
      <a:lvl6pPr marL="457200"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6pPr>
      <a:lvl7pPr marL="914400"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7pPr>
      <a:lvl8pPr marL="1371600"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8pPr>
      <a:lvl9pPr marL="1828800"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>
        <a:lnSpc>
          <a:spcPct val="90000"/>
        </a:lnSpc>
        <a:spcBef>
          <a:spcPts val="1000"/>
        </a:spcBef>
        <a:spcAft>
          <a:spcPts val="0"/>
        </a:spcAft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>
        <a:lnSpc>
          <a:spcPct val="90000"/>
        </a:lnSpc>
        <a:spcBef>
          <a:spcPts val="500"/>
        </a:spcBef>
        <a:spcAft>
          <a:spcPts val="0"/>
        </a:spcAft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>
        <a:lnSpc>
          <a:spcPct val="90000"/>
        </a:lnSpc>
        <a:spcBef>
          <a:spcPts val="500"/>
        </a:spcBef>
        <a:spcAft>
          <a:spcPts val="0"/>
        </a:spcAft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>
        <a:lnSpc>
          <a:spcPct val="90000"/>
        </a:lnSpc>
        <a:spcBef>
          <a:spcPts val="500"/>
        </a:spcBef>
        <a:spcAft>
          <a:spcPts val="0"/>
        </a:spcAft>
        <a:buFont typeface="Arial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>
        <a:lnSpc>
          <a:spcPct val="90000"/>
        </a:lnSpc>
        <a:spcBef>
          <a:spcPts val="500"/>
        </a:spcBef>
        <a:spcAft>
          <a:spcPts val="0"/>
        </a:spcAft>
        <a:buFont typeface="Arial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1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8 February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 dirty="0" err="1"/>
              <a:t>Presentation</a:t>
            </a:r>
            <a:r>
              <a:rPr lang="fr-FR" dirty="0"/>
              <a:t> United </a:t>
            </a:r>
            <a:r>
              <a:rPr lang="fr-FR" dirty="0" err="1"/>
              <a:t>Kingdom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15082" cy="246511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ZoneTexte 15">
            <a:extLst>
              <a:ext uri="{FF2B5EF4-FFF2-40B4-BE49-F238E27FC236}">
                <a16:creationId xmlns:a16="http://schemas.microsoft.com/office/drawing/2014/main" id="{DD78DBB9-3B01-D842-8439-DBF096CF7283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9BBD5A4-7E5D-9346-BD7B-2829B7FF3682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B1B3F23D-1F79-434F-819F-04DAA3924950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4816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3AEFFD-199A-E44B-B48E-3B77BC7EFFB5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23862"/>
            <a:ext cx="12192000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27-Nov-23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21379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09/03/2021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Laetitia Lejeune - SCE</a:t>
            </a: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EB25B95-B176-4403-9595-8BD156C4B0CB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714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</p:sldLayoutIdLst>
  <p:hf hdr="0" ftr="0" dt="0"/>
  <p:txStyles>
    <p:titleStyle>
      <a:lvl1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2pPr>
      <a:lvl3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3pPr>
      <a:lvl4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4pPr>
      <a:lvl5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5pPr>
      <a:lvl6pPr marL="457200"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6pPr>
      <a:lvl7pPr marL="914400"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7pPr>
      <a:lvl8pPr marL="1371600"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8pPr>
      <a:lvl9pPr marL="1828800"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>
        <a:lnSpc>
          <a:spcPct val="90000"/>
        </a:lnSpc>
        <a:spcBef>
          <a:spcPts val="1000"/>
        </a:spcBef>
        <a:spcAft>
          <a:spcPts val="0"/>
        </a:spcAft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>
        <a:lnSpc>
          <a:spcPct val="90000"/>
        </a:lnSpc>
        <a:spcBef>
          <a:spcPts val="500"/>
        </a:spcBef>
        <a:spcAft>
          <a:spcPts val="0"/>
        </a:spcAft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>
        <a:lnSpc>
          <a:spcPct val="90000"/>
        </a:lnSpc>
        <a:spcBef>
          <a:spcPts val="500"/>
        </a:spcBef>
        <a:spcAft>
          <a:spcPts val="0"/>
        </a:spcAft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>
        <a:lnSpc>
          <a:spcPct val="90000"/>
        </a:lnSpc>
        <a:spcBef>
          <a:spcPts val="500"/>
        </a:spcBef>
        <a:spcAft>
          <a:spcPts val="0"/>
        </a:spcAft>
        <a:buFont typeface="Arial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>
        <a:lnSpc>
          <a:spcPct val="90000"/>
        </a:lnSpc>
        <a:spcBef>
          <a:spcPts val="500"/>
        </a:spcBef>
        <a:spcAft>
          <a:spcPts val="0"/>
        </a:spcAft>
        <a:buFont typeface="Arial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7DFDC307-B43F-4741-A7A2-277B43CB05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72D88EAB-20A4-46D1-B3DD-206770B949E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3E0399-80ED-45F7-A999-98254C6009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49E442C-2E78-4F8D-9D46-012FED32DA01}" type="datetimeFigureOut">
              <a:rPr lang="en-US"/>
              <a:pPr>
                <a:defRPr/>
              </a:pPr>
              <a:t>27-Nov-23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5D0C41-B69D-43F8-BDD9-28F223D80D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F77C40-D79B-4FF3-9E2B-A821E14811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EB25B95-B176-4403-9595-8BD156C4B0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461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40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.cern/news/news/cern/environmental-awareness-take-action-waste-respecting-three-rs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4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edh.cern.ch/Document/SupplyChain/SIT" TargetMode="External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12" Type="http://schemas.openxmlformats.org/officeDocument/2006/relationships/image" Target="../media/image5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49.png"/><Relationship Id="rId11" Type="http://schemas.openxmlformats.org/officeDocument/2006/relationships/hyperlink" Target="https://sce-dep.web.cern.ch/waste/chemical-waste" TargetMode="External"/><Relationship Id="rId5" Type="http://schemas.openxmlformats.org/officeDocument/2006/relationships/image" Target="../media/image48.jpeg"/><Relationship Id="rId10" Type="http://schemas.openxmlformats.org/officeDocument/2006/relationships/hyperlink" Target="https://sce-dep.web.cern.ch/waste/containers-used-batteries" TargetMode="External"/><Relationship Id="rId4" Type="http://schemas.openxmlformats.org/officeDocument/2006/relationships/image" Target="../media/image47.png"/><Relationship Id="rId9" Type="http://schemas.openxmlformats.org/officeDocument/2006/relationships/image" Target="../media/image5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7.xml"/><Relationship Id="rId4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png"/><Relationship Id="rId7" Type="http://schemas.openxmlformats.org/officeDocument/2006/relationships/image" Target="../media/image57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56.PNG"/><Relationship Id="rId5" Type="http://schemas.openxmlformats.org/officeDocument/2006/relationships/image" Target="../media/image55.jfif"/><Relationship Id="rId4" Type="http://schemas.openxmlformats.org/officeDocument/2006/relationships/image" Target="../media/image5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664783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5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13" Type="http://schemas.openxmlformats.org/officeDocument/2006/relationships/image" Target="../media/image68.jpg"/><Relationship Id="rId3" Type="http://schemas.openxmlformats.org/officeDocument/2006/relationships/image" Target="../media/image60.jpg"/><Relationship Id="rId7" Type="http://schemas.openxmlformats.org/officeDocument/2006/relationships/image" Target="../media/image62.png"/><Relationship Id="rId12" Type="http://schemas.openxmlformats.org/officeDocument/2006/relationships/image" Target="../media/image6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50.png"/><Relationship Id="rId11" Type="http://schemas.openxmlformats.org/officeDocument/2006/relationships/image" Target="../media/image66.jpeg"/><Relationship Id="rId5" Type="http://schemas.openxmlformats.org/officeDocument/2006/relationships/image" Target="../media/image61.jpg"/><Relationship Id="rId15" Type="http://schemas.openxmlformats.org/officeDocument/2006/relationships/image" Target="../media/image12.png"/><Relationship Id="rId10" Type="http://schemas.openxmlformats.org/officeDocument/2006/relationships/image" Target="../media/image65.png"/><Relationship Id="rId4" Type="http://schemas.openxmlformats.org/officeDocument/2006/relationships/image" Target="../media/image49.png"/><Relationship Id="rId9" Type="http://schemas.openxmlformats.org/officeDocument/2006/relationships/image" Target="../media/image64.png"/><Relationship Id="rId14" Type="http://schemas.openxmlformats.org/officeDocument/2006/relationships/image" Target="../media/image6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7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image" Target="../media/image5.jpeg"/><Relationship Id="rId21" Type="http://schemas.openxmlformats.org/officeDocument/2006/relationships/image" Target="../media/image22.jpeg"/><Relationship Id="rId7" Type="http://schemas.openxmlformats.org/officeDocument/2006/relationships/image" Target="../media/image9.jpeg"/><Relationship Id="rId12" Type="http://schemas.openxmlformats.org/officeDocument/2006/relationships/image" Target="../media/image13.png"/><Relationship Id="rId17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7.jpeg"/><Relationship Id="rId20" Type="http://schemas.openxmlformats.org/officeDocument/2006/relationships/image" Target="../media/image21.jpeg"/><Relationship Id="rId1" Type="http://schemas.openxmlformats.org/officeDocument/2006/relationships/slideLayout" Target="../slideLayouts/slideLayout59.xml"/><Relationship Id="rId6" Type="http://schemas.openxmlformats.org/officeDocument/2006/relationships/image" Target="../media/image8.png"/><Relationship Id="rId11" Type="http://schemas.openxmlformats.org/officeDocument/2006/relationships/image" Target="../media/image12.png"/><Relationship Id="rId5" Type="http://schemas.openxmlformats.org/officeDocument/2006/relationships/image" Target="../media/image7.jpeg"/><Relationship Id="rId15" Type="http://schemas.openxmlformats.org/officeDocument/2006/relationships/image" Target="../media/image16.jpeg"/><Relationship Id="rId10" Type="http://schemas.microsoft.com/office/2007/relationships/hdphoto" Target="../media/hdphoto1.wdp"/><Relationship Id="rId19" Type="http://schemas.openxmlformats.org/officeDocument/2006/relationships/image" Target="../media/image20.png"/><Relationship Id="rId4" Type="http://schemas.openxmlformats.org/officeDocument/2006/relationships/image" Target="../media/image6.jpeg"/><Relationship Id="rId9" Type="http://schemas.openxmlformats.org/officeDocument/2006/relationships/image" Target="../media/image11.png"/><Relationship Id="rId14" Type="http://schemas.openxmlformats.org/officeDocument/2006/relationships/image" Target="../media/image15.png"/><Relationship Id="rId22" Type="http://schemas.openxmlformats.org/officeDocument/2006/relationships/image" Target="../media/image2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9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9.xml"/><Relationship Id="rId4" Type="http://schemas.openxmlformats.org/officeDocument/2006/relationships/image" Target="../media/image2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hyperlink" Target="https://sce-dep.web.cern.ch/node/426" TargetMode="External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9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hyperlink" Target="https://cern.technis.com/" TargetMode="External"/><Relationship Id="rId10" Type="http://schemas.openxmlformats.org/officeDocument/2006/relationships/image" Target="../media/image34.jpeg"/><Relationship Id="rId4" Type="http://schemas.openxmlformats.org/officeDocument/2006/relationships/hyperlink" Target="https://home.cern/news/announcement/cern/ice-creams-esplanade-des-particules" TargetMode="External"/><Relationship Id="rId9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6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2.tmp"/><Relationship Id="rId5" Type="http://schemas.openxmlformats.org/officeDocument/2006/relationships/image" Target="../media/image41.png"/><Relationship Id="rId4" Type="http://schemas.openxmlformats.org/officeDocument/2006/relationships/image" Target="../media/image40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3508598"/>
            <a:ext cx="12192000" cy="2152650"/>
          </a:xfrm>
        </p:spPr>
        <p:txBody>
          <a:bodyPr/>
          <a:lstStyle/>
          <a:p>
            <a:pPr algn="ctr">
              <a:defRPr/>
            </a:pPr>
            <a:r>
              <a:rPr lang="en-GB" sz="4800" dirty="0"/>
              <a:t>CERN’s Campus Services</a:t>
            </a:r>
            <a:br>
              <a:rPr lang="en-GB" sz="4800" dirty="0"/>
            </a:br>
            <a:r>
              <a:rPr lang="en-GB" sz="4800" dirty="0"/>
              <a:t>CNPEM visit</a:t>
            </a:r>
            <a:br>
              <a:rPr lang="en-GB" sz="4800" dirty="0"/>
            </a:br>
            <a:br>
              <a:rPr lang="en-GB" sz="4800" dirty="0"/>
            </a:br>
            <a:endParaRPr lang="en-GB" sz="4800" dirty="0">
              <a:solidFill>
                <a:srgbClr val="002060"/>
              </a:solidFill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713"/>
            <a:ext cx="11376025" cy="803275"/>
          </a:xfrm>
        </p:spPr>
        <p:txBody>
          <a:bodyPr rtlCol="0">
            <a:normAutofit/>
          </a:bodyPr>
          <a:lstStyle/>
          <a:p>
            <a:pPr>
              <a:spcAft>
                <a:spcPts val="0"/>
              </a:spcAft>
              <a:defRPr/>
            </a:pPr>
            <a:r>
              <a:rPr lang="fr-CH" dirty="0">
                <a:latin typeface="+mj-lt"/>
              </a:rPr>
              <a:t>Laetitia Lejeune &amp; Cédric Garino SCE-SSC</a:t>
            </a:r>
            <a:endParaRPr dirty="0"/>
          </a:p>
          <a:p>
            <a:pPr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CERN, 4</a:t>
            </a:r>
            <a:r>
              <a:rPr lang="en-US" baseline="30000" dirty="0">
                <a:latin typeface="+mj-lt"/>
              </a:rPr>
              <a:t>th</a:t>
            </a:r>
            <a:r>
              <a:rPr lang="en-US" dirty="0">
                <a:latin typeface="+mj-lt"/>
              </a:rPr>
              <a:t> of December 2023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BA55E89-E9E0-4181-992D-F064DC47C697}"/>
              </a:ext>
            </a:extLst>
          </p:cNvPr>
          <p:cNvSpPr/>
          <p:nvPr/>
        </p:nvSpPr>
        <p:spPr>
          <a:xfrm>
            <a:off x="0" y="-28698"/>
            <a:ext cx="3624699" cy="68866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ndara" panose="020E0502030303020204" pitchFamily="34" charset="0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344" y="-27384"/>
            <a:ext cx="12240740" cy="1065742"/>
          </a:xfrm>
        </p:spPr>
        <p:txBody>
          <a:bodyPr/>
          <a:lstStyle/>
          <a:p>
            <a:r>
              <a:rPr lang="en-GB" b="1" dirty="0"/>
              <a:t>CERN Waste management- Strategy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889043-748C-41FA-982D-D8D43B4B2D4E}"/>
              </a:ext>
            </a:extLst>
          </p:cNvPr>
          <p:cNvSpPr txBox="1"/>
          <p:nvPr/>
        </p:nvSpPr>
        <p:spPr>
          <a:xfrm>
            <a:off x="4347247" y="1196752"/>
            <a:ext cx="7344816" cy="50731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rgbClr val="66CCFF"/>
                </a:solidFill>
              </a:defRPr>
            </a:lvl1pPr>
          </a:lstStyle>
          <a:p>
            <a:r>
              <a:rPr lang="en-GB" sz="1400" b="1" dirty="0">
                <a:solidFill>
                  <a:srgbClr val="66CCFF"/>
                </a:solidFill>
              </a:rPr>
              <a:t>MANDATE</a:t>
            </a:r>
            <a:endParaRPr lang="en-GB" dirty="0">
              <a:solidFill>
                <a:srgbClr val="000000"/>
              </a:solidFill>
            </a:endParaRPr>
          </a:p>
          <a:p>
            <a:r>
              <a:rPr lang="en-GB" b="0" dirty="0">
                <a:solidFill>
                  <a:srgbClr val="000000"/>
                </a:solidFill>
              </a:rPr>
              <a:t>This service is responsible for the collection and disposal of conventional &amp; dangerous waste (excluding radioactive ones) from the CERN's sites.</a:t>
            </a:r>
            <a:endParaRPr lang="en-US" b="0" dirty="0">
              <a:solidFill>
                <a:srgbClr val="000000"/>
              </a:solidFill>
            </a:endParaRPr>
          </a:p>
          <a:p>
            <a:r>
              <a:rPr lang="en-GB" dirty="0">
                <a:solidFill>
                  <a:srgbClr val="000000"/>
                </a:solidFill>
              </a:rPr>
              <a:t> </a:t>
            </a:r>
          </a:p>
          <a:p>
            <a:r>
              <a:rPr lang="en-GB" sz="1400" b="1" dirty="0">
                <a:solidFill>
                  <a:srgbClr val="66CCFF"/>
                </a:solidFill>
              </a:rPr>
              <a:t>LONG TERM OBJECTIVES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Embrace the environmental transition</a:t>
            </a:r>
            <a:r>
              <a:rPr lang="en-GB" b="0" dirty="0">
                <a:solidFill>
                  <a:srgbClr val="000000"/>
                </a:solidFill>
              </a:rPr>
              <a:t> laid down in CERN’s Environmental Protection Strategy and CERN’s Masterplan 2040, fully aligned with priorities of CERN, communities surrounding the sites and Geneva international organizations. </a:t>
            </a:r>
            <a:r>
              <a:rPr lang="en-GB" dirty="0">
                <a:solidFill>
                  <a:srgbClr val="000000"/>
                </a:solidFill>
              </a:rPr>
              <a:t>Become an eco-exemplary campus</a:t>
            </a:r>
            <a:r>
              <a:rPr lang="en-GB" b="0" dirty="0">
                <a:solidFill>
                  <a:srgbClr val="000000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Maintain full compliance with France and Switzerland regulations</a:t>
            </a:r>
            <a:r>
              <a:rPr lang="en-GB" b="0" dirty="0">
                <a:solidFill>
                  <a:srgbClr val="000000"/>
                </a:solidFill>
              </a:rPr>
              <a:t> while operating waste management and waste disposal. Be an Align priorities to long-term plans of host states and local authorities.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rgbClr val="000000"/>
                </a:solidFill>
              </a:rPr>
              <a:t>Per producer category (campus, industry, work site), </a:t>
            </a:r>
            <a:r>
              <a:rPr lang="en-GB" dirty="0">
                <a:solidFill>
                  <a:srgbClr val="000000"/>
                </a:solidFill>
              </a:rPr>
              <a:t>reduce the total quantity of waste</a:t>
            </a:r>
            <a:r>
              <a:rPr lang="en-GB" b="0" dirty="0">
                <a:solidFill>
                  <a:srgbClr val="000000"/>
                </a:solidFill>
              </a:rPr>
              <a:t> generated by CERN, </a:t>
            </a:r>
            <a:r>
              <a:rPr lang="en-GB" dirty="0">
                <a:solidFill>
                  <a:srgbClr val="000000"/>
                </a:solidFill>
              </a:rPr>
              <a:t>increase reuse and recycling rates</a:t>
            </a:r>
            <a:r>
              <a:rPr lang="en-GB" b="0" dirty="0">
                <a:solidFill>
                  <a:srgbClr val="000000"/>
                </a:solidFill>
              </a:rPr>
              <a:t>.</a:t>
            </a:r>
          </a:p>
          <a:p>
            <a:endParaRPr lang="en-GB" b="0" dirty="0">
              <a:solidFill>
                <a:srgbClr val="000000"/>
              </a:solidFill>
            </a:endParaRPr>
          </a:p>
          <a:p>
            <a:pPr marL="342900" lvl="0" indent="-342900" algn="just">
              <a:spcAft>
                <a:spcPts val="200"/>
              </a:spcAft>
              <a:buFont typeface="Symbol" panose="05050102010706020507" pitchFamily="18" charset="2"/>
              <a:buChar char=""/>
            </a:pPr>
            <a:endParaRPr lang="en-GB" sz="1400" kern="1400" dirty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r>
              <a:rPr lang="en-GB" sz="1400" b="1" dirty="0">
                <a:solidFill>
                  <a:srgbClr val="66CCFF"/>
                </a:solidFill>
              </a:rPr>
              <a:t>STRATEGIC PRINCIPLES </a:t>
            </a:r>
          </a:p>
          <a:p>
            <a:pPr marL="342900" indent="-342900">
              <a:buAutoNum type="arabicPeriod"/>
            </a:pPr>
            <a:r>
              <a:rPr lang="en-GB" sz="1400" dirty="0">
                <a:solidFill>
                  <a:schemeClr val="tx1"/>
                </a:solidFill>
              </a:rPr>
              <a:t>Adhere to </a:t>
            </a:r>
            <a:r>
              <a:rPr lang="en-GB" sz="1400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 ‘R’s: Reduce, Reuse, Recycle</a:t>
            </a:r>
            <a:r>
              <a:rPr lang="en-GB" sz="1400" dirty="0">
                <a:solidFill>
                  <a:schemeClr val="tx1"/>
                </a:solidFill>
              </a:rPr>
              <a:t>.</a:t>
            </a:r>
            <a:endParaRPr lang="en-GB" dirty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en-GB" sz="1400" dirty="0">
                <a:solidFill>
                  <a:schemeClr val="tx1"/>
                </a:solidFill>
              </a:rPr>
              <a:t>Integrate internal and external actors</a:t>
            </a:r>
            <a:r>
              <a:rPr lang="en-GB" sz="1400" b="0" dirty="0">
                <a:solidFill>
                  <a:schemeClr val="tx1"/>
                </a:solidFill>
              </a:rPr>
              <a:t> in a holistic and sustainable waste management flow.</a:t>
            </a:r>
          </a:p>
          <a:p>
            <a:pPr marL="342900" indent="-342900">
              <a:buAutoNum type="arabicPeriod"/>
            </a:pPr>
            <a:r>
              <a:rPr lang="en-GB" sz="1400" dirty="0">
                <a:solidFill>
                  <a:schemeClr val="tx1"/>
                </a:solidFill>
              </a:rPr>
              <a:t>Consolidate equipment </a:t>
            </a:r>
            <a:r>
              <a:rPr lang="en-GB" sz="1400" b="0" dirty="0">
                <a:solidFill>
                  <a:schemeClr val="tx1"/>
                </a:solidFill>
              </a:rPr>
              <a:t>and infrastructure related to waste management.</a:t>
            </a:r>
          </a:p>
          <a:p>
            <a:pPr marL="342900" indent="-342900">
              <a:buAutoNum type="arabicPeriod"/>
            </a:pPr>
            <a:r>
              <a:rPr lang="en-GB" sz="1400" dirty="0">
                <a:solidFill>
                  <a:schemeClr val="tx1"/>
                </a:solidFill>
              </a:rPr>
              <a:t>Implement</a:t>
            </a:r>
            <a:r>
              <a:rPr lang="en-GB" sz="1400" b="0" dirty="0">
                <a:solidFill>
                  <a:schemeClr val="tx1"/>
                </a:solidFill>
              </a:rPr>
              <a:t> </a:t>
            </a:r>
            <a:r>
              <a:rPr lang="en-GB" sz="1400" dirty="0">
                <a:solidFill>
                  <a:schemeClr val="tx1"/>
                </a:solidFill>
              </a:rPr>
              <a:t>best-practices of the industry </a:t>
            </a:r>
            <a:r>
              <a:rPr lang="en-GB" sz="1400" b="0" dirty="0">
                <a:solidFill>
                  <a:schemeClr val="tx1"/>
                </a:solidFill>
              </a:rPr>
              <a:t>and optimise waste management operations.</a:t>
            </a:r>
          </a:p>
          <a:p>
            <a:pPr marL="342900" indent="-342900">
              <a:buAutoNum type="arabicPeriod"/>
            </a:pPr>
            <a:r>
              <a:rPr lang="en-GB" sz="1400" dirty="0">
                <a:solidFill>
                  <a:schemeClr val="tx1"/>
                </a:solidFill>
              </a:rPr>
              <a:t>Steer the service based on data.</a:t>
            </a:r>
            <a:endParaRPr lang="en-US" dirty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en-GB" sz="1400" dirty="0">
                <a:solidFill>
                  <a:schemeClr val="tx1"/>
                </a:solidFill>
              </a:rPr>
              <a:t>Communicate</a:t>
            </a:r>
            <a:r>
              <a:rPr lang="en-GB" sz="1400" b="0" dirty="0">
                <a:solidFill>
                  <a:schemeClr val="tx1"/>
                </a:solidFill>
              </a:rPr>
              <a:t>, </a:t>
            </a:r>
            <a:r>
              <a:rPr lang="en-GB" sz="1400" dirty="0">
                <a:solidFill>
                  <a:schemeClr val="tx1"/>
                </a:solidFill>
              </a:rPr>
              <a:t>cooperate</a:t>
            </a:r>
            <a:r>
              <a:rPr lang="en-GB" sz="1400" b="0" dirty="0">
                <a:solidFill>
                  <a:schemeClr val="tx1"/>
                </a:solidFill>
              </a:rPr>
              <a:t> with local actors, and involve the community.</a:t>
            </a:r>
            <a:endParaRPr lang="en-US" sz="1400" b="0" dirty="0">
              <a:solidFill>
                <a:schemeClr val="tx1"/>
              </a:solidFill>
            </a:endParaRPr>
          </a:p>
          <a:p>
            <a:endParaRPr lang="en-GB" b="0" dirty="0">
              <a:solidFill>
                <a:srgbClr val="000000"/>
              </a:solidFill>
            </a:endParaRPr>
          </a:p>
        </p:txBody>
      </p:sp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D21E6BCA-9D24-EECA-6F48-E1D541234A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32" y="2060848"/>
            <a:ext cx="4175668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7606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BA55E89-E9E0-4181-992D-F064DC47C697}"/>
              </a:ext>
            </a:extLst>
          </p:cNvPr>
          <p:cNvSpPr/>
          <p:nvPr/>
        </p:nvSpPr>
        <p:spPr>
          <a:xfrm>
            <a:off x="0" y="-28698"/>
            <a:ext cx="3769128" cy="688669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ndara" panose="020E0502030303020204" pitchFamily="34" charset="0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344" y="-222142"/>
            <a:ext cx="12240740" cy="1065742"/>
          </a:xfrm>
        </p:spPr>
        <p:txBody>
          <a:bodyPr/>
          <a:lstStyle/>
          <a:p>
            <a:r>
              <a:rPr lang="en-GB" b="1" dirty="0"/>
              <a:t>CERN Waste management- Service overview</a:t>
            </a: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BE4F12BE-A0B2-462B-EDB5-5B9D111197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9010" y="1190774"/>
            <a:ext cx="1685236" cy="22369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8">
            <a:extLst>
              <a:ext uri="{FF2B5EF4-FFF2-40B4-BE49-F238E27FC236}">
                <a16:creationId xmlns:a16="http://schemas.microsoft.com/office/drawing/2014/main" id="{97588DB4-535A-4DB0-185C-FFBCD49BF9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2306" y="1199310"/>
            <a:ext cx="1930416" cy="22284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C1C14CF-0823-3691-DF6B-B23F7941D636}"/>
              </a:ext>
            </a:extLst>
          </p:cNvPr>
          <p:cNvSpPr txBox="1"/>
          <p:nvPr/>
        </p:nvSpPr>
        <p:spPr>
          <a:xfrm>
            <a:off x="4842402" y="765347"/>
            <a:ext cx="22322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dirty="0">
                <a:solidFill>
                  <a:srgbClr val="000000"/>
                </a:solidFill>
              </a:rPr>
              <a:t>On-request skips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CBCAAD5-97B5-7CEA-7C8A-498FC099348A}"/>
              </a:ext>
            </a:extLst>
          </p:cNvPr>
          <p:cNvSpPr txBox="1"/>
          <p:nvPr/>
        </p:nvSpPr>
        <p:spPr>
          <a:xfrm>
            <a:off x="450842" y="763464"/>
            <a:ext cx="22322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dirty="0">
                <a:solidFill>
                  <a:srgbClr val="000000"/>
                </a:solidFill>
              </a:rPr>
              <a:t>Regular collect tours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1607AC-3BF3-9F0A-D489-EB3F82FE2D72}"/>
              </a:ext>
            </a:extLst>
          </p:cNvPr>
          <p:cNvSpPr txBox="1"/>
          <p:nvPr/>
        </p:nvSpPr>
        <p:spPr>
          <a:xfrm>
            <a:off x="8460973" y="775980"/>
            <a:ext cx="22322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dirty="0">
                <a:solidFill>
                  <a:srgbClr val="000000"/>
                </a:solidFill>
              </a:rPr>
              <a:t>Recuperation &amp; sales</a:t>
            </a:r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E671465A-5892-92B4-76C8-94CB7D67C4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96" y="1133311"/>
            <a:ext cx="2505205" cy="18792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083F077-1122-2A1A-F966-60E87FF293B8}"/>
              </a:ext>
            </a:extLst>
          </p:cNvPr>
          <p:cNvSpPr txBox="1"/>
          <p:nvPr/>
        </p:nvSpPr>
        <p:spPr>
          <a:xfrm>
            <a:off x="30480" y="3097682"/>
            <a:ext cx="3776748" cy="26622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+mn-lt"/>
              </a:rPr>
              <a:t>- Other wastes (incinerable)	    	     x2          x1 </a:t>
            </a:r>
          </a:p>
          <a:p>
            <a:r>
              <a:rPr lang="en-GB" sz="1100" i="1" dirty="0">
                <a:latin typeface="+mn-lt"/>
              </a:rPr>
              <a:t>Everything which cannot be sorted, incinerable</a:t>
            </a:r>
          </a:p>
          <a:p>
            <a:r>
              <a:rPr lang="en-GB" sz="1200" dirty="0"/>
              <a:t>- Paper/carboard	  	     </a:t>
            </a:r>
            <a:r>
              <a:rPr lang="en-GB" sz="1200" dirty="0">
                <a:latin typeface="+mn-lt"/>
              </a:rPr>
              <a:t>x2          x1</a:t>
            </a:r>
            <a:endParaRPr lang="en-GB" sz="1200" dirty="0"/>
          </a:p>
          <a:p>
            <a:r>
              <a:rPr lang="en-GB" sz="1200" dirty="0">
                <a:latin typeface="+mn-lt"/>
              </a:rPr>
              <a:t>- Metals			     x2          x1</a:t>
            </a:r>
          </a:p>
          <a:p>
            <a:endParaRPr lang="en-GB" sz="1200" dirty="0"/>
          </a:p>
          <a:p>
            <a:r>
              <a:rPr lang="en-GB" sz="1200" dirty="0"/>
              <a:t>Recycling areas :</a:t>
            </a:r>
          </a:p>
          <a:p>
            <a:r>
              <a:rPr lang="en-GB" sz="1200" dirty="0"/>
              <a:t>- PET, aluminium cans</a:t>
            </a:r>
          </a:p>
          <a:p>
            <a:r>
              <a:rPr lang="en-GB" sz="1200" dirty="0"/>
              <a:t>- Glass </a:t>
            </a:r>
          </a:p>
          <a:p>
            <a:r>
              <a:rPr lang="en-GB" sz="1200" dirty="0"/>
              <a:t>- Nespresso capsules</a:t>
            </a:r>
          </a:p>
          <a:p>
            <a:endParaRPr lang="en-GB" sz="1200" dirty="0"/>
          </a:p>
          <a:p>
            <a:r>
              <a:rPr lang="en-GB" sz="1200" dirty="0"/>
              <a:t>Others:</a:t>
            </a:r>
          </a:p>
          <a:p>
            <a:r>
              <a:rPr lang="en-GB" sz="1200" dirty="0"/>
              <a:t>- Organic (R1 &amp; R2) 	x3 / week</a:t>
            </a:r>
            <a:endParaRPr lang="en-GB" sz="1200" dirty="0">
              <a:latin typeface="+mn-lt"/>
            </a:endParaRPr>
          </a:p>
          <a:p>
            <a:r>
              <a:rPr lang="en-GB" sz="1200" dirty="0">
                <a:latin typeface="+mn-lt"/>
              </a:rPr>
              <a:t>- Printer toner cartridges</a:t>
            </a:r>
          </a:p>
          <a:p>
            <a:r>
              <a:rPr lang="en-GB" sz="1200" dirty="0">
                <a:latin typeface="+mn-lt"/>
              </a:rPr>
              <a:t>- Scrap wood (near buildings) ~1/month</a:t>
            </a:r>
            <a:endParaRPr lang="en-US" sz="1200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14035051-2F3F-C843-B0DA-4DA88FE4E0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98998" y="3175928"/>
            <a:ext cx="175703" cy="16991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40D303A-0CDC-BBE6-8889-6CA90AC9AE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27522" y="3175928"/>
            <a:ext cx="278499" cy="16991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522DF54-7748-BAF2-B2C7-EC0E0A61A9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93800" y="3506448"/>
            <a:ext cx="175703" cy="16991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9802AD6-97BF-2050-FB42-19010D90B0A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22324" y="3506448"/>
            <a:ext cx="278499" cy="16991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311F12DB-1694-C502-BFCA-FA781F42F9C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87060" y="3711993"/>
            <a:ext cx="175703" cy="16991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6BC152C8-D1C4-8AE0-FE79-2B446F48D1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15584" y="3711993"/>
            <a:ext cx="278499" cy="16991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31B5721F-8E9C-9888-E9F2-6C92EF75AC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04125" y="5163600"/>
            <a:ext cx="175703" cy="169911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3FF8DD26-46FA-6A72-6309-91705889D241}"/>
              </a:ext>
            </a:extLst>
          </p:cNvPr>
          <p:cNvSpPr txBox="1"/>
          <p:nvPr/>
        </p:nvSpPr>
        <p:spPr>
          <a:xfrm>
            <a:off x="8377916" y="1144603"/>
            <a:ext cx="3624699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latin typeface="+mn-lt"/>
              </a:rPr>
              <a:t>- Any equipment or material with value can be bring or </a:t>
            </a:r>
            <a:r>
              <a:rPr lang="en-GB" sz="1400" dirty="0">
                <a:latin typeface="+mn-lt"/>
                <a:hlinkClick r:id="rId8"/>
              </a:rPr>
              <a:t>transported</a:t>
            </a:r>
            <a:r>
              <a:rPr lang="en-GB" sz="1400" dirty="0">
                <a:latin typeface="+mn-lt"/>
              </a:rPr>
              <a:t> there</a:t>
            </a:r>
          </a:p>
          <a:p>
            <a:r>
              <a:rPr lang="en-GB" sz="1400" dirty="0"/>
              <a:t>- Containers for electronics (blue) and computer equipment (red)</a:t>
            </a:r>
          </a:p>
          <a:p>
            <a:r>
              <a:rPr lang="en-GB" sz="1400" dirty="0">
                <a:latin typeface="+mn-lt"/>
              </a:rPr>
              <a:t>- Containers for metals (</a:t>
            </a:r>
            <a:r>
              <a:rPr lang="en-GB" sz="1400" b="0" i="0" dirty="0">
                <a:solidFill>
                  <a:srgbClr val="292929"/>
                </a:solidFill>
                <a:effectLst/>
                <a:latin typeface="sourcesans-regular"/>
              </a:rPr>
              <a:t>stainless steel, aluminium, copper, steel, brass, lead,  copper cables, aluminium cables)</a:t>
            </a:r>
          </a:p>
          <a:p>
            <a:r>
              <a:rPr lang="en-GB" sz="1400" dirty="0"/>
              <a:t>- All batteries</a:t>
            </a:r>
          </a:p>
          <a:p>
            <a:endParaRPr lang="en-GB" sz="1400" dirty="0">
              <a:latin typeface="+mn-lt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23181F32-35A1-6FC4-75B0-556C1803CBB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82637" y="2976407"/>
            <a:ext cx="1946768" cy="22768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2D11CE69-EF14-EA94-0784-EE8A3B2D8B20}"/>
              </a:ext>
            </a:extLst>
          </p:cNvPr>
          <p:cNvSpPr/>
          <p:nvPr/>
        </p:nvSpPr>
        <p:spPr>
          <a:xfrm>
            <a:off x="74380" y="763464"/>
            <a:ext cx="3611691" cy="5184576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AB9035A-1A33-4949-8786-80149B3551B0}"/>
              </a:ext>
            </a:extLst>
          </p:cNvPr>
          <p:cNvSpPr/>
          <p:nvPr/>
        </p:nvSpPr>
        <p:spPr>
          <a:xfrm>
            <a:off x="4081187" y="753551"/>
            <a:ext cx="3864094" cy="2922808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7ABD21E-469B-CE35-3A43-B0AD825546F0}"/>
              </a:ext>
            </a:extLst>
          </p:cNvPr>
          <p:cNvSpPr/>
          <p:nvPr/>
        </p:nvSpPr>
        <p:spPr>
          <a:xfrm>
            <a:off x="8339816" y="747968"/>
            <a:ext cx="3611691" cy="4585544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81A5D8D-8495-8FAA-12A6-C87ABA002123}"/>
              </a:ext>
            </a:extLst>
          </p:cNvPr>
          <p:cNvSpPr txBox="1"/>
          <p:nvPr/>
        </p:nvSpPr>
        <p:spPr>
          <a:xfrm>
            <a:off x="8312640" y="5766355"/>
            <a:ext cx="380693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- Upon </a:t>
            </a:r>
            <a:r>
              <a:rPr lang="en-GB" sz="1200" dirty="0">
                <a:hlinkClick r:id="rId8"/>
              </a:rPr>
              <a:t>transport request</a:t>
            </a:r>
            <a:endParaRPr lang="en-GB" sz="1200" dirty="0"/>
          </a:p>
          <a:p>
            <a:r>
              <a:rPr lang="en-GB" sz="1200" dirty="0">
                <a:latin typeface="+mn-lt"/>
                <a:hlinkClick r:id="rId10"/>
              </a:rPr>
              <a:t>- Battery collection points</a:t>
            </a:r>
            <a:endParaRPr lang="en-GB" sz="1200" dirty="0">
              <a:latin typeface="+mn-lt"/>
            </a:endParaRPr>
          </a:p>
          <a:p>
            <a:r>
              <a:rPr lang="en-GB" sz="1200" dirty="0"/>
              <a:t>- Chemical &amp; laboratory wastes, </a:t>
            </a:r>
            <a:r>
              <a:rPr lang="en-GB" sz="1200" dirty="0" err="1"/>
              <a:t>neons</a:t>
            </a:r>
            <a:r>
              <a:rPr lang="en-GB" sz="1200" dirty="0"/>
              <a:t> &amp; all types of lamps, </a:t>
            </a:r>
            <a:r>
              <a:rPr lang="en-GB" sz="1200" dirty="0">
                <a:hlinkClick r:id="rId11"/>
              </a:rPr>
              <a:t>etc…</a:t>
            </a:r>
            <a:endParaRPr lang="en-GB" sz="12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DE5645D-40A3-F749-DCD0-8CCFB0BF3C26}"/>
              </a:ext>
            </a:extLst>
          </p:cNvPr>
          <p:cNvSpPr txBox="1"/>
          <p:nvPr/>
        </p:nvSpPr>
        <p:spPr>
          <a:xfrm>
            <a:off x="8339816" y="5454913"/>
            <a:ext cx="22322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dirty="0">
                <a:solidFill>
                  <a:srgbClr val="000000"/>
                </a:solidFill>
              </a:rPr>
              <a:t>Special wastes</a:t>
            </a:r>
            <a:endParaRPr lang="en-US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4D6C210-70BD-9486-0A0A-4EC58AD10D6F}"/>
              </a:ext>
            </a:extLst>
          </p:cNvPr>
          <p:cNvSpPr/>
          <p:nvPr/>
        </p:nvSpPr>
        <p:spPr>
          <a:xfrm>
            <a:off x="8303103" y="5426901"/>
            <a:ext cx="3648404" cy="1134006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D0F6A8A-72B2-DEED-E7F4-05116D6EF168}"/>
              </a:ext>
            </a:extLst>
          </p:cNvPr>
          <p:cNvSpPr/>
          <p:nvPr/>
        </p:nvSpPr>
        <p:spPr>
          <a:xfrm>
            <a:off x="4080203" y="3753642"/>
            <a:ext cx="3864093" cy="2819916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2EC85BC-5C50-1F41-EA57-358D8A9F6C5D}"/>
              </a:ext>
            </a:extLst>
          </p:cNvPr>
          <p:cNvSpPr txBox="1"/>
          <p:nvPr/>
        </p:nvSpPr>
        <p:spPr>
          <a:xfrm>
            <a:off x="4238043" y="3864841"/>
            <a:ext cx="6241310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GB" b="0" dirty="0">
                <a:solidFill>
                  <a:srgbClr val="000000"/>
                </a:solidFill>
              </a:rPr>
              <a:t>Treatment</a:t>
            </a:r>
            <a:endParaRPr lang="en-US" dirty="0"/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C72D47AB-E0EA-70BA-9176-8E32FE0BA96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316654" y="4293096"/>
            <a:ext cx="3363522" cy="19628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111798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BA55E89-E9E0-4181-992D-F064DC47C697}"/>
              </a:ext>
            </a:extLst>
          </p:cNvPr>
          <p:cNvSpPr/>
          <p:nvPr/>
        </p:nvSpPr>
        <p:spPr>
          <a:xfrm>
            <a:off x="0" y="-28698"/>
            <a:ext cx="3624699" cy="68866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ndara" panose="020E0502030303020204" pitchFamily="34" charset="0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344" y="-27384"/>
            <a:ext cx="12240740" cy="1065742"/>
          </a:xfrm>
        </p:spPr>
        <p:txBody>
          <a:bodyPr/>
          <a:lstStyle/>
          <a:p>
            <a:r>
              <a:rPr lang="en-GB" b="1" dirty="0"/>
              <a:t>CERN Waste management- Key figures</a:t>
            </a:r>
          </a:p>
        </p:txBody>
      </p:sp>
      <p:graphicFrame>
        <p:nvGraphicFramePr>
          <p:cNvPr id="3" name="Graphique 1">
            <a:extLst>
              <a:ext uri="{FF2B5EF4-FFF2-40B4-BE49-F238E27FC236}">
                <a16:creationId xmlns:a16="http://schemas.microsoft.com/office/drawing/2014/main" id="{C421CE27-F124-4995-9C27-5AEF6361945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13716"/>
              </p:ext>
            </p:extLst>
          </p:nvPr>
        </p:nvGraphicFramePr>
        <p:xfrm>
          <a:off x="220474" y="1568678"/>
          <a:ext cx="5731510" cy="37325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aphique 2">
            <a:extLst>
              <a:ext uri="{FF2B5EF4-FFF2-40B4-BE49-F238E27FC236}">
                <a16:creationId xmlns:a16="http://schemas.microsoft.com/office/drawing/2014/main" id="{711553A7-21BA-43EA-829E-9DEDEDA1FEA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17070074"/>
              </p:ext>
            </p:extLst>
          </p:nvPr>
        </p:nvGraphicFramePr>
        <p:xfrm>
          <a:off x="6256321" y="1556792"/>
          <a:ext cx="5731510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1768349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BA55E89-E9E0-4181-992D-F064DC47C697}"/>
              </a:ext>
            </a:extLst>
          </p:cNvPr>
          <p:cNvSpPr/>
          <p:nvPr/>
        </p:nvSpPr>
        <p:spPr>
          <a:xfrm>
            <a:off x="0" y="-28698"/>
            <a:ext cx="3624699" cy="68866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ndara" panose="020E0502030303020204" pitchFamily="34" charset="0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344" y="-27384"/>
            <a:ext cx="12240740" cy="1065742"/>
          </a:xfrm>
        </p:spPr>
        <p:txBody>
          <a:bodyPr/>
          <a:lstStyle/>
          <a:p>
            <a:r>
              <a:rPr lang="en-GB" b="1" dirty="0"/>
              <a:t>CERN Waste management- On-going actions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71E164-2EA0-4DF0-31B3-9C9029A31561}"/>
              </a:ext>
            </a:extLst>
          </p:cNvPr>
          <p:cNvSpPr txBox="1"/>
          <p:nvPr/>
        </p:nvSpPr>
        <p:spPr bwMode="auto">
          <a:xfrm>
            <a:off x="191345" y="1120922"/>
            <a:ext cx="328323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Electro-composter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Visual harmonization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Infrastructure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KPIs &amp; objectives</a:t>
            </a:r>
          </a:p>
          <a:p>
            <a:pPr algn="just"/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- </a:t>
            </a:r>
            <a:r>
              <a:rPr lang="en-US" sz="1600" u="sng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Maintain a recycling rate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(product and material recovery) within the objectives of the Canton of Geneva (currently 80%)</a:t>
            </a:r>
          </a:p>
          <a:p>
            <a:pPr algn="just"/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- </a:t>
            </a:r>
            <a:r>
              <a:rPr lang="en-US" sz="1600" u="sng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Increase the tonnage of product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recovery (reuse, reemployment, repurposing) by 10% between 2025 and 2030</a:t>
            </a:r>
          </a:p>
          <a:p>
            <a:pPr algn="just"/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- </a:t>
            </a:r>
            <a:r>
              <a:rPr lang="en-US" sz="1600" u="sng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Reduce the tonnage of campus waste per person on site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by 5% between 2025 and 2030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pic>
        <p:nvPicPr>
          <p:cNvPr id="4" name="Image 24" descr="Une image contenant texte">
            <a:extLst>
              <a:ext uri="{FF2B5EF4-FFF2-40B4-BE49-F238E27FC236}">
                <a16:creationId xmlns:a16="http://schemas.microsoft.com/office/drawing/2014/main" id="{AB496C8A-5DDF-7EDD-5CF4-D44A1B9772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2154" y="1067107"/>
            <a:ext cx="2773772" cy="1930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 26" descr="Une image contenant texte, extérieur, herbe">
            <a:extLst>
              <a:ext uri="{FF2B5EF4-FFF2-40B4-BE49-F238E27FC236}">
                <a16:creationId xmlns:a16="http://schemas.microsoft.com/office/drawing/2014/main" id="{1DF426BB-DCD1-54B6-2D4C-FBE6F252646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1" r="17178"/>
          <a:stretch/>
        </p:blipFill>
        <p:spPr>
          <a:xfrm rot="5400000">
            <a:off x="10215936" y="1413749"/>
            <a:ext cx="1887624" cy="1342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 27">
            <a:extLst>
              <a:ext uri="{FF2B5EF4-FFF2-40B4-BE49-F238E27FC236}">
                <a16:creationId xmlns:a16="http://schemas.microsoft.com/office/drawing/2014/main" id="{18626BA2-4ECD-8997-2710-E715081F1C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4454" y="1141197"/>
            <a:ext cx="1615205" cy="21536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Image 33" descr="Une image contenant texte, capture d’écran, conception&#10;&#10;Description générée automatiquement">
            <a:extLst>
              <a:ext uri="{FF2B5EF4-FFF2-40B4-BE49-F238E27FC236}">
                <a16:creationId xmlns:a16="http://schemas.microsoft.com/office/drawing/2014/main" id="{4EB7C49F-3FD6-D20D-9BDC-0522982131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88567" y="3798578"/>
            <a:ext cx="1397079" cy="19917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Image 14">
            <a:extLst>
              <a:ext uri="{FF2B5EF4-FFF2-40B4-BE49-F238E27FC236}">
                <a16:creationId xmlns:a16="http://schemas.microsoft.com/office/drawing/2014/main" id="{59289E31-40CF-ACA6-2573-1B6ABDBA7DB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7551" t="32091" r="20475" b="21395"/>
          <a:stretch/>
        </p:blipFill>
        <p:spPr>
          <a:xfrm>
            <a:off x="6671339" y="3808658"/>
            <a:ext cx="3012026" cy="20216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Image 23">
            <a:extLst>
              <a:ext uri="{FF2B5EF4-FFF2-40B4-BE49-F238E27FC236}">
                <a16:creationId xmlns:a16="http://schemas.microsoft.com/office/drawing/2014/main" id="{06638A91-E325-6556-36EC-021416E5165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79776" y="3808658"/>
            <a:ext cx="2016224" cy="25196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167628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BA55E89-E9E0-4181-992D-F064DC47C697}"/>
              </a:ext>
            </a:extLst>
          </p:cNvPr>
          <p:cNvSpPr/>
          <p:nvPr/>
        </p:nvSpPr>
        <p:spPr>
          <a:xfrm>
            <a:off x="0" y="-28698"/>
            <a:ext cx="3624699" cy="68866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ndara" panose="020E0502030303020204" pitchFamily="34" charset="0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344" y="-27384"/>
            <a:ext cx="12240740" cy="1065742"/>
          </a:xfrm>
        </p:spPr>
        <p:txBody>
          <a:bodyPr/>
          <a:lstStyle/>
          <a:p>
            <a:r>
              <a:rPr lang="en-GB" b="1" dirty="0"/>
              <a:t>Supply Chain &amp; Logistics: Strategy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889043-748C-41FA-982D-D8D43B4B2D4E}"/>
              </a:ext>
            </a:extLst>
          </p:cNvPr>
          <p:cNvSpPr txBox="1"/>
          <p:nvPr/>
        </p:nvSpPr>
        <p:spPr>
          <a:xfrm>
            <a:off x="3956321" y="764704"/>
            <a:ext cx="8044335" cy="6171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rgbClr val="66CCFF"/>
                </a:solidFill>
              </a:defRPr>
            </a:lvl1pPr>
          </a:lstStyle>
          <a:p>
            <a:r>
              <a:rPr lang="en-GB" sz="1400" b="1" dirty="0">
                <a:solidFill>
                  <a:srgbClr val="66CCFF"/>
                </a:solidFill>
              </a:rPr>
              <a:t>MANDATE</a:t>
            </a:r>
            <a:endParaRPr lang="en-GB" sz="1400" dirty="0">
              <a:solidFill>
                <a:srgbClr val="000000"/>
              </a:solidFill>
            </a:endParaRPr>
          </a:p>
          <a:p>
            <a:r>
              <a:rPr lang="en-GB" b="0" dirty="0">
                <a:solidFill>
                  <a:srgbClr val="000000"/>
                </a:solidFill>
              </a:rPr>
              <a:t>Provides CERN’s community optimal logistics services associated to goods/material/mail inbound and outbound flows, long-term storage &amp; CERN stores management (referencing, replenishment and warehousing operations).</a:t>
            </a:r>
          </a:p>
          <a:p>
            <a:endParaRPr lang="en-GB" sz="1400" b="0" dirty="0">
              <a:solidFill>
                <a:srgbClr val="000000"/>
              </a:solidFill>
            </a:endParaRPr>
          </a:p>
          <a:p>
            <a:r>
              <a:rPr lang="en-GB" sz="1400" b="1" dirty="0">
                <a:solidFill>
                  <a:srgbClr val="66CCFF"/>
                </a:solidFill>
              </a:rPr>
              <a:t>VISION</a:t>
            </a:r>
            <a:endParaRPr lang="en-GB" sz="1400" dirty="0">
              <a:solidFill>
                <a:srgbClr val="000000"/>
              </a:solidFill>
            </a:endParaRPr>
          </a:p>
          <a:p>
            <a:r>
              <a:rPr lang="en-US" b="0" dirty="0">
                <a:solidFill>
                  <a:srgbClr val="000000"/>
                </a:solidFill>
              </a:rPr>
              <a:t>Professional and integrated Supply Chain to support all CERN’s community advancing the scientific program.</a:t>
            </a:r>
          </a:p>
          <a:p>
            <a:r>
              <a:rPr lang="en-GB" dirty="0">
                <a:solidFill>
                  <a:srgbClr val="000000"/>
                </a:solidFill>
              </a:rPr>
              <a:t> </a:t>
            </a:r>
          </a:p>
          <a:p>
            <a:r>
              <a:rPr lang="en-GB" sz="1400" b="1" dirty="0">
                <a:solidFill>
                  <a:srgbClr val="66CCFF"/>
                </a:solidFill>
              </a:rPr>
              <a:t>LONG TERM OBJECTIVES</a:t>
            </a:r>
          </a:p>
          <a:p>
            <a:pPr marL="285750" indent="-285750" defTabSz="6223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Simplify</a:t>
            </a:r>
            <a:r>
              <a:rPr lang="en-GB" b="0" dirty="0">
                <a:solidFill>
                  <a:srgbClr val="000000"/>
                </a:solidFill>
              </a:rPr>
              <a:t> material request and fulfilment experience for all CERN’s community &amp; reshape distribution of demand fulfilment routes.</a:t>
            </a:r>
          </a:p>
          <a:p>
            <a:pPr marL="285750" lvl="0" indent="-285750" defTabSz="6223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Reduce inventory value and contain operational costs</a:t>
            </a:r>
            <a:r>
              <a:rPr lang="en-GB" b="0" dirty="0">
                <a:solidFill>
                  <a:srgbClr val="000000"/>
                </a:solidFill>
              </a:rPr>
              <a:t>. </a:t>
            </a:r>
          </a:p>
          <a:p>
            <a:pPr marL="285750" lvl="0" indent="-285750" defTabSz="6223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Avoid the construction of new storage buildings in the future.</a:t>
            </a:r>
          </a:p>
          <a:p>
            <a:pPr marL="285750" lvl="0" indent="-285750" defTabSz="6223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Reduce environmental impact of all SC activities</a:t>
            </a:r>
            <a:r>
              <a:rPr lang="en-GB" b="0" dirty="0">
                <a:solidFill>
                  <a:srgbClr val="000000"/>
                </a:solidFill>
              </a:rPr>
              <a:t>. Feed circular economy.</a:t>
            </a:r>
          </a:p>
          <a:p>
            <a:pPr marL="285750" lvl="0" indent="-285750" defTabSz="6223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Leverage the added value of a central stores service through a higher degree of collaborative integration with key partners</a:t>
            </a:r>
            <a:r>
              <a:rPr lang="en-GB" b="0" dirty="0">
                <a:solidFill>
                  <a:srgbClr val="000000"/>
                </a:solidFill>
              </a:rPr>
              <a:t> (internal and external with suppliers). </a:t>
            </a:r>
          </a:p>
          <a:p>
            <a:pPr marL="285750" lvl="0" indent="-285750" defTabSz="6223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Limit duplication of local storage service resources. </a:t>
            </a:r>
          </a:p>
          <a:p>
            <a:pPr marL="285750" lvl="0" indent="-285750" defTabSz="6223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rgbClr val="000000"/>
                </a:solidFill>
              </a:rPr>
              <a:t>Maintain a </a:t>
            </a:r>
            <a:r>
              <a:rPr lang="en-GB" dirty="0">
                <a:solidFill>
                  <a:srgbClr val="000000"/>
                </a:solidFill>
              </a:rPr>
              <a:t>healthy, safe and pleasant working environment</a:t>
            </a:r>
            <a:r>
              <a:rPr lang="en-GB" b="0" dirty="0">
                <a:solidFill>
                  <a:srgbClr val="000000"/>
                </a:solidFill>
              </a:rPr>
              <a:t> to sustain high team engagement.</a:t>
            </a:r>
          </a:p>
          <a:p>
            <a:pPr lvl="0" algn="just">
              <a:spcAft>
                <a:spcPts val="200"/>
              </a:spcAft>
            </a:pPr>
            <a:endParaRPr lang="en-GB" sz="1400" kern="1400" dirty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r>
              <a:rPr lang="en-GB" sz="1400" b="1" dirty="0">
                <a:solidFill>
                  <a:srgbClr val="66CCFF"/>
                </a:solidFill>
              </a:rPr>
              <a:t>STRATEGIC PRINCIPLES </a:t>
            </a:r>
          </a:p>
          <a:p>
            <a:pPr marL="342900" indent="-342900">
              <a:buAutoNum type="arabicPeriod"/>
            </a:pPr>
            <a:r>
              <a:rPr lang="en-GB" dirty="0">
                <a:solidFill>
                  <a:srgbClr val="000000"/>
                </a:solidFill>
              </a:rPr>
              <a:t>Collaboration: </a:t>
            </a:r>
            <a:r>
              <a:rPr lang="en-GB" b="0" dirty="0">
                <a:solidFill>
                  <a:srgbClr val="000000"/>
                </a:solidFill>
              </a:rPr>
              <a:t>Foster goal alignment aiming for structured collaboration and create dedicated partnerships with key stakeholders.</a:t>
            </a:r>
          </a:p>
          <a:p>
            <a:pPr marL="342900" indent="-342900">
              <a:buAutoNum type="arabicPeriod"/>
            </a:pPr>
            <a:r>
              <a:rPr lang="en-GB" dirty="0">
                <a:solidFill>
                  <a:srgbClr val="000000"/>
                </a:solidFill>
              </a:rPr>
              <a:t>Process &amp; organisation.</a:t>
            </a:r>
          </a:p>
          <a:p>
            <a:pPr marL="342900" indent="-342900">
              <a:buAutoNum type="arabicPeriod"/>
            </a:pPr>
            <a:r>
              <a:rPr lang="en-GB" dirty="0">
                <a:solidFill>
                  <a:srgbClr val="000000"/>
                </a:solidFill>
              </a:rPr>
              <a:t>Technology: </a:t>
            </a:r>
            <a:r>
              <a:rPr lang="en-GB" b="0" dirty="0">
                <a:solidFill>
                  <a:srgbClr val="000000"/>
                </a:solidFill>
              </a:rPr>
              <a:t>Leverage technology and digitalization to modernize the entire SC. </a:t>
            </a:r>
          </a:p>
          <a:p>
            <a:pPr marL="342900" indent="-342900">
              <a:buAutoNum type="arabicPeriod"/>
            </a:pPr>
            <a:r>
              <a:rPr lang="en-GB" dirty="0">
                <a:solidFill>
                  <a:srgbClr val="000000"/>
                </a:solidFill>
              </a:rPr>
              <a:t>Service: </a:t>
            </a:r>
            <a:r>
              <a:rPr lang="en-GB" b="0" dirty="0">
                <a:solidFill>
                  <a:srgbClr val="000000"/>
                </a:solidFill>
              </a:rPr>
              <a:t>Adapt and evolve the service offer to CERN’s community needs.</a:t>
            </a:r>
          </a:p>
          <a:p>
            <a:pPr marL="342900" indent="-342900">
              <a:buAutoNum type="arabicPeriod"/>
            </a:pPr>
            <a:r>
              <a:rPr lang="en-GB" dirty="0">
                <a:solidFill>
                  <a:srgbClr val="000000"/>
                </a:solidFill>
              </a:rPr>
              <a:t>Integration: </a:t>
            </a:r>
            <a:r>
              <a:rPr lang="en-GB" b="0" dirty="0">
                <a:solidFill>
                  <a:srgbClr val="000000"/>
                </a:solidFill>
              </a:rPr>
              <a:t>Increase maturity of the SC integration, internally and externally.</a:t>
            </a:r>
          </a:p>
          <a:p>
            <a:pPr marL="342900" indent="-342900">
              <a:buAutoNum type="arabicPeriod"/>
            </a:pPr>
            <a:r>
              <a:rPr lang="en-GB" dirty="0">
                <a:solidFill>
                  <a:srgbClr val="000000"/>
                </a:solidFill>
              </a:rPr>
              <a:t>Sustainability: </a:t>
            </a:r>
            <a:r>
              <a:rPr lang="en-GB" b="0" dirty="0">
                <a:solidFill>
                  <a:srgbClr val="000000"/>
                </a:solidFill>
              </a:rPr>
              <a:t>Implement </a:t>
            </a:r>
            <a:r>
              <a:rPr lang="en-GB" b="0" dirty="0">
                <a:solidFill>
                  <a:srgbClr val="00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sustainable procurement</a:t>
            </a:r>
            <a:r>
              <a:rPr lang="en-GB" b="0" dirty="0">
                <a:solidFill>
                  <a:srgbClr val="000000"/>
                </a:solidFill>
              </a:rPr>
              <a:t> and eco-responsibility guidelines.</a:t>
            </a:r>
          </a:p>
          <a:p>
            <a:pPr marL="342900" indent="-342900">
              <a:buAutoNum type="arabicPeriod"/>
            </a:pPr>
            <a:r>
              <a:rPr lang="en-GB" dirty="0">
                <a:solidFill>
                  <a:srgbClr val="000000"/>
                </a:solidFill>
              </a:rPr>
              <a:t>High professional standards: </a:t>
            </a:r>
            <a:r>
              <a:rPr lang="en-GB" b="0" dirty="0">
                <a:solidFill>
                  <a:srgbClr val="000000"/>
                </a:solidFill>
              </a:rPr>
              <a:t>Apply industry best-practices ensuring a sustainable economic model. </a:t>
            </a:r>
            <a:endParaRPr lang="en-US" b="0" dirty="0">
              <a:solidFill>
                <a:srgbClr val="000000"/>
              </a:solidFill>
            </a:endParaRPr>
          </a:p>
          <a:p>
            <a:endParaRPr lang="en-GB" b="0" dirty="0">
              <a:solidFill>
                <a:srgbClr val="000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B33DB70-1445-6846-6E73-F0DD1E9B71A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8174" r="25340"/>
          <a:stretch/>
        </p:blipFill>
        <p:spPr>
          <a:xfrm>
            <a:off x="88735" y="1476118"/>
            <a:ext cx="3441457" cy="36090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017068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BA55E89-E9E0-4181-992D-F064DC47C697}"/>
              </a:ext>
            </a:extLst>
          </p:cNvPr>
          <p:cNvSpPr/>
          <p:nvPr/>
        </p:nvSpPr>
        <p:spPr>
          <a:xfrm>
            <a:off x="0" y="-28698"/>
            <a:ext cx="3624699" cy="68866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ndara" panose="020E0502030303020204" pitchFamily="34" charset="0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28" y="-27384"/>
            <a:ext cx="12240740" cy="1065742"/>
          </a:xfrm>
        </p:spPr>
        <p:txBody>
          <a:bodyPr/>
          <a:lstStyle/>
          <a:p>
            <a:r>
              <a:rPr lang="en-GB" b="1" dirty="0"/>
              <a:t>Supply Chain &amp; Logistics: Service &amp; functions overview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D8208CE0-366C-4042-D173-AD8CA58561E3}"/>
              </a:ext>
            </a:extLst>
          </p:cNvPr>
          <p:cNvGrpSpPr/>
          <p:nvPr/>
        </p:nvGrpSpPr>
        <p:grpSpPr>
          <a:xfrm>
            <a:off x="4768960" y="1133849"/>
            <a:ext cx="1741735" cy="1235048"/>
            <a:chOff x="3867923" y="2348880"/>
            <a:chExt cx="1741735" cy="123504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A4C2817-EA45-5C7F-F95C-AEABB2FD181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3867923" y="2348880"/>
              <a:ext cx="1741735" cy="1235048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EE2C907-741A-BB5F-0532-A84A652853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55528" y="3322762"/>
              <a:ext cx="254130" cy="245753"/>
            </a:xfrm>
            <a:prstGeom prst="rect">
              <a:avLst/>
            </a:prstGeom>
          </p:spPr>
        </p:pic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8D660691-1B0A-4D90-AD35-B7FEED964051}"/>
              </a:ext>
            </a:extLst>
          </p:cNvPr>
          <p:cNvGrpSpPr/>
          <p:nvPr/>
        </p:nvGrpSpPr>
        <p:grpSpPr>
          <a:xfrm>
            <a:off x="6740201" y="1118436"/>
            <a:ext cx="1993234" cy="1235048"/>
            <a:chOff x="5894488" y="2369842"/>
            <a:chExt cx="1993234" cy="1235048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CE6C0FF-80A7-7568-85E5-4A6102389B9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/>
          </p:blipFill>
          <p:spPr bwMode="auto">
            <a:xfrm>
              <a:off x="5894488" y="2369842"/>
              <a:ext cx="1993234" cy="1235048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6C41B71-944C-7CCA-2E42-AE74DE581E1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600948" y="3429000"/>
              <a:ext cx="278499" cy="169910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CB9D98B1-DC20-E20D-AF2F-A543783CB738}"/>
              </a:ext>
            </a:extLst>
          </p:cNvPr>
          <p:cNvSpPr txBox="1"/>
          <p:nvPr/>
        </p:nvSpPr>
        <p:spPr>
          <a:xfrm>
            <a:off x="4849994" y="4893679"/>
            <a:ext cx="2362069" cy="335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Internal removals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4A9BBF8-DC18-DC3B-5B99-621E9B8E3460}"/>
              </a:ext>
            </a:extLst>
          </p:cNvPr>
          <p:cNvSpPr txBox="1"/>
          <p:nvPr/>
        </p:nvSpPr>
        <p:spPr>
          <a:xfrm>
            <a:off x="11028869" y="2728912"/>
            <a:ext cx="23620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Stores</a:t>
            </a:r>
          </a:p>
        </p:txBody>
      </p:sp>
      <p:pic>
        <p:nvPicPr>
          <p:cNvPr id="20" name="picture">
            <a:extLst>
              <a:ext uri="{FF2B5EF4-FFF2-40B4-BE49-F238E27FC236}">
                <a16:creationId xmlns:a16="http://schemas.microsoft.com/office/drawing/2014/main" id="{3F61541C-16C3-2EDA-00FC-F72B2A4AC19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5328209" y="5356640"/>
            <a:ext cx="1110624" cy="118620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A3F3E5B-D803-B6F8-8602-B8AC726031F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70216" y="5025400"/>
            <a:ext cx="1803011" cy="146862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58DC76C6-9AA1-1EE2-D517-200883FFC3F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38287" y="1139390"/>
            <a:ext cx="1671109" cy="124573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5B8DE39-DB59-7BD6-2776-7D32A3029B3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909977" y="5062127"/>
            <a:ext cx="1945886" cy="1440783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E75755E-DB07-37F1-B53E-875C264C84A8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49" r="8835" b="17012"/>
          <a:stretch/>
        </p:blipFill>
        <p:spPr>
          <a:xfrm>
            <a:off x="2783632" y="5062126"/>
            <a:ext cx="1701400" cy="1480721"/>
          </a:xfrm>
          <a:prstGeom prst="rect">
            <a:avLst/>
          </a:prstGeom>
          <a:noFill/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147A7C02-A068-8E38-2774-E47937385813}"/>
              </a:ext>
            </a:extLst>
          </p:cNvPr>
          <p:cNvGrpSpPr/>
          <p:nvPr/>
        </p:nvGrpSpPr>
        <p:grpSpPr>
          <a:xfrm>
            <a:off x="2919843" y="2992747"/>
            <a:ext cx="1629618" cy="1406219"/>
            <a:chOff x="3872214" y="3788480"/>
            <a:chExt cx="1629618" cy="1406219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E9CF53AE-ADCF-FA83-67C4-C348F03FAC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l="20386"/>
            <a:stretch/>
          </p:blipFill>
          <p:spPr>
            <a:xfrm>
              <a:off x="3872214" y="3788480"/>
              <a:ext cx="1629618" cy="1352539"/>
            </a:xfrm>
            <a:prstGeom prst="rect">
              <a:avLst/>
            </a:prstGeom>
            <a:ln>
              <a:solidFill>
                <a:schemeClr val="bg2"/>
              </a:solidFill>
            </a:ln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0188D8D-0563-DDED-23DD-94C4A1F3E64C}"/>
                </a:ext>
              </a:extLst>
            </p:cNvPr>
            <p:cNvSpPr txBox="1"/>
            <p:nvPr/>
          </p:nvSpPr>
          <p:spPr>
            <a:xfrm>
              <a:off x="4151784" y="4886922"/>
              <a:ext cx="956695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GB" sz="1400" dirty="0"/>
                <a:t>Central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D90019A-D52C-88A4-9AE3-1A597250F323}"/>
              </a:ext>
            </a:extLst>
          </p:cNvPr>
          <p:cNvGrpSpPr/>
          <p:nvPr/>
        </p:nvGrpSpPr>
        <p:grpSpPr>
          <a:xfrm>
            <a:off x="4792051" y="2904027"/>
            <a:ext cx="1993235" cy="1475740"/>
            <a:chOff x="5894488" y="3699760"/>
            <a:chExt cx="1993235" cy="147574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465C375-C0E1-2A23-291D-A2924BD895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/>
            <a:srcRect l="14283"/>
            <a:stretch/>
          </p:blipFill>
          <p:spPr bwMode="auto">
            <a:xfrm>
              <a:off x="5894488" y="3699760"/>
              <a:ext cx="1993235" cy="1475740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F05925B-1A38-FEAD-7A2D-BDBB9992F94B}"/>
                </a:ext>
              </a:extLst>
            </p:cNvPr>
            <p:cNvSpPr txBox="1"/>
            <p:nvPr/>
          </p:nvSpPr>
          <p:spPr>
            <a:xfrm>
              <a:off x="6240016" y="4867723"/>
              <a:ext cx="1252427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GB" sz="1400" dirty="0"/>
                <a:t>Raw materials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BE26229-9C44-56EE-CC7E-370A7208F60A}"/>
              </a:ext>
            </a:extLst>
          </p:cNvPr>
          <p:cNvGrpSpPr/>
          <p:nvPr/>
        </p:nvGrpSpPr>
        <p:grpSpPr>
          <a:xfrm>
            <a:off x="9400563" y="3107686"/>
            <a:ext cx="2320478" cy="1272081"/>
            <a:chOff x="9726914" y="3744179"/>
            <a:chExt cx="2320478" cy="1272081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100EDE05-9007-94D4-A9FB-FF0EFCDD9AF4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9726914" y="3744179"/>
              <a:ext cx="2320478" cy="1272081"/>
            </a:xfrm>
            <a:prstGeom prst="rect">
              <a:avLst/>
            </a:prstGeom>
            <a:ln>
              <a:solidFill>
                <a:schemeClr val="bg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FDF6649-4688-FD6D-4738-64CCDF8943B5}"/>
                </a:ext>
              </a:extLst>
            </p:cNvPr>
            <p:cNvSpPr txBox="1"/>
            <p:nvPr/>
          </p:nvSpPr>
          <p:spPr>
            <a:xfrm>
              <a:off x="10265505" y="4700038"/>
              <a:ext cx="1252427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GB" sz="1400" dirty="0"/>
                <a:t>Catalogue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AA91291-35ED-A19D-4222-D68F82B7CAB6}"/>
              </a:ext>
            </a:extLst>
          </p:cNvPr>
          <p:cNvGrpSpPr/>
          <p:nvPr/>
        </p:nvGrpSpPr>
        <p:grpSpPr>
          <a:xfrm>
            <a:off x="6952291" y="3180967"/>
            <a:ext cx="2130376" cy="1198800"/>
            <a:chOff x="7448657" y="3254343"/>
            <a:chExt cx="2130376" cy="1198800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E96313C2-71F9-432C-5523-4D97D42669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/>
            <a:srcRect r="44910"/>
            <a:stretch/>
          </p:blipFill>
          <p:spPr>
            <a:xfrm>
              <a:off x="7448657" y="3254343"/>
              <a:ext cx="2130376" cy="1198800"/>
            </a:xfrm>
            <a:prstGeom prst="rect">
              <a:avLst/>
            </a:prstGeom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706B6527-D920-13A8-FC50-E723E6452D2A}"/>
                </a:ext>
              </a:extLst>
            </p:cNvPr>
            <p:cNvSpPr txBox="1"/>
            <p:nvPr/>
          </p:nvSpPr>
          <p:spPr>
            <a:xfrm>
              <a:off x="8128968" y="3922859"/>
              <a:ext cx="1252427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GB" sz="1400" dirty="0"/>
                <a:t>Referencing &amp; replenishment</a:t>
              </a:r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E45D08CF-5676-9BC4-63D2-5E6FC00329B0}"/>
              </a:ext>
            </a:extLst>
          </p:cNvPr>
          <p:cNvSpPr txBox="1"/>
          <p:nvPr/>
        </p:nvSpPr>
        <p:spPr>
          <a:xfrm>
            <a:off x="3076566" y="2100890"/>
            <a:ext cx="1252427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1400" dirty="0"/>
              <a:t>Shipping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852B71F-9197-AB7E-26B2-48D2CF51EA76}"/>
              </a:ext>
            </a:extLst>
          </p:cNvPr>
          <p:cNvSpPr txBox="1"/>
          <p:nvPr/>
        </p:nvSpPr>
        <p:spPr>
          <a:xfrm>
            <a:off x="6018316" y="1191017"/>
            <a:ext cx="1252427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1400" dirty="0"/>
              <a:t>Goods receptions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9C8BD7D5-DF59-663F-7D26-EA6A6E41DDD2}"/>
              </a:ext>
            </a:extLst>
          </p:cNvPr>
          <p:cNvSpPr/>
          <p:nvPr/>
        </p:nvSpPr>
        <p:spPr>
          <a:xfrm>
            <a:off x="2783632" y="2776478"/>
            <a:ext cx="9212487" cy="1771737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52708C9-314C-6B97-4DD1-4E759D5BB2D6}"/>
              </a:ext>
            </a:extLst>
          </p:cNvPr>
          <p:cNvSpPr txBox="1"/>
          <p:nvPr/>
        </p:nvSpPr>
        <p:spPr>
          <a:xfrm>
            <a:off x="3125463" y="5019574"/>
            <a:ext cx="956695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1400" dirty="0"/>
              <a:t>Long-term storage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A9A8A2D-2265-C6AE-9538-C23AE03F57DC}"/>
              </a:ext>
            </a:extLst>
          </p:cNvPr>
          <p:cNvSpPr txBox="1"/>
          <p:nvPr/>
        </p:nvSpPr>
        <p:spPr>
          <a:xfrm>
            <a:off x="9382147" y="5034422"/>
            <a:ext cx="1077172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1400" dirty="0"/>
              <a:t>Internal distribution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6575E09-1344-3B2F-5382-69C04F28F4A9}"/>
              </a:ext>
            </a:extLst>
          </p:cNvPr>
          <p:cNvSpPr txBox="1"/>
          <p:nvPr/>
        </p:nvSpPr>
        <p:spPr>
          <a:xfrm>
            <a:off x="7461120" y="5057557"/>
            <a:ext cx="835866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1400" dirty="0"/>
              <a:t>Mail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330C8A-7E9F-7A38-A168-19150E05E93A}"/>
              </a:ext>
            </a:extLst>
          </p:cNvPr>
          <p:cNvSpPr txBox="1"/>
          <p:nvPr/>
        </p:nvSpPr>
        <p:spPr bwMode="auto">
          <a:xfrm>
            <a:off x="158099" y="1301859"/>
            <a:ext cx="27886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Import/export formalities &amp; customs + VAT (~4k expeditions/y). Control of goods received. Packaging.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D67E54-58F9-7F76-2668-FC055B68C8DE}"/>
              </a:ext>
            </a:extLst>
          </p:cNvPr>
          <p:cNvSpPr txBox="1"/>
          <p:nvPr/>
        </p:nvSpPr>
        <p:spPr bwMode="auto">
          <a:xfrm>
            <a:off x="130681" y="3226398"/>
            <a:ext cx="27886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Web catalogue (~12.5k refs, ~65k sales/y), referencing, replenishment, warehousing operations, cuttings, PPEs.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AF0C17-B5A5-CE81-DBBE-772088986442}"/>
              </a:ext>
            </a:extLst>
          </p:cNvPr>
          <p:cNvSpPr txBox="1"/>
          <p:nvPr/>
        </p:nvSpPr>
        <p:spPr bwMode="auto">
          <a:xfrm>
            <a:off x="9961" y="5188640"/>
            <a:ext cx="27886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Collect &amp; distribution (~110k/y), mail inbound &amp; outbound, removal of offices (~1,5k/y), long-term storage of accelerator equipment (20k m2)</a:t>
            </a:r>
          </a:p>
        </p:txBody>
      </p:sp>
    </p:spTree>
    <p:extLst>
      <p:ext uri="{BB962C8B-B14F-4D97-AF65-F5344CB8AC3E}">
        <p14:creationId xmlns:p14="http://schemas.microsoft.com/office/powerpoint/2010/main" val="14856719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52" name="Title 1">
            <a:extLst>
              <a:ext uri="{FF2B5EF4-FFF2-40B4-BE49-F238E27FC236}">
                <a16:creationId xmlns:a16="http://schemas.microsoft.com/office/drawing/2014/main" id="{A0E0C974-F9E0-436E-82AA-ABB4DE9B18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336" y="10231"/>
            <a:ext cx="113760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4400" b="1" dirty="0">
                <a:latin typeface="+mj-lt"/>
                <a:ea typeface="+mj-ea"/>
                <a:cs typeface="+mj-cs"/>
              </a:rPr>
              <a:t>CERN Campus App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599FFEB-A15B-2983-1677-B72067A0EE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544" y="827336"/>
            <a:ext cx="11633096" cy="591403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A4D3FD1-88F2-2C31-2021-B61C06631D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00456" y="116632"/>
            <a:ext cx="1494049" cy="1494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5244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, engineering drawing&#10;&#10;Description automatically generated">
            <a:extLst>
              <a:ext uri="{FF2B5EF4-FFF2-40B4-BE49-F238E27FC236}">
                <a16:creationId xmlns:a16="http://schemas.microsoft.com/office/drawing/2014/main" id="{FC0EF4D9-04CC-DBFB-E7B6-F7C0C5B508E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9566"/>
            <a:ext cx="12192000" cy="62058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ADF0CC3-26AC-C875-8006-3208FA19D9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336" y="10231"/>
            <a:ext cx="113760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5400" b="1" dirty="0">
                <a:latin typeface="+mj-lt"/>
                <a:ea typeface="+mj-ea"/>
                <a:cs typeface="+mj-cs"/>
              </a:rPr>
              <a:t>Thank you! 		Questions?</a:t>
            </a:r>
          </a:p>
        </p:txBody>
      </p:sp>
    </p:spTree>
    <p:extLst>
      <p:ext uri="{BB962C8B-B14F-4D97-AF65-F5344CB8AC3E}">
        <p14:creationId xmlns:p14="http://schemas.microsoft.com/office/powerpoint/2010/main" val="1812174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6F510B8-E869-0C8D-6689-571761C544B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71" r="829" b="1073"/>
          <a:stretch/>
        </p:blipFill>
        <p:spPr>
          <a:xfrm>
            <a:off x="-63407" y="190266"/>
            <a:ext cx="12280087" cy="683913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6063F3-2CAE-A944-B8FA-A45FAC8ABFC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064552" y="640800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GB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E7388C1-C342-D7B8-C336-AF0D6BD50C54}"/>
              </a:ext>
            </a:extLst>
          </p:cNvPr>
          <p:cNvSpPr/>
          <p:nvPr/>
        </p:nvSpPr>
        <p:spPr>
          <a:xfrm>
            <a:off x="983432" y="260648"/>
            <a:ext cx="9577064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CA64DB69-E6CF-8021-DEB8-2868999CD2E6}"/>
              </a:ext>
            </a:extLst>
          </p:cNvPr>
          <p:cNvSpPr/>
          <p:nvPr/>
        </p:nvSpPr>
        <p:spPr>
          <a:xfrm>
            <a:off x="6430879" y="332656"/>
            <a:ext cx="3121505" cy="597616"/>
          </a:xfrm>
          <a:prstGeom prst="roundRect">
            <a:avLst/>
          </a:prstGeom>
          <a:solidFill>
            <a:srgbClr val="E2F0D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800" kern="1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Waste management</a:t>
            </a:r>
            <a:endParaRPr lang="en-US" sz="2800" kern="14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957A412-1D26-2DB9-0254-3752B7A881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345" y="-50925"/>
            <a:ext cx="5832648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4400" b="1" dirty="0">
                <a:solidFill>
                  <a:prstClr val="black"/>
                </a:solidFill>
                <a:latin typeface="Calibri Light" panose="020F0302020204030204"/>
              </a:rPr>
              <a:t>Agenda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38B5063-E82E-AD46-774E-236DDDF13FE6}"/>
              </a:ext>
            </a:extLst>
          </p:cNvPr>
          <p:cNvSpPr/>
          <p:nvPr/>
        </p:nvSpPr>
        <p:spPr>
          <a:xfrm>
            <a:off x="230616" y="980728"/>
            <a:ext cx="1728192" cy="597616"/>
          </a:xfrm>
          <a:prstGeom prst="roundRect">
            <a:avLst/>
          </a:prstGeom>
          <a:solidFill>
            <a:srgbClr val="3995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800" kern="1400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Housing</a:t>
            </a:r>
            <a:endParaRPr lang="en-US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7EEAE22-3BF9-E296-4293-31CBE9ACB145}"/>
              </a:ext>
            </a:extLst>
          </p:cNvPr>
          <p:cNvSpPr/>
          <p:nvPr/>
        </p:nvSpPr>
        <p:spPr>
          <a:xfrm>
            <a:off x="2351584" y="1268760"/>
            <a:ext cx="1728192" cy="597616"/>
          </a:xfrm>
          <a:prstGeom prst="roundRect">
            <a:avLst/>
          </a:prstGeom>
          <a:solidFill>
            <a:srgbClr val="FFFFAB"/>
          </a:solidFill>
          <a:ln cap="sq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800" kern="1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Catering</a:t>
            </a:r>
            <a:endParaRPr lang="en-US" sz="2800" kern="14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68D4373-4621-01C1-2BC6-8119514634DD}"/>
              </a:ext>
            </a:extLst>
          </p:cNvPr>
          <p:cNvSpPr/>
          <p:nvPr/>
        </p:nvSpPr>
        <p:spPr>
          <a:xfrm>
            <a:off x="8184232" y="1251981"/>
            <a:ext cx="3646013" cy="597616"/>
          </a:xfrm>
          <a:prstGeom prst="roundRect">
            <a:avLst/>
          </a:prstGeom>
          <a:solidFill>
            <a:srgbClr val="FFF2CC"/>
          </a:solidFill>
          <a:ln cap="sq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800" kern="1400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Supply</a:t>
            </a:r>
            <a:r>
              <a:rPr lang="fr-CH" sz="2800" kern="1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fr-CH" sz="2800" kern="1400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chain</a:t>
            </a:r>
            <a:r>
              <a:rPr lang="fr-CH" sz="2800" kern="1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&amp; </a:t>
            </a:r>
            <a:r>
              <a:rPr lang="fr-CH" sz="2800" kern="1400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logistics</a:t>
            </a:r>
            <a:endParaRPr lang="en-US" sz="2800" kern="14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D1304DF-14A1-C55F-9CC7-F1DC13D13791}"/>
              </a:ext>
            </a:extLst>
          </p:cNvPr>
          <p:cNvSpPr/>
          <p:nvPr/>
        </p:nvSpPr>
        <p:spPr>
          <a:xfrm>
            <a:off x="4223792" y="617821"/>
            <a:ext cx="1728192" cy="597616"/>
          </a:xfrm>
          <a:prstGeom prst="roundRect">
            <a:avLst/>
          </a:prstGeom>
          <a:solidFill>
            <a:srgbClr val="CFD5E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800" kern="1400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Mobility</a:t>
            </a:r>
            <a:endParaRPr lang="en-US" sz="2800" kern="14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682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747E370A-1E6F-4EC3-AE36-7A7C58A06852}"/>
              </a:ext>
            </a:extLst>
          </p:cNvPr>
          <p:cNvSpPr/>
          <p:nvPr/>
        </p:nvSpPr>
        <p:spPr>
          <a:xfrm>
            <a:off x="0" y="1916832"/>
            <a:ext cx="12192000" cy="4694536"/>
          </a:xfrm>
          <a:prstGeom prst="rect">
            <a:avLst/>
          </a:prstGeom>
          <a:solidFill>
            <a:srgbClr val="CDE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ndara" panose="020E0502030303020204" pitchFamily="34" charset="0"/>
              <a:ea typeface="+mn-ea"/>
              <a:cs typeface="+mn-cs"/>
            </a:endParaRPr>
          </a:p>
        </p:txBody>
      </p:sp>
      <p:sp>
        <p:nvSpPr>
          <p:cNvPr id="56322" name="Rectangle 3">
            <a:extLst>
              <a:ext uri="{FF2B5EF4-FFF2-40B4-BE49-F238E27FC236}">
                <a16:creationId xmlns:a16="http://schemas.microsoft.com/office/drawing/2014/main" id="{A713608B-DDD4-4C5B-A6B9-834007DD17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139" y="1019670"/>
            <a:ext cx="115935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(Body)"/>
              </a:rPr>
              <a:t>Provides the CERN’s community with </a:t>
            </a:r>
            <a:r>
              <a:rPr kumimoji="0" lang="en-GB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72AFD4"/>
                </a:solidFill>
                <a:effectLst/>
                <a:uLnTx/>
                <a:uFillTx/>
                <a:latin typeface="Calibri (Body)"/>
              </a:rPr>
              <a:t>high standard campus experience </a:t>
            </a: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(Body)"/>
              </a:rPr>
              <a:t>and</a:t>
            </a:r>
            <a:r>
              <a:rPr kumimoji="0" lang="en-GB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(Body)"/>
              </a:rPr>
              <a:t> </a:t>
            </a:r>
            <a:r>
              <a:rPr kumimoji="0" lang="en-GB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72AFD4"/>
                </a:solidFill>
                <a:effectLst/>
                <a:uLnTx/>
                <a:uFillTx/>
                <a:latin typeface="Calibri (Body)"/>
              </a:rPr>
              <a:t>optimal industrial supply chain execution </a:t>
            </a: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(Body)"/>
              </a:rPr>
              <a:t>by offering the following </a:t>
            </a:r>
            <a:r>
              <a:rPr kumimoji="0" lang="en-GB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72AFD4"/>
                </a:solidFill>
                <a:effectLst/>
                <a:uLnTx/>
                <a:uFillTx/>
                <a:latin typeface="Calibri (Body)"/>
              </a:rPr>
              <a:t>rationalized, efficient, and transparent </a:t>
            </a: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(Body)"/>
              </a:rPr>
              <a:t>services:</a:t>
            </a:r>
          </a:p>
        </p:txBody>
      </p:sp>
      <p:sp>
        <p:nvSpPr>
          <p:cNvPr id="56352" name="Title 1">
            <a:extLst>
              <a:ext uri="{FF2B5EF4-FFF2-40B4-BE49-F238E27FC236}">
                <a16:creationId xmlns:a16="http://schemas.microsoft.com/office/drawing/2014/main" id="{A0E0C974-F9E0-436E-82AA-ABB4DE9B18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336" y="10231"/>
            <a:ext cx="113760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4400" b="1" dirty="0">
                <a:latin typeface="+mj-lt"/>
                <a:ea typeface="+mj-ea"/>
                <a:cs typeface="+mj-cs"/>
              </a:rPr>
              <a:t>Context: Services &amp; Supply Chain group</a:t>
            </a: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395EAD80-79B0-4C1A-8F77-9C4D682C4DD2}"/>
              </a:ext>
            </a:extLst>
          </p:cNvPr>
          <p:cNvGraphicFramePr>
            <a:graphicFrameLocks noGrp="1" noChangeAspect="1"/>
          </p:cNvGraphicFramePr>
          <p:nvPr/>
        </p:nvGraphicFramePr>
        <p:xfrm>
          <a:off x="263352" y="2060847"/>
          <a:ext cx="11665296" cy="46225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44216">
                  <a:extLst>
                    <a:ext uri="{9D8B030D-6E8A-4147-A177-3AD203B41FA5}">
                      <a16:colId xmlns:a16="http://schemas.microsoft.com/office/drawing/2014/main" val="4275811423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1362085686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111677194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1043293652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3875941811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3277857494"/>
                    </a:ext>
                  </a:extLst>
                </a:gridCol>
              </a:tblGrid>
              <a:tr h="1205203"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5885D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4425">
                          <a:srgbClr val="B5D6D5"/>
                        </a:gs>
                        <a:gs pos="33000">
                          <a:srgbClr val="CDE3E3"/>
                        </a:gs>
                        <a:gs pos="97345">
                          <a:srgbClr val="CDE3E3"/>
                        </a:gs>
                        <a:gs pos="62000">
                          <a:schemeClr val="bg1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5885D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5885D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5885D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5885D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5885D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80572279"/>
                  </a:ext>
                </a:extLst>
              </a:tr>
              <a:tr h="309766">
                <a:tc>
                  <a:txBody>
                    <a:bodyPr/>
                    <a:lstStyle/>
                    <a:p>
                      <a:r>
                        <a:rPr lang="fr-CH" sz="1100" b="1" dirty="0">
                          <a:solidFill>
                            <a:srgbClr val="5885D0"/>
                          </a:solidFill>
                        </a:rPr>
                        <a:t>installation</a:t>
                      </a:r>
                      <a:endParaRPr lang="en-US" sz="1100" b="1" dirty="0">
                        <a:solidFill>
                          <a:srgbClr val="5885D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fr-CH" sz="1100" b="1" dirty="0" err="1">
                          <a:solidFill>
                            <a:srgbClr val="5885D0"/>
                          </a:solidFill>
                        </a:rPr>
                        <a:t>housing</a:t>
                      </a:r>
                      <a:endParaRPr lang="en-US" sz="1100" b="1" dirty="0">
                        <a:solidFill>
                          <a:srgbClr val="5885D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fr-CH" sz="1100" b="1" dirty="0">
                          <a:solidFill>
                            <a:srgbClr val="5885D0"/>
                          </a:solidFill>
                        </a:rPr>
                        <a:t>catering</a:t>
                      </a:r>
                      <a:endParaRPr lang="en-US" sz="1100" b="1" dirty="0">
                        <a:solidFill>
                          <a:srgbClr val="5885D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r>
                        <a:rPr lang="fr-CH" sz="1100" b="1" dirty="0">
                          <a:solidFill>
                            <a:srgbClr val="5885D0"/>
                          </a:solidFill>
                        </a:rPr>
                        <a:t>mobility</a:t>
                      </a:r>
                      <a:endParaRPr lang="en-US" sz="1100" b="1" dirty="0">
                        <a:solidFill>
                          <a:srgbClr val="5885D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b="1" dirty="0">
                          <a:solidFill>
                            <a:srgbClr val="5885D0"/>
                          </a:solidFill>
                          <a:latin typeface="+mn-lt"/>
                          <a:ea typeface="+mn-ea"/>
                          <a:cs typeface="+mn-cs"/>
                        </a:rPr>
                        <a:t>shipping</a:t>
                      </a:r>
                      <a:endParaRPr lang="en-US" sz="1100" b="1" dirty="0">
                        <a:solidFill>
                          <a:srgbClr val="5885D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42230759"/>
                  </a:ext>
                </a:extLst>
              </a:tr>
              <a:tr h="1205203"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rgbClr val="5885D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rgbClr val="5885D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rgbClr val="5885D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rgbClr val="5885D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rgbClr val="5885D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rgbClr val="5885D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51648154"/>
                  </a:ext>
                </a:extLst>
              </a:tr>
              <a:tr h="309766">
                <a:tc>
                  <a:txBody>
                    <a:bodyPr/>
                    <a:lstStyle/>
                    <a:p>
                      <a:pPr marL="0" algn="l" defTabSz="914400"/>
                      <a:r>
                        <a:rPr lang="fr-CH" sz="1100" b="1" dirty="0" err="1">
                          <a:solidFill>
                            <a:srgbClr val="5885D0"/>
                          </a:solidFill>
                          <a:latin typeface="+mn-lt"/>
                          <a:ea typeface="+mn-ea"/>
                          <a:cs typeface="+mn-cs"/>
                        </a:rPr>
                        <a:t>storage</a:t>
                      </a:r>
                      <a:endParaRPr lang="en-US" sz="1100" b="1" dirty="0">
                        <a:solidFill>
                          <a:srgbClr val="5885D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/>
                      <a:r>
                        <a:rPr lang="fr-CH" sz="1100" b="1" dirty="0">
                          <a:solidFill>
                            <a:srgbClr val="5885D0"/>
                          </a:solidFill>
                          <a:latin typeface="+mn-lt"/>
                          <a:ea typeface="+mn-ea"/>
                          <a:cs typeface="+mn-cs"/>
                        </a:rPr>
                        <a:t>mail</a:t>
                      </a:r>
                      <a:endParaRPr lang="en-US" sz="1100" b="1" dirty="0">
                        <a:solidFill>
                          <a:srgbClr val="5885D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/>
                      <a:r>
                        <a:rPr lang="fr-CH" sz="1100" b="1" dirty="0" err="1">
                          <a:solidFill>
                            <a:srgbClr val="5885D0"/>
                          </a:solidFill>
                          <a:latin typeface="+mn-lt"/>
                          <a:ea typeface="+mn-ea"/>
                          <a:cs typeface="+mn-cs"/>
                        </a:rPr>
                        <a:t>cleaning</a:t>
                      </a:r>
                      <a:endParaRPr lang="en-US" sz="1100" b="1" dirty="0">
                        <a:solidFill>
                          <a:srgbClr val="5885D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b="1" dirty="0" err="1">
                          <a:solidFill>
                            <a:srgbClr val="5885D0"/>
                          </a:solidFill>
                        </a:rPr>
                        <a:t>waste</a:t>
                      </a:r>
                      <a:r>
                        <a:rPr lang="fr-CH" sz="1100" b="1" dirty="0">
                          <a:solidFill>
                            <a:srgbClr val="5885D0"/>
                          </a:solidFill>
                        </a:rPr>
                        <a:t> management</a:t>
                      </a:r>
                      <a:endParaRPr lang="en-US" sz="1100" b="1" dirty="0">
                        <a:solidFill>
                          <a:srgbClr val="5885D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/>
                      <a:r>
                        <a:rPr lang="fr-CH" sz="1100" b="1" dirty="0" err="1">
                          <a:solidFill>
                            <a:srgbClr val="5885D0"/>
                          </a:solidFill>
                          <a:latin typeface="+mn-lt"/>
                          <a:ea typeface="+mn-ea"/>
                          <a:cs typeface="+mn-cs"/>
                        </a:rPr>
                        <a:t>goods</a:t>
                      </a:r>
                      <a:r>
                        <a:rPr lang="fr-CH" sz="1100" b="1" dirty="0">
                          <a:solidFill>
                            <a:srgbClr val="5885D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100" b="1" dirty="0" err="1">
                          <a:solidFill>
                            <a:srgbClr val="5885D0"/>
                          </a:solidFill>
                          <a:latin typeface="+mn-lt"/>
                          <a:ea typeface="+mn-ea"/>
                          <a:cs typeface="+mn-cs"/>
                        </a:rPr>
                        <a:t>reception</a:t>
                      </a:r>
                      <a:endParaRPr lang="en-US" sz="1100" b="1" dirty="0">
                        <a:solidFill>
                          <a:srgbClr val="5885D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/>
                      <a:r>
                        <a:rPr lang="fr-CH" sz="1100" b="1" dirty="0" err="1">
                          <a:solidFill>
                            <a:srgbClr val="5885D0"/>
                          </a:solidFill>
                          <a:latin typeface="+mn-lt"/>
                          <a:ea typeface="+mn-ea"/>
                          <a:cs typeface="+mn-cs"/>
                        </a:rPr>
                        <a:t>internal</a:t>
                      </a:r>
                      <a:r>
                        <a:rPr lang="fr-CH" sz="1100" b="1" dirty="0">
                          <a:solidFill>
                            <a:srgbClr val="5885D0"/>
                          </a:solidFill>
                          <a:latin typeface="+mn-lt"/>
                          <a:ea typeface="+mn-ea"/>
                          <a:cs typeface="+mn-cs"/>
                        </a:rPr>
                        <a:t> distribution</a:t>
                      </a:r>
                      <a:endParaRPr lang="en-US" sz="1100" b="1" dirty="0">
                        <a:solidFill>
                          <a:srgbClr val="5885D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60587465"/>
                  </a:ext>
                </a:extLst>
              </a:tr>
              <a:tr h="1205203"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rgbClr val="5885D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rgbClr val="5885D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rgbClr val="5885D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rgbClr val="5885D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rgbClr val="5885D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rgbClr val="5885D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08088338"/>
                  </a:ext>
                </a:extLst>
              </a:tr>
              <a:tr h="387387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b="1" dirty="0">
                          <a:solidFill>
                            <a:srgbClr val="5885D0"/>
                          </a:solidFill>
                          <a:latin typeface="+mn-lt"/>
                          <a:ea typeface="+mn-ea"/>
                          <a:cs typeface="+mn-cs"/>
                        </a:rPr>
                        <a:t>central stores</a:t>
                      </a:r>
                      <a:endParaRPr lang="en-US" sz="1100" b="1" dirty="0">
                        <a:solidFill>
                          <a:srgbClr val="5885D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b="1" dirty="0" err="1">
                          <a:solidFill>
                            <a:srgbClr val="5885D0"/>
                          </a:solidFill>
                          <a:latin typeface="+mn-lt"/>
                          <a:ea typeface="+mn-ea"/>
                          <a:cs typeface="+mn-cs"/>
                        </a:rPr>
                        <a:t>raw</a:t>
                      </a:r>
                      <a:r>
                        <a:rPr lang="fr-CH" sz="1100" b="1" dirty="0">
                          <a:solidFill>
                            <a:srgbClr val="5885D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100" b="1" dirty="0" err="1">
                          <a:solidFill>
                            <a:srgbClr val="5885D0"/>
                          </a:solidFill>
                          <a:latin typeface="+mn-lt"/>
                          <a:ea typeface="+mn-ea"/>
                          <a:cs typeface="+mn-cs"/>
                        </a:rPr>
                        <a:t>materials</a:t>
                      </a:r>
                      <a:endParaRPr lang="en-US" sz="1100" b="1" dirty="0">
                        <a:solidFill>
                          <a:srgbClr val="5885D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b="1" dirty="0" err="1">
                          <a:solidFill>
                            <a:srgbClr val="5885D0"/>
                          </a:solidFill>
                          <a:latin typeface="+mn-lt"/>
                          <a:ea typeface="+mn-ea"/>
                          <a:cs typeface="+mn-cs"/>
                        </a:rPr>
                        <a:t>replenishment</a:t>
                      </a:r>
                      <a:endParaRPr lang="en-US" sz="1100" b="1" dirty="0">
                        <a:solidFill>
                          <a:srgbClr val="5885D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b="1" dirty="0">
                          <a:solidFill>
                            <a:srgbClr val="5885D0"/>
                          </a:solidFill>
                          <a:latin typeface="+mn-lt"/>
                          <a:ea typeface="+mn-ea"/>
                          <a:cs typeface="+mn-cs"/>
                        </a:rPr>
                        <a:t>sales and </a:t>
                      </a:r>
                      <a:r>
                        <a:rPr lang="fr-CH" sz="1100" b="1" dirty="0" err="1">
                          <a:solidFill>
                            <a:srgbClr val="5885D0"/>
                          </a:solidFill>
                          <a:latin typeface="+mn-lt"/>
                          <a:ea typeface="+mn-ea"/>
                          <a:cs typeface="+mn-cs"/>
                        </a:rPr>
                        <a:t>recuperation</a:t>
                      </a:r>
                      <a:endParaRPr lang="en-US" sz="1100" b="1" dirty="0">
                        <a:solidFill>
                          <a:srgbClr val="5885D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/>
                      <a:r>
                        <a:rPr lang="fr-CH" sz="1100" b="1" dirty="0" err="1">
                          <a:solidFill>
                            <a:srgbClr val="5885D0"/>
                          </a:solidFill>
                          <a:latin typeface="+mn-lt"/>
                          <a:ea typeface="+mn-ea"/>
                          <a:cs typeface="+mn-cs"/>
                        </a:rPr>
                        <a:t>referencing</a:t>
                      </a:r>
                      <a:endParaRPr lang="en-US" sz="1100" b="1" dirty="0">
                        <a:solidFill>
                          <a:srgbClr val="5885D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31760"/>
                  </a:ext>
                </a:extLst>
              </a:tr>
            </a:tbl>
          </a:graphicData>
        </a:graphic>
      </p:graphicFrame>
      <p:pic>
        <p:nvPicPr>
          <p:cNvPr id="36" name="Picture 2" descr="Hands cleaning window Free Photo">
            <a:extLst>
              <a:ext uri="{FF2B5EF4-FFF2-40B4-BE49-F238E27FC236}">
                <a16:creationId xmlns:a16="http://schemas.microsoft.com/office/drawing/2014/main" id="{808FC4A9-D1A5-4914-A197-F0FB11B589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784" y="3582055"/>
            <a:ext cx="1925698" cy="119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15">
            <a:extLst>
              <a:ext uri="{FF2B5EF4-FFF2-40B4-BE49-F238E27FC236}">
                <a16:creationId xmlns:a16="http://schemas.microsoft.com/office/drawing/2014/main" id="{52920172-6141-4CE0-B781-EA19AA3922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" t="3872" r="1709" b="15121"/>
          <a:stretch/>
        </p:blipFill>
        <p:spPr bwMode="auto">
          <a:xfrm>
            <a:off x="6096001" y="3582055"/>
            <a:ext cx="1925699" cy="119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4" descr="High angle fish, vegetables and fruits Free Photo">
            <a:extLst>
              <a:ext uri="{FF2B5EF4-FFF2-40B4-BE49-F238E27FC236}">
                <a16:creationId xmlns:a16="http://schemas.microsoft.com/office/drawing/2014/main" id="{FCFE28FB-CFC0-4733-B92F-76033EACA0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6546"/>
          <a:stretch/>
        </p:blipFill>
        <p:spPr bwMode="auto">
          <a:xfrm>
            <a:off x="4151784" y="2060847"/>
            <a:ext cx="1925698" cy="119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45CA1037-65C7-4CF7-9F19-458AC29E89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307"/>
          <a:stretch/>
        </p:blipFill>
        <p:spPr bwMode="auto">
          <a:xfrm>
            <a:off x="265516" y="3582055"/>
            <a:ext cx="1924275" cy="119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Worker operating forklift machine and relocating goods in large warehouse center Free Photo">
            <a:extLst>
              <a:ext uri="{FF2B5EF4-FFF2-40B4-BE49-F238E27FC236}">
                <a16:creationId xmlns:a16="http://schemas.microsoft.com/office/drawing/2014/main" id="{B18B746E-3A41-4701-BF8F-D0CB9A43B2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6546"/>
          <a:stretch/>
        </p:blipFill>
        <p:spPr bwMode="auto">
          <a:xfrm>
            <a:off x="265516" y="5095280"/>
            <a:ext cx="1925698" cy="119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Young man working at a warehouse with boxes Free Photo">
            <a:extLst>
              <a:ext uri="{FF2B5EF4-FFF2-40B4-BE49-F238E27FC236}">
                <a16:creationId xmlns:a16="http://schemas.microsoft.com/office/drawing/2014/main" id="{406974E0-10CA-418F-A153-F9050331C9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0651" y="3582055"/>
            <a:ext cx="1926000" cy="119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932490D2-FD0B-46EA-929C-7CE6AB2DBDB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07442" y="5095280"/>
            <a:ext cx="1925698" cy="11988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D80B5794-09BD-4B94-A7E0-8A377E95782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51784" y="5095280"/>
            <a:ext cx="3867064" cy="11988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8F43744-73CD-4D48-9436-DF27A7E59359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t="1" r="34407" b="2413"/>
          <a:stretch/>
        </p:blipFill>
        <p:spPr>
          <a:xfrm>
            <a:off x="10010651" y="5095280"/>
            <a:ext cx="1926000" cy="1198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6F59D70-6F20-4B7E-94C7-37DBD494852B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-124" t="17540" r="124" b="2802"/>
          <a:stretch/>
        </p:blipFill>
        <p:spPr>
          <a:xfrm>
            <a:off x="8047032" y="5095280"/>
            <a:ext cx="1926000" cy="1198800"/>
          </a:xfrm>
          <a:prstGeom prst="rect">
            <a:avLst/>
          </a:prstGeom>
        </p:spPr>
      </p:pic>
      <p:pic>
        <p:nvPicPr>
          <p:cNvPr id="10" name="Picture 9" descr="A picture containing text, metal, sign&#10;&#10;Description automatically generated">
            <a:extLst>
              <a:ext uri="{FF2B5EF4-FFF2-40B4-BE49-F238E27FC236}">
                <a16:creationId xmlns:a16="http://schemas.microsoft.com/office/drawing/2014/main" id="{4C975C31-F742-456E-A874-854109F2E0F6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7" t="2116" r="7567" b="58269"/>
          <a:stretch/>
        </p:blipFill>
        <p:spPr>
          <a:xfrm>
            <a:off x="544479" y="2485565"/>
            <a:ext cx="1372700" cy="349364"/>
          </a:xfrm>
          <a:prstGeom prst="roundRect">
            <a:avLst>
              <a:gd name="adj" fmla="val 5450"/>
            </a:avLst>
          </a:prstGeom>
        </p:spPr>
      </p:pic>
      <p:pic>
        <p:nvPicPr>
          <p:cNvPr id="3078" name="Picture 6" descr="Aerial view of man selecting envelopes Free Photo">
            <a:extLst>
              <a:ext uri="{FF2B5EF4-FFF2-40B4-BE49-F238E27FC236}">
                <a16:creationId xmlns:a16="http://schemas.microsoft.com/office/drawing/2014/main" id="{C5ED5C3C-FD14-4493-8282-CFAC6BC329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0" b="1"/>
          <a:stretch/>
        </p:blipFill>
        <p:spPr bwMode="auto">
          <a:xfrm>
            <a:off x="2207442" y="3582055"/>
            <a:ext cx="1925698" cy="119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Logistic center with colorful storage container Free Photo">
            <a:extLst>
              <a:ext uri="{FF2B5EF4-FFF2-40B4-BE49-F238E27FC236}">
                <a16:creationId xmlns:a16="http://schemas.microsoft.com/office/drawing/2014/main" id="{66776637-BA7A-4A9B-8CA4-7B18E04830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40"/>
          <a:stretch/>
        </p:blipFill>
        <p:spPr bwMode="auto">
          <a:xfrm>
            <a:off x="10010651" y="2060847"/>
            <a:ext cx="1926000" cy="119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Interior of modern comfortable hotel room Free Photo">
            <a:extLst>
              <a:ext uri="{FF2B5EF4-FFF2-40B4-BE49-F238E27FC236}">
                <a16:creationId xmlns:a16="http://schemas.microsoft.com/office/drawing/2014/main" id="{705BCFE1-2D2D-4783-AF15-1A4525EA5A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42"/>
          <a:stretch/>
        </p:blipFill>
        <p:spPr bwMode="auto">
          <a:xfrm>
            <a:off x="2207442" y="2060847"/>
            <a:ext cx="1926408" cy="119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>
            <a:extLst>
              <a:ext uri="{FF2B5EF4-FFF2-40B4-BE49-F238E27FC236}">
                <a16:creationId xmlns:a16="http://schemas.microsoft.com/office/drawing/2014/main" id="{FF9AD11C-5749-4848-8D62-1280E4F97E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1" r="10297"/>
          <a:stretch/>
        </p:blipFill>
        <p:spPr bwMode="auto">
          <a:xfrm>
            <a:off x="6096884" y="2060847"/>
            <a:ext cx="1937950" cy="119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7">
            <a:extLst>
              <a:ext uri="{FF2B5EF4-FFF2-40B4-BE49-F238E27FC236}">
                <a16:creationId xmlns:a16="http://schemas.microsoft.com/office/drawing/2014/main" id="{BCCB950B-7E39-4CF5-BBE2-DA4FCEC02B55}"/>
              </a:ext>
            </a:extLst>
          </p:cNvPr>
          <p:cNvPicPr>
            <a:picLocks noChangeAspect="1"/>
          </p:cNvPicPr>
          <p:nvPr/>
        </p:nvPicPr>
        <p:blipFill rotWithShape="1">
          <a:blip r:embed="rId19"/>
          <a:srcRect l="5620" r="12482"/>
          <a:stretch/>
        </p:blipFill>
        <p:spPr bwMode="auto">
          <a:xfrm>
            <a:off x="8057667" y="2060847"/>
            <a:ext cx="1774510" cy="1198800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D741C687-6C23-4DC1-BF02-5E64B24A484C}"/>
              </a:ext>
            </a:extLst>
          </p:cNvPr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88" r="7669"/>
          <a:stretch/>
        </p:blipFill>
        <p:spPr bwMode="auto">
          <a:xfrm>
            <a:off x="9280172" y="2060847"/>
            <a:ext cx="696286" cy="1198800"/>
          </a:xfrm>
          <a:prstGeom prst="rect">
            <a:avLst/>
          </a:prstGeom>
        </p:spPr>
      </p:pic>
      <p:pic>
        <p:nvPicPr>
          <p:cNvPr id="73" name="Picture 7" descr="Young woman riding scotter by the skyscraper Free Photo">
            <a:extLst>
              <a:ext uri="{FF2B5EF4-FFF2-40B4-BE49-F238E27FC236}">
                <a16:creationId xmlns:a16="http://schemas.microsoft.com/office/drawing/2014/main" id="{524100F5-01AF-4F94-8BAA-4AFB3DB1D0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10" r="2061"/>
          <a:stretch/>
        </p:blipFill>
        <p:spPr bwMode="auto">
          <a:xfrm>
            <a:off x="8028249" y="2060847"/>
            <a:ext cx="574863" cy="119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Distribution warehouse building interior and large storage area with goods on the shelf Free Photo">
            <a:extLst>
              <a:ext uri="{FF2B5EF4-FFF2-40B4-BE49-F238E27FC236}">
                <a16:creationId xmlns:a16="http://schemas.microsoft.com/office/drawing/2014/main" id="{9B3620AC-1371-49C9-A05B-323D473182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25" b="1"/>
          <a:stretch/>
        </p:blipFill>
        <p:spPr bwMode="auto">
          <a:xfrm>
            <a:off x="8065745" y="3579382"/>
            <a:ext cx="1900861" cy="119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5064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45A88D3E-629E-8731-9C2C-B1FB13B166E5}"/>
              </a:ext>
            </a:extLst>
          </p:cNvPr>
          <p:cNvSpPr txBox="1">
            <a:spLocks/>
          </p:cNvSpPr>
          <p:nvPr/>
        </p:nvSpPr>
        <p:spPr bwMode="auto">
          <a:xfrm>
            <a:off x="2" y="446"/>
            <a:ext cx="4295798" cy="6956945"/>
          </a:xfrm>
          <a:prstGeom prst="rect">
            <a:avLst/>
          </a:prstGeom>
          <a:solidFill>
            <a:srgbClr val="3995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  <a:latin typeface="+mn-lt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endParaRPr lang="fr-CH" dirty="0"/>
          </a:p>
        </p:txBody>
      </p:sp>
      <p:sp>
        <p:nvSpPr>
          <p:cNvPr id="56352" name="Title 1">
            <a:extLst>
              <a:ext uri="{FF2B5EF4-FFF2-40B4-BE49-F238E27FC236}">
                <a16:creationId xmlns:a16="http://schemas.microsoft.com/office/drawing/2014/main" id="{A0E0C974-F9E0-436E-82AA-ABB4DE9B18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336" y="10231"/>
            <a:ext cx="113760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4400" b="1" dirty="0">
                <a:latin typeface="+mj-lt"/>
                <a:ea typeface="+mj-ea"/>
                <a:cs typeface="+mj-cs"/>
              </a:rPr>
              <a:t>Housing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FF00AB-AA0C-45DD-B592-EDB32EF28B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08721"/>
            <a:ext cx="6096000" cy="249513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D9655CD-442E-6B58-8500-A922FFA807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908720"/>
            <a:ext cx="6096000" cy="24951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FDF794C-4CCC-7DB5-F2A8-FBA9B76D949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7095728" y="4005064"/>
            <a:ext cx="4110726" cy="27822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CB62285-A6DB-9F1E-614F-B82EE1CBF86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703512" y="4061890"/>
            <a:ext cx="3678678" cy="2714325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E29494CE-B801-D7E3-4DC4-344360522887}"/>
              </a:ext>
            </a:extLst>
          </p:cNvPr>
          <p:cNvSpPr txBox="1">
            <a:spLocks/>
          </p:cNvSpPr>
          <p:nvPr/>
        </p:nvSpPr>
        <p:spPr bwMode="auto">
          <a:xfrm>
            <a:off x="475828" y="404664"/>
            <a:ext cx="11380812" cy="41443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2800" u="sng" dirty="0">
                <a:solidFill>
                  <a:srgbClr val="61C4D3"/>
                </a:solidFill>
              </a:rPr>
              <a:t>Hotels on Meyrin Site</a:t>
            </a:r>
            <a:endParaRPr lang="en-GB" sz="2800" u="sng" dirty="0">
              <a:solidFill>
                <a:srgbClr val="61C4D3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89AA55E-1EBB-1986-A099-E61080C50301}"/>
              </a:ext>
            </a:extLst>
          </p:cNvPr>
          <p:cNvSpPr txBox="1">
            <a:spLocks/>
          </p:cNvSpPr>
          <p:nvPr/>
        </p:nvSpPr>
        <p:spPr bwMode="auto">
          <a:xfrm>
            <a:off x="2137586" y="1119755"/>
            <a:ext cx="589156" cy="126401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1100" dirty="0">
                <a:solidFill>
                  <a:srgbClr val="61C4D3"/>
                </a:solidFill>
              </a:rPr>
              <a:t>Reception</a:t>
            </a:r>
            <a:endParaRPr lang="en-GB" sz="1100" dirty="0">
              <a:solidFill>
                <a:srgbClr val="61C4D3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E04F225-0AB0-D665-416A-5694A01FA3A1}"/>
              </a:ext>
            </a:extLst>
          </p:cNvPr>
          <p:cNvSpPr txBox="1">
            <a:spLocks/>
          </p:cNvSpPr>
          <p:nvPr/>
        </p:nvSpPr>
        <p:spPr bwMode="auto">
          <a:xfrm>
            <a:off x="403820" y="3573016"/>
            <a:ext cx="11380812" cy="41443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2800" u="sng" dirty="0">
                <a:solidFill>
                  <a:srgbClr val="61C4D3"/>
                </a:solidFill>
              </a:rPr>
              <a:t>Outside CERN</a:t>
            </a:r>
            <a:endParaRPr lang="en-GB" sz="2800" u="sng" dirty="0">
              <a:solidFill>
                <a:srgbClr val="61C4D3"/>
              </a:solidFill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65B5BF3-831D-3BDC-ADE8-A8F005427340}"/>
              </a:ext>
            </a:extLst>
          </p:cNvPr>
          <p:cNvSpPr txBox="1">
            <a:spLocks/>
          </p:cNvSpPr>
          <p:nvPr/>
        </p:nvSpPr>
        <p:spPr bwMode="auto">
          <a:xfrm>
            <a:off x="7095728" y="4046909"/>
            <a:ext cx="4040832" cy="1016457"/>
          </a:xfrm>
          <a:prstGeom prst="rect">
            <a:avLst/>
          </a:prstGeom>
          <a:solidFill>
            <a:srgbClr val="FFFFFF"/>
          </a:solidFill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400" dirty="0">
                <a:solidFill>
                  <a:srgbClr val="61C4D3"/>
                </a:solidFill>
                <a:latin typeface="+mn-lt"/>
              </a:rPr>
              <a:t>CERN Apartments</a:t>
            </a:r>
          </a:p>
          <a:p>
            <a:pPr>
              <a:defRPr/>
            </a:pPr>
            <a:endParaRPr lang="en-US" sz="1400" b="0" dirty="0">
              <a:solidFill>
                <a:srgbClr val="61C4D3"/>
              </a:solidFill>
              <a:latin typeface="Calibri (Body)"/>
            </a:endParaRPr>
          </a:p>
          <a:p>
            <a:pPr>
              <a:defRPr/>
            </a:pPr>
            <a:r>
              <a:rPr lang="en-US" sz="1400" dirty="0">
                <a:solidFill>
                  <a:srgbClr val="61C4D3"/>
                </a:solidFill>
                <a:latin typeface="Calibri (Body)"/>
              </a:rPr>
              <a:t>13 fully-furnished apartments</a:t>
            </a:r>
          </a:p>
          <a:p>
            <a:pPr>
              <a:defRPr/>
            </a:pPr>
            <a:r>
              <a:rPr lang="en-US" sz="1400" dirty="0">
                <a:solidFill>
                  <a:srgbClr val="61C4D3"/>
                </a:solidFill>
                <a:latin typeface="Calibri (Body)"/>
              </a:rPr>
              <a:t>Sub-rental from 1 to 6 months</a:t>
            </a:r>
            <a:endParaRPr lang="en-GB" sz="1400" dirty="0">
              <a:solidFill>
                <a:srgbClr val="61C4D3"/>
              </a:solidFill>
              <a:latin typeface="Calibri (Body)"/>
            </a:endParaRPr>
          </a:p>
        </p:txBody>
      </p:sp>
    </p:spTree>
    <p:extLst>
      <p:ext uri="{BB962C8B-B14F-4D97-AF65-F5344CB8AC3E}">
        <p14:creationId xmlns:p14="http://schemas.microsoft.com/office/powerpoint/2010/main" val="4017960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7" name="Content Placeholder 2">
            <a:extLst>
              <a:ext uri="{FF2B5EF4-FFF2-40B4-BE49-F238E27FC236}">
                <a16:creationId xmlns:a16="http://schemas.microsoft.com/office/drawing/2014/main" id="{C0DFFEFA-594C-FC04-9191-2BD8462ACF46}"/>
              </a:ext>
            </a:extLst>
          </p:cNvPr>
          <p:cNvSpPr txBox="1">
            <a:spLocks/>
          </p:cNvSpPr>
          <p:nvPr/>
        </p:nvSpPr>
        <p:spPr bwMode="auto">
          <a:xfrm>
            <a:off x="2" y="447"/>
            <a:ext cx="4295798" cy="6857554"/>
          </a:xfrm>
          <a:prstGeom prst="rect">
            <a:avLst/>
          </a:prstGeom>
          <a:solidFill>
            <a:srgbClr val="FFFF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  <a:latin typeface="+mn-lt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endParaRPr lang="fr-CH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BEF15959-41F0-4236-A9B9-344C23D25AC0}"/>
              </a:ext>
            </a:extLst>
          </p:cNvPr>
          <p:cNvSpPr txBox="1">
            <a:spLocks/>
          </p:cNvSpPr>
          <p:nvPr/>
        </p:nvSpPr>
        <p:spPr bwMode="auto">
          <a:xfrm>
            <a:off x="386067" y="220949"/>
            <a:ext cx="11380812" cy="7920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400" dirty="0"/>
              <a:t>Catering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36E6A89-1122-FAF4-F744-95CE419759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336" y="1124744"/>
            <a:ext cx="7416824" cy="5472608"/>
          </a:xfrm>
          <a:noFill/>
        </p:spPr>
        <p:txBody>
          <a:bodyPr>
            <a:normAutofit lnSpcReduction="10000"/>
          </a:bodyPr>
          <a:lstStyle/>
          <a:p>
            <a:pPr marR="500" algn="just">
              <a:lnSpc>
                <a:spcPct val="100000"/>
              </a:lnSpc>
              <a:spcBef>
                <a:spcPts val="2600"/>
              </a:spcBef>
            </a:pPr>
            <a:r>
              <a:rPr lang="en-GB" sz="2400" dirty="0">
                <a:solidFill>
                  <a:schemeClr val="tx1"/>
                </a:solidFill>
                <a:latin typeface="+mj-lt"/>
              </a:rPr>
              <a:t>OBJECTIVE: Increase the offer of vegetarian/vegan meals up to </a:t>
            </a:r>
            <a:r>
              <a:rPr lang="en-GB" sz="2400" b="1" dirty="0">
                <a:solidFill>
                  <a:schemeClr val="tx1"/>
                </a:solidFill>
                <a:latin typeface="+mj-lt"/>
              </a:rPr>
              <a:t>50% of the total offer</a:t>
            </a:r>
          </a:p>
          <a:p>
            <a:pPr marR="500" algn="just">
              <a:lnSpc>
                <a:spcPct val="100000"/>
              </a:lnSpc>
              <a:spcBef>
                <a:spcPts val="2600"/>
              </a:spcBef>
            </a:pPr>
            <a:r>
              <a:rPr lang="en-GB" sz="2400" dirty="0">
                <a:solidFill>
                  <a:schemeClr val="tx1"/>
                </a:solidFill>
                <a:latin typeface="+mj-lt"/>
              </a:rPr>
              <a:t>OFFER</a:t>
            </a:r>
          </a:p>
          <a:p>
            <a:pPr marL="609750" marR="500" lvl="1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3 </a:t>
            </a:r>
            <a:r>
              <a:rPr lang="en-GB" b="1" dirty="0">
                <a:solidFill>
                  <a:srgbClr val="000000"/>
                </a:solidFill>
              </a:rPr>
              <a:t>restaurants</a:t>
            </a:r>
            <a:r>
              <a:rPr lang="en-GB" dirty="0">
                <a:solidFill>
                  <a:srgbClr val="000000"/>
                </a:solidFill>
              </a:rPr>
              <a:t> (R1, R2, R3), self-service + </a:t>
            </a:r>
            <a:r>
              <a:rPr lang="en-GB" b="1" dirty="0">
                <a:solidFill>
                  <a:srgbClr val="000000"/>
                </a:solidFill>
              </a:rPr>
              <a:t>service à table </a:t>
            </a:r>
            <a:r>
              <a:rPr lang="en-GB" dirty="0">
                <a:solidFill>
                  <a:srgbClr val="000000"/>
                </a:solidFill>
              </a:rPr>
              <a:t>(</a:t>
            </a:r>
            <a:r>
              <a:rPr lang="en-GB" dirty="0" err="1">
                <a:solidFill>
                  <a:srgbClr val="000000"/>
                </a:solidFill>
              </a:rPr>
              <a:t>Glassbox</a:t>
            </a:r>
            <a:r>
              <a:rPr lang="en-GB" dirty="0">
                <a:solidFill>
                  <a:srgbClr val="000000"/>
                </a:solidFill>
              </a:rPr>
              <a:t> @ R1; Brasserie @ R2) + Kiosk – </a:t>
            </a:r>
            <a:r>
              <a:rPr lang="en-GB" i="1" dirty="0">
                <a:solidFill>
                  <a:srgbClr val="000000"/>
                </a:solidFill>
              </a:rPr>
              <a:t>~2800 meals/day</a:t>
            </a:r>
          </a:p>
          <a:p>
            <a:pPr marL="609750" marR="500" lvl="1" indent="-285750" algn="just">
              <a:buFont typeface="Arial" panose="020B0604020202020204" pitchFamily="34" charset="0"/>
              <a:buChar char="•"/>
            </a:pPr>
            <a:r>
              <a:rPr lang="en-GB" b="0" i="0" u="none" strike="noStrike" baseline="0" dirty="0">
                <a:solidFill>
                  <a:srgbClr val="000000"/>
                </a:solidFill>
              </a:rPr>
              <a:t>8 </a:t>
            </a:r>
            <a:r>
              <a:rPr lang="en-GB" b="1" i="0" u="none" strike="noStrike" baseline="0" dirty="0">
                <a:solidFill>
                  <a:srgbClr val="000000"/>
                </a:solidFill>
              </a:rPr>
              <a:t>cafeterias</a:t>
            </a:r>
            <a:r>
              <a:rPr lang="en-GB" b="0" i="0" u="none" strike="noStrike" baseline="0" dirty="0">
                <a:solidFill>
                  <a:srgbClr val="000000"/>
                </a:solidFill>
              </a:rPr>
              <a:t> (</a:t>
            </a:r>
            <a:r>
              <a:rPr lang="en-GB" b="0" i="0" u="none" strike="noStrike" baseline="0" dirty="0" err="1">
                <a:solidFill>
                  <a:srgbClr val="000000"/>
                </a:solidFill>
              </a:rPr>
              <a:t>Meyrin</a:t>
            </a:r>
            <a:r>
              <a:rPr lang="en-GB" dirty="0">
                <a:solidFill>
                  <a:srgbClr val="000000"/>
                </a:solidFill>
              </a:rPr>
              <a:t>: </a:t>
            </a:r>
            <a:r>
              <a:rPr lang="en-GB" b="0" i="0" u="none" strike="noStrike" baseline="0" dirty="0">
                <a:solidFill>
                  <a:srgbClr val="000000"/>
                </a:solidFill>
              </a:rPr>
              <a:t>6, 13, 30, 40, 54 / </a:t>
            </a:r>
            <a:r>
              <a:rPr lang="en-GB" b="0" i="0" u="none" strike="noStrike" baseline="0" dirty="0" err="1">
                <a:solidFill>
                  <a:srgbClr val="000000"/>
                </a:solidFill>
              </a:rPr>
              <a:t>Prevessin</a:t>
            </a:r>
            <a:r>
              <a:rPr lang="en-GB" dirty="0">
                <a:solidFill>
                  <a:srgbClr val="000000"/>
                </a:solidFill>
              </a:rPr>
              <a:t>:</a:t>
            </a:r>
            <a:r>
              <a:rPr lang="en-GB" b="0" i="0" u="none" strike="noStrike" baseline="0" dirty="0">
                <a:solidFill>
                  <a:srgbClr val="000000"/>
                </a:solidFill>
              </a:rPr>
              <a:t> 864, 774)</a:t>
            </a:r>
          </a:p>
          <a:p>
            <a:pPr marL="609750" marR="500" lvl="1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70 </a:t>
            </a:r>
            <a:r>
              <a:rPr lang="en-GB" b="1" dirty="0">
                <a:solidFill>
                  <a:srgbClr val="000000"/>
                </a:solidFill>
              </a:rPr>
              <a:t>vending machines</a:t>
            </a:r>
          </a:p>
          <a:p>
            <a:pPr marL="609750" marR="500" lvl="1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Water fountains (~160 connected with filter, and ~220 water bottles distributors)  </a:t>
            </a:r>
          </a:p>
          <a:p>
            <a:pPr marL="609750" marR="500" lvl="1" indent="-285750" algn="just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0000"/>
                </a:solidFill>
              </a:rPr>
              <a:t>Click &amp; Collect</a:t>
            </a:r>
          </a:p>
          <a:p>
            <a:pPr marL="609750" marR="500" lvl="1" indent="-285750" algn="just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0000"/>
                </a:solidFill>
              </a:rPr>
              <a:t>Catering</a:t>
            </a:r>
            <a:r>
              <a:rPr lang="en-GB" dirty="0">
                <a:solidFill>
                  <a:srgbClr val="000000"/>
                </a:solidFill>
              </a:rPr>
              <a:t> for corporate and private events</a:t>
            </a:r>
          </a:p>
          <a:p>
            <a:pPr marL="324000" marR="500" lvl="1" indent="0" algn="just">
              <a:buNone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B697006-9136-D70C-3EDD-AEC0497037F4}"/>
              </a:ext>
            </a:extLst>
          </p:cNvPr>
          <p:cNvSpPr txBox="1"/>
          <p:nvPr/>
        </p:nvSpPr>
        <p:spPr>
          <a:xfrm>
            <a:off x="4295800" y="116632"/>
            <a:ext cx="78962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500" algn="just">
              <a:lnSpc>
                <a:spcPct val="100000"/>
              </a:lnSpc>
              <a:spcBef>
                <a:spcPts val="0"/>
              </a:spcBef>
            </a:pPr>
            <a:r>
              <a:rPr lang="en-GB" sz="1800" b="0" i="1" u="none" strike="noStrike" baseline="0" dirty="0">
                <a:solidFill>
                  <a:srgbClr val="000000"/>
                </a:solidFill>
              </a:rPr>
              <a:t>“CERN’s catering strategy and objectives are to provide, at a reasonable price, a range of options answering the catering needs of every person entering the CERN site. The term catering covers all forms of food and beverage in the broad sense.”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77F69BB-DA5D-5C32-DBA6-3AE7077D4B2B}"/>
              </a:ext>
            </a:extLst>
          </p:cNvPr>
          <p:cNvGrpSpPr/>
          <p:nvPr/>
        </p:nvGrpSpPr>
        <p:grpSpPr>
          <a:xfrm>
            <a:off x="8261044" y="1507628"/>
            <a:ext cx="3684886" cy="2292138"/>
            <a:chOff x="0" y="57"/>
            <a:chExt cx="4121738" cy="2292138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E060B13B-E9FB-CA0E-3CFA-0FA550CC9E23}"/>
                </a:ext>
              </a:extLst>
            </p:cNvPr>
            <p:cNvSpPr/>
            <p:nvPr/>
          </p:nvSpPr>
          <p:spPr>
            <a:xfrm>
              <a:off x="0" y="57"/>
              <a:ext cx="4121738" cy="2292138"/>
            </a:xfrm>
            <a:prstGeom prst="roundRect">
              <a:avLst/>
            </a:prstGeom>
            <a:blipFill dpi="0" rotWithShape="0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7" name="Rectangle: Rounded Corners 4">
              <a:extLst>
                <a:ext uri="{FF2B5EF4-FFF2-40B4-BE49-F238E27FC236}">
                  <a16:creationId xmlns:a16="http://schemas.microsoft.com/office/drawing/2014/main" id="{5A8371F8-BBCA-05ED-EAFA-4D78E20A757B}"/>
                </a:ext>
              </a:extLst>
            </p:cNvPr>
            <p:cNvSpPr txBox="1"/>
            <p:nvPr/>
          </p:nvSpPr>
          <p:spPr>
            <a:xfrm>
              <a:off x="111893" y="111950"/>
              <a:ext cx="3897952" cy="20683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wordArtVert" wrap="square" lIns="144780" tIns="72390" rIns="144780" bIns="72390" numCol="1" spcCol="1270" anchor="t" anchorCtr="0">
              <a:noAutofit/>
            </a:bodyPr>
            <a:lstStyle/>
            <a:p>
              <a:pPr marL="0" lvl="0" indent="0"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3800" b="1" kern="1200" dirty="0"/>
            </a:p>
          </p:txBody>
        </p:sp>
      </p:grp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32D172C-532F-B980-BA53-E3B7A031FB25}"/>
              </a:ext>
            </a:extLst>
          </p:cNvPr>
          <p:cNvSpPr/>
          <p:nvPr/>
        </p:nvSpPr>
        <p:spPr bwMode="auto">
          <a:xfrm>
            <a:off x="8256240" y="4221088"/>
            <a:ext cx="3672364" cy="2252551"/>
          </a:xfrm>
          <a:prstGeom prst="roundRect">
            <a:avLst/>
          </a:prstGeom>
          <a:blipFill dpi="0" rotWithShape="0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104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7" name="Content Placeholder 2">
            <a:extLst>
              <a:ext uri="{FF2B5EF4-FFF2-40B4-BE49-F238E27FC236}">
                <a16:creationId xmlns:a16="http://schemas.microsoft.com/office/drawing/2014/main" id="{C0DFFEFA-594C-FC04-9191-2BD8462ACF46}"/>
              </a:ext>
            </a:extLst>
          </p:cNvPr>
          <p:cNvSpPr txBox="1">
            <a:spLocks/>
          </p:cNvSpPr>
          <p:nvPr/>
        </p:nvSpPr>
        <p:spPr bwMode="auto">
          <a:xfrm>
            <a:off x="2" y="447"/>
            <a:ext cx="4295798" cy="6857554"/>
          </a:xfrm>
          <a:prstGeom prst="rect">
            <a:avLst/>
          </a:prstGeom>
          <a:solidFill>
            <a:srgbClr val="FFFF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/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endParaRPr lang="fr-CH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BEF15959-41F0-4236-A9B9-344C23D25AC0}"/>
              </a:ext>
            </a:extLst>
          </p:cNvPr>
          <p:cNvSpPr txBox="1">
            <a:spLocks/>
          </p:cNvSpPr>
          <p:nvPr/>
        </p:nvSpPr>
        <p:spPr bwMode="auto">
          <a:xfrm>
            <a:off x="386067" y="220949"/>
            <a:ext cx="11380812" cy="7920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400" dirty="0"/>
              <a:t>Catering: Recent Projects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C93B502F-1757-0D95-5BB7-7F10CC0D6701}"/>
              </a:ext>
            </a:extLst>
          </p:cNvPr>
          <p:cNvSpPr txBox="1">
            <a:spLocks/>
          </p:cNvSpPr>
          <p:nvPr/>
        </p:nvSpPr>
        <p:spPr>
          <a:xfrm>
            <a:off x="11463418" y="6382956"/>
            <a:ext cx="68125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1pPr>
            <a:lvl2pPr marL="457200" algn="l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2pPr>
            <a:lvl3pPr marL="914400" algn="l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3pPr>
            <a:lvl4pPr marL="1371600" algn="l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4pPr>
            <a:lvl5pPr marL="1828800" algn="l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5pPr>
            <a:lvl6pPr marL="22860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6pPr>
            <a:lvl7pPr marL="27432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7pPr>
            <a:lvl8pPr marL="32004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8pPr>
            <a:lvl9pPr marL="36576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9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8332D599-13B9-9E53-CE91-79797CE83E40}"/>
              </a:ext>
            </a:extLst>
          </p:cNvPr>
          <p:cNvSpPr txBox="1">
            <a:spLocks/>
          </p:cNvSpPr>
          <p:nvPr/>
        </p:nvSpPr>
        <p:spPr bwMode="auto">
          <a:xfrm>
            <a:off x="6211707" y="836857"/>
            <a:ext cx="5361774" cy="4987728"/>
          </a:xfrm>
          <a:prstGeom prst="rect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txBody>
          <a:bodyPr vert="horz" wrap="square" lIns="108000" tIns="180000" rIns="108000" bIns="180000" numCol="1" anchor="t" anchorCtr="0" compatLnSpc="1">
            <a:prstTxWarp prst="textNoShape">
              <a:avLst/>
            </a:prstTxWarp>
          </a:bodyPr>
          <a:lstStyle>
            <a:lvl1pPr marL="22860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Char char="•"/>
              <a:defRPr sz="2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/>
              <a:buChar char="•"/>
              <a:defRPr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fr-CH" sz="2000" dirty="0">
                <a:latin typeface="+mj-lt"/>
              </a:rPr>
              <a:t>New / Alternative </a:t>
            </a:r>
            <a:r>
              <a:rPr lang="fr-CH" sz="2000" dirty="0" err="1">
                <a:latin typeface="+mj-lt"/>
              </a:rPr>
              <a:t>offers</a:t>
            </a:r>
            <a:endParaRPr lang="fr-CH" sz="2000" dirty="0">
              <a:latin typeface="+mj-lt"/>
            </a:endParaRPr>
          </a:p>
          <a:p>
            <a:pPr lvl="2" algn="just">
              <a:buFont typeface="Wingdings" panose="05000000000000000000" pitchFamily="2" charset="2"/>
              <a:buChar char="v"/>
              <a:defRPr/>
            </a:pPr>
            <a:r>
              <a:rPr lang="en-GB" sz="1100" dirty="0">
                <a:latin typeface="+mj-lt"/>
              </a:rPr>
              <a:t>Hot </a:t>
            </a:r>
            <a:r>
              <a:rPr lang="en-GB" sz="1100" dirty="0" err="1">
                <a:latin typeface="+mj-lt"/>
              </a:rPr>
              <a:t>savory</a:t>
            </a:r>
            <a:r>
              <a:rPr lang="en-GB" sz="1100" dirty="0">
                <a:latin typeface="+mj-lt"/>
              </a:rPr>
              <a:t> breakfast back at R1</a:t>
            </a:r>
          </a:p>
          <a:p>
            <a:pPr marL="324000" lvl="2" indent="0" algn="just">
              <a:buNone/>
              <a:defRPr/>
            </a:pPr>
            <a:endParaRPr lang="en-GB" sz="1100" dirty="0">
              <a:latin typeface="+mj-lt"/>
            </a:endParaRPr>
          </a:p>
          <a:p>
            <a:pPr marL="324000" lvl="2" indent="0" algn="just">
              <a:buNone/>
              <a:defRPr/>
            </a:pPr>
            <a:endParaRPr lang="en-GB" sz="1100" dirty="0">
              <a:latin typeface="+mj-lt"/>
            </a:endParaRPr>
          </a:p>
          <a:p>
            <a:pPr marL="324000" lvl="2" indent="0" algn="just">
              <a:buNone/>
              <a:defRPr/>
            </a:pPr>
            <a:endParaRPr lang="en-GB" sz="1100" dirty="0">
              <a:latin typeface="+mj-lt"/>
            </a:endParaRPr>
          </a:p>
          <a:p>
            <a:pPr marL="324000" lvl="2" indent="0" algn="just">
              <a:buNone/>
              <a:defRPr/>
            </a:pPr>
            <a:endParaRPr lang="en-GB" sz="1100" dirty="0">
              <a:latin typeface="+mj-lt"/>
            </a:endParaRPr>
          </a:p>
          <a:p>
            <a:pPr marL="324000" lvl="2" indent="0" algn="just">
              <a:buNone/>
              <a:defRPr/>
            </a:pPr>
            <a:endParaRPr lang="en-GB" sz="1100" dirty="0">
              <a:latin typeface="+mj-lt"/>
            </a:endParaRPr>
          </a:p>
          <a:p>
            <a:pPr marL="324000" lvl="2" indent="0" algn="just">
              <a:buNone/>
              <a:defRPr/>
            </a:pPr>
            <a:endParaRPr lang="en-GB" sz="1100" dirty="0">
              <a:latin typeface="+mj-lt"/>
            </a:endParaRPr>
          </a:p>
          <a:p>
            <a:pPr lvl="2" algn="just">
              <a:buFont typeface="Wingdings" panose="05000000000000000000" pitchFamily="2" charset="2"/>
              <a:buChar char="v"/>
              <a:defRPr/>
            </a:pPr>
            <a:r>
              <a:rPr lang="en-GB" sz="1200" dirty="0">
                <a:latin typeface="+mj-lt"/>
                <a:hlinkClick r:id="rId3"/>
              </a:rPr>
              <a:t>“No </a:t>
            </a:r>
            <a:r>
              <a:rPr lang="en-GB" sz="1200" dirty="0" err="1">
                <a:latin typeface="+mj-lt"/>
                <a:hlinkClick r:id="rId3"/>
              </a:rPr>
              <a:t>Gaspi</a:t>
            </a:r>
            <a:r>
              <a:rPr lang="en-GB" sz="1200" dirty="0">
                <a:latin typeface="+mj-lt"/>
                <a:hlinkClick r:id="rId3"/>
              </a:rPr>
              <a:t>” initiative</a:t>
            </a:r>
            <a:r>
              <a:rPr lang="en-GB" sz="1200" dirty="0">
                <a:latin typeface="+mj-lt"/>
              </a:rPr>
              <a:t>: Unsold daily menus and products closed to expiry date are sold at half price from 14:30, in R1, R2, and B40.</a:t>
            </a:r>
          </a:p>
          <a:p>
            <a:pPr lvl="2" algn="just">
              <a:buFont typeface="Wingdings" panose="05000000000000000000" pitchFamily="2" charset="2"/>
              <a:buChar char="v"/>
              <a:defRPr/>
            </a:pPr>
            <a:endParaRPr lang="en-GB" sz="1200" dirty="0">
              <a:latin typeface="+mj-lt"/>
            </a:endParaRPr>
          </a:p>
          <a:p>
            <a:pPr marL="324000" lvl="2" indent="0" algn="just">
              <a:buNone/>
              <a:defRPr/>
            </a:pPr>
            <a:endParaRPr lang="en-GB" sz="1200" dirty="0">
              <a:latin typeface="+mj-lt"/>
              <a:hlinkClick r:id="" action="ppaction://noaction"/>
            </a:endParaRPr>
          </a:p>
          <a:p>
            <a:pPr marL="324000" lvl="2" indent="0" algn="just">
              <a:buNone/>
              <a:defRPr/>
            </a:pPr>
            <a:endParaRPr lang="en-GB" sz="1200" dirty="0">
              <a:latin typeface="+mj-lt"/>
              <a:hlinkClick r:id="" action="ppaction://noaction"/>
            </a:endParaRPr>
          </a:p>
          <a:p>
            <a:pPr lvl="2" algn="just">
              <a:buFont typeface="Wingdings" panose="05000000000000000000" pitchFamily="2" charset="2"/>
              <a:buChar char="v"/>
              <a:defRPr/>
            </a:pPr>
            <a:endParaRPr lang="en-GB" sz="1200" dirty="0">
              <a:latin typeface="+mj-lt"/>
              <a:hlinkClick r:id="" action="ppaction://noaction"/>
            </a:endParaRPr>
          </a:p>
          <a:p>
            <a:pPr marL="324000" lvl="2" indent="0" algn="just">
              <a:buNone/>
              <a:defRPr/>
            </a:pPr>
            <a:endParaRPr lang="en-GB" sz="1200" dirty="0">
              <a:latin typeface="+mj-lt"/>
              <a:hlinkClick r:id="" action="ppaction://noaction"/>
            </a:endParaRPr>
          </a:p>
          <a:p>
            <a:pPr lvl="2" algn="just">
              <a:buFont typeface="Wingdings" panose="05000000000000000000" pitchFamily="2" charset="2"/>
              <a:buChar char="v"/>
              <a:defRPr/>
            </a:pPr>
            <a:r>
              <a:rPr lang="en-GB" sz="1200" dirty="0">
                <a:latin typeface="+mj-lt"/>
                <a:hlinkClick r:id="" action="ppaction://noaction"/>
              </a:rPr>
              <a:t>Glacier des </a:t>
            </a:r>
            <a:r>
              <a:rPr lang="en-GB" sz="1200" dirty="0" err="1">
                <a:latin typeface="+mj-lt"/>
                <a:hlinkClick r:id="rId4"/>
              </a:rPr>
              <a:t>Particules</a:t>
            </a:r>
            <a:r>
              <a:rPr lang="en-GB" sz="1200" dirty="0">
                <a:latin typeface="+mj-lt"/>
              </a:rPr>
              <a:t> – Pilot: </a:t>
            </a:r>
            <a:endParaRPr lang="en-GB" sz="300" dirty="0">
              <a:latin typeface="+mj-lt"/>
            </a:endParaRPr>
          </a:p>
          <a:p>
            <a:pPr lvl="3" algn="just">
              <a:buFont typeface="Wingdings" panose="05000000000000000000" pitchFamily="2" charset="2"/>
              <a:buChar char="§"/>
              <a:defRPr/>
            </a:pPr>
            <a:r>
              <a:rPr lang="en-GB" sz="900" dirty="0">
                <a:latin typeface="+mj-lt"/>
              </a:rPr>
              <a:t>An electric ice-cream cart is located on the Esplanade des </a:t>
            </a:r>
            <a:r>
              <a:rPr lang="en-GB" sz="900" dirty="0" err="1">
                <a:latin typeface="+mj-lt"/>
              </a:rPr>
              <a:t>Particules</a:t>
            </a:r>
            <a:r>
              <a:rPr lang="en-GB" sz="900" dirty="0">
                <a:latin typeface="+mj-lt"/>
              </a:rPr>
              <a:t> since September 4, until the end of October, depending on the weather</a:t>
            </a:r>
          </a:p>
          <a:p>
            <a:pPr lvl="3" algn="just">
              <a:buFont typeface="Wingdings" panose="05000000000000000000" pitchFamily="2" charset="2"/>
              <a:buChar char="§"/>
              <a:defRPr/>
            </a:pPr>
            <a:r>
              <a:rPr lang="en-GB" sz="900" dirty="0">
                <a:latin typeface="+mj-lt"/>
              </a:rPr>
              <a:t>Artisanal ice-creams and vegan sorbets </a:t>
            </a:r>
          </a:p>
          <a:p>
            <a:pPr lvl="3" algn="just">
              <a:buFont typeface="Wingdings" panose="05000000000000000000" pitchFamily="2" charset="2"/>
              <a:buChar char="§"/>
              <a:defRPr/>
            </a:pPr>
            <a:r>
              <a:rPr lang="en-GB" sz="900" dirty="0">
                <a:latin typeface="+mj-lt"/>
              </a:rPr>
              <a:t>Open from Tuesday to Saturday, starting at 12:30</a:t>
            </a:r>
          </a:p>
          <a:p>
            <a:pPr lvl="2" algn="just">
              <a:buFont typeface="Wingdings" panose="05000000000000000000" pitchFamily="2" charset="2"/>
              <a:buChar char="v"/>
              <a:defRPr/>
            </a:pPr>
            <a:endParaRPr lang="en-GB" sz="1200" dirty="0">
              <a:latin typeface="+mj-lt"/>
            </a:endParaRPr>
          </a:p>
          <a:p>
            <a:pPr marL="324000" lvl="2" indent="0" algn="just">
              <a:buNone/>
              <a:defRPr/>
            </a:pPr>
            <a:endParaRPr lang="en-GB" sz="1100" dirty="0">
              <a:latin typeface="+mj-lt"/>
            </a:endParaRPr>
          </a:p>
          <a:p>
            <a:pPr marL="324000" lvl="2" indent="0" algn="just">
              <a:buNone/>
              <a:defRPr/>
            </a:pPr>
            <a:endParaRPr lang="en-GB" sz="1100" dirty="0">
              <a:latin typeface="+mj-lt"/>
            </a:endParaRPr>
          </a:p>
          <a:p>
            <a:pPr marL="324000" lvl="2" indent="0" algn="just">
              <a:buNone/>
              <a:defRPr/>
            </a:pPr>
            <a:endParaRPr lang="en-GB" sz="1100" dirty="0">
              <a:latin typeface="+mj-lt"/>
            </a:endParaRPr>
          </a:p>
          <a:p>
            <a:pPr marL="324000" lvl="2" indent="0" algn="just">
              <a:buNone/>
              <a:defRPr/>
            </a:pPr>
            <a:endParaRPr lang="en-GB" sz="1100" dirty="0">
              <a:latin typeface="+mj-lt"/>
            </a:endParaRPr>
          </a:p>
          <a:p>
            <a:pPr marL="324000" lvl="2" indent="0" algn="just">
              <a:buNone/>
              <a:defRPr/>
            </a:pPr>
            <a:endParaRPr lang="en-GB" sz="1100" dirty="0">
              <a:latin typeface="+mj-lt"/>
            </a:endParaRPr>
          </a:p>
        </p:txBody>
      </p:sp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5819BB8D-6824-76A2-F7BD-0E408B07346B}"/>
              </a:ext>
            </a:extLst>
          </p:cNvPr>
          <p:cNvSpPr txBox="1">
            <a:spLocks/>
          </p:cNvSpPr>
          <p:nvPr/>
        </p:nvSpPr>
        <p:spPr bwMode="auto">
          <a:xfrm>
            <a:off x="623392" y="836857"/>
            <a:ext cx="5361774" cy="4987728"/>
          </a:xfrm>
          <a:prstGeom prst="rect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txBody>
          <a:bodyPr vert="horz" wrap="square" lIns="108000" tIns="180000" rIns="108000" bIns="180000" numCol="1" anchor="t" anchorCtr="0" compatLnSpc="1">
            <a:prstTxWarp prst="textNoShape">
              <a:avLst/>
            </a:prstTxWarp>
          </a:bodyPr>
          <a:lstStyle>
            <a:lvl1pPr marL="22860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Char char="•"/>
              <a:defRPr sz="2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/>
              <a:buChar char="•"/>
              <a:defRPr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fr-CH" sz="2000" dirty="0">
                <a:latin typeface="+mj-lt"/>
              </a:rPr>
              <a:t>R1 </a:t>
            </a:r>
            <a:r>
              <a:rPr lang="fr-CH" sz="2000" dirty="0" err="1">
                <a:latin typeface="+mj-lt"/>
              </a:rPr>
              <a:t>renovation</a:t>
            </a:r>
            <a:endParaRPr lang="fr-CH" sz="2000" dirty="0">
              <a:latin typeface="+mj-lt"/>
            </a:endParaRPr>
          </a:p>
          <a:p>
            <a:pPr marL="419400" lvl="2" indent="0" algn="just">
              <a:buNone/>
              <a:defRPr/>
            </a:pPr>
            <a:endParaRPr lang="fr-CH" sz="1400" dirty="0">
              <a:solidFill>
                <a:srgbClr val="FF0000"/>
              </a:solidFill>
              <a:latin typeface="+mj-lt"/>
            </a:endParaRPr>
          </a:p>
          <a:p>
            <a:pPr marL="419400" lvl="2" indent="0" algn="just">
              <a:buNone/>
              <a:defRPr/>
            </a:pPr>
            <a:endParaRPr lang="fr-CH" sz="1400" dirty="0">
              <a:solidFill>
                <a:srgbClr val="FF0000"/>
              </a:solidFill>
              <a:latin typeface="+mj-lt"/>
            </a:endParaRPr>
          </a:p>
          <a:p>
            <a:pPr marL="419400" lvl="2" indent="0" algn="just">
              <a:buNone/>
              <a:defRPr/>
            </a:pPr>
            <a:endParaRPr lang="fr-CH" sz="1400" dirty="0">
              <a:solidFill>
                <a:srgbClr val="FF0000"/>
              </a:solidFill>
              <a:latin typeface="+mj-lt"/>
            </a:endParaRPr>
          </a:p>
          <a:p>
            <a:pPr marL="324000" lvl="2" indent="0" algn="just">
              <a:buNone/>
              <a:defRPr/>
            </a:pPr>
            <a:endParaRPr lang="fr-CH" sz="1400" dirty="0">
              <a:latin typeface="+mj-lt"/>
            </a:endParaRPr>
          </a:p>
          <a:p>
            <a:pPr marL="324000" lvl="2" indent="0" algn="just">
              <a:buNone/>
              <a:defRPr/>
            </a:pPr>
            <a:endParaRPr lang="fr-CH" sz="1400" dirty="0">
              <a:latin typeface="+mj-lt"/>
            </a:endParaRPr>
          </a:p>
          <a:p>
            <a:pPr marL="324000" lvl="2" indent="0" algn="just">
              <a:buNone/>
              <a:defRPr/>
            </a:pPr>
            <a:endParaRPr lang="fr-CH" sz="1400" dirty="0">
              <a:latin typeface="+mj-lt"/>
            </a:endParaRPr>
          </a:p>
          <a:p>
            <a:pPr marL="324000" lvl="2" indent="0" algn="just">
              <a:buNone/>
              <a:defRPr/>
            </a:pPr>
            <a:endParaRPr lang="fr-CH" sz="1400" dirty="0">
              <a:latin typeface="+mj-lt"/>
            </a:endParaRPr>
          </a:p>
          <a:p>
            <a:pPr lvl="1" algn="just">
              <a:spcBef>
                <a:spcPts val="1000"/>
              </a:spcBef>
              <a:buFont typeface="Wingdings" panose="05000000000000000000" pitchFamily="2" charset="2"/>
              <a:buChar char="Ø"/>
              <a:defRPr/>
            </a:pPr>
            <a:r>
              <a:rPr lang="fr-CH" sz="2000" dirty="0">
                <a:latin typeface="+mj-lt"/>
              </a:rPr>
              <a:t>Counting </a:t>
            </a:r>
            <a:r>
              <a:rPr lang="fr-CH" sz="2000" dirty="0" err="1">
                <a:latin typeface="+mj-lt"/>
              </a:rPr>
              <a:t>systems</a:t>
            </a:r>
            <a:r>
              <a:rPr lang="fr-CH" sz="2000" dirty="0">
                <a:latin typeface="+mj-lt"/>
              </a:rPr>
              <a:t> </a:t>
            </a:r>
            <a:r>
              <a:rPr lang="fr-CH" sz="2000" dirty="0" err="1">
                <a:latin typeface="+mj-lt"/>
                <a:hlinkClick r:id="rId5"/>
              </a:rPr>
              <a:t>webpage</a:t>
            </a:r>
            <a:r>
              <a:rPr lang="fr-CH" sz="2000" dirty="0">
                <a:latin typeface="+mj-lt"/>
              </a:rPr>
              <a:t> (R1, R2, R3)</a:t>
            </a:r>
            <a:endParaRPr lang="fr-CH" sz="1400" dirty="0">
              <a:latin typeface="+mj-lt"/>
            </a:endParaRPr>
          </a:p>
          <a:p>
            <a:pPr lvl="2" algn="just">
              <a:buFont typeface="Wingdings" panose="05000000000000000000" pitchFamily="2" charset="2"/>
              <a:buChar char="v"/>
              <a:defRPr/>
            </a:pPr>
            <a:r>
              <a:rPr lang="fr-CH" sz="1200" dirty="0">
                <a:latin typeface="+mj-lt"/>
              </a:rPr>
              <a:t>All 3 restaurants are </a:t>
            </a:r>
            <a:r>
              <a:rPr lang="fr-CH" sz="1200" dirty="0" err="1">
                <a:latin typeface="+mj-lt"/>
              </a:rPr>
              <a:t>now</a:t>
            </a:r>
            <a:r>
              <a:rPr lang="fr-CH" sz="1200" dirty="0">
                <a:latin typeface="+mj-lt"/>
              </a:rPr>
              <a:t> </a:t>
            </a:r>
            <a:r>
              <a:rPr lang="fr-CH" sz="1200" dirty="0" err="1">
                <a:latin typeface="+mj-lt"/>
              </a:rPr>
              <a:t>connected</a:t>
            </a:r>
            <a:r>
              <a:rPr lang="fr-CH" sz="1200" dirty="0">
                <a:latin typeface="+mj-lt"/>
              </a:rPr>
              <a:t> to the </a:t>
            </a:r>
            <a:r>
              <a:rPr lang="fr-CH" sz="1200" dirty="0" err="1">
                <a:latin typeface="+mj-lt"/>
              </a:rPr>
              <a:t>same</a:t>
            </a:r>
            <a:r>
              <a:rPr lang="fr-CH" sz="1200" dirty="0">
                <a:latin typeface="+mj-lt"/>
              </a:rPr>
              <a:t> system (</a:t>
            </a:r>
            <a:r>
              <a:rPr lang="fr-CH" sz="1200" dirty="0" err="1">
                <a:latin typeface="+mj-lt"/>
              </a:rPr>
              <a:t>Technis</a:t>
            </a:r>
            <a:r>
              <a:rPr lang="fr-CH" sz="1200" dirty="0">
                <a:latin typeface="+mj-lt"/>
              </a:rPr>
              <a:t>)</a:t>
            </a:r>
          </a:p>
          <a:p>
            <a:pPr lvl="2" algn="just">
              <a:buFont typeface="Wingdings" panose="05000000000000000000" pitchFamily="2" charset="2"/>
              <a:buChar char="v"/>
              <a:defRPr/>
            </a:pPr>
            <a:endParaRPr lang="fr-CH" sz="1200" dirty="0">
              <a:latin typeface="+mj-lt"/>
            </a:endParaRPr>
          </a:p>
          <a:p>
            <a:pPr lvl="2" algn="just">
              <a:buFont typeface="Wingdings" panose="05000000000000000000" pitchFamily="2" charset="2"/>
              <a:buChar char="v"/>
              <a:defRPr/>
            </a:pPr>
            <a:endParaRPr lang="fr-CH" sz="1200" dirty="0">
              <a:latin typeface="+mj-lt"/>
            </a:endParaRPr>
          </a:p>
          <a:p>
            <a:pPr lvl="2" algn="just">
              <a:buFont typeface="Wingdings" panose="05000000000000000000" pitchFamily="2" charset="2"/>
              <a:buChar char="v"/>
              <a:defRPr/>
            </a:pPr>
            <a:endParaRPr lang="fr-CH" sz="1200" dirty="0">
              <a:latin typeface="+mj-lt"/>
            </a:endParaRPr>
          </a:p>
          <a:p>
            <a:pPr lvl="2" algn="just">
              <a:buFont typeface="Wingdings" panose="05000000000000000000" pitchFamily="2" charset="2"/>
              <a:buChar char="v"/>
              <a:defRPr/>
            </a:pPr>
            <a:endParaRPr lang="fr-CH" sz="1200" dirty="0">
              <a:latin typeface="+mj-lt"/>
            </a:endParaRPr>
          </a:p>
          <a:p>
            <a:pPr lvl="2" algn="just">
              <a:buFont typeface="Wingdings" panose="05000000000000000000" pitchFamily="2" charset="2"/>
              <a:buChar char="v"/>
              <a:defRPr/>
            </a:pPr>
            <a:endParaRPr lang="fr-CH" sz="1200" dirty="0">
              <a:latin typeface="+mj-lt"/>
            </a:endParaRPr>
          </a:p>
          <a:p>
            <a:pPr lvl="2" algn="just">
              <a:buFont typeface="Wingdings" panose="05000000000000000000" pitchFamily="2" charset="2"/>
              <a:buChar char="v"/>
              <a:defRPr/>
            </a:pPr>
            <a:endParaRPr lang="fr-CH" sz="1200" dirty="0">
              <a:latin typeface="+mj-lt"/>
            </a:endParaRPr>
          </a:p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fr-CH" sz="2000" dirty="0">
                <a:latin typeface="+mj-lt"/>
              </a:rPr>
              <a:t>SGW Big Bang Café</a:t>
            </a:r>
          </a:p>
          <a:p>
            <a:pPr lvl="2" algn="just">
              <a:buFont typeface="Wingdings" panose="05000000000000000000" pitchFamily="2" charset="2"/>
              <a:buChar char="v"/>
              <a:defRPr/>
            </a:pPr>
            <a:r>
              <a:rPr lang="fr-CH" sz="1200" dirty="0" err="1">
                <a:latin typeface="+mj-lt"/>
              </a:rPr>
              <a:t>Opening</a:t>
            </a:r>
            <a:r>
              <a:rPr lang="fr-CH" sz="1200" dirty="0">
                <a:latin typeface="+mj-lt"/>
              </a:rPr>
              <a:t> to public on </a:t>
            </a:r>
            <a:r>
              <a:rPr lang="fr-CH" sz="1200" dirty="0" err="1">
                <a:latin typeface="+mj-lt"/>
              </a:rPr>
              <a:t>October</a:t>
            </a:r>
            <a:r>
              <a:rPr lang="fr-CH" sz="1200" dirty="0">
                <a:latin typeface="+mj-lt"/>
              </a:rPr>
              <a:t> 8 / Tue-Sun 8am-5pm</a:t>
            </a:r>
          </a:p>
          <a:p>
            <a:pPr lvl="1" algn="just">
              <a:spcBef>
                <a:spcPts val="1000"/>
              </a:spcBef>
              <a:buFont typeface="Wingdings" panose="05000000000000000000" pitchFamily="2" charset="2"/>
              <a:buChar char="Ø"/>
              <a:defRPr/>
            </a:pPr>
            <a:endParaRPr lang="fr-CH" sz="1400" dirty="0">
              <a:latin typeface="+mj-lt"/>
            </a:endParaRPr>
          </a:p>
          <a:p>
            <a:pPr lvl="1" algn="just">
              <a:spcBef>
                <a:spcPts val="1000"/>
              </a:spcBef>
              <a:buFont typeface="Wingdings" panose="05000000000000000000" pitchFamily="2" charset="2"/>
              <a:buChar char="Ø"/>
              <a:defRPr/>
            </a:pPr>
            <a:endParaRPr lang="fr-CH" sz="1400" dirty="0">
              <a:latin typeface="+mj-lt"/>
            </a:endParaRPr>
          </a:p>
          <a:p>
            <a:pPr marL="0" lvl="1" indent="0" algn="just">
              <a:spcBef>
                <a:spcPts val="1000"/>
              </a:spcBef>
              <a:buNone/>
              <a:defRPr/>
            </a:pPr>
            <a:endParaRPr lang="en-GB" sz="2000" dirty="0">
              <a:latin typeface="+mj-lt"/>
            </a:endParaRPr>
          </a:p>
          <a:p>
            <a:pPr marL="0" lvl="1" indent="0" algn="just">
              <a:spcBef>
                <a:spcPts val="1000"/>
              </a:spcBef>
              <a:buNone/>
              <a:defRPr/>
            </a:pPr>
            <a:endParaRPr lang="fr-CH" sz="1400" dirty="0">
              <a:latin typeface="+mj-lt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34680A0B-1835-9EE6-1375-A562C1F98B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7711" y="3764141"/>
            <a:ext cx="5153136" cy="122410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E4AF04A-AB24-DE88-5A75-BDC4F253945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48720" y="1571927"/>
            <a:ext cx="1868121" cy="10705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F33603D-E993-E427-A061-718CA36DE28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21885" y="1568701"/>
            <a:ext cx="1832483" cy="10705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72E2C9F-FA03-E0E2-0337-2552051D7F0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62940" y="3188077"/>
            <a:ext cx="1012543" cy="1188115"/>
          </a:xfrm>
          <a:prstGeom prst="rect">
            <a:avLst/>
          </a:prstGeom>
        </p:spPr>
      </p:pic>
      <p:pic>
        <p:nvPicPr>
          <p:cNvPr id="28" name="Picture 27" descr="A green cart with wheels and a canopy&#10;&#10;Description automatically generated with medium confidence">
            <a:extLst>
              <a:ext uri="{FF2B5EF4-FFF2-40B4-BE49-F238E27FC236}">
                <a16:creationId xmlns:a16="http://schemas.microsoft.com/office/drawing/2014/main" id="{2BD2CC20-4649-2F04-9A39-4848A5DA51D3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63" b="6700"/>
          <a:stretch/>
        </p:blipFill>
        <p:spPr>
          <a:xfrm>
            <a:off x="8043916" y="5291028"/>
            <a:ext cx="2250592" cy="10182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131D431-1628-060D-DDDE-ED987AB1247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99007" y="1363448"/>
            <a:ext cx="4360889" cy="1760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9314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7" name="Content Placeholder 2">
            <a:extLst>
              <a:ext uri="{FF2B5EF4-FFF2-40B4-BE49-F238E27FC236}">
                <a16:creationId xmlns:a16="http://schemas.microsoft.com/office/drawing/2014/main" id="{C0DFFEFA-594C-FC04-9191-2BD8462ACF46}"/>
              </a:ext>
            </a:extLst>
          </p:cNvPr>
          <p:cNvSpPr txBox="1">
            <a:spLocks/>
          </p:cNvSpPr>
          <p:nvPr/>
        </p:nvSpPr>
        <p:spPr bwMode="auto">
          <a:xfrm>
            <a:off x="2" y="446"/>
            <a:ext cx="4295798" cy="6857554"/>
          </a:xfrm>
          <a:prstGeom prst="rect">
            <a:avLst/>
          </a:prstGeom>
          <a:solidFill>
            <a:srgbClr val="4472C4">
              <a:tint val="40000"/>
              <a:hueOff val="0"/>
              <a:satOff val="0"/>
              <a:lumOff val="0"/>
              <a:alphaOff val="0"/>
            </a:srgbClr>
          </a:solidFill>
          <a:ln>
            <a:noFill/>
          </a:ln>
          <a:effectLst/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fr-CH" sz="5400" dirty="0">
              <a:solidFill>
                <a:schemeClr val="bg1"/>
              </a:solidFill>
            </a:endParaRP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C329C41-D0F6-44AE-9421-7F26FEC6679F}"/>
              </a:ext>
            </a:extLst>
          </p:cNvPr>
          <p:cNvSpPr txBox="1"/>
          <p:nvPr/>
        </p:nvSpPr>
        <p:spPr bwMode="auto">
          <a:xfrm>
            <a:off x="10983664" y="5937296"/>
            <a:ext cx="12241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4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Times New Roman" panose="02020603050405020304" pitchFamily="18" charset="0"/>
              </a:rPr>
              <a:t>ISR, 1971</a:t>
            </a:r>
            <a:endParaRPr kumimoji="0" lang="fr-CH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BEF15959-41F0-4236-A9B9-344C23D25AC0}"/>
              </a:ext>
            </a:extLst>
          </p:cNvPr>
          <p:cNvSpPr txBox="1">
            <a:spLocks/>
          </p:cNvSpPr>
          <p:nvPr/>
        </p:nvSpPr>
        <p:spPr bwMode="auto">
          <a:xfrm>
            <a:off x="386067" y="220949"/>
            <a:ext cx="11380812" cy="7920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400" dirty="0"/>
              <a:t>SCE Mobility framework: Strategy 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065DF0CA-FE7C-74E9-AC14-51D35AFEC87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88005986"/>
              </p:ext>
            </p:extLst>
          </p:nvPr>
        </p:nvGraphicFramePr>
        <p:xfrm>
          <a:off x="-816768" y="1124744"/>
          <a:ext cx="6764299" cy="45095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5665B1E8-DCA3-F517-8C1C-EB9F427B9A15}"/>
              </a:ext>
            </a:extLst>
          </p:cNvPr>
          <p:cNvSpPr txBox="1"/>
          <p:nvPr/>
        </p:nvSpPr>
        <p:spPr bwMode="auto">
          <a:xfrm>
            <a:off x="4943872" y="1078336"/>
            <a:ext cx="6984603" cy="4960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66CCFF"/>
                </a:solidFill>
                <a:latin typeface="+mn-lt"/>
              </a:rPr>
              <a:t>MANDATE</a:t>
            </a:r>
          </a:p>
          <a:p>
            <a:pPr algn="just"/>
            <a:r>
              <a:rPr lang="en-GB" sz="1400" dirty="0">
                <a:solidFill>
                  <a:srgbClr val="000000"/>
                </a:solidFill>
                <a:latin typeface="+mn-lt"/>
              </a:rPr>
              <a:t>The CERN Site and Civil Engineering (SCE) Department is responsible for providing and maintaining the infrastructure and services necessary to ensure the mobility of all persons entering the Organisation in a transparent, efficient, and sustainable manner. </a:t>
            </a:r>
          </a:p>
          <a:p>
            <a:pPr algn="just"/>
            <a:endParaRPr lang="en-GB" sz="1400" dirty="0">
              <a:solidFill>
                <a:srgbClr val="000000"/>
              </a:solidFill>
              <a:latin typeface="+mn-lt"/>
            </a:endParaRPr>
          </a:p>
          <a:p>
            <a:r>
              <a:rPr lang="en-GB" sz="1400" b="1" dirty="0">
                <a:solidFill>
                  <a:srgbClr val="66CCFF"/>
                </a:solidFill>
                <a:latin typeface="+mn-lt"/>
              </a:rPr>
              <a:t>LONG TERM OBJECTIVES</a:t>
            </a:r>
          </a:p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1400" b="1" kern="1400" dirty="0">
                <a:effectLst/>
                <a:latin typeface="+mn-lt"/>
                <a:ea typeface="Times New Roman" panose="02020603050405020304" pitchFamily="18" charset="0"/>
              </a:rPr>
              <a:t>Adapt the supply of work vehicles and the supply of parking </a:t>
            </a:r>
            <a:r>
              <a:rPr lang="en-GB" sz="1400" kern="1400" dirty="0">
                <a:effectLst/>
                <a:latin typeface="+mn-lt"/>
                <a:ea typeface="Times New Roman" panose="02020603050405020304" pitchFamily="18" charset="0"/>
              </a:rPr>
              <a:t>to the constraints of the different types of users and demand.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en-GB" sz="1400" b="1" kern="1400" dirty="0">
                <a:effectLst/>
                <a:latin typeface="+mn-lt"/>
                <a:ea typeface="Times New Roman" panose="02020603050405020304" pitchFamily="18" charset="0"/>
              </a:rPr>
              <a:t>Promote accessibility to public/shared transportation</a:t>
            </a:r>
            <a:r>
              <a:rPr lang="en-GB" sz="1400" kern="1400" dirty="0">
                <a:effectLst/>
                <a:latin typeface="+mn-lt"/>
                <a:ea typeface="Times New Roman" panose="02020603050405020304" pitchFamily="18" charset="0"/>
              </a:rPr>
              <a:t> and monitor the </a:t>
            </a:r>
            <a:r>
              <a:rPr lang="en-GB" sz="1400" b="1" kern="1400" dirty="0">
                <a:effectLst/>
                <a:latin typeface="+mn-lt"/>
                <a:ea typeface="Times New Roman" panose="02020603050405020304" pitchFamily="18" charset="0"/>
              </a:rPr>
              <a:t>improvement</a:t>
            </a:r>
            <a:r>
              <a:rPr lang="en-GB" sz="1400" kern="1400" dirty="0">
                <a:effectLst/>
                <a:latin typeface="+mn-lt"/>
                <a:ea typeface="Times New Roman" panose="02020603050405020304" pitchFamily="18" charset="0"/>
              </a:rPr>
              <a:t> of the </a:t>
            </a:r>
            <a:r>
              <a:rPr lang="en-GB" sz="1400" b="1" kern="1400" dirty="0">
                <a:effectLst/>
                <a:latin typeface="+mn-lt"/>
                <a:ea typeface="Times New Roman" panose="02020603050405020304" pitchFamily="18" charset="0"/>
              </a:rPr>
              <a:t>accessibility</a:t>
            </a:r>
            <a:r>
              <a:rPr lang="en-GB" sz="1400" kern="1400" dirty="0">
                <a:effectLst/>
                <a:latin typeface="+mn-lt"/>
                <a:ea typeface="Times New Roman" panose="02020603050405020304" pitchFamily="18" charset="0"/>
              </a:rPr>
              <a:t> to the CERN sites </a:t>
            </a:r>
            <a:r>
              <a:rPr lang="en-GB" sz="1400" b="1" kern="1400" dirty="0">
                <a:effectLst/>
                <a:latin typeface="+mn-lt"/>
                <a:ea typeface="Times New Roman" panose="02020603050405020304" pitchFamily="18" charset="0"/>
              </a:rPr>
              <a:t>by</a:t>
            </a:r>
            <a:r>
              <a:rPr lang="en-GB" sz="1400" kern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GB" sz="1400" b="1" kern="1400" dirty="0">
                <a:effectLst/>
                <a:latin typeface="+mn-lt"/>
                <a:ea typeface="Times New Roman" panose="02020603050405020304" pitchFamily="18" charset="0"/>
              </a:rPr>
              <a:t>bicycle</a:t>
            </a:r>
            <a:r>
              <a:rPr lang="en-GB" sz="1400" kern="14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en-GB" sz="1400" b="1" kern="1400" dirty="0">
                <a:effectLst/>
                <a:latin typeface="+mn-lt"/>
                <a:ea typeface="Times New Roman" panose="02020603050405020304" pitchFamily="18" charset="0"/>
              </a:rPr>
              <a:t>Strengthen the transport service offer for inter-site travel</a:t>
            </a:r>
            <a:r>
              <a:rPr lang="en-GB" sz="1400" kern="14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marL="342900" lvl="0" indent="-342900" algn="just">
              <a:spcAft>
                <a:spcPts val="200"/>
              </a:spcAft>
              <a:buFont typeface="Symbol" panose="05050102010706020507" pitchFamily="18" charset="2"/>
              <a:buChar char=""/>
            </a:pPr>
            <a:r>
              <a:rPr lang="en-GB" sz="1400" b="1" kern="1400" dirty="0">
                <a:effectLst/>
                <a:latin typeface="+mn-lt"/>
                <a:ea typeface="Times New Roman" panose="02020603050405020304" pitchFamily="18" charset="0"/>
              </a:rPr>
              <a:t>Encourage soft modes of transport </a:t>
            </a:r>
            <a:r>
              <a:rPr lang="en-GB" sz="1400" kern="1400" dirty="0">
                <a:effectLst/>
                <a:latin typeface="+mn-lt"/>
                <a:ea typeface="Times New Roman" panose="02020603050405020304" pitchFamily="18" charset="0"/>
              </a:rPr>
              <a:t>by enhancing and improving dedicated infrastructure.</a:t>
            </a:r>
          </a:p>
          <a:p>
            <a:pPr marL="342900" lvl="0" indent="-342900" algn="just">
              <a:spcAft>
                <a:spcPts val="200"/>
              </a:spcAft>
              <a:buFont typeface="Symbol" panose="05050102010706020507" pitchFamily="18" charset="2"/>
              <a:buChar char=""/>
            </a:pPr>
            <a:endParaRPr lang="en-GB" sz="1400" kern="1400" dirty="0">
              <a:solidFill>
                <a:srgbClr val="000000"/>
              </a:solidFill>
              <a:latin typeface="+mn-lt"/>
              <a:ea typeface="Times New Roman" panose="02020603050405020304" pitchFamily="18" charset="0"/>
            </a:endParaRPr>
          </a:p>
          <a:p>
            <a:r>
              <a:rPr lang="en-GB" sz="1400" b="1" dirty="0">
                <a:solidFill>
                  <a:srgbClr val="66CCFF"/>
                </a:solidFill>
                <a:latin typeface="+mn-lt"/>
              </a:rPr>
              <a:t>STRATEGIC PRINCIPLES </a:t>
            </a:r>
          </a:p>
          <a:p>
            <a:pPr marL="342900" lvl="0" indent="-342900" algn="just">
              <a:spcBef>
                <a:spcPts val="200"/>
              </a:spcBef>
              <a:buFont typeface="+mj-lt"/>
              <a:buAutoNum type="arabicPeriod"/>
            </a:pPr>
            <a:r>
              <a:rPr lang="en-GB" sz="1400" b="1" kern="1400" dirty="0">
                <a:effectLst/>
                <a:latin typeface="+mn-lt"/>
                <a:ea typeface="Times New Roman" panose="02020603050405020304" pitchFamily="18" charset="0"/>
              </a:rPr>
              <a:t>Focus on people needs</a:t>
            </a:r>
            <a:r>
              <a:rPr lang="en-GB" sz="1400" kern="14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</a:p>
          <a:p>
            <a:pPr marL="342900" lvl="0" indent="-342900" algn="just">
              <a:spcBef>
                <a:spcPts val="200"/>
              </a:spcBef>
              <a:buFont typeface="+mj-lt"/>
              <a:buAutoNum type="arabicPeriod"/>
            </a:pPr>
            <a:r>
              <a:rPr lang="en-GB" sz="1400" b="1" kern="1400" dirty="0">
                <a:effectLst/>
                <a:latin typeface="+mn-lt"/>
                <a:ea typeface="Times New Roman" panose="02020603050405020304" pitchFamily="18" charset="0"/>
              </a:rPr>
              <a:t>Integrate transport modes</a:t>
            </a:r>
            <a:r>
              <a:rPr lang="en-GB" sz="1400" kern="1400" dirty="0">
                <a:effectLst/>
                <a:latin typeface="+mn-lt"/>
                <a:ea typeface="Times New Roman" panose="02020603050405020304" pitchFamily="18" charset="0"/>
              </a:rPr>
              <a:t>. Adapting to the means used by the community and proposing modal services that can be combined together increasing flexibility.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GB" sz="1400" b="1" kern="1400" dirty="0">
                <a:effectLst/>
                <a:latin typeface="+mn-lt"/>
                <a:ea typeface="Times New Roman" panose="02020603050405020304" pitchFamily="18" charset="0"/>
              </a:rPr>
              <a:t>Adaptable to the future needs of the organization</a:t>
            </a:r>
            <a:r>
              <a:rPr lang="en-GB" sz="1400" kern="14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GB" sz="1400" b="1" kern="1400" dirty="0">
                <a:effectLst/>
                <a:latin typeface="+mn-lt"/>
                <a:ea typeface="Times New Roman" panose="02020603050405020304" pitchFamily="18" charset="0"/>
              </a:rPr>
              <a:t>Sustainable and eco responsible</a:t>
            </a:r>
            <a:r>
              <a:rPr lang="en-GB" sz="1400" kern="1400" dirty="0">
                <a:effectLst/>
                <a:latin typeface="+mn-lt"/>
                <a:ea typeface="Times New Roman" panose="02020603050405020304" pitchFamily="18" charset="0"/>
              </a:rPr>
              <a:t> while respecting the individual needs.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GB" sz="1400" b="1" kern="1400" dirty="0">
                <a:effectLst/>
                <a:latin typeface="+mn-lt"/>
                <a:ea typeface="Times New Roman" panose="02020603050405020304" pitchFamily="18" charset="0"/>
              </a:rPr>
              <a:t>Communicate, cooperate with local actors, and involve the community. </a:t>
            </a:r>
            <a:endParaRPr lang="en-GB" sz="1400" kern="1400" dirty="0">
              <a:solidFill>
                <a:srgbClr val="000000"/>
              </a:solidFill>
              <a:effectLst/>
              <a:latin typeface="+mn-lt"/>
              <a:ea typeface="Times New Roman" panose="02020603050405020304" pitchFamily="18" charset="0"/>
            </a:endParaRPr>
          </a:p>
          <a:p>
            <a:pPr algn="just"/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654E9EC7-21D4-0CE5-910C-A6D1EC99437A}"/>
              </a:ext>
            </a:extLst>
          </p:cNvPr>
          <p:cNvSpPr txBox="1">
            <a:spLocks/>
          </p:cNvSpPr>
          <p:nvPr/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  <a:lvl2pPr marL="457200" algn="l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2pPr>
            <a:lvl3pPr marL="914400" algn="l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3pPr>
            <a:lvl4pPr marL="1371600" algn="l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4pPr>
            <a:lvl5pPr marL="1828800" algn="l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5pPr>
            <a:lvl6pPr marL="22860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6pPr>
            <a:lvl7pPr marL="27432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7pPr>
            <a:lvl8pPr marL="32004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8pPr>
            <a:lvl9pPr marL="36576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9pPr>
          </a:lstStyle>
          <a:p>
            <a:fld id="{D4A15B0F-781F-454E-87F3-4BAFF88DB0FC}" type="slidenum">
              <a:rPr lang="en-US" altLang="en-US"/>
              <a:pPr/>
              <a:t>7</a:t>
            </a:fld>
            <a:endParaRPr lang="en-US" altLang="en-US" dirty="0"/>
          </a:p>
        </p:txBody>
      </p:sp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46EFBD93-B3F8-F292-8FA7-BC28E976A0C4}"/>
              </a:ext>
            </a:extLst>
          </p:cNvPr>
          <p:cNvSpPr txBox="1">
            <a:spLocks/>
          </p:cNvSpPr>
          <p:nvPr/>
        </p:nvSpPr>
        <p:spPr bwMode="auto">
          <a:xfrm>
            <a:off x="0" y="6481911"/>
            <a:ext cx="1219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2pPr>
            <a:lvl3pPr marL="914400" algn="l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3pPr>
            <a:lvl4pPr marL="1371600" algn="l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4pPr>
            <a:lvl5pPr marL="1828800" algn="l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5pPr>
            <a:lvl6pPr marL="22860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6pPr>
            <a:lvl7pPr marL="27432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7pPr>
            <a:lvl8pPr marL="32004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8pPr>
            <a:lvl9pPr marL="36576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92430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7" name="Content Placeholder 2">
            <a:extLst>
              <a:ext uri="{FF2B5EF4-FFF2-40B4-BE49-F238E27FC236}">
                <a16:creationId xmlns:a16="http://schemas.microsoft.com/office/drawing/2014/main" id="{C0DFFEFA-594C-FC04-9191-2BD8462ACF46}"/>
              </a:ext>
            </a:extLst>
          </p:cNvPr>
          <p:cNvSpPr txBox="1">
            <a:spLocks/>
          </p:cNvSpPr>
          <p:nvPr/>
        </p:nvSpPr>
        <p:spPr bwMode="auto">
          <a:xfrm>
            <a:off x="2" y="446"/>
            <a:ext cx="4295798" cy="6857553"/>
          </a:xfrm>
          <a:prstGeom prst="rect">
            <a:avLst/>
          </a:prstGeom>
          <a:solidFill>
            <a:srgbClr val="4472C4">
              <a:tint val="40000"/>
              <a:hueOff val="0"/>
              <a:satOff val="0"/>
              <a:lumOff val="0"/>
              <a:alphaOff val="0"/>
            </a:srgbClr>
          </a:solidFill>
          <a:ln>
            <a:noFill/>
          </a:ln>
          <a:effectLst/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fr-CH" sz="5400" dirty="0">
              <a:solidFill>
                <a:schemeClr val="bg1"/>
              </a:solidFill>
            </a:endParaRP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C329C41-D0F6-44AE-9421-7F26FEC6679F}"/>
              </a:ext>
            </a:extLst>
          </p:cNvPr>
          <p:cNvSpPr txBox="1"/>
          <p:nvPr/>
        </p:nvSpPr>
        <p:spPr bwMode="auto">
          <a:xfrm>
            <a:off x="10983664" y="5937296"/>
            <a:ext cx="12241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4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Times New Roman" panose="02020603050405020304" pitchFamily="18" charset="0"/>
              </a:rPr>
              <a:t>ISR, 1971</a:t>
            </a:r>
            <a:endParaRPr kumimoji="0" lang="fr-CH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BEF15959-41F0-4236-A9B9-344C23D25AC0}"/>
              </a:ext>
            </a:extLst>
          </p:cNvPr>
          <p:cNvSpPr txBox="1">
            <a:spLocks/>
          </p:cNvSpPr>
          <p:nvPr/>
        </p:nvSpPr>
        <p:spPr bwMode="auto">
          <a:xfrm>
            <a:off x="386067" y="116632"/>
            <a:ext cx="11380812" cy="7920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400" dirty="0"/>
              <a:t>Mobility portfolio 				&amp; infrastructure</a:t>
            </a:r>
          </a:p>
        </p:txBody>
      </p:sp>
      <p:sp>
        <p:nvSpPr>
          <p:cNvPr id="45" name="Date Placeholder 3">
            <a:extLst>
              <a:ext uri="{FF2B5EF4-FFF2-40B4-BE49-F238E27FC236}">
                <a16:creationId xmlns:a16="http://schemas.microsoft.com/office/drawing/2014/main" id="{F396FE65-09B7-4481-7D2B-DF3A29B732CB}"/>
              </a:ext>
            </a:extLst>
          </p:cNvPr>
          <p:cNvSpPr txBox="1">
            <a:spLocks/>
          </p:cNvSpPr>
          <p:nvPr/>
        </p:nvSpPr>
        <p:spPr bwMode="auto">
          <a:xfrm>
            <a:off x="2945408" y="6408000"/>
            <a:ext cx="867862" cy="365125"/>
          </a:xfrm>
          <a:prstGeom prst="rect">
            <a:avLst/>
          </a:prstGeom>
        </p:spPr>
        <p:txBody>
          <a:bodyPr tIns="108000"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04AA670A-4447-47C0-8E9D-0B0D7FF27A21}" type="datetime1">
              <a:rPr lang="fr-CH" sz="1000" smtClean="0">
                <a:solidFill>
                  <a:schemeClr val="bg1"/>
                </a:solidFill>
              </a:rPr>
              <a:pPr>
                <a:defRPr/>
              </a:pPr>
              <a:t>27.11.2023</a:t>
            </a:fld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654E9EC7-21D4-0CE5-910C-A6D1EC99437A}"/>
              </a:ext>
            </a:extLst>
          </p:cNvPr>
          <p:cNvSpPr txBox="1">
            <a:spLocks/>
          </p:cNvSpPr>
          <p:nvPr/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  <a:lvl2pPr marL="457200" algn="l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2pPr>
            <a:lvl3pPr marL="914400" algn="l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3pPr>
            <a:lvl4pPr marL="1371600" algn="l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4pPr>
            <a:lvl5pPr marL="1828800" algn="l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5pPr>
            <a:lvl6pPr marL="22860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6pPr>
            <a:lvl7pPr marL="27432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7pPr>
            <a:lvl8pPr marL="32004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8pPr>
            <a:lvl9pPr marL="36576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9pPr>
          </a:lstStyle>
          <a:p>
            <a:fld id="{D4A15B0F-781F-454E-87F3-4BAFF88DB0FC}" type="slidenum">
              <a:rPr lang="en-US" altLang="en-US"/>
              <a:pPr/>
              <a:t>8</a:t>
            </a:fld>
            <a:endParaRPr lang="en-US" altLang="en-US" dirty="0"/>
          </a:p>
        </p:txBody>
      </p:sp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46EFBD93-B3F8-F292-8FA7-BC28E976A0C4}"/>
              </a:ext>
            </a:extLst>
          </p:cNvPr>
          <p:cNvSpPr txBox="1">
            <a:spLocks/>
          </p:cNvSpPr>
          <p:nvPr/>
        </p:nvSpPr>
        <p:spPr bwMode="auto">
          <a:xfrm>
            <a:off x="0" y="6481911"/>
            <a:ext cx="1219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2pPr>
            <a:lvl3pPr marL="914400" algn="l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3pPr>
            <a:lvl4pPr marL="1371600" algn="l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4pPr>
            <a:lvl5pPr marL="1828800" algn="l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5pPr>
            <a:lvl6pPr marL="22860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6pPr>
            <a:lvl7pPr marL="27432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7pPr>
            <a:lvl8pPr marL="32004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8pPr>
            <a:lvl9pPr marL="36576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  <p:pic>
        <p:nvPicPr>
          <p:cNvPr id="5" name="Picture 3" descr="A picture containing timeline&#10;&#10;Description automatically generated">
            <a:extLst>
              <a:ext uri="{FF2B5EF4-FFF2-40B4-BE49-F238E27FC236}">
                <a16:creationId xmlns:a16="http://schemas.microsoft.com/office/drawing/2014/main" id="{9E3C3E51-35C2-0D15-3460-87F2F757E6C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50"/>
          <a:stretch/>
        </p:blipFill>
        <p:spPr bwMode="auto">
          <a:xfrm>
            <a:off x="110797" y="839044"/>
            <a:ext cx="7352512" cy="4844399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AFB12DB4-39D4-E705-C69C-7CADBD718BD6}"/>
              </a:ext>
            </a:extLst>
          </p:cNvPr>
          <p:cNvGrpSpPr/>
          <p:nvPr/>
        </p:nvGrpSpPr>
        <p:grpSpPr>
          <a:xfrm>
            <a:off x="7895651" y="1424392"/>
            <a:ext cx="4186849" cy="1356536"/>
            <a:chOff x="7968207" y="1187460"/>
            <a:chExt cx="4186849" cy="135653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0E305C8-F793-9558-F2C2-72B39577CF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610" r="1505"/>
            <a:stretch/>
          </p:blipFill>
          <p:spPr>
            <a:xfrm>
              <a:off x="7968207" y="1262458"/>
              <a:ext cx="4186849" cy="128153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89D6C56-14DE-8FB5-3C43-A26F9FF9FC1D}"/>
                </a:ext>
              </a:extLst>
            </p:cNvPr>
            <p:cNvSpPr txBox="1">
              <a:spLocks/>
            </p:cNvSpPr>
            <p:nvPr/>
          </p:nvSpPr>
          <p:spPr>
            <a:xfrm>
              <a:off x="9248748" y="1187460"/>
              <a:ext cx="16562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b="1" dirty="0" err="1">
                  <a:solidFill>
                    <a:schemeClr val="bg1"/>
                  </a:solidFill>
                </a:rPr>
                <a:t>Mobility</a:t>
              </a:r>
              <a:r>
                <a:rPr lang="fr-CH" b="1" dirty="0">
                  <a:solidFill>
                    <a:schemeClr val="bg1"/>
                  </a:solidFill>
                </a:rPr>
                <a:t> center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58034F8-3B31-4563-8B34-4A2B21B0971E}"/>
              </a:ext>
            </a:extLst>
          </p:cNvPr>
          <p:cNvSpPr txBox="1"/>
          <p:nvPr/>
        </p:nvSpPr>
        <p:spPr bwMode="auto">
          <a:xfrm>
            <a:off x="9435125" y="5455565"/>
            <a:ext cx="856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chemeClr val="bg1"/>
                </a:solidFill>
              </a:rPr>
              <a:t>Garage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0B56719-4138-F4E6-940A-4BC24E2222CE}"/>
              </a:ext>
            </a:extLst>
          </p:cNvPr>
          <p:cNvCxnSpPr/>
          <p:nvPr/>
        </p:nvCxnSpPr>
        <p:spPr>
          <a:xfrm>
            <a:off x="7574104" y="388517"/>
            <a:ext cx="0" cy="620204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5FDD21D-1FB8-1B95-E0E3-26E6BC0431FC}"/>
              </a:ext>
            </a:extLst>
          </p:cNvPr>
          <p:cNvGrpSpPr/>
          <p:nvPr/>
        </p:nvGrpSpPr>
        <p:grpSpPr>
          <a:xfrm>
            <a:off x="7889847" y="3501008"/>
            <a:ext cx="2866177" cy="1728192"/>
            <a:chOff x="7962403" y="2924944"/>
            <a:chExt cx="2866177" cy="1728192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15EF859-8EF9-17B9-3F2C-A0E68642FF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25301"/>
            <a:stretch/>
          </p:blipFill>
          <p:spPr>
            <a:xfrm>
              <a:off x="7962403" y="2954975"/>
              <a:ext cx="2866177" cy="1698161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ECB8C2D-0624-A969-04D8-3DE3BC3EF620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967328" y="2924944"/>
              <a:ext cx="8659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b="1" dirty="0">
                  <a:solidFill>
                    <a:schemeClr val="bg1"/>
                  </a:solidFill>
                </a:rPr>
                <a:t>Garage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DBDC2754-0E7C-1483-2BF1-4FFD9D36EE6C}"/>
              </a:ext>
            </a:extLst>
          </p:cNvPr>
          <p:cNvSpPr txBox="1"/>
          <p:nvPr/>
        </p:nvSpPr>
        <p:spPr>
          <a:xfrm>
            <a:off x="2974801" y="1930986"/>
            <a:ext cx="1973434" cy="646331"/>
          </a:xfrm>
          <a:prstGeom prst="rect">
            <a:avLst/>
          </a:prstGeom>
          <a:solidFill>
            <a:srgbClr val="A6A6A6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50 e-bikes (+30 summer)</a:t>
            </a:r>
          </a:p>
          <a:p>
            <a:pPr algn="ctr"/>
            <a:r>
              <a:rPr lang="en-GB" sz="1200" dirty="0">
                <a:solidFill>
                  <a:schemeClr val="bg1"/>
                </a:solidFill>
              </a:rPr>
              <a:t>20 e-Scooter (summer only)</a:t>
            </a:r>
          </a:p>
          <a:p>
            <a:pPr algn="ctr"/>
            <a:r>
              <a:rPr lang="en-GB" sz="1200" dirty="0">
                <a:solidFill>
                  <a:schemeClr val="bg1"/>
                </a:solidFill>
              </a:rPr>
              <a:t>~200 trips / day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949B437-849A-A453-84CC-1F4466FF9BB7}"/>
              </a:ext>
            </a:extLst>
          </p:cNvPr>
          <p:cNvSpPr txBox="1"/>
          <p:nvPr/>
        </p:nvSpPr>
        <p:spPr bwMode="auto">
          <a:xfrm>
            <a:off x="1426990" y="5258135"/>
            <a:ext cx="1165545" cy="276999"/>
          </a:xfrm>
          <a:prstGeom prst="rect">
            <a:avLst/>
          </a:prstGeom>
          <a:solidFill>
            <a:srgbClr val="A6A6A6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~680 vehicles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2A8F230-DE17-BB9B-4034-2645B545B145}"/>
              </a:ext>
            </a:extLst>
          </p:cNvPr>
          <p:cNvSpPr txBox="1"/>
          <p:nvPr/>
        </p:nvSpPr>
        <p:spPr bwMode="auto">
          <a:xfrm>
            <a:off x="3761367" y="5373216"/>
            <a:ext cx="1686561" cy="646331"/>
          </a:xfrm>
          <a:prstGeom prst="rect">
            <a:avLst/>
          </a:prstGeom>
          <a:solidFill>
            <a:srgbClr val="A6A6A6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~500 bikes</a:t>
            </a:r>
          </a:p>
          <a:p>
            <a:pPr algn="ctr"/>
            <a:r>
              <a:rPr lang="en-GB" sz="1200" dirty="0">
                <a:solidFill>
                  <a:schemeClr val="bg1"/>
                </a:solidFill>
              </a:rPr>
              <a:t>Winter: ~50%</a:t>
            </a:r>
          </a:p>
          <a:p>
            <a:pPr algn="ctr"/>
            <a:r>
              <a:rPr lang="en-GB" sz="1200" dirty="0">
                <a:solidFill>
                  <a:schemeClr val="bg1"/>
                </a:solidFill>
              </a:rPr>
              <a:t>Summer: Fully booked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A39075-C5C6-2473-81CF-041609382A74}"/>
              </a:ext>
            </a:extLst>
          </p:cNvPr>
          <p:cNvSpPr txBox="1"/>
          <p:nvPr/>
        </p:nvSpPr>
        <p:spPr bwMode="auto">
          <a:xfrm>
            <a:off x="6456040" y="4609703"/>
            <a:ext cx="1686561" cy="276999"/>
          </a:xfrm>
          <a:prstGeom prst="rect">
            <a:avLst/>
          </a:prstGeom>
          <a:solidFill>
            <a:srgbClr val="A6A6A6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~4  reservations / day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135B95D-BC6C-84D8-56A2-B9AE1DAA6E64}"/>
              </a:ext>
            </a:extLst>
          </p:cNvPr>
          <p:cNvSpPr txBox="1"/>
          <p:nvPr/>
        </p:nvSpPr>
        <p:spPr bwMode="auto">
          <a:xfrm>
            <a:off x="5614247" y="2161431"/>
            <a:ext cx="1686561" cy="461665"/>
          </a:xfrm>
          <a:prstGeom prst="rect">
            <a:avLst/>
          </a:prstGeom>
          <a:solidFill>
            <a:srgbClr val="A6A6A6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4 circuits</a:t>
            </a:r>
          </a:p>
          <a:p>
            <a:pPr algn="ctr"/>
            <a:r>
              <a:rPr lang="en-GB" sz="1200" dirty="0">
                <a:solidFill>
                  <a:schemeClr val="bg1"/>
                </a:solidFill>
              </a:rPr>
              <a:t>~380 passengers/day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48FDBE-9A80-E6F5-B377-7F1AD9A7AB76}"/>
              </a:ext>
            </a:extLst>
          </p:cNvPr>
          <p:cNvSpPr txBox="1"/>
          <p:nvPr/>
        </p:nvSpPr>
        <p:spPr bwMode="auto">
          <a:xfrm>
            <a:off x="227145" y="2161431"/>
            <a:ext cx="1609767" cy="461665"/>
          </a:xfrm>
          <a:prstGeom prst="rect">
            <a:avLst/>
          </a:prstGeom>
          <a:solidFill>
            <a:srgbClr val="A6A6A6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~45 vehicles</a:t>
            </a:r>
          </a:p>
          <a:p>
            <a:pPr algn="ctr"/>
            <a:r>
              <a:rPr lang="en-GB" sz="1200" dirty="0">
                <a:solidFill>
                  <a:schemeClr val="bg1"/>
                </a:solidFill>
              </a:rPr>
              <a:t>~90 reservations / day</a:t>
            </a:r>
          </a:p>
        </p:txBody>
      </p:sp>
    </p:spTree>
    <p:extLst>
      <p:ext uri="{BB962C8B-B14F-4D97-AF65-F5344CB8AC3E}">
        <p14:creationId xmlns:p14="http://schemas.microsoft.com/office/powerpoint/2010/main" val="15868254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7" name="Content Placeholder 2">
            <a:extLst>
              <a:ext uri="{FF2B5EF4-FFF2-40B4-BE49-F238E27FC236}">
                <a16:creationId xmlns:a16="http://schemas.microsoft.com/office/drawing/2014/main" id="{C0DFFEFA-594C-FC04-9191-2BD8462ACF46}"/>
              </a:ext>
            </a:extLst>
          </p:cNvPr>
          <p:cNvSpPr txBox="1">
            <a:spLocks/>
          </p:cNvSpPr>
          <p:nvPr/>
        </p:nvSpPr>
        <p:spPr bwMode="auto">
          <a:xfrm>
            <a:off x="20608" y="0"/>
            <a:ext cx="4295798" cy="6847036"/>
          </a:xfrm>
          <a:prstGeom prst="rect">
            <a:avLst/>
          </a:prstGeom>
          <a:solidFill>
            <a:srgbClr val="4472C4">
              <a:tint val="40000"/>
              <a:hueOff val="0"/>
              <a:satOff val="0"/>
              <a:lumOff val="0"/>
              <a:alphaOff val="0"/>
            </a:srgbClr>
          </a:solidFill>
          <a:ln>
            <a:noFill/>
          </a:ln>
          <a:effectLst/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fr-CH" sz="5400" dirty="0">
              <a:solidFill>
                <a:schemeClr val="bg1"/>
              </a:solidFill>
            </a:endParaRP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C329C41-D0F6-44AE-9421-7F26FEC6679F}"/>
              </a:ext>
            </a:extLst>
          </p:cNvPr>
          <p:cNvSpPr txBox="1"/>
          <p:nvPr/>
        </p:nvSpPr>
        <p:spPr bwMode="auto">
          <a:xfrm>
            <a:off x="10983664" y="5937296"/>
            <a:ext cx="12241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4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Times New Roman" panose="02020603050405020304" pitchFamily="18" charset="0"/>
              </a:rPr>
              <a:t>ISR, 1971</a:t>
            </a:r>
            <a:endParaRPr kumimoji="0" lang="fr-CH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BEF15959-41F0-4236-A9B9-344C23D25AC0}"/>
              </a:ext>
            </a:extLst>
          </p:cNvPr>
          <p:cNvSpPr txBox="1">
            <a:spLocks/>
          </p:cNvSpPr>
          <p:nvPr/>
        </p:nvSpPr>
        <p:spPr bwMode="auto">
          <a:xfrm>
            <a:off x="386067" y="44624"/>
            <a:ext cx="11380812" cy="7920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400" dirty="0"/>
              <a:t>Mobility ongoing actions (highlights)</a:t>
            </a:r>
          </a:p>
        </p:txBody>
      </p:sp>
      <p:sp>
        <p:nvSpPr>
          <p:cNvPr id="45" name="Date Placeholder 3">
            <a:extLst>
              <a:ext uri="{FF2B5EF4-FFF2-40B4-BE49-F238E27FC236}">
                <a16:creationId xmlns:a16="http://schemas.microsoft.com/office/drawing/2014/main" id="{F396FE65-09B7-4481-7D2B-DF3A29B732CB}"/>
              </a:ext>
            </a:extLst>
          </p:cNvPr>
          <p:cNvSpPr txBox="1">
            <a:spLocks/>
          </p:cNvSpPr>
          <p:nvPr/>
        </p:nvSpPr>
        <p:spPr bwMode="auto">
          <a:xfrm>
            <a:off x="2945408" y="6408000"/>
            <a:ext cx="867862" cy="365125"/>
          </a:xfrm>
          <a:prstGeom prst="rect">
            <a:avLst/>
          </a:prstGeom>
        </p:spPr>
        <p:txBody>
          <a:bodyPr tIns="108000"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04AA670A-4447-47C0-8E9D-0B0D7FF27A21}" type="datetime1">
              <a:rPr lang="fr-CH" sz="1000" smtClean="0">
                <a:solidFill>
                  <a:schemeClr val="bg1"/>
                </a:solidFill>
              </a:rPr>
              <a:pPr>
                <a:defRPr/>
              </a:pPr>
              <a:t>27.11.2023</a:t>
            </a:fld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654E9EC7-21D4-0CE5-910C-A6D1EC99437A}"/>
              </a:ext>
            </a:extLst>
          </p:cNvPr>
          <p:cNvSpPr txBox="1">
            <a:spLocks/>
          </p:cNvSpPr>
          <p:nvPr/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  <a:lvl2pPr marL="457200" algn="l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2pPr>
            <a:lvl3pPr marL="914400" algn="l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3pPr>
            <a:lvl4pPr marL="1371600" algn="l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4pPr>
            <a:lvl5pPr marL="1828800" algn="l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5pPr>
            <a:lvl6pPr marL="22860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6pPr>
            <a:lvl7pPr marL="27432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7pPr>
            <a:lvl8pPr marL="32004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8pPr>
            <a:lvl9pPr marL="36576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9pPr>
          </a:lstStyle>
          <a:p>
            <a:fld id="{D4A15B0F-781F-454E-87F3-4BAFF88DB0FC}" type="slidenum">
              <a:rPr lang="en-US" altLang="en-US"/>
              <a:pPr/>
              <a:t>9</a:t>
            </a:fld>
            <a:endParaRPr lang="en-US" altLang="en-US" dirty="0"/>
          </a:p>
        </p:txBody>
      </p:sp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46EFBD93-B3F8-F292-8FA7-BC28E976A0C4}"/>
              </a:ext>
            </a:extLst>
          </p:cNvPr>
          <p:cNvSpPr txBox="1">
            <a:spLocks/>
          </p:cNvSpPr>
          <p:nvPr/>
        </p:nvSpPr>
        <p:spPr bwMode="auto">
          <a:xfrm>
            <a:off x="0" y="6481911"/>
            <a:ext cx="1219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2pPr>
            <a:lvl3pPr marL="914400" algn="l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3pPr>
            <a:lvl4pPr marL="1371600" algn="l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4pPr>
            <a:lvl5pPr marL="1828800" algn="l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5pPr>
            <a:lvl6pPr marL="22860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6pPr>
            <a:lvl7pPr marL="27432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7pPr>
            <a:lvl8pPr marL="32004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8pPr>
            <a:lvl9pPr marL="36576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DD27191-95E3-D43D-A40F-9F41F1D88BFE}"/>
              </a:ext>
            </a:extLst>
          </p:cNvPr>
          <p:cNvSpPr txBox="1"/>
          <p:nvPr/>
        </p:nvSpPr>
        <p:spPr>
          <a:xfrm>
            <a:off x="191344" y="1120922"/>
            <a:ext cx="367963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CH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400" dirty="0">
                <a:latin typeface="Calibri (Body)"/>
              </a:rPr>
              <a:t>Fleet </a:t>
            </a:r>
            <a:r>
              <a:rPr lang="fr-CH" sz="2400" dirty="0" err="1">
                <a:latin typeface="Calibri (Body)"/>
              </a:rPr>
              <a:t>optimization</a:t>
            </a:r>
            <a:r>
              <a:rPr lang="fr-CH" sz="2400" dirty="0">
                <a:latin typeface="Calibri (Body)"/>
              </a:rPr>
              <a:t> 	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2400" dirty="0">
                <a:latin typeface="Calibri (Body)"/>
              </a:rPr>
              <a:t>Reduction -&gt; -25%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2400" dirty="0">
                <a:latin typeface="Calibri (Body)"/>
              </a:rPr>
              <a:t>Electrification -&gt; 50%/50%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CH" sz="2400" dirty="0">
              <a:latin typeface="Calibri (Body)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400" dirty="0">
                <a:latin typeface="Calibri (Body)"/>
              </a:rPr>
              <a:t>Bike </a:t>
            </a:r>
            <a:r>
              <a:rPr lang="fr-CH" sz="2400" dirty="0" err="1">
                <a:latin typeface="Calibri (Body)"/>
              </a:rPr>
              <a:t>shelters</a:t>
            </a:r>
            <a:r>
              <a:rPr lang="fr-CH" sz="2400" dirty="0">
                <a:latin typeface="Calibri (Body)"/>
              </a:rPr>
              <a:t>, parkings  and </a:t>
            </a:r>
            <a:r>
              <a:rPr lang="fr-CH" sz="2400" dirty="0" err="1">
                <a:latin typeface="Calibri (Body)"/>
              </a:rPr>
              <a:t>roads</a:t>
            </a:r>
            <a:endParaRPr lang="fr-CH" sz="2400" dirty="0">
              <a:latin typeface="Calibri (Body)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2400" dirty="0">
              <a:latin typeface="Calibri (Body)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400" dirty="0">
                <a:latin typeface="Calibri (Body)"/>
              </a:rPr>
              <a:t>Carpooling</a:t>
            </a:r>
          </a:p>
          <a:p>
            <a:endParaRPr lang="fr-CH" sz="2400" dirty="0"/>
          </a:p>
          <a:p>
            <a:endParaRPr lang="en-US" sz="2400" dirty="0"/>
          </a:p>
        </p:txBody>
      </p:sp>
      <p:pic>
        <p:nvPicPr>
          <p:cNvPr id="5" name="Picture 7">
            <a:extLst>
              <a:ext uri="{FF2B5EF4-FFF2-40B4-BE49-F238E27FC236}">
                <a16:creationId xmlns:a16="http://schemas.microsoft.com/office/drawing/2014/main" id="{297F300B-2076-C2EB-D729-FA66CCC3F12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1414"/>
          <a:stretch/>
        </p:blipFill>
        <p:spPr bwMode="auto">
          <a:xfrm>
            <a:off x="8605469" y="836712"/>
            <a:ext cx="3124024" cy="1584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A picture containing building, outdoor&#10;&#10;Description automatically generated">
            <a:extLst>
              <a:ext uri="{FF2B5EF4-FFF2-40B4-BE49-F238E27FC236}">
                <a16:creationId xmlns:a16="http://schemas.microsoft.com/office/drawing/2014/main" id="{FE98F435-DB82-60C7-BEDC-D226723D32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8605469" y="2564904"/>
            <a:ext cx="3226040" cy="1636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EEEB2D3-CC4B-2128-F4A6-37EAE524361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901"/>
          <a:stretch/>
        </p:blipFill>
        <p:spPr>
          <a:xfrm>
            <a:off x="4652521" y="836712"/>
            <a:ext cx="2291024" cy="27807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 descr="A fire hydrant on the side of a road&#10;&#10;Description automatically generated with medium confidence">
            <a:extLst>
              <a:ext uri="{FF2B5EF4-FFF2-40B4-BE49-F238E27FC236}">
                <a16:creationId xmlns:a16="http://schemas.microsoft.com/office/drawing/2014/main" id="{20FA1AE0-74F4-A1B3-6737-5D7843A5325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6650"/>
          <a:stretch/>
        </p:blipFill>
        <p:spPr bwMode="auto">
          <a:xfrm>
            <a:off x="8610600" y="4293097"/>
            <a:ext cx="2947746" cy="12264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7">
            <a:extLst>
              <a:ext uri="{FF2B5EF4-FFF2-40B4-BE49-F238E27FC236}">
                <a16:creationId xmlns:a16="http://schemas.microsoft.com/office/drawing/2014/main" id="{1DB42601-B78A-CFBF-B4D9-08B16AF65E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373" y="3717032"/>
            <a:ext cx="3194835" cy="18024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4D7BD6D-4498-B661-8AB7-D14042B57B6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55840" y="5661248"/>
            <a:ext cx="5933876" cy="9019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215698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Research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3.xml><?xml version="1.0" encoding="utf-8"?>
<a:theme xmlns:a="http://schemas.openxmlformats.org/drawingml/2006/main" name="1_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5" id="{89A0F839-4CEA-9849-9520-54DF1AE8A422}" vid="{89DD7773-1F13-3B40-9461-8FDA22A5E9D9}"/>
    </a:ext>
  </a:extLst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20394</TotalTime>
  <Words>1964</Words>
  <Application>Microsoft Office PowerPoint</Application>
  <DocSecurity>0</DocSecurity>
  <PresentationFormat>Widescreen</PresentationFormat>
  <Paragraphs>302</Paragraphs>
  <Slides>17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17</vt:i4>
      </vt:variant>
    </vt:vector>
  </HeadingPairs>
  <TitlesOfParts>
    <vt:vector size="30" baseType="lpstr">
      <vt:lpstr>Arial</vt:lpstr>
      <vt:lpstr>Calibri</vt:lpstr>
      <vt:lpstr>Calibri (Body)</vt:lpstr>
      <vt:lpstr>Calibri Light</vt:lpstr>
      <vt:lpstr>Candara</vt:lpstr>
      <vt:lpstr>sourcesans-regular</vt:lpstr>
      <vt:lpstr>Symbol</vt:lpstr>
      <vt:lpstr>Wingdings</vt:lpstr>
      <vt:lpstr>Office Theme</vt:lpstr>
      <vt:lpstr>1_Research</vt:lpstr>
      <vt:lpstr>1_Office Theme</vt:lpstr>
      <vt:lpstr>2_Office Theme</vt:lpstr>
      <vt:lpstr>3_Office Theme</vt:lpstr>
      <vt:lpstr>CERN’s Campus Services CNPEM visit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CERN Waste management- Strategy</vt:lpstr>
      <vt:lpstr>CERN Waste management- Service overview</vt:lpstr>
      <vt:lpstr>CERN Waste management- Key figures</vt:lpstr>
      <vt:lpstr>CERN Waste management- On-going actions</vt:lpstr>
      <vt:lpstr>Supply Chain &amp; Logistics: Strategy</vt:lpstr>
      <vt:lpstr>Supply Chain &amp; Logistics: Service &amp; functions overview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Site and Civil Engineering Department  services status  131st ACCU Meeting</dc:title>
  <dc:subject/>
  <dc:creator>Laetitia Lejeune</dc:creator>
  <cp:keywords/>
  <dc:description/>
  <cp:lastModifiedBy>Cedric Garino</cp:lastModifiedBy>
  <cp:revision>838</cp:revision>
  <dcterms:created xsi:type="dcterms:W3CDTF">2021-03-12T08:59:16Z</dcterms:created>
  <dcterms:modified xsi:type="dcterms:W3CDTF">2023-11-27T09:07:00Z</dcterms:modified>
  <cp:category/>
  <dc:identifier/>
  <cp:contentStatus/>
  <dc:language/>
  <cp:version/>
</cp:coreProperties>
</file>