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7"/>
  </p:notesMasterIdLst>
  <p:sldIdLst>
    <p:sldId id="256" r:id="rId2"/>
    <p:sldId id="1685" r:id="rId3"/>
    <p:sldId id="1665" r:id="rId4"/>
    <p:sldId id="258" r:id="rId5"/>
    <p:sldId id="259" r:id="rId6"/>
    <p:sldId id="1499" r:id="rId7"/>
    <p:sldId id="260" r:id="rId8"/>
    <p:sldId id="1493" r:id="rId9"/>
    <p:sldId id="340" r:id="rId10"/>
    <p:sldId id="1638" r:id="rId11"/>
    <p:sldId id="1738" r:id="rId12"/>
    <p:sldId id="1639" r:id="rId13"/>
    <p:sldId id="1704" r:id="rId14"/>
    <p:sldId id="1651" r:id="rId15"/>
    <p:sldId id="1643" r:id="rId16"/>
    <p:sldId id="4450" r:id="rId17"/>
    <p:sldId id="1646" r:id="rId18"/>
    <p:sldId id="1547" r:id="rId19"/>
    <p:sldId id="1706" r:id="rId20"/>
    <p:sldId id="4441" r:id="rId21"/>
    <p:sldId id="1652" r:id="rId22"/>
    <p:sldId id="1653" r:id="rId23"/>
    <p:sldId id="1701" r:id="rId24"/>
    <p:sldId id="4451" r:id="rId25"/>
    <p:sldId id="302" r:id="rId26"/>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0C7F4"/>
    <a:srgbClr val="DCEEF1"/>
    <a:srgbClr val="0A4493"/>
    <a:srgbClr val="6EC7AD"/>
    <a:srgbClr val="84B1B4"/>
    <a:srgbClr val="AAAAA4"/>
    <a:srgbClr val="006892"/>
    <a:srgbClr val="BBDEE4"/>
    <a:srgbClr val="54BDEB"/>
    <a:srgbClr val="0C5EA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389"/>
    <p:restoredTop sz="84626"/>
  </p:normalViewPr>
  <p:slideViewPr>
    <p:cSldViewPr snapToGrid="0" snapToObjects="1">
      <p:cViewPr varScale="1">
        <p:scale>
          <a:sx n="103" d="100"/>
          <a:sy n="103" d="100"/>
        </p:scale>
        <p:origin x="784" y="1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Users/mar/cernbox/SCE%202021/DH%20only/%20Council%20weeks,%20SPC,%20FC/SCE%20TALKS%20TO%20FC/2023/Cumulative%20m2%20pour%20mar_aug2023%20corrected%20with%20Youri%20data_vs.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r>
              <a:rPr lang="en-GB" sz="1800" b="1" dirty="0"/>
              <a:t>Cumulative</a:t>
            </a:r>
            <a:r>
              <a:rPr lang="en-GB" sz="1800" b="1" baseline="0" dirty="0"/>
              <a:t> surface [m</a:t>
            </a:r>
            <a:r>
              <a:rPr lang="en-GB" sz="1800" b="1" baseline="30000" dirty="0"/>
              <a:t>2</a:t>
            </a:r>
            <a:r>
              <a:rPr lang="en-GB" sz="1800" b="1" baseline="0" dirty="0"/>
              <a:t>]</a:t>
            </a:r>
            <a:endParaRPr lang="en-GB" sz="1800" b="1" dirty="0"/>
          </a:p>
        </c:rich>
      </c:tx>
      <c:layout>
        <c:manualLayout>
          <c:xMode val="edge"/>
          <c:yMode val="edge"/>
          <c:x val="0.39118068263855077"/>
          <c:y val="4.6413502109704644E-2"/>
        </c:manualLayout>
      </c:layout>
      <c:overlay val="0"/>
      <c:spPr>
        <a:noFill/>
        <a:ln>
          <a:noFill/>
        </a:ln>
        <a:effectLst/>
      </c:spPr>
      <c:txPr>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endParaRPr lang="en-CH"/>
        </a:p>
      </c:txPr>
    </c:title>
    <c:autoTitleDeleted val="0"/>
    <c:plotArea>
      <c:layout>
        <c:manualLayout>
          <c:layoutTarget val="inner"/>
          <c:xMode val="edge"/>
          <c:yMode val="edge"/>
          <c:x val="9.7153686013128959E-2"/>
          <c:y val="8.5919465762982164E-2"/>
          <c:w val="0.86380076557594476"/>
          <c:h val="0.72769709957141437"/>
        </c:manualLayout>
      </c:layout>
      <c:barChart>
        <c:barDir val="col"/>
        <c:grouping val="stacked"/>
        <c:varyColors val="0"/>
        <c:ser>
          <c:idx val="0"/>
          <c:order val="0"/>
          <c:tx>
            <c:strRef>
              <c:f>'MAR DISPLAY'!$G$17</c:f>
              <c:strCache>
                <c:ptCount val="1"/>
                <c:pt idx="0">
                  <c:v>Demolition</c:v>
                </c:pt>
              </c:strCache>
            </c:strRef>
          </c:tx>
          <c:spPr>
            <a:solidFill>
              <a:schemeClr val="accent2">
                <a:lumMod val="75000"/>
              </a:schemeClr>
            </a:solidFill>
            <a:ln>
              <a:noFill/>
            </a:ln>
            <a:effectLst/>
          </c:spPr>
          <c:invertIfNegative val="0"/>
          <c:cat>
            <c:strRef>
              <c:f>'MAR DISPLAY'!$E$18:$E$30</c:f>
              <c:strCache>
                <c:ptCount val="13"/>
                <c:pt idx="0">
                  <c:v>2021</c:v>
                </c:pt>
                <c:pt idx="1">
                  <c:v>2022</c:v>
                </c:pt>
                <c:pt idx="2">
                  <c:v>2023</c:v>
                </c:pt>
                <c:pt idx="3">
                  <c:v>2024</c:v>
                </c:pt>
                <c:pt idx="4">
                  <c:v>2025</c:v>
                </c:pt>
                <c:pt idx="5">
                  <c:v>2026</c:v>
                </c:pt>
                <c:pt idx="6">
                  <c:v>2027</c:v>
                </c:pt>
                <c:pt idx="7">
                  <c:v>2028</c:v>
                </c:pt>
                <c:pt idx="8">
                  <c:v>2029</c:v>
                </c:pt>
                <c:pt idx="9">
                  <c:v>2030</c:v>
                </c:pt>
                <c:pt idx="10">
                  <c:v>2031</c:v>
                </c:pt>
                <c:pt idx="11">
                  <c:v>2032</c:v>
                </c:pt>
                <c:pt idx="12">
                  <c:v>2033</c:v>
                </c:pt>
              </c:strCache>
            </c:strRef>
          </c:cat>
          <c:val>
            <c:numRef>
              <c:f>'MAR DISPLAY'!$G$18:$G$30</c:f>
              <c:numCache>
                <c:formatCode>General</c:formatCode>
                <c:ptCount val="13"/>
                <c:pt idx="0">
                  <c:v>-97</c:v>
                </c:pt>
                <c:pt idx="1">
                  <c:v>-2619</c:v>
                </c:pt>
                <c:pt idx="2">
                  <c:v>-3652</c:v>
                </c:pt>
                <c:pt idx="3">
                  <c:v>-4904</c:v>
                </c:pt>
                <c:pt idx="4">
                  <c:v>-5684</c:v>
                </c:pt>
                <c:pt idx="5">
                  <c:v>-6122</c:v>
                </c:pt>
                <c:pt idx="6">
                  <c:v>-6122</c:v>
                </c:pt>
                <c:pt idx="7">
                  <c:v>-6122</c:v>
                </c:pt>
                <c:pt idx="8">
                  <c:v>-9893</c:v>
                </c:pt>
                <c:pt idx="9">
                  <c:v>-9893</c:v>
                </c:pt>
                <c:pt idx="10">
                  <c:v>-9893</c:v>
                </c:pt>
                <c:pt idx="11">
                  <c:v>-9893</c:v>
                </c:pt>
                <c:pt idx="12">
                  <c:v>-9893</c:v>
                </c:pt>
              </c:numCache>
            </c:numRef>
          </c:val>
          <c:extLst>
            <c:ext xmlns:c16="http://schemas.microsoft.com/office/drawing/2014/chart" uri="{C3380CC4-5D6E-409C-BE32-E72D297353CC}">
              <c16:uniqueId val="{00000000-C5B1-D147-BA4E-3AF8FE679A6A}"/>
            </c:ext>
          </c:extLst>
        </c:ser>
        <c:ser>
          <c:idx val="1"/>
          <c:order val="1"/>
          <c:tx>
            <c:strRef>
              <c:f>'MAR DISPLAY'!$K$17</c:f>
              <c:strCache>
                <c:ptCount val="1"/>
                <c:pt idx="0">
                  <c:v>New construction</c:v>
                </c:pt>
              </c:strCache>
            </c:strRef>
          </c:tx>
          <c:spPr>
            <a:solidFill>
              <a:schemeClr val="accent1">
                <a:lumMod val="50000"/>
                <a:alpha val="63137"/>
              </a:schemeClr>
            </a:solidFill>
            <a:ln>
              <a:noFill/>
            </a:ln>
            <a:effectLst/>
          </c:spPr>
          <c:invertIfNegative val="0"/>
          <c:cat>
            <c:strRef>
              <c:f>'MAR DISPLAY'!$E$18:$E$30</c:f>
              <c:strCache>
                <c:ptCount val="13"/>
                <c:pt idx="0">
                  <c:v>2021</c:v>
                </c:pt>
                <c:pt idx="1">
                  <c:v>2022</c:v>
                </c:pt>
                <c:pt idx="2">
                  <c:v>2023</c:v>
                </c:pt>
                <c:pt idx="3">
                  <c:v>2024</c:v>
                </c:pt>
                <c:pt idx="4">
                  <c:v>2025</c:v>
                </c:pt>
                <c:pt idx="5">
                  <c:v>2026</c:v>
                </c:pt>
                <c:pt idx="6">
                  <c:v>2027</c:v>
                </c:pt>
                <c:pt idx="7">
                  <c:v>2028</c:v>
                </c:pt>
                <c:pt idx="8">
                  <c:v>2029</c:v>
                </c:pt>
                <c:pt idx="9">
                  <c:v>2030</c:v>
                </c:pt>
                <c:pt idx="10">
                  <c:v>2031</c:v>
                </c:pt>
                <c:pt idx="11">
                  <c:v>2032</c:v>
                </c:pt>
                <c:pt idx="12">
                  <c:v>2033</c:v>
                </c:pt>
              </c:strCache>
            </c:strRef>
          </c:cat>
          <c:val>
            <c:numRef>
              <c:f>'MAR DISPLAY'!$K$18:$K$30</c:f>
              <c:numCache>
                <c:formatCode>General</c:formatCode>
                <c:ptCount val="13"/>
                <c:pt idx="0">
                  <c:v>5358</c:v>
                </c:pt>
                <c:pt idx="1">
                  <c:v>10378</c:v>
                </c:pt>
                <c:pt idx="2">
                  <c:v>26791</c:v>
                </c:pt>
                <c:pt idx="3">
                  <c:v>31225</c:v>
                </c:pt>
                <c:pt idx="4">
                  <c:v>33089</c:v>
                </c:pt>
                <c:pt idx="5">
                  <c:v>37189</c:v>
                </c:pt>
                <c:pt idx="6">
                  <c:v>49189</c:v>
                </c:pt>
                <c:pt idx="7">
                  <c:v>57962</c:v>
                </c:pt>
                <c:pt idx="8">
                  <c:v>57962</c:v>
                </c:pt>
                <c:pt idx="9">
                  <c:v>57962</c:v>
                </c:pt>
                <c:pt idx="10">
                  <c:v>57962</c:v>
                </c:pt>
                <c:pt idx="11">
                  <c:v>57962</c:v>
                </c:pt>
                <c:pt idx="12">
                  <c:v>64391</c:v>
                </c:pt>
              </c:numCache>
            </c:numRef>
          </c:val>
          <c:extLst>
            <c:ext xmlns:c16="http://schemas.microsoft.com/office/drawing/2014/chart" uri="{C3380CC4-5D6E-409C-BE32-E72D297353CC}">
              <c16:uniqueId val="{00000001-C5B1-D147-BA4E-3AF8FE679A6A}"/>
            </c:ext>
          </c:extLst>
        </c:ser>
        <c:ser>
          <c:idx val="3"/>
          <c:order val="3"/>
          <c:tx>
            <c:strRef>
              <c:f>'MAR DISPLAY'!$I$17</c:f>
              <c:strCache>
                <c:ptCount val="1"/>
                <c:pt idx="0">
                  <c:v>Planned demolition</c:v>
                </c:pt>
              </c:strCache>
            </c:strRef>
          </c:tx>
          <c:spPr>
            <a:solidFill>
              <a:schemeClr val="accent2">
                <a:lumMod val="40000"/>
                <a:lumOff val="60000"/>
              </a:schemeClr>
            </a:solidFill>
            <a:ln>
              <a:noFill/>
            </a:ln>
            <a:effectLst/>
          </c:spPr>
          <c:invertIfNegative val="0"/>
          <c:val>
            <c:numRef>
              <c:f>'MAR DISPLAY'!$I$18:$I$30</c:f>
              <c:numCache>
                <c:formatCode>General</c:formatCode>
                <c:ptCount val="13"/>
                <c:pt idx="0">
                  <c:v>0</c:v>
                </c:pt>
                <c:pt idx="1">
                  <c:v>0</c:v>
                </c:pt>
                <c:pt idx="2">
                  <c:v>0</c:v>
                </c:pt>
                <c:pt idx="3">
                  <c:v>0</c:v>
                </c:pt>
                <c:pt idx="4">
                  <c:v>0</c:v>
                </c:pt>
                <c:pt idx="5">
                  <c:v>0</c:v>
                </c:pt>
                <c:pt idx="6">
                  <c:v>0</c:v>
                </c:pt>
                <c:pt idx="7">
                  <c:v>-1700</c:v>
                </c:pt>
                <c:pt idx="8">
                  <c:v>-7700</c:v>
                </c:pt>
                <c:pt idx="9">
                  <c:v>-7700</c:v>
                </c:pt>
                <c:pt idx="10">
                  <c:v>-7700</c:v>
                </c:pt>
                <c:pt idx="11">
                  <c:v>-7700</c:v>
                </c:pt>
                <c:pt idx="12">
                  <c:v>-8700</c:v>
                </c:pt>
              </c:numCache>
            </c:numRef>
          </c:val>
          <c:extLst>
            <c:ext xmlns:c16="http://schemas.microsoft.com/office/drawing/2014/chart" uri="{C3380CC4-5D6E-409C-BE32-E72D297353CC}">
              <c16:uniqueId val="{00000002-C5B1-D147-BA4E-3AF8FE679A6A}"/>
            </c:ext>
          </c:extLst>
        </c:ser>
        <c:ser>
          <c:idx val="2"/>
          <c:order val="2"/>
          <c:tx>
            <c:strRef>
              <c:f>'MAR DISPLAY'!$M$17</c:f>
              <c:strCache>
                <c:ptCount val="1"/>
                <c:pt idx="0">
                  <c:v>Renovation</c:v>
                </c:pt>
              </c:strCache>
            </c:strRef>
          </c:tx>
          <c:spPr>
            <a:solidFill>
              <a:schemeClr val="accent6">
                <a:lumMod val="60000"/>
                <a:lumOff val="40000"/>
              </a:schemeClr>
            </a:solidFill>
            <a:ln w="76200">
              <a:noFill/>
              <a:prstDash val="sysDot"/>
            </a:ln>
            <a:effectLst/>
          </c:spPr>
          <c:invertIfNegative val="0"/>
          <c:cat>
            <c:strRef>
              <c:f>'MAR DISPLAY'!$E$18:$E$30</c:f>
              <c:strCache>
                <c:ptCount val="13"/>
                <c:pt idx="0">
                  <c:v>2021</c:v>
                </c:pt>
                <c:pt idx="1">
                  <c:v>2022</c:v>
                </c:pt>
                <c:pt idx="2">
                  <c:v>2023</c:v>
                </c:pt>
                <c:pt idx="3">
                  <c:v>2024</c:v>
                </c:pt>
                <c:pt idx="4">
                  <c:v>2025</c:v>
                </c:pt>
                <c:pt idx="5">
                  <c:v>2026</c:v>
                </c:pt>
                <c:pt idx="6">
                  <c:v>2027</c:v>
                </c:pt>
                <c:pt idx="7">
                  <c:v>2028</c:v>
                </c:pt>
                <c:pt idx="8">
                  <c:v>2029</c:v>
                </c:pt>
                <c:pt idx="9">
                  <c:v>2030</c:v>
                </c:pt>
                <c:pt idx="10">
                  <c:v>2031</c:v>
                </c:pt>
                <c:pt idx="11">
                  <c:v>2032</c:v>
                </c:pt>
                <c:pt idx="12">
                  <c:v>2033</c:v>
                </c:pt>
              </c:strCache>
            </c:strRef>
          </c:cat>
          <c:val>
            <c:numRef>
              <c:f>'MAR DISPLAY'!$M$18:$M$30</c:f>
              <c:numCache>
                <c:formatCode>General</c:formatCode>
                <c:ptCount val="13"/>
                <c:pt idx="0">
                  <c:v>7577</c:v>
                </c:pt>
                <c:pt idx="1">
                  <c:v>26968</c:v>
                </c:pt>
                <c:pt idx="2">
                  <c:v>39198</c:v>
                </c:pt>
                <c:pt idx="3">
                  <c:v>42296</c:v>
                </c:pt>
                <c:pt idx="4">
                  <c:v>48446</c:v>
                </c:pt>
                <c:pt idx="5">
                  <c:v>52773</c:v>
                </c:pt>
                <c:pt idx="6">
                  <c:v>65430</c:v>
                </c:pt>
                <c:pt idx="7">
                  <c:v>65430</c:v>
                </c:pt>
                <c:pt idx="8">
                  <c:v>65430</c:v>
                </c:pt>
                <c:pt idx="9">
                  <c:v>70017</c:v>
                </c:pt>
                <c:pt idx="10">
                  <c:v>71095</c:v>
                </c:pt>
                <c:pt idx="11">
                  <c:v>72177</c:v>
                </c:pt>
                <c:pt idx="12">
                  <c:v>74795</c:v>
                </c:pt>
              </c:numCache>
            </c:numRef>
          </c:val>
          <c:extLst>
            <c:ext xmlns:c16="http://schemas.microsoft.com/office/drawing/2014/chart" uri="{C3380CC4-5D6E-409C-BE32-E72D297353CC}">
              <c16:uniqueId val="{00000003-C5B1-D147-BA4E-3AF8FE679A6A}"/>
            </c:ext>
          </c:extLst>
        </c:ser>
        <c:dLbls>
          <c:showLegendKey val="0"/>
          <c:showVal val="0"/>
          <c:showCatName val="0"/>
          <c:showSerName val="0"/>
          <c:showPercent val="0"/>
          <c:showBubbleSize val="0"/>
        </c:dLbls>
        <c:gapWidth val="150"/>
        <c:overlap val="100"/>
        <c:axId val="1514436928"/>
        <c:axId val="1514438864"/>
      </c:barChart>
      <c:catAx>
        <c:axId val="151443692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CH"/>
          </a:p>
        </c:txPr>
        <c:crossAx val="1514438864"/>
        <c:crosses val="autoZero"/>
        <c:auto val="1"/>
        <c:lblAlgn val="ctr"/>
        <c:lblOffset val="100"/>
        <c:noMultiLvlLbl val="0"/>
      </c:catAx>
      <c:valAx>
        <c:axId val="1514438864"/>
        <c:scaling>
          <c:orientation val="minMax"/>
          <c:max val="150000"/>
          <c:min val="-2000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CH"/>
          </a:p>
        </c:txPr>
        <c:crossAx val="1514436928"/>
        <c:crosses val="autoZero"/>
        <c:crossBetween val="between"/>
      </c:valAx>
      <c:spPr>
        <a:noFill/>
        <a:ln>
          <a:noFill/>
        </a:ln>
        <a:effectLst/>
      </c:spPr>
    </c:plotArea>
    <c:legend>
      <c:legendPos val="b"/>
      <c:layout>
        <c:manualLayout>
          <c:xMode val="edge"/>
          <c:yMode val="edge"/>
          <c:x val="0.10854204791565233"/>
          <c:y val="0.92423170204990202"/>
          <c:w val="0.82109531084733811"/>
          <c:h val="4.8342137612545265E-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j-lt"/>
              <a:ea typeface="+mn-ea"/>
              <a:cs typeface="+mn-cs"/>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a:pPr>
      <a:endParaRPr lang="en-CH"/>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B4C7E67-6D30-B842-A5CE-A73259EE373B}" type="datetimeFigureOut">
              <a:rPr lang="en-GB" smtClean="0"/>
              <a:t>01/12/2023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9BE077-0D92-6C41-AAA5-382B80746D7E}" type="slidenum">
              <a:rPr lang="en-GB" smtClean="0"/>
              <a:t>‹#›</a:t>
            </a:fld>
            <a:endParaRPr lang="en-GB"/>
          </a:p>
        </p:txBody>
      </p:sp>
    </p:spTree>
    <p:extLst>
      <p:ext uri="{BB962C8B-B14F-4D97-AF65-F5344CB8AC3E}">
        <p14:creationId xmlns:p14="http://schemas.microsoft.com/office/powerpoint/2010/main" val="42089326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effectLst/>
            </a:endParaRPr>
          </a:p>
          <a:p>
            <a:endParaRPr lang="en-GB" dirty="0"/>
          </a:p>
        </p:txBody>
      </p:sp>
      <p:sp>
        <p:nvSpPr>
          <p:cNvPr id="4" name="Slide Number Placeholder 3"/>
          <p:cNvSpPr>
            <a:spLocks noGrp="1"/>
          </p:cNvSpPr>
          <p:nvPr>
            <p:ph type="sldNum" sz="quarter" idx="5"/>
          </p:nvPr>
        </p:nvSpPr>
        <p:spPr/>
        <p:txBody>
          <a:bodyPr/>
          <a:lstStyle/>
          <a:p>
            <a:fld id="{539BE077-0D92-6C41-AAA5-382B80746D7E}" type="slidenum">
              <a:rPr lang="en-GB" smtClean="0"/>
              <a:t>1</a:t>
            </a:fld>
            <a:endParaRPr lang="en-GB"/>
          </a:p>
        </p:txBody>
      </p:sp>
    </p:spTree>
    <p:extLst>
      <p:ext uri="{BB962C8B-B14F-4D97-AF65-F5344CB8AC3E}">
        <p14:creationId xmlns:p14="http://schemas.microsoft.com/office/powerpoint/2010/main" val="16894746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39BE077-0D92-6C41-AAA5-382B80746D7E}" type="slidenum">
              <a:rPr lang="en-GB" smtClean="0"/>
              <a:t>13</a:t>
            </a:fld>
            <a:endParaRPr lang="en-GB"/>
          </a:p>
        </p:txBody>
      </p:sp>
    </p:spTree>
    <p:extLst>
      <p:ext uri="{BB962C8B-B14F-4D97-AF65-F5344CB8AC3E}">
        <p14:creationId xmlns:p14="http://schemas.microsoft.com/office/powerpoint/2010/main" val="12558210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8BF2F3-6623-4EC0-9B6A-1DBD0789B98C}" type="slidenum">
              <a:rPr lang="en-US" smtClean="0"/>
              <a:t>14</a:t>
            </a:fld>
            <a:endParaRPr lang="en-US"/>
          </a:p>
        </p:txBody>
      </p:sp>
    </p:spTree>
    <p:extLst>
      <p:ext uri="{BB962C8B-B14F-4D97-AF65-F5344CB8AC3E}">
        <p14:creationId xmlns:p14="http://schemas.microsoft.com/office/powerpoint/2010/main" val="40800328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Exemple de programme de rénovation – démolition – nouvelles constructions sur le site de Meyrin et </a:t>
            </a:r>
            <a:r>
              <a:rPr lang="fr-CH" dirty="0" err="1"/>
              <a:t>Prevessin</a:t>
            </a:r>
            <a:endParaRPr lang="en-US" dirty="0"/>
          </a:p>
        </p:txBody>
      </p:sp>
      <p:sp>
        <p:nvSpPr>
          <p:cNvPr id="4" name="Slide Number Placeholder 3"/>
          <p:cNvSpPr>
            <a:spLocks noGrp="1"/>
          </p:cNvSpPr>
          <p:nvPr>
            <p:ph type="sldNum" sz="quarter" idx="5"/>
          </p:nvPr>
        </p:nvSpPr>
        <p:spPr/>
        <p:txBody>
          <a:bodyPr/>
          <a:lstStyle/>
          <a:p>
            <a:fld id="{BF8BF2F3-6623-4EC0-9B6A-1DBD0789B98C}" type="slidenum">
              <a:rPr lang="en-US" smtClean="0"/>
              <a:t>15</a:t>
            </a:fld>
            <a:endParaRPr lang="en-US"/>
          </a:p>
        </p:txBody>
      </p:sp>
    </p:spTree>
    <p:extLst>
      <p:ext uri="{BB962C8B-B14F-4D97-AF65-F5344CB8AC3E}">
        <p14:creationId xmlns:p14="http://schemas.microsoft.com/office/powerpoint/2010/main" val="30746412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174962C-4132-6A44-AAE0-B8F32F2C6346}" type="slidenum">
              <a:rPr lang="en-GB" smtClean="0"/>
              <a:t>16</a:t>
            </a:fld>
            <a:endParaRPr lang="en-GB"/>
          </a:p>
        </p:txBody>
      </p:sp>
    </p:spTree>
    <p:extLst>
      <p:ext uri="{BB962C8B-B14F-4D97-AF65-F5344CB8AC3E}">
        <p14:creationId xmlns:p14="http://schemas.microsoft.com/office/powerpoint/2010/main" val="26477216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BF8BF2F3-6623-4EC0-9B6A-1DBD0789B98C}" type="slidenum">
              <a:rPr lang="en-US" smtClean="0"/>
              <a:t>17</a:t>
            </a:fld>
            <a:endParaRPr lang="en-US"/>
          </a:p>
        </p:txBody>
      </p:sp>
    </p:spTree>
    <p:extLst>
      <p:ext uri="{BB962C8B-B14F-4D97-AF65-F5344CB8AC3E}">
        <p14:creationId xmlns:p14="http://schemas.microsoft.com/office/powerpoint/2010/main" val="30342669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39BE077-0D92-6C41-AAA5-382B80746D7E}" type="slidenum">
              <a:rPr lang="en-GB" smtClean="0"/>
              <a:t>19</a:t>
            </a:fld>
            <a:endParaRPr lang="en-GB"/>
          </a:p>
        </p:txBody>
      </p:sp>
    </p:spTree>
    <p:extLst>
      <p:ext uri="{BB962C8B-B14F-4D97-AF65-F5344CB8AC3E}">
        <p14:creationId xmlns:p14="http://schemas.microsoft.com/office/powerpoint/2010/main" val="38410730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174962C-4132-6A44-AAE0-B8F32F2C6346}" type="slidenum">
              <a:rPr lang="en-GB" smtClean="0"/>
              <a:t>20</a:t>
            </a:fld>
            <a:endParaRPr lang="en-GB"/>
          </a:p>
        </p:txBody>
      </p:sp>
    </p:spTree>
    <p:extLst>
      <p:ext uri="{BB962C8B-B14F-4D97-AF65-F5344CB8AC3E}">
        <p14:creationId xmlns:p14="http://schemas.microsoft.com/office/powerpoint/2010/main" val="1954062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BF8BF2F3-6623-4EC0-9B6A-1DBD0789B98C}" type="slidenum">
              <a:rPr lang="en-US" smtClean="0"/>
              <a:t>21</a:t>
            </a:fld>
            <a:endParaRPr lang="en-US"/>
          </a:p>
        </p:txBody>
      </p:sp>
    </p:spTree>
    <p:extLst>
      <p:ext uri="{BB962C8B-B14F-4D97-AF65-F5344CB8AC3E}">
        <p14:creationId xmlns:p14="http://schemas.microsoft.com/office/powerpoint/2010/main" val="6452570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8BF2F3-6623-4EC0-9B6A-1DBD0789B98C}" type="slidenum">
              <a:rPr lang="en-US" smtClean="0"/>
              <a:t>22</a:t>
            </a:fld>
            <a:endParaRPr lang="en-US"/>
          </a:p>
        </p:txBody>
      </p:sp>
    </p:spTree>
    <p:extLst>
      <p:ext uri="{BB962C8B-B14F-4D97-AF65-F5344CB8AC3E}">
        <p14:creationId xmlns:p14="http://schemas.microsoft.com/office/powerpoint/2010/main" val="25143076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39BE077-0D92-6C41-AAA5-382B80746D7E}" type="slidenum">
              <a:rPr lang="en-GB" smtClean="0"/>
              <a:t>23</a:t>
            </a:fld>
            <a:endParaRPr lang="en-GB"/>
          </a:p>
        </p:txBody>
      </p:sp>
    </p:spTree>
    <p:extLst>
      <p:ext uri="{BB962C8B-B14F-4D97-AF65-F5344CB8AC3E}">
        <p14:creationId xmlns:p14="http://schemas.microsoft.com/office/powerpoint/2010/main" val="10763213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Slide Number Placeholder 3"/>
          <p:cNvSpPr>
            <a:spLocks noGrp="1"/>
          </p:cNvSpPr>
          <p:nvPr>
            <p:ph type="sldNum" sz="quarter" idx="5"/>
          </p:nvPr>
        </p:nvSpPr>
        <p:spPr/>
        <p:txBody>
          <a:bodyPr/>
          <a:lstStyle/>
          <a:p>
            <a:fld id="{539BE077-0D92-6C41-AAA5-382B80746D7E}" type="slidenum">
              <a:rPr lang="en-GB" smtClean="0"/>
              <a:t>2</a:t>
            </a:fld>
            <a:endParaRPr lang="en-GB"/>
          </a:p>
        </p:txBody>
      </p:sp>
    </p:spTree>
    <p:extLst>
      <p:ext uri="{BB962C8B-B14F-4D97-AF65-F5344CB8AC3E}">
        <p14:creationId xmlns:p14="http://schemas.microsoft.com/office/powerpoint/2010/main" val="21964451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lvl="0"/>
            <a:fld id="{5C3002B8-7BE4-5F46-AEBE-68FEFD5DE100}" type="slidenum">
              <a:rPr lang="en-US" smtClean="0"/>
              <a:t>24</a:t>
            </a:fld>
            <a:endParaRPr lang="en-US" dirty="0"/>
          </a:p>
        </p:txBody>
      </p:sp>
    </p:spTree>
    <p:extLst>
      <p:ext uri="{BB962C8B-B14F-4D97-AF65-F5344CB8AC3E}">
        <p14:creationId xmlns:p14="http://schemas.microsoft.com/office/powerpoint/2010/main" val="11206103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A71DDB63-C943-4771-A766-4EE832F14036}" type="slidenum">
              <a:rPr lang="en-US" smtClean="0"/>
              <a:t>3</a:t>
            </a:fld>
            <a:endParaRPr lang="en-US"/>
          </a:p>
        </p:txBody>
      </p:sp>
    </p:spTree>
    <p:extLst>
      <p:ext uri="{BB962C8B-B14F-4D97-AF65-F5344CB8AC3E}">
        <p14:creationId xmlns:p14="http://schemas.microsoft.com/office/powerpoint/2010/main" val="32865507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E64CE7EE-4C62-4A23-92E1-FAC0EF45E1CC}" type="slidenum">
              <a:rPr lang="en-US" smtClean="0"/>
              <a:t>4</a:t>
            </a:fld>
            <a:endParaRPr lang="en-US"/>
          </a:p>
        </p:txBody>
      </p:sp>
    </p:spTree>
    <p:extLst>
      <p:ext uri="{BB962C8B-B14F-4D97-AF65-F5344CB8AC3E}">
        <p14:creationId xmlns:p14="http://schemas.microsoft.com/office/powerpoint/2010/main" val="39027809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a:extLst>
              <a:ext uri="{FF2B5EF4-FFF2-40B4-BE49-F238E27FC236}">
                <a16:creationId xmlns:a16="http://schemas.microsoft.com/office/drawing/2014/main" id="{0BBA9854-1916-4BD8-A1E9-BADF7BFEA3D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a:extLst>
              <a:ext uri="{FF2B5EF4-FFF2-40B4-BE49-F238E27FC236}">
                <a16:creationId xmlns:a16="http://schemas.microsoft.com/office/drawing/2014/main" id="{0E971703-721C-4F22-A914-65EFF57AB50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dirty="0"/>
          </a:p>
        </p:txBody>
      </p:sp>
      <p:sp>
        <p:nvSpPr>
          <p:cNvPr id="23556" name="Slide Number Placeholder 3">
            <a:extLst>
              <a:ext uri="{FF2B5EF4-FFF2-40B4-BE49-F238E27FC236}">
                <a16:creationId xmlns:a16="http://schemas.microsoft.com/office/drawing/2014/main" id="{F3114485-FA5A-455E-9C80-A21D68BDBB9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32DFB70-9A24-40E1-A376-FDB4A73AC7D4}" type="slidenum">
              <a:rPr lang="en-US" altLang="en-US" smtClean="0"/>
              <a:pPr fontAlgn="base">
                <a:spcBef>
                  <a:spcPct val="0"/>
                </a:spcBef>
                <a:spcAft>
                  <a:spcPct val="0"/>
                </a:spcAft>
              </a:pPr>
              <a:t>6</a:t>
            </a:fld>
            <a:endParaRPr lang="en-US" altLang="en-US"/>
          </a:p>
        </p:txBody>
      </p:sp>
    </p:spTree>
    <p:extLst>
      <p:ext uri="{BB962C8B-B14F-4D97-AF65-F5344CB8AC3E}">
        <p14:creationId xmlns:p14="http://schemas.microsoft.com/office/powerpoint/2010/main" val="29083472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E64CE7EE-4C62-4A23-92E1-FAC0EF45E1CC}" type="slidenum">
              <a:rPr lang="en-US" smtClean="0"/>
              <a:t>7</a:t>
            </a:fld>
            <a:endParaRPr lang="en-US"/>
          </a:p>
        </p:txBody>
      </p:sp>
    </p:spTree>
    <p:extLst>
      <p:ext uri="{BB962C8B-B14F-4D97-AF65-F5344CB8AC3E}">
        <p14:creationId xmlns:p14="http://schemas.microsoft.com/office/powerpoint/2010/main" val="32466340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8BF2F3-6623-4EC0-9B6A-1DBD0789B98C}" type="slidenum">
              <a:rPr lang="en-US" smtClean="0"/>
              <a:t>10</a:t>
            </a:fld>
            <a:endParaRPr lang="en-US"/>
          </a:p>
        </p:txBody>
      </p:sp>
    </p:spTree>
    <p:extLst>
      <p:ext uri="{BB962C8B-B14F-4D97-AF65-F5344CB8AC3E}">
        <p14:creationId xmlns:p14="http://schemas.microsoft.com/office/powerpoint/2010/main" val="20419285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78282C9-34ED-3344-8053-A787ED32CEEC}" type="slidenum">
              <a:rPr lang="en-GB" smtClean="0"/>
              <a:t>11</a:t>
            </a:fld>
            <a:endParaRPr lang="en-GB"/>
          </a:p>
        </p:txBody>
      </p:sp>
    </p:spTree>
    <p:extLst>
      <p:ext uri="{BB962C8B-B14F-4D97-AF65-F5344CB8AC3E}">
        <p14:creationId xmlns:p14="http://schemas.microsoft.com/office/powerpoint/2010/main" val="35707079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8BF2F3-6623-4EC0-9B6A-1DBD0789B98C}" type="slidenum">
              <a:rPr lang="en-US" smtClean="0"/>
              <a:t>12</a:t>
            </a:fld>
            <a:endParaRPr lang="en-US"/>
          </a:p>
        </p:txBody>
      </p:sp>
    </p:spTree>
    <p:extLst>
      <p:ext uri="{BB962C8B-B14F-4D97-AF65-F5344CB8AC3E}">
        <p14:creationId xmlns:p14="http://schemas.microsoft.com/office/powerpoint/2010/main" val="15351363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330B62-1D85-67F3-DE87-B8B156D45415}"/>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9B6F5074-85E6-409C-8E0A-180B244F07B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719AF53B-D9FA-28C1-19A1-030D5F23AABB}"/>
              </a:ext>
            </a:extLst>
          </p:cNvPr>
          <p:cNvSpPr>
            <a:spLocks noGrp="1"/>
          </p:cNvSpPr>
          <p:nvPr>
            <p:ph type="dt" sz="half" idx="10"/>
          </p:nvPr>
        </p:nvSpPr>
        <p:spPr/>
        <p:txBody>
          <a:bodyPr/>
          <a:lstStyle/>
          <a:p>
            <a:r>
              <a:rPr lang="de-CH"/>
              <a:t>4.12.2023</a:t>
            </a:r>
            <a:endParaRPr lang="en-GB"/>
          </a:p>
        </p:txBody>
      </p:sp>
      <p:sp>
        <p:nvSpPr>
          <p:cNvPr id="5" name="Footer Placeholder 4">
            <a:extLst>
              <a:ext uri="{FF2B5EF4-FFF2-40B4-BE49-F238E27FC236}">
                <a16:creationId xmlns:a16="http://schemas.microsoft.com/office/drawing/2014/main" id="{7A8A4921-08EF-B53A-8CCC-59109D1AA508}"/>
              </a:ext>
            </a:extLst>
          </p:cNvPr>
          <p:cNvSpPr>
            <a:spLocks noGrp="1"/>
          </p:cNvSpPr>
          <p:nvPr>
            <p:ph type="ftr" sz="quarter" idx="11"/>
          </p:nvPr>
        </p:nvSpPr>
        <p:spPr/>
        <p:txBody>
          <a:bodyPr/>
          <a:lstStyle/>
          <a:p>
            <a:r>
              <a:rPr lang="en-GB"/>
              <a:t>SCE | Mar Capeans</a:t>
            </a:r>
          </a:p>
        </p:txBody>
      </p:sp>
      <p:sp>
        <p:nvSpPr>
          <p:cNvPr id="6" name="Slide Number Placeholder 5">
            <a:extLst>
              <a:ext uri="{FF2B5EF4-FFF2-40B4-BE49-F238E27FC236}">
                <a16:creationId xmlns:a16="http://schemas.microsoft.com/office/drawing/2014/main" id="{83520699-D2DF-899D-62DB-7614FD777EFD}"/>
              </a:ext>
            </a:extLst>
          </p:cNvPr>
          <p:cNvSpPr>
            <a:spLocks noGrp="1"/>
          </p:cNvSpPr>
          <p:nvPr>
            <p:ph type="sldNum" sz="quarter" idx="12"/>
          </p:nvPr>
        </p:nvSpPr>
        <p:spPr/>
        <p:txBody>
          <a:bodyPr/>
          <a:lstStyle/>
          <a:p>
            <a:fld id="{581606D9-1424-D24D-8F08-847B0A6F25A1}" type="slidenum">
              <a:rPr lang="en-GB" smtClean="0"/>
              <a:t>‹#›</a:t>
            </a:fld>
            <a:endParaRPr lang="en-GB"/>
          </a:p>
        </p:txBody>
      </p:sp>
    </p:spTree>
    <p:extLst>
      <p:ext uri="{BB962C8B-B14F-4D97-AF65-F5344CB8AC3E}">
        <p14:creationId xmlns:p14="http://schemas.microsoft.com/office/powerpoint/2010/main" val="36171571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E258F2-768F-A389-E753-0267876713F4}"/>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CDBD1BC2-7756-3C89-EC26-0824558DC20C}"/>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A0D275CB-1C9E-299E-4466-67B1063B0AB8}"/>
              </a:ext>
            </a:extLst>
          </p:cNvPr>
          <p:cNvSpPr>
            <a:spLocks noGrp="1"/>
          </p:cNvSpPr>
          <p:nvPr>
            <p:ph type="dt" sz="half" idx="10"/>
          </p:nvPr>
        </p:nvSpPr>
        <p:spPr/>
        <p:txBody>
          <a:bodyPr/>
          <a:lstStyle/>
          <a:p>
            <a:r>
              <a:rPr lang="de-CH"/>
              <a:t>4.12.2023</a:t>
            </a:r>
            <a:endParaRPr lang="en-GB"/>
          </a:p>
        </p:txBody>
      </p:sp>
      <p:sp>
        <p:nvSpPr>
          <p:cNvPr id="5" name="Footer Placeholder 4">
            <a:extLst>
              <a:ext uri="{FF2B5EF4-FFF2-40B4-BE49-F238E27FC236}">
                <a16:creationId xmlns:a16="http://schemas.microsoft.com/office/drawing/2014/main" id="{263F50B5-836F-EDA1-CB38-5BC3CEEF1759}"/>
              </a:ext>
            </a:extLst>
          </p:cNvPr>
          <p:cNvSpPr>
            <a:spLocks noGrp="1"/>
          </p:cNvSpPr>
          <p:nvPr>
            <p:ph type="ftr" sz="quarter" idx="11"/>
          </p:nvPr>
        </p:nvSpPr>
        <p:spPr/>
        <p:txBody>
          <a:bodyPr/>
          <a:lstStyle/>
          <a:p>
            <a:r>
              <a:rPr lang="en-GB"/>
              <a:t>SCE | Mar Capeans</a:t>
            </a:r>
          </a:p>
        </p:txBody>
      </p:sp>
      <p:sp>
        <p:nvSpPr>
          <p:cNvPr id="6" name="Slide Number Placeholder 5">
            <a:extLst>
              <a:ext uri="{FF2B5EF4-FFF2-40B4-BE49-F238E27FC236}">
                <a16:creationId xmlns:a16="http://schemas.microsoft.com/office/drawing/2014/main" id="{EEAC1E4A-BE04-D291-8997-1362144B48D7}"/>
              </a:ext>
            </a:extLst>
          </p:cNvPr>
          <p:cNvSpPr>
            <a:spLocks noGrp="1"/>
          </p:cNvSpPr>
          <p:nvPr>
            <p:ph type="sldNum" sz="quarter" idx="12"/>
          </p:nvPr>
        </p:nvSpPr>
        <p:spPr/>
        <p:txBody>
          <a:bodyPr/>
          <a:lstStyle/>
          <a:p>
            <a:fld id="{581606D9-1424-D24D-8F08-847B0A6F25A1}" type="slidenum">
              <a:rPr lang="en-GB" smtClean="0"/>
              <a:t>‹#›</a:t>
            </a:fld>
            <a:endParaRPr lang="en-GB"/>
          </a:p>
        </p:txBody>
      </p:sp>
    </p:spTree>
    <p:extLst>
      <p:ext uri="{BB962C8B-B14F-4D97-AF65-F5344CB8AC3E}">
        <p14:creationId xmlns:p14="http://schemas.microsoft.com/office/powerpoint/2010/main" val="2139375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C6FC1AF-D56A-3C6A-AE13-8022D6794444}"/>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B1227DBA-BACA-CCBA-E013-99E47C200DE1}"/>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236F1E42-3CF7-21B6-5FD3-CDDF48ADC7A6}"/>
              </a:ext>
            </a:extLst>
          </p:cNvPr>
          <p:cNvSpPr>
            <a:spLocks noGrp="1"/>
          </p:cNvSpPr>
          <p:nvPr>
            <p:ph type="dt" sz="half" idx="10"/>
          </p:nvPr>
        </p:nvSpPr>
        <p:spPr/>
        <p:txBody>
          <a:bodyPr/>
          <a:lstStyle/>
          <a:p>
            <a:r>
              <a:rPr lang="de-CH"/>
              <a:t>4.12.2023</a:t>
            </a:r>
            <a:endParaRPr lang="en-GB"/>
          </a:p>
        </p:txBody>
      </p:sp>
      <p:sp>
        <p:nvSpPr>
          <p:cNvPr id="5" name="Footer Placeholder 4">
            <a:extLst>
              <a:ext uri="{FF2B5EF4-FFF2-40B4-BE49-F238E27FC236}">
                <a16:creationId xmlns:a16="http://schemas.microsoft.com/office/drawing/2014/main" id="{1BED7FB4-5A10-20CB-E406-4592663AF1A7}"/>
              </a:ext>
            </a:extLst>
          </p:cNvPr>
          <p:cNvSpPr>
            <a:spLocks noGrp="1"/>
          </p:cNvSpPr>
          <p:nvPr>
            <p:ph type="ftr" sz="quarter" idx="11"/>
          </p:nvPr>
        </p:nvSpPr>
        <p:spPr/>
        <p:txBody>
          <a:bodyPr/>
          <a:lstStyle/>
          <a:p>
            <a:r>
              <a:rPr lang="en-GB"/>
              <a:t>SCE | Mar Capeans</a:t>
            </a:r>
          </a:p>
        </p:txBody>
      </p:sp>
      <p:sp>
        <p:nvSpPr>
          <p:cNvPr id="6" name="Slide Number Placeholder 5">
            <a:extLst>
              <a:ext uri="{FF2B5EF4-FFF2-40B4-BE49-F238E27FC236}">
                <a16:creationId xmlns:a16="http://schemas.microsoft.com/office/drawing/2014/main" id="{02FCDE18-2B94-9044-AE4F-07FDF4D3417A}"/>
              </a:ext>
            </a:extLst>
          </p:cNvPr>
          <p:cNvSpPr>
            <a:spLocks noGrp="1"/>
          </p:cNvSpPr>
          <p:nvPr>
            <p:ph type="sldNum" sz="quarter" idx="12"/>
          </p:nvPr>
        </p:nvSpPr>
        <p:spPr/>
        <p:txBody>
          <a:bodyPr/>
          <a:lstStyle/>
          <a:p>
            <a:fld id="{581606D9-1424-D24D-8F08-847B0A6F25A1}" type="slidenum">
              <a:rPr lang="en-GB" smtClean="0"/>
              <a:t>‹#›</a:t>
            </a:fld>
            <a:endParaRPr lang="en-GB"/>
          </a:p>
        </p:txBody>
      </p:sp>
    </p:spTree>
    <p:extLst>
      <p:ext uri="{BB962C8B-B14F-4D97-AF65-F5344CB8AC3E}">
        <p14:creationId xmlns:p14="http://schemas.microsoft.com/office/powerpoint/2010/main" val="14340615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4.12.2023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SCE | Mar Capeans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34068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userDrawn="1">
  <p:cSld name="Subtitles and 2 Pictures ">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8" y="2420938"/>
            <a:ext cx="5616575"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Date Placeholder 3"/>
          <p:cNvSpPr>
            <a:spLocks noGrp="1"/>
          </p:cNvSpPr>
          <p:nvPr>
            <p:ph type="dt" sz="half" idx="15"/>
          </p:nvPr>
        </p:nvSpPr>
        <p:spPr bwMode="auto"/>
        <p:txBody>
          <a:bodyPr/>
          <a:lstStyle/>
          <a:p>
            <a:pPr>
              <a:defRPr/>
            </a:pPr>
            <a:r>
              <a:rPr lang="de-CH"/>
              <a:t>4.12.2023</a:t>
            </a:r>
            <a:endParaRPr lang="en-US"/>
          </a:p>
        </p:txBody>
      </p:sp>
      <p:sp>
        <p:nvSpPr>
          <p:cNvPr id="9" name="Footer Placeholder 5"/>
          <p:cNvSpPr>
            <a:spLocks noGrp="1"/>
          </p:cNvSpPr>
          <p:nvPr>
            <p:ph type="ftr" sz="quarter" idx="16"/>
          </p:nvPr>
        </p:nvSpPr>
        <p:spPr bwMode="auto"/>
        <p:txBody>
          <a:bodyPr/>
          <a:lstStyle/>
          <a:p>
            <a:pPr>
              <a:defRPr/>
            </a:pPr>
            <a:r>
              <a:rPr lang="en-US"/>
              <a:t>SCE | Mar Capeans</a:t>
            </a:r>
          </a:p>
        </p:txBody>
      </p:sp>
      <p:sp>
        <p:nvSpPr>
          <p:cNvPr id="10" name="Slide Number Placeholder 9"/>
          <p:cNvSpPr>
            <a:spLocks noGrp="1"/>
          </p:cNvSpPr>
          <p:nvPr>
            <p:ph type="sldNum" sz="quarter" idx="17"/>
          </p:nvPr>
        </p:nvSpPr>
        <p:spPr bwMode="auto"/>
        <p:txBody>
          <a:bodyPr/>
          <a:lstStyle/>
          <a:p>
            <a:pPr>
              <a:defRPr/>
            </a:pPr>
            <a:fld id="{36B5EA5A-BC32-A742-B11B-8E7414D5B535}" type="slidenum">
              <a:rPr lang="en-US"/>
              <a:t>‹#›</a:t>
            </a:fld>
            <a:endParaRPr lang="en-US"/>
          </a:p>
        </p:txBody>
      </p:sp>
      <p:sp>
        <p:nvSpPr>
          <p:cNvPr id="11" name="Picture Placeholder 7"/>
          <p:cNvSpPr>
            <a:spLocks noGrp="1"/>
          </p:cNvSpPr>
          <p:nvPr>
            <p:ph type="pic" sz="quarter" idx="18" hasCustomPrompt="1"/>
          </p:nvPr>
        </p:nvSpPr>
        <p:spPr bwMode="auto">
          <a:xfrm>
            <a:off x="6172200" y="2420938"/>
            <a:ext cx="5616575" cy="3779837"/>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GB"/>
              <a:t>Drag and Drop picture</a:t>
            </a:r>
            <a:endParaRPr/>
          </a:p>
        </p:txBody>
      </p:sp>
    </p:spTree>
    <p:extLst>
      <p:ext uri="{BB962C8B-B14F-4D97-AF65-F5344CB8AC3E}">
        <p14:creationId xmlns:p14="http://schemas.microsoft.com/office/powerpoint/2010/main" val="41812691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A6A6AA-599E-BF2D-3EAC-0670316A6AC1}"/>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517005F7-E8DE-10D5-AFC4-DF20E540EFA0}"/>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CE0252F0-C17E-782A-1BBB-5E056B7B64AE}"/>
              </a:ext>
            </a:extLst>
          </p:cNvPr>
          <p:cNvSpPr>
            <a:spLocks noGrp="1"/>
          </p:cNvSpPr>
          <p:nvPr>
            <p:ph type="dt" sz="half" idx="10"/>
          </p:nvPr>
        </p:nvSpPr>
        <p:spPr>
          <a:xfrm>
            <a:off x="272143" y="6356350"/>
            <a:ext cx="2743200" cy="365125"/>
          </a:xfrm>
        </p:spPr>
        <p:txBody>
          <a:bodyPr/>
          <a:lstStyle/>
          <a:p>
            <a:r>
              <a:rPr lang="de-CH"/>
              <a:t>4.12.2023</a:t>
            </a:r>
            <a:endParaRPr lang="en-GB"/>
          </a:p>
        </p:txBody>
      </p:sp>
      <p:sp>
        <p:nvSpPr>
          <p:cNvPr id="5" name="Footer Placeholder 4">
            <a:extLst>
              <a:ext uri="{FF2B5EF4-FFF2-40B4-BE49-F238E27FC236}">
                <a16:creationId xmlns:a16="http://schemas.microsoft.com/office/drawing/2014/main" id="{E5534F1F-B101-9559-77CB-C46E668AB4B6}"/>
              </a:ext>
            </a:extLst>
          </p:cNvPr>
          <p:cNvSpPr>
            <a:spLocks noGrp="1"/>
          </p:cNvSpPr>
          <p:nvPr>
            <p:ph type="ftr" sz="quarter" idx="11"/>
          </p:nvPr>
        </p:nvSpPr>
        <p:spPr/>
        <p:txBody>
          <a:bodyPr/>
          <a:lstStyle/>
          <a:p>
            <a:r>
              <a:rPr lang="en-GB"/>
              <a:t>SCE | Mar Capeans</a:t>
            </a:r>
          </a:p>
        </p:txBody>
      </p:sp>
      <p:sp>
        <p:nvSpPr>
          <p:cNvPr id="6" name="Slide Number Placeholder 5">
            <a:extLst>
              <a:ext uri="{FF2B5EF4-FFF2-40B4-BE49-F238E27FC236}">
                <a16:creationId xmlns:a16="http://schemas.microsoft.com/office/drawing/2014/main" id="{F4AE1853-1961-786A-14E1-947E224776A0}"/>
              </a:ext>
            </a:extLst>
          </p:cNvPr>
          <p:cNvSpPr>
            <a:spLocks noGrp="1"/>
          </p:cNvSpPr>
          <p:nvPr>
            <p:ph type="sldNum" sz="quarter" idx="12"/>
          </p:nvPr>
        </p:nvSpPr>
        <p:spPr>
          <a:xfrm>
            <a:off x="9176657" y="6366329"/>
            <a:ext cx="2743200" cy="365125"/>
          </a:xfrm>
        </p:spPr>
        <p:txBody>
          <a:bodyPr/>
          <a:lstStyle/>
          <a:p>
            <a:fld id="{581606D9-1424-D24D-8F08-847B0A6F25A1}" type="slidenum">
              <a:rPr lang="en-GB" smtClean="0"/>
              <a:t>‹#›</a:t>
            </a:fld>
            <a:endParaRPr lang="en-GB"/>
          </a:p>
        </p:txBody>
      </p:sp>
    </p:spTree>
    <p:extLst>
      <p:ext uri="{BB962C8B-B14F-4D97-AF65-F5344CB8AC3E}">
        <p14:creationId xmlns:p14="http://schemas.microsoft.com/office/powerpoint/2010/main" val="18031437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6A02D6-9A55-F47E-0AD2-F70A682D95DD}"/>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6A60B453-345F-6515-D6F0-D91D71D93D6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66453B87-2500-9D4F-6699-951295F4C949}"/>
              </a:ext>
            </a:extLst>
          </p:cNvPr>
          <p:cNvSpPr>
            <a:spLocks noGrp="1"/>
          </p:cNvSpPr>
          <p:nvPr>
            <p:ph type="dt" sz="half" idx="10"/>
          </p:nvPr>
        </p:nvSpPr>
        <p:spPr/>
        <p:txBody>
          <a:bodyPr/>
          <a:lstStyle/>
          <a:p>
            <a:r>
              <a:rPr lang="de-CH"/>
              <a:t>4.12.2023</a:t>
            </a:r>
            <a:endParaRPr lang="en-GB"/>
          </a:p>
        </p:txBody>
      </p:sp>
      <p:sp>
        <p:nvSpPr>
          <p:cNvPr id="5" name="Footer Placeholder 4">
            <a:extLst>
              <a:ext uri="{FF2B5EF4-FFF2-40B4-BE49-F238E27FC236}">
                <a16:creationId xmlns:a16="http://schemas.microsoft.com/office/drawing/2014/main" id="{A6645BF7-5BD7-434D-2E5B-28E30329543E}"/>
              </a:ext>
            </a:extLst>
          </p:cNvPr>
          <p:cNvSpPr>
            <a:spLocks noGrp="1"/>
          </p:cNvSpPr>
          <p:nvPr>
            <p:ph type="ftr" sz="quarter" idx="11"/>
          </p:nvPr>
        </p:nvSpPr>
        <p:spPr/>
        <p:txBody>
          <a:bodyPr/>
          <a:lstStyle/>
          <a:p>
            <a:r>
              <a:rPr lang="en-GB"/>
              <a:t>SCE | Mar Capeans</a:t>
            </a:r>
          </a:p>
        </p:txBody>
      </p:sp>
      <p:sp>
        <p:nvSpPr>
          <p:cNvPr id="6" name="Slide Number Placeholder 5">
            <a:extLst>
              <a:ext uri="{FF2B5EF4-FFF2-40B4-BE49-F238E27FC236}">
                <a16:creationId xmlns:a16="http://schemas.microsoft.com/office/drawing/2014/main" id="{F32DFDF5-EC94-8E72-EA3D-CE085DF2D940}"/>
              </a:ext>
            </a:extLst>
          </p:cNvPr>
          <p:cNvSpPr>
            <a:spLocks noGrp="1"/>
          </p:cNvSpPr>
          <p:nvPr>
            <p:ph type="sldNum" sz="quarter" idx="12"/>
          </p:nvPr>
        </p:nvSpPr>
        <p:spPr/>
        <p:txBody>
          <a:bodyPr/>
          <a:lstStyle/>
          <a:p>
            <a:fld id="{581606D9-1424-D24D-8F08-847B0A6F25A1}" type="slidenum">
              <a:rPr lang="en-GB" smtClean="0"/>
              <a:t>‹#›</a:t>
            </a:fld>
            <a:endParaRPr lang="en-GB"/>
          </a:p>
        </p:txBody>
      </p:sp>
    </p:spTree>
    <p:extLst>
      <p:ext uri="{BB962C8B-B14F-4D97-AF65-F5344CB8AC3E}">
        <p14:creationId xmlns:p14="http://schemas.microsoft.com/office/powerpoint/2010/main" val="17026730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CB6F9B-C137-37EA-7B1F-187786A4CB8A}"/>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2EFA56E4-A16A-60EE-B5F4-802B8EF47223}"/>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BEE8D98C-EEDD-BB1D-3D31-51DFE50596C1}"/>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9EF9B03D-A978-A0D0-DEDC-447F335B44C6}"/>
              </a:ext>
            </a:extLst>
          </p:cNvPr>
          <p:cNvSpPr>
            <a:spLocks noGrp="1"/>
          </p:cNvSpPr>
          <p:nvPr>
            <p:ph type="dt" sz="half" idx="10"/>
          </p:nvPr>
        </p:nvSpPr>
        <p:spPr/>
        <p:txBody>
          <a:bodyPr/>
          <a:lstStyle/>
          <a:p>
            <a:r>
              <a:rPr lang="de-CH"/>
              <a:t>4.12.2023</a:t>
            </a:r>
            <a:endParaRPr lang="en-GB"/>
          </a:p>
        </p:txBody>
      </p:sp>
      <p:sp>
        <p:nvSpPr>
          <p:cNvPr id="6" name="Footer Placeholder 5">
            <a:extLst>
              <a:ext uri="{FF2B5EF4-FFF2-40B4-BE49-F238E27FC236}">
                <a16:creationId xmlns:a16="http://schemas.microsoft.com/office/drawing/2014/main" id="{7C57B214-7C06-35E9-6258-63D473878447}"/>
              </a:ext>
            </a:extLst>
          </p:cNvPr>
          <p:cNvSpPr>
            <a:spLocks noGrp="1"/>
          </p:cNvSpPr>
          <p:nvPr>
            <p:ph type="ftr" sz="quarter" idx="11"/>
          </p:nvPr>
        </p:nvSpPr>
        <p:spPr/>
        <p:txBody>
          <a:bodyPr/>
          <a:lstStyle/>
          <a:p>
            <a:r>
              <a:rPr lang="en-GB"/>
              <a:t>SCE | Mar Capeans</a:t>
            </a:r>
          </a:p>
        </p:txBody>
      </p:sp>
      <p:sp>
        <p:nvSpPr>
          <p:cNvPr id="7" name="Slide Number Placeholder 6">
            <a:extLst>
              <a:ext uri="{FF2B5EF4-FFF2-40B4-BE49-F238E27FC236}">
                <a16:creationId xmlns:a16="http://schemas.microsoft.com/office/drawing/2014/main" id="{5F52F75E-DBAE-E07B-C5B5-443F63AEAABC}"/>
              </a:ext>
            </a:extLst>
          </p:cNvPr>
          <p:cNvSpPr>
            <a:spLocks noGrp="1"/>
          </p:cNvSpPr>
          <p:nvPr>
            <p:ph type="sldNum" sz="quarter" idx="12"/>
          </p:nvPr>
        </p:nvSpPr>
        <p:spPr/>
        <p:txBody>
          <a:bodyPr/>
          <a:lstStyle/>
          <a:p>
            <a:fld id="{581606D9-1424-D24D-8F08-847B0A6F25A1}" type="slidenum">
              <a:rPr lang="en-GB" smtClean="0"/>
              <a:t>‹#›</a:t>
            </a:fld>
            <a:endParaRPr lang="en-GB"/>
          </a:p>
        </p:txBody>
      </p:sp>
    </p:spTree>
    <p:extLst>
      <p:ext uri="{BB962C8B-B14F-4D97-AF65-F5344CB8AC3E}">
        <p14:creationId xmlns:p14="http://schemas.microsoft.com/office/powerpoint/2010/main" val="1145763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18BD35-57FB-9F5E-2E47-F05F8319B8A2}"/>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981FF5D6-F993-457C-78B1-B574FECCCE6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92C12B7E-D584-3660-AAE1-3FE3EC5BF4E3}"/>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88C02359-D08B-8BD1-DEBD-1E819F938E9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984D21DD-F935-1AB7-406A-C168FD274F25}"/>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EFD8D498-131A-B6BF-6C28-7DECDC7CDEBA}"/>
              </a:ext>
            </a:extLst>
          </p:cNvPr>
          <p:cNvSpPr>
            <a:spLocks noGrp="1"/>
          </p:cNvSpPr>
          <p:nvPr>
            <p:ph type="dt" sz="half" idx="10"/>
          </p:nvPr>
        </p:nvSpPr>
        <p:spPr/>
        <p:txBody>
          <a:bodyPr/>
          <a:lstStyle/>
          <a:p>
            <a:r>
              <a:rPr lang="de-CH"/>
              <a:t>4.12.2023</a:t>
            </a:r>
            <a:endParaRPr lang="en-GB"/>
          </a:p>
        </p:txBody>
      </p:sp>
      <p:sp>
        <p:nvSpPr>
          <p:cNvPr id="8" name="Footer Placeholder 7">
            <a:extLst>
              <a:ext uri="{FF2B5EF4-FFF2-40B4-BE49-F238E27FC236}">
                <a16:creationId xmlns:a16="http://schemas.microsoft.com/office/drawing/2014/main" id="{0D1E3C75-66A0-D914-81A0-3A3E4BF17B23}"/>
              </a:ext>
            </a:extLst>
          </p:cNvPr>
          <p:cNvSpPr>
            <a:spLocks noGrp="1"/>
          </p:cNvSpPr>
          <p:nvPr>
            <p:ph type="ftr" sz="quarter" idx="11"/>
          </p:nvPr>
        </p:nvSpPr>
        <p:spPr/>
        <p:txBody>
          <a:bodyPr/>
          <a:lstStyle/>
          <a:p>
            <a:r>
              <a:rPr lang="en-GB"/>
              <a:t>SCE | Mar Capeans</a:t>
            </a:r>
          </a:p>
        </p:txBody>
      </p:sp>
      <p:sp>
        <p:nvSpPr>
          <p:cNvPr id="9" name="Slide Number Placeholder 8">
            <a:extLst>
              <a:ext uri="{FF2B5EF4-FFF2-40B4-BE49-F238E27FC236}">
                <a16:creationId xmlns:a16="http://schemas.microsoft.com/office/drawing/2014/main" id="{714CD384-9EF2-43B9-EF7E-4DF366000963}"/>
              </a:ext>
            </a:extLst>
          </p:cNvPr>
          <p:cNvSpPr>
            <a:spLocks noGrp="1"/>
          </p:cNvSpPr>
          <p:nvPr>
            <p:ph type="sldNum" sz="quarter" idx="12"/>
          </p:nvPr>
        </p:nvSpPr>
        <p:spPr/>
        <p:txBody>
          <a:bodyPr/>
          <a:lstStyle/>
          <a:p>
            <a:fld id="{581606D9-1424-D24D-8F08-847B0A6F25A1}" type="slidenum">
              <a:rPr lang="en-GB" smtClean="0"/>
              <a:t>‹#›</a:t>
            </a:fld>
            <a:endParaRPr lang="en-GB"/>
          </a:p>
        </p:txBody>
      </p:sp>
    </p:spTree>
    <p:extLst>
      <p:ext uri="{BB962C8B-B14F-4D97-AF65-F5344CB8AC3E}">
        <p14:creationId xmlns:p14="http://schemas.microsoft.com/office/powerpoint/2010/main" val="5782154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3D93A-15A8-79F6-7048-499905F2A685}"/>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5E541DEB-0647-8D79-68A0-30E9EE722890}"/>
              </a:ext>
            </a:extLst>
          </p:cNvPr>
          <p:cNvSpPr>
            <a:spLocks noGrp="1"/>
          </p:cNvSpPr>
          <p:nvPr>
            <p:ph type="dt" sz="half" idx="10"/>
          </p:nvPr>
        </p:nvSpPr>
        <p:spPr/>
        <p:txBody>
          <a:bodyPr/>
          <a:lstStyle/>
          <a:p>
            <a:r>
              <a:rPr lang="de-CH"/>
              <a:t>4.12.2023</a:t>
            </a:r>
            <a:endParaRPr lang="en-GB"/>
          </a:p>
        </p:txBody>
      </p:sp>
      <p:sp>
        <p:nvSpPr>
          <p:cNvPr id="4" name="Footer Placeholder 3">
            <a:extLst>
              <a:ext uri="{FF2B5EF4-FFF2-40B4-BE49-F238E27FC236}">
                <a16:creationId xmlns:a16="http://schemas.microsoft.com/office/drawing/2014/main" id="{01401159-31AE-B402-7EF7-CD135473D5EF}"/>
              </a:ext>
            </a:extLst>
          </p:cNvPr>
          <p:cNvSpPr>
            <a:spLocks noGrp="1"/>
          </p:cNvSpPr>
          <p:nvPr>
            <p:ph type="ftr" sz="quarter" idx="11"/>
          </p:nvPr>
        </p:nvSpPr>
        <p:spPr/>
        <p:txBody>
          <a:bodyPr/>
          <a:lstStyle/>
          <a:p>
            <a:r>
              <a:rPr lang="en-GB"/>
              <a:t>SCE | Mar Capeans</a:t>
            </a:r>
          </a:p>
        </p:txBody>
      </p:sp>
      <p:sp>
        <p:nvSpPr>
          <p:cNvPr id="5" name="Slide Number Placeholder 4">
            <a:extLst>
              <a:ext uri="{FF2B5EF4-FFF2-40B4-BE49-F238E27FC236}">
                <a16:creationId xmlns:a16="http://schemas.microsoft.com/office/drawing/2014/main" id="{97C8457A-1309-FDCC-B728-E2F6A515E8C4}"/>
              </a:ext>
            </a:extLst>
          </p:cNvPr>
          <p:cNvSpPr>
            <a:spLocks noGrp="1"/>
          </p:cNvSpPr>
          <p:nvPr>
            <p:ph type="sldNum" sz="quarter" idx="12"/>
          </p:nvPr>
        </p:nvSpPr>
        <p:spPr/>
        <p:txBody>
          <a:bodyPr/>
          <a:lstStyle/>
          <a:p>
            <a:fld id="{581606D9-1424-D24D-8F08-847B0A6F25A1}" type="slidenum">
              <a:rPr lang="en-GB" smtClean="0"/>
              <a:t>‹#›</a:t>
            </a:fld>
            <a:endParaRPr lang="en-GB"/>
          </a:p>
        </p:txBody>
      </p:sp>
    </p:spTree>
    <p:extLst>
      <p:ext uri="{BB962C8B-B14F-4D97-AF65-F5344CB8AC3E}">
        <p14:creationId xmlns:p14="http://schemas.microsoft.com/office/powerpoint/2010/main" val="19014150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69D9E36-7141-2EB8-98F7-078C13E75765}"/>
              </a:ext>
            </a:extLst>
          </p:cNvPr>
          <p:cNvSpPr>
            <a:spLocks noGrp="1"/>
          </p:cNvSpPr>
          <p:nvPr>
            <p:ph type="dt" sz="half" idx="10"/>
          </p:nvPr>
        </p:nvSpPr>
        <p:spPr/>
        <p:txBody>
          <a:bodyPr/>
          <a:lstStyle/>
          <a:p>
            <a:r>
              <a:rPr lang="de-CH"/>
              <a:t>4.12.2023</a:t>
            </a:r>
            <a:endParaRPr lang="en-GB"/>
          </a:p>
        </p:txBody>
      </p:sp>
      <p:sp>
        <p:nvSpPr>
          <p:cNvPr id="3" name="Footer Placeholder 2">
            <a:extLst>
              <a:ext uri="{FF2B5EF4-FFF2-40B4-BE49-F238E27FC236}">
                <a16:creationId xmlns:a16="http://schemas.microsoft.com/office/drawing/2014/main" id="{B0EF4B2F-3A94-238B-ADDF-D83ACF614EB7}"/>
              </a:ext>
            </a:extLst>
          </p:cNvPr>
          <p:cNvSpPr>
            <a:spLocks noGrp="1"/>
          </p:cNvSpPr>
          <p:nvPr>
            <p:ph type="ftr" sz="quarter" idx="11"/>
          </p:nvPr>
        </p:nvSpPr>
        <p:spPr/>
        <p:txBody>
          <a:bodyPr/>
          <a:lstStyle/>
          <a:p>
            <a:r>
              <a:rPr lang="en-GB"/>
              <a:t>SCE | Mar Capeans</a:t>
            </a:r>
          </a:p>
        </p:txBody>
      </p:sp>
      <p:sp>
        <p:nvSpPr>
          <p:cNvPr id="4" name="Slide Number Placeholder 3">
            <a:extLst>
              <a:ext uri="{FF2B5EF4-FFF2-40B4-BE49-F238E27FC236}">
                <a16:creationId xmlns:a16="http://schemas.microsoft.com/office/drawing/2014/main" id="{35EABD26-F898-9D74-6DF9-75869BB7E610}"/>
              </a:ext>
            </a:extLst>
          </p:cNvPr>
          <p:cNvSpPr>
            <a:spLocks noGrp="1"/>
          </p:cNvSpPr>
          <p:nvPr>
            <p:ph type="sldNum" sz="quarter" idx="12"/>
          </p:nvPr>
        </p:nvSpPr>
        <p:spPr/>
        <p:txBody>
          <a:bodyPr/>
          <a:lstStyle/>
          <a:p>
            <a:fld id="{581606D9-1424-D24D-8F08-847B0A6F25A1}" type="slidenum">
              <a:rPr lang="en-GB" smtClean="0"/>
              <a:t>‹#›</a:t>
            </a:fld>
            <a:endParaRPr lang="en-GB"/>
          </a:p>
        </p:txBody>
      </p:sp>
    </p:spTree>
    <p:extLst>
      <p:ext uri="{BB962C8B-B14F-4D97-AF65-F5344CB8AC3E}">
        <p14:creationId xmlns:p14="http://schemas.microsoft.com/office/powerpoint/2010/main" val="40686227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8ACCC7-E09B-098D-A4FA-80FC9446616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F6F9E8E6-CDE0-EAA6-B203-322D74EE8FB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72B8E414-5107-17DA-50E7-95772DF5EBE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822F0FF-6C62-5EBC-7660-483E1D22A03B}"/>
              </a:ext>
            </a:extLst>
          </p:cNvPr>
          <p:cNvSpPr>
            <a:spLocks noGrp="1"/>
          </p:cNvSpPr>
          <p:nvPr>
            <p:ph type="dt" sz="half" idx="10"/>
          </p:nvPr>
        </p:nvSpPr>
        <p:spPr/>
        <p:txBody>
          <a:bodyPr/>
          <a:lstStyle/>
          <a:p>
            <a:r>
              <a:rPr lang="de-CH"/>
              <a:t>4.12.2023</a:t>
            </a:r>
            <a:endParaRPr lang="en-GB"/>
          </a:p>
        </p:txBody>
      </p:sp>
      <p:sp>
        <p:nvSpPr>
          <p:cNvPr id="6" name="Footer Placeholder 5">
            <a:extLst>
              <a:ext uri="{FF2B5EF4-FFF2-40B4-BE49-F238E27FC236}">
                <a16:creationId xmlns:a16="http://schemas.microsoft.com/office/drawing/2014/main" id="{B24AFB3C-2F3D-1ECD-430F-68C10B1A86E0}"/>
              </a:ext>
            </a:extLst>
          </p:cNvPr>
          <p:cNvSpPr>
            <a:spLocks noGrp="1"/>
          </p:cNvSpPr>
          <p:nvPr>
            <p:ph type="ftr" sz="quarter" idx="11"/>
          </p:nvPr>
        </p:nvSpPr>
        <p:spPr/>
        <p:txBody>
          <a:bodyPr/>
          <a:lstStyle/>
          <a:p>
            <a:r>
              <a:rPr lang="en-GB"/>
              <a:t>SCE | Mar Capeans</a:t>
            </a:r>
          </a:p>
        </p:txBody>
      </p:sp>
      <p:sp>
        <p:nvSpPr>
          <p:cNvPr id="7" name="Slide Number Placeholder 6">
            <a:extLst>
              <a:ext uri="{FF2B5EF4-FFF2-40B4-BE49-F238E27FC236}">
                <a16:creationId xmlns:a16="http://schemas.microsoft.com/office/drawing/2014/main" id="{5EDB2E7F-339E-C32D-641C-9B58E29D2CDF}"/>
              </a:ext>
            </a:extLst>
          </p:cNvPr>
          <p:cNvSpPr>
            <a:spLocks noGrp="1"/>
          </p:cNvSpPr>
          <p:nvPr>
            <p:ph type="sldNum" sz="quarter" idx="12"/>
          </p:nvPr>
        </p:nvSpPr>
        <p:spPr/>
        <p:txBody>
          <a:bodyPr/>
          <a:lstStyle/>
          <a:p>
            <a:fld id="{581606D9-1424-D24D-8F08-847B0A6F25A1}" type="slidenum">
              <a:rPr lang="en-GB" smtClean="0"/>
              <a:t>‹#›</a:t>
            </a:fld>
            <a:endParaRPr lang="en-GB"/>
          </a:p>
        </p:txBody>
      </p:sp>
    </p:spTree>
    <p:extLst>
      <p:ext uri="{BB962C8B-B14F-4D97-AF65-F5344CB8AC3E}">
        <p14:creationId xmlns:p14="http://schemas.microsoft.com/office/powerpoint/2010/main" val="27148213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D29C80-F7C5-2C41-6D35-A44190C9364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47D5E352-1207-2296-3FC9-2D8828CAB23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ABF111B-FC98-672C-FFF0-ADA8D52F76E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2F14D0A-5CFC-75D7-D7BE-A6E315945790}"/>
              </a:ext>
            </a:extLst>
          </p:cNvPr>
          <p:cNvSpPr>
            <a:spLocks noGrp="1"/>
          </p:cNvSpPr>
          <p:nvPr>
            <p:ph type="dt" sz="half" idx="10"/>
          </p:nvPr>
        </p:nvSpPr>
        <p:spPr/>
        <p:txBody>
          <a:bodyPr/>
          <a:lstStyle/>
          <a:p>
            <a:r>
              <a:rPr lang="de-CH"/>
              <a:t>4.12.2023</a:t>
            </a:r>
            <a:endParaRPr lang="en-GB"/>
          </a:p>
        </p:txBody>
      </p:sp>
      <p:sp>
        <p:nvSpPr>
          <p:cNvPr id="6" name="Footer Placeholder 5">
            <a:extLst>
              <a:ext uri="{FF2B5EF4-FFF2-40B4-BE49-F238E27FC236}">
                <a16:creationId xmlns:a16="http://schemas.microsoft.com/office/drawing/2014/main" id="{DDACCB45-B2FC-00DF-3E2C-235D4A8CCD3E}"/>
              </a:ext>
            </a:extLst>
          </p:cNvPr>
          <p:cNvSpPr>
            <a:spLocks noGrp="1"/>
          </p:cNvSpPr>
          <p:nvPr>
            <p:ph type="ftr" sz="quarter" idx="11"/>
          </p:nvPr>
        </p:nvSpPr>
        <p:spPr/>
        <p:txBody>
          <a:bodyPr/>
          <a:lstStyle/>
          <a:p>
            <a:r>
              <a:rPr lang="en-GB"/>
              <a:t>SCE | Mar Capeans</a:t>
            </a:r>
          </a:p>
        </p:txBody>
      </p:sp>
      <p:sp>
        <p:nvSpPr>
          <p:cNvPr id="7" name="Slide Number Placeholder 6">
            <a:extLst>
              <a:ext uri="{FF2B5EF4-FFF2-40B4-BE49-F238E27FC236}">
                <a16:creationId xmlns:a16="http://schemas.microsoft.com/office/drawing/2014/main" id="{D06CC1F1-17ED-FCA5-DDC8-3CF5AF6D6356}"/>
              </a:ext>
            </a:extLst>
          </p:cNvPr>
          <p:cNvSpPr>
            <a:spLocks noGrp="1"/>
          </p:cNvSpPr>
          <p:nvPr>
            <p:ph type="sldNum" sz="quarter" idx="12"/>
          </p:nvPr>
        </p:nvSpPr>
        <p:spPr/>
        <p:txBody>
          <a:bodyPr/>
          <a:lstStyle/>
          <a:p>
            <a:fld id="{581606D9-1424-D24D-8F08-847B0A6F25A1}" type="slidenum">
              <a:rPr lang="en-GB" smtClean="0"/>
              <a:t>‹#›</a:t>
            </a:fld>
            <a:endParaRPr lang="en-GB"/>
          </a:p>
        </p:txBody>
      </p:sp>
    </p:spTree>
    <p:extLst>
      <p:ext uri="{BB962C8B-B14F-4D97-AF65-F5344CB8AC3E}">
        <p14:creationId xmlns:p14="http://schemas.microsoft.com/office/powerpoint/2010/main" val="26967784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5F95726-002E-6E77-69EA-CA5D51A7BD8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45B3CBC7-E10E-448A-6316-513782C8ACA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D0EE0A18-B929-EC16-510D-4593C9D7958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CH"/>
              <a:t>4.12.2023</a:t>
            </a:r>
            <a:endParaRPr lang="en-GB"/>
          </a:p>
        </p:txBody>
      </p:sp>
      <p:sp>
        <p:nvSpPr>
          <p:cNvPr id="5" name="Footer Placeholder 4">
            <a:extLst>
              <a:ext uri="{FF2B5EF4-FFF2-40B4-BE49-F238E27FC236}">
                <a16:creationId xmlns:a16="http://schemas.microsoft.com/office/drawing/2014/main" id="{A51F8875-020C-A135-1FE0-013F0DDA0E0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SCE | Mar Capeans</a:t>
            </a:r>
          </a:p>
        </p:txBody>
      </p:sp>
      <p:sp>
        <p:nvSpPr>
          <p:cNvPr id="6" name="Slide Number Placeholder 5">
            <a:extLst>
              <a:ext uri="{FF2B5EF4-FFF2-40B4-BE49-F238E27FC236}">
                <a16:creationId xmlns:a16="http://schemas.microsoft.com/office/drawing/2014/main" id="{DF0401CD-1B8E-534D-CFBA-23F4CE69147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1606D9-1424-D24D-8F08-847B0A6F25A1}" type="slidenum">
              <a:rPr lang="en-GB" smtClean="0"/>
              <a:t>‹#›</a:t>
            </a:fld>
            <a:endParaRPr lang="en-GB"/>
          </a:p>
        </p:txBody>
      </p:sp>
    </p:spTree>
    <p:extLst>
      <p:ext uri="{BB962C8B-B14F-4D97-AF65-F5344CB8AC3E}">
        <p14:creationId xmlns:p14="http://schemas.microsoft.com/office/powerpoint/2010/main" val="24073677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4" r:id="rId12"/>
    <p:sldLayoutId id="2147483665" r:id="rId13"/>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2.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hyperlink" Target="https://cds.cern.ch/record/2792531" TargetMode="External"/><Relationship Id="rId5" Type="http://schemas.openxmlformats.org/officeDocument/2006/relationships/image" Target="../media/image31.png"/><Relationship Id="rId4" Type="http://schemas.openxmlformats.org/officeDocument/2006/relationships/image" Target="../media/image30.png"/></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6.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35.tiff"/><Relationship Id="rId5" Type="http://schemas.openxmlformats.org/officeDocument/2006/relationships/image" Target="../media/image34.jpeg"/><Relationship Id="rId4" Type="http://schemas.openxmlformats.org/officeDocument/2006/relationships/image" Target="../media/image33.png"/></Relationships>
</file>

<file path=ppt/slides/_rels/slide1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14.xml.rels><?xml version="1.0" encoding="UTF-8" standalone="yes"?>
<Relationships xmlns="http://schemas.openxmlformats.org/package/2006/relationships"><Relationship Id="rId8" Type="http://schemas.openxmlformats.org/officeDocument/2006/relationships/image" Target="../media/image42.jpeg"/><Relationship Id="rId3" Type="http://schemas.openxmlformats.org/officeDocument/2006/relationships/image" Target="../media/image39.png"/><Relationship Id="rId7" Type="http://schemas.openxmlformats.org/officeDocument/2006/relationships/image" Target="../media/image41.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40.jpeg"/><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2.xml"/><Relationship Id="rId1" Type="http://schemas.openxmlformats.org/officeDocument/2006/relationships/slideLayout" Target="../slideLayouts/slideLayout13.xml"/><Relationship Id="rId4" Type="http://schemas.openxmlformats.org/officeDocument/2006/relationships/image" Target="../media/image44.jpeg"/></Relationships>
</file>

<file path=ppt/slides/_rels/slide16.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hyperlink" Target="https://building777.web.cern.ch/" TargetMode="External"/><Relationship Id="rId4" Type="http://schemas.openxmlformats.org/officeDocument/2006/relationships/image" Target="../media/image46.png"/></Relationships>
</file>

<file path=ppt/slides/_rels/slide17.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47.jpe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notesSlide" Target="../notesSlides/notesSlide14.xml"/><Relationship Id="rId16" Type="http://schemas.openxmlformats.org/officeDocument/2006/relationships/image" Target="../media/image14.png"/><Relationship Id="rId1" Type="http://schemas.openxmlformats.org/officeDocument/2006/relationships/slideLayout" Target="../slideLayouts/slideLayout13.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19" Type="http://schemas.openxmlformats.org/officeDocument/2006/relationships/image" Target="../media/image4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 Id="rId4" Type="http://schemas.openxmlformats.org/officeDocument/2006/relationships/image" Target="../media/image51.JPG"/></Relationships>
</file>

<file path=ppt/slides/_rels/slide19.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52.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notesSlide" Target="../notesSlides/notesSlide15.xml"/><Relationship Id="rId16"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chart" Target="../charts/chart1.xml"/><Relationship Id="rId4" Type="http://schemas.microsoft.com/office/2007/relationships/hdphoto" Target="../media/hdphoto2.wdp"/></Relationships>
</file>

<file path=ppt/slides/_rels/slide21.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54.jpeg"/><Relationship Id="rId7" Type="http://schemas.openxmlformats.org/officeDocument/2006/relationships/image" Target="../media/image57.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56.png"/><Relationship Id="rId5" Type="http://schemas.openxmlformats.org/officeDocument/2006/relationships/image" Target="../media/image27.png"/><Relationship Id="rId4" Type="http://schemas.openxmlformats.org/officeDocument/2006/relationships/image" Target="../media/image55.jpeg"/></Relationships>
</file>

<file path=ppt/slides/_rels/slide2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59.png"/><Relationship Id="rId5" Type="http://schemas.openxmlformats.org/officeDocument/2006/relationships/image" Target="../media/image27.png"/><Relationship Id="rId4" Type="http://schemas.microsoft.com/office/2007/relationships/hdphoto" Target="../media/hdphoto4.wdp"/></Relationships>
</file>

<file path=ppt/slides/_rels/slide23.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hyperlink" Target="https://home.cern/news/news/knowledge-sharing/launching-cern-innovation-programme-environmental-applications-cipea" TargetMode="External"/><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notesSlide" Target="../notesSlides/notesSlide19.xml"/><Relationship Id="rId16" Type="http://schemas.openxmlformats.org/officeDocument/2006/relationships/image" Target="../media/image14.png"/><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61.png"/></Relationships>
</file>

<file path=ppt/slides/_rels/slide25.xml.rels><?xml version="1.0" encoding="UTF-8" standalone="yes"?>
<Relationships xmlns="http://schemas.openxmlformats.org/package/2006/relationships"><Relationship Id="rId3" Type="http://schemas.openxmlformats.org/officeDocument/2006/relationships/image" Target="../media/image63.jpg"/><Relationship Id="rId2" Type="http://schemas.openxmlformats.org/officeDocument/2006/relationships/image" Target="../media/image62.png"/><Relationship Id="rId1" Type="http://schemas.openxmlformats.org/officeDocument/2006/relationships/slideLayout" Target="../slideLayouts/slideLayout7.xml"/><Relationship Id="rId4" Type="http://schemas.openxmlformats.org/officeDocument/2006/relationships/image" Target="../media/image64.png"/></Relationships>
</file>

<file path=ppt/slides/_rels/slide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9209FB49-F250-B21C-ED29-7799D1A58FAD}"/>
              </a:ext>
            </a:extLst>
          </p:cNvPr>
          <p:cNvGrpSpPr>
            <a:grpSpLocks noChangeAspect="1"/>
          </p:cNvGrpSpPr>
          <p:nvPr/>
        </p:nvGrpSpPr>
        <p:grpSpPr>
          <a:xfrm>
            <a:off x="2839229" y="39680"/>
            <a:ext cx="6477002" cy="6744934"/>
            <a:chOff x="1517650" y="611188"/>
            <a:chExt cx="4413250" cy="4595812"/>
          </a:xfrm>
        </p:grpSpPr>
        <p:pic>
          <p:nvPicPr>
            <p:cNvPr id="6" name="Picture 100">
              <a:extLst>
                <a:ext uri="{FF2B5EF4-FFF2-40B4-BE49-F238E27FC236}">
                  <a16:creationId xmlns:a16="http://schemas.microsoft.com/office/drawing/2014/main" id="{D5AA33B5-DA8D-BA2A-45FE-031C987BE300}"/>
                </a:ext>
              </a:extLst>
            </p:cNvPr>
            <p:cNvPicPr>
              <a:picLocks noChangeAspect="1" noChangeArrowheads="1"/>
            </p:cNvPicPr>
            <p:nvPr/>
          </p:nvPicPr>
          <p:blipFill>
            <a:blip r:embed="rId3">
              <a:lum bright="70000" contrast="-70000"/>
              <a:extLst>
                <a:ext uri="{28A0092B-C50C-407E-A947-70E740481C1C}">
                  <a14:useLocalDpi xmlns:a14="http://schemas.microsoft.com/office/drawing/2010/main"/>
                </a:ext>
              </a:extLst>
            </a:blip>
            <a:srcRect/>
            <a:stretch>
              <a:fillRect/>
            </a:stretch>
          </p:blipFill>
          <p:spPr bwMode="auto">
            <a:xfrm>
              <a:off x="1517650" y="611188"/>
              <a:ext cx="4413250" cy="459581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1">
              <a:extLst>
                <a:ext uri="{FF2B5EF4-FFF2-40B4-BE49-F238E27FC236}">
                  <a16:creationId xmlns:a16="http://schemas.microsoft.com/office/drawing/2014/main" id="{961664A0-4BFD-FCAD-B43E-8F854C24D931}"/>
                </a:ext>
              </a:extLst>
            </p:cNvPr>
            <p:cNvPicPr>
              <a:picLocks noChangeAspect="1" noChangeArrowheads="1"/>
            </p:cNvPicPr>
            <p:nvPr/>
          </p:nvPicPr>
          <p:blipFill>
            <a:blip r:embed="rId4">
              <a:lum bright="70000" contrast="-70000"/>
              <a:extLst>
                <a:ext uri="{28A0092B-C50C-407E-A947-70E740481C1C}">
                  <a14:useLocalDpi xmlns:a14="http://schemas.microsoft.com/office/drawing/2010/main"/>
                </a:ext>
              </a:extLst>
            </a:blip>
            <a:srcRect/>
            <a:stretch>
              <a:fillRect/>
            </a:stretch>
          </p:blipFill>
          <p:spPr bwMode="auto">
            <a:xfrm>
              <a:off x="1552575" y="676275"/>
              <a:ext cx="4343400" cy="447992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02">
              <a:extLst>
                <a:ext uri="{FF2B5EF4-FFF2-40B4-BE49-F238E27FC236}">
                  <a16:creationId xmlns:a16="http://schemas.microsoft.com/office/drawing/2014/main" id="{DF7AFA3F-E802-1E4A-1182-379A3F013CEF}"/>
                </a:ext>
              </a:extLst>
            </p:cNvPr>
            <p:cNvPicPr>
              <a:picLocks noChangeAspect="1" noChangeArrowheads="1"/>
            </p:cNvPicPr>
            <p:nvPr/>
          </p:nvPicPr>
          <p:blipFill>
            <a:blip r:embed="rId5">
              <a:lum bright="70000" contrast="-70000"/>
              <a:extLst>
                <a:ext uri="{28A0092B-C50C-407E-A947-70E740481C1C}">
                  <a14:useLocalDpi xmlns:a14="http://schemas.microsoft.com/office/drawing/2010/main"/>
                </a:ext>
              </a:extLst>
            </a:blip>
            <a:srcRect/>
            <a:stretch>
              <a:fillRect/>
            </a:stretch>
          </p:blipFill>
          <p:spPr bwMode="auto">
            <a:xfrm>
              <a:off x="1601788" y="749300"/>
              <a:ext cx="4241800" cy="43338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03">
              <a:extLst>
                <a:ext uri="{FF2B5EF4-FFF2-40B4-BE49-F238E27FC236}">
                  <a16:creationId xmlns:a16="http://schemas.microsoft.com/office/drawing/2014/main" id="{4F6921B2-BAE9-3895-D51A-4C344FB15C52}"/>
                </a:ext>
              </a:extLst>
            </p:cNvPr>
            <p:cNvPicPr>
              <a:picLocks noChangeAspect="1" noChangeArrowheads="1"/>
            </p:cNvPicPr>
            <p:nvPr/>
          </p:nvPicPr>
          <p:blipFill>
            <a:blip r:embed="rId6">
              <a:lum bright="70000" contrast="-70000"/>
              <a:extLst>
                <a:ext uri="{28A0092B-C50C-407E-A947-70E740481C1C}">
                  <a14:useLocalDpi xmlns:a14="http://schemas.microsoft.com/office/drawing/2010/main"/>
                </a:ext>
              </a:extLst>
            </a:blip>
            <a:srcRect/>
            <a:stretch>
              <a:fillRect/>
            </a:stretch>
          </p:blipFill>
          <p:spPr bwMode="auto">
            <a:xfrm>
              <a:off x="1655763" y="830263"/>
              <a:ext cx="4133850" cy="418147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04">
              <a:extLst>
                <a:ext uri="{FF2B5EF4-FFF2-40B4-BE49-F238E27FC236}">
                  <a16:creationId xmlns:a16="http://schemas.microsoft.com/office/drawing/2014/main" id="{F856E860-84DF-1D5E-E9CE-5AB222E99484}"/>
                </a:ext>
              </a:extLst>
            </p:cNvPr>
            <p:cNvPicPr>
              <a:picLocks noChangeAspect="1" noChangeArrowheads="1"/>
            </p:cNvPicPr>
            <p:nvPr/>
          </p:nvPicPr>
          <p:blipFill>
            <a:blip r:embed="rId7">
              <a:lum bright="70000" contrast="-70000"/>
              <a:extLst>
                <a:ext uri="{28A0092B-C50C-407E-A947-70E740481C1C}">
                  <a14:useLocalDpi xmlns:a14="http://schemas.microsoft.com/office/drawing/2010/main"/>
                </a:ext>
              </a:extLst>
            </a:blip>
            <a:srcRect/>
            <a:stretch>
              <a:fillRect/>
            </a:stretch>
          </p:blipFill>
          <p:spPr bwMode="auto">
            <a:xfrm>
              <a:off x="1712913" y="908050"/>
              <a:ext cx="4021137" cy="402748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5">
              <a:extLst>
                <a:ext uri="{FF2B5EF4-FFF2-40B4-BE49-F238E27FC236}">
                  <a16:creationId xmlns:a16="http://schemas.microsoft.com/office/drawing/2014/main" id="{F31DA7F8-BA8F-AC71-051C-29A5523870A3}"/>
                </a:ext>
              </a:extLst>
            </p:cNvPr>
            <p:cNvPicPr>
              <a:picLocks noChangeAspect="1" noChangeArrowheads="1"/>
            </p:cNvPicPr>
            <p:nvPr/>
          </p:nvPicPr>
          <p:blipFill>
            <a:blip r:embed="rId8">
              <a:lum bright="70000" contrast="-70000"/>
              <a:extLst>
                <a:ext uri="{28A0092B-C50C-407E-A947-70E740481C1C}">
                  <a14:useLocalDpi xmlns:a14="http://schemas.microsoft.com/office/drawing/2010/main"/>
                </a:ext>
              </a:extLst>
            </a:blip>
            <a:srcRect/>
            <a:stretch>
              <a:fillRect/>
            </a:stretch>
          </p:blipFill>
          <p:spPr bwMode="auto">
            <a:xfrm>
              <a:off x="1773238" y="992188"/>
              <a:ext cx="3900487" cy="387032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06">
              <a:extLst>
                <a:ext uri="{FF2B5EF4-FFF2-40B4-BE49-F238E27FC236}">
                  <a16:creationId xmlns:a16="http://schemas.microsoft.com/office/drawing/2014/main" id="{B45D1DD6-D4BF-D7F3-C176-CF1137A2E784}"/>
                </a:ext>
              </a:extLst>
            </p:cNvPr>
            <p:cNvPicPr>
              <a:picLocks noChangeAspect="1" noChangeArrowheads="1"/>
            </p:cNvPicPr>
            <p:nvPr/>
          </p:nvPicPr>
          <p:blipFill>
            <a:blip r:embed="rId9">
              <a:lum bright="70000" contrast="-70000"/>
              <a:extLst>
                <a:ext uri="{28A0092B-C50C-407E-A947-70E740481C1C}">
                  <a14:useLocalDpi xmlns:a14="http://schemas.microsoft.com/office/drawing/2010/main"/>
                </a:ext>
              </a:extLst>
            </a:blip>
            <a:srcRect/>
            <a:stretch>
              <a:fillRect/>
            </a:stretch>
          </p:blipFill>
          <p:spPr bwMode="auto">
            <a:xfrm>
              <a:off x="1835150" y="1073150"/>
              <a:ext cx="3775075" cy="370840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07">
              <a:extLst>
                <a:ext uri="{FF2B5EF4-FFF2-40B4-BE49-F238E27FC236}">
                  <a16:creationId xmlns:a16="http://schemas.microsoft.com/office/drawing/2014/main" id="{4E195804-6496-450B-DADE-D96D7A220DE0}"/>
                </a:ext>
              </a:extLst>
            </p:cNvPr>
            <p:cNvPicPr>
              <a:picLocks noChangeAspect="1" noChangeArrowheads="1"/>
            </p:cNvPicPr>
            <p:nvPr/>
          </p:nvPicPr>
          <p:blipFill>
            <a:blip r:embed="rId10">
              <a:lum bright="70000" contrast="-70000"/>
              <a:extLst>
                <a:ext uri="{28A0092B-C50C-407E-A947-70E740481C1C}">
                  <a14:useLocalDpi xmlns:a14="http://schemas.microsoft.com/office/drawing/2010/main"/>
                </a:ext>
              </a:extLst>
            </a:blip>
            <a:srcRect/>
            <a:stretch>
              <a:fillRect/>
            </a:stretch>
          </p:blipFill>
          <p:spPr bwMode="auto">
            <a:xfrm>
              <a:off x="1901825" y="1154113"/>
              <a:ext cx="3644900" cy="354647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08">
              <a:extLst>
                <a:ext uri="{FF2B5EF4-FFF2-40B4-BE49-F238E27FC236}">
                  <a16:creationId xmlns:a16="http://schemas.microsoft.com/office/drawing/2014/main" id="{BE636EB0-BC66-76F6-FAF7-A82D7DFD4D26}"/>
                </a:ext>
              </a:extLst>
            </p:cNvPr>
            <p:cNvPicPr>
              <a:picLocks noChangeAspect="1" noChangeArrowheads="1"/>
            </p:cNvPicPr>
            <p:nvPr/>
          </p:nvPicPr>
          <p:blipFill>
            <a:blip r:embed="rId11">
              <a:lum bright="70000" contrast="-70000"/>
              <a:extLst>
                <a:ext uri="{28A0092B-C50C-407E-A947-70E740481C1C}">
                  <a14:useLocalDpi xmlns:a14="http://schemas.microsoft.com/office/drawing/2010/main"/>
                </a:ext>
              </a:extLst>
            </a:blip>
            <a:srcRect/>
            <a:stretch>
              <a:fillRect/>
            </a:stretch>
          </p:blipFill>
          <p:spPr bwMode="auto">
            <a:xfrm>
              <a:off x="1968500" y="1241425"/>
              <a:ext cx="3509963" cy="338137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09">
              <a:extLst>
                <a:ext uri="{FF2B5EF4-FFF2-40B4-BE49-F238E27FC236}">
                  <a16:creationId xmlns:a16="http://schemas.microsoft.com/office/drawing/2014/main" id="{DEA8FC4D-C48A-7A5B-13B0-C5D984AF519C}"/>
                </a:ext>
              </a:extLst>
            </p:cNvPr>
            <p:cNvPicPr>
              <a:picLocks noChangeAspect="1" noChangeArrowheads="1"/>
            </p:cNvPicPr>
            <p:nvPr/>
          </p:nvPicPr>
          <p:blipFill>
            <a:blip r:embed="rId12">
              <a:lum bright="70000" contrast="-70000"/>
              <a:extLst>
                <a:ext uri="{28A0092B-C50C-407E-A947-70E740481C1C}">
                  <a14:useLocalDpi xmlns:a14="http://schemas.microsoft.com/office/drawing/2010/main"/>
                </a:ext>
              </a:extLst>
            </a:blip>
            <a:srcRect/>
            <a:stretch>
              <a:fillRect/>
            </a:stretch>
          </p:blipFill>
          <p:spPr bwMode="auto">
            <a:xfrm>
              <a:off x="2038350" y="1308100"/>
              <a:ext cx="3370263" cy="3249613"/>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10">
              <a:extLst>
                <a:ext uri="{FF2B5EF4-FFF2-40B4-BE49-F238E27FC236}">
                  <a16:creationId xmlns:a16="http://schemas.microsoft.com/office/drawing/2014/main" id="{A4FF587F-5B3C-6F96-C25D-A3836EDB8EA7}"/>
                </a:ext>
              </a:extLst>
            </p:cNvPr>
            <p:cNvPicPr>
              <a:picLocks noChangeAspect="1" noChangeArrowheads="1"/>
            </p:cNvPicPr>
            <p:nvPr/>
          </p:nvPicPr>
          <p:blipFill>
            <a:blip r:embed="rId13">
              <a:lum bright="70000" contrast="-70000"/>
              <a:extLst>
                <a:ext uri="{28A0092B-C50C-407E-A947-70E740481C1C}">
                  <a14:useLocalDpi xmlns:a14="http://schemas.microsoft.com/office/drawing/2010/main"/>
                </a:ext>
              </a:extLst>
            </a:blip>
            <a:srcRect/>
            <a:stretch>
              <a:fillRect/>
            </a:stretch>
          </p:blipFill>
          <p:spPr bwMode="auto">
            <a:xfrm>
              <a:off x="2109788" y="1366838"/>
              <a:ext cx="3227387" cy="3141662"/>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11">
              <a:extLst>
                <a:ext uri="{FF2B5EF4-FFF2-40B4-BE49-F238E27FC236}">
                  <a16:creationId xmlns:a16="http://schemas.microsoft.com/office/drawing/2014/main" id="{4B32128B-4AE1-B9D3-DB43-7CF5FE2F88EE}"/>
                </a:ext>
              </a:extLst>
            </p:cNvPr>
            <p:cNvPicPr>
              <a:picLocks noChangeAspect="1" noChangeArrowheads="1"/>
            </p:cNvPicPr>
            <p:nvPr/>
          </p:nvPicPr>
          <p:blipFill>
            <a:blip r:embed="rId14">
              <a:lum bright="70000" contrast="-70000"/>
              <a:extLst>
                <a:ext uri="{28A0092B-C50C-407E-A947-70E740481C1C}">
                  <a14:useLocalDpi xmlns:a14="http://schemas.microsoft.com/office/drawing/2010/main"/>
                </a:ext>
              </a:extLst>
            </a:blip>
            <a:srcRect/>
            <a:stretch>
              <a:fillRect/>
            </a:stretch>
          </p:blipFill>
          <p:spPr bwMode="auto">
            <a:xfrm>
              <a:off x="2182813" y="1423988"/>
              <a:ext cx="3081337" cy="302895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12">
              <a:extLst>
                <a:ext uri="{FF2B5EF4-FFF2-40B4-BE49-F238E27FC236}">
                  <a16:creationId xmlns:a16="http://schemas.microsoft.com/office/drawing/2014/main" id="{8BF434AB-C556-6D1E-D96E-570A92675C22}"/>
                </a:ext>
              </a:extLst>
            </p:cNvPr>
            <p:cNvPicPr>
              <a:picLocks noChangeAspect="1" noChangeArrowheads="1"/>
            </p:cNvPicPr>
            <p:nvPr/>
          </p:nvPicPr>
          <p:blipFill>
            <a:blip r:embed="rId15">
              <a:lum bright="70000" contrast="-70000"/>
              <a:extLst>
                <a:ext uri="{28A0092B-C50C-407E-A947-70E740481C1C}">
                  <a14:useLocalDpi xmlns:a14="http://schemas.microsoft.com/office/drawing/2010/main"/>
                </a:ext>
              </a:extLst>
            </a:blip>
            <a:srcRect/>
            <a:stretch>
              <a:fillRect/>
            </a:stretch>
          </p:blipFill>
          <p:spPr bwMode="auto">
            <a:xfrm>
              <a:off x="2257425" y="1482725"/>
              <a:ext cx="2932113" cy="2911475"/>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13">
              <a:extLst>
                <a:ext uri="{FF2B5EF4-FFF2-40B4-BE49-F238E27FC236}">
                  <a16:creationId xmlns:a16="http://schemas.microsoft.com/office/drawing/2014/main" id="{AA078200-AEE0-5957-B0BE-5A32B092645F}"/>
                </a:ext>
              </a:extLst>
            </p:cNvPr>
            <p:cNvPicPr>
              <a:picLocks noChangeAspect="1" noChangeArrowheads="1"/>
            </p:cNvPicPr>
            <p:nvPr/>
          </p:nvPicPr>
          <p:blipFill>
            <a:blip r:embed="rId16">
              <a:lum bright="70000" contrast="-70000"/>
              <a:extLst>
                <a:ext uri="{28A0092B-C50C-407E-A947-70E740481C1C}">
                  <a14:useLocalDpi xmlns:a14="http://schemas.microsoft.com/office/drawing/2010/main"/>
                </a:ext>
              </a:extLst>
            </a:blip>
            <a:srcRect/>
            <a:stretch>
              <a:fillRect/>
            </a:stretch>
          </p:blipFill>
          <p:spPr bwMode="auto">
            <a:xfrm>
              <a:off x="2333625" y="1549400"/>
              <a:ext cx="2781300" cy="278765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14">
              <a:extLst>
                <a:ext uri="{FF2B5EF4-FFF2-40B4-BE49-F238E27FC236}">
                  <a16:creationId xmlns:a16="http://schemas.microsoft.com/office/drawing/2014/main" id="{73161261-F9E9-1DC1-C81F-9691A54AAA7D}"/>
                </a:ext>
              </a:extLst>
            </p:cNvPr>
            <p:cNvPicPr>
              <a:picLocks noChangeAspect="1" noChangeArrowheads="1"/>
            </p:cNvPicPr>
            <p:nvPr/>
          </p:nvPicPr>
          <p:blipFill>
            <a:blip r:embed="rId17">
              <a:lum bright="70000" contrast="-70000"/>
              <a:extLst>
                <a:ext uri="{28A0092B-C50C-407E-A947-70E740481C1C}">
                  <a14:useLocalDpi xmlns:a14="http://schemas.microsoft.com/office/drawing/2010/main"/>
                </a:ext>
              </a:extLst>
            </a:blip>
            <a:srcRect/>
            <a:stretch>
              <a:fillRect/>
            </a:stretch>
          </p:blipFill>
          <p:spPr bwMode="auto">
            <a:xfrm>
              <a:off x="2409825" y="1612900"/>
              <a:ext cx="2627313" cy="2660650"/>
            </a:xfrm>
            <a:prstGeom prst="rect">
              <a:avLst/>
            </a:prstGeom>
            <a:noFill/>
            <a:extLst>
              <a:ext uri="{909E8E84-426E-40DD-AFC4-6F175D3DCCD1}">
                <a14:hiddenFill xmlns:a14="http://schemas.microsoft.com/office/drawing/2010/main">
                  <a:solidFill>
                    <a:srgbClr val="FFFFFF"/>
                  </a:solidFill>
                </a14:hiddenFill>
              </a:ext>
            </a:extLst>
          </p:spPr>
        </p:pic>
      </p:grpSp>
      <p:sp>
        <p:nvSpPr>
          <p:cNvPr id="3" name="Subtitle 2">
            <a:extLst>
              <a:ext uri="{FF2B5EF4-FFF2-40B4-BE49-F238E27FC236}">
                <a16:creationId xmlns:a16="http://schemas.microsoft.com/office/drawing/2014/main" id="{CBD5D251-318C-6953-2C71-7CDB0CB1EA27}"/>
              </a:ext>
            </a:extLst>
          </p:cNvPr>
          <p:cNvSpPr>
            <a:spLocks noGrp="1"/>
          </p:cNvSpPr>
          <p:nvPr>
            <p:ph type="subTitle" idx="1"/>
          </p:nvPr>
        </p:nvSpPr>
        <p:spPr>
          <a:xfrm>
            <a:off x="1550335" y="6244088"/>
            <a:ext cx="9144000" cy="575563"/>
          </a:xfrm>
        </p:spPr>
        <p:txBody>
          <a:bodyPr/>
          <a:lstStyle/>
          <a:p>
            <a:r>
              <a:rPr lang="en-GB" dirty="0">
                <a:solidFill>
                  <a:srgbClr val="006892"/>
                </a:solidFill>
                <a:latin typeface="+mj-lt"/>
              </a:rPr>
              <a:t>Mar Capeans</a:t>
            </a:r>
          </a:p>
        </p:txBody>
      </p:sp>
      <p:sp>
        <p:nvSpPr>
          <p:cNvPr id="21" name="Title 6">
            <a:extLst>
              <a:ext uri="{FF2B5EF4-FFF2-40B4-BE49-F238E27FC236}">
                <a16:creationId xmlns:a16="http://schemas.microsoft.com/office/drawing/2014/main" id="{1EF5B8C3-F0C7-4ADC-261B-6509AAE9A1DA}"/>
              </a:ext>
            </a:extLst>
          </p:cNvPr>
          <p:cNvSpPr/>
          <p:nvPr/>
        </p:nvSpPr>
        <p:spPr bwMode="auto">
          <a:xfrm>
            <a:off x="26335" y="2113005"/>
            <a:ext cx="12192000" cy="1356623"/>
          </a:xfrm>
          <a:prstGeom prst="rect">
            <a:avLst/>
          </a:prstGeom>
          <a:noFill/>
        </p:spPr>
        <p:txBody>
          <a:bodyPr wrap="square" lIns="0" rIns="0" rtlCol="0">
            <a:noAutofit/>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lgn="ctr"/>
            <a:r>
              <a:rPr lang="fr-CH" sz="5000" spc="-300" dirty="0">
                <a:solidFill>
                  <a:srgbClr val="006892"/>
                </a:solidFill>
                <a:latin typeface="Franklin Gothic Heavy" panose="020B0903020102020204" pitchFamily="34" charset="0"/>
              </a:rPr>
              <a:t>CERN</a:t>
            </a:r>
          </a:p>
          <a:p>
            <a:pPr algn="ctr"/>
            <a:r>
              <a:rPr lang="fr-CH" sz="5000" spc="-300" dirty="0">
                <a:solidFill>
                  <a:srgbClr val="006892"/>
                </a:solidFill>
                <a:latin typeface="Franklin Gothic Heavy" panose="020B0903020102020204" pitchFamily="34" charset="0"/>
              </a:rPr>
              <a:t>SITE AND CIVIL ENGINEERING DEPARTMENT</a:t>
            </a:r>
            <a:endParaRPr lang="en-GB" sz="5000" spc="-300" dirty="0">
              <a:latin typeface="Franklin Gothic Heavy" panose="020B0903020102020204" pitchFamily="34" charset="0"/>
            </a:endParaRPr>
          </a:p>
        </p:txBody>
      </p:sp>
      <p:pic>
        <p:nvPicPr>
          <p:cNvPr id="25" name="Picture 24">
            <a:extLst>
              <a:ext uri="{FF2B5EF4-FFF2-40B4-BE49-F238E27FC236}">
                <a16:creationId xmlns:a16="http://schemas.microsoft.com/office/drawing/2014/main" id="{7CD6362A-1591-598B-4A2B-6199DDC1B4CE}"/>
              </a:ext>
            </a:extLst>
          </p:cNvPr>
          <p:cNvPicPr>
            <a:picLocks noChangeAspect="1"/>
          </p:cNvPicPr>
          <p:nvPr/>
        </p:nvPicPr>
        <p:blipFill>
          <a:blip r:embed="rId18"/>
          <a:stretch>
            <a:fillRect/>
          </a:stretch>
        </p:blipFill>
        <p:spPr>
          <a:xfrm>
            <a:off x="5739667" y="4337467"/>
            <a:ext cx="709916" cy="721277"/>
          </a:xfrm>
          <a:prstGeom prst="rect">
            <a:avLst/>
          </a:prstGeom>
        </p:spPr>
      </p:pic>
    </p:spTree>
    <p:extLst>
      <p:ext uri="{BB962C8B-B14F-4D97-AF65-F5344CB8AC3E}">
        <p14:creationId xmlns:p14="http://schemas.microsoft.com/office/powerpoint/2010/main" val="1238172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6">
            <a:extLst>
              <a:ext uri="{FF2B5EF4-FFF2-40B4-BE49-F238E27FC236}">
                <a16:creationId xmlns:a16="http://schemas.microsoft.com/office/drawing/2014/main" id="{847438E9-CBA2-46DB-ABBB-75FC6E6C98D6}"/>
              </a:ext>
            </a:extLst>
          </p:cNvPr>
          <p:cNvSpPr txBox="1">
            <a:spLocks noChangeArrowheads="1"/>
          </p:cNvSpPr>
          <p:nvPr/>
        </p:nvSpPr>
        <p:spPr bwMode="auto">
          <a:xfrm>
            <a:off x="0" y="566595"/>
            <a:ext cx="12192000" cy="460085"/>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lgn="ctr">
              <a:defRPr/>
            </a:pPr>
            <a:r>
              <a:rPr lang="fr-FR" sz="2200" b="1" spc="-80" dirty="0">
                <a:solidFill>
                  <a:srgbClr val="4C7FAE"/>
                </a:solidFill>
              </a:rPr>
              <a:t>Framework objectives and </a:t>
            </a:r>
            <a:r>
              <a:rPr lang="fr-FR" sz="2200" b="1" spc="-80" dirty="0" err="1">
                <a:solidFill>
                  <a:srgbClr val="4C7FAE"/>
                </a:solidFill>
              </a:rPr>
              <a:t>measures</a:t>
            </a:r>
            <a:r>
              <a:rPr lang="fr-FR" sz="2200" b="1" spc="-80" dirty="0">
                <a:solidFill>
                  <a:srgbClr val="4C7FAE"/>
                </a:solidFill>
              </a:rPr>
              <a:t> </a:t>
            </a:r>
          </a:p>
        </p:txBody>
      </p:sp>
      <p:sp>
        <p:nvSpPr>
          <p:cNvPr id="11" name="Title 6">
            <a:extLst>
              <a:ext uri="{FF2B5EF4-FFF2-40B4-BE49-F238E27FC236}">
                <a16:creationId xmlns:a16="http://schemas.microsoft.com/office/drawing/2014/main" id="{254327F4-8E84-4801-AAE6-289C68BDDB8D}"/>
              </a:ext>
            </a:extLst>
          </p:cNvPr>
          <p:cNvSpPr txBox="1">
            <a:spLocks noChangeArrowheads="1"/>
          </p:cNvSpPr>
          <p:nvPr/>
        </p:nvSpPr>
        <p:spPr bwMode="auto">
          <a:xfrm>
            <a:off x="0" y="165275"/>
            <a:ext cx="12192000" cy="460085"/>
          </a:xfrm>
          <a:prstGeom prst="rect">
            <a:avLst/>
          </a:prstGeom>
          <a:solidFill>
            <a:schemeClr val="bg1">
              <a:alpha val="63000"/>
            </a:schemeClr>
          </a:solidFill>
          <a:ln>
            <a:solidFill>
              <a:schemeClr val="bg2"/>
            </a:solidFill>
          </a:ln>
          <a:effectLst/>
        </p:spPr>
        <p:txBody>
          <a:bodyPr vert="horz" wrap="square" lIns="91440" tIns="45720" rIns="91440" bIns="45720" numCol="1" anchor="t"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lgn="ctr">
              <a:defRPr/>
            </a:pPr>
            <a:r>
              <a:rPr lang="fr-CH" sz="3200" spc="-300" dirty="0">
                <a:solidFill>
                  <a:srgbClr val="006892"/>
                </a:solidFill>
                <a:latin typeface="Franklin Gothic Heavy" panose="020B0903020102020204" pitchFamily="34" charset="0"/>
              </a:rPr>
              <a:t>MASTERPLAN</a:t>
            </a:r>
            <a:r>
              <a:rPr lang="fr-CH" sz="3200" spc="-300" dirty="0">
                <a:latin typeface="Franklin Gothic Heavy" panose="020B0903020102020204" pitchFamily="34" charset="0"/>
              </a:rPr>
              <a:t>2040</a:t>
            </a:r>
            <a:endParaRPr lang="fr-FR" sz="2200" b="1" spc="-80" dirty="0">
              <a:solidFill>
                <a:srgbClr val="4C7FAE"/>
              </a:solidFill>
            </a:endParaRPr>
          </a:p>
        </p:txBody>
      </p:sp>
      <p:pic>
        <p:nvPicPr>
          <p:cNvPr id="60" name="Image 3">
            <a:extLst>
              <a:ext uri="{FF2B5EF4-FFF2-40B4-BE49-F238E27FC236}">
                <a16:creationId xmlns:a16="http://schemas.microsoft.com/office/drawing/2014/main" id="{53557B82-131C-4A73-9B0A-31D59F9782DA}"/>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bwMode="auto">
          <a:xfrm>
            <a:off x="5304335" y="2864682"/>
            <a:ext cx="1586598" cy="1430208"/>
          </a:xfrm>
          <a:prstGeom prst="rect">
            <a:avLst/>
          </a:prstGeom>
          <a:ln>
            <a:noFill/>
          </a:ln>
          <a:effectLst/>
        </p:spPr>
      </p:pic>
      <p:sp>
        <p:nvSpPr>
          <p:cNvPr id="4" name="Slide Number Placeholder 3">
            <a:extLst>
              <a:ext uri="{FF2B5EF4-FFF2-40B4-BE49-F238E27FC236}">
                <a16:creationId xmlns:a16="http://schemas.microsoft.com/office/drawing/2014/main" id="{3ABC0E1D-1AA9-D8B3-A10E-079E5E0E891B}"/>
              </a:ext>
            </a:extLst>
          </p:cNvPr>
          <p:cNvSpPr>
            <a:spLocks noGrp="1"/>
          </p:cNvSpPr>
          <p:nvPr>
            <p:ph type="sldNum" sz="quarter" idx="12"/>
          </p:nvPr>
        </p:nvSpPr>
        <p:spPr/>
        <p:txBody>
          <a:bodyPr/>
          <a:lstStyle/>
          <a:p>
            <a:fld id="{581606D9-1424-D24D-8F08-847B0A6F25A1}" type="slidenum">
              <a:rPr lang="en-GB" smtClean="0"/>
              <a:t>10</a:t>
            </a:fld>
            <a:endParaRPr lang="en-GB"/>
          </a:p>
        </p:txBody>
      </p:sp>
      <p:pic>
        <p:nvPicPr>
          <p:cNvPr id="10" name="Picture 9" descr="A picture containing background pattern&#10;&#10;Description automatically generated">
            <a:extLst>
              <a:ext uri="{FF2B5EF4-FFF2-40B4-BE49-F238E27FC236}">
                <a16:creationId xmlns:a16="http://schemas.microsoft.com/office/drawing/2014/main" id="{B858C83D-B912-473B-BD46-D1FBB4739832}"/>
              </a:ext>
            </a:extLst>
          </p:cNvPr>
          <p:cNvPicPr>
            <a:picLocks noChangeAspect="1"/>
          </p:cNvPicPr>
          <p:nvPr/>
        </p:nvPicPr>
        <p:blipFill>
          <a:blip r:embed="rId4"/>
          <a:stretch>
            <a:fillRect/>
          </a:stretch>
        </p:blipFill>
        <p:spPr>
          <a:xfrm>
            <a:off x="0" y="153131"/>
            <a:ext cx="12192000" cy="6551738"/>
          </a:xfrm>
          <a:prstGeom prst="rect">
            <a:avLst/>
          </a:prstGeom>
        </p:spPr>
      </p:pic>
      <p:sp>
        <p:nvSpPr>
          <p:cNvPr id="2" name="Date Placeholder 1">
            <a:extLst>
              <a:ext uri="{FF2B5EF4-FFF2-40B4-BE49-F238E27FC236}">
                <a16:creationId xmlns:a16="http://schemas.microsoft.com/office/drawing/2014/main" id="{6FE3684A-5636-6ABA-179A-C6E12A9FF765}"/>
              </a:ext>
            </a:extLst>
          </p:cNvPr>
          <p:cNvSpPr>
            <a:spLocks noGrp="1"/>
          </p:cNvSpPr>
          <p:nvPr>
            <p:ph type="dt" sz="half" idx="10"/>
          </p:nvPr>
        </p:nvSpPr>
        <p:spPr/>
        <p:txBody>
          <a:bodyPr/>
          <a:lstStyle/>
          <a:p>
            <a:r>
              <a:rPr lang="de-CH"/>
              <a:t>4.12.2023</a:t>
            </a:r>
            <a:endParaRPr lang="en-GB"/>
          </a:p>
        </p:txBody>
      </p:sp>
      <p:sp>
        <p:nvSpPr>
          <p:cNvPr id="3" name="Footer Placeholder 2">
            <a:extLst>
              <a:ext uri="{FF2B5EF4-FFF2-40B4-BE49-F238E27FC236}">
                <a16:creationId xmlns:a16="http://schemas.microsoft.com/office/drawing/2014/main" id="{186E38F7-78F4-7037-D42C-A55487047E69}"/>
              </a:ext>
            </a:extLst>
          </p:cNvPr>
          <p:cNvSpPr>
            <a:spLocks noGrp="1"/>
          </p:cNvSpPr>
          <p:nvPr>
            <p:ph type="ftr" sz="quarter" idx="11"/>
          </p:nvPr>
        </p:nvSpPr>
        <p:spPr/>
        <p:txBody>
          <a:bodyPr/>
          <a:lstStyle/>
          <a:p>
            <a:r>
              <a:rPr lang="en-GB"/>
              <a:t>SCE | Mar Capeans</a:t>
            </a:r>
          </a:p>
        </p:txBody>
      </p:sp>
    </p:spTree>
    <p:extLst>
      <p:ext uri="{BB962C8B-B14F-4D97-AF65-F5344CB8AC3E}">
        <p14:creationId xmlns:p14="http://schemas.microsoft.com/office/powerpoint/2010/main" val="39797916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out)">
                                      <p:cBhvr>
                                        <p:cTn id="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Table&#10;&#10;Description automatically generated">
            <a:extLst>
              <a:ext uri="{FF2B5EF4-FFF2-40B4-BE49-F238E27FC236}">
                <a16:creationId xmlns:a16="http://schemas.microsoft.com/office/drawing/2014/main" id="{09E1581B-AE4B-83AF-F162-25DC43BDF05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92571" y="1548717"/>
            <a:ext cx="2987124" cy="4249782"/>
          </a:xfrm>
          <a:prstGeom prst="rect">
            <a:avLst/>
          </a:prstGeom>
          <a:ln>
            <a:noFill/>
          </a:ln>
          <a:effectLst>
            <a:outerShdw blurRad="292100" dist="139700" dir="2700000" algn="tl" rotWithShape="0">
              <a:srgbClr val="333333">
                <a:alpha val="65000"/>
              </a:srgbClr>
            </a:outerShdw>
          </a:effectLst>
        </p:spPr>
      </p:pic>
      <p:pic>
        <p:nvPicPr>
          <p:cNvPr id="11" name="Picture 10" descr="Text&#10;&#10;Description automatically generated with medium confidence">
            <a:extLst>
              <a:ext uri="{FF2B5EF4-FFF2-40B4-BE49-F238E27FC236}">
                <a16:creationId xmlns:a16="http://schemas.microsoft.com/office/drawing/2014/main" id="{AFDF865C-B621-3EE8-EB8F-DBAB5439A0B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57834" y="2124594"/>
            <a:ext cx="2921862" cy="4292981"/>
          </a:xfrm>
          <a:prstGeom prst="rect">
            <a:avLst/>
          </a:prstGeom>
          <a:ln>
            <a:noFill/>
          </a:ln>
          <a:effectLst>
            <a:outerShdw blurRad="292100" dist="139700" dir="2700000" algn="tl" rotWithShape="0">
              <a:srgbClr val="333333">
                <a:alpha val="65000"/>
              </a:srgbClr>
            </a:outerShdw>
          </a:effectLst>
        </p:spPr>
      </p:pic>
      <p:sp>
        <p:nvSpPr>
          <p:cNvPr id="4" name="Title 6">
            <a:extLst>
              <a:ext uri="{FF2B5EF4-FFF2-40B4-BE49-F238E27FC236}">
                <a16:creationId xmlns:a16="http://schemas.microsoft.com/office/drawing/2014/main" id="{9F42B721-83D5-AF67-5FF9-37549E871BBB}"/>
              </a:ext>
            </a:extLst>
          </p:cNvPr>
          <p:cNvSpPr txBox="1">
            <a:spLocks noChangeArrowheads="1"/>
          </p:cNvSpPr>
          <p:nvPr/>
        </p:nvSpPr>
        <p:spPr bwMode="auto">
          <a:xfrm>
            <a:off x="0" y="177318"/>
            <a:ext cx="12192000" cy="460085"/>
          </a:xfrm>
          <a:prstGeom prst="rect">
            <a:avLst/>
          </a:prstGeom>
          <a:solidFill>
            <a:schemeClr val="bg1">
              <a:alpha val="63000"/>
            </a:schemeClr>
          </a:solidFill>
          <a:ln>
            <a:solidFill>
              <a:schemeClr val="bg2"/>
            </a:solidFill>
          </a:ln>
          <a:effectLst/>
        </p:spPr>
        <p:txBody>
          <a:bodyPr vert="horz" wrap="square" lIns="91440" tIns="45720" rIns="91440" bIns="45720" numCol="1" anchor="t"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lgn="ctr">
              <a:defRPr/>
            </a:pPr>
            <a:r>
              <a:rPr lang="fr-FR" sz="3000" b="1" dirty="0">
                <a:solidFill>
                  <a:srgbClr val="4C7FAE"/>
                </a:solidFill>
              </a:rPr>
              <a:t>Campus Services Roadmaps</a:t>
            </a:r>
            <a:endParaRPr lang="fr-FR" sz="2200" b="1" spc="-80" dirty="0">
              <a:solidFill>
                <a:srgbClr val="4C7FAE"/>
              </a:solidFill>
            </a:endParaRPr>
          </a:p>
        </p:txBody>
      </p:sp>
      <p:pic>
        <p:nvPicPr>
          <p:cNvPr id="5" name="Image 3">
            <a:extLst>
              <a:ext uri="{FF2B5EF4-FFF2-40B4-BE49-F238E27FC236}">
                <a16:creationId xmlns:a16="http://schemas.microsoft.com/office/drawing/2014/main" id="{347BB99E-15A9-2130-4C05-14BF9C58BFBF}"/>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bwMode="auto">
          <a:xfrm>
            <a:off x="251379" y="1602030"/>
            <a:ext cx="3606981" cy="2458182"/>
          </a:xfrm>
          <a:prstGeom prst="rect">
            <a:avLst/>
          </a:prstGeom>
          <a:ln>
            <a:noFill/>
          </a:ln>
          <a:effectLst>
            <a:outerShdw blurRad="292100" dist="139700" dir="2700000" algn="tl" rotWithShape="0">
              <a:srgbClr val="333333">
                <a:alpha val="65000"/>
              </a:srgbClr>
            </a:outerShdw>
          </a:effectLst>
        </p:spPr>
      </p:pic>
      <p:sp>
        <p:nvSpPr>
          <p:cNvPr id="6" name="TextBox 5">
            <a:extLst>
              <a:ext uri="{FF2B5EF4-FFF2-40B4-BE49-F238E27FC236}">
                <a16:creationId xmlns:a16="http://schemas.microsoft.com/office/drawing/2014/main" id="{78B4A07B-1B51-5FD1-6103-A5CFE2749C38}"/>
              </a:ext>
            </a:extLst>
          </p:cNvPr>
          <p:cNvSpPr txBox="1"/>
          <p:nvPr/>
        </p:nvSpPr>
        <p:spPr>
          <a:xfrm>
            <a:off x="1011794" y="1210163"/>
            <a:ext cx="2086149" cy="338554"/>
          </a:xfrm>
          <a:prstGeom prst="rect">
            <a:avLst/>
          </a:prstGeom>
          <a:noFill/>
        </p:spPr>
        <p:txBody>
          <a:bodyPr wrap="none" rtlCol="0">
            <a:spAutoFit/>
          </a:bodyPr>
          <a:lstStyle/>
          <a:p>
            <a:r>
              <a:rPr lang="en-GB" sz="1600" dirty="0">
                <a:latin typeface="+mj-lt"/>
                <a:hlinkClick r:id="rId6"/>
              </a:rPr>
              <a:t>CERN Masterplan 2040</a:t>
            </a:r>
            <a:endParaRPr lang="en-GB" sz="1600" dirty="0">
              <a:latin typeface="+mj-lt"/>
            </a:endParaRPr>
          </a:p>
        </p:txBody>
      </p:sp>
      <p:sp>
        <p:nvSpPr>
          <p:cNvPr id="2" name="Date Placeholder 1">
            <a:extLst>
              <a:ext uri="{FF2B5EF4-FFF2-40B4-BE49-F238E27FC236}">
                <a16:creationId xmlns:a16="http://schemas.microsoft.com/office/drawing/2014/main" id="{C8A8E81F-B18A-6069-2997-AC67ECB0DDC6}"/>
              </a:ext>
            </a:extLst>
          </p:cNvPr>
          <p:cNvSpPr>
            <a:spLocks noGrp="1"/>
          </p:cNvSpPr>
          <p:nvPr>
            <p:ph type="dt" sz="half" idx="10"/>
          </p:nvPr>
        </p:nvSpPr>
        <p:spPr/>
        <p:txBody>
          <a:bodyPr/>
          <a:lstStyle/>
          <a:p>
            <a:r>
              <a:rPr lang="de-CH"/>
              <a:t>4.12.2023</a:t>
            </a:r>
            <a:endParaRPr lang="en-GB"/>
          </a:p>
        </p:txBody>
      </p:sp>
      <p:sp>
        <p:nvSpPr>
          <p:cNvPr id="3" name="Footer Placeholder 2">
            <a:extLst>
              <a:ext uri="{FF2B5EF4-FFF2-40B4-BE49-F238E27FC236}">
                <a16:creationId xmlns:a16="http://schemas.microsoft.com/office/drawing/2014/main" id="{0A4670B3-34A8-ED7B-2B87-04E95E532A04}"/>
              </a:ext>
            </a:extLst>
          </p:cNvPr>
          <p:cNvSpPr>
            <a:spLocks noGrp="1"/>
          </p:cNvSpPr>
          <p:nvPr>
            <p:ph type="ftr" sz="quarter" idx="11"/>
          </p:nvPr>
        </p:nvSpPr>
        <p:spPr/>
        <p:txBody>
          <a:bodyPr/>
          <a:lstStyle/>
          <a:p>
            <a:r>
              <a:rPr lang="en-GB"/>
              <a:t>SCE | Mar Capeans</a:t>
            </a:r>
          </a:p>
        </p:txBody>
      </p:sp>
      <p:sp>
        <p:nvSpPr>
          <p:cNvPr id="7" name="Slide Number Placeholder 6">
            <a:extLst>
              <a:ext uri="{FF2B5EF4-FFF2-40B4-BE49-F238E27FC236}">
                <a16:creationId xmlns:a16="http://schemas.microsoft.com/office/drawing/2014/main" id="{A39C324A-2018-4380-6F1B-94C48CDF60F1}"/>
              </a:ext>
            </a:extLst>
          </p:cNvPr>
          <p:cNvSpPr>
            <a:spLocks noGrp="1"/>
          </p:cNvSpPr>
          <p:nvPr>
            <p:ph type="sldNum" sz="quarter" idx="12"/>
          </p:nvPr>
        </p:nvSpPr>
        <p:spPr/>
        <p:txBody>
          <a:bodyPr/>
          <a:lstStyle/>
          <a:p>
            <a:fld id="{581606D9-1424-D24D-8F08-847B0A6F25A1}" type="slidenum">
              <a:rPr lang="en-GB" smtClean="0"/>
              <a:t>11</a:t>
            </a:fld>
            <a:endParaRPr lang="en-GB"/>
          </a:p>
        </p:txBody>
      </p:sp>
      <p:sp>
        <p:nvSpPr>
          <p:cNvPr id="8" name="Title 6">
            <a:extLst>
              <a:ext uri="{FF2B5EF4-FFF2-40B4-BE49-F238E27FC236}">
                <a16:creationId xmlns:a16="http://schemas.microsoft.com/office/drawing/2014/main" id="{D27BA99C-AF0C-5697-10F0-EB9C13EB0432}"/>
              </a:ext>
            </a:extLst>
          </p:cNvPr>
          <p:cNvSpPr/>
          <p:nvPr/>
        </p:nvSpPr>
        <p:spPr bwMode="auto">
          <a:xfrm>
            <a:off x="6073140" y="1163388"/>
            <a:ext cx="935916" cy="435221"/>
          </a:xfrm>
          <a:prstGeom prst="rect">
            <a:avLst/>
          </a:prstGeom>
          <a:noFill/>
        </p:spPr>
        <p:txBody>
          <a:bodyPr wrap="square" lIns="0" rIns="0" rtlCol="0">
            <a:noAutofit/>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r>
              <a:rPr lang="en-GB" sz="2400" spc="-150" dirty="0">
                <a:solidFill>
                  <a:srgbClr val="006892"/>
                </a:solidFill>
                <a:latin typeface="Franklin Gothic Heavy" panose="020B0903020102020204" pitchFamily="34" charset="0"/>
              </a:rPr>
              <a:t>WASTE</a:t>
            </a:r>
          </a:p>
        </p:txBody>
      </p:sp>
      <p:sp>
        <p:nvSpPr>
          <p:cNvPr id="10" name="Title 6">
            <a:extLst>
              <a:ext uri="{FF2B5EF4-FFF2-40B4-BE49-F238E27FC236}">
                <a16:creationId xmlns:a16="http://schemas.microsoft.com/office/drawing/2014/main" id="{94426B81-1204-45D0-4C14-7BC488B02246}"/>
              </a:ext>
            </a:extLst>
          </p:cNvPr>
          <p:cNvSpPr/>
          <p:nvPr/>
        </p:nvSpPr>
        <p:spPr bwMode="auto">
          <a:xfrm>
            <a:off x="8164830" y="1767267"/>
            <a:ext cx="1363147" cy="435221"/>
          </a:xfrm>
          <a:prstGeom prst="rect">
            <a:avLst/>
          </a:prstGeom>
          <a:noFill/>
        </p:spPr>
        <p:txBody>
          <a:bodyPr wrap="square" lIns="0" rIns="0" rtlCol="0">
            <a:noAutofit/>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r>
              <a:rPr lang="en-GB" sz="2400" spc="-150" dirty="0">
                <a:solidFill>
                  <a:srgbClr val="006892"/>
                </a:solidFill>
                <a:latin typeface="Franklin Gothic Heavy" panose="020B0903020102020204" pitchFamily="34" charset="0"/>
              </a:rPr>
              <a:t>STORAGE</a:t>
            </a:r>
          </a:p>
        </p:txBody>
      </p:sp>
      <p:sp>
        <p:nvSpPr>
          <p:cNvPr id="12" name="Title 6">
            <a:extLst>
              <a:ext uri="{FF2B5EF4-FFF2-40B4-BE49-F238E27FC236}">
                <a16:creationId xmlns:a16="http://schemas.microsoft.com/office/drawing/2014/main" id="{224DCF3E-8B5E-ADCC-0155-B7D8868F43FB}"/>
              </a:ext>
            </a:extLst>
          </p:cNvPr>
          <p:cNvSpPr/>
          <p:nvPr/>
        </p:nvSpPr>
        <p:spPr bwMode="auto">
          <a:xfrm>
            <a:off x="10619813" y="2249735"/>
            <a:ext cx="1269403" cy="435221"/>
          </a:xfrm>
          <a:prstGeom prst="rect">
            <a:avLst/>
          </a:prstGeom>
          <a:noFill/>
        </p:spPr>
        <p:txBody>
          <a:bodyPr wrap="square" lIns="0" rIns="0" rtlCol="0">
            <a:noAutofit/>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r>
              <a:rPr lang="en-GB" sz="2400" spc="-150" dirty="0">
                <a:solidFill>
                  <a:srgbClr val="006892"/>
                </a:solidFill>
                <a:latin typeface="Franklin Gothic Heavy" panose="020B0903020102020204" pitchFamily="34" charset="0"/>
              </a:rPr>
              <a:t>MOBILITY</a:t>
            </a:r>
          </a:p>
        </p:txBody>
      </p:sp>
      <p:pic>
        <p:nvPicPr>
          <p:cNvPr id="13" name="Picture 12" descr="Table&#10;&#10;Description automatically generated">
            <a:extLst>
              <a:ext uri="{FF2B5EF4-FFF2-40B4-BE49-F238E27FC236}">
                <a16:creationId xmlns:a16="http://schemas.microsoft.com/office/drawing/2014/main" id="{91EDC8B3-63FD-3835-0FF4-340D1529DDD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995147" y="2606674"/>
            <a:ext cx="2849811" cy="411480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3869905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 name="Image 3">
            <a:extLst>
              <a:ext uri="{FF2B5EF4-FFF2-40B4-BE49-F238E27FC236}">
                <a16:creationId xmlns:a16="http://schemas.microsoft.com/office/drawing/2014/main" id="{53557B82-131C-4A73-9B0A-31D59F9782DA}"/>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bwMode="auto">
          <a:xfrm>
            <a:off x="9625765" y="524771"/>
            <a:ext cx="1717272" cy="1548000"/>
          </a:xfrm>
          <a:prstGeom prst="rect">
            <a:avLst/>
          </a:prstGeom>
          <a:ln>
            <a:solidFill>
              <a:schemeClr val="bg1"/>
            </a:solidFill>
          </a:ln>
          <a:effectLst/>
        </p:spPr>
      </p:pic>
      <p:sp>
        <p:nvSpPr>
          <p:cNvPr id="72" name="Title 6">
            <a:extLst>
              <a:ext uri="{FF2B5EF4-FFF2-40B4-BE49-F238E27FC236}">
                <a16:creationId xmlns:a16="http://schemas.microsoft.com/office/drawing/2014/main" id="{8BF8E2FF-6B8B-49BD-A55B-A4846E4A30B3}"/>
              </a:ext>
            </a:extLst>
          </p:cNvPr>
          <p:cNvSpPr txBox="1">
            <a:spLocks noChangeArrowheads="1"/>
          </p:cNvSpPr>
          <p:nvPr/>
        </p:nvSpPr>
        <p:spPr bwMode="auto">
          <a:xfrm>
            <a:off x="0" y="165275"/>
            <a:ext cx="12192000" cy="460085"/>
          </a:xfrm>
          <a:prstGeom prst="rect">
            <a:avLst/>
          </a:prstGeom>
          <a:solidFill>
            <a:schemeClr val="bg1">
              <a:alpha val="63000"/>
            </a:schemeClr>
          </a:solidFill>
          <a:ln>
            <a:solidFill>
              <a:schemeClr val="bg2"/>
            </a:solidFill>
          </a:ln>
          <a:effectLst/>
        </p:spPr>
        <p:txBody>
          <a:bodyPr vert="horz" wrap="square" lIns="91440" tIns="45720" rIns="91440" bIns="45720" numCol="1" anchor="t"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lgn="ctr">
              <a:defRPr/>
            </a:pPr>
            <a:r>
              <a:rPr lang="fr-CH" sz="3200" spc="-300" dirty="0">
                <a:solidFill>
                  <a:srgbClr val="006892"/>
                </a:solidFill>
                <a:latin typeface="Franklin Gothic Heavy" panose="020B0903020102020204" pitchFamily="34" charset="0"/>
              </a:rPr>
              <a:t>MASTERPLAN</a:t>
            </a:r>
            <a:r>
              <a:rPr lang="fr-CH" sz="3200" spc="-300" dirty="0">
                <a:latin typeface="Franklin Gothic Heavy" panose="020B0903020102020204" pitchFamily="34" charset="0"/>
              </a:rPr>
              <a:t>2040</a:t>
            </a:r>
            <a:endParaRPr lang="fr-FR" sz="2200" b="1" spc="-80" dirty="0">
              <a:solidFill>
                <a:srgbClr val="4C7FAE"/>
              </a:solidFill>
            </a:endParaRPr>
          </a:p>
        </p:txBody>
      </p:sp>
      <p:sp>
        <p:nvSpPr>
          <p:cNvPr id="22" name="Circle: Hollow 21">
            <a:extLst>
              <a:ext uri="{FF2B5EF4-FFF2-40B4-BE49-F238E27FC236}">
                <a16:creationId xmlns:a16="http://schemas.microsoft.com/office/drawing/2014/main" id="{8C409BF5-0342-4112-9C02-9FDF3E6DD6FC}"/>
              </a:ext>
            </a:extLst>
          </p:cNvPr>
          <p:cNvSpPr/>
          <p:nvPr/>
        </p:nvSpPr>
        <p:spPr>
          <a:xfrm>
            <a:off x="4476000" y="1942350"/>
            <a:ext cx="3240000" cy="3240000"/>
          </a:xfrm>
          <a:prstGeom prst="donut">
            <a:avLst>
              <a:gd name="adj" fmla="val 10573"/>
            </a:avLst>
          </a:prstGeom>
          <a:gradFill>
            <a:gsLst>
              <a:gs pos="0">
                <a:schemeClr val="accent5">
                  <a:lumMod val="50000"/>
                </a:schemeClr>
              </a:gs>
              <a:gs pos="79000">
                <a:srgbClr val="089299">
                  <a:alpha val="80000"/>
                </a:srgbClr>
              </a:gs>
              <a:gs pos="61000">
                <a:srgbClr val="0892AC">
                  <a:alpha val="50000"/>
                </a:srgbClr>
              </a:gs>
              <a:gs pos="45000">
                <a:schemeClr val="accent5">
                  <a:alpha val="50000"/>
                </a:schemeClr>
              </a:gs>
              <a:gs pos="30000">
                <a:schemeClr val="accent5">
                  <a:alpha val="80000"/>
                </a:schemeClr>
              </a:gs>
              <a:gs pos="100000">
                <a:srgbClr val="077F7C"/>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5" name="Group 24">
            <a:extLst>
              <a:ext uri="{FF2B5EF4-FFF2-40B4-BE49-F238E27FC236}">
                <a16:creationId xmlns:a16="http://schemas.microsoft.com/office/drawing/2014/main" id="{127A479E-43A4-4A8D-8212-99E7FBF2AD47}"/>
              </a:ext>
            </a:extLst>
          </p:cNvPr>
          <p:cNvGrpSpPr>
            <a:grpSpLocks noChangeAspect="1"/>
          </p:cNvGrpSpPr>
          <p:nvPr/>
        </p:nvGrpSpPr>
        <p:grpSpPr>
          <a:xfrm>
            <a:off x="-2" y="720376"/>
            <a:ext cx="8321886" cy="4531751"/>
            <a:chOff x="234934" y="162642"/>
            <a:chExt cx="5894406" cy="3209843"/>
          </a:xfrm>
        </p:grpSpPr>
        <p:pic>
          <p:nvPicPr>
            <p:cNvPr id="26" name="Picture 25" descr="Icon&#10;&#10;Description automatically generated">
              <a:extLst>
                <a:ext uri="{FF2B5EF4-FFF2-40B4-BE49-F238E27FC236}">
                  <a16:creationId xmlns:a16="http://schemas.microsoft.com/office/drawing/2014/main" id="{320C4979-1A6A-406E-B309-8B6874E6B88D}"/>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3784929" y="1427512"/>
              <a:ext cx="1504366" cy="1490696"/>
            </a:xfrm>
            <a:prstGeom prst="rect">
              <a:avLst/>
            </a:prstGeom>
            <a:ln>
              <a:noFill/>
            </a:ln>
            <a:effectLst>
              <a:outerShdw blurRad="292100" dist="139700" dir="2700000" algn="tl" rotWithShape="0">
                <a:srgbClr val="333333">
                  <a:alpha val="65000"/>
                </a:srgbClr>
              </a:outerShdw>
            </a:effectLst>
          </p:spPr>
        </p:pic>
        <p:sp>
          <p:nvSpPr>
            <p:cNvPr id="27" name="Circle: Hollow 26">
              <a:extLst>
                <a:ext uri="{FF2B5EF4-FFF2-40B4-BE49-F238E27FC236}">
                  <a16:creationId xmlns:a16="http://schemas.microsoft.com/office/drawing/2014/main" id="{F1DD76CE-2926-4170-82A2-166BA60DD867}"/>
                </a:ext>
              </a:extLst>
            </p:cNvPr>
            <p:cNvSpPr/>
            <p:nvPr/>
          </p:nvSpPr>
          <p:spPr>
            <a:xfrm>
              <a:off x="3515344" y="1144501"/>
              <a:ext cx="2052000" cy="2052000"/>
            </a:xfrm>
            <a:prstGeom prst="donut">
              <a:avLst>
                <a:gd name="adj" fmla="val 10573"/>
              </a:avLst>
            </a:prstGeom>
            <a:gradFill>
              <a:gsLst>
                <a:gs pos="0">
                  <a:srgbClr val="ABC4DA">
                    <a:alpha val="90000"/>
                  </a:srgbClr>
                </a:gs>
                <a:gs pos="71000">
                  <a:srgbClr val="ABC4DA">
                    <a:alpha val="80000"/>
                  </a:srgbClr>
                </a:gs>
                <a:gs pos="52000">
                  <a:srgbClr val="E8EFF5">
                    <a:alpha val="50000"/>
                  </a:srgbClr>
                </a:gs>
                <a:gs pos="30000">
                  <a:srgbClr val="ABC4DA">
                    <a:alpha val="80000"/>
                  </a:srgbClr>
                </a:gs>
                <a:gs pos="100000">
                  <a:srgbClr val="ABC4DA">
                    <a:alpha val="90000"/>
                  </a:srgb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28" name="Oval 27">
              <a:extLst>
                <a:ext uri="{FF2B5EF4-FFF2-40B4-BE49-F238E27FC236}">
                  <a16:creationId xmlns:a16="http://schemas.microsoft.com/office/drawing/2014/main" id="{01151FC5-8589-4E34-B098-92AD12557831}"/>
                </a:ext>
              </a:extLst>
            </p:cNvPr>
            <p:cNvSpPr>
              <a:spLocks noChangeAspect="1"/>
            </p:cNvSpPr>
            <p:nvPr/>
          </p:nvSpPr>
          <p:spPr>
            <a:xfrm>
              <a:off x="2827680" y="230265"/>
              <a:ext cx="828000" cy="820399"/>
            </a:xfrm>
            <a:prstGeom prst="ellipse">
              <a:avLst/>
            </a:prstGeom>
            <a:solidFill>
              <a:srgbClr val="E8EFF5">
                <a:alpha val="74000"/>
              </a:srgbClr>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9" name="Oval 28">
              <a:extLst>
                <a:ext uri="{FF2B5EF4-FFF2-40B4-BE49-F238E27FC236}">
                  <a16:creationId xmlns:a16="http://schemas.microsoft.com/office/drawing/2014/main" id="{4265D90A-3692-4604-BFA4-A7D1A1D47450}"/>
                </a:ext>
              </a:extLst>
            </p:cNvPr>
            <p:cNvSpPr>
              <a:spLocks noChangeAspect="1"/>
            </p:cNvSpPr>
            <p:nvPr/>
          </p:nvSpPr>
          <p:spPr>
            <a:xfrm>
              <a:off x="1993486" y="1204801"/>
              <a:ext cx="828000" cy="820399"/>
            </a:xfrm>
            <a:prstGeom prst="ellipse">
              <a:avLst/>
            </a:prstGeom>
            <a:solidFill>
              <a:srgbClr val="E8EFF5">
                <a:alpha val="74000"/>
              </a:srgbClr>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0" name="Oval 29">
              <a:extLst>
                <a:ext uri="{FF2B5EF4-FFF2-40B4-BE49-F238E27FC236}">
                  <a16:creationId xmlns:a16="http://schemas.microsoft.com/office/drawing/2014/main" id="{74F54DC8-1E93-4951-AA0C-3927E7283B8B}"/>
                </a:ext>
              </a:extLst>
            </p:cNvPr>
            <p:cNvSpPr>
              <a:spLocks noChangeAspect="1"/>
            </p:cNvSpPr>
            <p:nvPr/>
          </p:nvSpPr>
          <p:spPr>
            <a:xfrm>
              <a:off x="1588326" y="2552086"/>
              <a:ext cx="828000" cy="820399"/>
            </a:xfrm>
            <a:prstGeom prst="ellipse">
              <a:avLst/>
            </a:prstGeom>
            <a:solidFill>
              <a:srgbClr val="E8EFF5">
                <a:alpha val="74000"/>
              </a:srgbClr>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TextBox 30">
              <a:extLst>
                <a:ext uri="{FF2B5EF4-FFF2-40B4-BE49-F238E27FC236}">
                  <a16:creationId xmlns:a16="http://schemas.microsoft.com/office/drawing/2014/main" id="{6477C48A-CADD-4809-9942-C7FC5776FB56}"/>
                </a:ext>
              </a:extLst>
            </p:cNvPr>
            <p:cNvSpPr txBox="1"/>
            <p:nvPr/>
          </p:nvSpPr>
          <p:spPr>
            <a:xfrm>
              <a:off x="1993487" y="162642"/>
              <a:ext cx="1295548" cy="217999"/>
            </a:xfrm>
            <a:prstGeom prst="rect">
              <a:avLst/>
            </a:prstGeom>
            <a:noFill/>
            <a:effectLst>
              <a:outerShdw blurRad="63500" dist="38100" dir="2700000" algn="tl" rotWithShape="0">
                <a:srgbClr val="22527D">
                  <a:alpha val="60000"/>
                </a:srgbClr>
              </a:outerShdw>
            </a:effectLst>
          </p:spPr>
          <p:txBody>
            <a:bodyPr wrap="square" rtlCol="0">
              <a:spAutoFit/>
            </a:bodyPr>
            <a:lstStyle/>
            <a:p>
              <a:r>
                <a:rPr lang="en-GB" sz="1400" spc="-150" dirty="0">
                  <a:solidFill>
                    <a:schemeClr val="bg1"/>
                  </a:solidFill>
                  <a:latin typeface="Arial Black" panose="020B0A04020102020204" pitchFamily="34" charset="0"/>
                </a:rPr>
                <a:t>MANAGEMENT OF</a:t>
              </a:r>
            </a:p>
          </p:txBody>
        </p:sp>
        <p:sp>
          <p:nvSpPr>
            <p:cNvPr id="33" name="TextBox 32">
              <a:extLst>
                <a:ext uri="{FF2B5EF4-FFF2-40B4-BE49-F238E27FC236}">
                  <a16:creationId xmlns:a16="http://schemas.microsoft.com/office/drawing/2014/main" id="{36A41B13-8AC1-4822-9F8C-1A286AC7BFE2}"/>
                </a:ext>
              </a:extLst>
            </p:cNvPr>
            <p:cNvSpPr txBox="1"/>
            <p:nvPr/>
          </p:nvSpPr>
          <p:spPr>
            <a:xfrm>
              <a:off x="2979556" y="2732860"/>
              <a:ext cx="3149784" cy="392397"/>
            </a:xfrm>
            <a:prstGeom prst="rect">
              <a:avLst/>
            </a:prstGeom>
            <a:noFill/>
            <a:effectLst>
              <a:outerShdw blurRad="63500" dist="38100" dir="2700000" algn="tl" rotWithShape="0">
                <a:srgbClr val="22527D">
                  <a:alpha val="60000"/>
                </a:srgbClr>
              </a:outerShdw>
            </a:effectLst>
          </p:spPr>
          <p:txBody>
            <a:bodyPr wrap="square" rtlCol="0">
              <a:spAutoFit/>
            </a:bodyPr>
            <a:lstStyle/>
            <a:p>
              <a:pPr algn="ctr"/>
              <a:r>
                <a:rPr lang="en-GB" sz="3000" spc="-150" dirty="0">
                  <a:solidFill>
                    <a:schemeClr val="bg1"/>
                  </a:solidFill>
                  <a:latin typeface="Arial Black" panose="020B0A04020102020204" pitchFamily="34" charset="0"/>
                </a:rPr>
                <a:t>ENVIRONMENT</a:t>
              </a:r>
            </a:p>
          </p:txBody>
        </p:sp>
        <p:cxnSp>
          <p:nvCxnSpPr>
            <p:cNvPr id="34" name="Straight Connector 33">
              <a:extLst>
                <a:ext uri="{FF2B5EF4-FFF2-40B4-BE49-F238E27FC236}">
                  <a16:creationId xmlns:a16="http://schemas.microsoft.com/office/drawing/2014/main" id="{34AEABB2-97C9-4D3E-9919-783EC07EBE37}"/>
                </a:ext>
              </a:extLst>
            </p:cNvPr>
            <p:cNvCxnSpPr>
              <a:cxnSpLocks/>
              <a:stCxn id="28" idx="5"/>
              <a:endCxn id="26" idx="1"/>
            </p:cNvCxnSpPr>
            <p:nvPr/>
          </p:nvCxnSpPr>
          <p:spPr>
            <a:xfrm>
              <a:off x="3534422" y="930519"/>
              <a:ext cx="250507" cy="1242341"/>
            </a:xfrm>
            <a:prstGeom prst="line">
              <a:avLst/>
            </a:prstGeom>
            <a:ln>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150DF529-D032-4F6D-8719-5182CE19C18D}"/>
                </a:ext>
              </a:extLst>
            </p:cNvPr>
            <p:cNvCxnSpPr>
              <a:cxnSpLocks/>
              <a:stCxn id="29" idx="5"/>
              <a:endCxn id="26" idx="1"/>
            </p:cNvCxnSpPr>
            <p:nvPr/>
          </p:nvCxnSpPr>
          <p:spPr>
            <a:xfrm>
              <a:off x="2700228" y="1905055"/>
              <a:ext cx="1084701" cy="267805"/>
            </a:xfrm>
            <a:prstGeom prst="line">
              <a:avLst/>
            </a:prstGeom>
            <a:ln>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EE27CF8E-FBD3-4B30-B1CD-9F3CFEA0070F}"/>
                </a:ext>
              </a:extLst>
            </p:cNvPr>
            <p:cNvCxnSpPr>
              <a:cxnSpLocks/>
              <a:stCxn id="30" idx="6"/>
              <a:endCxn id="26" idx="1"/>
            </p:cNvCxnSpPr>
            <p:nvPr/>
          </p:nvCxnSpPr>
          <p:spPr>
            <a:xfrm flipV="1">
              <a:off x="2416325" y="2172860"/>
              <a:ext cx="1368603" cy="789426"/>
            </a:xfrm>
            <a:prstGeom prst="line">
              <a:avLst/>
            </a:prstGeom>
            <a:ln>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74C39102-CFD6-41DA-9AAA-33C5B18158D0}"/>
                </a:ext>
              </a:extLst>
            </p:cNvPr>
            <p:cNvSpPr txBox="1"/>
            <p:nvPr/>
          </p:nvSpPr>
          <p:spPr>
            <a:xfrm>
              <a:off x="234935" y="262115"/>
              <a:ext cx="3054100" cy="305198"/>
            </a:xfrm>
            <a:prstGeom prst="rect">
              <a:avLst/>
            </a:prstGeom>
            <a:noFill/>
            <a:effectLst>
              <a:outerShdw blurRad="63500" dist="38100" dir="2700000" algn="tl" rotWithShape="0">
                <a:srgbClr val="22527D">
                  <a:alpha val="60000"/>
                </a:srgbClr>
              </a:outerShdw>
            </a:effectLst>
          </p:spPr>
          <p:txBody>
            <a:bodyPr wrap="square" rtlCol="0">
              <a:spAutoFit/>
            </a:bodyPr>
            <a:lstStyle/>
            <a:p>
              <a:pPr algn="r"/>
              <a:r>
                <a:rPr lang="en-GB" sz="2200" spc="-150" dirty="0">
                  <a:solidFill>
                    <a:schemeClr val="bg1"/>
                  </a:solidFill>
                  <a:latin typeface="Arial Black" panose="020B0A04020102020204" pitchFamily="34" charset="0"/>
                </a:rPr>
                <a:t>RESSOURCES</a:t>
              </a:r>
            </a:p>
          </p:txBody>
        </p:sp>
        <p:sp>
          <p:nvSpPr>
            <p:cNvPr id="38" name="TextBox 37">
              <a:extLst>
                <a:ext uri="{FF2B5EF4-FFF2-40B4-BE49-F238E27FC236}">
                  <a16:creationId xmlns:a16="http://schemas.microsoft.com/office/drawing/2014/main" id="{35E1AEB5-27FE-4B16-AE3D-8453809A76EF}"/>
                </a:ext>
              </a:extLst>
            </p:cNvPr>
            <p:cNvSpPr txBox="1"/>
            <p:nvPr/>
          </p:nvSpPr>
          <p:spPr>
            <a:xfrm>
              <a:off x="234934" y="1185109"/>
              <a:ext cx="2215934" cy="305198"/>
            </a:xfrm>
            <a:prstGeom prst="rect">
              <a:avLst/>
            </a:prstGeom>
            <a:noFill/>
            <a:effectLst>
              <a:outerShdw blurRad="63500" dist="38100" dir="2700000" algn="tl" rotWithShape="0">
                <a:srgbClr val="22527D">
                  <a:alpha val="60000"/>
                </a:srgbClr>
              </a:outerShdw>
            </a:effectLst>
          </p:spPr>
          <p:txBody>
            <a:bodyPr wrap="square" rtlCol="0">
              <a:spAutoFit/>
            </a:bodyPr>
            <a:lstStyle/>
            <a:p>
              <a:pPr algn="r"/>
              <a:r>
                <a:rPr lang="en-GB" sz="2200" spc="-150" dirty="0">
                  <a:solidFill>
                    <a:schemeClr val="bg1"/>
                  </a:solidFill>
                  <a:latin typeface="Arial Black" panose="020B0A04020102020204" pitchFamily="34" charset="0"/>
                </a:rPr>
                <a:t>BIODIVERSITY</a:t>
              </a:r>
            </a:p>
          </p:txBody>
        </p:sp>
        <p:sp>
          <p:nvSpPr>
            <p:cNvPr id="39" name="TextBox 38">
              <a:extLst>
                <a:ext uri="{FF2B5EF4-FFF2-40B4-BE49-F238E27FC236}">
                  <a16:creationId xmlns:a16="http://schemas.microsoft.com/office/drawing/2014/main" id="{2995CF77-2887-42E6-A385-4452D259451C}"/>
                </a:ext>
              </a:extLst>
            </p:cNvPr>
            <p:cNvSpPr txBox="1"/>
            <p:nvPr/>
          </p:nvSpPr>
          <p:spPr>
            <a:xfrm>
              <a:off x="234935" y="2666051"/>
              <a:ext cx="1846229" cy="305198"/>
            </a:xfrm>
            <a:prstGeom prst="rect">
              <a:avLst/>
            </a:prstGeom>
            <a:noFill/>
            <a:effectLst>
              <a:outerShdw blurRad="63500" dist="38100" dir="2700000" algn="tl" rotWithShape="0">
                <a:srgbClr val="22527D">
                  <a:alpha val="60000"/>
                </a:srgbClr>
              </a:outerShdw>
            </a:effectLst>
          </p:spPr>
          <p:txBody>
            <a:bodyPr wrap="square" rtlCol="0">
              <a:spAutoFit/>
            </a:bodyPr>
            <a:lstStyle/>
            <a:p>
              <a:pPr algn="r"/>
              <a:r>
                <a:rPr lang="en-GB" sz="2200" spc="-150" dirty="0">
                  <a:solidFill>
                    <a:schemeClr val="bg1"/>
                  </a:solidFill>
                  <a:latin typeface="Arial Black" panose="020B0A04020102020204" pitchFamily="34" charset="0"/>
                </a:rPr>
                <a:t>POLLUTION</a:t>
              </a:r>
            </a:p>
          </p:txBody>
        </p:sp>
      </p:grpSp>
      <p:sp>
        <p:nvSpPr>
          <p:cNvPr id="119" name="Content Placeholder 3">
            <a:extLst>
              <a:ext uri="{FF2B5EF4-FFF2-40B4-BE49-F238E27FC236}">
                <a16:creationId xmlns:a16="http://schemas.microsoft.com/office/drawing/2014/main" id="{BA8B7D2E-C0F7-46B6-94F5-A90D5E418BA2}"/>
              </a:ext>
            </a:extLst>
          </p:cNvPr>
          <p:cNvSpPr txBox="1">
            <a:spLocks/>
          </p:cNvSpPr>
          <p:nvPr/>
        </p:nvSpPr>
        <p:spPr bwMode="auto">
          <a:xfrm>
            <a:off x="241405" y="1181228"/>
            <a:ext cx="5456009" cy="109469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0"/>
              </a:spcBef>
              <a:spcAft>
                <a:spcPts val="300"/>
              </a:spcAft>
              <a:buClr>
                <a:srgbClr val="002060"/>
              </a:buClr>
            </a:pPr>
            <a:r>
              <a:rPr lang="en-GB" sz="1200" b="1" dirty="0">
                <a:solidFill>
                  <a:schemeClr val="tx1">
                    <a:lumMod val="65000"/>
                    <a:lumOff val="35000"/>
                  </a:schemeClr>
                </a:solidFill>
                <a:latin typeface="+mj-lt"/>
              </a:rPr>
              <a:t>Control the resource requirements for the operation of tertiary infrastructures</a:t>
            </a:r>
            <a:r>
              <a:rPr lang="en-GB" sz="1200" b="1" dirty="0">
                <a:latin typeface="+mj-lt"/>
              </a:rPr>
              <a:t>:</a:t>
            </a:r>
          </a:p>
          <a:p>
            <a:pPr marL="171450" indent="-171450" algn="l">
              <a:spcBef>
                <a:spcPts val="0"/>
              </a:spcBef>
              <a:buFont typeface="Courier New" panose="02070309020205020404" pitchFamily="49" charset="0"/>
              <a:buChar char="o"/>
            </a:pPr>
            <a:r>
              <a:rPr lang="en-GB" sz="1200" dirty="0">
                <a:latin typeface="+mj-lt"/>
              </a:rPr>
              <a:t>Improve </a:t>
            </a:r>
            <a:r>
              <a:rPr lang="en-GB" sz="1200" dirty="0">
                <a:solidFill>
                  <a:srgbClr val="0A4493"/>
                </a:solidFill>
                <a:latin typeface="+mj-lt"/>
              </a:rPr>
              <a:t>energy consumption and reduce greenhouse gas emissions</a:t>
            </a:r>
          </a:p>
          <a:p>
            <a:pPr marL="171450" indent="-171450" algn="l">
              <a:spcBef>
                <a:spcPts val="0"/>
              </a:spcBef>
              <a:buFont typeface="Courier New" panose="02070309020205020404" pitchFamily="49" charset="0"/>
              <a:buChar char="o"/>
            </a:pPr>
            <a:r>
              <a:rPr lang="en-GB" sz="1200" dirty="0">
                <a:latin typeface="+mj-lt"/>
              </a:rPr>
              <a:t>Promote new energy-generation technologies</a:t>
            </a:r>
          </a:p>
          <a:p>
            <a:pPr marL="171450" indent="-171450" algn="l">
              <a:spcBef>
                <a:spcPts val="0"/>
              </a:spcBef>
              <a:buFont typeface="Courier New" panose="02070309020205020404" pitchFamily="49" charset="0"/>
              <a:buChar char="o"/>
            </a:pPr>
            <a:r>
              <a:rPr lang="en-GB" sz="1200" dirty="0">
                <a:latin typeface="+mj-lt"/>
              </a:rPr>
              <a:t>Limit the increase in </a:t>
            </a:r>
            <a:r>
              <a:rPr lang="en-GB" sz="1200" dirty="0">
                <a:solidFill>
                  <a:srgbClr val="0A4493"/>
                </a:solidFill>
                <a:latin typeface="+mj-lt"/>
              </a:rPr>
              <a:t>water consumption.</a:t>
            </a:r>
          </a:p>
          <a:p>
            <a:pPr lvl="1" algn="l">
              <a:spcBef>
                <a:spcPts val="0"/>
              </a:spcBef>
              <a:buClr>
                <a:srgbClr val="002060"/>
              </a:buClr>
            </a:pPr>
            <a:endParaRPr lang="en-GB" sz="1200" dirty="0">
              <a:latin typeface="+mj-lt"/>
            </a:endParaRPr>
          </a:p>
        </p:txBody>
      </p:sp>
      <p:sp>
        <p:nvSpPr>
          <p:cNvPr id="120" name="Content Placeholder 3">
            <a:extLst>
              <a:ext uri="{FF2B5EF4-FFF2-40B4-BE49-F238E27FC236}">
                <a16:creationId xmlns:a16="http://schemas.microsoft.com/office/drawing/2014/main" id="{E0C50943-4F68-408B-BF25-DE371A2B140B}"/>
              </a:ext>
            </a:extLst>
          </p:cNvPr>
          <p:cNvSpPr txBox="1">
            <a:spLocks/>
          </p:cNvSpPr>
          <p:nvPr/>
        </p:nvSpPr>
        <p:spPr bwMode="auto">
          <a:xfrm>
            <a:off x="241405" y="2523660"/>
            <a:ext cx="4097612" cy="1478292"/>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Aft>
                <a:spcPts val="300"/>
              </a:spcAft>
            </a:pPr>
            <a:r>
              <a:rPr lang="en-GB" sz="1200" b="1" dirty="0">
                <a:solidFill>
                  <a:schemeClr val="tx1">
                    <a:lumMod val="65000"/>
                    <a:lumOff val="35000"/>
                  </a:schemeClr>
                </a:solidFill>
                <a:latin typeface="+mj-lt"/>
              </a:rPr>
              <a:t>Initiate an action plan in favour of biodiversity, green spaces and protected species:</a:t>
            </a:r>
          </a:p>
          <a:p>
            <a:pPr marL="171450" indent="-171450" algn="l">
              <a:spcBef>
                <a:spcPts val="0"/>
              </a:spcBef>
              <a:buFont typeface="Courier New" panose="02070309020205020404" pitchFamily="49" charset="0"/>
              <a:buChar char="o"/>
            </a:pPr>
            <a:r>
              <a:rPr lang="en-GB" sz="1200" dirty="0">
                <a:latin typeface="+mj-lt"/>
              </a:rPr>
              <a:t>Continue to implement the rainwater management strategy at CERN</a:t>
            </a:r>
          </a:p>
          <a:p>
            <a:pPr marL="171450" indent="-171450" algn="l">
              <a:spcBef>
                <a:spcPts val="0"/>
              </a:spcBef>
              <a:buClrTx/>
              <a:buFont typeface="Courier New" panose="02070309020205020404" pitchFamily="49" charset="0"/>
              <a:buChar char="o"/>
            </a:pPr>
            <a:r>
              <a:rPr lang="en-GB" sz="1200" dirty="0">
                <a:latin typeface="+mj-lt"/>
              </a:rPr>
              <a:t>Draw up an inventory of the existing biodiversity, protected species and green spaces</a:t>
            </a:r>
          </a:p>
          <a:p>
            <a:pPr marL="171450" indent="-171450" algn="l">
              <a:spcBef>
                <a:spcPts val="0"/>
              </a:spcBef>
              <a:buClrTx/>
              <a:buFont typeface="Courier New" panose="02070309020205020404" pitchFamily="49" charset="0"/>
              <a:buChar char="o"/>
            </a:pPr>
            <a:r>
              <a:rPr lang="en-GB" sz="1200" dirty="0">
                <a:latin typeface="+mj-lt"/>
              </a:rPr>
              <a:t>Continue the development of the ecological continuity of environments and wildlife corridors.</a:t>
            </a:r>
          </a:p>
        </p:txBody>
      </p:sp>
      <p:sp>
        <p:nvSpPr>
          <p:cNvPr id="121" name="Content Placeholder 3">
            <a:extLst>
              <a:ext uri="{FF2B5EF4-FFF2-40B4-BE49-F238E27FC236}">
                <a16:creationId xmlns:a16="http://schemas.microsoft.com/office/drawing/2014/main" id="{91182E12-DC76-4BD6-8C9F-1C22B9285F49}"/>
              </a:ext>
            </a:extLst>
          </p:cNvPr>
          <p:cNvSpPr txBox="1">
            <a:spLocks/>
          </p:cNvSpPr>
          <p:nvPr/>
        </p:nvSpPr>
        <p:spPr bwMode="auto">
          <a:xfrm>
            <a:off x="241405" y="4659770"/>
            <a:ext cx="4507690" cy="817982"/>
          </a:xfrm>
          <a:prstGeom prst="rect">
            <a:avLst/>
          </a:prstGeom>
        </p:spPr>
        <p:txBody>
          <a:bodyPr vert="horz" lIns="91440" tIns="45720" rIns="91440" bIns="45720" rtlCol="0">
            <a:noAutofit/>
          </a:bodyPr>
          <a:lstStyle>
            <a:defPPr>
              <a:defRPr lang="en-US"/>
            </a:defPPr>
            <a:lvl1pPr indent="0">
              <a:lnSpc>
                <a:spcPct val="90000"/>
              </a:lnSpc>
              <a:spcBef>
                <a:spcPts val="0"/>
              </a:spcBef>
              <a:buClr>
                <a:srgbClr val="002060"/>
              </a:buClr>
              <a:buFont typeface="Arial" panose="020B0604020202020204" pitchFamily="34" charset="0"/>
              <a:buNone/>
              <a:defRPr sz="800">
                <a:latin typeface="+mj-lt"/>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pPr>
              <a:spcAft>
                <a:spcPts val="300"/>
              </a:spcAft>
            </a:pPr>
            <a:r>
              <a:rPr lang="en-GB" sz="1200" b="1" dirty="0">
                <a:solidFill>
                  <a:schemeClr val="tx1">
                    <a:lumMod val="65000"/>
                    <a:lumOff val="35000"/>
                  </a:schemeClr>
                </a:solidFill>
              </a:rPr>
              <a:t>Control and mitigate CERN's environmental pollution:</a:t>
            </a:r>
          </a:p>
          <a:p>
            <a:pPr marL="171450" indent="-171450">
              <a:buFont typeface="Courier New" panose="02070309020205020404" pitchFamily="49" charset="0"/>
              <a:buChar char="o"/>
            </a:pPr>
            <a:r>
              <a:rPr lang="en-GB" sz="1200" dirty="0">
                <a:solidFill>
                  <a:srgbClr val="0A4493"/>
                </a:solidFill>
              </a:rPr>
              <a:t>Limit noise pollution</a:t>
            </a:r>
          </a:p>
          <a:p>
            <a:pPr marL="171450" indent="-171450">
              <a:buFont typeface="Courier New" panose="02070309020205020404" pitchFamily="49" charset="0"/>
              <a:buChar char="o"/>
            </a:pPr>
            <a:r>
              <a:rPr lang="en-GB" sz="1200" dirty="0"/>
              <a:t>Increase the recycling rate and reduce waste production</a:t>
            </a:r>
          </a:p>
        </p:txBody>
      </p:sp>
      <p:pic>
        <p:nvPicPr>
          <p:cNvPr id="2056" name="Picture 8" descr="Closeup shot of a bee on a chamomile flower Free Photo">
            <a:extLst>
              <a:ext uri="{FF2B5EF4-FFF2-40B4-BE49-F238E27FC236}">
                <a16:creationId xmlns:a16="http://schemas.microsoft.com/office/drawing/2014/main" id="{897B5D90-21E9-41AF-B753-80231DDEDCE1}"/>
              </a:ext>
            </a:extLst>
          </p:cNvPr>
          <p:cNvPicPr>
            <a:picLocks noChangeAspect="1" noChangeArrowheads="1"/>
          </p:cNvPicPr>
          <p:nvPr/>
        </p:nvPicPr>
        <p:blipFill rotWithShape="1">
          <a:blip r:embed="rId5" cstate="hqprint">
            <a:extLst>
              <a:ext uri="{28A0092B-C50C-407E-A947-70E740481C1C}">
                <a14:useLocalDpi xmlns:a14="http://schemas.microsoft.com/office/drawing/2010/main"/>
              </a:ext>
            </a:extLst>
          </a:blip>
          <a:srcRect/>
          <a:stretch/>
        </p:blipFill>
        <p:spPr bwMode="auto">
          <a:xfrm>
            <a:off x="9625764" y="3606827"/>
            <a:ext cx="1717273" cy="1548000"/>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47" name="Picture 46">
            <a:extLst>
              <a:ext uri="{FF2B5EF4-FFF2-40B4-BE49-F238E27FC236}">
                <a16:creationId xmlns:a16="http://schemas.microsoft.com/office/drawing/2014/main" id="{D59773FB-2448-4995-81B0-C2EE0B121B55}"/>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a:stretch/>
        </p:blipFill>
        <p:spPr>
          <a:xfrm>
            <a:off x="9625765" y="5154827"/>
            <a:ext cx="1717272" cy="1548000"/>
          </a:xfrm>
          <a:prstGeom prst="rect">
            <a:avLst/>
          </a:prstGeom>
          <a:ln>
            <a:solidFill>
              <a:schemeClr val="bg1"/>
            </a:solidFill>
          </a:ln>
        </p:spPr>
      </p:pic>
      <p:pic>
        <p:nvPicPr>
          <p:cNvPr id="52" name="Picture 51">
            <a:extLst>
              <a:ext uri="{FF2B5EF4-FFF2-40B4-BE49-F238E27FC236}">
                <a16:creationId xmlns:a16="http://schemas.microsoft.com/office/drawing/2014/main" id="{70E1EEAF-A979-498A-965E-3D4435E1050E}"/>
              </a:ext>
            </a:extLst>
          </p:cNvPr>
          <p:cNvPicPr>
            <a:picLocks noChangeAspect="1"/>
          </p:cNvPicPr>
          <p:nvPr/>
        </p:nvPicPr>
        <p:blipFill rotWithShape="1">
          <a:blip r:embed="rId7" cstate="hqprint">
            <a:extLst>
              <a:ext uri="{28A0092B-C50C-407E-A947-70E740481C1C}">
                <a14:useLocalDpi xmlns:a14="http://schemas.microsoft.com/office/drawing/2010/main"/>
              </a:ext>
            </a:extLst>
          </a:blip>
          <a:srcRect/>
          <a:stretch/>
        </p:blipFill>
        <p:spPr>
          <a:xfrm>
            <a:off x="9625763" y="2058939"/>
            <a:ext cx="1717274" cy="1547888"/>
          </a:xfrm>
          <a:prstGeom prst="rect">
            <a:avLst/>
          </a:prstGeom>
          <a:ln>
            <a:solidFill>
              <a:schemeClr val="bg1"/>
            </a:solidFill>
          </a:ln>
        </p:spPr>
      </p:pic>
      <p:sp>
        <p:nvSpPr>
          <p:cNvPr id="4" name="Slide Number Placeholder 3">
            <a:extLst>
              <a:ext uri="{FF2B5EF4-FFF2-40B4-BE49-F238E27FC236}">
                <a16:creationId xmlns:a16="http://schemas.microsoft.com/office/drawing/2014/main" id="{13B981FF-DBFE-1820-2755-9AA0DA9E4F7D}"/>
              </a:ext>
            </a:extLst>
          </p:cNvPr>
          <p:cNvSpPr>
            <a:spLocks noGrp="1"/>
          </p:cNvSpPr>
          <p:nvPr>
            <p:ph type="sldNum" sz="quarter" idx="12"/>
          </p:nvPr>
        </p:nvSpPr>
        <p:spPr/>
        <p:txBody>
          <a:bodyPr/>
          <a:lstStyle/>
          <a:p>
            <a:fld id="{581606D9-1424-D24D-8F08-847B0A6F25A1}" type="slidenum">
              <a:rPr lang="en-GB" smtClean="0"/>
              <a:t>12</a:t>
            </a:fld>
            <a:endParaRPr lang="en-GB"/>
          </a:p>
        </p:txBody>
      </p:sp>
      <p:sp>
        <p:nvSpPr>
          <p:cNvPr id="2" name="Date Placeholder 1">
            <a:extLst>
              <a:ext uri="{FF2B5EF4-FFF2-40B4-BE49-F238E27FC236}">
                <a16:creationId xmlns:a16="http://schemas.microsoft.com/office/drawing/2014/main" id="{1F2C1B55-C10D-469D-7B8D-CEE746A70861}"/>
              </a:ext>
            </a:extLst>
          </p:cNvPr>
          <p:cNvSpPr>
            <a:spLocks noGrp="1"/>
          </p:cNvSpPr>
          <p:nvPr>
            <p:ph type="dt" sz="half" idx="10"/>
          </p:nvPr>
        </p:nvSpPr>
        <p:spPr/>
        <p:txBody>
          <a:bodyPr/>
          <a:lstStyle/>
          <a:p>
            <a:r>
              <a:rPr lang="de-CH"/>
              <a:t>4.12.2023</a:t>
            </a:r>
            <a:endParaRPr lang="en-GB"/>
          </a:p>
        </p:txBody>
      </p:sp>
      <p:sp>
        <p:nvSpPr>
          <p:cNvPr id="3" name="Footer Placeholder 2">
            <a:extLst>
              <a:ext uri="{FF2B5EF4-FFF2-40B4-BE49-F238E27FC236}">
                <a16:creationId xmlns:a16="http://schemas.microsoft.com/office/drawing/2014/main" id="{24771236-9516-3120-B25F-BA74A776FDA4}"/>
              </a:ext>
            </a:extLst>
          </p:cNvPr>
          <p:cNvSpPr>
            <a:spLocks noGrp="1"/>
          </p:cNvSpPr>
          <p:nvPr>
            <p:ph type="ftr" sz="quarter" idx="11"/>
          </p:nvPr>
        </p:nvSpPr>
        <p:spPr/>
        <p:txBody>
          <a:bodyPr/>
          <a:lstStyle/>
          <a:p>
            <a:r>
              <a:rPr lang="en-GB"/>
              <a:t>SCE | Mar Capeans</a:t>
            </a:r>
          </a:p>
        </p:txBody>
      </p:sp>
    </p:spTree>
    <p:extLst>
      <p:ext uri="{BB962C8B-B14F-4D97-AF65-F5344CB8AC3E}">
        <p14:creationId xmlns:p14="http://schemas.microsoft.com/office/powerpoint/2010/main" val="16715615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9"/>
                                          </p:stCondLst>
                                        </p:cTn>
                                        <p:tgtEl>
                                          <p:spTgt spid="25"/>
                                        </p:tgtEl>
                                        <p:attrNameLst>
                                          <p:attrName>style.visibility</p:attrName>
                                        </p:attrNameLst>
                                      </p:cBhvr>
                                      <p:to>
                                        <p:strVal val="visible"/>
                                      </p:to>
                                    </p:set>
                                  </p:childTnLst>
                                </p:cTn>
                              </p:par>
                            </p:childTnLst>
                          </p:cTn>
                        </p:par>
                        <p:par>
                          <p:cTn id="7" fill="hold">
                            <p:stCondLst>
                              <p:cond delay="10"/>
                            </p:stCondLst>
                            <p:childTnLst>
                              <p:par>
                                <p:cTn id="8" presetID="42" presetClass="path" presetSubtype="0" accel="50000" decel="50000" fill="hold" nodeType="afterEffect">
                                  <p:stCondLst>
                                    <p:cond delay="0"/>
                                  </p:stCondLst>
                                  <p:childTnLst>
                                    <p:animMotion origin="layout" path="M -0.23373 -0.21644 L 0.00546 -0.00093 " pathEditMode="relative" rAng="0" ptsTypes="AA">
                                      <p:cBhvr>
                                        <p:cTn id="9" dur="1250" fill="hold"/>
                                        <p:tgtEl>
                                          <p:spTgt spid="25"/>
                                        </p:tgtEl>
                                        <p:attrNameLst>
                                          <p:attrName>ppt_x</p:attrName>
                                          <p:attrName>ppt_y</p:attrName>
                                        </p:attrNameLst>
                                      </p:cBhvr>
                                      <p:rCtr x="11953" y="10764"/>
                                    </p:animMotion>
                                  </p:childTnLst>
                                </p:cTn>
                              </p:par>
                              <p:par>
                                <p:cTn id="10" presetID="10" presetClass="entr" presetSubtype="0" fill="hold" nodeType="withEffect">
                                  <p:stCondLst>
                                    <p:cond delay="0"/>
                                  </p:stCondLst>
                                  <p:childTnLst>
                                    <p:set>
                                      <p:cBhvr>
                                        <p:cTn id="11" dur="1" fill="hold">
                                          <p:stCondLst>
                                            <p:cond delay="0"/>
                                          </p:stCondLst>
                                        </p:cTn>
                                        <p:tgtEl>
                                          <p:spTgt spid="52"/>
                                        </p:tgtEl>
                                        <p:attrNameLst>
                                          <p:attrName>style.visibility</p:attrName>
                                        </p:attrNameLst>
                                      </p:cBhvr>
                                      <p:to>
                                        <p:strVal val="visible"/>
                                      </p:to>
                                    </p:set>
                                    <p:animEffect transition="in" filter="fade">
                                      <p:cBhvr>
                                        <p:cTn id="12" dur="500"/>
                                        <p:tgtEl>
                                          <p:spTgt spid="52"/>
                                        </p:tgtEl>
                                      </p:cBhvr>
                                    </p:animEffect>
                                  </p:childTnLst>
                                </p:cTn>
                              </p:par>
                              <p:par>
                                <p:cTn id="13" presetID="10" presetClass="entr" presetSubtype="0" fill="hold" nodeType="withEffect">
                                  <p:stCondLst>
                                    <p:cond delay="250"/>
                                  </p:stCondLst>
                                  <p:childTnLst>
                                    <p:set>
                                      <p:cBhvr>
                                        <p:cTn id="14" dur="1" fill="hold">
                                          <p:stCondLst>
                                            <p:cond delay="0"/>
                                          </p:stCondLst>
                                        </p:cTn>
                                        <p:tgtEl>
                                          <p:spTgt spid="2056"/>
                                        </p:tgtEl>
                                        <p:attrNameLst>
                                          <p:attrName>style.visibility</p:attrName>
                                        </p:attrNameLst>
                                      </p:cBhvr>
                                      <p:to>
                                        <p:strVal val="visible"/>
                                      </p:to>
                                    </p:set>
                                    <p:animEffect transition="in" filter="fade">
                                      <p:cBhvr>
                                        <p:cTn id="15" dur="500"/>
                                        <p:tgtEl>
                                          <p:spTgt spid="2056"/>
                                        </p:tgtEl>
                                      </p:cBhvr>
                                    </p:animEffect>
                                  </p:childTnLst>
                                </p:cTn>
                              </p:par>
                              <p:par>
                                <p:cTn id="16" presetID="10" presetClass="entr" presetSubtype="0" fill="hold" nodeType="withEffect">
                                  <p:stCondLst>
                                    <p:cond delay="500"/>
                                  </p:stCondLst>
                                  <p:childTnLst>
                                    <p:set>
                                      <p:cBhvr>
                                        <p:cTn id="17" dur="1" fill="hold">
                                          <p:stCondLst>
                                            <p:cond delay="0"/>
                                          </p:stCondLst>
                                        </p:cTn>
                                        <p:tgtEl>
                                          <p:spTgt spid="47"/>
                                        </p:tgtEl>
                                        <p:attrNameLst>
                                          <p:attrName>style.visibility</p:attrName>
                                        </p:attrNameLst>
                                      </p:cBhvr>
                                      <p:to>
                                        <p:strVal val="visible"/>
                                      </p:to>
                                    </p:set>
                                    <p:animEffect transition="in" filter="fade">
                                      <p:cBhvr>
                                        <p:cTn id="18" dur="500"/>
                                        <p:tgtEl>
                                          <p:spTgt spid="47"/>
                                        </p:tgtEl>
                                      </p:cBhvr>
                                    </p:animEffect>
                                  </p:childTnLst>
                                </p:cTn>
                              </p:par>
                            </p:childTnLst>
                          </p:cTn>
                        </p:par>
                        <p:par>
                          <p:cTn id="19" fill="hold">
                            <p:stCondLst>
                              <p:cond delay="1260"/>
                            </p:stCondLst>
                            <p:childTnLst>
                              <p:par>
                                <p:cTn id="20" presetID="22" presetClass="entr" presetSubtype="1" fill="hold" grpId="0" nodeType="afterEffect">
                                  <p:stCondLst>
                                    <p:cond delay="0"/>
                                  </p:stCondLst>
                                  <p:childTnLst>
                                    <p:set>
                                      <p:cBhvr>
                                        <p:cTn id="21" dur="1" fill="hold">
                                          <p:stCondLst>
                                            <p:cond delay="0"/>
                                          </p:stCondLst>
                                        </p:cTn>
                                        <p:tgtEl>
                                          <p:spTgt spid="119"/>
                                        </p:tgtEl>
                                        <p:attrNameLst>
                                          <p:attrName>style.visibility</p:attrName>
                                        </p:attrNameLst>
                                      </p:cBhvr>
                                      <p:to>
                                        <p:strVal val="visible"/>
                                      </p:to>
                                    </p:set>
                                    <p:animEffect transition="in" filter="wipe(up)">
                                      <p:cBhvr>
                                        <p:cTn id="22" dur="500"/>
                                        <p:tgtEl>
                                          <p:spTgt spid="119"/>
                                        </p:tgtEl>
                                      </p:cBhvr>
                                    </p:animEffect>
                                  </p:childTnLst>
                                </p:cTn>
                              </p:par>
                            </p:childTnLst>
                          </p:cTn>
                        </p:par>
                        <p:par>
                          <p:cTn id="23" fill="hold">
                            <p:stCondLst>
                              <p:cond delay="1760"/>
                            </p:stCondLst>
                            <p:childTnLst>
                              <p:par>
                                <p:cTn id="24" presetID="22" presetClass="entr" presetSubtype="1" fill="hold" grpId="0" nodeType="afterEffect">
                                  <p:stCondLst>
                                    <p:cond delay="0"/>
                                  </p:stCondLst>
                                  <p:childTnLst>
                                    <p:set>
                                      <p:cBhvr>
                                        <p:cTn id="25" dur="1" fill="hold">
                                          <p:stCondLst>
                                            <p:cond delay="0"/>
                                          </p:stCondLst>
                                        </p:cTn>
                                        <p:tgtEl>
                                          <p:spTgt spid="120"/>
                                        </p:tgtEl>
                                        <p:attrNameLst>
                                          <p:attrName>style.visibility</p:attrName>
                                        </p:attrNameLst>
                                      </p:cBhvr>
                                      <p:to>
                                        <p:strVal val="visible"/>
                                      </p:to>
                                    </p:set>
                                    <p:animEffect transition="in" filter="wipe(up)">
                                      <p:cBhvr>
                                        <p:cTn id="26" dur="500"/>
                                        <p:tgtEl>
                                          <p:spTgt spid="120"/>
                                        </p:tgtEl>
                                      </p:cBhvr>
                                    </p:animEffect>
                                  </p:childTnLst>
                                </p:cTn>
                              </p:par>
                            </p:childTnLst>
                          </p:cTn>
                        </p:par>
                        <p:par>
                          <p:cTn id="27" fill="hold">
                            <p:stCondLst>
                              <p:cond delay="2260"/>
                            </p:stCondLst>
                            <p:childTnLst>
                              <p:par>
                                <p:cTn id="28" presetID="22" presetClass="entr" presetSubtype="1" fill="hold" grpId="0" nodeType="afterEffect">
                                  <p:stCondLst>
                                    <p:cond delay="0"/>
                                  </p:stCondLst>
                                  <p:childTnLst>
                                    <p:set>
                                      <p:cBhvr>
                                        <p:cTn id="29" dur="1" fill="hold">
                                          <p:stCondLst>
                                            <p:cond delay="0"/>
                                          </p:stCondLst>
                                        </p:cTn>
                                        <p:tgtEl>
                                          <p:spTgt spid="121"/>
                                        </p:tgtEl>
                                        <p:attrNameLst>
                                          <p:attrName>style.visibility</p:attrName>
                                        </p:attrNameLst>
                                      </p:cBhvr>
                                      <p:to>
                                        <p:strVal val="visible"/>
                                      </p:to>
                                    </p:set>
                                    <p:animEffect transition="in" filter="wipe(up)">
                                      <p:cBhvr>
                                        <p:cTn id="30"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 grpId="0"/>
      <p:bldP spid="120" grpId="0"/>
      <p:bldP spid="12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6">
            <a:extLst>
              <a:ext uri="{FF2B5EF4-FFF2-40B4-BE49-F238E27FC236}">
                <a16:creationId xmlns:a16="http://schemas.microsoft.com/office/drawing/2014/main" id="{24909F6B-5CC4-5877-443F-671BACBC4F9D}"/>
              </a:ext>
            </a:extLst>
          </p:cNvPr>
          <p:cNvSpPr/>
          <p:nvPr/>
        </p:nvSpPr>
        <p:spPr bwMode="auto">
          <a:xfrm>
            <a:off x="2932215" y="1306032"/>
            <a:ext cx="1959596" cy="604781"/>
          </a:xfrm>
          <a:prstGeom prst="rect">
            <a:avLst/>
          </a:prstGeom>
          <a:noFill/>
        </p:spPr>
        <p:txBody>
          <a:bodyPr wrap="square" lIns="0" rIns="0" rtlCol="0">
            <a:noAutofit/>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lgn="ctr"/>
            <a:r>
              <a:rPr lang="fr-CH" sz="3200" spc="-300" dirty="0">
                <a:solidFill>
                  <a:srgbClr val="84B1B4"/>
                </a:solidFill>
                <a:latin typeface="Franklin Gothic Heavy" panose="020B0903020102020204" pitchFamily="34" charset="0"/>
              </a:rPr>
              <a:t>WATER</a:t>
            </a:r>
            <a:endParaRPr lang="en-GB" sz="3200" spc="-300" dirty="0">
              <a:solidFill>
                <a:srgbClr val="84B1B4"/>
              </a:solidFill>
              <a:latin typeface="Franklin Gothic Heavy" panose="020B0903020102020204" pitchFamily="34" charset="0"/>
            </a:endParaRPr>
          </a:p>
        </p:txBody>
      </p:sp>
      <p:sp>
        <p:nvSpPr>
          <p:cNvPr id="5" name="Title 6">
            <a:extLst>
              <a:ext uri="{FF2B5EF4-FFF2-40B4-BE49-F238E27FC236}">
                <a16:creationId xmlns:a16="http://schemas.microsoft.com/office/drawing/2014/main" id="{453CB437-23A3-8AF9-E7C5-92D20D9E85DD}"/>
              </a:ext>
            </a:extLst>
          </p:cNvPr>
          <p:cNvSpPr/>
          <p:nvPr/>
        </p:nvSpPr>
        <p:spPr bwMode="auto">
          <a:xfrm>
            <a:off x="7715293" y="1306031"/>
            <a:ext cx="3279777" cy="604781"/>
          </a:xfrm>
          <a:prstGeom prst="rect">
            <a:avLst/>
          </a:prstGeom>
          <a:noFill/>
        </p:spPr>
        <p:txBody>
          <a:bodyPr wrap="square" lIns="0" rIns="0" rtlCol="0">
            <a:noAutofit/>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lgn="ctr"/>
            <a:r>
              <a:rPr lang="fr-CH" sz="3200" spc="-300" dirty="0">
                <a:solidFill>
                  <a:srgbClr val="84B1B4"/>
                </a:solidFill>
                <a:latin typeface="Franklin Gothic Heavy" panose="020B0903020102020204" pitchFamily="34" charset="0"/>
              </a:rPr>
              <a:t>NOISE</a:t>
            </a:r>
            <a:endParaRPr lang="en-GB" sz="3200" spc="-300" dirty="0">
              <a:solidFill>
                <a:srgbClr val="84B1B4"/>
              </a:solidFill>
              <a:latin typeface="Franklin Gothic Heavy" panose="020B0903020102020204" pitchFamily="34" charset="0"/>
            </a:endParaRPr>
          </a:p>
        </p:txBody>
      </p:sp>
      <p:sp>
        <p:nvSpPr>
          <p:cNvPr id="11" name="Title 6">
            <a:extLst>
              <a:ext uri="{FF2B5EF4-FFF2-40B4-BE49-F238E27FC236}">
                <a16:creationId xmlns:a16="http://schemas.microsoft.com/office/drawing/2014/main" id="{57C088E8-9865-55A0-7371-D90243AE9294}"/>
              </a:ext>
            </a:extLst>
          </p:cNvPr>
          <p:cNvSpPr/>
          <p:nvPr/>
        </p:nvSpPr>
        <p:spPr bwMode="auto">
          <a:xfrm>
            <a:off x="320621" y="348396"/>
            <a:ext cx="11701956" cy="604781"/>
          </a:xfrm>
          <a:prstGeom prst="rect">
            <a:avLst/>
          </a:prstGeom>
          <a:noFill/>
        </p:spPr>
        <p:txBody>
          <a:bodyPr wrap="square" lIns="0" rIns="0" rtlCol="0">
            <a:noAutofit/>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r>
              <a:rPr lang="en-GB" sz="4000" spc="-300" dirty="0">
                <a:solidFill>
                  <a:srgbClr val="006892"/>
                </a:solidFill>
                <a:latin typeface="Franklin Gothic Heavy" panose="020B0903020102020204" pitchFamily="34" charset="0"/>
              </a:rPr>
              <a:t>MASTERPLAN 2040: Environment</a:t>
            </a:r>
            <a:endParaRPr lang="en-GB" sz="4000" spc="-300" dirty="0">
              <a:latin typeface="Franklin Gothic Heavy" panose="020B0903020102020204" pitchFamily="34" charset="0"/>
            </a:endParaRPr>
          </a:p>
        </p:txBody>
      </p:sp>
      <p:sp>
        <p:nvSpPr>
          <p:cNvPr id="9" name="Slide Number Placeholder 8">
            <a:extLst>
              <a:ext uri="{FF2B5EF4-FFF2-40B4-BE49-F238E27FC236}">
                <a16:creationId xmlns:a16="http://schemas.microsoft.com/office/drawing/2014/main" id="{3A31311B-59CB-83F1-BADC-91408DC96ECC}"/>
              </a:ext>
            </a:extLst>
          </p:cNvPr>
          <p:cNvSpPr>
            <a:spLocks noGrp="1"/>
          </p:cNvSpPr>
          <p:nvPr>
            <p:ph type="sldNum" sz="quarter" idx="12"/>
          </p:nvPr>
        </p:nvSpPr>
        <p:spPr/>
        <p:txBody>
          <a:bodyPr/>
          <a:lstStyle/>
          <a:p>
            <a:fld id="{581606D9-1424-D24D-8F08-847B0A6F25A1}" type="slidenum">
              <a:rPr lang="en-GB" smtClean="0"/>
              <a:t>13</a:t>
            </a:fld>
            <a:endParaRPr lang="en-GB"/>
          </a:p>
        </p:txBody>
      </p:sp>
      <p:pic>
        <p:nvPicPr>
          <p:cNvPr id="14" name="Picture 13">
            <a:extLst>
              <a:ext uri="{FF2B5EF4-FFF2-40B4-BE49-F238E27FC236}">
                <a16:creationId xmlns:a16="http://schemas.microsoft.com/office/drawing/2014/main" id="{AE1CDE02-9783-98CE-FBBC-F2B1D180A3ED}"/>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678262" y="1962768"/>
            <a:ext cx="6460293" cy="3878754"/>
          </a:xfrm>
          <a:prstGeom prst="rect">
            <a:avLst/>
          </a:prstGeom>
        </p:spPr>
      </p:pic>
      <p:pic>
        <p:nvPicPr>
          <p:cNvPr id="15" name="Picture 14">
            <a:extLst>
              <a:ext uri="{FF2B5EF4-FFF2-40B4-BE49-F238E27FC236}">
                <a16:creationId xmlns:a16="http://schemas.microsoft.com/office/drawing/2014/main" id="{46F85BE3-BE81-D7B1-DF94-B639C30BA2C6}"/>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t="20873"/>
          <a:stretch/>
        </p:blipFill>
        <p:spPr>
          <a:xfrm>
            <a:off x="7663876" y="1910812"/>
            <a:ext cx="3459383" cy="3878754"/>
          </a:xfrm>
          <a:prstGeom prst="rect">
            <a:avLst/>
          </a:prstGeom>
        </p:spPr>
      </p:pic>
      <p:sp>
        <p:nvSpPr>
          <p:cNvPr id="2" name="Date Placeholder 1">
            <a:extLst>
              <a:ext uri="{FF2B5EF4-FFF2-40B4-BE49-F238E27FC236}">
                <a16:creationId xmlns:a16="http://schemas.microsoft.com/office/drawing/2014/main" id="{16CBDACA-ED8C-0599-389A-12A94868DBA5}"/>
              </a:ext>
            </a:extLst>
          </p:cNvPr>
          <p:cNvSpPr>
            <a:spLocks noGrp="1"/>
          </p:cNvSpPr>
          <p:nvPr>
            <p:ph type="dt" sz="half" idx="10"/>
          </p:nvPr>
        </p:nvSpPr>
        <p:spPr/>
        <p:txBody>
          <a:bodyPr/>
          <a:lstStyle/>
          <a:p>
            <a:r>
              <a:rPr lang="de-CH"/>
              <a:t>4.12.2023</a:t>
            </a:r>
            <a:endParaRPr lang="en-GB"/>
          </a:p>
        </p:txBody>
      </p:sp>
      <p:sp>
        <p:nvSpPr>
          <p:cNvPr id="3" name="Footer Placeholder 2">
            <a:extLst>
              <a:ext uri="{FF2B5EF4-FFF2-40B4-BE49-F238E27FC236}">
                <a16:creationId xmlns:a16="http://schemas.microsoft.com/office/drawing/2014/main" id="{EE1012D0-EAE6-C5DB-B54E-A6BD4732314B}"/>
              </a:ext>
            </a:extLst>
          </p:cNvPr>
          <p:cNvSpPr>
            <a:spLocks noGrp="1"/>
          </p:cNvSpPr>
          <p:nvPr>
            <p:ph type="ftr" sz="quarter" idx="11"/>
          </p:nvPr>
        </p:nvSpPr>
        <p:spPr/>
        <p:txBody>
          <a:bodyPr/>
          <a:lstStyle/>
          <a:p>
            <a:r>
              <a:rPr lang="en-GB"/>
              <a:t>SCE | Mar Capeans</a:t>
            </a:r>
          </a:p>
        </p:txBody>
      </p:sp>
    </p:spTree>
    <p:extLst>
      <p:ext uri="{BB962C8B-B14F-4D97-AF65-F5344CB8AC3E}">
        <p14:creationId xmlns:p14="http://schemas.microsoft.com/office/powerpoint/2010/main" val="40750487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Building design with 3d blueprint concept Free Vector">
            <a:extLst>
              <a:ext uri="{FF2B5EF4-FFF2-40B4-BE49-F238E27FC236}">
                <a16:creationId xmlns:a16="http://schemas.microsoft.com/office/drawing/2014/main" id="{77763888-6F39-47C3-ACBB-4514D78DEFFE}"/>
              </a:ext>
            </a:extLst>
          </p:cNvPr>
          <p:cNvPicPr>
            <a:picLocks noChangeAspect="1" noChangeArrowheads="1"/>
          </p:cNvPicPr>
          <p:nvPr/>
        </p:nvPicPr>
        <p:blipFill rotWithShape="1">
          <a:blip r:embed="rId3" cstate="hqprint">
            <a:duotone>
              <a:prstClr val="black"/>
              <a:srgbClr val="0892A0">
                <a:tint val="45000"/>
                <a:satMod val="400000"/>
              </a:srgbClr>
            </a:duotone>
            <a:extLst>
              <a:ext uri="{BEBA8EAE-BF5A-486C-A8C5-ECC9F3942E4B}">
                <a14:imgProps xmlns:a14="http://schemas.microsoft.com/office/drawing/2010/main">
                  <a14:imgLayer r:embed="rId4">
                    <a14:imgEffect>
                      <a14:colorTemperature colorTemp="4700"/>
                    </a14:imgEffect>
                    <a14:imgEffect>
                      <a14:saturation sat="80000"/>
                    </a14:imgEffect>
                    <a14:imgEffect>
                      <a14:brightnessContrast bright="43000" contrast="-40000"/>
                    </a14:imgEffect>
                  </a14:imgLayer>
                </a14:imgProps>
              </a:ext>
              <a:ext uri="{28A0092B-C50C-407E-A947-70E740481C1C}">
                <a14:useLocalDpi xmlns:a14="http://schemas.microsoft.com/office/drawing/2010/main"/>
              </a:ext>
            </a:extLst>
          </a:blip>
          <a:srcRect l="11935" t="7236" r="11935" b="23607"/>
          <a:stretch/>
        </p:blipFill>
        <p:spPr bwMode="auto">
          <a:xfrm flipH="1">
            <a:off x="9625764" y="5182350"/>
            <a:ext cx="1717271" cy="1546778"/>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5134" name="Picture 14">
            <a:extLst>
              <a:ext uri="{FF2B5EF4-FFF2-40B4-BE49-F238E27FC236}">
                <a16:creationId xmlns:a16="http://schemas.microsoft.com/office/drawing/2014/main" id="{4CC9027E-93D0-49B2-8682-85D98B4A3269}"/>
              </a:ext>
            </a:extLst>
          </p:cNvPr>
          <p:cNvPicPr>
            <a:picLocks noChangeAspect="1" noChangeArrowheads="1"/>
          </p:cNvPicPr>
          <p:nvPr/>
        </p:nvPicPr>
        <p:blipFill rotWithShape="1">
          <a:blip r:embed="rId5" cstate="hqprint">
            <a:extLst>
              <a:ext uri="{28A0092B-C50C-407E-A947-70E740481C1C}">
                <a14:useLocalDpi xmlns:a14="http://schemas.microsoft.com/office/drawing/2010/main"/>
              </a:ext>
            </a:extLst>
          </a:blip>
          <a:srcRect b="-731"/>
          <a:stretch/>
        </p:blipFill>
        <p:spPr bwMode="auto">
          <a:xfrm>
            <a:off x="9625765" y="570166"/>
            <a:ext cx="1717271" cy="1548000"/>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60" name="Image 3">
            <a:extLst>
              <a:ext uri="{FF2B5EF4-FFF2-40B4-BE49-F238E27FC236}">
                <a16:creationId xmlns:a16="http://schemas.microsoft.com/office/drawing/2014/main" id="{53557B82-131C-4A73-9B0A-31D59F9782DA}"/>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a:stretch/>
        </p:blipFill>
        <p:spPr bwMode="auto">
          <a:xfrm>
            <a:off x="9625764" y="2102258"/>
            <a:ext cx="1717272" cy="1548000"/>
          </a:xfrm>
          <a:prstGeom prst="rect">
            <a:avLst/>
          </a:prstGeom>
          <a:ln>
            <a:solidFill>
              <a:schemeClr val="bg1"/>
            </a:solidFill>
          </a:ln>
          <a:effectLst/>
        </p:spPr>
      </p:pic>
      <p:sp>
        <p:nvSpPr>
          <p:cNvPr id="72" name="Title 6">
            <a:extLst>
              <a:ext uri="{FF2B5EF4-FFF2-40B4-BE49-F238E27FC236}">
                <a16:creationId xmlns:a16="http://schemas.microsoft.com/office/drawing/2014/main" id="{8BF8E2FF-6B8B-49BD-A55B-A4846E4A30B3}"/>
              </a:ext>
            </a:extLst>
          </p:cNvPr>
          <p:cNvSpPr txBox="1">
            <a:spLocks noChangeArrowheads="1"/>
          </p:cNvSpPr>
          <p:nvPr/>
        </p:nvSpPr>
        <p:spPr bwMode="auto">
          <a:xfrm>
            <a:off x="0" y="165275"/>
            <a:ext cx="12192000" cy="460085"/>
          </a:xfrm>
          <a:prstGeom prst="rect">
            <a:avLst/>
          </a:prstGeom>
          <a:solidFill>
            <a:schemeClr val="bg1">
              <a:alpha val="63000"/>
            </a:schemeClr>
          </a:solidFill>
          <a:ln>
            <a:noFill/>
          </a:ln>
          <a:effectLst/>
        </p:spPr>
        <p:txBody>
          <a:bodyPr vert="horz" wrap="square" lIns="91440" tIns="45720" rIns="91440" bIns="45720" numCol="1" anchor="t"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lgn="ctr">
              <a:defRPr/>
            </a:pPr>
            <a:r>
              <a:rPr lang="fr-CH" sz="4000" spc="-300" dirty="0">
                <a:solidFill>
                  <a:srgbClr val="006892"/>
                </a:solidFill>
                <a:latin typeface="Franklin Gothic Heavy" panose="020B0903020102020204" pitchFamily="34" charset="0"/>
              </a:rPr>
              <a:t>MASTERPLAN</a:t>
            </a:r>
            <a:r>
              <a:rPr lang="fr-CH" sz="4000" spc="-300" dirty="0">
                <a:latin typeface="Franklin Gothic Heavy" panose="020B0903020102020204" pitchFamily="34" charset="0"/>
              </a:rPr>
              <a:t>2040</a:t>
            </a:r>
            <a:endParaRPr lang="fr-FR" sz="4000" b="1" spc="-80" dirty="0">
              <a:solidFill>
                <a:srgbClr val="4C7FAE"/>
              </a:solidFill>
            </a:endParaRPr>
          </a:p>
        </p:txBody>
      </p:sp>
      <p:sp>
        <p:nvSpPr>
          <p:cNvPr id="22" name="Circle: Hollow 21">
            <a:extLst>
              <a:ext uri="{FF2B5EF4-FFF2-40B4-BE49-F238E27FC236}">
                <a16:creationId xmlns:a16="http://schemas.microsoft.com/office/drawing/2014/main" id="{8C409BF5-0342-4112-9C02-9FDF3E6DD6FC}"/>
              </a:ext>
            </a:extLst>
          </p:cNvPr>
          <p:cNvSpPr/>
          <p:nvPr/>
        </p:nvSpPr>
        <p:spPr>
          <a:xfrm>
            <a:off x="4476000" y="1942350"/>
            <a:ext cx="3240000" cy="3240000"/>
          </a:xfrm>
          <a:prstGeom prst="donut">
            <a:avLst>
              <a:gd name="adj" fmla="val 10573"/>
            </a:avLst>
          </a:prstGeom>
          <a:gradFill>
            <a:gsLst>
              <a:gs pos="0">
                <a:schemeClr val="accent5">
                  <a:lumMod val="50000"/>
                </a:schemeClr>
              </a:gs>
              <a:gs pos="79000">
                <a:srgbClr val="089299">
                  <a:alpha val="80000"/>
                </a:srgbClr>
              </a:gs>
              <a:gs pos="61000">
                <a:srgbClr val="0892AC">
                  <a:alpha val="50000"/>
                </a:srgbClr>
              </a:gs>
              <a:gs pos="45000">
                <a:schemeClr val="accent5">
                  <a:alpha val="50000"/>
                </a:schemeClr>
              </a:gs>
              <a:gs pos="30000">
                <a:schemeClr val="accent5">
                  <a:alpha val="80000"/>
                </a:schemeClr>
              </a:gs>
              <a:gs pos="100000">
                <a:srgbClr val="077F7C"/>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4" name="Group 23">
            <a:extLst>
              <a:ext uri="{FF2B5EF4-FFF2-40B4-BE49-F238E27FC236}">
                <a16:creationId xmlns:a16="http://schemas.microsoft.com/office/drawing/2014/main" id="{56B40553-0F60-47B2-A031-4B094C70A86D}"/>
              </a:ext>
            </a:extLst>
          </p:cNvPr>
          <p:cNvGrpSpPr>
            <a:grpSpLocks noChangeAspect="1"/>
          </p:cNvGrpSpPr>
          <p:nvPr/>
        </p:nvGrpSpPr>
        <p:grpSpPr>
          <a:xfrm>
            <a:off x="0" y="1772059"/>
            <a:ext cx="7661118" cy="4390058"/>
            <a:chOff x="221600" y="3705991"/>
            <a:chExt cx="5423232" cy="3107681"/>
          </a:xfrm>
        </p:grpSpPr>
        <p:pic>
          <p:nvPicPr>
            <p:cNvPr id="40" name="Picture 39" descr="A picture containing text, ceramic ware, plate, vector graphics&#10;&#10;Description automatically generated">
              <a:extLst>
                <a:ext uri="{FF2B5EF4-FFF2-40B4-BE49-F238E27FC236}">
                  <a16:creationId xmlns:a16="http://schemas.microsoft.com/office/drawing/2014/main" id="{3D4C482D-9AB3-4508-A2A6-9CB39C87ABC1}"/>
                </a:ext>
              </a:extLst>
            </p:cNvPr>
            <p:cNvPicPr>
              <a:picLocks noChangeAspect="1"/>
            </p:cNvPicPr>
            <p:nvPr/>
          </p:nvPicPr>
          <p:blipFill>
            <a:blip r:embed="rId7" cstate="hqprint">
              <a:extLst>
                <a:ext uri="{28A0092B-C50C-407E-A947-70E740481C1C}">
                  <a14:useLocalDpi xmlns:a14="http://schemas.microsoft.com/office/drawing/2010/main"/>
                </a:ext>
              </a:extLst>
            </a:blip>
            <a:stretch>
              <a:fillRect/>
            </a:stretch>
          </p:blipFill>
          <p:spPr>
            <a:xfrm>
              <a:off x="3786136" y="4224419"/>
              <a:ext cx="1504366" cy="1490696"/>
            </a:xfrm>
            <a:prstGeom prst="rect">
              <a:avLst/>
            </a:prstGeom>
            <a:ln>
              <a:noFill/>
            </a:ln>
            <a:effectLst>
              <a:outerShdw blurRad="292100" dist="139700" dir="2700000" algn="tl" rotWithShape="0">
                <a:srgbClr val="333333">
                  <a:alpha val="65000"/>
                </a:srgbClr>
              </a:outerShdw>
            </a:effectLst>
          </p:spPr>
        </p:pic>
        <p:sp>
          <p:nvSpPr>
            <p:cNvPr id="41" name="Circle: Hollow 40">
              <a:extLst>
                <a:ext uri="{FF2B5EF4-FFF2-40B4-BE49-F238E27FC236}">
                  <a16:creationId xmlns:a16="http://schemas.microsoft.com/office/drawing/2014/main" id="{F8CFED09-F45A-4514-A7C7-9CCBD2F5C5DF}"/>
                </a:ext>
              </a:extLst>
            </p:cNvPr>
            <p:cNvSpPr/>
            <p:nvPr/>
          </p:nvSpPr>
          <p:spPr>
            <a:xfrm>
              <a:off x="3515344" y="3942086"/>
              <a:ext cx="2052000" cy="2052000"/>
            </a:xfrm>
            <a:prstGeom prst="donut">
              <a:avLst>
                <a:gd name="adj" fmla="val 10573"/>
              </a:avLst>
            </a:prstGeom>
            <a:gradFill>
              <a:gsLst>
                <a:gs pos="0">
                  <a:srgbClr val="ABC4DA">
                    <a:alpha val="90000"/>
                  </a:srgbClr>
                </a:gs>
                <a:gs pos="71000">
                  <a:srgbClr val="ABC4DA">
                    <a:alpha val="80000"/>
                  </a:srgbClr>
                </a:gs>
                <a:gs pos="52000">
                  <a:srgbClr val="E8EFF5">
                    <a:alpha val="50000"/>
                  </a:srgbClr>
                </a:gs>
                <a:gs pos="30000">
                  <a:srgbClr val="ABC4DA">
                    <a:alpha val="80000"/>
                  </a:srgbClr>
                </a:gs>
                <a:gs pos="100000">
                  <a:srgbClr val="ABC4DA">
                    <a:alpha val="90000"/>
                  </a:srgb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2" name="Oval 41">
              <a:extLst>
                <a:ext uri="{FF2B5EF4-FFF2-40B4-BE49-F238E27FC236}">
                  <a16:creationId xmlns:a16="http://schemas.microsoft.com/office/drawing/2014/main" id="{43968F55-1ABE-4756-8282-10C087AFDABB}"/>
                </a:ext>
              </a:extLst>
            </p:cNvPr>
            <p:cNvSpPr>
              <a:spLocks noChangeAspect="1"/>
            </p:cNvSpPr>
            <p:nvPr/>
          </p:nvSpPr>
          <p:spPr>
            <a:xfrm>
              <a:off x="1587535" y="3705991"/>
              <a:ext cx="828000" cy="820399"/>
            </a:xfrm>
            <a:prstGeom prst="ellipse">
              <a:avLst/>
            </a:prstGeom>
            <a:solidFill>
              <a:srgbClr val="E8EFF5">
                <a:alpha val="74000"/>
              </a:srgbClr>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6A095BA8-C973-455E-B348-985005D44493}"/>
                </a:ext>
              </a:extLst>
            </p:cNvPr>
            <p:cNvSpPr>
              <a:spLocks noChangeAspect="1"/>
            </p:cNvSpPr>
            <p:nvPr/>
          </p:nvSpPr>
          <p:spPr>
            <a:xfrm>
              <a:off x="2069640" y="4855970"/>
              <a:ext cx="828000" cy="820399"/>
            </a:xfrm>
            <a:prstGeom prst="ellipse">
              <a:avLst/>
            </a:prstGeom>
            <a:solidFill>
              <a:srgbClr val="E8EFF5">
                <a:alpha val="74000"/>
              </a:srgbClr>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E52E1DB0-A842-45FC-89E9-3C3BEDF7F7B1}"/>
                </a:ext>
              </a:extLst>
            </p:cNvPr>
            <p:cNvSpPr>
              <a:spLocks noChangeAspect="1"/>
            </p:cNvSpPr>
            <p:nvPr/>
          </p:nvSpPr>
          <p:spPr>
            <a:xfrm>
              <a:off x="2992348" y="5993273"/>
              <a:ext cx="828000" cy="820399"/>
            </a:xfrm>
            <a:prstGeom prst="ellipse">
              <a:avLst/>
            </a:prstGeom>
            <a:solidFill>
              <a:srgbClr val="E8EFF5">
                <a:alpha val="74000"/>
              </a:srgbClr>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9B1DA7D0-EBA2-4CA2-BD8E-B08B1888560C}"/>
                </a:ext>
              </a:extLst>
            </p:cNvPr>
            <p:cNvSpPr txBox="1"/>
            <p:nvPr/>
          </p:nvSpPr>
          <p:spPr>
            <a:xfrm>
              <a:off x="3440388" y="5484224"/>
              <a:ext cx="2204444" cy="392170"/>
            </a:xfrm>
            <a:prstGeom prst="rect">
              <a:avLst/>
            </a:prstGeom>
            <a:noFill/>
            <a:effectLst>
              <a:outerShdw blurRad="63500" dist="38100" dir="2700000" algn="tl" rotWithShape="0">
                <a:srgbClr val="22527D">
                  <a:alpha val="60000"/>
                </a:srgbClr>
              </a:outerShdw>
            </a:effectLst>
          </p:spPr>
          <p:txBody>
            <a:bodyPr wrap="square" rtlCol="0">
              <a:spAutoFit/>
            </a:bodyPr>
            <a:lstStyle>
              <a:defPPr>
                <a:defRPr lang="en-US"/>
              </a:defPPr>
              <a:lvl1pPr algn="ctr">
                <a:defRPr sz="3000" spc="-150">
                  <a:solidFill>
                    <a:schemeClr val="bg1"/>
                  </a:solidFill>
                  <a:latin typeface="Arial Black" panose="020B0A04020102020204" pitchFamily="34" charset="0"/>
                </a:defRPr>
              </a:lvl1pPr>
            </a:lstStyle>
            <a:p>
              <a:r>
                <a:rPr lang="fr-CH" dirty="0"/>
                <a:t>URBANISM</a:t>
              </a:r>
              <a:endParaRPr lang="en-US" dirty="0"/>
            </a:p>
          </p:txBody>
        </p:sp>
        <p:cxnSp>
          <p:nvCxnSpPr>
            <p:cNvPr id="46" name="Straight Connector 45">
              <a:extLst>
                <a:ext uri="{FF2B5EF4-FFF2-40B4-BE49-F238E27FC236}">
                  <a16:creationId xmlns:a16="http://schemas.microsoft.com/office/drawing/2014/main" id="{418E60C6-E9EA-4757-980B-6F61F3CC8BF3}"/>
                </a:ext>
              </a:extLst>
            </p:cNvPr>
            <p:cNvCxnSpPr>
              <a:cxnSpLocks/>
              <a:stCxn id="42" idx="6"/>
              <a:endCxn id="40" idx="1"/>
            </p:cNvCxnSpPr>
            <p:nvPr/>
          </p:nvCxnSpPr>
          <p:spPr>
            <a:xfrm>
              <a:off x="2415535" y="4116191"/>
              <a:ext cx="1370601" cy="853576"/>
            </a:xfrm>
            <a:prstGeom prst="line">
              <a:avLst/>
            </a:prstGeom>
            <a:ln>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CC7A05CD-5C6B-45ED-A841-0B1D73EF9BA3}"/>
                </a:ext>
              </a:extLst>
            </p:cNvPr>
            <p:cNvCxnSpPr>
              <a:cxnSpLocks/>
              <a:stCxn id="43" idx="7"/>
              <a:endCxn id="40" idx="1"/>
            </p:cNvCxnSpPr>
            <p:nvPr/>
          </p:nvCxnSpPr>
          <p:spPr>
            <a:xfrm flipV="1">
              <a:off x="2776382" y="4969767"/>
              <a:ext cx="1009754" cy="6348"/>
            </a:xfrm>
            <a:prstGeom prst="line">
              <a:avLst/>
            </a:prstGeom>
            <a:ln>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BC18B3AE-73ED-4219-8D3C-35B7B6B06D56}"/>
                </a:ext>
              </a:extLst>
            </p:cNvPr>
            <p:cNvCxnSpPr>
              <a:cxnSpLocks/>
              <a:stCxn id="44" idx="0"/>
              <a:endCxn id="40" idx="1"/>
            </p:cNvCxnSpPr>
            <p:nvPr/>
          </p:nvCxnSpPr>
          <p:spPr>
            <a:xfrm flipV="1">
              <a:off x="3406348" y="4969767"/>
              <a:ext cx="379788" cy="1023506"/>
            </a:xfrm>
            <a:prstGeom prst="line">
              <a:avLst/>
            </a:prstGeom>
            <a:ln>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6B920429-5F4B-4B98-9873-BFB6E4FC5552}"/>
                </a:ext>
              </a:extLst>
            </p:cNvPr>
            <p:cNvSpPr txBox="1"/>
            <p:nvPr/>
          </p:nvSpPr>
          <p:spPr>
            <a:xfrm>
              <a:off x="221600" y="3750348"/>
              <a:ext cx="1827142" cy="305021"/>
            </a:xfrm>
            <a:prstGeom prst="rect">
              <a:avLst/>
            </a:prstGeom>
            <a:noFill/>
            <a:effectLst>
              <a:outerShdw blurRad="63500" dist="38100" dir="2700000" algn="tl" rotWithShape="0">
                <a:srgbClr val="22527D">
                  <a:alpha val="60000"/>
                </a:srgbClr>
              </a:outerShdw>
            </a:effectLst>
          </p:spPr>
          <p:txBody>
            <a:bodyPr wrap="square" rtlCol="0">
              <a:spAutoFit/>
            </a:bodyPr>
            <a:lstStyle>
              <a:defPPr>
                <a:defRPr lang="en-US"/>
              </a:defPPr>
              <a:lvl1pPr algn="r">
                <a:defRPr sz="2200">
                  <a:solidFill>
                    <a:schemeClr val="bg1"/>
                  </a:solidFill>
                  <a:latin typeface="Arial Black" panose="020B0A04020102020204" pitchFamily="34" charset="0"/>
                </a:defRPr>
              </a:lvl1pPr>
            </a:lstStyle>
            <a:p>
              <a:r>
                <a:rPr lang="fr-CH" spc="-150" dirty="0"/>
                <a:t>DENSIFICATION</a:t>
              </a:r>
              <a:endParaRPr lang="en-US" spc="-150" dirty="0"/>
            </a:p>
          </p:txBody>
        </p:sp>
        <p:sp>
          <p:nvSpPr>
            <p:cNvPr id="50" name="TextBox 49">
              <a:extLst>
                <a:ext uri="{FF2B5EF4-FFF2-40B4-BE49-F238E27FC236}">
                  <a16:creationId xmlns:a16="http://schemas.microsoft.com/office/drawing/2014/main" id="{3A5D02A1-D344-4C83-8918-3A1C283163A1}"/>
                </a:ext>
              </a:extLst>
            </p:cNvPr>
            <p:cNvSpPr txBox="1"/>
            <p:nvPr/>
          </p:nvSpPr>
          <p:spPr>
            <a:xfrm>
              <a:off x="221600" y="4893873"/>
              <a:ext cx="2676040" cy="305021"/>
            </a:xfrm>
            <a:prstGeom prst="rect">
              <a:avLst/>
            </a:prstGeom>
            <a:noFill/>
            <a:effectLst>
              <a:outerShdw blurRad="63500" dist="38100" dir="2700000" algn="tl" rotWithShape="0">
                <a:srgbClr val="22527D">
                  <a:alpha val="60000"/>
                </a:srgbClr>
              </a:outerShdw>
            </a:effectLst>
          </p:spPr>
          <p:txBody>
            <a:bodyPr wrap="square" rtlCol="0">
              <a:spAutoFit/>
            </a:bodyPr>
            <a:lstStyle>
              <a:defPPr>
                <a:defRPr lang="en-US"/>
              </a:defPPr>
              <a:lvl1pPr algn="r">
                <a:defRPr sz="2200">
                  <a:solidFill>
                    <a:schemeClr val="bg1"/>
                  </a:solidFill>
                  <a:latin typeface="Arial Black" panose="020B0A04020102020204" pitchFamily="34" charset="0"/>
                </a:defRPr>
              </a:lvl1pPr>
            </a:lstStyle>
            <a:p>
              <a:r>
                <a:rPr lang="fr-CH" spc="-150" dirty="0"/>
                <a:t>BUILDING MANAGEMENT</a:t>
              </a:r>
              <a:endParaRPr lang="en-US" spc="-150" dirty="0"/>
            </a:p>
          </p:txBody>
        </p:sp>
        <p:sp>
          <p:nvSpPr>
            <p:cNvPr id="51" name="TextBox 50">
              <a:extLst>
                <a:ext uri="{FF2B5EF4-FFF2-40B4-BE49-F238E27FC236}">
                  <a16:creationId xmlns:a16="http://schemas.microsoft.com/office/drawing/2014/main" id="{B79E63AD-F2EC-4151-B768-5A0CEED1F94B}"/>
                </a:ext>
              </a:extLst>
            </p:cNvPr>
            <p:cNvSpPr txBox="1"/>
            <p:nvPr/>
          </p:nvSpPr>
          <p:spPr>
            <a:xfrm>
              <a:off x="221601" y="6036380"/>
              <a:ext cx="3201915" cy="305021"/>
            </a:xfrm>
            <a:prstGeom prst="rect">
              <a:avLst/>
            </a:prstGeom>
            <a:noFill/>
            <a:effectLst>
              <a:outerShdw blurRad="63500" dist="38100" dir="2700000" algn="tl" rotWithShape="0">
                <a:srgbClr val="22527D">
                  <a:alpha val="60000"/>
                </a:srgbClr>
              </a:outerShdw>
            </a:effectLst>
          </p:spPr>
          <p:txBody>
            <a:bodyPr wrap="square" rtlCol="0">
              <a:spAutoFit/>
            </a:bodyPr>
            <a:lstStyle/>
            <a:p>
              <a:pPr algn="r"/>
              <a:r>
                <a:rPr lang="fr-CH" sz="2200" spc="-150" dirty="0">
                  <a:solidFill>
                    <a:schemeClr val="bg1"/>
                  </a:solidFill>
                  <a:latin typeface="Arial Black" panose="020B0A04020102020204" pitchFamily="34" charset="0"/>
                </a:rPr>
                <a:t>FUNCTIONALITY</a:t>
              </a:r>
              <a:r>
                <a:rPr lang="fr-CH" sz="1200" spc="-150" dirty="0">
                  <a:solidFill>
                    <a:schemeClr val="bg1"/>
                  </a:solidFill>
                  <a:latin typeface="JUNAR" pitchFamily="2" charset="0"/>
                </a:rPr>
                <a:t> </a:t>
              </a:r>
              <a:r>
                <a:rPr lang="fr-CH" sz="1600" spc="-150" dirty="0">
                  <a:solidFill>
                    <a:srgbClr val="84B1B4"/>
                  </a:solidFill>
                  <a:latin typeface="Arial" panose="020B0604020202020204" pitchFamily="34" charset="0"/>
                  <a:cs typeface="Arial" panose="020B0604020202020204" pitchFamily="34" charset="0"/>
                </a:rPr>
                <a:t>&amp;</a:t>
              </a:r>
              <a:r>
                <a:rPr lang="fr-CH" sz="1400" spc="-150" dirty="0">
                  <a:solidFill>
                    <a:schemeClr val="bg1"/>
                  </a:solidFill>
                  <a:latin typeface="JUNAR" pitchFamily="2" charset="0"/>
                </a:rPr>
                <a:t> </a:t>
              </a:r>
              <a:r>
                <a:rPr lang="fr-CH" sz="2200" spc="-150" dirty="0">
                  <a:solidFill>
                    <a:schemeClr val="bg1"/>
                  </a:solidFill>
                  <a:latin typeface="Arial Black" panose="020B0A04020102020204" pitchFamily="34" charset="0"/>
                </a:rPr>
                <a:t>READABILTY</a:t>
              </a:r>
              <a:endParaRPr lang="en-US" sz="2200" spc="-150" dirty="0">
                <a:solidFill>
                  <a:schemeClr val="bg1"/>
                </a:solidFill>
                <a:latin typeface="Arial Black" panose="020B0A04020102020204" pitchFamily="34" charset="0"/>
              </a:endParaRPr>
            </a:p>
          </p:txBody>
        </p:sp>
      </p:grpSp>
      <p:sp>
        <p:nvSpPr>
          <p:cNvPr id="52" name="Content Placeholder 3">
            <a:extLst>
              <a:ext uri="{FF2B5EF4-FFF2-40B4-BE49-F238E27FC236}">
                <a16:creationId xmlns:a16="http://schemas.microsoft.com/office/drawing/2014/main" id="{AC155C0F-A239-4F2C-B92A-C34FDCE7A290}"/>
              </a:ext>
            </a:extLst>
          </p:cNvPr>
          <p:cNvSpPr txBox="1">
            <a:spLocks/>
          </p:cNvSpPr>
          <p:nvPr/>
        </p:nvSpPr>
        <p:spPr bwMode="auto">
          <a:xfrm>
            <a:off x="245326" y="2159025"/>
            <a:ext cx="4141999" cy="128816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0"/>
              </a:spcBef>
              <a:buClr>
                <a:srgbClr val="002060"/>
              </a:buClr>
            </a:pPr>
            <a:r>
              <a:rPr lang="en-GB" sz="1200" b="1" dirty="0">
                <a:solidFill>
                  <a:schemeClr val="tx1">
                    <a:lumMod val="65000"/>
                    <a:lumOff val="35000"/>
                  </a:schemeClr>
                </a:solidFill>
                <a:latin typeface="+mj-lt"/>
              </a:rPr>
              <a:t>Densify land occupation by ensuring flexibility of use</a:t>
            </a:r>
          </a:p>
          <a:p>
            <a:pPr marL="171450" indent="-171450" algn="l">
              <a:spcBef>
                <a:spcPts val="0"/>
              </a:spcBef>
              <a:buClr>
                <a:srgbClr val="002060"/>
              </a:buClr>
              <a:buFont typeface="Courier New" panose="02070309020205020404" pitchFamily="49" charset="0"/>
              <a:buChar char="o"/>
            </a:pPr>
            <a:r>
              <a:rPr lang="en-GB" sz="1200" dirty="0">
                <a:latin typeface="+mj-lt"/>
              </a:rPr>
              <a:t>Identify the areas set aside for development and define priorities</a:t>
            </a:r>
          </a:p>
          <a:p>
            <a:pPr marL="171450" indent="-171450" algn="l">
              <a:spcBef>
                <a:spcPts val="0"/>
              </a:spcBef>
              <a:buFont typeface="Courier New" panose="02070309020205020404" pitchFamily="49" charset="0"/>
              <a:buChar char="o"/>
            </a:pPr>
            <a:r>
              <a:rPr lang="en-GB" sz="1200" dirty="0">
                <a:latin typeface="+mj-lt"/>
              </a:rPr>
              <a:t>Continue to monitor CERN’s development</a:t>
            </a:r>
          </a:p>
          <a:p>
            <a:pPr marL="171450" indent="-171450" algn="l">
              <a:spcBef>
                <a:spcPts val="0"/>
              </a:spcBef>
              <a:buFont typeface="Courier New" panose="02070309020205020404" pitchFamily="49" charset="0"/>
              <a:buChar char="o"/>
            </a:pPr>
            <a:r>
              <a:rPr lang="en-GB" sz="1200" dirty="0">
                <a:latin typeface="+mj-lt"/>
              </a:rPr>
              <a:t>Draw up a land improvement plan</a:t>
            </a:r>
          </a:p>
          <a:p>
            <a:pPr marL="171450" indent="-171450" algn="l">
              <a:spcBef>
                <a:spcPts val="0"/>
              </a:spcBef>
              <a:buFont typeface="Courier New" panose="02070309020205020404" pitchFamily="49" charset="0"/>
              <a:buChar char="o"/>
            </a:pPr>
            <a:r>
              <a:rPr lang="en-GB" sz="1200" dirty="0">
                <a:latin typeface="+mj-lt"/>
              </a:rPr>
              <a:t>Favour taller buildings where site conditions and building use so permit </a:t>
            </a:r>
          </a:p>
        </p:txBody>
      </p:sp>
      <p:sp>
        <p:nvSpPr>
          <p:cNvPr id="53" name="Content Placeholder 3">
            <a:extLst>
              <a:ext uri="{FF2B5EF4-FFF2-40B4-BE49-F238E27FC236}">
                <a16:creationId xmlns:a16="http://schemas.microsoft.com/office/drawing/2014/main" id="{D8869818-368E-4920-95AB-E5A12C8D0E1B}"/>
              </a:ext>
            </a:extLst>
          </p:cNvPr>
          <p:cNvSpPr txBox="1">
            <a:spLocks/>
          </p:cNvSpPr>
          <p:nvPr/>
        </p:nvSpPr>
        <p:spPr bwMode="auto">
          <a:xfrm>
            <a:off x="245326" y="3749843"/>
            <a:ext cx="4298112" cy="136959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0"/>
              </a:spcBef>
              <a:buClr>
                <a:srgbClr val="002060"/>
              </a:buClr>
            </a:pPr>
            <a:r>
              <a:rPr lang="en-GB" sz="1200" b="1" dirty="0">
                <a:solidFill>
                  <a:schemeClr val="tx1">
                    <a:lumMod val="65000"/>
                    <a:lumOff val="35000"/>
                  </a:schemeClr>
                </a:solidFill>
                <a:latin typeface="+mj-lt"/>
              </a:rPr>
              <a:t>Standardise the use of built-up areas:</a:t>
            </a:r>
          </a:p>
          <a:p>
            <a:pPr marL="171450" indent="-171450" algn="l">
              <a:spcBef>
                <a:spcPts val="0"/>
              </a:spcBef>
              <a:buFont typeface="Courier New" panose="02070309020205020404" pitchFamily="49" charset="0"/>
              <a:buChar char="o"/>
            </a:pPr>
            <a:r>
              <a:rPr lang="en-GB" sz="1200" dirty="0">
                <a:latin typeface="+mj-lt"/>
              </a:rPr>
              <a:t>Develop a policy for the management of built-up areas with a specific strategy for each purpose</a:t>
            </a:r>
          </a:p>
          <a:p>
            <a:pPr marL="171450" indent="-171450" algn="l">
              <a:spcBef>
                <a:spcPts val="0"/>
              </a:spcBef>
              <a:buFont typeface="Courier New" panose="02070309020205020404" pitchFamily="49" charset="0"/>
              <a:buChar char="o"/>
            </a:pPr>
            <a:r>
              <a:rPr lang="en-GB" sz="1200" dirty="0">
                <a:latin typeface="+mj-lt"/>
              </a:rPr>
              <a:t>Continue monitoring existing buildings</a:t>
            </a:r>
          </a:p>
          <a:p>
            <a:pPr marL="171450" indent="-171450" algn="l">
              <a:spcBef>
                <a:spcPts val="0"/>
              </a:spcBef>
              <a:buFont typeface="Courier New" panose="02070309020205020404" pitchFamily="49" charset="0"/>
              <a:buChar char="o"/>
            </a:pPr>
            <a:r>
              <a:rPr lang="en-GB" sz="1200" dirty="0">
                <a:latin typeface="+mj-lt"/>
              </a:rPr>
              <a:t>Continue the renovation programme</a:t>
            </a:r>
          </a:p>
          <a:p>
            <a:pPr marL="171450" indent="-171450" algn="l">
              <a:spcBef>
                <a:spcPts val="0"/>
              </a:spcBef>
              <a:buFont typeface="Courier New" panose="02070309020205020404" pitchFamily="49" charset="0"/>
              <a:buChar char="o"/>
            </a:pPr>
            <a:r>
              <a:rPr lang="en-GB" sz="1200" dirty="0">
                <a:latin typeface="+mj-lt"/>
              </a:rPr>
              <a:t>Propose a specific land-use area on the Swiss side of the CERN site and define regulatory provisions</a:t>
            </a:r>
          </a:p>
        </p:txBody>
      </p:sp>
      <p:sp>
        <p:nvSpPr>
          <p:cNvPr id="54" name="Content Placeholder 3">
            <a:extLst>
              <a:ext uri="{FF2B5EF4-FFF2-40B4-BE49-F238E27FC236}">
                <a16:creationId xmlns:a16="http://schemas.microsoft.com/office/drawing/2014/main" id="{6EA1E5A0-4A93-461C-AB96-1E959C51F6B8}"/>
              </a:ext>
            </a:extLst>
          </p:cNvPr>
          <p:cNvSpPr txBox="1">
            <a:spLocks/>
          </p:cNvSpPr>
          <p:nvPr/>
        </p:nvSpPr>
        <p:spPr bwMode="auto">
          <a:xfrm>
            <a:off x="245326" y="5393988"/>
            <a:ext cx="5765055" cy="120483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0"/>
              </a:spcBef>
              <a:buClr>
                <a:srgbClr val="002060"/>
              </a:buClr>
            </a:pPr>
            <a:r>
              <a:rPr lang="en-GB" sz="1200" b="1" dirty="0">
                <a:solidFill>
                  <a:schemeClr val="tx1">
                    <a:lumMod val="65000"/>
                    <a:lumOff val="35000"/>
                  </a:schemeClr>
                </a:solidFill>
                <a:latin typeface="+mj-lt"/>
              </a:rPr>
              <a:t>Consolidate the functionality of the </a:t>
            </a:r>
            <a:r>
              <a:rPr lang="en-GB" sz="1200" b="1" dirty="0" err="1">
                <a:solidFill>
                  <a:schemeClr val="tx1">
                    <a:lumMod val="65000"/>
                    <a:lumOff val="35000"/>
                  </a:schemeClr>
                </a:solidFill>
                <a:latin typeface="+mj-lt"/>
              </a:rPr>
              <a:t>Meyrin</a:t>
            </a:r>
            <a:r>
              <a:rPr lang="en-GB" sz="1200" b="1" dirty="0">
                <a:solidFill>
                  <a:schemeClr val="tx1">
                    <a:lumMod val="65000"/>
                    <a:lumOff val="35000"/>
                  </a:schemeClr>
                </a:solidFill>
                <a:latin typeface="+mj-lt"/>
              </a:rPr>
              <a:t> and Prévessin sites and the experiment sites, and make the Prévessin site autonomous :</a:t>
            </a:r>
          </a:p>
          <a:p>
            <a:pPr marL="171450" indent="-171450" algn="l">
              <a:spcBef>
                <a:spcPts val="0"/>
              </a:spcBef>
              <a:buClr>
                <a:srgbClr val="002060"/>
              </a:buClr>
              <a:buFont typeface="Courier New" panose="02070309020205020404" pitchFamily="49" charset="0"/>
              <a:buChar char="o"/>
            </a:pPr>
            <a:r>
              <a:rPr lang="en-GB" sz="1200" dirty="0">
                <a:latin typeface="+mj-lt"/>
              </a:rPr>
              <a:t>Enhance the organisation and coherence of the sites by creating specific zones: visitor, academic, scientific–technological .</a:t>
            </a:r>
          </a:p>
          <a:p>
            <a:pPr marL="171450" indent="-171450" algn="l">
              <a:spcBef>
                <a:spcPts val="0"/>
              </a:spcBef>
              <a:buFont typeface="Courier New" panose="02070309020205020404" pitchFamily="49" charset="0"/>
              <a:buChar char="o"/>
            </a:pPr>
            <a:r>
              <a:rPr lang="en-GB" sz="1200" dirty="0">
                <a:latin typeface="+mj-lt"/>
              </a:rPr>
              <a:t>Create one or more decentralised service hubs on the existing and future sites, notably bringing together amenities, restaurants, public spaces, lawns, gathering areas, etc </a:t>
            </a:r>
          </a:p>
        </p:txBody>
      </p:sp>
      <p:pic>
        <p:nvPicPr>
          <p:cNvPr id="5136" name="Picture 16" descr="Modern buildings Free Photo">
            <a:extLst>
              <a:ext uri="{FF2B5EF4-FFF2-40B4-BE49-F238E27FC236}">
                <a16:creationId xmlns:a16="http://schemas.microsoft.com/office/drawing/2014/main" id="{60F04223-395C-4EA1-93BD-20502BE239EC}"/>
              </a:ext>
            </a:extLst>
          </p:cNvPr>
          <p:cNvPicPr>
            <a:picLocks noChangeAspect="1" noChangeArrowheads="1"/>
          </p:cNvPicPr>
          <p:nvPr/>
        </p:nvPicPr>
        <p:blipFill rotWithShape="1">
          <a:blip r:embed="rId8" cstate="hqprint">
            <a:extLst>
              <a:ext uri="{28A0092B-C50C-407E-A947-70E740481C1C}">
                <a14:useLocalDpi xmlns:a14="http://schemas.microsoft.com/office/drawing/2010/main"/>
              </a:ext>
            </a:extLst>
          </a:blip>
          <a:srcRect/>
          <a:stretch/>
        </p:blipFill>
        <p:spPr bwMode="auto">
          <a:xfrm>
            <a:off x="9625764" y="3643860"/>
            <a:ext cx="1717274" cy="1538490"/>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551A8BCF-63F5-954D-1D34-DED5BB6F6F66}"/>
              </a:ext>
            </a:extLst>
          </p:cNvPr>
          <p:cNvSpPr>
            <a:spLocks noGrp="1"/>
          </p:cNvSpPr>
          <p:nvPr>
            <p:ph type="sldNum" sz="quarter" idx="12"/>
          </p:nvPr>
        </p:nvSpPr>
        <p:spPr/>
        <p:txBody>
          <a:bodyPr/>
          <a:lstStyle/>
          <a:p>
            <a:fld id="{581606D9-1424-D24D-8F08-847B0A6F25A1}" type="slidenum">
              <a:rPr lang="en-GB" smtClean="0"/>
              <a:t>14</a:t>
            </a:fld>
            <a:endParaRPr lang="en-GB"/>
          </a:p>
        </p:txBody>
      </p:sp>
      <p:sp>
        <p:nvSpPr>
          <p:cNvPr id="2" name="Date Placeholder 1">
            <a:extLst>
              <a:ext uri="{FF2B5EF4-FFF2-40B4-BE49-F238E27FC236}">
                <a16:creationId xmlns:a16="http://schemas.microsoft.com/office/drawing/2014/main" id="{D62F2AC8-9AA3-ED80-354C-DAFAB6FDAC66}"/>
              </a:ext>
            </a:extLst>
          </p:cNvPr>
          <p:cNvSpPr>
            <a:spLocks noGrp="1"/>
          </p:cNvSpPr>
          <p:nvPr>
            <p:ph type="dt" sz="half" idx="10"/>
          </p:nvPr>
        </p:nvSpPr>
        <p:spPr/>
        <p:txBody>
          <a:bodyPr/>
          <a:lstStyle/>
          <a:p>
            <a:r>
              <a:rPr lang="de-CH"/>
              <a:t>4.12.2023</a:t>
            </a:r>
            <a:endParaRPr lang="en-GB"/>
          </a:p>
        </p:txBody>
      </p:sp>
      <p:sp>
        <p:nvSpPr>
          <p:cNvPr id="3" name="Footer Placeholder 2">
            <a:extLst>
              <a:ext uri="{FF2B5EF4-FFF2-40B4-BE49-F238E27FC236}">
                <a16:creationId xmlns:a16="http://schemas.microsoft.com/office/drawing/2014/main" id="{BB3814FA-ACC8-5FD2-2202-F6A0E2ECEB2E}"/>
              </a:ext>
            </a:extLst>
          </p:cNvPr>
          <p:cNvSpPr>
            <a:spLocks noGrp="1"/>
          </p:cNvSpPr>
          <p:nvPr>
            <p:ph type="ftr" sz="quarter" idx="11"/>
          </p:nvPr>
        </p:nvSpPr>
        <p:spPr/>
        <p:txBody>
          <a:bodyPr/>
          <a:lstStyle/>
          <a:p>
            <a:r>
              <a:rPr lang="en-GB"/>
              <a:t>SCE | Mar Capeans</a:t>
            </a:r>
          </a:p>
        </p:txBody>
      </p:sp>
    </p:spTree>
    <p:extLst>
      <p:ext uri="{BB962C8B-B14F-4D97-AF65-F5344CB8AC3E}">
        <p14:creationId xmlns:p14="http://schemas.microsoft.com/office/powerpoint/2010/main" val="214835666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par>
                          <p:cTn id="7" fill="hold">
                            <p:stCondLst>
                              <p:cond delay="0"/>
                            </p:stCondLst>
                            <p:childTnLst>
                              <p:par>
                                <p:cTn id="8" presetID="42" presetClass="path" presetSubtype="0" accel="50000" decel="50000" fill="hold" nodeType="afterEffect">
                                  <p:stCondLst>
                                    <p:cond delay="0"/>
                                  </p:stCondLst>
                                  <p:childTnLst>
                                    <p:animMotion origin="layout" path="M -0.19896 0.27709 L -2.70833E-6 -2.22222E-6 " pathEditMode="relative" rAng="0" ptsTypes="AA">
                                      <p:cBhvr>
                                        <p:cTn id="9" dur="1000" fill="hold"/>
                                        <p:tgtEl>
                                          <p:spTgt spid="24"/>
                                        </p:tgtEl>
                                        <p:attrNameLst>
                                          <p:attrName>ppt_x</p:attrName>
                                          <p:attrName>ppt_y</p:attrName>
                                        </p:attrNameLst>
                                      </p:cBhvr>
                                      <p:rCtr x="9948" y="-13866"/>
                                    </p:animMotion>
                                  </p:childTnLst>
                                </p:cTn>
                              </p:par>
                              <p:par>
                                <p:cTn id="10" presetID="10" presetClass="entr" presetSubtype="0" fill="hold" nodeType="withEffect">
                                  <p:stCondLst>
                                    <p:cond delay="0"/>
                                  </p:stCondLst>
                                  <p:childTnLst>
                                    <p:set>
                                      <p:cBhvr>
                                        <p:cTn id="11" dur="1" fill="hold">
                                          <p:stCondLst>
                                            <p:cond delay="0"/>
                                          </p:stCondLst>
                                        </p:cTn>
                                        <p:tgtEl>
                                          <p:spTgt spid="5134"/>
                                        </p:tgtEl>
                                        <p:attrNameLst>
                                          <p:attrName>style.visibility</p:attrName>
                                        </p:attrNameLst>
                                      </p:cBhvr>
                                      <p:to>
                                        <p:strVal val="visible"/>
                                      </p:to>
                                    </p:set>
                                    <p:animEffect transition="in" filter="fade">
                                      <p:cBhvr>
                                        <p:cTn id="12" dur="500"/>
                                        <p:tgtEl>
                                          <p:spTgt spid="5134"/>
                                        </p:tgtEl>
                                      </p:cBhvr>
                                    </p:animEffect>
                                  </p:childTnLst>
                                </p:cTn>
                              </p:par>
                              <p:par>
                                <p:cTn id="13" presetID="10" presetClass="entr" presetSubtype="0" fill="hold" nodeType="withEffect">
                                  <p:stCondLst>
                                    <p:cond delay="500"/>
                                  </p:stCondLst>
                                  <p:childTnLst>
                                    <p:set>
                                      <p:cBhvr>
                                        <p:cTn id="14" dur="1" fill="hold">
                                          <p:stCondLst>
                                            <p:cond delay="0"/>
                                          </p:stCondLst>
                                        </p:cTn>
                                        <p:tgtEl>
                                          <p:spTgt spid="5136"/>
                                        </p:tgtEl>
                                        <p:attrNameLst>
                                          <p:attrName>style.visibility</p:attrName>
                                        </p:attrNameLst>
                                      </p:cBhvr>
                                      <p:to>
                                        <p:strVal val="visible"/>
                                      </p:to>
                                    </p:set>
                                    <p:animEffect transition="in" filter="fade">
                                      <p:cBhvr>
                                        <p:cTn id="15" dur="500"/>
                                        <p:tgtEl>
                                          <p:spTgt spid="5136"/>
                                        </p:tgtEl>
                                      </p:cBhvr>
                                    </p:animEffect>
                                  </p:childTnLst>
                                </p:cTn>
                              </p:par>
                              <p:par>
                                <p:cTn id="16" presetID="10" presetClass="entr" presetSubtype="0" fill="hold" nodeType="withEffect">
                                  <p:stCondLst>
                                    <p:cond delay="750"/>
                                  </p:stCondLst>
                                  <p:childTnLst>
                                    <p:set>
                                      <p:cBhvr>
                                        <p:cTn id="17" dur="1" fill="hold">
                                          <p:stCondLst>
                                            <p:cond delay="0"/>
                                          </p:stCondLst>
                                        </p:cTn>
                                        <p:tgtEl>
                                          <p:spTgt spid="5126"/>
                                        </p:tgtEl>
                                        <p:attrNameLst>
                                          <p:attrName>style.visibility</p:attrName>
                                        </p:attrNameLst>
                                      </p:cBhvr>
                                      <p:to>
                                        <p:strVal val="visible"/>
                                      </p:to>
                                    </p:set>
                                    <p:animEffect transition="in" filter="fade">
                                      <p:cBhvr>
                                        <p:cTn id="18" dur="500"/>
                                        <p:tgtEl>
                                          <p:spTgt spid="5126"/>
                                        </p:tgtEl>
                                      </p:cBhvr>
                                    </p:animEffect>
                                  </p:childTnLst>
                                </p:cTn>
                              </p:par>
                            </p:childTnLst>
                          </p:cTn>
                        </p:par>
                        <p:par>
                          <p:cTn id="19" fill="hold">
                            <p:stCondLst>
                              <p:cond delay="1250"/>
                            </p:stCondLst>
                            <p:childTnLst>
                              <p:par>
                                <p:cTn id="20" presetID="22" presetClass="entr" presetSubtype="1" fill="hold" grpId="0" nodeType="afterEffect">
                                  <p:stCondLst>
                                    <p:cond delay="0"/>
                                  </p:stCondLst>
                                  <p:childTnLst>
                                    <p:set>
                                      <p:cBhvr>
                                        <p:cTn id="21" dur="1" fill="hold">
                                          <p:stCondLst>
                                            <p:cond delay="0"/>
                                          </p:stCondLst>
                                        </p:cTn>
                                        <p:tgtEl>
                                          <p:spTgt spid="52"/>
                                        </p:tgtEl>
                                        <p:attrNameLst>
                                          <p:attrName>style.visibility</p:attrName>
                                        </p:attrNameLst>
                                      </p:cBhvr>
                                      <p:to>
                                        <p:strVal val="visible"/>
                                      </p:to>
                                    </p:set>
                                    <p:animEffect transition="in" filter="wipe(up)">
                                      <p:cBhvr>
                                        <p:cTn id="22" dur="500"/>
                                        <p:tgtEl>
                                          <p:spTgt spid="52"/>
                                        </p:tgtEl>
                                      </p:cBhvr>
                                    </p:animEffect>
                                  </p:childTnLst>
                                </p:cTn>
                              </p:par>
                            </p:childTnLst>
                          </p:cTn>
                        </p:par>
                        <p:par>
                          <p:cTn id="23" fill="hold">
                            <p:stCondLst>
                              <p:cond delay="1750"/>
                            </p:stCondLst>
                            <p:childTnLst>
                              <p:par>
                                <p:cTn id="24" presetID="22" presetClass="entr" presetSubtype="1" fill="hold" grpId="0" nodeType="afterEffect">
                                  <p:stCondLst>
                                    <p:cond delay="0"/>
                                  </p:stCondLst>
                                  <p:childTnLst>
                                    <p:set>
                                      <p:cBhvr>
                                        <p:cTn id="25" dur="1" fill="hold">
                                          <p:stCondLst>
                                            <p:cond delay="0"/>
                                          </p:stCondLst>
                                        </p:cTn>
                                        <p:tgtEl>
                                          <p:spTgt spid="53"/>
                                        </p:tgtEl>
                                        <p:attrNameLst>
                                          <p:attrName>style.visibility</p:attrName>
                                        </p:attrNameLst>
                                      </p:cBhvr>
                                      <p:to>
                                        <p:strVal val="visible"/>
                                      </p:to>
                                    </p:set>
                                    <p:animEffect transition="in" filter="wipe(up)">
                                      <p:cBhvr>
                                        <p:cTn id="26" dur="500"/>
                                        <p:tgtEl>
                                          <p:spTgt spid="53"/>
                                        </p:tgtEl>
                                      </p:cBhvr>
                                    </p:animEffect>
                                  </p:childTnLst>
                                </p:cTn>
                              </p:par>
                            </p:childTnLst>
                          </p:cTn>
                        </p:par>
                        <p:par>
                          <p:cTn id="27" fill="hold">
                            <p:stCondLst>
                              <p:cond delay="2250"/>
                            </p:stCondLst>
                            <p:childTnLst>
                              <p:par>
                                <p:cTn id="28" presetID="22" presetClass="entr" presetSubtype="1" fill="hold" grpId="0" nodeType="after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wipe(up)">
                                      <p:cBhvr>
                                        <p:cTn id="30"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Oval 1">
            <a:extLst>
              <a:ext uri="{FF2B5EF4-FFF2-40B4-BE49-F238E27FC236}">
                <a16:creationId xmlns:a16="http://schemas.microsoft.com/office/drawing/2014/main" id="{9965D6A9-7B79-442D-8261-DF7A383FA4D5}"/>
              </a:ext>
            </a:extLst>
          </p:cNvPr>
          <p:cNvSpPr/>
          <p:nvPr/>
        </p:nvSpPr>
        <p:spPr>
          <a:xfrm>
            <a:off x="3845292" y="1305456"/>
            <a:ext cx="4248000" cy="4248000"/>
          </a:xfrm>
          <a:prstGeom prst="ellipse">
            <a:avLst/>
          </a:prstGeom>
          <a:solidFill>
            <a:srgbClr val="DBED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Circle: Hollow 29">
            <a:extLst>
              <a:ext uri="{FF2B5EF4-FFF2-40B4-BE49-F238E27FC236}">
                <a16:creationId xmlns:a16="http://schemas.microsoft.com/office/drawing/2014/main" id="{C5A4E533-764E-421C-8E82-B91B16E3A60D}"/>
              </a:ext>
            </a:extLst>
          </p:cNvPr>
          <p:cNvSpPr>
            <a:spLocks noChangeAspect="1"/>
          </p:cNvSpPr>
          <p:nvPr/>
        </p:nvSpPr>
        <p:spPr>
          <a:xfrm rot="16200000">
            <a:off x="3385832" y="844737"/>
            <a:ext cx="5168526" cy="5168526"/>
          </a:xfrm>
          <a:prstGeom prst="donut">
            <a:avLst>
              <a:gd name="adj" fmla="val 10573"/>
            </a:avLst>
          </a:prstGeom>
          <a:gradFill flip="none" rotWithShape="1">
            <a:gsLst>
              <a:gs pos="11000">
                <a:srgbClr val="84B1B4"/>
              </a:gs>
              <a:gs pos="77872">
                <a:srgbClr val="A0CDCD"/>
              </a:gs>
              <a:gs pos="87624">
                <a:srgbClr val="B0D5D6"/>
              </a:gs>
              <a:gs pos="100000">
                <a:srgbClr val="C4E0E1"/>
              </a:gs>
              <a:gs pos="29000">
                <a:srgbClr val="95BEC0"/>
              </a:gs>
              <a:gs pos="63000">
                <a:srgbClr val="B5D7D8">
                  <a:alpha val="33000"/>
                </a:srgbClr>
              </a:gs>
              <a:gs pos="43000">
                <a:srgbClr val="B1D2D4"/>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39">
            <a:extLst>
              <a:ext uri="{FF2B5EF4-FFF2-40B4-BE49-F238E27FC236}">
                <a16:creationId xmlns:a16="http://schemas.microsoft.com/office/drawing/2014/main" id="{AAFCB1B4-6AE1-479C-8BF6-E1DD9DC4484B}"/>
              </a:ext>
            </a:extLst>
          </p:cNvPr>
          <p:cNvGrpSpPr/>
          <p:nvPr/>
        </p:nvGrpSpPr>
        <p:grpSpPr>
          <a:xfrm>
            <a:off x="100375" y="5198410"/>
            <a:ext cx="2562549" cy="1054262"/>
            <a:chOff x="115994" y="4271121"/>
            <a:chExt cx="2562549" cy="1054262"/>
          </a:xfrm>
        </p:grpSpPr>
        <p:grpSp>
          <p:nvGrpSpPr>
            <p:cNvPr id="41" name="Group 40">
              <a:extLst>
                <a:ext uri="{FF2B5EF4-FFF2-40B4-BE49-F238E27FC236}">
                  <a16:creationId xmlns:a16="http://schemas.microsoft.com/office/drawing/2014/main" id="{BA02B715-9139-4C96-8B25-7E2E29CE2806}"/>
                </a:ext>
              </a:extLst>
            </p:cNvPr>
            <p:cNvGrpSpPr/>
            <p:nvPr/>
          </p:nvGrpSpPr>
          <p:grpSpPr>
            <a:xfrm>
              <a:off x="115994" y="4271121"/>
              <a:ext cx="2562549" cy="323166"/>
              <a:chOff x="366049" y="5392068"/>
              <a:chExt cx="2562549" cy="323166"/>
            </a:xfrm>
          </p:grpSpPr>
          <p:sp>
            <p:nvSpPr>
              <p:cNvPr id="48" name="TextBox 47">
                <a:extLst>
                  <a:ext uri="{FF2B5EF4-FFF2-40B4-BE49-F238E27FC236}">
                    <a16:creationId xmlns:a16="http://schemas.microsoft.com/office/drawing/2014/main" id="{5737BEA1-43CD-40EF-B262-D7E1EC6A1F9E}"/>
                  </a:ext>
                </a:extLst>
              </p:cNvPr>
              <p:cNvSpPr txBox="1"/>
              <p:nvPr/>
            </p:nvSpPr>
            <p:spPr>
              <a:xfrm>
                <a:off x="768598" y="5392068"/>
                <a:ext cx="2160000" cy="323165"/>
              </a:xfrm>
              <a:prstGeom prst="rect">
                <a:avLst/>
              </a:prstGeom>
              <a:solidFill>
                <a:schemeClr val="bg1">
                  <a:alpha val="5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prstClr val="black"/>
                    </a:solidFill>
                    <a:effectLst/>
                    <a:uLnTx/>
                    <a:uFillTx/>
                    <a:latin typeface="Calibri Light" panose="020F0302020204030204" pitchFamily="34" charset="0"/>
                    <a:cs typeface="Calibri Light" panose="020F0302020204030204" pitchFamily="34" charset="0"/>
                  </a:rPr>
                  <a:t>New construction</a:t>
                </a:r>
              </a:p>
            </p:txBody>
          </p:sp>
          <p:sp>
            <p:nvSpPr>
              <p:cNvPr id="49" name="Rectangle 48">
                <a:extLst>
                  <a:ext uri="{FF2B5EF4-FFF2-40B4-BE49-F238E27FC236}">
                    <a16:creationId xmlns:a16="http://schemas.microsoft.com/office/drawing/2014/main" id="{6ECD6668-B193-4BBE-8D7F-EDF9BC46BD31}"/>
                  </a:ext>
                </a:extLst>
              </p:cNvPr>
              <p:cNvSpPr/>
              <p:nvPr/>
            </p:nvSpPr>
            <p:spPr>
              <a:xfrm>
                <a:off x="366049" y="5392069"/>
                <a:ext cx="324000" cy="323165"/>
              </a:xfrm>
              <a:prstGeom prst="rect">
                <a:avLst/>
              </a:prstGeom>
              <a:solidFill>
                <a:srgbClr val="40C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Light" panose="020F0302020204030204" pitchFamily="34" charset="0"/>
                  <a:cs typeface="Calibri Light" panose="020F0302020204030204" pitchFamily="34" charset="0"/>
                </a:endParaRPr>
              </a:p>
            </p:txBody>
          </p:sp>
        </p:grpSp>
        <p:grpSp>
          <p:nvGrpSpPr>
            <p:cNvPr id="42" name="Group 41">
              <a:extLst>
                <a:ext uri="{FF2B5EF4-FFF2-40B4-BE49-F238E27FC236}">
                  <a16:creationId xmlns:a16="http://schemas.microsoft.com/office/drawing/2014/main" id="{69CA568A-D9CF-4F46-9E4F-F6C93819A0DA}"/>
                </a:ext>
              </a:extLst>
            </p:cNvPr>
            <p:cNvGrpSpPr/>
            <p:nvPr/>
          </p:nvGrpSpPr>
          <p:grpSpPr>
            <a:xfrm>
              <a:off x="115994" y="4636669"/>
              <a:ext cx="2562549" cy="323166"/>
              <a:chOff x="366049" y="5762692"/>
              <a:chExt cx="2562549" cy="323166"/>
            </a:xfrm>
          </p:grpSpPr>
          <p:sp>
            <p:nvSpPr>
              <p:cNvPr id="46" name="TextBox 45">
                <a:extLst>
                  <a:ext uri="{FF2B5EF4-FFF2-40B4-BE49-F238E27FC236}">
                    <a16:creationId xmlns:a16="http://schemas.microsoft.com/office/drawing/2014/main" id="{8F146AB5-DD7B-4E0E-ABB5-7EA91ED341D3}"/>
                  </a:ext>
                </a:extLst>
              </p:cNvPr>
              <p:cNvSpPr txBox="1"/>
              <p:nvPr/>
            </p:nvSpPr>
            <p:spPr>
              <a:xfrm>
                <a:off x="768598" y="5762692"/>
                <a:ext cx="2160000" cy="323165"/>
              </a:xfrm>
              <a:prstGeom prst="rect">
                <a:avLst/>
              </a:prstGeom>
              <a:solidFill>
                <a:schemeClr val="bg1">
                  <a:alpha val="5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prstClr val="black"/>
                    </a:solidFill>
                    <a:effectLst/>
                    <a:uLnTx/>
                    <a:uFillTx/>
                    <a:latin typeface="Calibri Light" panose="020F0302020204030204" pitchFamily="34" charset="0"/>
                    <a:cs typeface="Calibri Light" panose="020F0302020204030204" pitchFamily="34" charset="0"/>
                  </a:rPr>
                  <a:t>Renovation</a:t>
                </a:r>
              </a:p>
            </p:txBody>
          </p:sp>
          <p:sp>
            <p:nvSpPr>
              <p:cNvPr id="47" name="Rectangle 46">
                <a:extLst>
                  <a:ext uri="{FF2B5EF4-FFF2-40B4-BE49-F238E27FC236}">
                    <a16:creationId xmlns:a16="http://schemas.microsoft.com/office/drawing/2014/main" id="{218C6027-54C8-48AE-A472-5BA2917C8CDE}"/>
                  </a:ext>
                </a:extLst>
              </p:cNvPr>
              <p:cNvSpPr/>
              <p:nvPr/>
            </p:nvSpPr>
            <p:spPr>
              <a:xfrm>
                <a:off x="366049" y="5762693"/>
                <a:ext cx="324000" cy="323165"/>
              </a:xfrm>
              <a:prstGeom prst="rect">
                <a:avLst/>
              </a:prstGeom>
              <a:solidFill>
                <a:srgbClr val="F0EF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Light" panose="020F0302020204030204" pitchFamily="34" charset="0"/>
                  <a:cs typeface="Calibri Light" panose="020F0302020204030204" pitchFamily="34" charset="0"/>
                </a:endParaRPr>
              </a:p>
            </p:txBody>
          </p:sp>
        </p:grpSp>
        <p:grpSp>
          <p:nvGrpSpPr>
            <p:cNvPr id="43" name="Group 42">
              <a:extLst>
                <a:ext uri="{FF2B5EF4-FFF2-40B4-BE49-F238E27FC236}">
                  <a16:creationId xmlns:a16="http://schemas.microsoft.com/office/drawing/2014/main" id="{C5C4F6E8-10FA-459B-9A5F-5B8E907AF50A}"/>
                </a:ext>
              </a:extLst>
            </p:cNvPr>
            <p:cNvGrpSpPr/>
            <p:nvPr/>
          </p:nvGrpSpPr>
          <p:grpSpPr>
            <a:xfrm>
              <a:off x="115994" y="5002218"/>
              <a:ext cx="2562549" cy="323165"/>
              <a:chOff x="366049" y="6123165"/>
              <a:chExt cx="2562549" cy="323165"/>
            </a:xfrm>
          </p:grpSpPr>
          <p:sp>
            <p:nvSpPr>
              <p:cNvPr id="44" name="TextBox 43">
                <a:extLst>
                  <a:ext uri="{FF2B5EF4-FFF2-40B4-BE49-F238E27FC236}">
                    <a16:creationId xmlns:a16="http://schemas.microsoft.com/office/drawing/2014/main" id="{06CEAB6A-7F06-4485-9485-08E57D6AC7AA}"/>
                  </a:ext>
                </a:extLst>
              </p:cNvPr>
              <p:cNvSpPr txBox="1"/>
              <p:nvPr/>
            </p:nvSpPr>
            <p:spPr>
              <a:xfrm>
                <a:off x="768599" y="6123166"/>
                <a:ext cx="2159999" cy="323164"/>
              </a:xfrm>
              <a:prstGeom prst="rect">
                <a:avLst/>
              </a:prstGeom>
              <a:solidFill>
                <a:schemeClr val="bg1">
                  <a:alpha val="5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prstClr val="black"/>
                    </a:solidFill>
                    <a:effectLst/>
                    <a:uLnTx/>
                    <a:uFillTx/>
                    <a:latin typeface="Calibri Light" panose="020F0302020204030204" pitchFamily="34" charset="0"/>
                    <a:cs typeface="Calibri Light" panose="020F0302020204030204" pitchFamily="34" charset="0"/>
                  </a:rPr>
                  <a:t>Demolition</a:t>
                </a:r>
              </a:p>
            </p:txBody>
          </p:sp>
          <p:sp>
            <p:nvSpPr>
              <p:cNvPr id="45" name="Rectangle 44">
                <a:extLst>
                  <a:ext uri="{FF2B5EF4-FFF2-40B4-BE49-F238E27FC236}">
                    <a16:creationId xmlns:a16="http://schemas.microsoft.com/office/drawing/2014/main" id="{C0E6AA14-10A3-45B6-992B-BF1A2253EB56}"/>
                  </a:ext>
                </a:extLst>
              </p:cNvPr>
              <p:cNvSpPr/>
              <p:nvPr/>
            </p:nvSpPr>
            <p:spPr>
              <a:xfrm>
                <a:off x="366049" y="6123165"/>
                <a:ext cx="324000" cy="323165"/>
              </a:xfrm>
              <a:prstGeom prst="rect">
                <a:avLst/>
              </a:prstGeom>
              <a:solidFill>
                <a:srgbClr val="E303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Light" panose="020F0302020204030204" pitchFamily="34" charset="0"/>
                  <a:cs typeface="Calibri Light" panose="020F0302020204030204" pitchFamily="34" charset="0"/>
                </a:endParaRPr>
              </a:p>
            </p:txBody>
          </p:sp>
        </p:grpSp>
      </p:grpSp>
      <p:pic>
        <p:nvPicPr>
          <p:cNvPr id="50" name="Picture 49">
            <a:extLst>
              <a:ext uri="{FF2B5EF4-FFF2-40B4-BE49-F238E27FC236}">
                <a16:creationId xmlns:a16="http://schemas.microsoft.com/office/drawing/2014/main" id="{2B1D82FD-6C32-4AB4-A708-08985085C50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483870"/>
            <a:ext cx="5736962" cy="3591587"/>
          </a:xfrm>
          <a:prstGeom prst="rect">
            <a:avLst/>
          </a:prstGeom>
        </p:spPr>
      </p:pic>
      <p:sp>
        <p:nvSpPr>
          <p:cNvPr id="51" name="Title 6">
            <a:extLst>
              <a:ext uri="{FF2B5EF4-FFF2-40B4-BE49-F238E27FC236}">
                <a16:creationId xmlns:a16="http://schemas.microsoft.com/office/drawing/2014/main" id="{D37FFEC0-B599-47A6-B8FF-CD1F165B813C}"/>
              </a:ext>
            </a:extLst>
          </p:cNvPr>
          <p:cNvSpPr txBox="1">
            <a:spLocks noChangeArrowheads="1"/>
          </p:cNvSpPr>
          <p:nvPr/>
        </p:nvSpPr>
        <p:spPr bwMode="auto">
          <a:xfrm>
            <a:off x="0" y="177318"/>
            <a:ext cx="12192000" cy="460085"/>
          </a:xfrm>
          <a:prstGeom prst="rect">
            <a:avLst/>
          </a:prstGeom>
          <a:solidFill>
            <a:schemeClr val="bg1">
              <a:alpha val="63000"/>
            </a:schemeClr>
          </a:solidFill>
          <a:ln>
            <a:solidFill>
              <a:schemeClr val="bg2"/>
            </a:solidFill>
          </a:ln>
          <a:effectLst/>
        </p:spPr>
        <p:txBody>
          <a:bodyPr vert="horz" wrap="square" lIns="91440" tIns="45720" rIns="91440" bIns="45720" numCol="1" anchor="t"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lgn="ctr">
              <a:defRPr/>
            </a:pPr>
            <a:r>
              <a:rPr lang="en-GB" sz="3000" b="1" dirty="0">
                <a:solidFill>
                  <a:srgbClr val="4C7FAE"/>
                </a:solidFill>
              </a:rPr>
              <a:t>Renovations, consolidation and demolitions</a:t>
            </a:r>
          </a:p>
        </p:txBody>
      </p:sp>
      <p:grpSp>
        <p:nvGrpSpPr>
          <p:cNvPr id="53" name="Group 52">
            <a:extLst>
              <a:ext uri="{FF2B5EF4-FFF2-40B4-BE49-F238E27FC236}">
                <a16:creationId xmlns:a16="http://schemas.microsoft.com/office/drawing/2014/main" id="{D2394971-8056-45F9-96DA-65B22B010A4D}"/>
              </a:ext>
            </a:extLst>
          </p:cNvPr>
          <p:cNvGrpSpPr/>
          <p:nvPr/>
        </p:nvGrpSpPr>
        <p:grpSpPr>
          <a:xfrm>
            <a:off x="6272671" y="5177219"/>
            <a:ext cx="2562550" cy="688713"/>
            <a:chOff x="115994" y="4271122"/>
            <a:chExt cx="2562550" cy="688713"/>
          </a:xfrm>
        </p:grpSpPr>
        <p:grpSp>
          <p:nvGrpSpPr>
            <p:cNvPr id="55" name="Group 54">
              <a:extLst>
                <a:ext uri="{FF2B5EF4-FFF2-40B4-BE49-F238E27FC236}">
                  <a16:creationId xmlns:a16="http://schemas.microsoft.com/office/drawing/2014/main" id="{B50B8982-03FF-4382-9001-311F684C1EBC}"/>
                </a:ext>
              </a:extLst>
            </p:cNvPr>
            <p:cNvGrpSpPr/>
            <p:nvPr/>
          </p:nvGrpSpPr>
          <p:grpSpPr>
            <a:xfrm>
              <a:off x="115994" y="4271122"/>
              <a:ext cx="2562550" cy="323165"/>
              <a:chOff x="366049" y="5392069"/>
              <a:chExt cx="2562550" cy="323165"/>
            </a:xfrm>
          </p:grpSpPr>
          <p:sp>
            <p:nvSpPr>
              <p:cNvPr id="63" name="TextBox 62">
                <a:extLst>
                  <a:ext uri="{FF2B5EF4-FFF2-40B4-BE49-F238E27FC236}">
                    <a16:creationId xmlns:a16="http://schemas.microsoft.com/office/drawing/2014/main" id="{0328D1CF-29C3-4BA6-B5DB-A1DC3D587D72}"/>
                  </a:ext>
                </a:extLst>
              </p:cNvPr>
              <p:cNvSpPr txBox="1"/>
              <p:nvPr/>
            </p:nvSpPr>
            <p:spPr>
              <a:xfrm>
                <a:off x="768599" y="5392069"/>
                <a:ext cx="2160000" cy="323165"/>
              </a:xfrm>
              <a:prstGeom prst="rect">
                <a:avLst/>
              </a:prstGeom>
              <a:solidFill>
                <a:schemeClr val="bg1">
                  <a:alpha val="5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prstClr val="black"/>
                    </a:solidFill>
                    <a:effectLst/>
                    <a:uLnTx/>
                    <a:uFillTx/>
                    <a:latin typeface="Calibri Light" panose="020F0302020204030204" pitchFamily="34" charset="0"/>
                    <a:cs typeface="Calibri Light" panose="020F0302020204030204" pitchFamily="34" charset="0"/>
                  </a:rPr>
                  <a:t>Planned and funded</a:t>
                </a:r>
              </a:p>
            </p:txBody>
          </p:sp>
          <p:sp>
            <p:nvSpPr>
              <p:cNvPr id="65" name="Rectangle 64">
                <a:extLst>
                  <a:ext uri="{FF2B5EF4-FFF2-40B4-BE49-F238E27FC236}">
                    <a16:creationId xmlns:a16="http://schemas.microsoft.com/office/drawing/2014/main" id="{2AA9539E-8A1E-4D77-877F-2932069BBC0C}"/>
                  </a:ext>
                </a:extLst>
              </p:cNvPr>
              <p:cNvSpPr/>
              <p:nvPr/>
            </p:nvSpPr>
            <p:spPr>
              <a:xfrm>
                <a:off x="366049" y="5392069"/>
                <a:ext cx="324000" cy="323165"/>
              </a:xfrm>
              <a:prstGeom prst="rect">
                <a:avLst/>
              </a:prstGeom>
              <a:solidFill>
                <a:srgbClr val="12AE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Light" panose="020F0302020204030204" pitchFamily="34" charset="0"/>
                  <a:cs typeface="Calibri Light" panose="020F0302020204030204" pitchFamily="34" charset="0"/>
                </a:endParaRPr>
              </a:p>
            </p:txBody>
          </p:sp>
        </p:grpSp>
        <p:grpSp>
          <p:nvGrpSpPr>
            <p:cNvPr id="57" name="Group 56">
              <a:extLst>
                <a:ext uri="{FF2B5EF4-FFF2-40B4-BE49-F238E27FC236}">
                  <a16:creationId xmlns:a16="http://schemas.microsoft.com/office/drawing/2014/main" id="{7696225F-F742-40B0-8AFD-A44D861A0B1B}"/>
                </a:ext>
              </a:extLst>
            </p:cNvPr>
            <p:cNvGrpSpPr/>
            <p:nvPr/>
          </p:nvGrpSpPr>
          <p:grpSpPr>
            <a:xfrm>
              <a:off x="115994" y="4636670"/>
              <a:ext cx="2562550" cy="323165"/>
              <a:chOff x="366049" y="5762693"/>
              <a:chExt cx="2562550" cy="323165"/>
            </a:xfrm>
          </p:grpSpPr>
          <p:sp>
            <p:nvSpPr>
              <p:cNvPr id="59" name="TextBox 58">
                <a:extLst>
                  <a:ext uri="{FF2B5EF4-FFF2-40B4-BE49-F238E27FC236}">
                    <a16:creationId xmlns:a16="http://schemas.microsoft.com/office/drawing/2014/main" id="{EB337980-943C-4B2D-AEB1-A9D865449C3D}"/>
                  </a:ext>
                </a:extLst>
              </p:cNvPr>
              <p:cNvSpPr txBox="1"/>
              <p:nvPr/>
            </p:nvSpPr>
            <p:spPr>
              <a:xfrm>
                <a:off x="768599" y="5762693"/>
                <a:ext cx="2160000" cy="323165"/>
              </a:xfrm>
              <a:prstGeom prst="rect">
                <a:avLst/>
              </a:prstGeom>
              <a:solidFill>
                <a:schemeClr val="bg1">
                  <a:alpha val="5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prstClr val="black"/>
                    </a:solidFill>
                    <a:effectLst/>
                    <a:uLnTx/>
                    <a:uFillTx/>
                    <a:latin typeface="Calibri Light" panose="020F0302020204030204" pitchFamily="34" charset="0"/>
                    <a:cs typeface="Calibri Light" panose="020F0302020204030204" pitchFamily="34" charset="0"/>
                  </a:rPr>
                  <a:t>Planned and funded</a:t>
                </a:r>
              </a:p>
            </p:txBody>
          </p:sp>
          <p:sp>
            <p:nvSpPr>
              <p:cNvPr id="61" name="Rectangle 60">
                <a:extLst>
                  <a:ext uri="{FF2B5EF4-FFF2-40B4-BE49-F238E27FC236}">
                    <a16:creationId xmlns:a16="http://schemas.microsoft.com/office/drawing/2014/main" id="{DE6077E6-A350-42A6-A841-7C366DE842AC}"/>
                  </a:ext>
                </a:extLst>
              </p:cNvPr>
              <p:cNvSpPr/>
              <p:nvPr/>
            </p:nvSpPr>
            <p:spPr>
              <a:xfrm>
                <a:off x="366049" y="5762693"/>
                <a:ext cx="324000" cy="323165"/>
              </a:xfrm>
              <a:prstGeom prst="rect">
                <a:avLst/>
              </a:prstGeom>
              <a:solidFill>
                <a:srgbClr val="E6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Light" panose="020F0302020204030204" pitchFamily="34" charset="0"/>
                  <a:cs typeface="Calibri Light" panose="020F0302020204030204" pitchFamily="34" charset="0"/>
                </a:endParaRPr>
              </a:p>
            </p:txBody>
          </p:sp>
        </p:grpSp>
      </p:grpSp>
      <p:pic>
        <p:nvPicPr>
          <p:cNvPr id="67" name="Picture 66" descr="Diagram&#10;&#10;Description automatically generated">
            <a:extLst>
              <a:ext uri="{FF2B5EF4-FFF2-40B4-BE49-F238E27FC236}">
                <a16:creationId xmlns:a16="http://schemas.microsoft.com/office/drawing/2014/main" id="{BC48FD56-2B6E-4CDF-9B0B-67DEBC7C8E5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164031" y="1483870"/>
            <a:ext cx="6027969" cy="3591587"/>
          </a:xfrm>
          <a:prstGeom prst="rect">
            <a:avLst/>
          </a:prstGeom>
        </p:spPr>
      </p:pic>
      <p:sp>
        <p:nvSpPr>
          <p:cNvPr id="3" name="Date Placeholder 2">
            <a:extLst>
              <a:ext uri="{FF2B5EF4-FFF2-40B4-BE49-F238E27FC236}">
                <a16:creationId xmlns:a16="http://schemas.microsoft.com/office/drawing/2014/main" id="{F37A73E6-4350-616A-A4DA-42D0C8D8894B}"/>
              </a:ext>
            </a:extLst>
          </p:cNvPr>
          <p:cNvSpPr>
            <a:spLocks noGrp="1"/>
          </p:cNvSpPr>
          <p:nvPr>
            <p:ph type="dt" sz="half" idx="15"/>
          </p:nvPr>
        </p:nvSpPr>
        <p:spPr bwMode="auto">
          <a:xfrm>
            <a:off x="838200" y="6356350"/>
            <a:ext cx="2743200" cy="365125"/>
          </a:xfrm>
          <a:prstGeom prst="rect">
            <a:avLst/>
          </a:prstGeom>
        </p:spPr>
        <p:txBody>
          <a:bodyPr vert="horz" lIns="91440" tIns="45720" rIns="91440" bIns="45720" rtlCol="0" anchor="ctr"/>
          <a:lstStyle>
            <a:defPPr>
              <a:defRPr lang="en-CH"/>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de-CH"/>
              <a:t>4.12.2023</a:t>
            </a:r>
            <a:endParaRPr lang="en-US"/>
          </a:p>
        </p:txBody>
      </p:sp>
      <p:sp>
        <p:nvSpPr>
          <p:cNvPr id="4" name="Footer Placeholder 3">
            <a:extLst>
              <a:ext uri="{FF2B5EF4-FFF2-40B4-BE49-F238E27FC236}">
                <a16:creationId xmlns:a16="http://schemas.microsoft.com/office/drawing/2014/main" id="{30BF7A82-DE87-D0A1-FFFD-B7551FCFDB09}"/>
              </a:ext>
            </a:extLst>
          </p:cNvPr>
          <p:cNvSpPr>
            <a:spLocks noGrp="1"/>
          </p:cNvSpPr>
          <p:nvPr>
            <p:ph type="ftr" sz="quarter" idx="16"/>
          </p:nvPr>
        </p:nvSpPr>
        <p:spPr bwMode="auto">
          <a:xfrm>
            <a:off x="4038600" y="6356350"/>
            <a:ext cx="4114800" cy="365125"/>
          </a:xfrm>
          <a:prstGeom prst="rect">
            <a:avLst/>
          </a:prstGeom>
        </p:spPr>
        <p:txBody>
          <a:bodyPr vert="horz" lIns="91440" tIns="45720" rIns="91440" bIns="45720" rtlCol="0" anchor="ctr"/>
          <a:lstStyle>
            <a:defPPr>
              <a:defRPr lang="en-CH"/>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t>SCE | Mar Capeans</a:t>
            </a:r>
            <a:endParaRPr lang="en-US" dirty="0"/>
          </a:p>
        </p:txBody>
      </p:sp>
      <p:sp>
        <p:nvSpPr>
          <p:cNvPr id="5" name="Slide Number Placeholder 4">
            <a:extLst>
              <a:ext uri="{FF2B5EF4-FFF2-40B4-BE49-F238E27FC236}">
                <a16:creationId xmlns:a16="http://schemas.microsoft.com/office/drawing/2014/main" id="{40111045-0320-0601-46D6-C17652260BE2}"/>
              </a:ext>
            </a:extLst>
          </p:cNvPr>
          <p:cNvSpPr>
            <a:spLocks noGrp="1"/>
          </p:cNvSpPr>
          <p:nvPr>
            <p:ph type="sldNum" sz="quarter" idx="17"/>
          </p:nvPr>
        </p:nvSpPr>
        <p:spPr bwMode="auto">
          <a:xfrm>
            <a:off x="8610600" y="6356350"/>
            <a:ext cx="2743200" cy="365125"/>
          </a:xfrm>
          <a:prstGeom prst="rect">
            <a:avLst/>
          </a:prstGeom>
        </p:spPr>
        <p:txBody>
          <a:bodyPr vert="horz" lIns="91440" tIns="45720" rIns="91440" bIns="45720" rtlCol="0" anchor="ctr"/>
          <a:lstStyle>
            <a:defPPr>
              <a:defRPr lang="en-CH"/>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36B5EA5A-BC32-A742-B11B-8E7414D5B535}" type="slidenum">
              <a:rPr lang="en-US" smtClean="0"/>
              <a:pPr>
                <a:defRPr/>
              </a:pPr>
              <a:t>15</a:t>
            </a:fld>
            <a:endParaRPr lang="en-US"/>
          </a:p>
        </p:txBody>
      </p:sp>
      <p:sp>
        <p:nvSpPr>
          <p:cNvPr id="6" name="TextBox 5">
            <a:extLst>
              <a:ext uri="{FF2B5EF4-FFF2-40B4-BE49-F238E27FC236}">
                <a16:creationId xmlns:a16="http://schemas.microsoft.com/office/drawing/2014/main" id="{D15CA6FF-10AF-906F-9C31-F26E210FD08E}"/>
              </a:ext>
            </a:extLst>
          </p:cNvPr>
          <p:cNvSpPr txBox="1"/>
          <p:nvPr/>
        </p:nvSpPr>
        <p:spPr>
          <a:xfrm>
            <a:off x="2094314" y="1005871"/>
            <a:ext cx="930063" cy="400110"/>
          </a:xfrm>
          <a:prstGeom prst="rect">
            <a:avLst/>
          </a:prstGeom>
          <a:noFill/>
        </p:spPr>
        <p:txBody>
          <a:bodyPr wrap="none" rtlCol="0">
            <a:spAutoFit/>
          </a:bodyPr>
          <a:lstStyle/>
          <a:p>
            <a:r>
              <a:rPr lang="en-GB" sz="2000" dirty="0" err="1">
                <a:solidFill>
                  <a:srgbClr val="A5D0D0"/>
                </a:solidFill>
              </a:rPr>
              <a:t>Meyrin</a:t>
            </a:r>
            <a:endParaRPr lang="en-GB" sz="2000" dirty="0">
              <a:solidFill>
                <a:srgbClr val="A5D0D0"/>
              </a:solidFill>
            </a:endParaRPr>
          </a:p>
        </p:txBody>
      </p:sp>
      <p:sp>
        <p:nvSpPr>
          <p:cNvPr id="31" name="TextBox 30">
            <a:extLst>
              <a:ext uri="{FF2B5EF4-FFF2-40B4-BE49-F238E27FC236}">
                <a16:creationId xmlns:a16="http://schemas.microsoft.com/office/drawing/2014/main" id="{6F435D39-BB10-0F0A-9CE1-6E6AE03F5B23}"/>
              </a:ext>
            </a:extLst>
          </p:cNvPr>
          <p:cNvSpPr txBox="1"/>
          <p:nvPr/>
        </p:nvSpPr>
        <p:spPr bwMode="auto">
          <a:xfrm>
            <a:off x="8693195" y="1038606"/>
            <a:ext cx="1168140" cy="400110"/>
          </a:xfrm>
          <a:prstGeom prst="rect">
            <a:avLst/>
          </a:prstGeom>
          <a:noFill/>
        </p:spPr>
        <p:txBody>
          <a:bodyPr wrap="none" rtlCol="0">
            <a:spAutoFit/>
          </a:bodyPr>
          <a:lstStyle/>
          <a:p>
            <a:r>
              <a:rPr lang="en-GB" sz="2000" dirty="0">
                <a:solidFill>
                  <a:srgbClr val="A5D0D0"/>
                </a:solidFill>
              </a:rPr>
              <a:t>Prévessin</a:t>
            </a:r>
          </a:p>
        </p:txBody>
      </p:sp>
    </p:spTree>
    <p:extLst>
      <p:ext uri="{BB962C8B-B14F-4D97-AF65-F5344CB8AC3E}">
        <p14:creationId xmlns:p14="http://schemas.microsoft.com/office/powerpoint/2010/main" val="266963055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Background pattern&#10;&#10;Description automatically generated">
            <a:extLst>
              <a:ext uri="{FF2B5EF4-FFF2-40B4-BE49-F238E27FC236}">
                <a16:creationId xmlns:a16="http://schemas.microsoft.com/office/drawing/2014/main" id="{CD292150-463D-0188-DAAF-4AEF7E24AFC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0" y="1641397"/>
            <a:ext cx="12192000" cy="4117731"/>
          </a:xfrm>
          <a:prstGeom prst="rect">
            <a:avLst/>
          </a:prstGeom>
        </p:spPr>
      </p:pic>
      <p:sp>
        <p:nvSpPr>
          <p:cNvPr id="7" name="TextBox 6">
            <a:extLst>
              <a:ext uri="{FF2B5EF4-FFF2-40B4-BE49-F238E27FC236}">
                <a16:creationId xmlns:a16="http://schemas.microsoft.com/office/drawing/2014/main" id="{F68AFF09-2A39-E24A-2A13-61693CBFF6D5}"/>
              </a:ext>
            </a:extLst>
          </p:cNvPr>
          <p:cNvSpPr txBox="1"/>
          <p:nvPr/>
        </p:nvSpPr>
        <p:spPr>
          <a:xfrm>
            <a:off x="7167423" y="1838075"/>
            <a:ext cx="4732963" cy="1384995"/>
          </a:xfrm>
          <a:prstGeom prst="rect">
            <a:avLst/>
          </a:prstGeom>
          <a:noFill/>
        </p:spPr>
        <p:txBody>
          <a:bodyPr wrap="square" rtlCol="0">
            <a:spAutoFit/>
          </a:bodyPr>
          <a:lstStyle/>
          <a:p>
            <a:r>
              <a:rPr lang="en-GB" dirty="0">
                <a:solidFill>
                  <a:schemeClr val="tx1">
                    <a:lumMod val="50000"/>
                    <a:lumOff val="50000"/>
                  </a:schemeClr>
                </a:solidFill>
                <a:latin typeface="+mj-lt"/>
              </a:rPr>
              <a:t>Functional objectives</a:t>
            </a:r>
          </a:p>
          <a:p>
            <a:pPr marL="285750" indent="-285750">
              <a:spcBef>
                <a:spcPts val="400"/>
              </a:spcBef>
              <a:buFont typeface="Arial" panose="020B0604020202020204" pitchFamily="34" charset="0"/>
              <a:buChar char="•"/>
            </a:pPr>
            <a:r>
              <a:rPr lang="en-GB" sz="1400" dirty="0">
                <a:solidFill>
                  <a:schemeClr val="tx1">
                    <a:lumMod val="50000"/>
                    <a:lumOff val="50000"/>
                  </a:schemeClr>
                </a:solidFill>
                <a:latin typeface="+mj-lt"/>
              </a:rPr>
              <a:t>N</a:t>
            </a:r>
            <a:r>
              <a:rPr lang="en-GB" sz="1400" b="0" dirty="0">
                <a:solidFill>
                  <a:schemeClr val="tx1">
                    <a:lumMod val="50000"/>
                    <a:lumOff val="50000"/>
                  </a:schemeClr>
                </a:solidFill>
                <a:latin typeface="+mj-lt"/>
              </a:rPr>
              <a:t>ew office (</a:t>
            </a:r>
            <a:r>
              <a:rPr lang="en-GB" sz="1400" b="0" dirty="0">
                <a:solidFill>
                  <a:schemeClr val="tx1">
                    <a:lumMod val="50000"/>
                    <a:lumOff val="50000"/>
                  </a:schemeClr>
                </a:solidFill>
                <a:latin typeface="+mj-lt"/>
                <a:sym typeface="Symbol" panose="05050102010706020507" pitchFamily="18" charset="2"/>
              </a:rPr>
              <a:t> 475p) </a:t>
            </a:r>
            <a:r>
              <a:rPr lang="en-GB" sz="1400" b="0" dirty="0">
                <a:solidFill>
                  <a:schemeClr val="tx1">
                    <a:lumMod val="50000"/>
                    <a:lumOff val="50000"/>
                  </a:schemeClr>
                </a:solidFill>
                <a:latin typeface="+mj-lt"/>
              </a:rPr>
              <a:t>and laboratory space (</a:t>
            </a:r>
            <a:r>
              <a:rPr lang="en-GB" sz="1400" b="0" dirty="0">
                <a:solidFill>
                  <a:schemeClr val="tx1">
                    <a:lumMod val="50000"/>
                    <a:lumOff val="50000"/>
                  </a:schemeClr>
                </a:solidFill>
                <a:latin typeface="+mj-lt"/>
                <a:sym typeface="Symbol" panose="05050102010706020507" pitchFamily="18" charset="2"/>
              </a:rPr>
              <a:t> 1000 m</a:t>
            </a:r>
            <a:r>
              <a:rPr lang="en-GB" sz="1400" b="0" baseline="30000" dirty="0">
                <a:solidFill>
                  <a:schemeClr val="tx1">
                    <a:lumMod val="50000"/>
                    <a:lumOff val="50000"/>
                  </a:schemeClr>
                </a:solidFill>
                <a:latin typeface="+mj-lt"/>
                <a:sym typeface="Symbol" panose="05050102010706020507" pitchFamily="18" charset="2"/>
              </a:rPr>
              <a:t>2</a:t>
            </a:r>
            <a:r>
              <a:rPr lang="en-GB" sz="1400" b="0" dirty="0">
                <a:solidFill>
                  <a:schemeClr val="tx1">
                    <a:lumMod val="50000"/>
                    <a:lumOff val="50000"/>
                  </a:schemeClr>
                </a:solidFill>
                <a:latin typeface="+mj-lt"/>
                <a:sym typeface="Symbol" panose="05050102010706020507" pitchFamily="18" charset="2"/>
              </a:rPr>
              <a:t>) and meeting rooms </a:t>
            </a:r>
            <a:r>
              <a:rPr lang="en-GB" sz="1400" b="0" dirty="0">
                <a:solidFill>
                  <a:schemeClr val="tx1">
                    <a:lumMod val="50000"/>
                    <a:lumOff val="50000"/>
                  </a:schemeClr>
                </a:solidFill>
                <a:latin typeface="+mj-lt"/>
              </a:rPr>
              <a:t>for Accelerator &amp; Technology Sector</a:t>
            </a:r>
          </a:p>
          <a:p>
            <a:pPr marL="285750" indent="-285750">
              <a:spcBef>
                <a:spcPts val="400"/>
              </a:spcBef>
              <a:buFont typeface="Arial" panose="020B0604020202020204" pitchFamily="34" charset="0"/>
              <a:buChar char="•"/>
            </a:pPr>
            <a:r>
              <a:rPr lang="en-GB" sz="1400" b="0" dirty="0">
                <a:solidFill>
                  <a:schemeClr val="tx1">
                    <a:lumMod val="50000"/>
                    <a:lumOff val="50000"/>
                  </a:schemeClr>
                </a:solidFill>
                <a:latin typeface="+mj-lt"/>
              </a:rPr>
              <a:t>Social &amp; service hub for Prévessin Site, incl. new Restaurant</a:t>
            </a:r>
          </a:p>
          <a:p>
            <a:pPr marL="285750" indent="-285750">
              <a:spcBef>
                <a:spcPts val="400"/>
              </a:spcBef>
              <a:buFont typeface="Arial" panose="020B0604020202020204" pitchFamily="34" charset="0"/>
              <a:buChar char="•"/>
            </a:pPr>
            <a:r>
              <a:rPr lang="en-GB" sz="1400" dirty="0">
                <a:solidFill>
                  <a:schemeClr val="tx1">
                    <a:lumMod val="50000"/>
                    <a:lumOff val="50000"/>
                  </a:schemeClr>
                </a:solidFill>
                <a:latin typeface="+mj-lt"/>
              </a:rPr>
              <a:t>S</a:t>
            </a:r>
            <a:r>
              <a:rPr lang="en-GB" sz="1400" b="0" dirty="0">
                <a:solidFill>
                  <a:schemeClr val="tx1">
                    <a:lumMod val="50000"/>
                    <a:lumOff val="50000"/>
                  </a:schemeClr>
                </a:solidFill>
                <a:latin typeface="+mj-lt"/>
              </a:rPr>
              <a:t>oft mobility features</a:t>
            </a:r>
          </a:p>
        </p:txBody>
      </p:sp>
      <p:sp>
        <p:nvSpPr>
          <p:cNvPr id="5" name="Title 6">
            <a:extLst>
              <a:ext uri="{FF2B5EF4-FFF2-40B4-BE49-F238E27FC236}">
                <a16:creationId xmlns:a16="http://schemas.microsoft.com/office/drawing/2014/main" id="{17D9A356-2219-269D-02CD-7F703F92A339}"/>
              </a:ext>
            </a:extLst>
          </p:cNvPr>
          <p:cNvSpPr txBox="1">
            <a:spLocks noChangeArrowheads="1"/>
          </p:cNvSpPr>
          <p:nvPr/>
        </p:nvSpPr>
        <p:spPr bwMode="auto">
          <a:xfrm>
            <a:off x="0" y="337993"/>
            <a:ext cx="12192000" cy="531413"/>
          </a:xfrm>
          <a:prstGeom prst="rect">
            <a:avLst/>
          </a:prstGeom>
          <a:solidFill>
            <a:schemeClr val="bg1">
              <a:alpha val="63000"/>
            </a:schemeClr>
          </a:solidFill>
          <a:ln>
            <a:solidFill>
              <a:schemeClr val="bg2"/>
            </a:solidFill>
          </a:ln>
          <a:effectLst/>
        </p:spPr>
        <p:txBody>
          <a:bodyPr vert="horz" wrap="square" lIns="365760" tIns="45720" rIns="365760" bIns="45720" numCol="1" anchor="t"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en-GB" sz="3500" spc="-80" dirty="0">
                <a:solidFill>
                  <a:srgbClr val="4C7FAE"/>
                </a:solidFill>
              </a:rPr>
              <a:t>B777</a:t>
            </a:r>
          </a:p>
        </p:txBody>
      </p:sp>
      <p:pic>
        <p:nvPicPr>
          <p:cNvPr id="9" name="Picture 8" descr="A building with many windows&#10;&#10;Description automatically generated">
            <a:extLst>
              <a:ext uri="{FF2B5EF4-FFF2-40B4-BE49-F238E27FC236}">
                <a16:creationId xmlns:a16="http://schemas.microsoft.com/office/drawing/2014/main" id="{B7352BA6-3F49-0D34-2211-CD95C6FDD10D}"/>
              </a:ext>
            </a:extLst>
          </p:cNvPr>
          <p:cNvPicPr>
            <a:picLocks noChangeAspect="1"/>
          </p:cNvPicPr>
          <p:nvPr/>
        </p:nvPicPr>
        <p:blipFill>
          <a:blip r:embed="rId4"/>
          <a:stretch>
            <a:fillRect/>
          </a:stretch>
        </p:blipFill>
        <p:spPr>
          <a:xfrm>
            <a:off x="177799" y="1536231"/>
            <a:ext cx="6698013" cy="3934863"/>
          </a:xfrm>
          <a:prstGeom prst="rect">
            <a:avLst/>
          </a:prstGeom>
        </p:spPr>
      </p:pic>
      <p:sp>
        <p:nvSpPr>
          <p:cNvPr id="10" name="TextBox 9">
            <a:extLst>
              <a:ext uri="{FF2B5EF4-FFF2-40B4-BE49-F238E27FC236}">
                <a16:creationId xmlns:a16="http://schemas.microsoft.com/office/drawing/2014/main" id="{6D2FF04F-8DF4-7D98-B3BA-66C99A314F77}"/>
              </a:ext>
            </a:extLst>
          </p:cNvPr>
          <p:cNvSpPr txBox="1"/>
          <p:nvPr/>
        </p:nvSpPr>
        <p:spPr>
          <a:xfrm>
            <a:off x="7167423" y="3456031"/>
            <a:ext cx="4732963" cy="1928733"/>
          </a:xfrm>
          <a:prstGeom prst="rect">
            <a:avLst/>
          </a:prstGeom>
          <a:noFill/>
        </p:spPr>
        <p:txBody>
          <a:bodyPr wrap="square" rtlCol="0">
            <a:spAutoFit/>
          </a:bodyPr>
          <a:lstStyle/>
          <a:p>
            <a:r>
              <a:rPr lang="en-GB" dirty="0">
                <a:solidFill>
                  <a:schemeClr val="tx1">
                    <a:lumMod val="50000"/>
                    <a:lumOff val="50000"/>
                  </a:schemeClr>
                </a:solidFill>
                <a:latin typeface="+mj-lt"/>
              </a:rPr>
              <a:t>Status:</a:t>
            </a:r>
          </a:p>
          <a:p>
            <a:pPr marL="285750" indent="-285750">
              <a:spcBef>
                <a:spcPts val="400"/>
              </a:spcBef>
              <a:buFont typeface="Arial" panose="020B0604020202020204" pitchFamily="34" charset="0"/>
              <a:buChar char="•"/>
            </a:pPr>
            <a:r>
              <a:rPr lang="en-GB" sz="1400" dirty="0">
                <a:solidFill>
                  <a:schemeClr val="tx1">
                    <a:lumMod val="50000"/>
                    <a:lumOff val="50000"/>
                  </a:schemeClr>
                </a:solidFill>
                <a:latin typeface="+mj-lt"/>
              </a:rPr>
              <a:t>Preliminary design completed</a:t>
            </a:r>
          </a:p>
          <a:p>
            <a:pPr marL="285750" indent="-285750">
              <a:spcBef>
                <a:spcPts val="400"/>
              </a:spcBef>
              <a:buFont typeface="Arial" panose="020B0604020202020204" pitchFamily="34" charset="0"/>
              <a:buChar char="•"/>
            </a:pPr>
            <a:r>
              <a:rPr lang="en-GB" sz="1400" dirty="0">
                <a:solidFill>
                  <a:schemeClr val="tx1">
                    <a:lumMod val="50000"/>
                    <a:lumOff val="50000"/>
                  </a:schemeClr>
                </a:solidFill>
                <a:latin typeface="+mj-lt"/>
              </a:rPr>
              <a:t>Design development: value engineering and internal space distribution being finalized (~530p)</a:t>
            </a:r>
          </a:p>
          <a:p>
            <a:pPr marL="285750" indent="-285750">
              <a:spcBef>
                <a:spcPts val="400"/>
              </a:spcBef>
              <a:buFont typeface="Arial" panose="020B0604020202020204" pitchFamily="34" charset="0"/>
              <a:buChar char="•"/>
            </a:pPr>
            <a:r>
              <a:rPr lang="en-GB" sz="1400" dirty="0">
                <a:solidFill>
                  <a:schemeClr val="tx1">
                    <a:lumMod val="50000"/>
                    <a:lumOff val="50000"/>
                  </a:schemeClr>
                </a:solidFill>
                <a:latin typeface="+mj-lt"/>
              </a:rPr>
              <a:t>Building permit Q1 2024</a:t>
            </a:r>
          </a:p>
          <a:p>
            <a:pPr marL="285750" indent="-285750">
              <a:spcBef>
                <a:spcPts val="400"/>
              </a:spcBef>
              <a:buFont typeface="Arial" panose="020B0604020202020204" pitchFamily="34" charset="0"/>
              <a:buChar char="•"/>
            </a:pPr>
            <a:r>
              <a:rPr lang="en-GB" sz="1400" dirty="0">
                <a:solidFill>
                  <a:schemeClr val="tx1">
                    <a:lumMod val="50000"/>
                    <a:lumOff val="50000"/>
                  </a:schemeClr>
                </a:solidFill>
                <a:latin typeface="+mj-lt"/>
              </a:rPr>
              <a:t>Construction tender dispatch planned Q3 2024</a:t>
            </a:r>
            <a:endParaRPr lang="en-GB" sz="1400" dirty="0">
              <a:solidFill>
                <a:schemeClr val="tx1">
                  <a:lumMod val="50000"/>
                  <a:lumOff val="50000"/>
                </a:schemeClr>
              </a:solidFill>
              <a:highlight>
                <a:srgbClr val="FFFF00"/>
              </a:highlight>
              <a:latin typeface="+mj-lt"/>
            </a:endParaRPr>
          </a:p>
          <a:p>
            <a:endParaRPr lang="en-GB" dirty="0">
              <a:solidFill>
                <a:schemeClr val="tx1">
                  <a:lumMod val="50000"/>
                  <a:lumOff val="50000"/>
                </a:schemeClr>
              </a:solidFill>
              <a:latin typeface="+mj-lt"/>
            </a:endParaRPr>
          </a:p>
        </p:txBody>
      </p:sp>
      <p:sp>
        <p:nvSpPr>
          <p:cNvPr id="12" name="TextBox 11">
            <a:extLst>
              <a:ext uri="{FF2B5EF4-FFF2-40B4-BE49-F238E27FC236}">
                <a16:creationId xmlns:a16="http://schemas.microsoft.com/office/drawing/2014/main" id="{BE1B4AC2-DFD7-8680-2088-F72923DEAB33}"/>
              </a:ext>
            </a:extLst>
          </p:cNvPr>
          <p:cNvSpPr txBox="1"/>
          <p:nvPr/>
        </p:nvSpPr>
        <p:spPr>
          <a:xfrm>
            <a:off x="177800" y="1105415"/>
            <a:ext cx="5136572" cy="400110"/>
          </a:xfrm>
          <a:prstGeom prst="rect">
            <a:avLst/>
          </a:prstGeom>
          <a:noFill/>
        </p:spPr>
        <p:txBody>
          <a:bodyPr wrap="square">
            <a:spAutoFit/>
          </a:bodyPr>
          <a:lstStyle/>
          <a:p>
            <a:r>
              <a:rPr lang="en-GB" sz="2000" dirty="0">
                <a:solidFill>
                  <a:srgbClr val="007AAA"/>
                </a:solidFill>
                <a:latin typeface="+mj-lt"/>
                <a:hlinkClick r:id="rId5"/>
              </a:rPr>
              <a:t>https://building777.web.cern.ch</a:t>
            </a:r>
            <a:endParaRPr lang="en-GB" sz="2000" dirty="0">
              <a:solidFill>
                <a:srgbClr val="007AAA"/>
              </a:solidFill>
              <a:latin typeface="+mj-lt"/>
            </a:endParaRPr>
          </a:p>
        </p:txBody>
      </p:sp>
      <p:graphicFrame>
        <p:nvGraphicFramePr>
          <p:cNvPr id="13" name="Table 12">
            <a:extLst>
              <a:ext uri="{FF2B5EF4-FFF2-40B4-BE49-F238E27FC236}">
                <a16:creationId xmlns:a16="http://schemas.microsoft.com/office/drawing/2014/main" id="{D08FEDD3-22B0-2675-CAC0-8253381D5211}"/>
              </a:ext>
            </a:extLst>
          </p:cNvPr>
          <p:cNvGraphicFramePr>
            <a:graphicFrameLocks noGrp="1"/>
          </p:cNvGraphicFramePr>
          <p:nvPr/>
        </p:nvGraphicFramePr>
        <p:xfrm>
          <a:off x="5169345" y="5617725"/>
          <a:ext cx="6882510" cy="640080"/>
        </p:xfrm>
        <a:graphic>
          <a:graphicData uri="http://schemas.openxmlformats.org/drawingml/2006/table">
            <a:tbl>
              <a:tblPr firstRow="1" bandRow="1">
                <a:tableStyleId>{5C22544A-7EE6-4342-B048-85BDC9FD1C3A}</a:tableStyleId>
              </a:tblPr>
              <a:tblGrid>
                <a:gridCol w="981511">
                  <a:extLst>
                    <a:ext uri="{9D8B030D-6E8A-4147-A177-3AD203B41FA5}">
                      <a16:colId xmlns:a16="http://schemas.microsoft.com/office/drawing/2014/main" val="2208327463"/>
                    </a:ext>
                  </a:extLst>
                </a:gridCol>
                <a:gridCol w="886995">
                  <a:extLst>
                    <a:ext uri="{9D8B030D-6E8A-4147-A177-3AD203B41FA5}">
                      <a16:colId xmlns:a16="http://schemas.microsoft.com/office/drawing/2014/main" val="2399303810"/>
                    </a:ext>
                  </a:extLst>
                </a:gridCol>
                <a:gridCol w="1163273">
                  <a:extLst>
                    <a:ext uri="{9D8B030D-6E8A-4147-A177-3AD203B41FA5}">
                      <a16:colId xmlns:a16="http://schemas.microsoft.com/office/drawing/2014/main" val="3272804188"/>
                    </a:ext>
                  </a:extLst>
                </a:gridCol>
                <a:gridCol w="872454">
                  <a:extLst>
                    <a:ext uri="{9D8B030D-6E8A-4147-A177-3AD203B41FA5}">
                      <a16:colId xmlns:a16="http://schemas.microsoft.com/office/drawing/2014/main" val="1925465246"/>
                    </a:ext>
                  </a:extLst>
                </a:gridCol>
                <a:gridCol w="1134191">
                  <a:extLst>
                    <a:ext uri="{9D8B030D-6E8A-4147-A177-3AD203B41FA5}">
                      <a16:colId xmlns:a16="http://schemas.microsoft.com/office/drawing/2014/main" val="860235000"/>
                    </a:ext>
                  </a:extLst>
                </a:gridCol>
                <a:gridCol w="1134191">
                  <a:extLst>
                    <a:ext uri="{9D8B030D-6E8A-4147-A177-3AD203B41FA5}">
                      <a16:colId xmlns:a16="http://schemas.microsoft.com/office/drawing/2014/main" val="2508477135"/>
                    </a:ext>
                  </a:extLst>
                </a:gridCol>
                <a:gridCol w="709895">
                  <a:extLst>
                    <a:ext uri="{9D8B030D-6E8A-4147-A177-3AD203B41FA5}">
                      <a16:colId xmlns:a16="http://schemas.microsoft.com/office/drawing/2014/main" val="3387722256"/>
                    </a:ext>
                  </a:extLst>
                </a:gridCol>
              </a:tblGrid>
              <a:tr h="299166">
                <a:tc>
                  <a:txBody>
                    <a:bodyPr/>
                    <a:lstStyle/>
                    <a:p>
                      <a:r>
                        <a:rPr lang="en-GB" sz="1500" b="1" dirty="0">
                          <a:solidFill>
                            <a:schemeClr val="tx1"/>
                          </a:solidFill>
                          <a:latin typeface="+mj-lt"/>
                        </a:rPr>
                        <a:t>B777 [m</a:t>
                      </a:r>
                      <a:r>
                        <a:rPr lang="en-GB" sz="1500" b="1" baseline="30000" dirty="0">
                          <a:solidFill>
                            <a:schemeClr val="tx1"/>
                          </a:solidFill>
                          <a:latin typeface="+mj-lt"/>
                        </a:rPr>
                        <a:t>2</a:t>
                      </a:r>
                      <a:r>
                        <a:rPr lang="en-GB" sz="1500" b="1" dirty="0">
                          <a:solidFill>
                            <a:schemeClr val="tx1"/>
                          </a:solidFill>
                          <a:latin typeface="+mj-lt"/>
                        </a:rPr>
                        <a:t>]</a:t>
                      </a:r>
                    </a:p>
                  </a:txBody>
                  <a:tcPr>
                    <a:solidFill>
                      <a:srgbClr val="E3E9E0"/>
                    </a:solidFill>
                  </a:tcPr>
                </a:tc>
                <a:tc>
                  <a:txBody>
                    <a:bodyPr/>
                    <a:lstStyle/>
                    <a:p>
                      <a:r>
                        <a:rPr lang="en-GB" sz="1500" b="1" dirty="0">
                          <a:solidFill>
                            <a:schemeClr val="tx1"/>
                          </a:solidFill>
                          <a:latin typeface="+mj-lt"/>
                        </a:rPr>
                        <a:t>Net area</a:t>
                      </a:r>
                    </a:p>
                  </a:txBody>
                  <a:tcPr>
                    <a:solidFill>
                      <a:srgbClr val="E3E9E0"/>
                    </a:solidFill>
                  </a:tcPr>
                </a:tc>
                <a:tc>
                  <a:txBody>
                    <a:bodyPr/>
                    <a:lstStyle/>
                    <a:p>
                      <a:r>
                        <a:rPr lang="en-GB" sz="1500" dirty="0">
                          <a:solidFill>
                            <a:schemeClr val="tx1"/>
                          </a:solidFill>
                          <a:latin typeface="+mj-lt"/>
                        </a:rPr>
                        <a:t>Demolished</a:t>
                      </a:r>
                    </a:p>
                  </a:txBody>
                  <a:tcPr>
                    <a:solidFill>
                      <a:srgbClr val="C4D5EB"/>
                    </a:solidFill>
                  </a:tcPr>
                </a:tc>
                <a:tc>
                  <a:txBody>
                    <a:bodyPr/>
                    <a:lstStyle/>
                    <a:p>
                      <a:r>
                        <a:rPr lang="en-GB" sz="1500" dirty="0">
                          <a:solidFill>
                            <a:schemeClr val="tx1"/>
                          </a:solidFill>
                          <a:latin typeface="+mj-lt"/>
                        </a:rPr>
                        <a:t>Emptied</a:t>
                      </a:r>
                    </a:p>
                  </a:txBody>
                  <a:tcPr>
                    <a:solidFill>
                      <a:srgbClr val="C4D5EB"/>
                    </a:solidFill>
                  </a:tcPr>
                </a:tc>
                <a:tc>
                  <a:txBody>
                    <a:bodyPr/>
                    <a:lstStyle/>
                    <a:p>
                      <a:r>
                        <a:rPr lang="en-GB" sz="1500" dirty="0">
                          <a:solidFill>
                            <a:schemeClr val="tx1"/>
                          </a:solidFill>
                          <a:latin typeface="+mj-lt"/>
                        </a:rPr>
                        <a:t>Transferred</a:t>
                      </a:r>
                    </a:p>
                  </a:txBody>
                  <a:tcPr>
                    <a:solidFill>
                      <a:srgbClr val="C4D5EB"/>
                    </a:solidFill>
                  </a:tcPr>
                </a:tc>
                <a:tc>
                  <a:txBody>
                    <a:bodyPr/>
                    <a:lstStyle/>
                    <a:p>
                      <a:r>
                        <a:rPr lang="en-GB" sz="1500" dirty="0">
                          <a:solidFill>
                            <a:schemeClr val="tx1"/>
                          </a:solidFill>
                          <a:latin typeface="+mj-lt"/>
                        </a:rPr>
                        <a:t>Rental End</a:t>
                      </a:r>
                    </a:p>
                  </a:txBody>
                  <a:tcPr>
                    <a:solidFill>
                      <a:srgbClr val="C4D5EB"/>
                    </a:solidFill>
                  </a:tcPr>
                </a:tc>
                <a:tc>
                  <a:txBody>
                    <a:bodyPr/>
                    <a:lstStyle/>
                    <a:p>
                      <a:r>
                        <a:rPr lang="en-GB" sz="1500" dirty="0">
                          <a:solidFill>
                            <a:schemeClr val="tx1"/>
                          </a:solidFill>
                          <a:latin typeface="+mj-lt"/>
                        </a:rPr>
                        <a:t>Ratio</a:t>
                      </a:r>
                    </a:p>
                  </a:txBody>
                  <a:tcPr>
                    <a:solidFill>
                      <a:schemeClr val="accent2">
                        <a:lumMod val="20000"/>
                        <a:lumOff val="80000"/>
                      </a:schemeClr>
                    </a:solidFill>
                  </a:tcPr>
                </a:tc>
                <a:extLst>
                  <a:ext uri="{0D108BD9-81ED-4DB2-BD59-A6C34878D82A}">
                    <a16:rowId xmlns:a16="http://schemas.microsoft.com/office/drawing/2014/main" val="3524364988"/>
                  </a:ext>
                </a:extLst>
              </a:tr>
              <a:tr h="299166">
                <a:tc>
                  <a:txBody>
                    <a:bodyPr/>
                    <a:lstStyle/>
                    <a:p>
                      <a:pPr algn="r"/>
                      <a:endParaRPr lang="en-GB" sz="1500" b="1" dirty="0">
                        <a:solidFill>
                          <a:schemeClr val="tx1"/>
                        </a:solidFill>
                        <a:latin typeface="+mj-lt"/>
                      </a:endParaRPr>
                    </a:p>
                  </a:txBody>
                  <a:tcPr>
                    <a:solidFill>
                      <a:srgbClr val="E3E9E0"/>
                    </a:solidFill>
                  </a:tcPr>
                </a:tc>
                <a:tc>
                  <a:txBody>
                    <a:bodyPr/>
                    <a:lstStyle/>
                    <a:p>
                      <a:pPr algn="r"/>
                      <a:r>
                        <a:rPr lang="en-GB" sz="1500" b="1" dirty="0">
                          <a:solidFill>
                            <a:schemeClr val="tx1"/>
                          </a:solidFill>
                          <a:latin typeface="+mj-lt"/>
                        </a:rPr>
                        <a:t>6700</a:t>
                      </a:r>
                    </a:p>
                  </a:txBody>
                  <a:tcPr>
                    <a:solidFill>
                      <a:srgbClr val="E3E9E0"/>
                    </a:solidFill>
                  </a:tcPr>
                </a:tc>
                <a:tc>
                  <a:txBody>
                    <a:bodyPr/>
                    <a:lstStyle/>
                    <a:p>
                      <a:pPr algn="r"/>
                      <a:r>
                        <a:rPr lang="en-GB" sz="1500" dirty="0">
                          <a:solidFill>
                            <a:schemeClr val="tx1"/>
                          </a:solidFill>
                          <a:latin typeface="+mj-lt"/>
                        </a:rPr>
                        <a:t>1700</a:t>
                      </a:r>
                    </a:p>
                  </a:txBody>
                  <a:tcPr>
                    <a:solidFill>
                      <a:srgbClr val="C4D5EB"/>
                    </a:solidFill>
                  </a:tcPr>
                </a:tc>
                <a:tc>
                  <a:txBody>
                    <a:bodyPr/>
                    <a:lstStyle/>
                    <a:p>
                      <a:pPr algn="r"/>
                      <a:r>
                        <a:rPr lang="en-GB" sz="1500" dirty="0">
                          <a:solidFill>
                            <a:schemeClr val="tx1"/>
                          </a:solidFill>
                          <a:latin typeface="+mj-lt"/>
                        </a:rPr>
                        <a:t>1500</a:t>
                      </a:r>
                    </a:p>
                  </a:txBody>
                  <a:tcPr>
                    <a:solidFill>
                      <a:srgbClr val="C4D5EB"/>
                    </a:solidFill>
                  </a:tcPr>
                </a:tc>
                <a:tc>
                  <a:txBody>
                    <a:bodyPr/>
                    <a:lstStyle/>
                    <a:p>
                      <a:pPr algn="r"/>
                      <a:r>
                        <a:rPr lang="en-GB" sz="1500" dirty="0">
                          <a:solidFill>
                            <a:schemeClr val="tx1"/>
                          </a:solidFill>
                          <a:latin typeface="+mj-lt"/>
                        </a:rPr>
                        <a:t>3000</a:t>
                      </a:r>
                    </a:p>
                  </a:txBody>
                  <a:tcPr>
                    <a:solidFill>
                      <a:srgbClr val="C4D5EB"/>
                    </a:solidFill>
                  </a:tcPr>
                </a:tc>
                <a:tc>
                  <a:txBody>
                    <a:bodyPr/>
                    <a:lstStyle/>
                    <a:p>
                      <a:pPr algn="r"/>
                      <a:r>
                        <a:rPr lang="en-GB" sz="1500" dirty="0">
                          <a:solidFill>
                            <a:schemeClr val="tx1"/>
                          </a:solidFill>
                          <a:latin typeface="+mj-lt"/>
                        </a:rPr>
                        <a:t>0</a:t>
                      </a:r>
                    </a:p>
                  </a:txBody>
                  <a:tcPr>
                    <a:solidFill>
                      <a:srgbClr val="C4D5EB"/>
                    </a:solidFill>
                  </a:tcPr>
                </a:tc>
                <a:tc>
                  <a:txBody>
                    <a:bodyPr/>
                    <a:lstStyle/>
                    <a:p>
                      <a:pPr algn="r"/>
                      <a:r>
                        <a:rPr lang="en-GB" sz="1500" dirty="0">
                          <a:latin typeface="+mj-lt"/>
                        </a:rPr>
                        <a:t>90%</a:t>
                      </a:r>
                    </a:p>
                  </a:txBody>
                  <a:tcPr>
                    <a:solidFill>
                      <a:schemeClr val="accent2">
                        <a:lumMod val="20000"/>
                        <a:lumOff val="80000"/>
                      </a:schemeClr>
                    </a:solidFill>
                  </a:tcPr>
                </a:tc>
                <a:extLst>
                  <a:ext uri="{0D108BD9-81ED-4DB2-BD59-A6C34878D82A}">
                    <a16:rowId xmlns:a16="http://schemas.microsoft.com/office/drawing/2014/main" val="556326390"/>
                  </a:ext>
                </a:extLst>
              </a:tr>
            </a:tbl>
          </a:graphicData>
        </a:graphic>
      </p:graphicFrame>
      <p:sp>
        <p:nvSpPr>
          <p:cNvPr id="14" name="Footer Placeholder 13">
            <a:extLst>
              <a:ext uri="{FF2B5EF4-FFF2-40B4-BE49-F238E27FC236}">
                <a16:creationId xmlns:a16="http://schemas.microsoft.com/office/drawing/2014/main" id="{92D0A1CD-5362-85B1-2991-C549D5F5909B}"/>
              </a:ext>
            </a:extLst>
          </p:cNvPr>
          <p:cNvSpPr>
            <a:spLocks noGrp="1"/>
          </p:cNvSpPr>
          <p:nvPr>
            <p:ph type="ftr" sz="quarter" idx="11"/>
          </p:nvPr>
        </p:nvSpPr>
        <p:spPr/>
        <p:txBody>
          <a:bodyPr/>
          <a:lstStyle/>
          <a:p>
            <a:r>
              <a:rPr lang="en-GB"/>
              <a:t>SCE | Mar Capeans</a:t>
            </a:r>
          </a:p>
        </p:txBody>
      </p:sp>
      <p:sp>
        <p:nvSpPr>
          <p:cNvPr id="15" name="Slide Number Placeholder 14">
            <a:extLst>
              <a:ext uri="{FF2B5EF4-FFF2-40B4-BE49-F238E27FC236}">
                <a16:creationId xmlns:a16="http://schemas.microsoft.com/office/drawing/2014/main" id="{E852CC14-FFCA-10A7-387B-F29046AA946E}"/>
              </a:ext>
            </a:extLst>
          </p:cNvPr>
          <p:cNvSpPr>
            <a:spLocks noGrp="1"/>
          </p:cNvSpPr>
          <p:nvPr>
            <p:ph type="sldNum" sz="quarter" idx="12"/>
          </p:nvPr>
        </p:nvSpPr>
        <p:spPr/>
        <p:txBody>
          <a:bodyPr/>
          <a:lstStyle/>
          <a:p>
            <a:fld id="{D87DEFE0-50E6-6F47-B4C7-9469A1E8D594}" type="slidenum">
              <a:rPr lang="en-GB" smtClean="0"/>
              <a:t>16</a:t>
            </a:fld>
            <a:endParaRPr lang="en-GB"/>
          </a:p>
        </p:txBody>
      </p:sp>
      <p:sp>
        <p:nvSpPr>
          <p:cNvPr id="16" name="Date Placeholder 15">
            <a:extLst>
              <a:ext uri="{FF2B5EF4-FFF2-40B4-BE49-F238E27FC236}">
                <a16:creationId xmlns:a16="http://schemas.microsoft.com/office/drawing/2014/main" id="{198FE290-E7FE-0633-50E9-79647A56A8B1}"/>
              </a:ext>
            </a:extLst>
          </p:cNvPr>
          <p:cNvSpPr>
            <a:spLocks noGrp="1"/>
          </p:cNvSpPr>
          <p:nvPr>
            <p:ph type="dt" sz="half" idx="10"/>
          </p:nvPr>
        </p:nvSpPr>
        <p:spPr/>
        <p:txBody>
          <a:bodyPr/>
          <a:lstStyle/>
          <a:p>
            <a:r>
              <a:rPr lang="de-CH"/>
              <a:t>4.12.2023</a:t>
            </a:r>
            <a:endParaRPr lang="en-GB" dirty="0"/>
          </a:p>
        </p:txBody>
      </p:sp>
    </p:spTree>
    <p:extLst>
      <p:ext uri="{BB962C8B-B14F-4D97-AF65-F5344CB8AC3E}">
        <p14:creationId xmlns:p14="http://schemas.microsoft.com/office/powerpoint/2010/main" val="19035130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0" name="Circle: Hollow 29">
            <a:extLst>
              <a:ext uri="{FF2B5EF4-FFF2-40B4-BE49-F238E27FC236}">
                <a16:creationId xmlns:a16="http://schemas.microsoft.com/office/drawing/2014/main" id="{C5A4E533-764E-421C-8E82-B91B16E3A60D}"/>
              </a:ext>
            </a:extLst>
          </p:cNvPr>
          <p:cNvSpPr>
            <a:spLocks noChangeAspect="1"/>
          </p:cNvSpPr>
          <p:nvPr/>
        </p:nvSpPr>
        <p:spPr>
          <a:xfrm rot="16200000">
            <a:off x="3111501" y="673763"/>
            <a:ext cx="5968998" cy="5968998"/>
          </a:xfrm>
          <a:prstGeom prst="donut">
            <a:avLst>
              <a:gd name="adj" fmla="val 10573"/>
            </a:avLst>
          </a:prstGeom>
          <a:gradFill flip="none" rotWithShape="1">
            <a:gsLst>
              <a:gs pos="11000">
                <a:srgbClr val="84B1B4"/>
              </a:gs>
              <a:gs pos="77872">
                <a:srgbClr val="A0CDCD"/>
              </a:gs>
              <a:gs pos="87624">
                <a:srgbClr val="B0D5D6"/>
              </a:gs>
              <a:gs pos="100000">
                <a:srgbClr val="C4E0E1"/>
              </a:gs>
              <a:gs pos="29000">
                <a:srgbClr val="95BEC0"/>
              </a:gs>
              <a:gs pos="63000">
                <a:srgbClr val="B5D7D8">
                  <a:alpha val="33000"/>
                </a:srgbClr>
              </a:gs>
              <a:gs pos="43000">
                <a:srgbClr val="B1D2D4"/>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39">
            <a:extLst>
              <a:ext uri="{FF2B5EF4-FFF2-40B4-BE49-F238E27FC236}">
                <a16:creationId xmlns:a16="http://schemas.microsoft.com/office/drawing/2014/main" id="{B5AF415D-FA6E-4AFC-9834-5510AAE289D0}"/>
              </a:ext>
            </a:extLst>
          </p:cNvPr>
          <p:cNvGrpSpPr>
            <a:grpSpLocks noChangeAspect="1"/>
          </p:cNvGrpSpPr>
          <p:nvPr/>
        </p:nvGrpSpPr>
        <p:grpSpPr>
          <a:xfrm>
            <a:off x="2803034" y="256346"/>
            <a:ext cx="6477002" cy="6744934"/>
            <a:chOff x="1517650" y="611188"/>
            <a:chExt cx="4413250" cy="4595812"/>
          </a:xfrm>
        </p:grpSpPr>
        <p:pic>
          <p:nvPicPr>
            <p:cNvPr id="41" name="Picture 100">
              <a:extLst>
                <a:ext uri="{FF2B5EF4-FFF2-40B4-BE49-F238E27FC236}">
                  <a16:creationId xmlns:a16="http://schemas.microsoft.com/office/drawing/2014/main" id="{2E3B055C-7454-4FAA-9A99-1F5CF73AC588}"/>
                </a:ext>
              </a:extLst>
            </p:cNvPr>
            <p:cNvPicPr>
              <a:picLocks noChangeAspect="1" noChangeArrowheads="1"/>
            </p:cNvPicPr>
            <p:nvPr/>
          </p:nvPicPr>
          <p:blipFill>
            <a:blip r:embed="rId3">
              <a:lum bright="70000" contrast="-70000"/>
              <a:extLst>
                <a:ext uri="{28A0092B-C50C-407E-A947-70E740481C1C}">
                  <a14:useLocalDpi xmlns:a14="http://schemas.microsoft.com/office/drawing/2010/main"/>
                </a:ext>
              </a:extLst>
            </a:blip>
            <a:srcRect/>
            <a:stretch>
              <a:fillRect/>
            </a:stretch>
          </p:blipFill>
          <p:spPr bwMode="auto">
            <a:xfrm>
              <a:off x="1517650" y="611188"/>
              <a:ext cx="4413250" cy="4595812"/>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101">
              <a:extLst>
                <a:ext uri="{FF2B5EF4-FFF2-40B4-BE49-F238E27FC236}">
                  <a16:creationId xmlns:a16="http://schemas.microsoft.com/office/drawing/2014/main" id="{EDD9024D-7AE6-4964-B7CF-74DA89EF3B97}"/>
                </a:ext>
              </a:extLst>
            </p:cNvPr>
            <p:cNvPicPr>
              <a:picLocks noChangeAspect="1" noChangeArrowheads="1"/>
            </p:cNvPicPr>
            <p:nvPr/>
          </p:nvPicPr>
          <p:blipFill>
            <a:blip r:embed="rId4">
              <a:lum bright="70000" contrast="-70000"/>
              <a:extLst>
                <a:ext uri="{28A0092B-C50C-407E-A947-70E740481C1C}">
                  <a14:useLocalDpi xmlns:a14="http://schemas.microsoft.com/office/drawing/2010/main"/>
                </a:ext>
              </a:extLst>
            </a:blip>
            <a:srcRect/>
            <a:stretch>
              <a:fillRect/>
            </a:stretch>
          </p:blipFill>
          <p:spPr bwMode="auto">
            <a:xfrm>
              <a:off x="1552575" y="676275"/>
              <a:ext cx="4343400" cy="4479925"/>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102">
              <a:extLst>
                <a:ext uri="{FF2B5EF4-FFF2-40B4-BE49-F238E27FC236}">
                  <a16:creationId xmlns:a16="http://schemas.microsoft.com/office/drawing/2014/main" id="{613B95DE-EB96-4A41-B619-DE96FB549DEB}"/>
                </a:ext>
              </a:extLst>
            </p:cNvPr>
            <p:cNvPicPr>
              <a:picLocks noChangeAspect="1" noChangeArrowheads="1"/>
            </p:cNvPicPr>
            <p:nvPr/>
          </p:nvPicPr>
          <p:blipFill>
            <a:blip r:embed="rId5">
              <a:lum bright="70000" contrast="-70000"/>
              <a:extLst>
                <a:ext uri="{28A0092B-C50C-407E-A947-70E740481C1C}">
                  <a14:useLocalDpi xmlns:a14="http://schemas.microsoft.com/office/drawing/2010/main"/>
                </a:ext>
              </a:extLst>
            </a:blip>
            <a:srcRect/>
            <a:stretch>
              <a:fillRect/>
            </a:stretch>
          </p:blipFill>
          <p:spPr bwMode="auto">
            <a:xfrm>
              <a:off x="1601788" y="749300"/>
              <a:ext cx="4241800" cy="4333875"/>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103">
              <a:extLst>
                <a:ext uri="{FF2B5EF4-FFF2-40B4-BE49-F238E27FC236}">
                  <a16:creationId xmlns:a16="http://schemas.microsoft.com/office/drawing/2014/main" id="{215E06C0-4D7E-4580-AAD7-61C83BF1D16E}"/>
                </a:ext>
              </a:extLst>
            </p:cNvPr>
            <p:cNvPicPr>
              <a:picLocks noChangeAspect="1" noChangeArrowheads="1"/>
            </p:cNvPicPr>
            <p:nvPr/>
          </p:nvPicPr>
          <p:blipFill>
            <a:blip r:embed="rId6">
              <a:lum bright="70000" contrast="-70000"/>
              <a:extLst>
                <a:ext uri="{28A0092B-C50C-407E-A947-70E740481C1C}">
                  <a14:useLocalDpi xmlns:a14="http://schemas.microsoft.com/office/drawing/2010/main"/>
                </a:ext>
              </a:extLst>
            </a:blip>
            <a:srcRect/>
            <a:stretch>
              <a:fillRect/>
            </a:stretch>
          </p:blipFill>
          <p:spPr bwMode="auto">
            <a:xfrm>
              <a:off x="1655763" y="830263"/>
              <a:ext cx="4133850" cy="4181475"/>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104">
              <a:extLst>
                <a:ext uri="{FF2B5EF4-FFF2-40B4-BE49-F238E27FC236}">
                  <a16:creationId xmlns:a16="http://schemas.microsoft.com/office/drawing/2014/main" id="{5F2BDD39-72A1-407A-89D1-602375D6E3C4}"/>
                </a:ext>
              </a:extLst>
            </p:cNvPr>
            <p:cNvPicPr>
              <a:picLocks noChangeAspect="1" noChangeArrowheads="1"/>
            </p:cNvPicPr>
            <p:nvPr/>
          </p:nvPicPr>
          <p:blipFill>
            <a:blip r:embed="rId7">
              <a:lum bright="70000" contrast="-70000"/>
              <a:extLst>
                <a:ext uri="{28A0092B-C50C-407E-A947-70E740481C1C}">
                  <a14:useLocalDpi xmlns:a14="http://schemas.microsoft.com/office/drawing/2010/main"/>
                </a:ext>
              </a:extLst>
            </a:blip>
            <a:srcRect/>
            <a:stretch>
              <a:fillRect/>
            </a:stretch>
          </p:blipFill>
          <p:spPr bwMode="auto">
            <a:xfrm>
              <a:off x="1712913" y="908050"/>
              <a:ext cx="4021137" cy="4027488"/>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105">
              <a:extLst>
                <a:ext uri="{FF2B5EF4-FFF2-40B4-BE49-F238E27FC236}">
                  <a16:creationId xmlns:a16="http://schemas.microsoft.com/office/drawing/2014/main" id="{03B1EF7B-C8B0-48F9-9E26-D937F817BED4}"/>
                </a:ext>
              </a:extLst>
            </p:cNvPr>
            <p:cNvPicPr>
              <a:picLocks noChangeAspect="1" noChangeArrowheads="1"/>
            </p:cNvPicPr>
            <p:nvPr/>
          </p:nvPicPr>
          <p:blipFill>
            <a:blip r:embed="rId8">
              <a:lum bright="70000" contrast="-70000"/>
              <a:extLst>
                <a:ext uri="{28A0092B-C50C-407E-A947-70E740481C1C}">
                  <a14:useLocalDpi xmlns:a14="http://schemas.microsoft.com/office/drawing/2010/main"/>
                </a:ext>
              </a:extLst>
            </a:blip>
            <a:srcRect/>
            <a:stretch>
              <a:fillRect/>
            </a:stretch>
          </p:blipFill>
          <p:spPr bwMode="auto">
            <a:xfrm>
              <a:off x="1773238" y="992188"/>
              <a:ext cx="3900487" cy="3870325"/>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106">
              <a:extLst>
                <a:ext uri="{FF2B5EF4-FFF2-40B4-BE49-F238E27FC236}">
                  <a16:creationId xmlns:a16="http://schemas.microsoft.com/office/drawing/2014/main" id="{C75D1383-2AD5-4AD5-8354-2227AC190057}"/>
                </a:ext>
              </a:extLst>
            </p:cNvPr>
            <p:cNvPicPr>
              <a:picLocks noChangeAspect="1" noChangeArrowheads="1"/>
            </p:cNvPicPr>
            <p:nvPr/>
          </p:nvPicPr>
          <p:blipFill>
            <a:blip r:embed="rId9">
              <a:lum bright="70000" contrast="-70000"/>
              <a:extLst>
                <a:ext uri="{28A0092B-C50C-407E-A947-70E740481C1C}">
                  <a14:useLocalDpi xmlns:a14="http://schemas.microsoft.com/office/drawing/2010/main"/>
                </a:ext>
              </a:extLst>
            </a:blip>
            <a:srcRect/>
            <a:stretch>
              <a:fillRect/>
            </a:stretch>
          </p:blipFill>
          <p:spPr bwMode="auto">
            <a:xfrm>
              <a:off x="1835150" y="1073150"/>
              <a:ext cx="3775075" cy="3708400"/>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107">
              <a:extLst>
                <a:ext uri="{FF2B5EF4-FFF2-40B4-BE49-F238E27FC236}">
                  <a16:creationId xmlns:a16="http://schemas.microsoft.com/office/drawing/2014/main" id="{6092D904-06A0-439D-8FC8-93AC69629161}"/>
                </a:ext>
              </a:extLst>
            </p:cNvPr>
            <p:cNvPicPr>
              <a:picLocks noChangeAspect="1" noChangeArrowheads="1"/>
            </p:cNvPicPr>
            <p:nvPr/>
          </p:nvPicPr>
          <p:blipFill>
            <a:blip r:embed="rId10">
              <a:lum bright="70000" contrast="-70000"/>
              <a:extLst>
                <a:ext uri="{28A0092B-C50C-407E-A947-70E740481C1C}">
                  <a14:useLocalDpi xmlns:a14="http://schemas.microsoft.com/office/drawing/2010/main"/>
                </a:ext>
              </a:extLst>
            </a:blip>
            <a:srcRect/>
            <a:stretch>
              <a:fillRect/>
            </a:stretch>
          </p:blipFill>
          <p:spPr bwMode="auto">
            <a:xfrm>
              <a:off x="1901825" y="1154113"/>
              <a:ext cx="3644900" cy="3546475"/>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108">
              <a:extLst>
                <a:ext uri="{FF2B5EF4-FFF2-40B4-BE49-F238E27FC236}">
                  <a16:creationId xmlns:a16="http://schemas.microsoft.com/office/drawing/2014/main" id="{38864BF3-27DF-42F9-B861-3111D8E9DDDA}"/>
                </a:ext>
              </a:extLst>
            </p:cNvPr>
            <p:cNvPicPr>
              <a:picLocks noChangeAspect="1" noChangeArrowheads="1"/>
            </p:cNvPicPr>
            <p:nvPr/>
          </p:nvPicPr>
          <p:blipFill>
            <a:blip r:embed="rId11">
              <a:lum bright="70000" contrast="-70000"/>
              <a:extLst>
                <a:ext uri="{28A0092B-C50C-407E-A947-70E740481C1C}">
                  <a14:useLocalDpi xmlns:a14="http://schemas.microsoft.com/office/drawing/2010/main"/>
                </a:ext>
              </a:extLst>
            </a:blip>
            <a:srcRect/>
            <a:stretch>
              <a:fillRect/>
            </a:stretch>
          </p:blipFill>
          <p:spPr bwMode="auto">
            <a:xfrm>
              <a:off x="1968500" y="1241425"/>
              <a:ext cx="3509963" cy="3381375"/>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109">
              <a:extLst>
                <a:ext uri="{FF2B5EF4-FFF2-40B4-BE49-F238E27FC236}">
                  <a16:creationId xmlns:a16="http://schemas.microsoft.com/office/drawing/2014/main" id="{36757CEF-49B6-43F0-B9A1-024A83A2FAD7}"/>
                </a:ext>
              </a:extLst>
            </p:cNvPr>
            <p:cNvPicPr>
              <a:picLocks noChangeAspect="1" noChangeArrowheads="1"/>
            </p:cNvPicPr>
            <p:nvPr/>
          </p:nvPicPr>
          <p:blipFill>
            <a:blip r:embed="rId12">
              <a:lum bright="70000" contrast="-70000"/>
              <a:extLst>
                <a:ext uri="{28A0092B-C50C-407E-A947-70E740481C1C}">
                  <a14:useLocalDpi xmlns:a14="http://schemas.microsoft.com/office/drawing/2010/main"/>
                </a:ext>
              </a:extLst>
            </a:blip>
            <a:srcRect/>
            <a:stretch>
              <a:fillRect/>
            </a:stretch>
          </p:blipFill>
          <p:spPr bwMode="auto">
            <a:xfrm>
              <a:off x="2038350" y="1308100"/>
              <a:ext cx="3370263" cy="3249613"/>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110">
              <a:extLst>
                <a:ext uri="{FF2B5EF4-FFF2-40B4-BE49-F238E27FC236}">
                  <a16:creationId xmlns:a16="http://schemas.microsoft.com/office/drawing/2014/main" id="{EA47A8DA-53C7-4B4E-8E6D-AA5592A4AF42}"/>
                </a:ext>
              </a:extLst>
            </p:cNvPr>
            <p:cNvPicPr>
              <a:picLocks noChangeAspect="1" noChangeArrowheads="1"/>
            </p:cNvPicPr>
            <p:nvPr/>
          </p:nvPicPr>
          <p:blipFill>
            <a:blip r:embed="rId13">
              <a:lum bright="70000" contrast="-70000"/>
              <a:extLst>
                <a:ext uri="{28A0092B-C50C-407E-A947-70E740481C1C}">
                  <a14:useLocalDpi xmlns:a14="http://schemas.microsoft.com/office/drawing/2010/main"/>
                </a:ext>
              </a:extLst>
            </a:blip>
            <a:srcRect/>
            <a:stretch>
              <a:fillRect/>
            </a:stretch>
          </p:blipFill>
          <p:spPr bwMode="auto">
            <a:xfrm>
              <a:off x="2109788" y="1366838"/>
              <a:ext cx="3227387" cy="3141662"/>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111">
              <a:extLst>
                <a:ext uri="{FF2B5EF4-FFF2-40B4-BE49-F238E27FC236}">
                  <a16:creationId xmlns:a16="http://schemas.microsoft.com/office/drawing/2014/main" id="{402A944C-5D29-4E3B-B4A9-FD7034CAEE77}"/>
                </a:ext>
              </a:extLst>
            </p:cNvPr>
            <p:cNvPicPr>
              <a:picLocks noChangeAspect="1" noChangeArrowheads="1"/>
            </p:cNvPicPr>
            <p:nvPr/>
          </p:nvPicPr>
          <p:blipFill>
            <a:blip r:embed="rId14">
              <a:lum bright="70000" contrast="-70000"/>
              <a:extLst>
                <a:ext uri="{28A0092B-C50C-407E-A947-70E740481C1C}">
                  <a14:useLocalDpi xmlns:a14="http://schemas.microsoft.com/office/drawing/2010/main"/>
                </a:ext>
              </a:extLst>
            </a:blip>
            <a:srcRect/>
            <a:stretch>
              <a:fillRect/>
            </a:stretch>
          </p:blipFill>
          <p:spPr bwMode="auto">
            <a:xfrm>
              <a:off x="2182813" y="1423988"/>
              <a:ext cx="3081337" cy="3028950"/>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112">
              <a:extLst>
                <a:ext uri="{FF2B5EF4-FFF2-40B4-BE49-F238E27FC236}">
                  <a16:creationId xmlns:a16="http://schemas.microsoft.com/office/drawing/2014/main" id="{6D1D9584-9B9A-49D2-85D0-270326E0AA7B}"/>
                </a:ext>
              </a:extLst>
            </p:cNvPr>
            <p:cNvPicPr>
              <a:picLocks noChangeAspect="1" noChangeArrowheads="1"/>
            </p:cNvPicPr>
            <p:nvPr/>
          </p:nvPicPr>
          <p:blipFill>
            <a:blip r:embed="rId15">
              <a:lum bright="70000" contrast="-70000"/>
              <a:extLst>
                <a:ext uri="{28A0092B-C50C-407E-A947-70E740481C1C}">
                  <a14:useLocalDpi xmlns:a14="http://schemas.microsoft.com/office/drawing/2010/main"/>
                </a:ext>
              </a:extLst>
            </a:blip>
            <a:srcRect/>
            <a:stretch>
              <a:fillRect/>
            </a:stretch>
          </p:blipFill>
          <p:spPr bwMode="auto">
            <a:xfrm>
              <a:off x="2257425" y="1482725"/>
              <a:ext cx="2932113" cy="2911475"/>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113">
              <a:extLst>
                <a:ext uri="{FF2B5EF4-FFF2-40B4-BE49-F238E27FC236}">
                  <a16:creationId xmlns:a16="http://schemas.microsoft.com/office/drawing/2014/main" id="{EA0D414A-F5D7-4966-B11F-7CCEBBDD1FFD}"/>
                </a:ext>
              </a:extLst>
            </p:cNvPr>
            <p:cNvPicPr>
              <a:picLocks noChangeAspect="1" noChangeArrowheads="1"/>
            </p:cNvPicPr>
            <p:nvPr/>
          </p:nvPicPr>
          <p:blipFill>
            <a:blip r:embed="rId16">
              <a:lum bright="70000" contrast="-70000"/>
              <a:extLst>
                <a:ext uri="{28A0092B-C50C-407E-A947-70E740481C1C}">
                  <a14:useLocalDpi xmlns:a14="http://schemas.microsoft.com/office/drawing/2010/main"/>
                </a:ext>
              </a:extLst>
            </a:blip>
            <a:srcRect/>
            <a:stretch>
              <a:fillRect/>
            </a:stretch>
          </p:blipFill>
          <p:spPr bwMode="auto">
            <a:xfrm>
              <a:off x="2333625" y="1549400"/>
              <a:ext cx="2781300" cy="2787650"/>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114">
              <a:extLst>
                <a:ext uri="{FF2B5EF4-FFF2-40B4-BE49-F238E27FC236}">
                  <a16:creationId xmlns:a16="http://schemas.microsoft.com/office/drawing/2014/main" id="{6BF323BF-D029-4BBF-AA60-89A1953A7D9B}"/>
                </a:ext>
              </a:extLst>
            </p:cNvPr>
            <p:cNvPicPr>
              <a:picLocks noChangeAspect="1" noChangeArrowheads="1"/>
            </p:cNvPicPr>
            <p:nvPr/>
          </p:nvPicPr>
          <p:blipFill>
            <a:blip r:embed="rId17">
              <a:lum bright="70000" contrast="-70000"/>
              <a:extLst>
                <a:ext uri="{28A0092B-C50C-407E-A947-70E740481C1C}">
                  <a14:useLocalDpi xmlns:a14="http://schemas.microsoft.com/office/drawing/2010/main"/>
                </a:ext>
              </a:extLst>
            </a:blip>
            <a:srcRect/>
            <a:stretch>
              <a:fillRect/>
            </a:stretch>
          </p:blipFill>
          <p:spPr bwMode="auto">
            <a:xfrm>
              <a:off x="2409825" y="1612900"/>
              <a:ext cx="2627313" cy="2660650"/>
            </a:xfrm>
            <a:prstGeom prst="rect">
              <a:avLst/>
            </a:prstGeom>
            <a:noFill/>
            <a:extLst>
              <a:ext uri="{909E8E84-426E-40DD-AFC4-6F175D3DCCD1}">
                <a14:hiddenFill xmlns:a14="http://schemas.microsoft.com/office/drawing/2010/main">
                  <a:solidFill>
                    <a:srgbClr val="FFFFFF"/>
                  </a:solidFill>
                </a14:hiddenFill>
              </a:ext>
            </a:extLst>
          </p:spPr>
        </p:pic>
      </p:grpSp>
      <p:sp>
        <p:nvSpPr>
          <p:cNvPr id="34" name="TextBox 33">
            <a:extLst>
              <a:ext uri="{FF2B5EF4-FFF2-40B4-BE49-F238E27FC236}">
                <a16:creationId xmlns:a16="http://schemas.microsoft.com/office/drawing/2014/main" id="{6A6C89C3-5B1D-4376-B673-8130377DC8DE}"/>
              </a:ext>
            </a:extLst>
          </p:cNvPr>
          <p:cNvSpPr txBox="1">
            <a:spLocks/>
          </p:cNvSpPr>
          <p:nvPr/>
        </p:nvSpPr>
        <p:spPr bwMode="auto">
          <a:xfrm>
            <a:off x="-1043531" y="3523650"/>
            <a:ext cx="9506664" cy="2785258"/>
          </a:xfrm>
          <a:prstGeom prst="ellipse">
            <a:avLst/>
          </a:prstGeom>
          <a:noFill/>
        </p:spPr>
        <p:txBody>
          <a:bodyPr wrap="square" lIns="216000" rtlCol="0" anchor="ctr" anchorCtr="0">
            <a:noAutofit/>
          </a:bodyPr>
          <a:lstStyle/>
          <a:p>
            <a:r>
              <a:rPr lang="en-GB" sz="1200" b="1" u="sng" dirty="0">
                <a:ea typeface="Times New Roman" panose="02020603050405020304" pitchFamily="18" charset="0"/>
                <a:cs typeface="Times New Roman" panose="02020603050405020304" pitchFamily="18" charset="0"/>
              </a:rPr>
              <a:t>Purpose</a:t>
            </a:r>
            <a:r>
              <a:rPr lang="en-GB" sz="1200" b="1" dirty="0">
                <a:ea typeface="Times New Roman" panose="02020603050405020304" pitchFamily="18" charset="0"/>
                <a:cs typeface="Times New Roman" panose="02020603050405020304" pitchFamily="18" charset="0"/>
              </a:rPr>
              <a:t> </a:t>
            </a:r>
            <a:r>
              <a:rPr lang="en-GB" sz="1200" dirty="0">
                <a:ea typeface="Times New Roman" panose="02020603050405020304" pitchFamily="18" charset="0"/>
                <a:cs typeface="Times New Roman" panose="02020603050405020304" pitchFamily="18" charset="0"/>
              </a:rPr>
              <a:t>: </a:t>
            </a:r>
            <a:r>
              <a:rPr lang="en-GB" sz="1200" dirty="0"/>
              <a:t>The Contract is for the design, construction and 10-year M&amp;O of the building and equipment. </a:t>
            </a:r>
          </a:p>
          <a:p>
            <a:endParaRPr lang="en-GB" sz="1200" dirty="0"/>
          </a:p>
          <a:p>
            <a:r>
              <a:rPr lang="en-GB" sz="1200" b="1" u="sng" dirty="0">
                <a:cs typeface="Times New Roman" panose="02020603050405020304" pitchFamily="18" charset="0"/>
              </a:rPr>
              <a:t>Needs : I</a:t>
            </a:r>
            <a:r>
              <a:rPr lang="en-GB" sz="1200" dirty="0">
                <a:cs typeface="Times New Roman" panose="02020603050405020304" pitchFamily="18" charset="0"/>
              </a:rPr>
              <a:t>nitial capacity of 4 MW available for IT equipment with stepwise future increases to 12 MW.</a:t>
            </a:r>
          </a:p>
          <a:p>
            <a:r>
              <a:rPr lang="en-GB" sz="1200" dirty="0">
                <a:cs typeface="Times New Roman" panose="02020603050405020304" pitchFamily="18" charset="0"/>
              </a:rPr>
              <a:t>T</a:t>
            </a:r>
            <a:r>
              <a:rPr lang="en-GB" sz="1200" dirty="0"/>
              <a:t>o meet CERN's environmental goals the project incorporates the following considerations : </a:t>
            </a:r>
          </a:p>
          <a:p>
            <a:pPr lvl="0"/>
            <a:endParaRPr lang="en-GB" sz="1200" dirty="0"/>
          </a:p>
          <a:p>
            <a:pPr marL="171450" lvl="0" indent="-171450">
              <a:buFont typeface="Arial" panose="020B0604020202020204" pitchFamily="34" charset="0"/>
              <a:buChar char="•"/>
            </a:pPr>
            <a:r>
              <a:rPr lang="en-GB" sz="1200" dirty="0"/>
              <a:t>The PCC is designed to be energy efficient with a target PUE (Power Usage Efficiency) of 1.10 (1.15 contractual) </a:t>
            </a:r>
          </a:p>
          <a:p>
            <a:pPr marL="171450" lvl="0" indent="-171450">
              <a:buFont typeface="Arial" panose="020B0604020202020204" pitchFamily="34" charset="0"/>
              <a:buChar char="•"/>
            </a:pPr>
            <a:r>
              <a:rPr lang="en-GB" sz="1200" dirty="0"/>
              <a:t>Optimised water consumption via a recirculation system lowering consumption in hot periods</a:t>
            </a:r>
          </a:p>
          <a:p>
            <a:pPr marL="171450" lvl="0" indent="-171450">
              <a:buFont typeface="Arial" panose="020B0604020202020204" pitchFamily="34" charset="0"/>
              <a:buChar char="•"/>
            </a:pPr>
            <a:r>
              <a:rPr lang="en-GB" sz="1200" dirty="0"/>
              <a:t>All cleared vegetation will be reconsolidated</a:t>
            </a:r>
          </a:p>
          <a:p>
            <a:pPr marL="171450" lvl="0" indent="-171450">
              <a:buFont typeface="Arial" panose="020B0604020202020204" pitchFamily="34" charset="0"/>
              <a:buChar char="•"/>
            </a:pPr>
            <a:r>
              <a:rPr lang="en-GB" sz="1200" dirty="0"/>
              <a:t>The acoustic study used for design of the building follows CERN commitments</a:t>
            </a:r>
          </a:p>
          <a:p>
            <a:pPr marL="171450" lvl="0" indent="-171450">
              <a:buFont typeface="Arial" panose="020B0604020202020204" pitchFamily="34" charset="0"/>
              <a:buChar char="•"/>
            </a:pPr>
            <a:r>
              <a:rPr lang="en-GB" sz="1200" dirty="0"/>
              <a:t>A heat recovery system is foreseen for up to 25% of power produced to be recovered</a:t>
            </a:r>
          </a:p>
          <a:p>
            <a:pPr marL="171450" lvl="0" indent="-171450">
              <a:buFont typeface="Arial" panose="020B0604020202020204" pitchFamily="34" charset="0"/>
              <a:buChar char="•"/>
            </a:pPr>
            <a:r>
              <a:rPr lang="en-GB" sz="1200" dirty="0"/>
              <a:t>Green terrace on the roof</a:t>
            </a:r>
          </a:p>
        </p:txBody>
      </p:sp>
      <p:pic>
        <p:nvPicPr>
          <p:cNvPr id="14" name="Picture 4">
            <a:extLst>
              <a:ext uri="{FF2B5EF4-FFF2-40B4-BE49-F238E27FC236}">
                <a16:creationId xmlns:a16="http://schemas.microsoft.com/office/drawing/2014/main" id="{1E00A44C-3870-4464-A179-74126375D418}"/>
              </a:ext>
            </a:extLst>
          </p:cNvPr>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bwMode="auto">
          <a:xfrm>
            <a:off x="292717" y="684633"/>
            <a:ext cx="5551012" cy="2615787"/>
          </a:xfrm>
          <a:prstGeom prst="rect">
            <a:avLst/>
          </a:prstGeom>
        </p:spPr>
      </p:pic>
      <p:pic>
        <p:nvPicPr>
          <p:cNvPr id="23" name="Picture 22">
            <a:extLst>
              <a:ext uri="{FF2B5EF4-FFF2-40B4-BE49-F238E27FC236}">
                <a16:creationId xmlns:a16="http://schemas.microsoft.com/office/drawing/2014/main" id="{05FC11AB-9D09-3DF0-C21D-C7FA4FEF83BD}"/>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6602615" y="602242"/>
            <a:ext cx="4658525" cy="2698178"/>
          </a:xfrm>
          <a:prstGeom prst="rect">
            <a:avLst/>
          </a:prstGeom>
        </p:spPr>
      </p:pic>
      <p:sp>
        <p:nvSpPr>
          <p:cNvPr id="24" name="TextBox 23">
            <a:extLst>
              <a:ext uri="{FF2B5EF4-FFF2-40B4-BE49-F238E27FC236}">
                <a16:creationId xmlns:a16="http://schemas.microsoft.com/office/drawing/2014/main" id="{C60AEAA6-153F-4850-B693-E294100C5010}"/>
              </a:ext>
            </a:extLst>
          </p:cNvPr>
          <p:cNvSpPr txBox="1"/>
          <p:nvPr/>
        </p:nvSpPr>
        <p:spPr bwMode="auto">
          <a:xfrm>
            <a:off x="8080162" y="3627042"/>
            <a:ext cx="3968524" cy="1569660"/>
          </a:xfrm>
          <a:prstGeom prst="rect">
            <a:avLst/>
          </a:prstGeom>
          <a:noFill/>
        </p:spPr>
        <p:txBody>
          <a:bodyPr wrap="square" rtlCol="0">
            <a:spAutoFit/>
          </a:bodyPr>
          <a:lstStyle/>
          <a:p>
            <a:pPr marL="0" lvl="1"/>
            <a:r>
              <a:rPr lang="en-GB" sz="1200" b="1"/>
              <a:t>CIVIL WORKS EXECUTION :</a:t>
            </a:r>
            <a:endParaRPr lang="en-GB" sz="1200"/>
          </a:p>
          <a:p>
            <a:pPr marL="285750" lvl="1" indent="-285750">
              <a:buFont typeface="Arial" panose="020B0604020202020204" pitchFamily="34" charset="0"/>
              <a:buChar char="•"/>
            </a:pPr>
            <a:r>
              <a:rPr lang="en-GB" sz="1200"/>
              <a:t>Building foundations – 80%</a:t>
            </a:r>
          </a:p>
          <a:p>
            <a:pPr marL="285750" lvl="1" indent="-285750">
              <a:buFont typeface="Arial" panose="020B0604020202020204" pitchFamily="34" charset="0"/>
              <a:buChar char="•"/>
            </a:pPr>
            <a:r>
              <a:rPr lang="en-GB" sz="1200"/>
              <a:t>Ground level concrete works – 50%</a:t>
            </a:r>
          </a:p>
          <a:p>
            <a:pPr marL="285750" lvl="1" indent="-285750">
              <a:buFont typeface="Arial" panose="020B0604020202020204" pitchFamily="34" charset="0"/>
              <a:buChar char="•"/>
            </a:pPr>
            <a:r>
              <a:rPr lang="en-GB" sz="1200"/>
              <a:t>Below slab networks – 25%</a:t>
            </a:r>
          </a:p>
          <a:p>
            <a:pPr marL="285750" lvl="1" indent="-285750">
              <a:buFont typeface="Arial" panose="020B0604020202020204" pitchFamily="34" charset="0"/>
              <a:buChar char="•"/>
            </a:pPr>
            <a:endParaRPr lang="en-GB" sz="1200"/>
          </a:p>
          <a:p>
            <a:pPr marL="0" lvl="1"/>
            <a:r>
              <a:rPr lang="en-GB" sz="1200" b="1"/>
              <a:t>TESTING &amp; COMPLETION :</a:t>
            </a:r>
            <a:endParaRPr lang="en-GB" sz="1200"/>
          </a:p>
          <a:p>
            <a:pPr marL="285750" lvl="1" indent="-285750">
              <a:buFont typeface="Arial" panose="020B0604020202020204" pitchFamily="34" charset="0"/>
              <a:buChar char="•"/>
            </a:pPr>
            <a:r>
              <a:rPr lang="en-GB" sz="1200"/>
              <a:t>PCC Testing – Mar to Sept 23</a:t>
            </a:r>
          </a:p>
          <a:p>
            <a:pPr marL="285750" lvl="1" indent="-285750">
              <a:buFont typeface="Arial" panose="020B0604020202020204" pitchFamily="34" charset="0"/>
              <a:buChar char="•"/>
            </a:pPr>
            <a:r>
              <a:rPr lang="en-GB" sz="1200"/>
              <a:t>Operational from October 23</a:t>
            </a:r>
          </a:p>
        </p:txBody>
      </p:sp>
      <p:sp>
        <p:nvSpPr>
          <p:cNvPr id="26" name="TextBox 25">
            <a:extLst>
              <a:ext uri="{FF2B5EF4-FFF2-40B4-BE49-F238E27FC236}">
                <a16:creationId xmlns:a16="http://schemas.microsoft.com/office/drawing/2014/main" id="{9F4E299B-1C21-76E4-773E-079293FD9B05}"/>
              </a:ext>
            </a:extLst>
          </p:cNvPr>
          <p:cNvSpPr txBox="1"/>
          <p:nvPr/>
        </p:nvSpPr>
        <p:spPr bwMode="auto">
          <a:xfrm>
            <a:off x="8080162" y="5488991"/>
            <a:ext cx="3968524" cy="646331"/>
          </a:xfrm>
          <a:prstGeom prst="rect">
            <a:avLst/>
          </a:prstGeom>
          <a:noFill/>
        </p:spPr>
        <p:txBody>
          <a:bodyPr wrap="square" rtlCol="0">
            <a:spAutoFit/>
          </a:bodyPr>
          <a:lstStyle/>
          <a:p>
            <a:pPr marL="0" lvl="1"/>
            <a:r>
              <a:rPr lang="en-GB" sz="1200" b="1" dirty="0">
                <a:solidFill>
                  <a:srgbClr val="C00000"/>
                </a:solidFill>
              </a:rPr>
              <a:t>PREVESSIN HEATING PLANT :</a:t>
            </a:r>
            <a:endParaRPr lang="en-GB" sz="1200" dirty="0">
              <a:solidFill>
                <a:srgbClr val="C00000"/>
              </a:solidFill>
            </a:endParaRPr>
          </a:p>
          <a:p>
            <a:pPr marL="285750" lvl="1" indent="-285750">
              <a:buFont typeface="Arial" panose="020B0604020202020204" pitchFamily="34" charset="0"/>
              <a:buChar char="•"/>
            </a:pPr>
            <a:r>
              <a:rPr lang="en-GB" sz="1200" dirty="0">
                <a:solidFill>
                  <a:srgbClr val="C00000"/>
                </a:solidFill>
              </a:rPr>
              <a:t>MTP request 2021 and again in 2022</a:t>
            </a:r>
          </a:p>
          <a:p>
            <a:pPr marL="285750" lvl="1" indent="-285750">
              <a:buFont typeface="Arial" panose="020B0604020202020204" pitchFamily="34" charset="0"/>
              <a:buChar char="•"/>
            </a:pPr>
            <a:r>
              <a:rPr lang="en-GB" sz="1200" dirty="0">
                <a:solidFill>
                  <a:srgbClr val="C00000"/>
                </a:solidFill>
              </a:rPr>
              <a:t>Operational from 2026 if approved in this MTP</a:t>
            </a:r>
          </a:p>
        </p:txBody>
      </p:sp>
      <p:sp>
        <p:nvSpPr>
          <p:cNvPr id="4" name="Slide Number Placeholder 3">
            <a:extLst>
              <a:ext uri="{FF2B5EF4-FFF2-40B4-BE49-F238E27FC236}">
                <a16:creationId xmlns:a16="http://schemas.microsoft.com/office/drawing/2014/main" id="{E2157BEB-0B20-26B4-C49E-6BAE30D7C7C0}"/>
              </a:ext>
            </a:extLst>
          </p:cNvPr>
          <p:cNvSpPr>
            <a:spLocks noGrp="1"/>
          </p:cNvSpPr>
          <p:nvPr>
            <p:ph type="sldNum" sz="quarter" idx="17"/>
          </p:nvPr>
        </p:nvSpPr>
        <p:spPr/>
        <p:txBody>
          <a:bodyPr/>
          <a:lstStyle/>
          <a:p>
            <a:pPr>
              <a:defRPr/>
            </a:pPr>
            <a:fld id="{36B5EA5A-BC32-A742-B11B-8E7414D5B535}" type="slidenum">
              <a:rPr lang="en-US" smtClean="0"/>
              <a:t>17</a:t>
            </a:fld>
            <a:endParaRPr lang="en-US"/>
          </a:p>
        </p:txBody>
      </p:sp>
      <p:sp>
        <p:nvSpPr>
          <p:cNvPr id="28" name="Title 6">
            <a:extLst>
              <a:ext uri="{FF2B5EF4-FFF2-40B4-BE49-F238E27FC236}">
                <a16:creationId xmlns:a16="http://schemas.microsoft.com/office/drawing/2014/main" id="{6659B641-3A9C-36E7-F639-2A439C715DA3}"/>
              </a:ext>
            </a:extLst>
          </p:cNvPr>
          <p:cNvSpPr txBox="1">
            <a:spLocks noChangeArrowheads="1"/>
          </p:cNvSpPr>
          <p:nvPr/>
        </p:nvSpPr>
        <p:spPr bwMode="auto">
          <a:xfrm>
            <a:off x="0" y="165275"/>
            <a:ext cx="12192000" cy="460085"/>
          </a:xfrm>
          <a:prstGeom prst="rect">
            <a:avLst/>
          </a:prstGeom>
          <a:solidFill>
            <a:schemeClr val="bg1">
              <a:alpha val="63000"/>
            </a:schemeClr>
          </a:solidFill>
          <a:ln>
            <a:noFill/>
          </a:ln>
          <a:effectLst/>
        </p:spPr>
        <p:txBody>
          <a:bodyPr vert="horz" wrap="square" lIns="91440" tIns="45720" rIns="91440" bIns="45720" numCol="1" anchor="t"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lgn="ctr">
              <a:defRPr/>
            </a:pPr>
            <a:r>
              <a:rPr lang="fr-CH" sz="4000" spc="-300" dirty="0">
                <a:solidFill>
                  <a:srgbClr val="006892"/>
                </a:solidFill>
                <a:latin typeface="Franklin Gothic Heavy" panose="020B0903020102020204" pitchFamily="34" charset="0"/>
              </a:rPr>
              <a:t>PREVESSIN </a:t>
            </a:r>
            <a:r>
              <a:rPr lang="fr-CH" sz="4000" spc="-300" dirty="0">
                <a:latin typeface="Franklin Gothic Heavy" panose="020B0903020102020204" pitchFamily="34" charset="0"/>
              </a:rPr>
              <a:t>COMPUTING CENTER</a:t>
            </a:r>
            <a:endParaRPr lang="fr-FR" sz="4000" b="1" spc="-80" dirty="0"/>
          </a:p>
        </p:txBody>
      </p:sp>
      <p:sp>
        <p:nvSpPr>
          <p:cNvPr id="2" name="Date Placeholder 1">
            <a:extLst>
              <a:ext uri="{FF2B5EF4-FFF2-40B4-BE49-F238E27FC236}">
                <a16:creationId xmlns:a16="http://schemas.microsoft.com/office/drawing/2014/main" id="{1F234D11-E672-156B-ABC1-87F0D3C4F2AF}"/>
              </a:ext>
            </a:extLst>
          </p:cNvPr>
          <p:cNvSpPr>
            <a:spLocks noGrp="1"/>
          </p:cNvSpPr>
          <p:nvPr>
            <p:ph type="dt" sz="half" idx="15"/>
          </p:nvPr>
        </p:nvSpPr>
        <p:spPr/>
        <p:txBody>
          <a:bodyPr/>
          <a:lstStyle/>
          <a:p>
            <a:pPr>
              <a:defRPr/>
            </a:pPr>
            <a:r>
              <a:rPr lang="de-CH"/>
              <a:t>4.12.2023</a:t>
            </a:r>
            <a:endParaRPr lang="en-US"/>
          </a:p>
        </p:txBody>
      </p:sp>
      <p:sp>
        <p:nvSpPr>
          <p:cNvPr id="3" name="Footer Placeholder 2">
            <a:extLst>
              <a:ext uri="{FF2B5EF4-FFF2-40B4-BE49-F238E27FC236}">
                <a16:creationId xmlns:a16="http://schemas.microsoft.com/office/drawing/2014/main" id="{F195E9A2-5550-0DF7-6CB0-51D949E16095}"/>
              </a:ext>
            </a:extLst>
          </p:cNvPr>
          <p:cNvSpPr>
            <a:spLocks noGrp="1"/>
          </p:cNvSpPr>
          <p:nvPr>
            <p:ph type="ftr" sz="quarter" idx="16"/>
          </p:nvPr>
        </p:nvSpPr>
        <p:spPr/>
        <p:txBody>
          <a:bodyPr/>
          <a:lstStyle/>
          <a:p>
            <a:pPr>
              <a:defRPr/>
            </a:pPr>
            <a:r>
              <a:rPr lang="en-US"/>
              <a:t>SCE | Mar Capeans</a:t>
            </a:r>
          </a:p>
        </p:txBody>
      </p:sp>
    </p:spTree>
    <p:extLst>
      <p:ext uri="{BB962C8B-B14F-4D97-AF65-F5344CB8AC3E}">
        <p14:creationId xmlns:p14="http://schemas.microsoft.com/office/powerpoint/2010/main" val="29468348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heel(1)">
                                      <p:cBhvr>
                                        <p:cTn id="7" dur="2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E6F5BE-1BA1-894D-BB2D-1EDEC62CB9BB}"/>
              </a:ext>
            </a:extLst>
          </p:cNvPr>
          <p:cNvSpPr>
            <a:spLocks noGrp="1"/>
          </p:cNvSpPr>
          <p:nvPr>
            <p:ph type="title"/>
          </p:nvPr>
        </p:nvSpPr>
        <p:spPr/>
        <p:txBody>
          <a:bodyPr/>
          <a:lstStyle/>
          <a:p>
            <a:r>
              <a:rPr lang="en-GB" dirty="0"/>
              <a:t>High Luminosity LHC</a:t>
            </a:r>
          </a:p>
        </p:txBody>
      </p:sp>
      <p:sp>
        <p:nvSpPr>
          <p:cNvPr id="4" name="Slide Number Placeholder 3">
            <a:extLst>
              <a:ext uri="{FF2B5EF4-FFF2-40B4-BE49-F238E27FC236}">
                <a16:creationId xmlns:a16="http://schemas.microsoft.com/office/drawing/2014/main" id="{77F814C7-3815-494C-9437-5A6FA1BB0ABF}"/>
              </a:ext>
            </a:extLst>
          </p:cNvPr>
          <p:cNvSpPr>
            <a:spLocks noGrp="1"/>
          </p:cNvSpPr>
          <p:nvPr>
            <p:ph type="sldNum" sz="quarter" idx="12"/>
          </p:nvPr>
        </p:nvSpPr>
        <p:spPr/>
        <p:txBody>
          <a:bodyPr/>
          <a:lstStyle/>
          <a:p>
            <a:pPr>
              <a:defRPr/>
            </a:pPr>
            <a:fld id="{499C689C-9C66-4714-9D69-AC61A4CE8780}" type="slidenum">
              <a:rPr lang="en-US" smtClean="0"/>
              <a:t>18</a:t>
            </a:fld>
            <a:endParaRPr lang="en-US"/>
          </a:p>
        </p:txBody>
      </p:sp>
      <p:pic>
        <p:nvPicPr>
          <p:cNvPr id="5" name="Picture 2">
            <a:extLst>
              <a:ext uri="{FF2B5EF4-FFF2-40B4-BE49-F238E27FC236}">
                <a16:creationId xmlns:a16="http://schemas.microsoft.com/office/drawing/2014/main" id="{DACDA76F-19F4-B344-B007-4398C8E3529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37688" r="11407" b="25438"/>
          <a:stretch>
            <a:fillRect/>
          </a:stretch>
        </p:blipFill>
        <p:spPr bwMode="auto">
          <a:xfrm>
            <a:off x="0" y="3475038"/>
            <a:ext cx="12192000" cy="3382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A picture containing toy&#10;&#10;Description automatically generated">
            <a:extLst>
              <a:ext uri="{FF2B5EF4-FFF2-40B4-BE49-F238E27FC236}">
                <a16:creationId xmlns:a16="http://schemas.microsoft.com/office/drawing/2014/main" id="{FAA181C3-558B-8343-9A68-3A7B5EB6CFA0}"/>
              </a:ext>
            </a:extLst>
          </p:cNvPr>
          <p:cNvPicPr>
            <a:picLocks noChangeAspect="1"/>
          </p:cNvPicPr>
          <p:nvPr/>
        </p:nvPicPr>
        <p:blipFill rotWithShape="1">
          <a:blip r:embed="rId3"/>
          <a:srcRect l="5772" b="13973"/>
          <a:stretch/>
        </p:blipFill>
        <p:spPr>
          <a:xfrm>
            <a:off x="6358275" y="46286"/>
            <a:ext cx="5833725" cy="3379291"/>
          </a:xfrm>
          <a:prstGeom prst="rect">
            <a:avLst/>
          </a:prstGeom>
        </p:spPr>
      </p:pic>
      <p:pic>
        <p:nvPicPr>
          <p:cNvPr id="8" name="Picture 7" descr="A picture containing sky, truck, outdoor, vehicle&#10;&#10;Description automatically generated">
            <a:extLst>
              <a:ext uri="{FF2B5EF4-FFF2-40B4-BE49-F238E27FC236}">
                <a16:creationId xmlns:a16="http://schemas.microsoft.com/office/drawing/2014/main" id="{6C6A996E-18EE-E844-AEE8-4BD28E8840C8}"/>
              </a:ext>
            </a:extLst>
          </p:cNvPr>
          <p:cNvPicPr>
            <a:picLocks noChangeAspect="1"/>
          </p:cNvPicPr>
          <p:nvPr/>
        </p:nvPicPr>
        <p:blipFill>
          <a:blip r:embed="rId4"/>
          <a:stretch>
            <a:fillRect/>
          </a:stretch>
        </p:blipFill>
        <p:spPr>
          <a:xfrm>
            <a:off x="840160" y="1556792"/>
            <a:ext cx="3960000" cy="2969999"/>
          </a:xfrm>
          <a:prstGeom prst="rect">
            <a:avLst/>
          </a:prstGeom>
        </p:spPr>
      </p:pic>
      <p:sp>
        <p:nvSpPr>
          <p:cNvPr id="3" name="Date Placeholder 2">
            <a:extLst>
              <a:ext uri="{FF2B5EF4-FFF2-40B4-BE49-F238E27FC236}">
                <a16:creationId xmlns:a16="http://schemas.microsoft.com/office/drawing/2014/main" id="{4990FC08-50E1-A933-6A57-D52C628D0D52}"/>
              </a:ext>
            </a:extLst>
          </p:cNvPr>
          <p:cNvSpPr>
            <a:spLocks noGrp="1"/>
          </p:cNvSpPr>
          <p:nvPr>
            <p:ph type="dt" sz="half" idx="10"/>
          </p:nvPr>
        </p:nvSpPr>
        <p:spPr/>
        <p:txBody>
          <a:bodyPr/>
          <a:lstStyle/>
          <a:p>
            <a:pPr>
              <a:defRPr/>
            </a:pPr>
            <a:r>
              <a:rPr lang="de-CH"/>
              <a:t>4.12.2023</a:t>
            </a:r>
          </a:p>
        </p:txBody>
      </p:sp>
      <p:sp>
        <p:nvSpPr>
          <p:cNvPr id="7" name="Footer Placeholder 6">
            <a:extLst>
              <a:ext uri="{FF2B5EF4-FFF2-40B4-BE49-F238E27FC236}">
                <a16:creationId xmlns:a16="http://schemas.microsoft.com/office/drawing/2014/main" id="{A15BC1C3-43DB-5F45-7AA3-636A0468121B}"/>
              </a:ext>
            </a:extLst>
          </p:cNvPr>
          <p:cNvSpPr>
            <a:spLocks noGrp="1"/>
          </p:cNvSpPr>
          <p:nvPr>
            <p:ph type="ftr" sz="quarter" idx="11"/>
          </p:nvPr>
        </p:nvSpPr>
        <p:spPr/>
        <p:txBody>
          <a:bodyPr/>
          <a:lstStyle/>
          <a:p>
            <a:pPr>
              <a:defRPr/>
            </a:pPr>
            <a:r>
              <a:rPr lang="en-US"/>
              <a:t>SCE | Mar Capeans</a:t>
            </a:r>
          </a:p>
        </p:txBody>
      </p:sp>
    </p:spTree>
    <p:extLst>
      <p:ext uri="{BB962C8B-B14F-4D97-AF65-F5344CB8AC3E}">
        <p14:creationId xmlns:p14="http://schemas.microsoft.com/office/powerpoint/2010/main" val="34894440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Circle: Hollow 29">
            <a:extLst>
              <a:ext uri="{FF2B5EF4-FFF2-40B4-BE49-F238E27FC236}">
                <a16:creationId xmlns:a16="http://schemas.microsoft.com/office/drawing/2014/main" id="{B079B945-AEEE-74DE-0F14-594539009A9B}"/>
              </a:ext>
            </a:extLst>
          </p:cNvPr>
          <p:cNvSpPr>
            <a:spLocks noChangeAspect="1"/>
          </p:cNvSpPr>
          <p:nvPr/>
        </p:nvSpPr>
        <p:spPr bwMode="auto">
          <a:xfrm rot="16200000">
            <a:off x="3111501" y="416078"/>
            <a:ext cx="5968998" cy="5968998"/>
          </a:xfrm>
          <a:prstGeom prst="donut">
            <a:avLst>
              <a:gd name="adj" fmla="val 10573"/>
            </a:avLst>
          </a:prstGeom>
          <a:gradFill flip="none" rotWithShape="1">
            <a:gsLst>
              <a:gs pos="11000">
                <a:srgbClr val="84B1B4"/>
              </a:gs>
              <a:gs pos="77872">
                <a:srgbClr val="A0CDCD"/>
              </a:gs>
              <a:gs pos="87624">
                <a:srgbClr val="B0D5D6"/>
              </a:gs>
              <a:gs pos="100000">
                <a:srgbClr val="C4E0E1"/>
              </a:gs>
              <a:gs pos="29000">
                <a:srgbClr val="95BEC0"/>
              </a:gs>
              <a:gs pos="63000">
                <a:srgbClr val="B5D7D8">
                  <a:alpha val="33000"/>
                </a:srgbClr>
              </a:gs>
              <a:gs pos="43000">
                <a:srgbClr val="B1D2D4"/>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7" name="Group 46">
            <a:extLst>
              <a:ext uri="{FF2B5EF4-FFF2-40B4-BE49-F238E27FC236}">
                <a16:creationId xmlns:a16="http://schemas.microsoft.com/office/drawing/2014/main" id="{5496F67E-1E5B-5EDB-AB56-7FB1AC6DDA3E}"/>
              </a:ext>
            </a:extLst>
          </p:cNvPr>
          <p:cNvGrpSpPr>
            <a:grpSpLocks noChangeAspect="1"/>
          </p:cNvGrpSpPr>
          <p:nvPr/>
        </p:nvGrpSpPr>
        <p:grpSpPr>
          <a:xfrm>
            <a:off x="2803034" y="-1339"/>
            <a:ext cx="6477002" cy="6744934"/>
            <a:chOff x="1517650" y="611188"/>
            <a:chExt cx="4413250" cy="4595812"/>
          </a:xfrm>
        </p:grpSpPr>
        <p:pic>
          <p:nvPicPr>
            <p:cNvPr id="48" name="Picture 100">
              <a:extLst>
                <a:ext uri="{FF2B5EF4-FFF2-40B4-BE49-F238E27FC236}">
                  <a16:creationId xmlns:a16="http://schemas.microsoft.com/office/drawing/2014/main" id="{1838BAF8-A441-2F76-618E-1704FAD0EA45}"/>
                </a:ext>
              </a:extLst>
            </p:cNvPr>
            <p:cNvPicPr>
              <a:picLocks noChangeAspect="1" noChangeArrowheads="1"/>
            </p:cNvPicPr>
            <p:nvPr/>
          </p:nvPicPr>
          <p:blipFill>
            <a:blip r:embed="rId3">
              <a:lum bright="70000" contrast="-70000"/>
              <a:extLst>
                <a:ext uri="{28A0092B-C50C-407E-A947-70E740481C1C}">
                  <a14:useLocalDpi xmlns:a14="http://schemas.microsoft.com/office/drawing/2010/main"/>
                </a:ext>
              </a:extLst>
            </a:blip>
            <a:srcRect/>
            <a:stretch>
              <a:fillRect/>
            </a:stretch>
          </p:blipFill>
          <p:spPr bwMode="auto">
            <a:xfrm>
              <a:off x="1517650" y="611188"/>
              <a:ext cx="4413250" cy="4595812"/>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101">
              <a:extLst>
                <a:ext uri="{FF2B5EF4-FFF2-40B4-BE49-F238E27FC236}">
                  <a16:creationId xmlns:a16="http://schemas.microsoft.com/office/drawing/2014/main" id="{580254E1-E913-CE47-C7D3-63E49CDDE705}"/>
                </a:ext>
              </a:extLst>
            </p:cNvPr>
            <p:cNvPicPr>
              <a:picLocks noChangeAspect="1" noChangeArrowheads="1"/>
            </p:cNvPicPr>
            <p:nvPr/>
          </p:nvPicPr>
          <p:blipFill>
            <a:blip r:embed="rId4">
              <a:lum bright="70000" contrast="-70000"/>
              <a:extLst>
                <a:ext uri="{28A0092B-C50C-407E-A947-70E740481C1C}">
                  <a14:useLocalDpi xmlns:a14="http://schemas.microsoft.com/office/drawing/2010/main"/>
                </a:ext>
              </a:extLst>
            </a:blip>
            <a:srcRect/>
            <a:stretch>
              <a:fillRect/>
            </a:stretch>
          </p:blipFill>
          <p:spPr bwMode="auto">
            <a:xfrm>
              <a:off x="1552575" y="676275"/>
              <a:ext cx="4343400" cy="4479925"/>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102">
              <a:extLst>
                <a:ext uri="{FF2B5EF4-FFF2-40B4-BE49-F238E27FC236}">
                  <a16:creationId xmlns:a16="http://schemas.microsoft.com/office/drawing/2014/main" id="{1B61D89C-F825-9B5E-4A42-87902E5C8D84}"/>
                </a:ext>
              </a:extLst>
            </p:cNvPr>
            <p:cNvPicPr>
              <a:picLocks noChangeAspect="1" noChangeArrowheads="1"/>
            </p:cNvPicPr>
            <p:nvPr/>
          </p:nvPicPr>
          <p:blipFill>
            <a:blip r:embed="rId5">
              <a:lum bright="70000" contrast="-70000"/>
              <a:extLst>
                <a:ext uri="{28A0092B-C50C-407E-A947-70E740481C1C}">
                  <a14:useLocalDpi xmlns:a14="http://schemas.microsoft.com/office/drawing/2010/main"/>
                </a:ext>
              </a:extLst>
            </a:blip>
            <a:srcRect/>
            <a:stretch>
              <a:fillRect/>
            </a:stretch>
          </p:blipFill>
          <p:spPr bwMode="auto">
            <a:xfrm>
              <a:off x="1601788" y="749300"/>
              <a:ext cx="4241800" cy="4333875"/>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103">
              <a:extLst>
                <a:ext uri="{FF2B5EF4-FFF2-40B4-BE49-F238E27FC236}">
                  <a16:creationId xmlns:a16="http://schemas.microsoft.com/office/drawing/2014/main" id="{97ECCA33-B01A-2AC7-F16B-5BCEEF7E01C5}"/>
                </a:ext>
              </a:extLst>
            </p:cNvPr>
            <p:cNvPicPr>
              <a:picLocks noChangeAspect="1" noChangeArrowheads="1"/>
            </p:cNvPicPr>
            <p:nvPr/>
          </p:nvPicPr>
          <p:blipFill>
            <a:blip r:embed="rId6">
              <a:lum bright="70000" contrast="-70000"/>
              <a:extLst>
                <a:ext uri="{28A0092B-C50C-407E-A947-70E740481C1C}">
                  <a14:useLocalDpi xmlns:a14="http://schemas.microsoft.com/office/drawing/2010/main"/>
                </a:ext>
              </a:extLst>
            </a:blip>
            <a:srcRect/>
            <a:stretch>
              <a:fillRect/>
            </a:stretch>
          </p:blipFill>
          <p:spPr bwMode="auto">
            <a:xfrm>
              <a:off x="1655763" y="830263"/>
              <a:ext cx="4133850" cy="4181475"/>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104">
              <a:extLst>
                <a:ext uri="{FF2B5EF4-FFF2-40B4-BE49-F238E27FC236}">
                  <a16:creationId xmlns:a16="http://schemas.microsoft.com/office/drawing/2014/main" id="{BF427ED4-A69E-CAEA-A9E7-7DC8ED63ECEB}"/>
                </a:ext>
              </a:extLst>
            </p:cNvPr>
            <p:cNvPicPr>
              <a:picLocks noChangeAspect="1" noChangeArrowheads="1"/>
            </p:cNvPicPr>
            <p:nvPr/>
          </p:nvPicPr>
          <p:blipFill>
            <a:blip r:embed="rId7">
              <a:lum bright="70000" contrast="-70000"/>
              <a:extLst>
                <a:ext uri="{28A0092B-C50C-407E-A947-70E740481C1C}">
                  <a14:useLocalDpi xmlns:a14="http://schemas.microsoft.com/office/drawing/2010/main"/>
                </a:ext>
              </a:extLst>
            </a:blip>
            <a:srcRect/>
            <a:stretch>
              <a:fillRect/>
            </a:stretch>
          </p:blipFill>
          <p:spPr bwMode="auto">
            <a:xfrm>
              <a:off x="1712913" y="908050"/>
              <a:ext cx="4021137" cy="4027488"/>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105">
              <a:extLst>
                <a:ext uri="{FF2B5EF4-FFF2-40B4-BE49-F238E27FC236}">
                  <a16:creationId xmlns:a16="http://schemas.microsoft.com/office/drawing/2014/main" id="{F92954D1-760A-3F92-1914-499496B51497}"/>
                </a:ext>
              </a:extLst>
            </p:cNvPr>
            <p:cNvPicPr>
              <a:picLocks noChangeAspect="1" noChangeArrowheads="1"/>
            </p:cNvPicPr>
            <p:nvPr/>
          </p:nvPicPr>
          <p:blipFill>
            <a:blip r:embed="rId8">
              <a:lum bright="70000" contrast="-70000"/>
              <a:extLst>
                <a:ext uri="{28A0092B-C50C-407E-A947-70E740481C1C}">
                  <a14:useLocalDpi xmlns:a14="http://schemas.microsoft.com/office/drawing/2010/main"/>
                </a:ext>
              </a:extLst>
            </a:blip>
            <a:srcRect/>
            <a:stretch>
              <a:fillRect/>
            </a:stretch>
          </p:blipFill>
          <p:spPr bwMode="auto">
            <a:xfrm>
              <a:off x="1773238" y="992188"/>
              <a:ext cx="3900487" cy="3870325"/>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106">
              <a:extLst>
                <a:ext uri="{FF2B5EF4-FFF2-40B4-BE49-F238E27FC236}">
                  <a16:creationId xmlns:a16="http://schemas.microsoft.com/office/drawing/2014/main" id="{CA309463-4EB1-A6D4-25D6-B06A7BF24208}"/>
                </a:ext>
              </a:extLst>
            </p:cNvPr>
            <p:cNvPicPr>
              <a:picLocks noChangeAspect="1" noChangeArrowheads="1"/>
            </p:cNvPicPr>
            <p:nvPr/>
          </p:nvPicPr>
          <p:blipFill>
            <a:blip r:embed="rId9">
              <a:lum bright="70000" contrast="-70000"/>
              <a:extLst>
                <a:ext uri="{28A0092B-C50C-407E-A947-70E740481C1C}">
                  <a14:useLocalDpi xmlns:a14="http://schemas.microsoft.com/office/drawing/2010/main"/>
                </a:ext>
              </a:extLst>
            </a:blip>
            <a:srcRect/>
            <a:stretch>
              <a:fillRect/>
            </a:stretch>
          </p:blipFill>
          <p:spPr bwMode="auto">
            <a:xfrm>
              <a:off x="1835150" y="1073150"/>
              <a:ext cx="3775075" cy="3708400"/>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107">
              <a:extLst>
                <a:ext uri="{FF2B5EF4-FFF2-40B4-BE49-F238E27FC236}">
                  <a16:creationId xmlns:a16="http://schemas.microsoft.com/office/drawing/2014/main" id="{AE4C3A84-EB2A-59EA-1D45-1474206F3A0F}"/>
                </a:ext>
              </a:extLst>
            </p:cNvPr>
            <p:cNvPicPr>
              <a:picLocks noChangeAspect="1" noChangeArrowheads="1"/>
            </p:cNvPicPr>
            <p:nvPr/>
          </p:nvPicPr>
          <p:blipFill>
            <a:blip r:embed="rId10">
              <a:lum bright="70000" contrast="-70000"/>
              <a:extLst>
                <a:ext uri="{28A0092B-C50C-407E-A947-70E740481C1C}">
                  <a14:useLocalDpi xmlns:a14="http://schemas.microsoft.com/office/drawing/2010/main"/>
                </a:ext>
              </a:extLst>
            </a:blip>
            <a:srcRect/>
            <a:stretch>
              <a:fillRect/>
            </a:stretch>
          </p:blipFill>
          <p:spPr bwMode="auto">
            <a:xfrm>
              <a:off x="1901825" y="1154113"/>
              <a:ext cx="3644900" cy="3546475"/>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108">
              <a:extLst>
                <a:ext uri="{FF2B5EF4-FFF2-40B4-BE49-F238E27FC236}">
                  <a16:creationId xmlns:a16="http://schemas.microsoft.com/office/drawing/2014/main" id="{178B3021-69C6-B6BF-C953-0FDD9FE7DF28}"/>
                </a:ext>
              </a:extLst>
            </p:cNvPr>
            <p:cNvPicPr>
              <a:picLocks noChangeAspect="1" noChangeArrowheads="1"/>
            </p:cNvPicPr>
            <p:nvPr/>
          </p:nvPicPr>
          <p:blipFill>
            <a:blip r:embed="rId11">
              <a:lum bright="70000" contrast="-70000"/>
              <a:extLst>
                <a:ext uri="{28A0092B-C50C-407E-A947-70E740481C1C}">
                  <a14:useLocalDpi xmlns:a14="http://schemas.microsoft.com/office/drawing/2010/main"/>
                </a:ext>
              </a:extLst>
            </a:blip>
            <a:srcRect/>
            <a:stretch>
              <a:fillRect/>
            </a:stretch>
          </p:blipFill>
          <p:spPr bwMode="auto">
            <a:xfrm>
              <a:off x="1968500" y="1241425"/>
              <a:ext cx="3509963" cy="3381375"/>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109">
              <a:extLst>
                <a:ext uri="{FF2B5EF4-FFF2-40B4-BE49-F238E27FC236}">
                  <a16:creationId xmlns:a16="http://schemas.microsoft.com/office/drawing/2014/main" id="{076E06AE-CFA8-9C7F-58C7-F72AE5CE8676}"/>
                </a:ext>
              </a:extLst>
            </p:cNvPr>
            <p:cNvPicPr>
              <a:picLocks noChangeAspect="1" noChangeArrowheads="1"/>
            </p:cNvPicPr>
            <p:nvPr/>
          </p:nvPicPr>
          <p:blipFill>
            <a:blip r:embed="rId12">
              <a:lum bright="70000" contrast="-70000"/>
              <a:extLst>
                <a:ext uri="{28A0092B-C50C-407E-A947-70E740481C1C}">
                  <a14:useLocalDpi xmlns:a14="http://schemas.microsoft.com/office/drawing/2010/main"/>
                </a:ext>
              </a:extLst>
            </a:blip>
            <a:srcRect/>
            <a:stretch>
              <a:fillRect/>
            </a:stretch>
          </p:blipFill>
          <p:spPr bwMode="auto">
            <a:xfrm>
              <a:off x="2038350" y="1308100"/>
              <a:ext cx="3370263" cy="3249613"/>
            </a:xfrm>
            <a:prstGeom prst="rect">
              <a:avLst/>
            </a:prstGeom>
            <a:noFill/>
            <a:extLst>
              <a:ext uri="{909E8E84-426E-40DD-AFC4-6F175D3DCCD1}">
                <a14:hiddenFill xmlns:a14="http://schemas.microsoft.com/office/drawing/2010/main">
                  <a:solidFill>
                    <a:srgbClr val="FFFFFF"/>
                  </a:solidFill>
                </a14:hiddenFill>
              </a:ext>
            </a:extLst>
          </p:spPr>
        </p:pic>
        <p:pic>
          <p:nvPicPr>
            <p:cNvPr id="58" name="Picture 110">
              <a:extLst>
                <a:ext uri="{FF2B5EF4-FFF2-40B4-BE49-F238E27FC236}">
                  <a16:creationId xmlns:a16="http://schemas.microsoft.com/office/drawing/2014/main" id="{97E4D117-F988-280F-7023-E9EC2456BD19}"/>
                </a:ext>
              </a:extLst>
            </p:cNvPr>
            <p:cNvPicPr>
              <a:picLocks noChangeAspect="1" noChangeArrowheads="1"/>
            </p:cNvPicPr>
            <p:nvPr/>
          </p:nvPicPr>
          <p:blipFill>
            <a:blip r:embed="rId13">
              <a:lum bright="70000" contrast="-70000"/>
              <a:extLst>
                <a:ext uri="{28A0092B-C50C-407E-A947-70E740481C1C}">
                  <a14:useLocalDpi xmlns:a14="http://schemas.microsoft.com/office/drawing/2010/main"/>
                </a:ext>
              </a:extLst>
            </a:blip>
            <a:srcRect/>
            <a:stretch>
              <a:fillRect/>
            </a:stretch>
          </p:blipFill>
          <p:spPr bwMode="auto">
            <a:xfrm>
              <a:off x="2109788" y="1366838"/>
              <a:ext cx="3227387" cy="3141662"/>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111">
              <a:extLst>
                <a:ext uri="{FF2B5EF4-FFF2-40B4-BE49-F238E27FC236}">
                  <a16:creationId xmlns:a16="http://schemas.microsoft.com/office/drawing/2014/main" id="{8B8BE1C2-8E64-C1BB-CF95-05AF891B8D5F}"/>
                </a:ext>
              </a:extLst>
            </p:cNvPr>
            <p:cNvPicPr>
              <a:picLocks noChangeAspect="1" noChangeArrowheads="1"/>
            </p:cNvPicPr>
            <p:nvPr/>
          </p:nvPicPr>
          <p:blipFill>
            <a:blip r:embed="rId14">
              <a:lum bright="70000" contrast="-70000"/>
              <a:extLst>
                <a:ext uri="{28A0092B-C50C-407E-A947-70E740481C1C}">
                  <a14:useLocalDpi xmlns:a14="http://schemas.microsoft.com/office/drawing/2010/main"/>
                </a:ext>
              </a:extLst>
            </a:blip>
            <a:srcRect/>
            <a:stretch>
              <a:fillRect/>
            </a:stretch>
          </p:blipFill>
          <p:spPr bwMode="auto">
            <a:xfrm>
              <a:off x="2182813" y="1423988"/>
              <a:ext cx="3081337" cy="3028950"/>
            </a:xfrm>
            <a:prstGeom prst="rect">
              <a:avLst/>
            </a:prstGeom>
            <a:noFill/>
            <a:extLst>
              <a:ext uri="{909E8E84-426E-40DD-AFC4-6F175D3DCCD1}">
                <a14:hiddenFill xmlns:a14="http://schemas.microsoft.com/office/drawing/2010/main">
                  <a:solidFill>
                    <a:srgbClr val="FFFFFF"/>
                  </a:solidFill>
                </a14:hiddenFill>
              </a:ext>
            </a:extLst>
          </p:spPr>
        </p:pic>
        <p:pic>
          <p:nvPicPr>
            <p:cNvPr id="60" name="Picture 112">
              <a:extLst>
                <a:ext uri="{FF2B5EF4-FFF2-40B4-BE49-F238E27FC236}">
                  <a16:creationId xmlns:a16="http://schemas.microsoft.com/office/drawing/2014/main" id="{609EABB8-BBDD-7E21-3377-4B93E4F0AD2C}"/>
                </a:ext>
              </a:extLst>
            </p:cNvPr>
            <p:cNvPicPr>
              <a:picLocks noChangeAspect="1" noChangeArrowheads="1"/>
            </p:cNvPicPr>
            <p:nvPr/>
          </p:nvPicPr>
          <p:blipFill>
            <a:blip r:embed="rId15">
              <a:lum bright="70000" contrast="-70000"/>
              <a:extLst>
                <a:ext uri="{28A0092B-C50C-407E-A947-70E740481C1C}">
                  <a14:useLocalDpi xmlns:a14="http://schemas.microsoft.com/office/drawing/2010/main"/>
                </a:ext>
              </a:extLst>
            </a:blip>
            <a:srcRect/>
            <a:stretch>
              <a:fillRect/>
            </a:stretch>
          </p:blipFill>
          <p:spPr bwMode="auto">
            <a:xfrm>
              <a:off x="2257425" y="1482725"/>
              <a:ext cx="2932113" cy="2911475"/>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113">
              <a:extLst>
                <a:ext uri="{FF2B5EF4-FFF2-40B4-BE49-F238E27FC236}">
                  <a16:creationId xmlns:a16="http://schemas.microsoft.com/office/drawing/2014/main" id="{A3BDABA1-475C-7F49-D5BA-2E717D78E554}"/>
                </a:ext>
              </a:extLst>
            </p:cNvPr>
            <p:cNvPicPr>
              <a:picLocks noChangeAspect="1" noChangeArrowheads="1"/>
            </p:cNvPicPr>
            <p:nvPr/>
          </p:nvPicPr>
          <p:blipFill>
            <a:blip r:embed="rId16">
              <a:lum bright="70000" contrast="-70000"/>
              <a:extLst>
                <a:ext uri="{28A0092B-C50C-407E-A947-70E740481C1C}">
                  <a14:useLocalDpi xmlns:a14="http://schemas.microsoft.com/office/drawing/2010/main"/>
                </a:ext>
              </a:extLst>
            </a:blip>
            <a:srcRect/>
            <a:stretch>
              <a:fillRect/>
            </a:stretch>
          </p:blipFill>
          <p:spPr bwMode="auto">
            <a:xfrm>
              <a:off x="2333625" y="1549400"/>
              <a:ext cx="2781300" cy="2787650"/>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114">
              <a:extLst>
                <a:ext uri="{FF2B5EF4-FFF2-40B4-BE49-F238E27FC236}">
                  <a16:creationId xmlns:a16="http://schemas.microsoft.com/office/drawing/2014/main" id="{FD44A149-4AA5-7CA2-0427-353359119B45}"/>
                </a:ext>
              </a:extLst>
            </p:cNvPr>
            <p:cNvPicPr>
              <a:picLocks noChangeAspect="1" noChangeArrowheads="1"/>
            </p:cNvPicPr>
            <p:nvPr/>
          </p:nvPicPr>
          <p:blipFill>
            <a:blip r:embed="rId17">
              <a:lum bright="70000" contrast="-70000"/>
              <a:extLst>
                <a:ext uri="{28A0092B-C50C-407E-A947-70E740481C1C}">
                  <a14:useLocalDpi xmlns:a14="http://schemas.microsoft.com/office/drawing/2010/main"/>
                </a:ext>
              </a:extLst>
            </a:blip>
            <a:srcRect/>
            <a:stretch>
              <a:fillRect/>
            </a:stretch>
          </p:blipFill>
          <p:spPr bwMode="auto">
            <a:xfrm>
              <a:off x="2409825" y="1612900"/>
              <a:ext cx="2627313" cy="2660650"/>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Slide Number Placeholder 7">
            <a:extLst>
              <a:ext uri="{FF2B5EF4-FFF2-40B4-BE49-F238E27FC236}">
                <a16:creationId xmlns:a16="http://schemas.microsoft.com/office/drawing/2014/main" id="{74811531-1FAB-15EC-E019-7BDC315817E7}"/>
              </a:ext>
            </a:extLst>
          </p:cNvPr>
          <p:cNvSpPr>
            <a:spLocks noGrp="1"/>
          </p:cNvSpPr>
          <p:nvPr>
            <p:ph type="sldNum" sz="quarter" idx="12"/>
          </p:nvPr>
        </p:nvSpPr>
        <p:spPr/>
        <p:txBody>
          <a:bodyPr/>
          <a:lstStyle/>
          <a:p>
            <a:pPr>
              <a:defRPr/>
            </a:pPr>
            <a:fld id="{36B5EA5A-BC32-A742-B11B-8E7414D5B535}" type="slidenum">
              <a:rPr lang="en-US" smtClean="0"/>
              <a:t>19</a:t>
            </a:fld>
            <a:endParaRPr lang="en-US"/>
          </a:p>
        </p:txBody>
      </p:sp>
      <p:sp>
        <p:nvSpPr>
          <p:cNvPr id="12" name="Title 6">
            <a:extLst>
              <a:ext uri="{FF2B5EF4-FFF2-40B4-BE49-F238E27FC236}">
                <a16:creationId xmlns:a16="http://schemas.microsoft.com/office/drawing/2014/main" id="{3E97B646-AE78-60B0-8212-2E6657B9BC92}"/>
              </a:ext>
            </a:extLst>
          </p:cNvPr>
          <p:cNvSpPr/>
          <p:nvPr/>
        </p:nvSpPr>
        <p:spPr bwMode="auto">
          <a:xfrm>
            <a:off x="245022" y="415330"/>
            <a:ext cx="11701956" cy="604781"/>
          </a:xfrm>
          <a:prstGeom prst="rect">
            <a:avLst/>
          </a:prstGeom>
          <a:noFill/>
        </p:spPr>
        <p:txBody>
          <a:bodyPr wrap="square" lIns="0" rIns="0" rtlCol="0">
            <a:noAutofit/>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r>
              <a:rPr lang="fr-CH" sz="4000" spc="-300" dirty="0">
                <a:solidFill>
                  <a:srgbClr val="006892"/>
                </a:solidFill>
                <a:latin typeface="Franklin Gothic Heavy" panose="020B0903020102020204" pitchFamily="34" charset="0"/>
              </a:rPr>
              <a:t>SITE</a:t>
            </a:r>
            <a:r>
              <a:rPr lang="fr-CH" sz="4000" spc="-300" dirty="0">
                <a:latin typeface="Franklin Gothic Heavy" panose="020B0903020102020204" pitchFamily="34" charset="0"/>
              </a:rPr>
              <a:t>CONSOLIDATION</a:t>
            </a:r>
            <a:endParaRPr lang="en-GB" sz="4000" spc="-300" dirty="0">
              <a:latin typeface="Franklin Gothic Heavy" panose="020B0903020102020204" pitchFamily="34" charset="0"/>
            </a:endParaRPr>
          </a:p>
        </p:txBody>
      </p:sp>
      <p:sp>
        <p:nvSpPr>
          <p:cNvPr id="13" name="TextBox 12">
            <a:extLst>
              <a:ext uri="{FF2B5EF4-FFF2-40B4-BE49-F238E27FC236}">
                <a16:creationId xmlns:a16="http://schemas.microsoft.com/office/drawing/2014/main" id="{694B317E-10FE-0E79-1ACF-856C95C8BE46}"/>
              </a:ext>
            </a:extLst>
          </p:cNvPr>
          <p:cNvSpPr txBox="1"/>
          <p:nvPr/>
        </p:nvSpPr>
        <p:spPr>
          <a:xfrm>
            <a:off x="4230321" y="1909826"/>
            <a:ext cx="3574736" cy="4616648"/>
          </a:xfrm>
          <a:prstGeom prst="rect">
            <a:avLst/>
          </a:prstGeom>
          <a:noFill/>
        </p:spPr>
        <p:txBody>
          <a:bodyPr wrap="square" rtlCol="0">
            <a:spAutoFit/>
          </a:bodyPr>
          <a:lstStyle/>
          <a:p>
            <a:pPr marL="285750" indent="-285750" algn="just">
              <a:buFont typeface="Arial" panose="020B0604020202020204" pitchFamily="34" charset="0"/>
              <a:buChar char="•"/>
            </a:pPr>
            <a:r>
              <a:rPr lang="en-GB" sz="1600" dirty="0">
                <a:latin typeface="+mj-lt"/>
              </a:rPr>
              <a:t>Data-driven decisions</a:t>
            </a:r>
          </a:p>
          <a:p>
            <a:pPr marL="285750" indent="-285750">
              <a:spcBef>
                <a:spcPts val="1200"/>
              </a:spcBef>
              <a:buFont typeface="Arial" panose="020B0604020202020204" pitchFamily="34" charset="0"/>
              <a:buChar char="•"/>
            </a:pPr>
            <a:endParaRPr lang="en-GB" sz="1600" dirty="0">
              <a:latin typeface="+mj-lt"/>
            </a:endParaRPr>
          </a:p>
          <a:p>
            <a:pPr marL="285750" indent="-285750">
              <a:spcBef>
                <a:spcPts val="1200"/>
              </a:spcBef>
              <a:buFont typeface="Arial" panose="020B0604020202020204" pitchFamily="34" charset="0"/>
              <a:buChar char="•"/>
            </a:pPr>
            <a:endParaRPr lang="en-GB" sz="1600" dirty="0">
              <a:latin typeface="+mj-lt"/>
            </a:endParaRPr>
          </a:p>
          <a:p>
            <a:pPr marL="285750" indent="-285750">
              <a:spcBef>
                <a:spcPts val="1200"/>
              </a:spcBef>
              <a:buFont typeface="Arial" panose="020B0604020202020204" pitchFamily="34" charset="0"/>
              <a:buChar char="•"/>
            </a:pPr>
            <a:endParaRPr lang="en-GB" sz="1600" dirty="0">
              <a:latin typeface="+mj-lt"/>
            </a:endParaRPr>
          </a:p>
          <a:p>
            <a:pPr marL="285750" indent="-285750">
              <a:spcBef>
                <a:spcPts val="1200"/>
              </a:spcBef>
              <a:buFont typeface="Arial" panose="020B0604020202020204" pitchFamily="34" charset="0"/>
              <a:buChar char="•"/>
            </a:pPr>
            <a:endParaRPr lang="en-GB" sz="1600" dirty="0">
              <a:latin typeface="+mj-lt"/>
            </a:endParaRPr>
          </a:p>
          <a:p>
            <a:pPr>
              <a:spcBef>
                <a:spcPts val="1200"/>
              </a:spcBef>
            </a:pPr>
            <a:endParaRPr lang="en-GB" sz="1600" dirty="0">
              <a:latin typeface="+mj-lt"/>
            </a:endParaRPr>
          </a:p>
          <a:p>
            <a:pPr marL="285750" indent="-285750">
              <a:spcBef>
                <a:spcPts val="1200"/>
              </a:spcBef>
              <a:buFont typeface="Arial" panose="020B0604020202020204" pitchFamily="34" charset="0"/>
              <a:buChar char="•"/>
            </a:pPr>
            <a:r>
              <a:rPr lang="en-GB" sz="1600" dirty="0">
                <a:latin typeface="+mj-lt"/>
              </a:rPr>
              <a:t>Standardization of requirements definition according to Masterplan objectives and approval process for execution</a:t>
            </a:r>
          </a:p>
          <a:p>
            <a:pPr marL="285750" indent="-285750">
              <a:spcBef>
                <a:spcPts val="1200"/>
              </a:spcBef>
              <a:buFont typeface="Arial" panose="020B0604020202020204" pitchFamily="34" charset="0"/>
              <a:buChar char="•"/>
            </a:pPr>
            <a:r>
              <a:rPr lang="en-GB" sz="1600" dirty="0">
                <a:latin typeface="+mj-lt"/>
              </a:rPr>
              <a:t>5-year view</a:t>
            </a:r>
          </a:p>
          <a:p>
            <a:pPr marL="285750" indent="-285750" algn="just">
              <a:buFont typeface="Arial" panose="020B0604020202020204" pitchFamily="34" charset="0"/>
              <a:buChar char="•"/>
            </a:pPr>
            <a:endParaRPr lang="en-GB" sz="1600" dirty="0">
              <a:latin typeface="+mj-lt"/>
            </a:endParaRPr>
          </a:p>
          <a:p>
            <a:pPr marL="285750" indent="-285750" algn="just">
              <a:buFont typeface="Arial" panose="020B0604020202020204" pitchFamily="34" charset="0"/>
              <a:buChar char="•"/>
            </a:pPr>
            <a:endParaRPr lang="en-GB" sz="1600" dirty="0">
              <a:latin typeface="+mj-lt"/>
            </a:endParaRPr>
          </a:p>
          <a:p>
            <a:pPr marL="285750" indent="-285750" algn="just">
              <a:buFont typeface="Arial" panose="020B0604020202020204" pitchFamily="34" charset="0"/>
              <a:buChar char="•"/>
            </a:pPr>
            <a:endParaRPr lang="en-GB" sz="1600" dirty="0">
              <a:latin typeface="+mj-lt"/>
            </a:endParaRPr>
          </a:p>
        </p:txBody>
      </p:sp>
      <p:sp>
        <p:nvSpPr>
          <p:cNvPr id="14" name="TextBox 13">
            <a:extLst>
              <a:ext uri="{FF2B5EF4-FFF2-40B4-BE49-F238E27FC236}">
                <a16:creationId xmlns:a16="http://schemas.microsoft.com/office/drawing/2014/main" id="{CD2D814D-C1A5-7B43-E9B9-7D6056FC966B}"/>
              </a:ext>
            </a:extLst>
          </p:cNvPr>
          <p:cNvSpPr txBox="1"/>
          <p:nvPr/>
        </p:nvSpPr>
        <p:spPr>
          <a:xfrm>
            <a:off x="413587" y="1909826"/>
            <a:ext cx="3768169" cy="2369880"/>
          </a:xfrm>
          <a:prstGeom prst="rect">
            <a:avLst/>
          </a:prstGeom>
          <a:noFill/>
        </p:spPr>
        <p:txBody>
          <a:bodyPr wrap="square" rtlCol="0">
            <a:spAutoFit/>
          </a:bodyPr>
          <a:lstStyle/>
          <a:p>
            <a:pPr marL="285750" indent="-285750">
              <a:buFont typeface="Arial" panose="020B0604020202020204" pitchFamily="34" charset="0"/>
              <a:buChar char="•"/>
            </a:pPr>
            <a:r>
              <a:rPr lang="en-GB" sz="1600" dirty="0">
                <a:latin typeface="+mj-lt"/>
              </a:rPr>
              <a:t>Safety</a:t>
            </a:r>
          </a:p>
          <a:p>
            <a:pPr marL="285750" indent="-285750">
              <a:spcBef>
                <a:spcPts val="1200"/>
              </a:spcBef>
              <a:buFont typeface="Arial" panose="020B0604020202020204" pitchFamily="34" charset="0"/>
              <a:buChar char="•"/>
            </a:pPr>
            <a:r>
              <a:rPr lang="en-GB" sz="1600" dirty="0">
                <a:latin typeface="+mj-lt"/>
              </a:rPr>
              <a:t>Strategic value </a:t>
            </a:r>
            <a:r>
              <a:rPr lang="en-GB" sz="1600" dirty="0" err="1">
                <a:latin typeface="+mj-lt"/>
              </a:rPr>
              <a:t>wrt</a:t>
            </a:r>
            <a:r>
              <a:rPr lang="en-GB" sz="1600" dirty="0">
                <a:latin typeface="+mj-lt"/>
              </a:rPr>
              <a:t> scientific goals</a:t>
            </a:r>
          </a:p>
          <a:p>
            <a:pPr marL="285750" indent="-285750">
              <a:spcBef>
                <a:spcPts val="1200"/>
              </a:spcBef>
              <a:buFont typeface="Arial" panose="020B0604020202020204" pitchFamily="34" charset="0"/>
              <a:buChar char="•"/>
            </a:pPr>
            <a:r>
              <a:rPr lang="en-GB" sz="1600" dirty="0">
                <a:latin typeface="+mj-lt"/>
              </a:rPr>
              <a:t>Sustainability: durability, environmental impact, energy performance</a:t>
            </a:r>
          </a:p>
          <a:p>
            <a:endParaRPr lang="en-GB" sz="1600" dirty="0">
              <a:latin typeface="+mj-lt"/>
            </a:endParaRPr>
          </a:p>
          <a:p>
            <a:endParaRPr lang="en-GB" sz="1600" dirty="0">
              <a:latin typeface="+mj-lt"/>
            </a:endParaRPr>
          </a:p>
          <a:p>
            <a:endParaRPr lang="en-GB" sz="1600" dirty="0">
              <a:latin typeface="+mj-lt"/>
            </a:endParaRPr>
          </a:p>
          <a:p>
            <a:endParaRPr lang="en-GB" sz="1600" dirty="0">
              <a:latin typeface="+mj-lt"/>
            </a:endParaRPr>
          </a:p>
        </p:txBody>
      </p:sp>
      <p:sp>
        <p:nvSpPr>
          <p:cNvPr id="15" name="Title 6">
            <a:extLst>
              <a:ext uri="{FF2B5EF4-FFF2-40B4-BE49-F238E27FC236}">
                <a16:creationId xmlns:a16="http://schemas.microsoft.com/office/drawing/2014/main" id="{AE7C65E8-B777-E0F0-A530-AEABA1AB3131}"/>
              </a:ext>
            </a:extLst>
          </p:cNvPr>
          <p:cNvSpPr/>
          <p:nvPr/>
        </p:nvSpPr>
        <p:spPr bwMode="auto">
          <a:xfrm>
            <a:off x="413587" y="1325147"/>
            <a:ext cx="3607183" cy="604781"/>
          </a:xfrm>
          <a:prstGeom prst="rect">
            <a:avLst/>
          </a:prstGeom>
          <a:noFill/>
        </p:spPr>
        <p:txBody>
          <a:bodyPr wrap="square" lIns="0" rIns="0" rtlCol="0">
            <a:noAutofit/>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r>
              <a:rPr lang="fr-CH" sz="3200" spc="-300" dirty="0">
                <a:solidFill>
                  <a:srgbClr val="006892"/>
                </a:solidFill>
                <a:latin typeface="Franklin Gothic Heavy" panose="020B0903020102020204" pitchFamily="34" charset="0"/>
              </a:rPr>
              <a:t>PRIORITIES</a:t>
            </a:r>
            <a:endParaRPr lang="en-GB" sz="3200" spc="-300" dirty="0">
              <a:latin typeface="Franklin Gothic Heavy" panose="020B0903020102020204" pitchFamily="34" charset="0"/>
            </a:endParaRPr>
          </a:p>
        </p:txBody>
      </p:sp>
      <p:sp>
        <p:nvSpPr>
          <p:cNvPr id="16" name="Title 6">
            <a:extLst>
              <a:ext uri="{FF2B5EF4-FFF2-40B4-BE49-F238E27FC236}">
                <a16:creationId xmlns:a16="http://schemas.microsoft.com/office/drawing/2014/main" id="{FCEFBE19-3A43-8271-B6EB-F3423A4CFE3F}"/>
              </a:ext>
            </a:extLst>
          </p:cNvPr>
          <p:cNvSpPr/>
          <p:nvPr/>
        </p:nvSpPr>
        <p:spPr bwMode="auto">
          <a:xfrm>
            <a:off x="4502767" y="1340858"/>
            <a:ext cx="3279777" cy="604781"/>
          </a:xfrm>
          <a:prstGeom prst="rect">
            <a:avLst/>
          </a:prstGeom>
          <a:noFill/>
        </p:spPr>
        <p:txBody>
          <a:bodyPr wrap="square" lIns="0" rIns="0" rtlCol="0">
            <a:noAutofit/>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lgn="ctr"/>
            <a:r>
              <a:rPr lang="fr-CH" sz="3200" spc="-300" dirty="0">
                <a:solidFill>
                  <a:srgbClr val="006892"/>
                </a:solidFill>
                <a:latin typeface="Franklin Gothic Heavy" panose="020B0903020102020204" pitchFamily="34" charset="0"/>
              </a:rPr>
              <a:t>PROCESS</a:t>
            </a:r>
            <a:endParaRPr lang="en-GB" sz="3200" spc="-300" dirty="0">
              <a:latin typeface="Franklin Gothic Heavy" panose="020B0903020102020204" pitchFamily="34" charset="0"/>
            </a:endParaRPr>
          </a:p>
        </p:txBody>
      </p:sp>
      <p:sp>
        <p:nvSpPr>
          <p:cNvPr id="17" name="TextBox 16">
            <a:extLst>
              <a:ext uri="{FF2B5EF4-FFF2-40B4-BE49-F238E27FC236}">
                <a16:creationId xmlns:a16="http://schemas.microsoft.com/office/drawing/2014/main" id="{B54DC874-F1B8-D487-181B-79A2B69A68AE}"/>
              </a:ext>
            </a:extLst>
          </p:cNvPr>
          <p:cNvSpPr txBox="1"/>
          <p:nvPr/>
        </p:nvSpPr>
        <p:spPr>
          <a:xfrm>
            <a:off x="7805057" y="1929928"/>
            <a:ext cx="4114800" cy="3647152"/>
          </a:xfrm>
          <a:prstGeom prst="rect">
            <a:avLst/>
          </a:prstGeom>
          <a:noFill/>
        </p:spPr>
        <p:txBody>
          <a:bodyPr wrap="square" rtlCol="0">
            <a:spAutoFit/>
          </a:bodyPr>
          <a:lstStyle/>
          <a:p>
            <a:pPr marL="285750" indent="-285750" algn="just">
              <a:spcBef>
                <a:spcPts val="600"/>
              </a:spcBef>
              <a:spcAft>
                <a:spcPts val="600"/>
              </a:spcAft>
              <a:buFont typeface="Arial" panose="020B0604020202020204" pitchFamily="34" charset="0"/>
              <a:buChar char="•"/>
            </a:pPr>
            <a:r>
              <a:rPr lang="en-GB" sz="1600" dirty="0">
                <a:latin typeface="+mj-lt"/>
              </a:rPr>
              <a:t>Global renovations</a:t>
            </a:r>
          </a:p>
          <a:p>
            <a:pPr marL="285750" indent="-285750" algn="just">
              <a:spcBef>
                <a:spcPts val="600"/>
              </a:spcBef>
              <a:spcAft>
                <a:spcPts val="600"/>
              </a:spcAft>
              <a:buFont typeface="Arial" panose="020B0604020202020204" pitchFamily="34" charset="0"/>
              <a:buChar char="•"/>
            </a:pPr>
            <a:r>
              <a:rPr lang="en-GB" sz="1600" dirty="0">
                <a:latin typeface="+mj-lt"/>
              </a:rPr>
              <a:t>Regulations compliance</a:t>
            </a:r>
          </a:p>
          <a:p>
            <a:pPr marL="285750" indent="-285750" algn="just">
              <a:spcBef>
                <a:spcPts val="600"/>
              </a:spcBef>
              <a:spcAft>
                <a:spcPts val="600"/>
              </a:spcAft>
              <a:buFont typeface="Arial" panose="020B0604020202020204" pitchFamily="34" charset="0"/>
              <a:buChar char="•"/>
            </a:pPr>
            <a:r>
              <a:rPr lang="en-GB" sz="1600" dirty="0">
                <a:latin typeface="+mj-lt"/>
              </a:rPr>
              <a:t>Energy efficiency improvement: &gt; 60%</a:t>
            </a:r>
          </a:p>
          <a:p>
            <a:pPr marL="285750" indent="-285750" algn="just">
              <a:spcBef>
                <a:spcPts val="600"/>
              </a:spcBef>
              <a:spcAft>
                <a:spcPts val="600"/>
              </a:spcAft>
              <a:buFont typeface="Arial" panose="020B0604020202020204" pitchFamily="34" charset="0"/>
              <a:buChar char="•"/>
            </a:pPr>
            <a:r>
              <a:rPr lang="en-GB" sz="1600" dirty="0">
                <a:latin typeface="+mj-lt"/>
              </a:rPr>
              <a:t>Monitoring heating, electrical and lighting consumption</a:t>
            </a:r>
          </a:p>
          <a:p>
            <a:pPr marL="285750" indent="-285750" algn="just">
              <a:spcBef>
                <a:spcPts val="600"/>
              </a:spcBef>
              <a:spcAft>
                <a:spcPts val="600"/>
              </a:spcAft>
              <a:buFont typeface="Arial" panose="020B0604020202020204" pitchFamily="34" charset="0"/>
              <a:buChar char="•"/>
            </a:pPr>
            <a:r>
              <a:rPr lang="en-GB" sz="1600" dirty="0">
                <a:latin typeface="+mj-lt"/>
              </a:rPr>
              <a:t>Operation of HVAC, Heating and lighting </a:t>
            </a:r>
            <a:r>
              <a:rPr lang="en-US" sz="1600" dirty="0">
                <a:latin typeface="+mj-lt"/>
              </a:rPr>
              <a:t>consumption according to the outdoor temperature, occupation of the premises, eco-mode</a:t>
            </a:r>
          </a:p>
          <a:p>
            <a:pPr marL="285750" indent="-285750" algn="just">
              <a:spcBef>
                <a:spcPts val="600"/>
              </a:spcBef>
              <a:spcAft>
                <a:spcPts val="600"/>
              </a:spcAft>
              <a:buFont typeface="Arial" panose="020B0604020202020204" pitchFamily="34" charset="0"/>
              <a:buChar char="•"/>
            </a:pPr>
            <a:r>
              <a:rPr lang="en-US" sz="1600" dirty="0">
                <a:latin typeface="+mj-lt"/>
              </a:rPr>
              <a:t>Favor centralized networks</a:t>
            </a:r>
            <a:endParaRPr lang="en-GB" sz="1600" dirty="0">
              <a:latin typeface="+mj-lt"/>
            </a:endParaRPr>
          </a:p>
          <a:p>
            <a:pPr marL="285750" indent="-285750" algn="just">
              <a:buFont typeface="Arial" panose="020B0604020202020204" pitchFamily="34" charset="0"/>
              <a:buChar char="•"/>
            </a:pPr>
            <a:endParaRPr lang="en-GB" sz="1600" dirty="0">
              <a:latin typeface="+mj-lt"/>
            </a:endParaRPr>
          </a:p>
        </p:txBody>
      </p:sp>
      <p:sp>
        <p:nvSpPr>
          <p:cNvPr id="18" name="Title 6">
            <a:extLst>
              <a:ext uri="{FF2B5EF4-FFF2-40B4-BE49-F238E27FC236}">
                <a16:creationId xmlns:a16="http://schemas.microsoft.com/office/drawing/2014/main" id="{65456D07-4BC8-3EDB-2956-F667F3035A24}"/>
              </a:ext>
            </a:extLst>
          </p:cNvPr>
          <p:cNvSpPr/>
          <p:nvPr/>
        </p:nvSpPr>
        <p:spPr bwMode="auto">
          <a:xfrm>
            <a:off x="8213319" y="1340859"/>
            <a:ext cx="3279777" cy="604781"/>
          </a:xfrm>
          <a:prstGeom prst="rect">
            <a:avLst/>
          </a:prstGeom>
          <a:noFill/>
        </p:spPr>
        <p:txBody>
          <a:bodyPr wrap="square" lIns="0" rIns="0" rtlCol="0">
            <a:noAutofit/>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lgn="ctr"/>
            <a:r>
              <a:rPr lang="fr-CH" sz="3200" spc="-300" dirty="0">
                <a:solidFill>
                  <a:srgbClr val="006892"/>
                </a:solidFill>
                <a:latin typeface="Franklin Gothic Heavy" panose="020B0903020102020204" pitchFamily="34" charset="0"/>
              </a:rPr>
              <a:t>SPECIFICATIONS</a:t>
            </a:r>
            <a:endParaRPr lang="en-GB" sz="3200" spc="-300" dirty="0">
              <a:latin typeface="Franklin Gothic Heavy" panose="020B0903020102020204" pitchFamily="34" charset="0"/>
            </a:endParaRPr>
          </a:p>
        </p:txBody>
      </p:sp>
      <p:sp>
        <p:nvSpPr>
          <p:cNvPr id="24" name="TextBox 23">
            <a:extLst>
              <a:ext uri="{FF2B5EF4-FFF2-40B4-BE49-F238E27FC236}">
                <a16:creationId xmlns:a16="http://schemas.microsoft.com/office/drawing/2014/main" id="{E0FF8D25-464D-FBAA-4155-194EF6AB7375}"/>
              </a:ext>
            </a:extLst>
          </p:cNvPr>
          <p:cNvSpPr txBox="1"/>
          <p:nvPr/>
        </p:nvSpPr>
        <p:spPr>
          <a:xfrm>
            <a:off x="413586" y="4382660"/>
            <a:ext cx="3768169" cy="1308050"/>
          </a:xfrm>
          <a:prstGeom prst="rect">
            <a:avLst/>
          </a:prstGeom>
          <a:noFill/>
        </p:spPr>
        <p:txBody>
          <a:bodyPr wrap="square">
            <a:spAutoFit/>
          </a:bodyPr>
          <a:lstStyle/>
          <a:p>
            <a:pPr marL="285750" indent="-285750">
              <a:spcBef>
                <a:spcPts val="600"/>
              </a:spcBef>
              <a:buFont typeface="Arial" panose="020B0604020202020204" pitchFamily="34" charset="0"/>
              <a:buChar char="•"/>
            </a:pPr>
            <a:r>
              <a:rPr kumimoji="0" lang="en-GB" sz="1600" b="0" i="0" u="none" strike="noStrike" kern="1200" cap="none" spc="0" normalizeH="0" baseline="0" noProof="0" dirty="0">
                <a:ln>
                  <a:noFill/>
                </a:ln>
                <a:solidFill>
                  <a:srgbClr val="006892"/>
                </a:solidFill>
                <a:effectLst/>
                <a:uLnTx/>
                <a:uFillTx/>
                <a:latin typeface="+mj-lt"/>
                <a:ea typeface="+mn-ea"/>
                <a:cs typeface="+mn-cs"/>
              </a:rPr>
              <a:t>Global renovation of up to </a:t>
            </a:r>
            <a:r>
              <a:rPr lang="en-GB" sz="1600" dirty="0">
                <a:solidFill>
                  <a:srgbClr val="006892"/>
                </a:solidFill>
                <a:latin typeface="+mj-lt"/>
              </a:rPr>
              <a:t>2</a:t>
            </a:r>
            <a:r>
              <a:rPr kumimoji="0" lang="en-GB" sz="1600" b="0" i="0" u="none" strike="noStrike" kern="1200" cap="none" spc="0" normalizeH="0" baseline="0" noProof="0" dirty="0">
                <a:ln>
                  <a:noFill/>
                </a:ln>
                <a:solidFill>
                  <a:srgbClr val="006892"/>
                </a:solidFill>
                <a:effectLst/>
                <a:uLnTx/>
                <a:uFillTx/>
                <a:latin typeface="+mj-lt"/>
                <a:ea typeface="+mn-ea"/>
                <a:cs typeface="+mn-cs"/>
              </a:rPr>
              <a:t> buildings/y</a:t>
            </a:r>
          </a:p>
          <a:p>
            <a:pPr marL="285750" indent="-285750">
              <a:spcBef>
                <a:spcPts val="600"/>
              </a:spcBef>
              <a:buFont typeface="Arial" panose="020B0604020202020204" pitchFamily="34" charset="0"/>
              <a:buChar char="•"/>
            </a:pPr>
            <a:r>
              <a:rPr lang="en-GB" sz="1600" dirty="0">
                <a:solidFill>
                  <a:srgbClr val="006892"/>
                </a:solidFill>
                <a:latin typeface="+mj-lt"/>
              </a:rPr>
              <a:t>Densify consolidated space</a:t>
            </a:r>
          </a:p>
          <a:p>
            <a:pPr marL="285750" indent="-285750">
              <a:spcBef>
                <a:spcPts val="600"/>
              </a:spcBef>
              <a:buFont typeface="Arial" panose="020B0604020202020204" pitchFamily="34" charset="0"/>
              <a:buChar char="•"/>
            </a:pPr>
            <a:r>
              <a:rPr lang="en-GB" sz="1600" dirty="0">
                <a:solidFill>
                  <a:srgbClr val="006892"/>
                </a:solidFill>
                <a:latin typeface="+mj-lt"/>
              </a:rPr>
              <a:t>New space management policy</a:t>
            </a:r>
          </a:p>
          <a:p>
            <a:pPr marL="285750" indent="-285750">
              <a:spcBef>
                <a:spcPts val="600"/>
              </a:spcBef>
              <a:buFont typeface="Arial" panose="020B0604020202020204" pitchFamily="34" charset="0"/>
              <a:buChar char="•"/>
            </a:pPr>
            <a:r>
              <a:rPr lang="en-GB" sz="1600" dirty="0">
                <a:solidFill>
                  <a:srgbClr val="006892"/>
                </a:solidFill>
                <a:latin typeface="+mj-lt"/>
              </a:rPr>
              <a:t>Demolish depreciated space</a:t>
            </a:r>
          </a:p>
        </p:txBody>
      </p:sp>
      <p:sp>
        <p:nvSpPr>
          <p:cNvPr id="25" name="Title 6">
            <a:extLst>
              <a:ext uri="{FF2B5EF4-FFF2-40B4-BE49-F238E27FC236}">
                <a16:creationId xmlns:a16="http://schemas.microsoft.com/office/drawing/2014/main" id="{F9E05F06-A43C-96EE-340B-E3A341DE686D}"/>
              </a:ext>
            </a:extLst>
          </p:cNvPr>
          <p:cNvSpPr/>
          <p:nvPr/>
        </p:nvSpPr>
        <p:spPr bwMode="auto">
          <a:xfrm>
            <a:off x="413586" y="3833463"/>
            <a:ext cx="3279777" cy="604781"/>
          </a:xfrm>
          <a:prstGeom prst="rect">
            <a:avLst/>
          </a:prstGeom>
          <a:noFill/>
        </p:spPr>
        <p:txBody>
          <a:bodyPr wrap="square" lIns="0" rIns="0" rtlCol="0">
            <a:noAutofit/>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r>
              <a:rPr lang="fr-CH" sz="3200" spc="-300" dirty="0">
                <a:solidFill>
                  <a:srgbClr val="006892"/>
                </a:solidFill>
                <a:latin typeface="Franklin Gothic Heavy" panose="020B0903020102020204" pitchFamily="34" charset="0"/>
              </a:rPr>
              <a:t>AMBITIONS</a:t>
            </a:r>
            <a:endParaRPr lang="en-GB" sz="3200" spc="-300" dirty="0">
              <a:latin typeface="Franklin Gothic Heavy" panose="020B0903020102020204" pitchFamily="34" charset="0"/>
            </a:endParaRPr>
          </a:p>
        </p:txBody>
      </p:sp>
      <p:pic>
        <p:nvPicPr>
          <p:cNvPr id="27" name="Picture 26">
            <a:extLst>
              <a:ext uri="{FF2B5EF4-FFF2-40B4-BE49-F238E27FC236}">
                <a16:creationId xmlns:a16="http://schemas.microsoft.com/office/drawing/2014/main" id="{58E77CE2-AFEA-AE8C-6215-AB8ADE72B1BF}"/>
              </a:ext>
            </a:extLst>
          </p:cNvPr>
          <p:cNvPicPr>
            <a:picLocks noChangeAspect="1"/>
          </p:cNvPicPr>
          <p:nvPr/>
        </p:nvPicPr>
        <p:blipFill>
          <a:blip r:embed="rId18"/>
          <a:stretch>
            <a:fillRect/>
          </a:stretch>
        </p:blipFill>
        <p:spPr>
          <a:xfrm>
            <a:off x="4299664" y="2286000"/>
            <a:ext cx="3366016" cy="2016041"/>
          </a:xfrm>
          <a:prstGeom prst="rect">
            <a:avLst/>
          </a:prstGeom>
        </p:spPr>
      </p:pic>
      <p:sp>
        <p:nvSpPr>
          <p:cNvPr id="2" name="Date Placeholder 1">
            <a:extLst>
              <a:ext uri="{FF2B5EF4-FFF2-40B4-BE49-F238E27FC236}">
                <a16:creationId xmlns:a16="http://schemas.microsoft.com/office/drawing/2014/main" id="{461C0D0C-FDD3-4BAF-4E4A-7E20D537A30B}"/>
              </a:ext>
            </a:extLst>
          </p:cNvPr>
          <p:cNvSpPr>
            <a:spLocks noGrp="1"/>
          </p:cNvSpPr>
          <p:nvPr>
            <p:ph type="dt" sz="half" idx="10"/>
          </p:nvPr>
        </p:nvSpPr>
        <p:spPr/>
        <p:txBody>
          <a:bodyPr/>
          <a:lstStyle/>
          <a:p>
            <a:r>
              <a:rPr lang="de-CH"/>
              <a:t>4.12.2023</a:t>
            </a:r>
            <a:endParaRPr lang="en-GB"/>
          </a:p>
        </p:txBody>
      </p:sp>
      <p:sp>
        <p:nvSpPr>
          <p:cNvPr id="3" name="Footer Placeholder 2">
            <a:extLst>
              <a:ext uri="{FF2B5EF4-FFF2-40B4-BE49-F238E27FC236}">
                <a16:creationId xmlns:a16="http://schemas.microsoft.com/office/drawing/2014/main" id="{BC94C165-BE4A-E5CD-A5F9-AA4F5997CDAD}"/>
              </a:ext>
            </a:extLst>
          </p:cNvPr>
          <p:cNvSpPr>
            <a:spLocks noGrp="1"/>
          </p:cNvSpPr>
          <p:nvPr>
            <p:ph type="ftr" sz="quarter" idx="11"/>
          </p:nvPr>
        </p:nvSpPr>
        <p:spPr/>
        <p:txBody>
          <a:bodyPr/>
          <a:lstStyle/>
          <a:p>
            <a:r>
              <a:rPr lang="en-GB"/>
              <a:t>SCE | Mar Capeans</a:t>
            </a:r>
          </a:p>
        </p:txBody>
      </p:sp>
    </p:spTree>
    <p:extLst>
      <p:ext uri="{BB962C8B-B14F-4D97-AF65-F5344CB8AC3E}">
        <p14:creationId xmlns:p14="http://schemas.microsoft.com/office/powerpoint/2010/main" val="528889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heel(1)">
                                      <p:cBhvr>
                                        <p:cTn id="7" dur="20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C1668307-760A-065D-35E4-37D1A3B79B55}"/>
              </a:ext>
            </a:extLst>
          </p:cNvPr>
          <p:cNvPicPr>
            <a:picLocks noGrp="1" noChangeAspect="1"/>
          </p:cNvPicPr>
          <p:nvPr>
            <p:ph idx="1"/>
          </p:nvPr>
        </p:nvPicPr>
        <p:blipFill rotWithShape="1">
          <a:blip r:embed="rId3" cstate="hqprint">
            <a:extLst>
              <a:ext uri="{28A0092B-C50C-407E-A947-70E740481C1C}">
                <a14:useLocalDpi xmlns:a14="http://schemas.microsoft.com/office/drawing/2010/main"/>
              </a:ext>
            </a:extLst>
          </a:blip>
          <a:srcRect/>
          <a:stretch/>
        </p:blipFill>
        <p:spPr>
          <a:xfrm>
            <a:off x="5347855" y="-316"/>
            <a:ext cx="6844145" cy="6858316"/>
          </a:xfrm>
        </p:spPr>
      </p:pic>
      <p:sp>
        <p:nvSpPr>
          <p:cNvPr id="6" name="TextBox 5">
            <a:extLst>
              <a:ext uri="{FF2B5EF4-FFF2-40B4-BE49-F238E27FC236}">
                <a16:creationId xmlns:a16="http://schemas.microsoft.com/office/drawing/2014/main" id="{1411952B-322A-9205-6C95-1215D7B98447}"/>
              </a:ext>
            </a:extLst>
          </p:cNvPr>
          <p:cNvSpPr txBox="1"/>
          <p:nvPr/>
        </p:nvSpPr>
        <p:spPr>
          <a:xfrm>
            <a:off x="272143" y="1214401"/>
            <a:ext cx="4792805" cy="2339102"/>
          </a:xfrm>
          <a:prstGeom prst="rect">
            <a:avLst/>
          </a:prstGeom>
          <a:noFill/>
        </p:spPr>
        <p:txBody>
          <a:bodyPr wrap="square">
            <a:spAutoFit/>
          </a:bodyPr>
          <a:lstStyle/>
          <a:p>
            <a:pPr marL="285750" lvl="0" indent="-285750">
              <a:lnSpc>
                <a:spcPct val="100000"/>
              </a:lnSpc>
              <a:spcBef>
                <a:spcPts val="600"/>
              </a:spcBef>
              <a:buClr>
                <a:schemeClr val="tx1">
                  <a:lumMod val="50000"/>
                  <a:lumOff val="50000"/>
                </a:schemeClr>
              </a:buClr>
              <a:buFont typeface="Arial" panose="020B0604020202020204" pitchFamily="34" charset="0"/>
              <a:buChar char="•"/>
            </a:pPr>
            <a:r>
              <a:rPr lang="en-GB" sz="1800" dirty="0">
                <a:solidFill>
                  <a:srgbClr val="006892"/>
                </a:solidFill>
                <a:latin typeface="+mj-lt"/>
              </a:rPr>
              <a:t>23 Member States</a:t>
            </a:r>
          </a:p>
          <a:p>
            <a:pPr marL="285750" lvl="0" indent="-285750">
              <a:lnSpc>
                <a:spcPct val="100000"/>
              </a:lnSpc>
              <a:spcBef>
                <a:spcPts val="600"/>
              </a:spcBef>
              <a:buClr>
                <a:schemeClr val="tx1">
                  <a:lumMod val="50000"/>
                  <a:lumOff val="50000"/>
                </a:schemeClr>
              </a:buClr>
              <a:buFont typeface="Arial" panose="020B0604020202020204" pitchFamily="34" charset="0"/>
              <a:buChar char="•"/>
            </a:pPr>
            <a:r>
              <a:rPr lang="en-GB" sz="1800" dirty="0">
                <a:solidFill>
                  <a:srgbClr val="006892"/>
                </a:solidFill>
                <a:latin typeface="+mj-lt"/>
              </a:rPr>
              <a:t>3,600 employees</a:t>
            </a:r>
          </a:p>
          <a:p>
            <a:pPr marL="285750" lvl="0" indent="-285750">
              <a:lnSpc>
                <a:spcPct val="100000"/>
              </a:lnSpc>
              <a:spcBef>
                <a:spcPts val="600"/>
              </a:spcBef>
              <a:buClr>
                <a:schemeClr val="tx1">
                  <a:lumMod val="50000"/>
                  <a:lumOff val="50000"/>
                </a:schemeClr>
              </a:buClr>
              <a:buFont typeface="Arial" panose="020B0604020202020204" pitchFamily="34" charset="0"/>
              <a:buChar char="•"/>
            </a:pPr>
            <a:r>
              <a:rPr lang="en-GB" sz="1800" dirty="0">
                <a:solidFill>
                  <a:srgbClr val="006892"/>
                </a:solidFill>
                <a:latin typeface="+mj-lt"/>
              </a:rPr>
              <a:t>12,500 scientists (110 nationalities) using the Laboratory’s facilities</a:t>
            </a:r>
            <a:endParaRPr lang="en-GB" dirty="0">
              <a:solidFill>
                <a:srgbClr val="006892"/>
              </a:solidFill>
              <a:latin typeface="+mj-lt"/>
            </a:endParaRPr>
          </a:p>
          <a:p>
            <a:pPr marL="285750" indent="-285750">
              <a:spcBef>
                <a:spcPts val="600"/>
              </a:spcBef>
              <a:buClr>
                <a:schemeClr val="tx1">
                  <a:lumMod val="50000"/>
                  <a:lumOff val="50000"/>
                </a:schemeClr>
              </a:buClr>
              <a:buFont typeface="Arial" panose="020B0604020202020204" pitchFamily="34" charset="0"/>
              <a:buChar char="•"/>
            </a:pPr>
            <a:r>
              <a:rPr lang="en-GB" dirty="0">
                <a:solidFill>
                  <a:srgbClr val="006892"/>
                </a:solidFill>
                <a:latin typeface="+mj-lt"/>
              </a:rPr>
              <a:t>35 Non-Member States with Co-operation agreements with CERN</a:t>
            </a:r>
            <a:endParaRPr lang="en-GB" sz="1800" dirty="0">
              <a:solidFill>
                <a:srgbClr val="006892"/>
              </a:solidFill>
              <a:latin typeface="+mj-lt"/>
            </a:endParaRPr>
          </a:p>
          <a:p>
            <a:pPr marL="285750" indent="-285750">
              <a:spcBef>
                <a:spcPts val="600"/>
              </a:spcBef>
              <a:buClr>
                <a:schemeClr val="tx1">
                  <a:lumMod val="50000"/>
                  <a:lumOff val="50000"/>
                </a:schemeClr>
              </a:buClr>
              <a:buFont typeface="Arial" panose="020B0604020202020204" pitchFamily="34" charset="0"/>
              <a:buChar char="•"/>
            </a:pPr>
            <a:r>
              <a:rPr lang="en-GB" dirty="0">
                <a:solidFill>
                  <a:srgbClr val="006892"/>
                </a:solidFill>
                <a:latin typeface="+mj-lt"/>
              </a:rPr>
              <a:t>1,200 MCHF annual budget</a:t>
            </a:r>
          </a:p>
        </p:txBody>
      </p:sp>
      <p:sp>
        <p:nvSpPr>
          <p:cNvPr id="7" name="Title 6">
            <a:extLst>
              <a:ext uri="{FF2B5EF4-FFF2-40B4-BE49-F238E27FC236}">
                <a16:creationId xmlns:a16="http://schemas.microsoft.com/office/drawing/2014/main" id="{A41DE6E0-E7B0-3B00-D7D0-0EA31D24078C}"/>
              </a:ext>
            </a:extLst>
          </p:cNvPr>
          <p:cNvSpPr/>
          <p:nvPr/>
        </p:nvSpPr>
        <p:spPr bwMode="auto">
          <a:xfrm>
            <a:off x="245022" y="415330"/>
            <a:ext cx="11701956" cy="604781"/>
          </a:xfrm>
          <a:prstGeom prst="rect">
            <a:avLst/>
          </a:prstGeom>
          <a:noFill/>
        </p:spPr>
        <p:txBody>
          <a:bodyPr wrap="square" lIns="0" rIns="0" rtlCol="0">
            <a:noAutofit/>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r>
              <a:rPr lang="fr-CH" sz="4000" spc="-150" dirty="0">
                <a:solidFill>
                  <a:srgbClr val="006892"/>
                </a:solidFill>
                <a:latin typeface="Franklin Gothic Heavy" panose="020B0903020102020204" pitchFamily="34" charset="0"/>
              </a:rPr>
              <a:t>CERN</a:t>
            </a:r>
            <a:endParaRPr lang="en-GB" sz="4000" spc="-150" dirty="0">
              <a:latin typeface="Franklin Gothic Heavy" panose="020B0903020102020204" pitchFamily="34" charset="0"/>
            </a:endParaRPr>
          </a:p>
        </p:txBody>
      </p:sp>
      <p:sp>
        <p:nvSpPr>
          <p:cNvPr id="2" name="Date Placeholder 1">
            <a:extLst>
              <a:ext uri="{FF2B5EF4-FFF2-40B4-BE49-F238E27FC236}">
                <a16:creationId xmlns:a16="http://schemas.microsoft.com/office/drawing/2014/main" id="{A9C73D40-50C0-1C02-143B-143903DB06AC}"/>
              </a:ext>
            </a:extLst>
          </p:cNvPr>
          <p:cNvSpPr>
            <a:spLocks noGrp="1"/>
          </p:cNvSpPr>
          <p:nvPr>
            <p:ph type="dt" sz="half" idx="10"/>
          </p:nvPr>
        </p:nvSpPr>
        <p:spPr/>
        <p:txBody>
          <a:bodyPr/>
          <a:lstStyle/>
          <a:p>
            <a:r>
              <a:rPr lang="de-CH"/>
              <a:t>4.12.2023</a:t>
            </a:r>
            <a:endParaRPr lang="en-GB" dirty="0"/>
          </a:p>
        </p:txBody>
      </p:sp>
      <p:sp>
        <p:nvSpPr>
          <p:cNvPr id="4" name="Slide Number Placeholder 3">
            <a:extLst>
              <a:ext uri="{FF2B5EF4-FFF2-40B4-BE49-F238E27FC236}">
                <a16:creationId xmlns:a16="http://schemas.microsoft.com/office/drawing/2014/main" id="{C06D0E59-ED39-5EDC-E579-0A6927DF34C0}"/>
              </a:ext>
            </a:extLst>
          </p:cNvPr>
          <p:cNvSpPr>
            <a:spLocks noGrp="1"/>
          </p:cNvSpPr>
          <p:nvPr>
            <p:ph type="sldNum" sz="quarter" idx="12"/>
          </p:nvPr>
        </p:nvSpPr>
        <p:spPr/>
        <p:txBody>
          <a:bodyPr/>
          <a:lstStyle/>
          <a:p>
            <a:fld id="{581606D9-1424-D24D-8F08-847B0A6F25A1}" type="slidenum">
              <a:rPr lang="en-GB" smtClean="0"/>
              <a:t>2</a:t>
            </a:fld>
            <a:endParaRPr lang="en-GB"/>
          </a:p>
        </p:txBody>
      </p:sp>
      <p:sp>
        <p:nvSpPr>
          <p:cNvPr id="3" name="Footer Placeholder 2">
            <a:extLst>
              <a:ext uri="{FF2B5EF4-FFF2-40B4-BE49-F238E27FC236}">
                <a16:creationId xmlns:a16="http://schemas.microsoft.com/office/drawing/2014/main" id="{FC0255B2-8B3A-1701-EEDF-45425D672F73}"/>
              </a:ext>
            </a:extLst>
          </p:cNvPr>
          <p:cNvSpPr>
            <a:spLocks noGrp="1"/>
          </p:cNvSpPr>
          <p:nvPr>
            <p:ph type="ftr" sz="quarter" idx="11"/>
          </p:nvPr>
        </p:nvSpPr>
        <p:spPr/>
        <p:txBody>
          <a:bodyPr/>
          <a:lstStyle/>
          <a:p>
            <a:r>
              <a:rPr lang="en-GB"/>
              <a:t>SCE | Mar Capeans</a:t>
            </a:r>
          </a:p>
        </p:txBody>
      </p:sp>
    </p:spTree>
    <p:extLst>
      <p:ext uri="{BB962C8B-B14F-4D97-AF65-F5344CB8AC3E}">
        <p14:creationId xmlns:p14="http://schemas.microsoft.com/office/powerpoint/2010/main" val="24288878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n empty office space with a few doors&#10;&#10;Description automatically generated">
            <a:extLst>
              <a:ext uri="{FF2B5EF4-FFF2-40B4-BE49-F238E27FC236}">
                <a16:creationId xmlns:a16="http://schemas.microsoft.com/office/drawing/2014/main" id="{5234378D-EF6B-518A-F4DE-02F408F0E442}"/>
              </a:ext>
            </a:extLst>
          </p:cNvPr>
          <p:cNvPicPr>
            <a:picLocks noChangeAspect="1"/>
          </p:cNvPicPr>
          <p:nvPr/>
        </p:nvPicPr>
        <p:blipFill rotWithShape="1">
          <a:blip r:embed="rId3">
            <a:alphaModFix amt="22000"/>
            <a:extLst>
              <a:ext uri="{BEBA8EAE-BF5A-486C-A8C5-ECC9F3942E4B}">
                <a14:imgProps xmlns:a14="http://schemas.microsoft.com/office/drawing/2010/main">
                  <a14:imgLayer r:embed="rId4">
                    <a14:imgEffect>
                      <a14:saturation sat="66000"/>
                    </a14:imgEffect>
                    <a14:imgEffect>
                      <a14:brightnessContrast contrast="-8000"/>
                    </a14:imgEffect>
                  </a14:imgLayer>
                </a14:imgProps>
              </a:ext>
            </a:extLst>
          </a:blip>
          <a:srcRect l="8377" t="26168" r="19085" b="12622"/>
          <a:stretch/>
        </p:blipFill>
        <p:spPr>
          <a:xfrm>
            <a:off x="0" y="268357"/>
            <a:ext cx="12192000" cy="6858000"/>
          </a:xfrm>
          <a:prstGeom prst="rect">
            <a:avLst/>
          </a:prstGeom>
        </p:spPr>
      </p:pic>
      <p:sp>
        <p:nvSpPr>
          <p:cNvPr id="2" name="Title 6">
            <a:extLst>
              <a:ext uri="{FF2B5EF4-FFF2-40B4-BE49-F238E27FC236}">
                <a16:creationId xmlns:a16="http://schemas.microsoft.com/office/drawing/2014/main" id="{0A17B7B4-9FB9-E090-E293-5CE44F6A5462}"/>
              </a:ext>
            </a:extLst>
          </p:cNvPr>
          <p:cNvSpPr txBox="1">
            <a:spLocks noChangeArrowheads="1"/>
          </p:cNvSpPr>
          <p:nvPr/>
        </p:nvSpPr>
        <p:spPr bwMode="auto">
          <a:xfrm>
            <a:off x="0" y="166560"/>
            <a:ext cx="12192000" cy="460085"/>
          </a:xfrm>
          <a:prstGeom prst="rect">
            <a:avLst/>
          </a:prstGeom>
          <a:solidFill>
            <a:schemeClr val="bg1">
              <a:alpha val="63000"/>
            </a:schemeClr>
          </a:solidFill>
          <a:ln>
            <a:solidFill>
              <a:schemeClr val="bg2"/>
            </a:solidFill>
          </a:ln>
          <a:effectLst/>
        </p:spPr>
        <p:txBody>
          <a:bodyPr vert="horz" wrap="square" lIns="180000" tIns="45720" rIns="91440" bIns="45720" numCol="1" anchor="t"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fr-FR" sz="3000" dirty="0">
                <a:solidFill>
                  <a:srgbClr val="4C7FAE"/>
                </a:solidFill>
              </a:rPr>
              <a:t>Impact on surface</a:t>
            </a:r>
            <a:endParaRPr lang="fr-FR" sz="2200" spc="-80" dirty="0">
              <a:solidFill>
                <a:srgbClr val="4C7FAE"/>
              </a:solidFill>
            </a:endParaRPr>
          </a:p>
        </p:txBody>
      </p:sp>
      <p:sp>
        <p:nvSpPr>
          <p:cNvPr id="5" name="Footer Placeholder 4">
            <a:extLst>
              <a:ext uri="{FF2B5EF4-FFF2-40B4-BE49-F238E27FC236}">
                <a16:creationId xmlns:a16="http://schemas.microsoft.com/office/drawing/2014/main" id="{207C9BCB-F6F8-E6A9-7AE8-F727E5C354B4}"/>
              </a:ext>
            </a:extLst>
          </p:cNvPr>
          <p:cNvSpPr>
            <a:spLocks noGrp="1"/>
          </p:cNvSpPr>
          <p:nvPr>
            <p:ph type="ftr" sz="quarter" idx="11"/>
          </p:nvPr>
        </p:nvSpPr>
        <p:spPr/>
        <p:txBody>
          <a:bodyPr/>
          <a:lstStyle/>
          <a:p>
            <a:r>
              <a:rPr lang="en-GB"/>
              <a:t>SCE | Mar Capeans</a:t>
            </a:r>
          </a:p>
        </p:txBody>
      </p:sp>
      <p:sp>
        <p:nvSpPr>
          <p:cNvPr id="7" name="Slide Number Placeholder 6">
            <a:extLst>
              <a:ext uri="{FF2B5EF4-FFF2-40B4-BE49-F238E27FC236}">
                <a16:creationId xmlns:a16="http://schemas.microsoft.com/office/drawing/2014/main" id="{EC32965D-ED25-DC66-8EDC-D09B37D43350}"/>
              </a:ext>
            </a:extLst>
          </p:cNvPr>
          <p:cNvSpPr>
            <a:spLocks noGrp="1"/>
          </p:cNvSpPr>
          <p:nvPr>
            <p:ph type="sldNum" sz="quarter" idx="12"/>
          </p:nvPr>
        </p:nvSpPr>
        <p:spPr/>
        <p:txBody>
          <a:bodyPr/>
          <a:lstStyle/>
          <a:p>
            <a:fld id="{D87DEFE0-50E6-6F47-B4C7-9469A1E8D594}" type="slidenum">
              <a:rPr lang="en-GB" smtClean="0"/>
              <a:t>20</a:t>
            </a:fld>
            <a:endParaRPr lang="en-GB"/>
          </a:p>
        </p:txBody>
      </p:sp>
      <p:sp>
        <p:nvSpPr>
          <p:cNvPr id="8" name="Date Placeholder 7">
            <a:extLst>
              <a:ext uri="{FF2B5EF4-FFF2-40B4-BE49-F238E27FC236}">
                <a16:creationId xmlns:a16="http://schemas.microsoft.com/office/drawing/2014/main" id="{B1BFFD10-A84D-E388-CFA5-3FE442FFA4FD}"/>
              </a:ext>
            </a:extLst>
          </p:cNvPr>
          <p:cNvSpPr>
            <a:spLocks noGrp="1"/>
          </p:cNvSpPr>
          <p:nvPr>
            <p:ph type="dt" sz="half" idx="10"/>
          </p:nvPr>
        </p:nvSpPr>
        <p:spPr/>
        <p:txBody>
          <a:bodyPr/>
          <a:lstStyle/>
          <a:p>
            <a:r>
              <a:rPr lang="de-CH"/>
              <a:t>4.12.2023</a:t>
            </a:r>
            <a:endParaRPr lang="en-GB"/>
          </a:p>
        </p:txBody>
      </p:sp>
      <p:graphicFrame>
        <p:nvGraphicFramePr>
          <p:cNvPr id="6" name="Chart 5">
            <a:extLst>
              <a:ext uri="{FF2B5EF4-FFF2-40B4-BE49-F238E27FC236}">
                <a16:creationId xmlns:a16="http://schemas.microsoft.com/office/drawing/2014/main" id="{204A7C65-166D-A42D-5360-06847B5EA24E}"/>
              </a:ext>
            </a:extLst>
          </p:cNvPr>
          <p:cNvGraphicFramePr>
            <a:graphicFrameLocks/>
          </p:cNvGraphicFramePr>
          <p:nvPr/>
        </p:nvGraphicFramePr>
        <p:xfrm>
          <a:off x="1385484" y="1251746"/>
          <a:ext cx="9421031" cy="4699722"/>
        </p:xfrm>
        <a:graphic>
          <a:graphicData uri="http://schemas.openxmlformats.org/drawingml/2006/chart">
            <c:chart xmlns:c="http://schemas.openxmlformats.org/drawingml/2006/chart" xmlns:r="http://schemas.openxmlformats.org/officeDocument/2006/relationships" r:id="rId5"/>
          </a:graphicData>
        </a:graphic>
      </p:graphicFrame>
      <p:sp>
        <p:nvSpPr>
          <p:cNvPr id="9" name="TextBox 8">
            <a:extLst>
              <a:ext uri="{FF2B5EF4-FFF2-40B4-BE49-F238E27FC236}">
                <a16:creationId xmlns:a16="http://schemas.microsoft.com/office/drawing/2014/main" id="{97E0D79F-0FB3-D007-5779-03C3F1664C7C}"/>
              </a:ext>
            </a:extLst>
          </p:cNvPr>
          <p:cNvSpPr txBox="1"/>
          <p:nvPr/>
        </p:nvSpPr>
        <p:spPr>
          <a:xfrm>
            <a:off x="163308" y="754529"/>
            <a:ext cx="3875292" cy="369332"/>
          </a:xfrm>
          <a:prstGeom prst="rect">
            <a:avLst/>
          </a:prstGeom>
          <a:noFill/>
        </p:spPr>
        <p:txBody>
          <a:bodyPr wrap="none" rtlCol="0">
            <a:spAutoFit/>
          </a:bodyPr>
          <a:lstStyle/>
          <a:p>
            <a:r>
              <a:rPr lang="en-GB" dirty="0">
                <a:solidFill>
                  <a:schemeClr val="tx1">
                    <a:lumMod val="50000"/>
                    <a:lumOff val="50000"/>
                  </a:schemeClr>
                </a:solidFill>
                <a:latin typeface="+mj-lt"/>
              </a:rPr>
              <a:t>Total surface built at CERN: 430 000 m</a:t>
            </a:r>
            <a:r>
              <a:rPr lang="en-GB" baseline="30000" dirty="0">
                <a:solidFill>
                  <a:schemeClr val="tx1">
                    <a:lumMod val="50000"/>
                    <a:lumOff val="50000"/>
                  </a:schemeClr>
                </a:solidFill>
                <a:latin typeface="+mj-lt"/>
              </a:rPr>
              <a:t>2</a:t>
            </a:r>
          </a:p>
        </p:txBody>
      </p:sp>
    </p:spTree>
    <p:extLst>
      <p:ext uri="{BB962C8B-B14F-4D97-AF65-F5344CB8AC3E}">
        <p14:creationId xmlns:p14="http://schemas.microsoft.com/office/powerpoint/2010/main" val="11115418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bicycle, outdoor, parked, rack&#10;&#10;Description automatically generated">
            <a:extLst>
              <a:ext uri="{FF2B5EF4-FFF2-40B4-BE49-F238E27FC236}">
                <a16:creationId xmlns:a16="http://schemas.microsoft.com/office/drawing/2014/main" id="{7F7EC4D0-530D-4E90-9C3E-90112202BD3C}"/>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853529" y="5107510"/>
            <a:ext cx="1717272" cy="1548000"/>
          </a:xfrm>
          <a:prstGeom prst="rect">
            <a:avLst/>
          </a:prstGeom>
          <a:ln>
            <a:solidFill>
              <a:schemeClr val="bg1"/>
            </a:solidFill>
          </a:ln>
        </p:spPr>
      </p:pic>
      <p:pic>
        <p:nvPicPr>
          <p:cNvPr id="4098" name="Picture 2" descr="Tramway on street Free Photo">
            <a:extLst>
              <a:ext uri="{FF2B5EF4-FFF2-40B4-BE49-F238E27FC236}">
                <a16:creationId xmlns:a16="http://schemas.microsoft.com/office/drawing/2014/main" id="{2A6DD7BB-2F92-427C-A871-396B8D4B002B}"/>
              </a:ext>
            </a:extLst>
          </p:cNvPr>
          <p:cNvPicPr>
            <a:picLocks noChangeAspect="1" noChangeArrowheads="1"/>
          </p:cNvPicPr>
          <p:nvPr/>
        </p:nvPicPr>
        <p:blipFill rotWithShape="1">
          <a:blip r:embed="rId4" cstate="hqprint">
            <a:extLst>
              <a:ext uri="{28A0092B-C50C-407E-A947-70E740481C1C}">
                <a14:useLocalDpi xmlns:a14="http://schemas.microsoft.com/office/drawing/2010/main"/>
              </a:ext>
            </a:extLst>
          </a:blip>
          <a:srcRect/>
          <a:stretch/>
        </p:blipFill>
        <p:spPr bwMode="auto">
          <a:xfrm>
            <a:off x="848963" y="471069"/>
            <a:ext cx="1717271" cy="1528819"/>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60" name="Image 3">
            <a:extLst>
              <a:ext uri="{FF2B5EF4-FFF2-40B4-BE49-F238E27FC236}">
                <a16:creationId xmlns:a16="http://schemas.microsoft.com/office/drawing/2014/main" id="{53557B82-131C-4A73-9B0A-31D59F9782DA}"/>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bwMode="auto">
          <a:xfrm>
            <a:off x="853529" y="3559511"/>
            <a:ext cx="1717272" cy="1548000"/>
          </a:xfrm>
          <a:prstGeom prst="rect">
            <a:avLst/>
          </a:prstGeom>
          <a:ln>
            <a:solidFill>
              <a:schemeClr val="bg1"/>
            </a:solidFill>
          </a:ln>
          <a:effectLst/>
        </p:spPr>
      </p:pic>
      <p:sp>
        <p:nvSpPr>
          <p:cNvPr id="22" name="Circle: Hollow 21">
            <a:extLst>
              <a:ext uri="{FF2B5EF4-FFF2-40B4-BE49-F238E27FC236}">
                <a16:creationId xmlns:a16="http://schemas.microsoft.com/office/drawing/2014/main" id="{8C409BF5-0342-4112-9C02-9FDF3E6DD6FC}"/>
              </a:ext>
            </a:extLst>
          </p:cNvPr>
          <p:cNvSpPr/>
          <p:nvPr/>
        </p:nvSpPr>
        <p:spPr>
          <a:xfrm>
            <a:off x="4476000" y="1942350"/>
            <a:ext cx="3240000" cy="3240000"/>
          </a:xfrm>
          <a:prstGeom prst="donut">
            <a:avLst>
              <a:gd name="adj" fmla="val 10573"/>
            </a:avLst>
          </a:prstGeom>
          <a:gradFill>
            <a:gsLst>
              <a:gs pos="0">
                <a:schemeClr val="accent5">
                  <a:lumMod val="50000"/>
                </a:schemeClr>
              </a:gs>
              <a:gs pos="79000">
                <a:srgbClr val="089299">
                  <a:alpha val="80000"/>
                </a:srgbClr>
              </a:gs>
              <a:gs pos="61000">
                <a:srgbClr val="0892AC">
                  <a:alpha val="50000"/>
                </a:srgbClr>
              </a:gs>
              <a:gs pos="45000">
                <a:schemeClr val="accent5">
                  <a:alpha val="50000"/>
                </a:schemeClr>
              </a:gs>
              <a:gs pos="30000">
                <a:schemeClr val="accent5">
                  <a:alpha val="80000"/>
                </a:schemeClr>
              </a:gs>
              <a:gs pos="100000">
                <a:srgbClr val="077F7C"/>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3" name="Group 22">
            <a:extLst>
              <a:ext uri="{FF2B5EF4-FFF2-40B4-BE49-F238E27FC236}">
                <a16:creationId xmlns:a16="http://schemas.microsoft.com/office/drawing/2014/main" id="{314118C1-D538-443D-88D2-A21C105EDE04}"/>
              </a:ext>
            </a:extLst>
          </p:cNvPr>
          <p:cNvGrpSpPr>
            <a:grpSpLocks noChangeAspect="1"/>
          </p:cNvGrpSpPr>
          <p:nvPr/>
        </p:nvGrpSpPr>
        <p:grpSpPr>
          <a:xfrm>
            <a:off x="4643765" y="79828"/>
            <a:ext cx="7691197" cy="6149200"/>
            <a:chOff x="6630587" y="2501164"/>
            <a:chExt cx="5444395" cy="4352856"/>
          </a:xfrm>
        </p:grpSpPr>
        <p:pic>
          <p:nvPicPr>
            <p:cNvPr id="25" name="Picture 24" descr="Icon&#10;&#10;Description automatically generated">
              <a:extLst>
                <a:ext uri="{FF2B5EF4-FFF2-40B4-BE49-F238E27FC236}">
                  <a16:creationId xmlns:a16="http://schemas.microsoft.com/office/drawing/2014/main" id="{12CAFF79-4F01-4960-852F-8E705185815D}"/>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6900172" y="4224419"/>
              <a:ext cx="1504366" cy="1490696"/>
            </a:xfrm>
            <a:prstGeom prst="rect">
              <a:avLst/>
            </a:prstGeom>
            <a:ln>
              <a:noFill/>
            </a:ln>
            <a:effectLst>
              <a:outerShdw blurRad="292100" dist="139700" dir="2700000" algn="tl" rotWithShape="0">
                <a:srgbClr val="333333">
                  <a:alpha val="65000"/>
                </a:srgbClr>
              </a:outerShdw>
            </a:effectLst>
          </p:spPr>
        </p:pic>
        <p:sp>
          <p:nvSpPr>
            <p:cNvPr id="26" name="Circle: Hollow 25">
              <a:extLst>
                <a:ext uri="{FF2B5EF4-FFF2-40B4-BE49-F238E27FC236}">
                  <a16:creationId xmlns:a16="http://schemas.microsoft.com/office/drawing/2014/main" id="{073C840F-893F-4049-A0D6-7494A3F0C8AB}"/>
                </a:ext>
              </a:extLst>
            </p:cNvPr>
            <p:cNvSpPr/>
            <p:nvPr/>
          </p:nvSpPr>
          <p:spPr>
            <a:xfrm>
              <a:off x="6630587" y="3942086"/>
              <a:ext cx="2052000" cy="2052000"/>
            </a:xfrm>
            <a:prstGeom prst="donut">
              <a:avLst>
                <a:gd name="adj" fmla="val 10573"/>
              </a:avLst>
            </a:prstGeom>
            <a:gradFill>
              <a:gsLst>
                <a:gs pos="0">
                  <a:srgbClr val="ABC4DA">
                    <a:alpha val="90000"/>
                  </a:srgbClr>
                </a:gs>
                <a:gs pos="71000">
                  <a:srgbClr val="ABC4DA">
                    <a:alpha val="80000"/>
                  </a:srgbClr>
                </a:gs>
                <a:gs pos="52000">
                  <a:srgbClr val="E8EFF5">
                    <a:alpha val="50000"/>
                  </a:srgbClr>
                </a:gs>
                <a:gs pos="30000">
                  <a:srgbClr val="ABC4DA">
                    <a:alpha val="80000"/>
                  </a:srgbClr>
                </a:gs>
                <a:gs pos="100000">
                  <a:srgbClr val="ABC4DA">
                    <a:alpha val="90000"/>
                  </a:srgb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7" name="Oval 26">
              <a:extLst>
                <a:ext uri="{FF2B5EF4-FFF2-40B4-BE49-F238E27FC236}">
                  <a16:creationId xmlns:a16="http://schemas.microsoft.com/office/drawing/2014/main" id="{AE071577-FF4F-49F3-81E6-DAF559A02D8B}"/>
                </a:ext>
              </a:extLst>
            </p:cNvPr>
            <p:cNvSpPr>
              <a:spLocks noChangeAspect="1"/>
            </p:cNvSpPr>
            <p:nvPr/>
          </p:nvSpPr>
          <p:spPr>
            <a:xfrm flipH="1">
              <a:off x="9247792" y="2501164"/>
              <a:ext cx="828000" cy="820399"/>
            </a:xfrm>
            <a:prstGeom prst="ellipse">
              <a:avLst/>
            </a:prstGeom>
            <a:solidFill>
              <a:srgbClr val="E8EFF5">
                <a:alpha val="74000"/>
              </a:srgbClr>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1B82F125-4EED-4592-A466-79AAD980964A}"/>
                </a:ext>
              </a:extLst>
            </p:cNvPr>
            <p:cNvSpPr>
              <a:spLocks noChangeAspect="1"/>
            </p:cNvSpPr>
            <p:nvPr/>
          </p:nvSpPr>
          <p:spPr>
            <a:xfrm flipH="1">
              <a:off x="9678347" y="3792822"/>
              <a:ext cx="828000" cy="820399"/>
            </a:xfrm>
            <a:prstGeom prst="ellipse">
              <a:avLst/>
            </a:prstGeom>
            <a:solidFill>
              <a:srgbClr val="E8EFF5">
                <a:alpha val="74000"/>
              </a:srgbClr>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AFE6D4A1-5B4F-4EFA-9E45-DAF9993C36B4}"/>
                </a:ext>
              </a:extLst>
            </p:cNvPr>
            <p:cNvSpPr>
              <a:spLocks noChangeAspect="1"/>
            </p:cNvSpPr>
            <p:nvPr/>
          </p:nvSpPr>
          <p:spPr>
            <a:xfrm flipH="1">
              <a:off x="9283070" y="5077871"/>
              <a:ext cx="828000" cy="820399"/>
            </a:xfrm>
            <a:prstGeom prst="ellipse">
              <a:avLst/>
            </a:prstGeom>
            <a:solidFill>
              <a:srgbClr val="E8EFF5">
                <a:alpha val="74000"/>
              </a:srgbClr>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AA8C1CCA-2B69-4E91-9B8C-A9E9C4628C66}"/>
                </a:ext>
              </a:extLst>
            </p:cNvPr>
            <p:cNvSpPr>
              <a:spLocks noChangeAspect="1"/>
            </p:cNvSpPr>
            <p:nvPr/>
          </p:nvSpPr>
          <p:spPr>
            <a:xfrm flipH="1">
              <a:off x="8407723" y="6033621"/>
              <a:ext cx="828000" cy="820399"/>
            </a:xfrm>
            <a:prstGeom prst="ellipse">
              <a:avLst/>
            </a:prstGeom>
            <a:solidFill>
              <a:srgbClr val="E8EFF5">
                <a:alpha val="74000"/>
              </a:srgbClr>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157647AA-EE90-4FA3-8215-CB3302837307}"/>
                </a:ext>
              </a:extLst>
            </p:cNvPr>
            <p:cNvSpPr txBox="1"/>
            <p:nvPr/>
          </p:nvSpPr>
          <p:spPr>
            <a:xfrm>
              <a:off x="6723245" y="5484224"/>
              <a:ext cx="1968581" cy="392161"/>
            </a:xfrm>
            <a:prstGeom prst="rect">
              <a:avLst/>
            </a:prstGeom>
            <a:noFill/>
            <a:effectLst>
              <a:outerShdw blurRad="63500" dist="38100" dir="2700000" algn="tl" rotWithShape="0">
                <a:srgbClr val="22527D">
                  <a:alpha val="60000"/>
                </a:srgbClr>
              </a:outerShdw>
            </a:effectLst>
          </p:spPr>
          <p:txBody>
            <a:bodyPr wrap="square" rtlCol="0">
              <a:spAutoFit/>
            </a:bodyPr>
            <a:lstStyle>
              <a:defPPr>
                <a:defRPr lang="en-US"/>
              </a:defPPr>
              <a:lvl1pPr algn="ctr">
                <a:defRPr sz="3000" spc="-150">
                  <a:solidFill>
                    <a:schemeClr val="bg1"/>
                  </a:solidFill>
                  <a:latin typeface="Arial Black" panose="020B0A04020102020204" pitchFamily="34" charset="0"/>
                </a:defRPr>
              </a:lvl1pPr>
            </a:lstStyle>
            <a:p>
              <a:r>
                <a:rPr lang="fr-CH" dirty="0"/>
                <a:t>MOBILITY</a:t>
              </a:r>
              <a:endParaRPr lang="en-US" dirty="0"/>
            </a:p>
          </p:txBody>
        </p:sp>
        <p:cxnSp>
          <p:nvCxnSpPr>
            <p:cNvPr id="32" name="Straight Connector 31">
              <a:extLst>
                <a:ext uri="{FF2B5EF4-FFF2-40B4-BE49-F238E27FC236}">
                  <a16:creationId xmlns:a16="http://schemas.microsoft.com/office/drawing/2014/main" id="{D692663B-3FC0-40EF-B5CD-C472995816D7}"/>
                </a:ext>
              </a:extLst>
            </p:cNvPr>
            <p:cNvCxnSpPr>
              <a:cxnSpLocks/>
              <a:stCxn id="27" idx="6"/>
              <a:endCxn id="25" idx="3"/>
            </p:cNvCxnSpPr>
            <p:nvPr/>
          </p:nvCxnSpPr>
          <p:spPr>
            <a:xfrm flipH="1">
              <a:off x="8404538" y="2911364"/>
              <a:ext cx="843254" cy="2058403"/>
            </a:xfrm>
            <a:prstGeom prst="line">
              <a:avLst/>
            </a:prstGeom>
            <a:ln>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A8920F54-068B-48A4-84ED-79381D9AE001}"/>
                </a:ext>
              </a:extLst>
            </p:cNvPr>
            <p:cNvCxnSpPr>
              <a:cxnSpLocks/>
              <a:stCxn id="28" idx="6"/>
              <a:endCxn id="25" idx="3"/>
            </p:cNvCxnSpPr>
            <p:nvPr/>
          </p:nvCxnSpPr>
          <p:spPr>
            <a:xfrm flipH="1">
              <a:off x="8404538" y="4203022"/>
              <a:ext cx="1273809" cy="766746"/>
            </a:xfrm>
            <a:prstGeom prst="line">
              <a:avLst/>
            </a:prstGeom>
            <a:ln>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5872FAE5-09AE-4E5C-9FE6-C45690362FFC}"/>
                </a:ext>
              </a:extLst>
            </p:cNvPr>
            <p:cNvCxnSpPr>
              <a:cxnSpLocks/>
              <a:stCxn id="29" idx="7"/>
              <a:endCxn id="25" idx="3"/>
            </p:cNvCxnSpPr>
            <p:nvPr/>
          </p:nvCxnSpPr>
          <p:spPr>
            <a:xfrm flipH="1" flipV="1">
              <a:off x="8404538" y="4969768"/>
              <a:ext cx="999790" cy="228248"/>
            </a:xfrm>
            <a:prstGeom prst="line">
              <a:avLst/>
            </a:prstGeom>
            <a:ln>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00C4D380-39CE-492D-9125-6A2C5A9486A8}"/>
                </a:ext>
              </a:extLst>
            </p:cNvPr>
            <p:cNvCxnSpPr>
              <a:cxnSpLocks/>
              <a:stCxn id="30" idx="0"/>
              <a:endCxn id="25" idx="3"/>
            </p:cNvCxnSpPr>
            <p:nvPr/>
          </p:nvCxnSpPr>
          <p:spPr>
            <a:xfrm flipH="1" flipV="1">
              <a:off x="8404538" y="4969768"/>
              <a:ext cx="417185" cy="1063853"/>
            </a:xfrm>
            <a:prstGeom prst="line">
              <a:avLst/>
            </a:prstGeom>
            <a:ln>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86116394-BADE-45EA-81F1-6BA1026DD9E6}"/>
                </a:ext>
              </a:extLst>
            </p:cNvPr>
            <p:cNvSpPr txBox="1"/>
            <p:nvPr/>
          </p:nvSpPr>
          <p:spPr>
            <a:xfrm flipH="1">
              <a:off x="9643590" y="2501744"/>
              <a:ext cx="1862712" cy="305014"/>
            </a:xfrm>
            <a:prstGeom prst="rect">
              <a:avLst/>
            </a:prstGeom>
            <a:noFill/>
            <a:effectLst>
              <a:outerShdw blurRad="63500" dist="38100" dir="2700000" algn="tl" rotWithShape="0">
                <a:srgbClr val="22527D">
                  <a:alpha val="60000"/>
                </a:srgbClr>
              </a:outerShdw>
            </a:effectLst>
          </p:spPr>
          <p:txBody>
            <a:bodyPr wrap="square" lIns="36000" rIns="36000" rtlCol="0">
              <a:spAutoFit/>
            </a:bodyPr>
            <a:lstStyle/>
            <a:p>
              <a:r>
                <a:rPr lang="fr-CH" sz="2200" spc="-150" dirty="0">
                  <a:solidFill>
                    <a:schemeClr val="bg1"/>
                  </a:solidFill>
                  <a:latin typeface="Arial Black" panose="020B0A04020102020204" pitchFamily="34" charset="0"/>
                </a:rPr>
                <a:t>PARKING</a:t>
              </a:r>
              <a:endParaRPr lang="en-US" sz="2200" spc="-150" dirty="0">
                <a:solidFill>
                  <a:schemeClr val="bg1"/>
                </a:solidFill>
                <a:latin typeface="Arial Black" panose="020B0A04020102020204" pitchFamily="34" charset="0"/>
              </a:endParaRPr>
            </a:p>
          </p:txBody>
        </p:sp>
        <p:sp>
          <p:nvSpPr>
            <p:cNvPr id="39" name="TextBox 38">
              <a:extLst>
                <a:ext uri="{FF2B5EF4-FFF2-40B4-BE49-F238E27FC236}">
                  <a16:creationId xmlns:a16="http://schemas.microsoft.com/office/drawing/2014/main" id="{6A01BFB0-E696-429D-B874-EBD723A2144F}"/>
                </a:ext>
              </a:extLst>
            </p:cNvPr>
            <p:cNvSpPr txBox="1"/>
            <p:nvPr/>
          </p:nvSpPr>
          <p:spPr>
            <a:xfrm flipH="1">
              <a:off x="10153981" y="3814507"/>
              <a:ext cx="1622113" cy="305013"/>
            </a:xfrm>
            <a:prstGeom prst="rect">
              <a:avLst/>
            </a:prstGeom>
            <a:noFill/>
            <a:effectLst>
              <a:outerShdw blurRad="63500" dist="38100" dir="2700000" algn="tl" rotWithShape="0">
                <a:srgbClr val="22527D">
                  <a:alpha val="60000"/>
                </a:srgbClr>
              </a:outerShdw>
            </a:effectLst>
          </p:spPr>
          <p:txBody>
            <a:bodyPr wrap="square" lIns="36000" rIns="36000" rtlCol="0">
              <a:spAutoFit/>
            </a:bodyPr>
            <a:lstStyle>
              <a:defPPr>
                <a:defRPr lang="en-US"/>
              </a:defPPr>
              <a:lvl1pPr>
                <a:defRPr sz="2200" spc="-150">
                  <a:solidFill>
                    <a:schemeClr val="bg1"/>
                  </a:solidFill>
                  <a:latin typeface="Arial Black" panose="020B0A04020102020204" pitchFamily="34" charset="0"/>
                </a:defRPr>
              </a:lvl1pPr>
            </a:lstStyle>
            <a:p>
              <a:r>
                <a:rPr lang="fr-CH" dirty="0"/>
                <a:t>CIRCULATION</a:t>
              </a:r>
              <a:endParaRPr lang="en-US" dirty="0"/>
            </a:p>
          </p:txBody>
        </p:sp>
        <p:sp>
          <p:nvSpPr>
            <p:cNvPr id="55" name="TextBox 54">
              <a:extLst>
                <a:ext uri="{FF2B5EF4-FFF2-40B4-BE49-F238E27FC236}">
                  <a16:creationId xmlns:a16="http://schemas.microsoft.com/office/drawing/2014/main" id="{A363D34B-6126-4660-94AB-6DA013EF71AA}"/>
                </a:ext>
              </a:extLst>
            </p:cNvPr>
            <p:cNvSpPr txBox="1"/>
            <p:nvPr/>
          </p:nvSpPr>
          <p:spPr>
            <a:xfrm flipH="1">
              <a:off x="9874163" y="5198504"/>
              <a:ext cx="2072719" cy="305013"/>
            </a:xfrm>
            <a:prstGeom prst="rect">
              <a:avLst/>
            </a:prstGeom>
            <a:noFill/>
            <a:effectLst>
              <a:outerShdw blurRad="63500" dist="38100" dir="2700000" algn="tl" rotWithShape="0">
                <a:srgbClr val="22527D">
                  <a:alpha val="60000"/>
                </a:srgbClr>
              </a:outerShdw>
            </a:effectLst>
          </p:spPr>
          <p:txBody>
            <a:bodyPr wrap="square" lIns="36000" rIns="36000" rtlCol="0">
              <a:spAutoFit/>
            </a:bodyPr>
            <a:lstStyle>
              <a:defPPr>
                <a:defRPr lang="en-US"/>
              </a:defPPr>
              <a:lvl1pPr>
                <a:defRPr sz="2200" spc="-150">
                  <a:solidFill>
                    <a:schemeClr val="bg1"/>
                  </a:solidFill>
                  <a:latin typeface="Arial Black" panose="020B0A04020102020204" pitchFamily="34" charset="0"/>
                </a:defRPr>
              </a:lvl1pPr>
            </a:lstStyle>
            <a:p>
              <a:r>
                <a:rPr lang="fr-CH" dirty="0"/>
                <a:t>ALTERNATIVES</a:t>
              </a:r>
              <a:endParaRPr lang="en-US" dirty="0"/>
            </a:p>
          </p:txBody>
        </p:sp>
        <p:sp>
          <p:nvSpPr>
            <p:cNvPr id="56" name="TextBox 55">
              <a:extLst>
                <a:ext uri="{FF2B5EF4-FFF2-40B4-BE49-F238E27FC236}">
                  <a16:creationId xmlns:a16="http://schemas.microsoft.com/office/drawing/2014/main" id="{A218EEC9-B782-4E4E-AA87-5F536E6E21B3}"/>
                </a:ext>
              </a:extLst>
            </p:cNvPr>
            <p:cNvSpPr txBox="1"/>
            <p:nvPr/>
          </p:nvSpPr>
          <p:spPr>
            <a:xfrm flipH="1">
              <a:off x="8904432" y="6267313"/>
              <a:ext cx="3170550" cy="305013"/>
            </a:xfrm>
            <a:prstGeom prst="rect">
              <a:avLst/>
            </a:prstGeom>
            <a:noFill/>
            <a:effectLst>
              <a:outerShdw blurRad="63500" dist="38100" dir="2700000" algn="tl" rotWithShape="0">
                <a:srgbClr val="22527D">
                  <a:alpha val="60000"/>
                </a:srgbClr>
              </a:outerShdw>
            </a:effectLst>
          </p:spPr>
          <p:txBody>
            <a:bodyPr wrap="square" rtlCol="0">
              <a:spAutoFit/>
            </a:bodyPr>
            <a:lstStyle/>
            <a:p>
              <a:r>
                <a:rPr lang="fr-CH" sz="2200" spc="-150" dirty="0">
                  <a:solidFill>
                    <a:schemeClr val="bg1"/>
                  </a:solidFill>
                  <a:latin typeface="Arial Black" panose="020B0A04020102020204" pitchFamily="34" charset="0"/>
                </a:rPr>
                <a:t>INTERSITE TRANSPORT</a:t>
              </a:r>
              <a:endParaRPr lang="en-US" sz="2200" spc="-150" dirty="0">
                <a:solidFill>
                  <a:schemeClr val="bg1"/>
                </a:solidFill>
                <a:latin typeface="Arial Black" panose="020B0A04020102020204" pitchFamily="34" charset="0"/>
              </a:endParaRPr>
            </a:p>
          </p:txBody>
        </p:sp>
      </p:grpSp>
      <p:sp>
        <p:nvSpPr>
          <p:cNvPr id="57" name="Content Placeholder 3">
            <a:extLst>
              <a:ext uri="{FF2B5EF4-FFF2-40B4-BE49-F238E27FC236}">
                <a16:creationId xmlns:a16="http://schemas.microsoft.com/office/drawing/2014/main" id="{A33FFB0D-C10B-4AAD-BA16-C8B31F6D5D5B}"/>
              </a:ext>
            </a:extLst>
          </p:cNvPr>
          <p:cNvSpPr txBox="1">
            <a:spLocks/>
          </p:cNvSpPr>
          <p:nvPr/>
        </p:nvSpPr>
        <p:spPr bwMode="auto">
          <a:xfrm>
            <a:off x="7366571" y="5750610"/>
            <a:ext cx="4831693" cy="1068337"/>
          </a:xfrm>
          <a:prstGeom prst="rect">
            <a:avLst/>
          </a:prstGeom>
        </p:spPr>
        <p:txBody>
          <a:bodyPr vert="horz" lIns="72000" tIns="45720" rIns="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0"/>
              </a:spcBef>
              <a:spcAft>
                <a:spcPts val="300"/>
              </a:spcAft>
              <a:buClr>
                <a:srgbClr val="002060"/>
              </a:buClr>
            </a:pPr>
            <a:r>
              <a:rPr lang="en-GB" sz="1200" b="1" dirty="0">
                <a:solidFill>
                  <a:schemeClr val="tx1">
                    <a:lumMod val="65000"/>
                    <a:lumOff val="35000"/>
                  </a:schemeClr>
                </a:solidFill>
                <a:latin typeface="+mj-lt"/>
              </a:rPr>
              <a:t>Promote alternatives for travelling between the CERN sites :</a:t>
            </a:r>
          </a:p>
          <a:p>
            <a:pPr marL="84138" lvl="1" indent="-84138" algn="l">
              <a:spcBef>
                <a:spcPts val="0"/>
              </a:spcBef>
              <a:buFont typeface="Courier New" panose="02070309020205020404" pitchFamily="49" charset="0"/>
              <a:buChar char="o"/>
            </a:pPr>
            <a:r>
              <a:rPr lang="en-GB" sz="1200" dirty="0">
                <a:latin typeface="+mj-lt"/>
              </a:rPr>
              <a:t> Continue developing facilities associated with collective transport on site.</a:t>
            </a:r>
          </a:p>
          <a:p>
            <a:pPr marL="84138" lvl="1" indent="-84138" algn="l">
              <a:spcBef>
                <a:spcPts val="0"/>
              </a:spcBef>
              <a:buFont typeface="Courier New" panose="02070309020205020404" pitchFamily="49" charset="0"/>
              <a:buChar char="o"/>
            </a:pPr>
            <a:r>
              <a:rPr lang="en-GB" sz="1200" dirty="0">
                <a:latin typeface="+mj-lt"/>
              </a:rPr>
              <a:t> Optimise the management and supply of CERN vehicles</a:t>
            </a:r>
          </a:p>
          <a:p>
            <a:pPr marL="84138" lvl="1" indent="-84138" algn="l">
              <a:spcBef>
                <a:spcPts val="0"/>
              </a:spcBef>
              <a:buFont typeface="Courier New" panose="02070309020205020404" pitchFamily="49" charset="0"/>
              <a:buChar char="o"/>
            </a:pPr>
            <a:r>
              <a:rPr lang="en-GB" sz="1200" dirty="0">
                <a:latin typeface="+mj-lt"/>
              </a:rPr>
              <a:t> Expand and diversify CERN’s bicycle fleet.</a:t>
            </a:r>
          </a:p>
          <a:p>
            <a:pPr marL="84138" lvl="1" indent="-84138" algn="l">
              <a:spcBef>
                <a:spcPts val="0"/>
              </a:spcBef>
              <a:buFont typeface="Courier New" panose="02070309020205020404" pitchFamily="49" charset="0"/>
              <a:buChar char="o"/>
            </a:pPr>
            <a:r>
              <a:rPr lang="en-GB" sz="1200" dirty="0">
                <a:latin typeface="+mj-lt"/>
              </a:rPr>
              <a:t> Continue developing the network of footpaths and </a:t>
            </a:r>
            <a:r>
              <a:rPr lang="en-GB" sz="1200" dirty="0" err="1">
                <a:latin typeface="+mj-lt"/>
              </a:rPr>
              <a:t>cyclepaths</a:t>
            </a:r>
            <a:r>
              <a:rPr lang="en-GB" sz="1200" dirty="0">
                <a:latin typeface="+mj-lt"/>
              </a:rPr>
              <a:t> on site.</a:t>
            </a:r>
            <a:endParaRPr lang="en-GB" sz="1200" dirty="0"/>
          </a:p>
        </p:txBody>
      </p:sp>
      <p:sp>
        <p:nvSpPr>
          <p:cNvPr id="58" name="Content Placeholder 3">
            <a:extLst>
              <a:ext uri="{FF2B5EF4-FFF2-40B4-BE49-F238E27FC236}">
                <a16:creationId xmlns:a16="http://schemas.microsoft.com/office/drawing/2014/main" id="{E829C7D3-ACA5-41DD-B662-45BE92258C0F}"/>
              </a:ext>
            </a:extLst>
          </p:cNvPr>
          <p:cNvSpPr txBox="1">
            <a:spLocks/>
          </p:cNvSpPr>
          <p:nvPr/>
        </p:nvSpPr>
        <p:spPr bwMode="auto">
          <a:xfrm>
            <a:off x="8390879" y="431261"/>
            <a:ext cx="3770675" cy="1440858"/>
          </a:xfrm>
          <a:prstGeom prst="rect">
            <a:avLst/>
          </a:prstGeom>
        </p:spPr>
        <p:txBody>
          <a:bodyPr vert="horz" lIns="91440" tIns="45720" rIns="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0"/>
              </a:spcBef>
              <a:spcAft>
                <a:spcPts val="300"/>
              </a:spcAft>
              <a:buClr>
                <a:srgbClr val="002060"/>
              </a:buClr>
            </a:pPr>
            <a:r>
              <a:rPr lang="en-GB" sz="1200" b="1" dirty="0">
                <a:solidFill>
                  <a:schemeClr val="tx1">
                    <a:lumMod val="65000"/>
                    <a:lumOff val="35000"/>
                  </a:schemeClr>
                </a:solidFill>
                <a:latin typeface="+mj-lt"/>
              </a:rPr>
              <a:t>Optimise the car-parking facilities and their management :</a:t>
            </a:r>
          </a:p>
          <a:p>
            <a:pPr marL="142875" lvl="1" indent="-142875" algn="l">
              <a:spcBef>
                <a:spcPts val="0"/>
              </a:spcBef>
              <a:buFont typeface="Courier New" panose="02070309020205020404" pitchFamily="49" charset="0"/>
              <a:buChar char="o"/>
            </a:pPr>
            <a:r>
              <a:rPr lang="en-GB" sz="1200" dirty="0">
                <a:latin typeface="+mj-lt"/>
              </a:rPr>
              <a:t>Limit car parking </a:t>
            </a:r>
          </a:p>
          <a:p>
            <a:pPr marL="142875" lvl="1" indent="-142875" algn="l">
              <a:spcBef>
                <a:spcPts val="0"/>
              </a:spcBef>
              <a:buFont typeface="Courier New" panose="02070309020205020404" pitchFamily="49" charset="0"/>
              <a:buChar char="o"/>
            </a:pPr>
            <a:r>
              <a:rPr lang="en-GB" sz="1200" dirty="0">
                <a:latin typeface="+mj-lt"/>
              </a:rPr>
              <a:t>Privilege car parks close to the main road network in the context of new developments</a:t>
            </a:r>
          </a:p>
          <a:p>
            <a:pPr marL="142875" lvl="1" indent="-142875" algn="l">
              <a:spcBef>
                <a:spcPts val="0"/>
              </a:spcBef>
              <a:buFont typeface="Courier New" panose="02070309020205020404" pitchFamily="49" charset="0"/>
              <a:buChar char="o"/>
            </a:pPr>
            <a:r>
              <a:rPr lang="en-GB" sz="1200" dirty="0">
                <a:latin typeface="+mj-lt"/>
              </a:rPr>
              <a:t>Continue the development of facilities for soft-mobility</a:t>
            </a:r>
          </a:p>
          <a:p>
            <a:pPr marL="142875" lvl="1" indent="-142875" algn="l">
              <a:spcBef>
                <a:spcPts val="0"/>
              </a:spcBef>
              <a:buFont typeface="Courier New" panose="02070309020205020404" pitchFamily="49" charset="0"/>
              <a:buChar char="o"/>
            </a:pPr>
            <a:r>
              <a:rPr lang="en-GB" sz="1200" dirty="0">
                <a:latin typeface="+mj-lt"/>
              </a:rPr>
              <a:t>Develop communication promoting a reduction of the impact of people’s mobility at CERN</a:t>
            </a:r>
          </a:p>
        </p:txBody>
      </p:sp>
      <p:sp>
        <p:nvSpPr>
          <p:cNvPr id="59" name="Content Placeholder 3">
            <a:extLst>
              <a:ext uri="{FF2B5EF4-FFF2-40B4-BE49-F238E27FC236}">
                <a16:creationId xmlns:a16="http://schemas.microsoft.com/office/drawing/2014/main" id="{BEC2F049-891D-4E30-B2BE-79C7730F268F}"/>
              </a:ext>
            </a:extLst>
          </p:cNvPr>
          <p:cNvSpPr txBox="1">
            <a:spLocks/>
          </p:cNvSpPr>
          <p:nvPr/>
        </p:nvSpPr>
        <p:spPr bwMode="auto">
          <a:xfrm>
            <a:off x="8900179" y="4206992"/>
            <a:ext cx="3225900" cy="1158962"/>
          </a:xfrm>
          <a:prstGeom prst="rect">
            <a:avLst/>
          </a:prstGeom>
        </p:spPr>
        <p:txBody>
          <a:bodyPr vert="horz" lIns="0" tIns="45720" rIns="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0"/>
              </a:spcBef>
              <a:spcAft>
                <a:spcPts val="300"/>
              </a:spcAft>
              <a:buClr>
                <a:srgbClr val="002060"/>
              </a:buClr>
            </a:pPr>
            <a:r>
              <a:rPr lang="en-GB" sz="1200" b="1" dirty="0">
                <a:solidFill>
                  <a:schemeClr val="tx1">
                    <a:lumMod val="65000"/>
                    <a:lumOff val="35000"/>
                  </a:schemeClr>
                </a:solidFill>
                <a:latin typeface="+mj-lt"/>
              </a:rPr>
              <a:t>Encourage alternatives to individual motorised transport for commuting :</a:t>
            </a:r>
          </a:p>
          <a:p>
            <a:pPr marL="142875" lvl="1" indent="-142875" algn="l">
              <a:spcBef>
                <a:spcPts val="0"/>
              </a:spcBef>
              <a:buFont typeface="Courier New" panose="02070309020205020404" pitchFamily="49" charset="0"/>
              <a:buChar char="o"/>
            </a:pPr>
            <a:r>
              <a:rPr lang="en-GB" sz="1200" dirty="0">
                <a:latin typeface="+mj-lt"/>
              </a:rPr>
              <a:t>Encourage car sharing.</a:t>
            </a:r>
          </a:p>
          <a:p>
            <a:pPr marL="142875" lvl="1" indent="-142875" algn="l">
              <a:spcBef>
                <a:spcPts val="0"/>
              </a:spcBef>
              <a:buFont typeface="Courier New" panose="02070309020205020404" pitchFamily="49" charset="0"/>
              <a:buChar char="o"/>
            </a:pPr>
            <a:r>
              <a:rPr lang="en-GB" sz="1200" dirty="0">
                <a:latin typeface="+mj-lt"/>
              </a:rPr>
              <a:t>Improve the continuity, safety and comfort of soft-mobility routes and provide parking for bicycles.</a:t>
            </a:r>
            <a:endParaRPr lang="en-GB" sz="1200" dirty="0"/>
          </a:p>
        </p:txBody>
      </p:sp>
      <p:sp>
        <p:nvSpPr>
          <p:cNvPr id="61" name="Content Placeholder 3">
            <a:extLst>
              <a:ext uri="{FF2B5EF4-FFF2-40B4-BE49-F238E27FC236}">
                <a16:creationId xmlns:a16="http://schemas.microsoft.com/office/drawing/2014/main" id="{49533875-06FA-4711-A605-B3C7C56067FF}"/>
              </a:ext>
            </a:extLst>
          </p:cNvPr>
          <p:cNvSpPr txBox="1">
            <a:spLocks/>
          </p:cNvSpPr>
          <p:nvPr/>
        </p:nvSpPr>
        <p:spPr bwMode="auto">
          <a:xfrm>
            <a:off x="9274983" y="2409288"/>
            <a:ext cx="2917018" cy="1170666"/>
          </a:xfrm>
          <a:prstGeom prst="rect">
            <a:avLst/>
          </a:prstGeom>
        </p:spPr>
        <p:txBody>
          <a:bodyPr vert="horz" lIns="0" tIns="45720" rIns="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0"/>
              </a:spcBef>
              <a:spcAft>
                <a:spcPts val="300"/>
              </a:spcAft>
              <a:buClr>
                <a:srgbClr val="002060"/>
              </a:buClr>
            </a:pPr>
            <a:r>
              <a:rPr lang="en-GB" sz="1200" b="1" dirty="0">
                <a:solidFill>
                  <a:schemeClr val="tx1">
                    <a:lumMod val="65000"/>
                    <a:lumOff val="35000"/>
                  </a:schemeClr>
                </a:solidFill>
                <a:latin typeface="+mj-lt"/>
              </a:rPr>
              <a:t>Promote efficient and fluid access to and circulation on the CERN sites :</a:t>
            </a:r>
          </a:p>
          <a:p>
            <a:pPr marL="142875" lvl="1" indent="-133350" algn="l">
              <a:spcBef>
                <a:spcPts val="0"/>
              </a:spcBef>
              <a:buFont typeface="Courier New" panose="02070309020205020404" pitchFamily="49" charset="0"/>
              <a:buChar char="o"/>
            </a:pPr>
            <a:r>
              <a:rPr lang="en-GB" sz="1200" dirty="0">
                <a:latin typeface="+mj-lt"/>
              </a:rPr>
              <a:t>Optimise the fluidity of access to the CERN sites.</a:t>
            </a:r>
          </a:p>
          <a:p>
            <a:pPr marL="142875" lvl="1" indent="-133350" algn="l">
              <a:spcBef>
                <a:spcPts val="0"/>
              </a:spcBef>
              <a:buFont typeface="Courier New" panose="02070309020205020404" pitchFamily="49" charset="0"/>
              <a:buChar char="o"/>
            </a:pPr>
            <a:r>
              <a:rPr lang="en-GB" sz="1200" dirty="0">
                <a:latin typeface="+mj-lt"/>
              </a:rPr>
              <a:t>Improve the hierarchy of the road network inside the CERN site.</a:t>
            </a:r>
          </a:p>
          <a:p>
            <a:pPr marL="142875" lvl="1" indent="-133350" algn="l">
              <a:spcBef>
                <a:spcPts val="0"/>
              </a:spcBef>
              <a:buFont typeface="Courier New" panose="02070309020205020404" pitchFamily="49" charset="0"/>
              <a:buChar char="o"/>
            </a:pPr>
            <a:r>
              <a:rPr lang="en-GB" sz="1200" dirty="0">
                <a:latin typeface="+mj-lt"/>
              </a:rPr>
              <a:t>Continue developing accessible facilities for people with reduced mobility.</a:t>
            </a:r>
          </a:p>
        </p:txBody>
      </p:sp>
      <p:pic>
        <p:nvPicPr>
          <p:cNvPr id="4102" name="Picture 6" descr="Sign of bicycle on a red ground in the street Free Photo">
            <a:extLst>
              <a:ext uri="{FF2B5EF4-FFF2-40B4-BE49-F238E27FC236}">
                <a16:creationId xmlns:a16="http://schemas.microsoft.com/office/drawing/2014/main" id="{6AC21F99-6BEC-4411-BD32-F948AF4BB6FE}"/>
              </a:ext>
            </a:extLst>
          </p:cNvPr>
          <p:cNvPicPr>
            <a:picLocks noChangeAspect="1" noChangeArrowheads="1"/>
          </p:cNvPicPr>
          <p:nvPr/>
        </p:nvPicPr>
        <p:blipFill rotWithShape="1">
          <a:blip r:embed="rId7" cstate="hqprint">
            <a:extLst>
              <a:ext uri="{BEBA8EAE-BF5A-486C-A8C5-ECC9F3942E4B}">
                <a14:imgProps xmlns:a14="http://schemas.microsoft.com/office/drawing/2010/main">
                  <a14:imgLayer r:embed="rId8">
                    <a14:imgEffect>
                      <a14:saturation sat="66000"/>
                    </a14:imgEffect>
                  </a14:imgLayer>
                </a14:imgProps>
              </a:ext>
              <a:ext uri="{28A0092B-C50C-407E-A947-70E740481C1C}">
                <a14:useLocalDpi xmlns:a14="http://schemas.microsoft.com/office/drawing/2010/main"/>
              </a:ext>
            </a:extLst>
          </a:blip>
          <a:srcRect/>
          <a:stretch/>
        </p:blipFill>
        <p:spPr bwMode="auto">
          <a:xfrm>
            <a:off x="848962" y="2001234"/>
            <a:ext cx="1717272" cy="1553439"/>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5A0F4F09-1BCF-E0B4-1D8C-DA616BA6F682}"/>
              </a:ext>
            </a:extLst>
          </p:cNvPr>
          <p:cNvSpPr>
            <a:spLocks noGrp="1"/>
          </p:cNvSpPr>
          <p:nvPr>
            <p:ph type="sldNum" sz="quarter" idx="12"/>
          </p:nvPr>
        </p:nvSpPr>
        <p:spPr/>
        <p:txBody>
          <a:bodyPr/>
          <a:lstStyle/>
          <a:p>
            <a:fld id="{581606D9-1424-D24D-8F08-847B0A6F25A1}" type="slidenum">
              <a:rPr lang="en-GB" smtClean="0"/>
              <a:t>21</a:t>
            </a:fld>
            <a:endParaRPr lang="en-GB"/>
          </a:p>
        </p:txBody>
      </p:sp>
      <p:sp>
        <p:nvSpPr>
          <p:cNvPr id="36" name="Title 6">
            <a:extLst>
              <a:ext uri="{FF2B5EF4-FFF2-40B4-BE49-F238E27FC236}">
                <a16:creationId xmlns:a16="http://schemas.microsoft.com/office/drawing/2014/main" id="{A8E1E060-D2EF-BEFC-00B5-13B7105A3B6C}"/>
              </a:ext>
            </a:extLst>
          </p:cNvPr>
          <p:cNvSpPr txBox="1">
            <a:spLocks noChangeArrowheads="1"/>
          </p:cNvSpPr>
          <p:nvPr/>
        </p:nvSpPr>
        <p:spPr bwMode="auto">
          <a:xfrm>
            <a:off x="0" y="165275"/>
            <a:ext cx="12192000" cy="460085"/>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lgn="ctr">
              <a:defRPr/>
            </a:pPr>
            <a:r>
              <a:rPr lang="fr-CH" sz="4000" spc="-300" dirty="0">
                <a:solidFill>
                  <a:srgbClr val="006892"/>
                </a:solidFill>
                <a:latin typeface="Franklin Gothic Heavy" panose="020B0903020102020204" pitchFamily="34" charset="0"/>
              </a:rPr>
              <a:t>MASTERPLAN</a:t>
            </a:r>
            <a:r>
              <a:rPr lang="fr-CH" sz="4000" spc="-300" dirty="0">
                <a:latin typeface="Franklin Gothic Heavy" panose="020B0903020102020204" pitchFamily="34" charset="0"/>
              </a:rPr>
              <a:t>2040</a:t>
            </a:r>
            <a:endParaRPr lang="fr-FR" sz="4000" b="1" spc="-80" dirty="0">
              <a:solidFill>
                <a:srgbClr val="4C7FAE"/>
              </a:solidFill>
            </a:endParaRPr>
          </a:p>
        </p:txBody>
      </p:sp>
      <p:sp>
        <p:nvSpPr>
          <p:cNvPr id="2" name="Date Placeholder 1">
            <a:extLst>
              <a:ext uri="{FF2B5EF4-FFF2-40B4-BE49-F238E27FC236}">
                <a16:creationId xmlns:a16="http://schemas.microsoft.com/office/drawing/2014/main" id="{50F0912E-36B0-1BA0-3FB7-1DF655273B63}"/>
              </a:ext>
            </a:extLst>
          </p:cNvPr>
          <p:cNvSpPr>
            <a:spLocks noGrp="1"/>
          </p:cNvSpPr>
          <p:nvPr>
            <p:ph type="dt" sz="half" idx="10"/>
          </p:nvPr>
        </p:nvSpPr>
        <p:spPr/>
        <p:txBody>
          <a:bodyPr/>
          <a:lstStyle/>
          <a:p>
            <a:r>
              <a:rPr lang="de-CH"/>
              <a:t>4.12.2023</a:t>
            </a:r>
            <a:endParaRPr lang="en-GB"/>
          </a:p>
        </p:txBody>
      </p:sp>
      <p:sp>
        <p:nvSpPr>
          <p:cNvPr id="3" name="Footer Placeholder 2">
            <a:extLst>
              <a:ext uri="{FF2B5EF4-FFF2-40B4-BE49-F238E27FC236}">
                <a16:creationId xmlns:a16="http://schemas.microsoft.com/office/drawing/2014/main" id="{95DE6D84-FE9A-03B5-9E04-73EC8497BFD9}"/>
              </a:ext>
            </a:extLst>
          </p:cNvPr>
          <p:cNvSpPr>
            <a:spLocks noGrp="1"/>
          </p:cNvSpPr>
          <p:nvPr>
            <p:ph type="ftr" sz="quarter" idx="11"/>
          </p:nvPr>
        </p:nvSpPr>
        <p:spPr/>
        <p:txBody>
          <a:bodyPr/>
          <a:lstStyle/>
          <a:p>
            <a:r>
              <a:rPr lang="en-GB"/>
              <a:t>SCE | Mar Capeans</a:t>
            </a:r>
          </a:p>
        </p:txBody>
      </p:sp>
    </p:spTree>
    <p:extLst>
      <p:ext uri="{BB962C8B-B14F-4D97-AF65-F5344CB8AC3E}">
        <p14:creationId xmlns:p14="http://schemas.microsoft.com/office/powerpoint/2010/main" val="26942419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par>
                          <p:cTn id="7" fill="hold">
                            <p:stCondLst>
                              <p:cond delay="0"/>
                            </p:stCondLst>
                            <p:childTnLst>
                              <p:par>
                                <p:cTn id="8" presetID="42" presetClass="path" presetSubtype="0" accel="50000" decel="50000" fill="hold" nodeType="afterEffect">
                                  <p:stCondLst>
                                    <p:cond delay="0"/>
                                  </p:stCondLst>
                                  <p:childTnLst>
                                    <p:animMotion origin="layout" path="M 0.23151 0.2919 L -0.00221 0.00185 " pathEditMode="relative" rAng="0" ptsTypes="AA">
                                      <p:cBhvr>
                                        <p:cTn id="9" dur="1000" fill="hold"/>
                                        <p:tgtEl>
                                          <p:spTgt spid="23"/>
                                        </p:tgtEl>
                                        <p:attrNameLst>
                                          <p:attrName>ppt_x</p:attrName>
                                          <p:attrName>ppt_y</p:attrName>
                                        </p:attrNameLst>
                                      </p:cBhvr>
                                      <p:rCtr x="-11693" y="-14514"/>
                                    </p:animMotion>
                                  </p:childTnLst>
                                </p:cTn>
                              </p:par>
                              <p:par>
                                <p:cTn id="10" presetID="10" presetClass="entr" presetSubtype="0" fill="hold" nodeType="withEffect">
                                  <p:stCondLst>
                                    <p:cond delay="0"/>
                                  </p:stCondLst>
                                  <p:childTnLst>
                                    <p:set>
                                      <p:cBhvr>
                                        <p:cTn id="11" dur="1" fill="hold">
                                          <p:stCondLst>
                                            <p:cond delay="0"/>
                                          </p:stCondLst>
                                        </p:cTn>
                                        <p:tgtEl>
                                          <p:spTgt spid="4098"/>
                                        </p:tgtEl>
                                        <p:attrNameLst>
                                          <p:attrName>style.visibility</p:attrName>
                                        </p:attrNameLst>
                                      </p:cBhvr>
                                      <p:to>
                                        <p:strVal val="visible"/>
                                      </p:to>
                                    </p:set>
                                    <p:animEffect transition="in" filter="fade">
                                      <p:cBhvr>
                                        <p:cTn id="12" dur="500"/>
                                        <p:tgtEl>
                                          <p:spTgt spid="4098"/>
                                        </p:tgtEl>
                                      </p:cBhvr>
                                    </p:animEffect>
                                  </p:childTnLst>
                                </p:cTn>
                              </p:par>
                              <p:par>
                                <p:cTn id="13" presetID="10" presetClass="entr" presetSubtype="0" fill="hold" nodeType="withEffect">
                                  <p:stCondLst>
                                    <p:cond delay="250"/>
                                  </p:stCondLst>
                                  <p:childTnLst>
                                    <p:set>
                                      <p:cBhvr>
                                        <p:cTn id="14" dur="1" fill="hold">
                                          <p:stCondLst>
                                            <p:cond delay="0"/>
                                          </p:stCondLst>
                                        </p:cTn>
                                        <p:tgtEl>
                                          <p:spTgt spid="4102"/>
                                        </p:tgtEl>
                                        <p:attrNameLst>
                                          <p:attrName>style.visibility</p:attrName>
                                        </p:attrNameLst>
                                      </p:cBhvr>
                                      <p:to>
                                        <p:strVal val="visible"/>
                                      </p:to>
                                    </p:set>
                                    <p:animEffect transition="in" filter="fade">
                                      <p:cBhvr>
                                        <p:cTn id="15" dur="500"/>
                                        <p:tgtEl>
                                          <p:spTgt spid="4102"/>
                                        </p:tgtEl>
                                      </p:cBhvr>
                                    </p:animEffect>
                                  </p:childTnLst>
                                </p:cTn>
                              </p:par>
                              <p:par>
                                <p:cTn id="16" presetID="10" presetClass="entr" presetSubtype="0" fill="hold" nodeType="withEffect">
                                  <p:stCondLst>
                                    <p:cond delay="50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par>
                          <p:cTn id="19" fill="hold">
                            <p:stCondLst>
                              <p:cond delay="1000"/>
                            </p:stCondLst>
                            <p:childTnLst>
                              <p:par>
                                <p:cTn id="20" presetID="22" presetClass="entr" presetSubtype="1" fill="hold" grpId="0" nodeType="afterEffect">
                                  <p:stCondLst>
                                    <p:cond delay="0"/>
                                  </p:stCondLst>
                                  <p:childTnLst>
                                    <p:set>
                                      <p:cBhvr>
                                        <p:cTn id="21" dur="1" fill="hold">
                                          <p:stCondLst>
                                            <p:cond delay="0"/>
                                          </p:stCondLst>
                                        </p:cTn>
                                        <p:tgtEl>
                                          <p:spTgt spid="58"/>
                                        </p:tgtEl>
                                        <p:attrNameLst>
                                          <p:attrName>style.visibility</p:attrName>
                                        </p:attrNameLst>
                                      </p:cBhvr>
                                      <p:to>
                                        <p:strVal val="visible"/>
                                      </p:to>
                                    </p:set>
                                    <p:animEffect transition="in" filter="wipe(up)">
                                      <p:cBhvr>
                                        <p:cTn id="22" dur="500"/>
                                        <p:tgtEl>
                                          <p:spTgt spid="58"/>
                                        </p:tgtEl>
                                      </p:cBhvr>
                                    </p:animEffect>
                                  </p:childTnLst>
                                </p:cTn>
                              </p:par>
                            </p:childTnLst>
                          </p:cTn>
                        </p:par>
                        <p:par>
                          <p:cTn id="23" fill="hold">
                            <p:stCondLst>
                              <p:cond delay="1500"/>
                            </p:stCondLst>
                            <p:childTnLst>
                              <p:par>
                                <p:cTn id="24" presetID="22" presetClass="entr" presetSubtype="1" fill="hold" grpId="0" nodeType="afterEffect">
                                  <p:stCondLst>
                                    <p:cond delay="0"/>
                                  </p:stCondLst>
                                  <p:childTnLst>
                                    <p:set>
                                      <p:cBhvr>
                                        <p:cTn id="25" dur="1" fill="hold">
                                          <p:stCondLst>
                                            <p:cond delay="0"/>
                                          </p:stCondLst>
                                        </p:cTn>
                                        <p:tgtEl>
                                          <p:spTgt spid="61"/>
                                        </p:tgtEl>
                                        <p:attrNameLst>
                                          <p:attrName>style.visibility</p:attrName>
                                        </p:attrNameLst>
                                      </p:cBhvr>
                                      <p:to>
                                        <p:strVal val="visible"/>
                                      </p:to>
                                    </p:set>
                                    <p:animEffect transition="in" filter="wipe(up)">
                                      <p:cBhvr>
                                        <p:cTn id="26" dur="500"/>
                                        <p:tgtEl>
                                          <p:spTgt spid="61"/>
                                        </p:tgtEl>
                                      </p:cBhvr>
                                    </p:animEffect>
                                  </p:childTnLst>
                                </p:cTn>
                              </p:par>
                            </p:childTnLst>
                          </p:cTn>
                        </p:par>
                        <p:par>
                          <p:cTn id="27" fill="hold">
                            <p:stCondLst>
                              <p:cond delay="2000"/>
                            </p:stCondLst>
                            <p:childTnLst>
                              <p:par>
                                <p:cTn id="28" presetID="22" presetClass="entr" presetSubtype="1" fill="hold" grpId="0" nodeType="afterEffect">
                                  <p:stCondLst>
                                    <p:cond delay="0"/>
                                  </p:stCondLst>
                                  <p:childTnLst>
                                    <p:set>
                                      <p:cBhvr>
                                        <p:cTn id="29" dur="1" fill="hold">
                                          <p:stCondLst>
                                            <p:cond delay="0"/>
                                          </p:stCondLst>
                                        </p:cTn>
                                        <p:tgtEl>
                                          <p:spTgt spid="59"/>
                                        </p:tgtEl>
                                        <p:attrNameLst>
                                          <p:attrName>style.visibility</p:attrName>
                                        </p:attrNameLst>
                                      </p:cBhvr>
                                      <p:to>
                                        <p:strVal val="visible"/>
                                      </p:to>
                                    </p:set>
                                    <p:animEffect transition="in" filter="wipe(up)">
                                      <p:cBhvr>
                                        <p:cTn id="30" dur="500"/>
                                        <p:tgtEl>
                                          <p:spTgt spid="59"/>
                                        </p:tgtEl>
                                      </p:cBhvr>
                                    </p:animEffect>
                                  </p:childTnLst>
                                </p:cTn>
                              </p:par>
                            </p:childTnLst>
                          </p:cTn>
                        </p:par>
                        <p:par>
                          <p:cTn id="31" fill="hold">
                            <p:stCondLst>
                              <p:cond delay="2500"/>
                            </p:stCondLst>
                            <p:childTnLst>
                              <p:par>
                                <p:cTn id="32" presetID="22" presetClass="entr" presetSubtype="1" fill="hold" grpId="0" nodeType="afterEffect">
                                  <p:stCondLst>
                                    <p:cond delay="0"/>
                                  </p:stCondLst>
                                  <p:childTnLst>
                                    <p:set>
                                      <p:cBhvr>
                                        <p:cTn id="33" dur="1" fill="hold">
                                          <p:stCondLst>
                                            <p:cond delay="0"/>
                                          </p:stCondLst>
                                        </p:cTn>
                                        <p:tgtEl>
                                          <p:spTgt spid="57"/>
                                        </p:tgtEl>
                                        <p:attrNameLst>
                                          <p:attrName>style.visibility</p:attrName>
                                        </p:attrNameLst>
                                      </p:cBhvr>
                                      <p:to>
                                        <p:strVal val="visible"/>
                                      </p:to>
                                    </p:set>
                                    <p:animEffect transition="in" filter="wipe(up)">
                                      <p:cBhvr>
                                        <p:cTn id="3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59" grpId="0"/>
      <p:bldP spid="6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Picture 53">
            <a:extLst>
              <a:ext uri="{FF2B5EF4-FFF2-40B4-BE49-F238E27FC236}">
                <a16:creationId xmlns:a16="http://schemas.microsoft.com/office/drawing/2014/main" id="{7DF0908F-3E5D-4641-AD2D-A3881A2CCC73}"/>
              </a:ext>
            </a:extLst>
          </p:cNvPr>
          <p:cNvPicPr>
            <a:picLocks noChangeAspect="1"/>
          </p:cNvPicPr>
          <p:nvPr/>
        </p:nvPicPr>
        <p:blipFill rotWithShape="1">
          <a:blip r:embed="rId3" cstate="hqprint">
            <a:extLst>
              <a:ext uri="{BEBA8EAE-BF5A-486C-A8C5-ECC9F3942E4B}">
                <a14:imgProps xmlns:a14="http://schemas.microsoft.com/office/drawing/2010/main">
                  <a14:imgLayer r:embed="rId4">
                    <a14:imgEffect>
                      <a14:colorTemperature colorTemp="5900"/>
                    </a14:imgEffect>
                  </a14:imgLayer>
                </a14:imgProps>
              </a:ext>
              <a:ext uri="{28A0092B-C50C-407E-A947-70E740481C1C}">
                <a14:useLocalDpi xmlns:a14="http://schemas.microsoft.com/office/drawing/2010/main"/>
              </a:ext>
            </a:extLst>
          </a:blip>
          <a:srcRect/>
          <a:stretch/>
        </p:blipFill>
        <p:spPr>
          <a:xfrm>
            <a:off x="848963" y="0"/>
            <a:ext cx="1717273" cy="5119386"/>
          </a:xfrm>
          <a:prstGeom prst="rect">
            <a:avLst/>
          </a:prstGeom>
        </p:spPr>
      </p:pic>
      <p:pic>
        <p:nvPicPr>
          <p:cNvPr id="60" name="Image 3">
            <a:extLst>
              <a:ext uri="{FF2B5EF4-FFF2-40B4-BE49-F238E27FC236}">
                <a16:creationId xmlns:a16="http://schemas.microsoft.com/office/drawing/2014/main" id="{53557B82-131C-4A73-9B0A-31D59F9782DA}"/>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bwMode="auto">
          <a:xfrm>
            <a:off x="848964" y="5119386"/>
            <a:ext cx="1717272" cy="1548000"/>
          </a:xfrm>
          <a:prstGeom prst="rect">
            <a:avLst/>
          </a:prstGeom>
          <a:ln>
            <a:noFill/>
          </a:ln>
          <a:effectLst/>
        </p:spPr>
      </p:pic>
      <p:sp>
        <p:nvSpPr>
          <p:cNvPr id="22" name="Circle: Hollow 21">
            <a:extLst>
              <a:ext uri="{FF2B5EF4-FFF2-40B4-BE49-F238E27FC236}">
                <a16:creationId xmlns:a16="http://schemas.microsoft.com/office/drawing/2014/main" id="{8C409BF5-0342-4112-9C02-9FDF3E6DD6FC}"/>
              </a:ext>
            </a:extLst>
          </p:cNvPr>
          <p:cNvSpPr/>
          <p:nvPr/>
        </p:nvSpPr>
        <p:spPr>
          <a:xfrm>
            <a:off x="4476000" y="1942350"/>
            <a:ext cx="3240000" cy="3240000"/>
          </a:xfrm>
          <a:prstGeom prst="donut">
            <a:avLst>
              <a:gd name="adj" fmla="val 10573"/>
            </a:avLst>
          </a:prstGeom>
          <a:gradFill>
            <a:gsLst>
              <a:gs pos="0">
                <a:schemeClr val="accent5">
                  <a:lumMod val="50000"/>
                </a:schemeClr>
              </a:gs>
              <a:gs pos="79000">
                <a:srgbClr val="089299">
                  <a:alpha val="80000"/>
                </a:srgbClr>
              </a:gs>
              <a:gs pos="61000">
                <a:srgbClr val="0892AC">
                  <a:alpha val="50000"/>
                </a:srgbClr>
              </a:gs>
              <a:gs pos="45000">
                <a:schemeClr val="accent5">
                  <a:alpha val="50000"/>
                </a:schemeClr>
              </a:gs>
              <a:gs pos="30000">
                <a:schemeClr val="accent5">
                  <a:alpha val="80000"/>
                </a:schemeClr>
              </a:gs>
              <a:gs pos="100000">
                <a:srgbClr val="077F7C"/>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1" name="Group 40">
            <a:extLst>
              <a:ext uri="{FF2B5EF4-FFF2-40B4-BE49-F238E27FC236}">
                <a16:creationId xmlns:a16="http://schemas.microsoft.com/office/drawing/2014/main" id="{4B1727BB-4F60-47E7-B8D1-15BC5BCD65EC}"/>
              </a:ext>
            </a:extLst>
          </p:cNvPr>
          <p:cNvGrpSpPr>
            <a:grpSpLocks noChangeAspect="1"/>
          </p:cNvGrpSpPr>
          <p:nvPr/>
        </p:nvGrpSpPr>
        <p:grpSpPr>
          <a:xfrm>
            <a:off x="4651715" y="822082"/>
            <a:ext cx="7812813" cy="4186800"/>
            <a:chOff x="6630587" y="230265"/>
            <a:chExt cx="5535169" cy="2966236"/>
          </a:xfrm>
        </p:grpSpPr>
        <p:pic>
          <p:nvPicPr>
            <p:cNvPr id="42" name="Picture 41" descr="Icon&#10;&#10;Description automatically generated">
              <a:extLst>
                <a:ext uri="{FF2B5EF4-FFF2-40B4-BE49-F238E27FC236}">
                  <a16:creationId xmlns:a16="http://schemas.microsoft.com/office/drawing/2014/main" id="{803A555F-07B6-4269-B8F5-62F858B1796C}"/>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6900172" y="1431048"/>
              <a:ext cx="1504366" cy="1490696"/>
            </a:xfrm>
            <a:prstGeom prst="rect">
              <a:avLst/>
            </a:prstGeom>
            <a:ln>
              <a:noFill/>
            </a:ln>
            <a:effectLst>
              <a:outerShdw blurRad="292100" dist="139700" dir="2700000" algn="tl" rotWithShape="0">
                <a:srgbClr val="333333">
                  <a:alpha val="65000"/>
                </a:srgbClr>
              </a:outerShdw>
            </a:effectLst>
          </p:spPr>
        </p:pic>
        <p:sp>
          <p:nvSpPr>
            <p:cNvPr id="43" name="Circle: Hollow 42">
              <a:extLst>
                <a:ext uri="{FF2B5EF4-FFF2-40B4-BE49-F238E27FC236}">
                  <a16:creationId xmlns:a16="http://schemas.microsoft.com/office/drawing/2014/main" id="{FC7A49F6-44D8-49A0-BF07-E203D709C8FD}"/>
                </a:ext>
              </a:extLst>
            </p:cNvPr>
            <p:cNvSpPr/>
            <p:nvPr/>
          </p:nvSpPr>
          <p:spPr>
            <a:xfrm>
              <a:off x="6630587" y="1144501"/>
              <a:ext cx="2052000" cy="2052000"/>
            </a:xfrm>
            <a:prstGeom prst="donut">
              <a:avLst>
                <a:gd name="adj" fmla="val 10573"/>
              </a:avLst>
            </a:prstGeom>
            <a:gradFill>
              <a:gsLst>
                <a:gs pos="0">
                  <a:srgbClr val="ABC4DA">
                    <a:alpha val="90000"/>
                  </a:srgbClr>
                </a:gs>
                <a:gs pos="71000">
                  <a:srgbClr val="ABC4DA">
                    <a:alpha val="80000"/>
                  </a:srgbClr>
                </a:gs>
                <a:gs pos="52000">
                  <a:srgbClr val="E8EFF5">
                    <a:alpha val="50000"/>
                  </a:srgbClr>
                </a:gs>
                <a:gs pos="30000">
                  <a:srgbClr val="ABC4DA">
                    <a:alpha val="80000"/>
                  </a:srgbClr>
                </a:gs>
                <a:gs pos="100000">
                  <a:srgbClr val="ABC4DA">
                    <a:alpha val="90000"/>
                  </a:srgb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4" name="Oval 43">
              <a:extLst>
                <a:ext uri="{FF2B5EF4-FFF2-40B4-BE49-F238E27FC236}">
                  <a16:creationId xmlns:a16="http://schemas.microsoft.com/office/drawing/2014/main" id="{239970AB-4536-43A4-9D4C-39DEA5C156C9}"/>
                </a:ext>
              </a:extLst>
            </p:cNvPr>
            <p:cNvSpPr>
              <a:spLocks noChangeAspect="1"/>
            </p:cNvSpPr>
            <p:nvPr/>
          </p:nvSpPr>
          <p:spPr>
            <a:xfrm flipH="1">
              <a:off x="8525030" y="230265"/>
              <a:ext cx="828000" cy="820399"/>
            </a:xfrm>
            <a:prstGeom prst="ellipse">
              <a:avLst/>
            </a:prstGeom>
            <a:solidFill>
              <a:srgbClr val="E8EFF5">
                <a:alpha val="74000"/>
              </a:srgbClr>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ED4BE9F8-2599-491F-9427-339E0DD9D948}"/>
                </a:ext>
              </a:extLst>
            </p:cNvPr>
            <p:cNvSpPr>
              <a:spLocks noChangeAspect="1"/>
            </p:cNvSpPr>
            <p:nvPr/>
          </p:nvSpPr>
          <p:spPr>
            <a:xfrm flipH="1">
              <a:off x="9359224" y="1813679"/>
              <a:ext cx="828000" cy="820399"/>
            </a:xfrm>
            <a:prstGeom prst="ellipse">
              <a:avLst/>
            </a:prstGeom>
            <a:solidFill>
              <a:srgbClr val="E8EFF5">
                <a:alpha val="74000"/>
              </a:srgbClr>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TextBox 45">
              <a:extLst>
                <a:ext uri="{FF2B5EF4-FFF2-40B4-BE49-F238E27FC236}">
                  <a16:creationId xmlns:a16="http://schemas.microsoft.com/office/drawing/2014/main" id="{DFE9C55A-F04F-45B7-8265-3783F83963BD}"/>
                </a:ext>
              </a:extLst>
            </p:cNvPr>
            <p:cNvSpPr txBox="1"/>
            <p:nvPr/>
          </p:nvSpPr>
          <p:spPr>
            <a:xfrm>
              <a:off x="6630587" y="2732860"/>
              <a:ext cx="2054533" cy="392493"/>
            </a:xfrm>
            <a:prstGeom prst="rect">
              <a:avLst/>
            </a:prstGeom>
            <a:noFill/>
            <a:effectLst>
              <a:outerShdw blurRad="63500" dist="38100" dir="2700000" algn="tl" rotWithShape="0">
                <a:srgbClr val="22527D">
                  <a:alpha val="60000"/>
                </a:srgbClr>
              </a:outerShdw>
            </a:effectLst>
          </p:spPr>
          <p:txBody>
            <a:bodyPr wrap="square" rtlCol="0">
              <a:spAutoFit/>
            </a:bodyPr>
            <a:lstStyle>
              <a:defPPr>
                <a:defRPr lang="en-US"/>
              </a:defPPr>
              <a:lvl1pPr algn="ctr">
                <a:defRPr sz="3000" spc="-150">
                  <a:solidFill>
                    <a:schemeClr val="bg1"/>
                  </a:solidFill>
                  <a:latin typeface="Arial Black" panose="020B0A04020102020204" pitchFamily="34" charset="0"/>
                </a:defRPr>
              </a:lvl1pPr>
            </a:lstStyle>
            <a:p>
              <a:r>
                <a:rPr lang="fr-CH" dirty="0"/>
                <a:t>LANDSCAPE</a:t>
              </a:r>
              <a:endParaRPr lang="en-US" dirty="0"/>
            </a:p>
          </p:txBody>
        </p:sp>
        <p:cxnSp>
          <p:nvCxnSpPr>
            <p:cNvPr id="47" name="Straight Connector 46">
              <a:extLst>
                <a:ext uri="{FF2B5EF4-FFF2-40B4-BE49-F238E27FC236}">
                  <a16:creationId xmlns:a16="http://schemas.microsoft.com/office/drawing/2014/main" id="{FA4D77B7-4E8C-4F50-90D9-A860F9B768CF}"/>
                </a:ext>
              </a:extLst>
            </p:cNvPr>
            <p:cNvCxnSpPr>
              <a:cxnSpLocks/>
              <a:stCxn id="44" idx="5"/>
              <a:endCxn id="42" idx="3"/>
            </p:cNvCxnSpPr>
            <p:nvPr/>
          </p:nvCxnSpPr>
          <p:spPr>
            <a:xfrm flipH="1">
              <a:off x="8404538" y="930519"/>
              <a:ext cx="241750" cy="1245877"/>
            </a:xfrm>
            <a:prstGeom prst="line">
              <a:avLst/>
            </a:prstGeom>
            <a:ln>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83ADAEA7-7EE1-486B-A088-5114BE15AA48}"/>
                </a:ext>
              </a:extLst>
            </p:cNvPr>
            <p:cNvCxnSpPr>
              <a:cxnSpLocks/>
              <a:stCxn id="45" idx="6"/>
              <a:endCxn id="42" idx="3"/>
            </p:cNvCxnSpPr>
            <p:nvPr/>
          </p:nvCxnSpPr>
          <p:spPr>
            <a:xfrm flipH="1" flipV="1">
              <a:off x="8404537" y="2176396"/>
              <a:ext cx="954687" cy="47483"/>
            </a:xfrm>
            <a:prstGeom prst="line">
              <a:avLst/>
            </a:prstGeom>
            <a:ln>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F81E346F-6437-47F6-A3DB-29C63942A3A9}"/>
                </a:ext>
              </a:extLst>
            </p:cNvPr>
            <p:cNvSpPr txBox="1"/>
            <p:nvPr/>
          </p:nvSpPr>
          <p:spPr>
            <a:xfrm flipH="1">
              <a:off x="8685120" y="315975"/>
              <a:ext cx="3480636" cy="457908"/>
            </a:xfrm>
            <a:prstGeom prst="rect">
              <a:avLst/>
            </a:prstGeom>
            <a:noFill/>
            <a:effectLst>
              <a:outerShdw blurRad="63500" dist="38100" dir="2700000" algn="tl" rotWithShape="0">
                <a:srgbClr val="22527D">
                  <a:alpha val="60000"/>
                </a:srgbClr>
              </a:outerShdw>
            </a:effectLst>
          </p:spPr>
          <p:txBody>
            <a:bodyPr wrap="square" rtlCol="0">
              <a:spAutoFit/>
            </a:bodyPr>
            <a:lstStyle/>
            <a:p>
              <a:r>
                <a:rPr lang="fr-CH" dirty="0">
                  <a:solidFill>
                    <a:schemeClr val="bg1"/>
                  </a:solidFill>
                  <a:latin typeface="JUNAR" pitchFamily="2" charset="0"/>
                </a:rPr>
                <a:t>INTEGRATION WITH SURROUNDING LANDSCAPE</a:t>
              </a:r>
              <a:endParaRPr lang="en-US" dirty="0">
                <a:solidFill>
                  <a:schemeClr val="bg1"/>
                </a:solidFill>
                <a:latin typeface="JUNAR" pitchFamily="2" charset="0"/>
              </a:endParaRPr>
            </a:p>
          </p:txBody>
        </p:sp>
        <p:sp>
          <p:nvSpPr>
            <p:cNvPr id="51" name="TextBox 50">
              <a:extLst>
                <a:ext uri="{FF2B5EF4-FFF2-40B4-BE49-F238E27FC236}">
                  <a16:creationId xmlns:a16="http://schemas.microsoft.com/office/drawing/2014/main" id="{1771315F-8837-463E-8296-7F6AE7C46C01}"/>
                </a:ext>
              </a:extLst>
            </p:cNvPr>
            <p:cNvSpPr txBox="1"/>
            <p:nvPr/>
          </p:nvSpPr>
          <p:spPr>
            <a:xfrm flipH="1">
              <a:off x="9623615" y="1888066"/>
              <a:ext cx="2200047" cy="457908"/>
            </a:xfrm>
            <a:prstGeom prst="rect">
              <a:avLst/>
            </a:prstGeom>
            <a:noFill/>
            <a:effectLst>
              <a:outerShdw blurRad="63500" dist="38100" dir="2700000" algn="tl" rotWithShape="0">
                <a:srgbClr val="22527D">
                  <a:alpha val="60000"/>
                </a:srgbClr>
              </a:outerShdw>
            </a:effectLst>
          </p:spPr>
          <p:txBody>
            <a:bodyPr wrap="square" rtlCol="0">
              <a:spAutoFit/>
            </a:bodyPr>
            <a:lstStyle/>
            <a:p>
              <a:r>
                <a:rPr lang="fr-CH" dirty="0">
                  <a:solidFill>
                    <a:schemeClr val="bg1"/>
                  </a:solidFill>
                  <a:latin typeface="JUNAR" pitchFamily="2" charset="0"/>
                </a:rPr>
                <a:t>LANDSCAPE IDENTITY</a:t>
              </a:r>
              <a:endParaRPr lang="en-US" dirty="0">
                <a:solidFill>
                  <a:schemeClr val="bg1"/>
                </a:solidFill>
                <a:latin typeface="JUNAR" pitchFamily="2" charset="0"/>
              </a:endParaRPr>
            </a:p>
          </p:txBody>
        </p:sp>
      </p:grpSp>
      <p:sp>
        <p:nvSpPr>
          <p:cNvPr id="52" name="Content Placeholder 3">
            <a:extLst>
              <a:ext uri="{FF2B5EF4-FFF2-40B4-BE49-F238E27FC236}">
                <a16:creationId xmlns:a16="http://schemas.microsoft.com/office/drawing/2014/main" id="{FF145450-41A4-4E86-A48C-6BA569FEC620}"/>
              </a:ext>
            </a:extLst>
          </p:cNvPr>
          <p:cNvSpPr txBox="1">
            <a:spLocks/>
          </p:cNvSpPr>
          <p:nvPr/>
        </p:nvSpPr>
        <p:spPr bwMode="auto">
          <a:xfrm>
            <a:off x="7629166" y="1567173"/>
            <a:ext cx="4305926" cy="1317612"/>
          </a:xfrm>
          <a:prstGeom prst="rect">
            <a:avLst/>
          </a:prstGeom>
        </p:spPr>
        <p:txBody>
          <a:bodyPr vert="horz" lIns="72000" tIns="45720" rIns="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0"/>
              </a:spcBef>
              <a:spcAft>
                <a:spcPts val="300"/>
              </a:spcAft>
              <a:buClr>
                <a:srgbClr val="002060"/>
              </a:buClr>
            </a:pPr>
            <a:r>
              <a:rPr lang="en-GB" sz="1200" b="1" dirty="0">
                <a:solidFill>
                  <a:schemeClr val="tx1">
                    <a:lumMod val="65000"/>
                    <a:lumOff val="35000"/>
                  </a:schemeClr>
                </a:solidFill>
                <a:latin typeface="+mj-lt"/>
              </a:rPr>
              <a:t>Integrate the CERN sites with the surrounding landscape :</a:t>
            </a:r>
          </a:p>
          <a:p>
            <a:pPr marL="142875" indent="-133350" algn="l">
              <a:spcBef>
                <a:spcPts val="0"/>
              </a:spcBef>
              <a:buFont typeface="Courier New" panose="02070309020205020404" pitchFamily="49" charset="0"/>
              <a:buChar char="o"/>
            </a:pPr>
            <a:r>
              <a:rPr lang="en-GB" sz="1200" dirty="0">
                <a:latin typeface="+mj-lt"/>
              </a:rPr>
              <a:t>Integrate sites harmoniously with the existing features of the overall landscape and with the views onto that landscape</a:t>
            </a:r>
          </a:p>
          <a:p>
            <a:pPr marL="142875" indent="-133350" algn="l">
              <a:spcBef>
                <a:spcPts val="0"/>
              </a:spcBef>
              <a:buFont typeface="Courier New" panose="02070309020205020404" pitchFamily="49" charset="0"/>
              <a:buChar char="o"/>
            </a:pPr>
            <a:r>
              <a:rPr lang="en-GB" sz="1200" dirty="0">
                <a:latin typeface="+mj-lt"/>
              </a:rPr>
              <a:t>Enhance the CERN site perimeters by planting diverse hedgerows that will contribute to the overall ecological network</a:t>
            </a:r>
          </a:p>
          <a:p>
            <a:pPr marL="142875" indent="-133350" algn="l">
              <a:spcBef>
                <a:spcPts val="0"/>
              </a:spcBef>
              <a:buFont typeface="Courier New" panose="02070309020205020404" pitchFamily="49" charset="0"/>
              <a:buChar char="o"/>
            </a:pPr>
            <a:r>
              <a:rPr lang="en-GB" sz="1200" dirty="0">
                <a:latin typeface="+mj-lt"/>
              </a:rPr>
              <a:t>Implement an architectural strategy to enhance the image of CERN’s buildings and emblematic public areas</a:t>
            </a:r>
          </a:p>
        </p:txBody>
      </p:sp>
      <p:sp>
        <p:nvSpPr>
          <p:cNvPr id="53" name="Content Placeholder 3">
            <a:extLst>
              <a:ext uri="{FF2B5EF4-FFF2-40B4-BE49-F238E27FC236}">
                <a16:creationId xmlns:a16="http://schemas.microsoft.com/office/drawing/2014/main" id="{48D48EE7-C586-4E57-B3E0-988B133C949C}"/>
              </a:ext>
            </a:extLst>
          </p:cNvPr>
          <p:cNvSpPr txBox="1">
            <a:spLocks/>
          </p:cNvSpPr>
          <p:nvPr/>
        </p:nvSpPr>
        <p:spPr bwMode="auto">
          <a:xfrm>
            <a:off x="8876330" y="3869284"/>
            <a:ext cx="3315669" cy="1317613"/>
          </a:xfrm>
          <a:prstGeom prst="rect">
            <a:avLst/>
          </a:prstGeom>
        </p:spPr>
        <p:txBody>
          <a:bodyPr vert="horz" lIns="72000" tIns="45720" rIns="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spcBef>
                <a:spcPts val="0"/>
              </a:spcBef>
              <a:spcAft>
                <a:spcPts val="300"/>
              </a:spcAft>
              <a:buClr>
                <a:srgbClr val="002060"/>
              </a:buClr>
            </a:pPr>
            <a:r>
              <a:rPr lang="en-GB" sz="1200" b="1" dirty="0">
                <a:solidFill>
                  <a:schemeClr val="tx1">
                    <a:lumMod val="65000"/>
                    <a:lumOff val="35000"/>
                  </a:schemeClr>
                </a:solidFill>
                <a:latin typeface="+mj-lt"/>
              </a:rPr>
              <a:t>Develop a landscape identity :</a:t>
            </a:r>
          </a:p>
          <a:p>
            <a:pPr marL="142875" indent="-142875" algn="l">
              <a:spcBef>
                <a:spcPts val="0"/>
              </a:spcBef>
              <a:buFont typeface="Courier New" panose="02070309020205020404" pitchFamily="49" charset="0"/>
              <a:buChar char="o"/>
            </a:pPr>
            <a:r>
              <a:rPr lang="en-GB" sz="1200" dirty="0">
                <a:latin typeface="+mj-lt"/>
              </a:rPr>
              <a:t>Harmonise and enhance the attractiveness of the landscape developments and gathering areas, and create a furniture and signage catalogue</a:t>
            </a:r>
          </a:p>
          <a:p>
            <a:pPr marL="142875" indent="-142875" algn="l">
              <a:spcBef>
                <a:spcPts val="0"/>
              </a:spcBef>
              <a:buFont typeface="Courier New" panose="02070309020205020404" pitchFamily="49" charset="0"/>
              <a:buChar char="o"/>
            </a:pPr>
            <a:r>
              <a:rPr lang="en-GB" sz="1200" dirty="0">
                <a:latin typeface="+mj-lt"/>
              </a:rPr>
              <a:t>Reduce islands of heat and plant trees and shrubs close to existing and future paved or tarmacked spaces, car parks and roads</a:t>
            </a:r>
          </a:p>
        </p:txBody>
      </p:sp>
      <p:sp>
        <p:nvSpPr>
          <p:cNvPr id="4" name="Slide Number Placeholder 3">
            <a:extLst>
              <a:ext uri="{FF2B5EF4-FFF2-40B4-BE49-F238E27FC236}">
                <a16:creationId xmlns:a16="http://schemas.microsoft.com/office/drawing/2014/main" id="{A39F64F6-6B35-2E6C-ED65-9FC937892CC4}"/>
              </a:ext>
            </a:extLst>
          </p:cNvPr>
          <p:cNvSpPr>
            <a:spLocks noGrp="1"/>
          </p:cNvSpPr>
          <p:nvPr>
            <p:ph type="sldNum" sz="quarter" idx="12"/>
          </p:nvPr>
        </p:nvSpPr>
        <p:spPr/>
        <p:txBody>
          <a:bodyPr/>
          <a:lstStyle/>
          <a:p>
            <a:fld id="{581606D9-1424-D24D-8F08-847B0A6F25A1}" type="slidenum">
              <a:rPr lang="en-GB" smtClean="0"/>
              <a:t>22</a:t>
            </a:fld>
            <a:endParaRPr lang="en-GB"/>
          </a:p>
        </p:txBody>
      </p:sp>
      <p:sp>
        <p:nvSpPr>
          <p:cNvPr id="21" name="Title 6">
            <a:extLst>
              <a:ext uri="{FF2B5EF4-FFF2-40B4-BE49-F238E27FC236}">
                <a16:creationId xmlns:a16="http://schemas.microsoft.com/office/drawing/2014/main" id="{38F58814-982E-B543-A4FC-586639325F67}"/>
              </a:ext>
            </a:extLst>
          </p:cNvPr>
          <p:cNvSpPr txBox="1">
            <a:spLocks noChangeArrowheads="1"/>
          </p:cNvSpPr>
          <p:nvPr/>
        </p:nvSpPr>
        <p:spPr bwMode="auto">
          <a:xfrm>
            <a:off x="0" y="165275"/>
            <a:ext cx="12192000" cy="460085"/>
          </a:xfrm>
          <a:prstGeom prst="rect">
            <a:avLst/>
          </a:prstGeom>
          <a:solidFill>
            <a:schemeClr val="bg1">
              <a:alpha val="63000"/>
            </a:schemeClr>
          </a:solidFill>
          <a:ln>
            <a:noFill/>
          </a:ln>
          <a:effectLst/>
        </p:spPr>
        <p:txBody>
          <a:bodyPr vert="horz" wrap="square" lIns="91440" tIns="45720" rIns="91440" bIns="45720" numCol="1" anchor="t"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lgn="ctr">
              <a:defRPr/>
            </a:pPr>
            <a:r>
              <a:rPr lang="fr-CH" sz="4000" spc="-300" dirty="0">
                <a:solidFill>
                  <a:srgbClr val="006892"/>
                </a:solidFill>
                <a:latin typeface="Franklin Gothic Heavy" panose="020B0903020102020204" pitchFamily="34" charset="0"/>
              </a:rPr>
              <a:t>MASTERPLAN</a:t>
            </a:r>
            <a:r>
              <a:rPr lang="fr-CH" sz="4000" spc="-300" dirty="0">
                <a:latin typeface="Franklin Gothic Heavy" panose="020B0903020102020204" pitchFamily="34" charset="0"/>
              </a:rPr>
              <a:t>2040</a:t>
            </a:r>
            <a:endParaRPr lang="fr-FR" sz="4000" b="1" spc="-80" dirty="0">
              <a:solidFill>
                <a:srgbClr val="4C7FAE"/>
              </a:solidFill>
            </a:endParaRPr>
          </a:p>
        </p:txBody>
      </p:sp>
      <p:sp>
        <p:nvSpPr>
          <p:cNvPr id="2" name="Date Placeholder 1">
            <a:extLst>
              <a:ext uri="{FF2B5EF4-FFF2-40B4-BE49-F238E27FC236}">
                <a16:creationId xmlns:a16="http://schemas.microsoft.com/office/drawing/2014/main" id="{9B4E5AE2-96C0-289F-0C6D-82F5698BD176}"/>
              </a:ext>
            </a:extLst>
          </p:cNvPr>
          <p:cNvSpPr>
            <a:spLocks noGrp="1"/>
          </p:cNvSpPr>
          <p:nvPr>
            <p:ph type="dt" sz="half" idx="10"/>
          </p:nvPr>
        </p:nvSpPr>
        <p:spPr/>
        <p:txBody>
          <a:bodyPr/>
          <a:lstStyle/>
          <a:p>
            <a:r>
              <a:rPr lang="de-CH"/>
              <a:t>4.12.2023</a:t>
            </a:r>
            <a:endParaRPr lang="en-GB"/>
          </a:p>
        </p:txBody>
      </p:sp>
      <p:sp>
        <p:nvSpPr>
          <p:cNvPr id="3" name="Footer Placeholder 2">
            <a:extLst>
              <a:ext uri="{FF2B5EF4-FFF2-40B4-BE49-F238E27FC236}">
                <a16:creationId xmlns:a16="http://schemas.microsoft.com/office/drawing/2014/main" id="{6E6599F5-2767-226C-DED5-06B11959FE0D}"/>
              </a:ext>
            </a:extLst>
          </p:cNvPr>
          <p:cNvSpPr>
            <a:spLocks noGrp="1"/>
          </p:cNvSpPr>
          <p:nvPr>
            <p:ph type="ftr" sz="quarter" idx="11"/>
          </p:nvPr>
        </p:nvSpPr>
        <p:spPr/>
        <p:txBody>
          <a:bodyPr/>
          <a:lstStyle/>
          <a:p>
            <a:r>
              <a:rPr lang="en-GB"/>
              <a:t>SCE | Mar Capeans</a:t>
            </a:r>
          </a:p>
        </p:txBody>
      </p:sp>
    </p:spTree>
    <p:extLst>
      <p:ext uri="{BB962C8B-B14F-4D97-AF65-F5344CB8AC3E}">
        <p14:creationId xmlns:p14="http://schemas.microsoft.com/office/powerpoint/2010/main" val="165336779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1"/>
                                        </p:tgtEl>
                                        <p:attrNameLst>
                                          <p:attrName>style.visibility</p:attrName>
                                        </p:attrNameLst>
                                      </p:cBhvr>
                                      <p:to>
                                        <p:strVal val="visible"/>
                                      </p:to>
                                    </p:set>
                                  </p:childTnLst>
                                </p:cTn>
                              </p:par>
                              <p:par>
                                <p:cTn id="7" presetID="42" presetClass="path" presetSubtype="0" accel="50000" decel="50000" fill="hold" nodeType="withEffect">
                                  <p:stCondLst>
                                    <p:cond delay="0"/>
                                  </p:stCondLst>
                                  <p:childTnLst>
                                    <p:animMotion origin="layout" path="M 0.25808 -0.2213 L -3.125E-6 5.55112E-17 " pathEditMode="relative" rAng="0" ptsTypes="AA">
                                      <p:cBhvr>
                                        <p:cTn id="8" dur="1000" fill="hold"/>
                                        <p:tgtEl>
                                          <p:spTgt spid="41"/>
                                        </p:tgtEl>
                                        <p:attrNameLst>
                                          <p:attrName>ppt_x</p:attrName>
                                          <p:attrName>ppt_y</p:attrName>
                                        </p:attrNameLst>
                                      </p:cBhvr>
                                      <p:rCtr x="-12904" y="11065"/>
                                    </p:animMotion>
                                  </p:childTnLst>
                                </p:cTn>
                              </p:par>
                              <p:par>
                                <p:cTn id="9" presetID="10" presetClass="entr" presetSubtype="0" fill="hold" nodeType="with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500"/>
                                        <p:tgtEl>
                                          <p:spTgt spid="54"/>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52"/>
                                        </p:tgtEl>
                                        <p:attrNameLst>
                                          <p:attrName>style.visibility</p:attrName>
                                        </p:attrNameLst>
                                      </p:cBhvr>
                                      <p:to>
                                        <p:strVal val="visible"/>
                                      </p:to>
                                    </p:set>
                                    <p:animEffect transition="in" filter="wipe(up)">
                                      <p:cBhvr>
                                        <p:cTn id="15" dur="500"/>
                                        <p:tgtEl>
                                          <p:spTgt spid="5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wipe(up)">
                                      <p:cBhvr>
                                        <p:cTn id="19"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ircle: Hollow 29">
            <a:extLst>
              <a:ext uri="{FF2B5EF4-FFF2-40B4-BE49-F238E27FC236}">
                <a16:creationId xmlns:a16="http://schemas.microsoft.com/office/drawing/2014/main" id="{D4A1E8B0-92D9-26A0-BBB4-C73EE20AAFD4}"/>
              </a:ext>
            </a:extLst>
          </p:cNvPr>
          <p:cNvSpPr>
            <a:spLocks noChangeAspect="1"/>
          </p:cNvSpPr>
          <p:nvPr/>
        </p:nvSpPr>
        <p:spPr bwMode="auto">
          <a:xfrm rot="16200000">
            <a:off x="3111501" y="428270"/>
            <a:ext cx="5968998" cy="5968998"/>
          </a:xfrm>
          <a:prstGeom prst="donut">
            <a:avLst>
              <a:gd name="adj" fmla="val 10573"/>
            </a:avLst>
          </a:prstGeom>
          <a:gradFill flip="none" rotWithShape="1">
            <a:gsLst>
              <a:gs pos="11000">
                <a:srgbClr val="84B1B4"/>
              </a:gs>
              <a:gs pos="77872">
                <a:srgbClr val="A0CDCD"/>
              </a:gs>
              <a:gs pos="87624">
                <a:srgbClr val="B0D5D6"/>
              </a:gs>
              <a:gs pos="100000">
                <a:srgbClr val="C4E0E1"/>
              </a:gs>
              <a:gs pos="29000">
                <a:srgbClr val="95BEC0"/>
              </a:gs>
              <a:gs pos="63000">
                <a:srgbClr val="B5D7D8">
                  <a:alpha val="33000"/>
                </a:srgbClr>
              </a:gs>
              <a:gs pos="43000">
                <a:srgbClr val="B1D2D4"/>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C93ED619-F941-E611-5395-A4A19DDCB242}"/>
              </a:ext>
            </a:extLst>
          </p:cNvPr>
          <p:cNvGrpSpPr>
            <a:grpSpLocks noChangeAspect="1"/>
          </p:cNvGrpSpPr>
          <p:nvPr/>
        </p:nvGrpSpPr>
        <p:grpSpPr>
          <a:xfrm>
            <a:off x="2803034" y="10853"/>
            <a:ext cx="6477002" cy="6744934"/>
            <a:chOff x="1517650" y="611188"/>
            <a:chExt cx="4413250" cy="4595812"/>
          </a:xfrm>
        </p:grpSpPr>
        <p:pic>
          <p:nvPicPr>
            <p:cNvPr id="11" name="Picture 100">
              <a:extLst>
                <a:ext uri="{FF2B5EF4-FFF2-40B4-BE49-F238E27FC236}">
                  <a16:creationId xmlns:a16="http://schemas.microsoft.com/office/drawing/2014/main" id="{E584C306-74BF-5CA0-C348-76E387BA59D4}"/>
                </a:ext>
              </a:extLst>
            </p:cNvPr>
            <p:cNvPicPr>
              <a:picLocks noChangeAspect="1" noChangeArrowheads="1"/>
            </p:cNvPicPr>
            <p:nvPr/>
          </p:nvPicPr>
          <p:blipFill>
            <a:blip r:embed="rId3">
              <a:lum bright="70000" contrast="-70000"/>
              <a:extLst>
                <a:ext uri="{28A0092B-C50C-407E-A947-70E740481C1C}">
                  <a14:useLocalDpi xmlns:a14="http://schemas.microsoft.com/office/drawing/2010/main"/>
                </a:ext>
              </a:extLst>
            </a:blip>
            <a:srcRect/>
            <a:stretch>
              <a:fillRect/>
            </a:stretch>
          </p:blipFill>
          <p:spPr bwMode="auto">
            <a:xfrm>
              <a:off x="1517650" y="611188"/>
              <a:ext cx="4413250" cy="459581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01">
              <a:extLst>
                <a:ext uri="{FF2B5EF4-FFF2-40B4-BE49-F238E27FC236}">
                  <a16:creationId xmlns:a16="http://schemas.microsoft.com/office/drawing/2014/main" id="{221752C6-8122-DF47-CDCB-06BD3CD6A0F2}"/>
                </a:ext>
              </a:extLst>
            </p:cNvPr>
            <p:cNvPicPr>
              <a:picLocks noChangeAspect="1" noChangeArrowheads="1"/>
            </p:cNvPicPr>
            <p:nvPr/>
          </p:nvPicPr>
          <p:blipFill>
            <a:blip r:embed="rId4">
              <a:lum bright="70000" contrast="-70000"/>
              <a:extLst>
                <a:ext uri="{28A0092B-C50C-407E-A947-70E740481C1C}">
                  <a14:useLocalDpi xmlns:a14="http://schemas.microsoft.com/office/drawing/2010/main"/>
                </a:ext>
              </a:extLst>
            </a:blip>
            <a:srcRect/>
            <a:stretch>
              <a:fillRect/>
            </a:stretch>
          </p:blipFill>
          <p:spPr bwMode="auto">
            <a:xfrm>
              <a:off x="1552575" y="676275"/>
              <a:ext cx="4343400" cy="447992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02">
              <a:extLst>
                <a:ext uri="{FF2B5EF4-FFF2-40B4-BE49-F238E27FC236}">
                  <a16:creationId xmlns:a16="http://schemas.microsoft.com/office/drawing/2014/main" id="{2E35A363-954C-B72B-DD64-BF650191D412}"/>
                </a:ext>
              </a:extLst>
            </p:cNvPr>
            <p:cNvPicPr>
              <a:picLocks noChangeAspect="1" noChangeArrowheads="1"/>
            </p:cNvPicPr>
            <p:nvPr/>
          </p:nvPicPr>
          <p:blipFill>
            <a:blip r:embed="rId5">
              <a:lum bright="70000" contrast="-70000"/>
              <a:extLst>
                <a:ext uri="{28A0092B-C50C-407E-A947-70E740481C1C}">
                  <a14:useLocalDpi xmlns:a14="http://schemas.microsoft.com/office/drawing/2010/main"/>
                </a:ext>
              </a:extLst>
            </a:blip>
            <a:srcRect/>
            <a:stretch>
              <a:fillRect/>
            </a:stretch>
          </p:blipFill>
          <p:spPr bwMode="auto">
            <a:xfrm>
              <a:off x="1601788" y="749300"/>
              <a:ext cx="4241800" cy="433387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03">
              <a:extLst>
                <a:ext uri="{FF2B5EF4-FFF2-40B4-BE49-F238E27FC236}">
                  <a16:creationId xmlns:a16="http://schemas.microsoft.com/office/drawing/2014/main" id="{57BCBBAD-75D5-7E25-ABE5-D6A7FCCC8DAE}"/>
                </a:ext>
              </a:extLst>
            </p:cNvPr>
            <p:cNvPicPr>
              <a:picLocks noChangeAspect="1" noChangeArrowheads="1"/>
            </p:cNvPicPr>
            <p:nvPr/>
          </p:nvPicPr>
          <p:blipFill>
            <a:blip r:embed="rId6">
              <a:lum bright="70000" contrast="-70000"/>
              <a:extLst>
                <a:ext uri="{28A0092B-C50C-407E-A947-70E740481C1C}">
                  <a14:useLocalDpi xmlns:a14="http://schemas.microsoft.com/office/drawing/2010/main"/>
                </a:ext>
              </a:extLst>
            </a:blip>
            <a:srcRect/>
            <a:stretch>
              <a:fillRect/>
            </a:stretch>
          </p:blipFill>
          <p:spPr bwMode="auto">
            <a:xfrm>
              <a:off x="1655763" y="830263"/>
              <a:ext cx="4133850" cy="418147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04">
              <a:extLst>
                <a:ext uri="{FF2B5EF4-FFF2-40B4-BE49-F238E27FC236}">
                  <a16:creationId xmlns:a16="http://schemas.microsoft.com/office/drawing/2014/main" id="{A5A80C67-BA01-EC79-7BF7-F19D2C7E4ABF}"/>
                </a:ext>
              </a:extLst>
            </p:cNvPr>
            <p:cNvPicPr>
              <a:picLocks noChangeAspect="1" noChangeArrowheads="1"/>
            </p:cNvPicPr>
            <p:nvPr/>
          </p:nvPicPr>
          <p:blipFill>
            <a:blip r:embed="rId7">
              <a:lum bright="70000" contrast="-70000"/>
              <a:extLst>
                <a:ext uri="{28A0092B-C50C-407E-A947-70E740481C1C}">
                  <a14:useLocalDpi xmlns:a14="http://schemas.microsoft.com/office/drawing/2010/main"/>
                </a:ext>
              </a:extLst>
            </a:blip>
            <a:srcRect/>
            <a:stretch>
              <a:fillRect/>
            </a:stretch>
          </p:blipFill>
          <p:spPr bwMode="auto">
            <a:xfrm>
              <a:off x="1712913" y="908050"/>
              <a:ext cx="4021137" cy="4027488"/>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05">
              <a:extLst>
                <a:ext uri="{FF2B5EF4-FFF2-40B4-BE49-F238E27FC236}">
                  <a16:creationId xmlns:a16="http://schemas.microsoft.com/office/drawing/2014/main" id="{14BC3CE2-A3B3-D896-8770-F7911AA9B0A8}"/>
                </a:ext>
              </a:extLst>
            </p:cNvPr>
            <p:cNvPicPr>
              <a:picLocks noChangeAspect="1" noChangeArrowheads="1"/>
            </p:cNvPicPr>
            <p:nvPr/>
          </p:nvPicPr>
          <p:blipFill>
            <a:blip r:embed="rId8">
              <a:lum bright="70000" contrast="-70000"/>
              <a:extLst>
                <a:ext uri="{28A0092B-C50C-407E-A947-70E740481C1C}">
                  <a14:useLocalDpi xmlns:a14="http://schemas.microsoft.com/office/drawing/2010/main"/>
                </a:ext>
              </a:extLst>
            </a:blip>
            <a:srcRect/>
            <a:stretch>
              <a:fillRect/>
            </a:stretch>
          </p:blipFill>
          <p:spPr bwMode="auto">
            <a:xfrm>
              <a:off x="1773238" y="992188"/>
              <a:ext cx="3900487" cy="3870325"/>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06">
              <a:extLst>
                <a:ext uri="{FF2B5EF4-FFF2-40B4-BE49-F238E27FC236}">
                  <a16:creationId xmlns:a16="http://schemas.microsoft.com/office/drawing/2014/main" id="{8C894770-4643-89B2-981D-FEF87C3B3FC6}"/>
                </a:ext>
              </a:extLst>
            </p:cNvPr>
            <p:cNvPicPr>
              <a:picLocks noChangeAspect="1" noChangeArrowheads="1"/>
            </p:cNvPicPr>
            <p:nvPr/>
          </p:nvPicPr>
          <p:blipFill>
            <a:blip r:embed="rId9">
              <a:lum bright="70000" contrast="-70000"/>
              <a:extLst>
                <a:ext uri="{28A0092B-C50C-407E-A947-70E740481C1C}">
                  <a14:useLocalDpi xmlns:a14="http://schemas.microsoft.com/office/drawing/2010/main"/>
                </a:ext>
              </a:extLst>
            </a:blip>
            <a:srcRect/>
            <a:stretch>
              <a:fillRect/>
            </a:stretch>
          </p:blipFill>
          <p:spPr bwMode="auto">
            <a:xfrm>
              <a:off x="1835150" y="1073150"/>
              <a:ext cx="3775075" cy="370840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07">
              <a:extLst>
                <a:ext uri="{FF2B5EF4-FFF2-40B4-BE49-F238E27FC236}">
                  <a16:creationId xmlns:a16="http://schemas.microsoft.com/office/drawing/2014/main" id="{6FD38BBA-2476-0259-E435-7DE4ADAFE7F4}"/>
                </a:ext>
              </a:extLst>
            </p:cNvPr>
            <p:cNvPicPr>
              <a:picLocks noChangeAspect="1" noChangeArrowheads="1"/>
            </p:cNvPicPr>
            <p:nvPr/>
          </p:nvPicPr>
          <p:blipFill>
            <a:blip r:embed="rId10">
              <a:lum bright="70000" contrast="-70000"/>
              <a:extLst>
                <a:ext uri="{28A0092B-C50C-407E-A947-70E740481C1C}">
                  <a14:useLocalDpi xmlns:a14="http://schemas.microsoft.com/office/drawing/2010/main"/>
                </a:ext>
              </a:extLst>
            </a:blip>
            <a:srcRect/>
            <a:stretch>
              <a:fillRect/>
            </a:stretch>
          </p:blipFill>
          <p:spPr bwMode="auto">
            <a:xfrm>
              <a:off x="1901825" y="1154113"/>
              <a:ext cx="3644900" cy="3546475"/>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08">
              <a:extLst>
                <a:ext uri="{FF2B5EF4-FFF2-40B4-BE49-F238E27FC236}">
                  <a16:creationId xmlns:a16="http://schemas.microsoft.com/office/drawing/2014/main" id="{353EEB7A-DB92-DD23-A3DA-7944642BCC56}"/>
                </a:ext>
              </a:extLst>
            </p:cNvPr>
            <p:cNvPicPr>
              <a:picLocks noChangeAspect="1" noChangeArrowheads="1"/>
            </p:cNvPicPr>
            <p:nvPr/>
          </p:nvPicPr>
          <p:blipFill>
            <a:blip r:embed="rId11">
              <a:lum bright="70000" contrast="-70000"/>
              <a:extLst>
                <a:ext uri="{28A0092B-C50C-407E-A947-70E740481C1C}">
                  <a14:useLocalDpi xmlns:a14="http://schemas.microsoft.com/office/drawing/2010/main"/>
                </a:ext>
              </a:extLst>
            </a:blip>
            <a:srcRect/>
            <a:stretch>
              <a:fillRect/>
            </a:stretch>
          </p:blipFill>
          <p:spPr bwMode="auto">
            <a:xfrm>
              <a:off x="1968500" y="1241425"/>
              <a:ext cx="3509963" cy="3381375"/>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09">
              <a:extLst>
                <a:ext uri="{FF2B5EF4-FFF2-40B4-BE49-F238E27FC236}">
                  <a16:creationId xmlns:a16="http://schemas.microsoft.com/office/drawing/2014/main" id="{CB6D660B-55DC-33DE-F995-02A5CCD12D28}"/>
                </a:ext>
              </a:extLst>
            </p:cNvPr>
            <p:cNvPicPr>
              <a:picLocks noChangeAspect="1" noChangeArrowheads="1"/>
            </p:cNvPicPr>
            <p:nvPr/>
          </p:nvPicPr>
          <p:blipFill>
            <a:blip r:embed="rId12">
              <a:lum bright="70000" contrast="-70000"/>
              <a:extLst>
                <a:ext uri="{28A0092B-C50C-407E-A947-70E740481C1C}">
                  <a14:useLocalDpi xmlns:a14="http://schemas.microsoft.com/office/drawing/2010/main"/>
                </a:ext>
              </a:extLst>
            </a:blip>
            <a:srcRect/>
            <a:stretch>
              <a:fillRect/>
            </a:stretch>
          </p:blipFill>
          <p:spPr bwMode="auto">
            <a:xfrm>
              <a:off x="2038350" y="1308100"/>
              <a:ext cx="3370263" cy="3249613"/>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110">
              <a:extLst>
                <a:ext uri="{FF2B5EF4-FFF2-40B4-BE49-F238E27FC236}">
                  <a16:creationId xmlns:a16="http://schemas.microsoft.com/office/drawing/2014/main" id="{1E862C4C-21EF-9A65-5CD2-0358BF24E541}"/>
                </a:ext>
              </a:extLst>
            </p:cNvPr>
            <p:cNvPicPr>
              <a:picLocks noChangeAspect="1" noChangeArrowheads="1"/>
            </p:cNvPicPr>
            <p:nvPr/>
          </p:nvPicPr>
          <p:blipFill>
            <a:blip r:embed="rId13">
              <a:lum bright="70000" contrast="-70000"/>
              <a:extLst>
                <a:ext uri="{28A0092B-C50C-407E-A947-70E740481C1C}">
                  <a14:useLocalDpi xmlns:a14="http://schemas.microsoft.com/office/drawing/2010/main"/>
                </a:ext>
              </a:extLst>
            </a:blip>
            <a:srcRect/>
            <a:stretch>
              <a:fillRect/>
            </a:stretch>
          </p:blipFill>
          <p:spPr bwMode="auto">
            <a:xfrm>
              <a:off x="2109788" y="1366838"/>
              <a:ext cx="3227387" cy="3141662"/>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111">
              <a:extLst>
                <a:ext uri="{FF2B5EF4-FFF2-40B4-BE49-F238E27FC236}">
                  <a16:creationId xmlns:a16="http://schemas.microsoft.com/office/drawing/2014/main" id="{FF54A8D1-EBAE-62F5-F476-9BE9E646D85E}"/>
                </a:ext>
              </a:extLst>
            </p:cNvPr>
            <p:cNvPicPr>
              <a:picLocks noChangeAspect="1" noChangeArrowheads="1"/>
            </p:cNvPicPr>
            <p:nvPr/>
          </p:nvPicPr>
          <p:blipFill>
            <a:blip r:embed="rId14">
              <a:lum bright="70000" contrast="-70000"/>
              <a:extLst>
                <a:ext uri="{28A0092B-C50C-407E-A947-70E740481C1C}">
                  <a14:useLocalDpi xmlns:a14="http://schemas.microsoft.com/office/drawing/2010/main"/>
                </a:ext>
              </a:extLst>
            </a:blip>
            <a:srcRect/>
            <a:stretch>
              <a:fillRect/>
            </a:stretch>
          </p:blipFill>
          <p:spPr bwMode="auto">
            <a:xfrm>
              <a:off x="2182813" y="1423988"/>
              <a:ext cx="3081337" cy="3028950"/>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12">
              <a:extLst>
                <a:ext uri="{FF2B5EF4-FFF2-40B4-BE49-F238E27FC236}">
                  <a16:creationId xmlns:a16="http://schemas.microsoft.com/office/drawing/2014/main" id="{11D40E7B-0C28-0A3A-D67D-5BE44FF39617}"/>
                </a:ext>
              </a:extLst>
            </p:cNvPr>
            <p:cNvPicPr>
              <a:picLocks noChangeAspect="1" noChangeArrowheads="1"/>
            </p:cNvPicPr>
            <p:nvPr/>
          </p:nvPicPr>
          <p:blipFill>
            <a:blip r:embed="rId15">
              <a:lum bright="70000" contrast="-70000"/>
              <a:extLst>
                <a:ext uri="{28A0092B-C50C-407E-A947-70E740481C1C}">
                  <a14:useLocalDpi xmlns:a14="http://schemas.microsoft.com/office/drawing/2010/main"/>
                </a:ext>
              </a:extLst>
            </a:blip>
            <a:srcRect/>
            <a:stretch>
              <a:fillRect/>
            </a:stretch>
          </p:blipFill>
          <p:spPr bwMode="auto">
            <a:xfrm>
              <a:off x="2257425" y="1482725"/>
              <a:ext cx="2932113" cy="2911475"/>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113">
              <a:extLst>
                <a:ext uri="{FF2B5EF4-FFF2-40B4-BE49-F238E27FC236}">
                  <a16:creationId xmlns:a16="http://schemas.microsoft.com/office/drawing/2014/main" id="{6431BE47-1D9F-1BC3-0F31-C72A76B5A0B9}"/>
                </a:ext>
              </a:extLst>
            </p:cNvPr>
            <p:cNvPicPr>
              <a:picLocks noChangeAspect="1" noChangeArrowheads="1"/>
            </p:cNvPicPr>
            <p:nvPr/>
          </p:nvPicPr>
          <p:blipFill>
            <a:blip r:embed="rId16">
              <a:lum bright="70000" contrast="-70000"/>
              <a:extLst>
                <a:ext uri="{28A0092B-C50C-407E-A947-70E740481C1C}">
                  <a14:useLocalDpi xmlns:a14="http://schemas.microsoft.com/office/drawing/2010/main"/>
                </a:ext>
              </a:extLst>
            </a:blip>
            <a:srcRect/>
            <a:stretch>
              <a:fillRect/>
            </a:stretch>
          </p:blipFill>
          <p:spPr bwMode="auto">
            <a:xfrm>
              <a:off x="2333625" y="1549400"/>
              <a:ext cx="2781300" cy="278765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114">
              <a:extLst>
                <a:ext uri="{FF2B5EF4-FFF2-40B4-BE49-F238E27FC236}">
                  <a16:creationId xmlns:a16="http://schemas.microsoft.com/office/drawing/2014/main" id="{A27071DB-8D2E-48EE-B0F3-F9B1BC6FBB94}"/>
                </a:ext>
              </a:extLst>
            </p:cNvPr>
            <p:cNvPicPr>
              <a:picLocks noChangeAspect="1" noChangeArrowheads="1"/>
            </p:cNvPicPr>
            <p:nvPr/>
          </p:nvPicPr>
          <p:blipFill>
            <a:blip r:embed="rId17">
              <a:lum bright="70000" contrast="-70000"/>
              <a:extLst>
                <a:ext uri="{28A0092B-C50C-407E-A947-70E740481C1C}">
                  <a14:useLocalDpi xmlns:a14="http://schemas.microsoft.com/office/drawing/2010/main"/>
                </a:ext>
              </a:extLst>
            </a:blip>
            <a:srcRect/>
            <a:stretch>
              <a:fillRect/>
            </a:stretch>
          </p:blipFill>
          <p:spPr bwMode="auto">
            <a:xfrm>
              <a:off x="2409825" y="1612900"/>
              <a:ext cx="2627313" cy="2660650"/>
            </a:xfrm>
            <a:prstGeom prst="rect">
              <a:avLst/>
            </a:prstGeom>
            <a:noFill/>
            <a:extLst>
              <a:ext uri="{909E8E84-426E-40DD-AFC4-6F175D3DCCD1}">
                <a14:hiddenFill xmlns:a14="http://schemas.microsoft.com/office/drawing/2010/main">
                  <a:solidFill>
                    <a:srgbClr val="FFFFFF"/>
                  </a:solidFill>
                </a14:hiddenFill>
              </a:ext>
            </a:extLst>
          </p:spPr>
        </p:pic>
      </p:grpSp>
      <p:sp>
        <p:nvSpPr>
          <p:cNvPr id="4" name="Title 6">
            <a:extLst>
              <a:ext uri="{FF2B5EF4-FFF2-40B4-BE49-F238E27FC236}">
                <a16:creationId xmlns:a16="http://schemas.microsoft.com/office/drawing/2014/main" id="{01351DA1-C895-18D0-DBBD-2940441B54DD}"/>
              </a:ext>
            </a:extLst>
          </p:cNvPr>
          <p:cNvSpPr/>
          <p:nvPr/>
        </p:nvSpPr>
        <p:spPr bwMode="auto">
          <a:xfrm>
            <a:off x="245022" y="415330"/>
            <a:ext cx="11701956" cy="604781"/>
          </a:xfrm>
          <a:prstGeom prst="rect">
            <a:avLst/>
          </a:prstGeom>
          <a:noFill/>
        </p:spPr>
        <p:txBody>
          <a:bodyPr wrap="square" lIns="0" rIns="0" rtlCol="0">
            <a:noAutofit/>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r>
              <a:rPr lang="fr-CH" sz="4000" spc="-300" dirty="0">
                <a:solidFill>
                  <a:srgbClr val="006892"/>
                </a:solidFill>
                <a:latin typeface="Franklin Gothic Heavy" panose="020B0903020102020204" pitchFamily="34" charset="0"/>
              </a:rPr>
              <a:t>TECHNOLOGY &amp; </a:t>
            </a:r>
            <a:r>
              <a:rPr lang="fr-CH" sz="4000" spc="-300" dirty="0">
                <a:latin typeface="Franklin Gothic Heavy" panose="020B0903020102020204" pitchFamily="34" charset="0"/>
              </a:rPr>
              <a:t>ENVIRONMENT</a:t>
            </a:r>
            <a:endParaRPr lang="en-GB" sz="4000" spc="-300" dirty="0">
              <a:latin typeface="Franklin Gothic Heavy" panose="020B0903020102020204" pitchFamily="34" charset="0"/>
            </a:endParaRPr>
          </a:p>
        </p:txBody>
      </p:sp>
      <p:sp>
        <p:nvSpPr>
          <p:cNvPr id="6" name="TextBox 5">
            <a:extLst>
              <a:ext uri="{FF2B5EF4-FFF2-40B4-BE49-F238E27FC236}">
                <a16:creationId xmlns:a16="http://schemas.microsoft.com/office/drawing/2014/main" id="{0333EF54-966B-6A92-5C3C-933BE0BEAEED}"/>
              </a:ext>
            </a:extLst>
          </p:cNvPr>
          <p:cNvSpPr txBox="1"/>
          <p:nvPr/>
        </p:nvSpPr>
        <p:spPr>
          <a:xfrm>
            <a:off x="749542" y="3340504"/>
            <a:ext cx="4861033" cy="2616101"/>
          </a:xfrm>
          <a:prstGeom prst="rect">
            <a:avLst/>
          </a:prstGeom>
          <a:noFill/>
        </p:spPr>
        <p:txBody>
          <a:bodyPr wrap="square">
            <a:spAutoFit/>
          </a:bodyPr>
          <a:lstStyle/>
          <a:p>
            <a:pPr lvl="0">
              <a:lnSpc>
                <a:spcPct val="100000"/>
              </a:lnSpc>
              <a:spcAft>
                <a:spcPts val="1200"/>
              </a:spcAft>
              <a:defRPr/>
            </a:pPr>
            <a:r>
              <a:rPr lang="en-GB" sz="2800" dirty="0">
                <a:solidFill>
                  <a:srgbClr val="006892"/>
                </a:solidFill>
                <a:latin typeface="+mj-lt"/>
              </a:rPr>
              <a:t>FROM CERN TO SOCIETY</a:t>
            </a:r>
            <a:endParaRPr lang="en-GB" dirty="0">
              <a:latin typeface="+mj-lt"/>
            </a:endParaRPr>
          </a:p>
          <a:p>
            <a:pPr>
              <a:defRPr/>
            </a:pPr>
            <a:r>
              <a:rPr lang="en-GB" b="1" dirty="0">
                <a:solidFill>
                  <a:srgbClr val="006892"/>
                </a:solidFill>
                <a:hlinkClick r:id="rId18">
                  <a:extLst>
                    <a:ext uri="{A12FA001-AC4F-418D-AE19-62706E023703}">
                      <ahyp:hlinkClr xmlns:ahyp="http://schemas.microsoft.com/office/drawing/2018/hyperlinkcolor" val="tx"/>
                    </a:ext>
                  </a:extLst>
                </a:hlinkClick>
              </a:rPr>
              <a:t>CIPEA</a:t>
            </a:r>
            <a:r>
              <a:rPr lang="en-GB" b="1" dirty="0">
                <a:solidFill>
                  <a:srgbClr val="006892"/>
                </a:solidFill>
              </a:rPr>
              <a:t>: </a:t>
            </a:r>
            <a:r>
              <a:rPr lang="en-GB" dirty="0">
                <a:latin typeface="+mj-lt"/>
              </a:rPr>
              <a:t>Developing advanced technologies linked to environment and sustainability</a:t>
            </a:r>
          </a:p>
          <a:p>
            <a:pPr>
              <a:defRPr/>
            </a:pPr>
            <a:r>
              <a:rPr lang="en-GB" b="1" dirty="0">
                <a:solidFill>
                  <a:srgbClr val="006892"/>
                </a:solidFill>
                <a:latin typeface="+mj-lt"/>
              </a:rPr>
              <a:t>E.g. solar thermal panels derived from vacuum technology; CO</a:t>
            </a:r>
            <a:r>
              <a:rPr lang="en-GB" b="1" baseline="-25000" dirty="0">
                <a:solidFill>
                  <a:srgbClr val="006892"/>
                </a:solidFill>
                <a:latin typeface="+mj-lt"/>
              </a:rPr>
              <a:t>2</a:t>
            </a:r>
            <a:r>
              <a:rPr lang="en-GB" b="1" dirty="0">
                <a:solidFill>
                  <a:srgbClr val="006892"/>
                </a:solidFill>
                <a:latin typeface="+mj-lt"/>
              </a:rPr>
              <a:t> cooling technology; superconductive power transmission lines and current leads</a:t>
            </a:r>
          </a:p>
          <a:p>
            <a:pPr lvl="0">
              <a:lnSpc>
                <a:spcPct val="100000"/>
              </a:lnSpc>
              <a:defRPr/>
            </a:pPr>
            <a:endParaRPr lang="en-GB" sz="1800" dirty="0">
              <a:latin typeface="+mj-lt"/>
            </a:endParaRPr>
          </a:p>
        </p:txBody>
      </p:sp>
      <p:sp>
        <p:nvSpPr>
          <p:cNvPr id="8" name="TextBox 7">
            <a:extLst>
              <a:ext uri="{FF2B5EF4-FFF2-40B4-BE49-F238E27FC236}">
                <a16:creationId xmlns:a16="http://schemas.microsoft.com/office/drawing/2014/main" id="{B4017F0F-2DF1-E76D-B75C-C92E5C4114AC}"/>
              </a:ext>
            </a:extLst>
          </p:cNvPr>
          <p:cNvSpPr txBox="1"/>
          <p:nvPr/>
        </p:nvSpPr>
        <p:spPr>
          <a:xfrm>
            <a:off x="6153761" y="2742884"/>
            <a:ext cx="5540399" cy="3093154"/>
          </a:xfrm>
          <a:prstGeom prst="rect">
            <a:avLst/>
          </a:prstGeom>
          <a:noFill/>
        </p:spPr>
        <p:txBody>
          <a:bodyPr wrap="square">
            <a:spAutoFit/>
          </a:bodyPr>
          <a:lstStyle/>
          <a:p>
            <a:pPr>
              <a:spcAft>
                <a:spcPts val="600"/>
              </a:spcAft>
            </a:pPr>
            <a:r>
              <a:rPr lang="en-GB" sz="2800" dirty="0">
                <a:solidFill>
                  <a:srgbClr val="006892"/>
                </a:solidFill>
                <a:latin typeface="+mj-lt"/>
              </a:rPr>
              <a:t>FROM SOCIETY TO CERN TO SOCIETY</a:t>
            </a:r>
          </a:p>
          <a:p>
            <a:pPr marL="285750" indent="-285750">
              <a:buFont typeface="Arial" panose="020B0604020202020204" pitchFamily="34" charset="0"/>
              <a:buChar char="•"/>
            </a:pPr>
            <a:r>
              <a:rPr lang="en-GB" b="1" dirty="0">
                <a:latin typeface="+mj-lt"/>
              </a:rPr>
              <a:t>Enabling rapid access to CERN campus as a test site for technologies linked to environment and sustainability</a:t>
            </a:r>
          </a:p>
          <a:p>
            <a:pPr marL="285750" indent="-285750">
              <a:buFont typeface="Arial" panose="020B0604020202020204" pitchFamily="34" charset="0"/>
              <a:buChar char="•"/>
            </a:pPr>
            <a:r>
              <a:rPr lang="en-GB" dirty="0">
                <a:latin typeface="+mj-lt"/>
              </a:rPr>
              <a:t>Accelerating the commercialization of ideas, technologies and prototypes</a:t>
            </a:r>
          </a:p>
          <a:p>
            <a:pPr marL="285750" indent="-285750">
              <a:buFont typeface="Arial" panose="020B0604020202020204" pitchFamily="34" charset="0"/>
              <a:buChar char="•"/>
            </a:pPr>
            <a:r>
              <a:rPr lang="en-GB" dirty="0">
                <a:latin typeface="+mj-lt"/>
              </a:rPr>
              <a:t>Involving Young Innovators (new ideas for unforeseen applications)</a:t>
            </a:r>
          </a:p>
          <a:p>
            <a:pPr marL="285750" indent="-285750">
              <a:buFont typeface="Arial" panose="020B0604020202020204" pitchFamily="34" charset="0"/>
              <a:buChar char="•"/>
            </a:pPr>
            <a:r>
              <a:rPr lang="en-GB" b="1" dirty="0">
                <a:solidFill>
                  <a:srgbClr val="006892"/>
                </a:solidFill>
                <a:latin typeface="+mj-lt"/>
              </a:rPr>
              <a:t>Challenges: waste management, mobility, energy efficiency for tertiary activities on campus, space management, IoT, Zero-waste, urban analytics, …</a:t>
            </a:r>
          </a:p>
        </p:txBody>
      </p:sp>
      <p:sp>
        <p:nvSpPr>
          <p:cNvPr id="5" name="Slide Number Placeholder 4">
            <a:extLst>
              <a:ext uri="{FF2B5EF4-FFF2-40B4-BE49-F238E27FC236}">
                <a16:creationId xmlns:a16="http://schemas.microsoft.com/office/drawing/2014/main" id="{62570F88-80A4-8CAD-A3FD-632F3D9C38C8}"/>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
        <p:nvSpPr>
          <p:cNvPr id="26" name="Title 6">
            <a:extLst>
              <a:ext uri="{FF2B5EF4-FFF2-40B4-BE49-F238E27FC236}">
                <a16:creationId xmlns:a16="http://schemas.microsoft.com/office/drawing/2014/main" id="{2453002A-3C36-EEC0-AE55-D0862ACDC8F5}"/>
              </a:ext>
            </a:extLst>
          </p:cNvPr>
          <p:cNvSpPr/>
          <p:nvPr/>
        </p:nvSpPr>
        <p:spPr bwMode="auto">
          <a:xfrm>
            <a:off x="811598" y="1765366"/>
            <a:ext cx="4303246" cy="1955035"/>
          </a:xfrm>
          <a:prstGeom prst="rect">
            <a:avLst/>
          </a:prstGeom>
          <a:noFill/>
        </p:spPr>
        <p:txBody>
          <a:bodyPr wrap="square" lIns="0" rIns="0" rtlCol="0">
            <a:noAutofit/>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r>
              <a:rPr lang="fr-CH" sz="3200" spc="-300" dirty="0">
                <a:solidFill>
                  <a:srgbClr val="006892"/>
                </a:solidFill>
                <a:latin typeface="Franklin Gothic Heavy" panose="020B0903020102020204" pitchFamily="34" charset="0"/>
              </a:rPr>
              <a:t>INNOVATION PROGRAMME ON ENVIROMENTAL APPLICATIONS</a:t>
            </a:r>
            <a:endParaRPr lang="en-GB" sz="3200" spc="-300" dirty="0">
              <a:latin typeface="Franklin Gothic Heavy" panose="020B0903020102020204" pitchFamily="34" charset="0"/>
            </a:endParaRPr>
          </a:p>
        </p:txBody>
      </p:sp>
      <p:sp>
        <p:nvSpPr>
          <p:cNvPr id="27" name="Title 6">
            <a:extLst>
              <a:ext uri="{FF2B5EF4-FFF2-40B4-BE49-F238E27FC236}">
                <a16:creationId xmlns:a16="http://schemas.microsoft.com/office/drawing/2014/main" id="{ECF38695-361F-39C5-2DD4-C256E0A58B92}"/>
              </a:ext>
            </a:extLst>
          </p:cNvPr>
          <p:cNvSpPr/>
          <p:nvPr/>
        </p:nvSpPr>
        <p:spPr bwMode="auto">
          <a:xfrm>
            <a:off x="6267609" y="1688171"/>
            <a:ext cx="3279777" cy="1421682"/>
          </a:xfrm>
          <a:prstGeom prst="rect">
            <a:avLst/>
          </a:prstGeom>
          <a:noFill/>
        </p:spPr>
        <p:txBody>
          <a:bodyPr wrap="square" lIns="0" rIns="0" rtlCol="0">
            <a:noAutofit/>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r>
              <a:rPr lang="fr-CH" sz="3200" spc="-300" dirty="0">
                <a:solidFill>
                  <a:srgbClr val="006892"/>
                </a:solidFill>
                <a:latin typeface="Franklin Gothic Heavy" panose="020B0903020102020204" pitchFamily="34" charset="0"/>
              </a:rPr>
              <a:t>GREEN</a:t>
            </a:r>
          </a:p>
          <a:p>
            <a:r>
              <a:rPr lang="fr-CH" sz="3200" spc="-300" dirty="0">
                <a:solidFill>
                  <a:srgbClr val="006892"/>
                </a:solidFill>
                <a:latin typeface="Franklin Gothic Heavy" panose="020B0903020102020204" pitchFamily="34" charset="0"/>
              </a:rPr>
              <a:t>VILLAGE</a:t>
            </a:r>
            <a:endParaRPr lang="en-GB" sz="3200" spc="-300" dirty="0">
              <a:latin typeface="Franklin Gothic Heavy" panose="020B0903020102020204" pitchFamily="34" charset="0"/>
            </a:endParaRPr>
          </a:p>
        </p:txBody>
      </p:sp>
      <p:sp>
        <p:nvSpPr>
          <p:cNvPr id="2" name="Date Placeholder 1">
            <a:extLst>
              <a:ext uri="{FF2B5EF4-FFF2-40B4-BE49-F238E27FC236}">
                <a16:creationId xmlns:a16="http://schemas.microsoft.com/office/drawing/2014/main" id="{6CBB41E1-EC5E-B0A6-E568-CF91287ABBFC}"/>
              </a:ext>
            </a:extLst>
          </p:cNvPr>
          <p:cNvSpPr>
            <a:spLocks noGrp="1"/>
          </p:cNvSpPr>
          <p:nvPr>
            <p:ph type="dt" sz="half" idx="10"/>
          </p:nvPr>
        </p:nvSpPr>
        <p:spPr/>
        <p:txBody>
          <a:bodyPr/>
          <a:lstStyle/>
          <a:p>
            <a:r>
              <a:rPr lang="de-CH"/>
              <a:t>4.12.2023</a:t>
            </a:r>
            <a:endParaRPr lang="en-US" dirty="0"/>
          </a:p>
        </p:txBody>
      </p:sp>
      <p:sp>
        <p:nvSpPr>
          <p:cNvPr id="3" name="Footer Placeholder 2">
            <a:extLst>
              <a:ext uri="{FF2B5EF4-FFF2-40B4-BE49-F238E27FC236}">
                <a16:creationId xmlns:a16="http://schemas.microsoft.com/office/drawing/2014/main" id="{E9177920-0F33-0E35-27D7-54CC0B8EF9AC}"/>
              </a:ext>
            </a:extLst>
          </p:cNvPr>
          <p:cNvSpPr>
            <a:spLocks noGrp="1"/>
          </p:cNvSpPr>
          <p:nvPr>
            <p:ph type="ftr" sz="quarter" idx="11"/>
          </p:nvPr>
        </p:nvSpPr>
        <p:spPr/>
        <p:txBody>
          <a:bodyPr/>
          <a:lstStyle/>
          <a:p>
            <a:r>
              <a:rPr lang="en-GB"/>
              <a:t>SCE | Mar Capeans</a:t>
            </a:r>
            <a:endParaRPr lang="en-US" dirty="0"/>
          </a:p>
        </p:txBody>
      </p:sp>
    </p:spTree>
    <p:extLst>
      <p:ext uri="{BB962C8B-B14F-4D97-AF65-F5344CB8AC3E}">
        <p14:creationId xmlns:p14="http://schemas.microsoft.com/office/powerpoint/2010/main" val="956328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Slide Number Placeholder 38">
            <a:extLst>
              <a:ext uri="{FF2B5EF4-FFF2-40B4-BE49-F238E27FC236}">
                <a16:creationId xmlns:a16="http://schemas.microsoft.com/office/drawing/2014/main" id="{26928175-9224-19E0-CDF8-2EC890148CC2}"/>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021D0E53-EB4E-CE4D-9298-89B79286CF8A}" type="slidenum">
              <a:rPr lang="en-US" sz="1200" b="0" i="0" u="none" strike="noStrike" kern="1200" cap="none" spc="0" baseline="0">
                <a:solidFill>
                  <a:srgbClr val="898989"/>
                </a:solidFill>
                <a:uFillTx/>
                <a:latin typeface="Calibri"/>
              </a:rPr>
              <a:t>24</a:t>
            </a:fld>
            <a:endParaRPr lang="en-US" sz="1200" b="0" i="0" u="none" strike="noStrike" kern="1200" cap="none" spc="0" baseline="0" dirty="0">
              <a:solidFill>
                <a:srgbClr val="898989"/>
              </a:solidFill>
              <a:uFillTx/>
              <a:latin typeface="Calibri"/>
            </a:endParaRPr>
          </a:p>
        </p:txBody>
      </p:sp>
      <p:sp>
        <p:nvSpPr>
          <p:cNvPr id="35" name="Slide Number Placeholder 36">
            <a:extLst>
              <a:ext uri="{FF2B5EF4-FFF2-40B4-BE49-F238E27FC236}">
                <a16:creationId xmlns:a16="http://schemas.microsoft.com/office/drawing/2014/main" id="{B503B5B4-159C-CABA-C8AB-206F7A36BD46}"/>
              </a:ext>
            </a:extLst>
          </p:cNvPr>
          <p:cNvSpPr txBox="1"/>
          <p:nvPr/>
        </p:nvSpPr>
        <p:spPr>
          <a:xfrm>
            <a:off x="8610603" y="6356351"/>
            <a:ext cx="2743200" cy="365129"/>
          </a:xfrm>
          <a:prstGeom prst="rect">
            <a:avLst/>
          </a:prstGeom>
          <a:noFill/>
          <a:ln cap="flat">
            <a:noFill/>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45F485A3-041E-814C-B579-E032D990990D}" type="slidenum">
              <a:rPr lang="en-US" sz="1200" b="0" i="0" u="none" strike="noStrike" kern="1200" cap="none" spc="0" baseline="0">
                <a:solidFill>
                  <a:srgbClr val="898989"/>
                </a:solidFill>
                <a:uFillTx/>
                <a:latin typeface="Calibri"/>
              </a:rPr>
              <a:t>24</a:t>
            </a:fld>
            <a:endParaRPr lang="en-US" sz="1200" b="0" i="0" u="none" strike="noStrike" kern="1200" cap="none" spc="0" baseline="0" dirty="0">
              <a:solidFill>
                <a:srgbClr val="898989"/>
              </a:solidFill>
              <a:uFillTx/>
              <a:latin typeface="Calibri"/>
            </a:endParaRPr>
          </a:p>
        </p:txBody>
      </p:sp>
      <p:sp>
        <p:nvSpPr>
          <p:cNvPr id="37" name="TextBox 36">
            <a:extLst>
              <a:ext uri="{FF2B5EF4-FFF2-40B4-BE49-F238E27FC236}">
                <a16:creationId xmlns:a16="http://schemas.microsoft.com/office/drawing/2014/main" id="{0A82A2CA-D554-1738-CD8F-48BE65A826E3}"/>
              </a:ext>
            </a:extLst>
          </p:cNvPr>
          <p:cNvSpPr txBox="1"/>
          <p:nvPr/>
        </p:nvSpPr>
        <p:spPr>
          <a:xfrm>
            <a:off x="7644354" y="1767467"/>
            <a:ext cx="4547646" cy="4708981"/>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US" sz="1600" b="1" i="0" dirty="0">
                <a:solidFill>
                  <a:schemeClr val="accent3">
                    <a:lumMod val="75000"/>
                  </a:schemeClr>
                </a:solidFill>
                <a:effectLst/>
                <a:latin typeface="+mj-lt"/>
              </a:rPr>
              <a:t>Technology Maturity</a:t>
            </a:r>
            <a:r>
              <a:rPr lang="en-US" sz="1600" b="0" i="0" dirty="0">
                <a:solidFill>
                  <a:schemeClr val="accent3">
                    <a:lumMod val="75000"/>
                  </a:schemeClr>
                </a:solidFill>
                <a:effectLst/>
                <a:latin typeface="+mj-lt"/>
              </a:rPr>
              <a:t>: Must be </a:t>
            </a:r>
            <a:r>
              <a:rPr lang="en-GB" sz="1600" dirty="0">
                <a:solidFill>
                  <a:schemeClr val="accent3">
                    <a:lumMod val="75000"/>
                  </a:schemeClr>
                </a:solidFill>
                <a:latin typeface="+mj-lt"/>
              </a:rPr>
              <a:t>beyond proof-of-concept (TRL 4-6).</a:t>
            </a:r>
          </a:p>
          <a:p>
            <a:pPr marL="285750" indent="-285750">
              <a:spcAft>
                <a:spcPts val="1200"/>
              </a:spcAft>
              <a:buFont typeface="Arial" panose="020B0604020202020204" pitchFamily="34" charset="0"/>
              <a:buChar char="•"/>
            </a:pPr>
            <a:r>
              <a:rPr lang="en-US" sz="1600" b="1" i="0" dirty="0">
                <a:solidFill>
                  <a:schemeClr val="accent3">
                    <a:lumMod val="75000"/>
                  </a:schemeClr>
                </a:solidFill>
                <a:effectLst/>
                <a:latin typeface="+mj-lt"/>
              </a:rPr>
              <a:t>Sustainability Focus</a:t>
            </a:r>
            <a:r>
              <a:rPr lang="en-US" sz="1600" b="0" i="0" dirty="0">
                <a:solidFill>
                  <a:schemeClr val="accent3">
                    <a:lumMod val="75000"/>
                  </a:schemeClr>
                </a:solidFill>
                <a:effectLst/>
                <a:latin typeface="+mj-lt"/>
              </a:rPr>
              <a:t>: </a:t>
            </a:r>
            <a:r>
              <a:rPr lang="en-GB" sz="1600" dirty="0">
                <a:solidFill>
                  <a:schemeClr val="accent3">
                    <a:lumMod val="75000"/>
                  </a:schemeClr>
                </a:solidFill>
                <a:latin typeface="+mj-lt"/>
              </a:rPr>
              <a:t>Address a clearly identified sustainability challenges at CERN.</a:t>
            </a:r>
          </a:p>
          <a:p>
            <a:pPr marL="285750" indent="-285750">
              <a:spcAft>
                <a:spcPts val="1200"/>
              </a:spcAft>
              <a:buFont typeface="Arial" panose="020B0604020202020204" pitchFamily="34" charset="0"/>
              <a:buChar char="•"/>
            </a:pPr>
            <a:r>
              <a:rPr lang="en-US" sz="1600" b="1" i="0" dirty="0">
                <a:solidFill>
                  <a:schemeClr val="accent3">
                    <a:lumMod val="75000"/>
                  </a:schemeClr>
                </a:solidFill>
                <a:effectLst/>
                <a:latin typeface="+mj-lt"/>
              </a:rPr>
              <a:t>Timeliness</a:t>
            </a:r>
            <a:r>
              <a:rPr lang="en-US" sz="1600" b="0" i="0" dirty="0">
                <a:solidFill>
                  <a:schemeClr val="accent3">
                    <a:lumMod val="75000"/>
                  </a:schemeClr>
                </a:solidFill>
                <a:effectLst/>
                <a:latin typeface="+mj-lt"/>
              </a:rPr>
              <a:t>: </a:t>
            </a:r>
            <a:r>
              <a:rPr lang="en-US" sz="1600" dirty="0">
                <a:solidFill>
                  <a:schemeClr val="accent3">
                    <a:lumMod val="75000"/>
                  </a:schemeClr>
                </a:solidFill>
                <a:latin typeface="+mj-lt"/>
              </a:rPr>
              <a:t>S</a:t>
            </a:r>
            <a:r>
              <a:rPr lang="en-US" sz="1600" b="0" i="0" dirty="0">
                <a:solidFill>
                  <a:schemeClr val="accent3">
                    <a:lumMod val="75000"/>
                  </a:schemeClr>
                </a:solidFill>
                <a:effectLst/>
                <a:latin typeface="+mj-lt"/>
              </a:rPr>
              <a:t>hould be </a:t>
            </a:r>
            <a:r>
              <a:rPr lang="en-GB" sz="1600" b="0" i="0" dirty="0">
                <a:solidFill>
                  <a:schemeClr val="accent3">
                    <a:lumMod val="75000"/>
                  </a:schemeClr>
                </a:solidFill>
                <a:effectLst/>
                <a:latin typeface="+mj-lt"/>
              </a:rPr>
              <a:t>f</a:t>
            </a:r>
            <a:r>
              <a:rPr lang="en-GB" sz="1600" dirty="0">
                <a:solidFill>
                  <a:schemeClr val="accent3">
                    <a:lumMod val="75000"/>
                  </a:schemeClr>
                </a:solidFill>
                <a:latin typeface="+mj-lt"/>
              </a:rPr>
              <a:t>easible in reasonable timescale.</a:t>
            </a:r>
          </a:p>
          <a:p>
            <a:pPr marL="285750" indent="-285750">
              <a:spcAft>
                <a:spcPts val="1200"/>
              </a:spcAft>
              <a:buFont typeface="Arial" panose="020B0604020202020204" pitchFamily="34" charset="0"/>
              <a:buChar char="•"/>
            </a:pPr>
            <a:r>
              <a:rPr lang="en-GB" sz="1600" b="1" dirty="0">
                <a:solidFill>
                  <a:schemeClr val="accent3">
                    <a:lumMod val="75000"/>
                  </a:schemeClr>
                </a:solidFill>
                <a:latin typeface="+mj-lt"/>
              </a:rPr>
              <a:t>Acceleration of sustainable solution</a:t>
            </a:r>
          </a:p>
          <a:p>
            <a:pPr marL="285750" indent="-285750">
              <a:spcAft>
                <a:spcPts val="1200"/>
              </a:spcAft>
              <a:buFont typeface="Arial" panose="020B0604020202020204" pitchFamily="34" charset="0"/>
              <a:buChar char="•"/>
            </a:pPr>
            <a:r>
              <a:rPr lang="en-US" sz="1600" b="1" i="0" dirty="0">
                <a:solidFill>
                  <a:schemeClr val="accent3">
                    <a:lumMod val="75000"/>
                  </a:schemeClr>
                </a:solidFill>
                <a:effectLst/>
                <a:latin typeface="+mj-lt"/>
              </a:rPr>
              <a:t>Realistic Testing Environment</a:t>
            </a:r>
            <a:r>
              <a:rPr lang="en-US" sz="1600" b="0" i="0" dirty="0">
                <a:solidFill>
                  <a:schemeClr val="accent3">
                    <a:lumMod val="75000"/>
                  </a:schemeClr>
                </a:solidFill>
                <a:effectLst/>
                <a:latin typeface="+mj-lt"/>
              </a:rPr>
              <a:t>: </a:t>
            </a:r>
            <a:r>
              <a:rPr lang="en-GB" sz="1600" dirty="0">
                <a:solidFill>
                  <a:schemeClr val="accent3">
                    <a:lumMod val="75000"/>
                  </a:schemeClr>
                </a:solidFill>
                <a:latin typeface="+mj-lt"/>
              </a:rPr>
              <a:t>Should necessitate a city-like environment to accelerate the sustainable solution.</a:t>
            </a:r>
          </a:p>
          <a:p>
            <a:pPr marL="285750" indent="-285750">
              <a:spcAft>
                <a:spcPts val="1200"/>
              </a:spcAft>
              <a:buFont typeface="Arial" panose="020B0604020202020204" pitchFamily="34" charset="0"/>
              <a:buChar char="•"/>
            </a:pPr>
            <a:r>
              <a:rPr lang="en-GB" sz="1600" dirty="0">
                <a:solidFill>
                  <a:schemeClr val="accent3">
                    <a:lumMod val="75000"/>
                  </a:schemeClr>
                </a:solidFill>
                <a:latin typeface="+mj-lt"/>
              </a:rPr>
              <a:t>Focus on </a:t>
            </a:r>
            <a:r>
              <a:rPr lang="en-GB" sz="1600" b="1" dirty="0">
                <a:solidFill>
                  <a:schemeClr val="accent3">
                    <a:lumMod val="75000"/>
                  </a:schemeClr>
                </a:solidFill>
                <a:latin typeface="+mj-lt"/>
              </a:rPr>
              <a:t>research collaboration</a:t>
            </a:r>
            <a:r>
              <a:rPr lang="en-GB" sz="1600" dirty="0">
                <a:solidFill>
                  <a:schemeClr val="accent3">
                    <a:lumMod val="75000"/>
                  </a:schemeClr>
                </a:solidFill>
                <a:latin typeface="+mj-lt"/>
              </a:rPr>
              <a:t>; not procurement.</a:t>
            </a:r>
          </a:p>
          <a:p>
            <a:pPr marL="285750" indent="-285750">
              <a:spcAft>
                <a:spcPts val="1200"/>
              </a:spcAft>
              <a:buFont typeface="Arial" panose="020B0604020202020204" pitchFamily="34" charset="0"/>
              <a:buChar char="•"/>
            </a:pPr>
            <a:r>
              <a:rPr lang="en-GB" sz="1600" b="1" dirty="0">
                <a:solidFill>
                  <a:schemeClr val="accent3">
                    <a:lumMod val="75000"/>
                  </a:schemeClr>
                </a:solidFill>
                <a:latin typeface="+mj-lt"/>
              </a:rPr>
              <a:t>Compliance: </a:t>
            </a:r>
            <a:r>
              <a:rPr lang="en-GB" sz="1600" dirty="0">
                <a:solidFill>
                  <a:schemeClr val="accent3">
                    <a:lumMod val="75000"/>
                  </a:schemeClr>
                </a:solidFill>
                <a:latin typeface="+mj-lt"/>
              </a:rPr>
              <a:t>Must adhere to CERN’s Health, Safety, and Environment (HSE) standards and access rules.</a:t>
            </a:r>
          </a:p>
        </p:txBody>
      </p:sp>
      <p:pic>
        <p:nvPicPr>
          <p:cNvPr id="61" name="Picture 60">
            <a:extLst>
              <a:ext uri="{FF2B5EF4-FFF2-40B4-BE49-F238E27FC236}">
                <a16:creationId xmlns:a16="http://schemas.microsoft.com/office/drawing/2014/main" id="{89850A1C-E07A-CEA6-76BF-FE19C09F8A3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2742" y="1911171"/>
            <a:ext cx="7707173" cy="3526647"/>
          </a:xfrm>
          <a:prstGeom prst="rect">
            <a:avLst/>
          </a:prstGeom>
        </p:spPr>
      </p:pic>
      <p:sp>
        <p:nvSpPr>
          <p:cNvPr id="62" name="TextBox 61">
            <a:extLst>
              <a:ext uri="{FF2B5EF4-FFF2-40B4-BE49-F238E27FC236}">
                <a16:creationId xmlns:a16="http://schemas.microsoft.com/office/drawing/2014/main" id="{00EF2AA5-9672-74F7-79DE-0A43BF442C4F}"/>
              </a:ext>
            </a:extLst>
          </p:cNvPr>
          <p:cNvSpPr txBox="1"/>
          <p:nvPr/>
        </p:nvSpPr>
        <p:spPr>
          <a:xfrm>
            <a:off x="7707173" y="1281676"/>
            <a:ext cx="3108960" cy="383832"/>
          </a:xfrm>
          <a:prstGeom prst="rect">
            <a:avLst/>
          </a:prstGeom>
          <a:noFill/>
        </p:spPr>
        <p:txBody>
          <a:bodyPr wrap="square" rtlCol="0">
            <a:spAutoFit/>
          </a:bodyPr>
          <a:lstStyle/>
          <a:p>
            <a:r>
              <a:rPr lang="en-GB" b="1" i="1" dirty="0">
                <a:solidFill>
                  <a:schemeClr val="accent3">
                    <a:lumMod val="75000"/>
                  </a:schemeClr>
                </a:solidFill>
                <a:latin typeface="+mj-lt"/>
              </a:rPr>
              <a:t>Main conditions:</a:t>
            </a:r>
          </a:p>
        </p:txBody>
      </p:sp>
      <p:sp>
        <p:nvSpPr>
          <p:cNvPr id="3" name="Title 6">
            <a:extLst>
              <a:ext uri="{FF2B5EF4-FFF2-40B4-BE49-F238E27FC236}">
                <a16:creationId xmlns:a16="http://schemas.microsoft.com/office/drawing/2014/main" id="{54D87EA8-1C4A-49AD-6EBC-F1FE03D748AA}"/>
              </a:ext>
            </a:extLst>
          </p:cNvPr>
          <p:cNvSpPr txBox="1">
            <a:spLocks noChangeArrowheads="1"/>
          </p:cNvSpPr>
          <p:nvPr/>
        </p:nvSpPr>
        <p:spPr bwMode="auto">
          <a:xfrm>
            <a:off x="0" y="266873"/>
            <a:ext cx="12192000" cy="531413"/>
          </a:xfrm>
          <a:prstGeom prst="rect">
            <a:avLst/>
          </a:prstGeom>
          <a:solidFill>
            <a:schemeClr val="bg1">
              <a:alpha val="63000"/>
            </a:schemeClr>
          </a:solidFill>
          <a:ln>
            <a:solidFill>
              <a:schemeClr val="bg2"/>
            </a:solidFill>
          </a:ln>
          <a:effectLst/>
        </p:spPr>
        <p:txBody>
          <a:bodyPr vert="horz" wrap="square" lIns="365760" tIns="45720" rIns="365760" bIns="45720" numCol="1" anchor="t" anchorCtr="0" compatLnSpc="1">
            <a:prstTxWarp prst="textNoShape">
              <a:avLst/>
            </a:prstTxWarp>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pPr>
              <a:defRPr/>
            </a:pPr>
            <a:r>
              <a:rPr lang="en-GB" sz="3500" dirty="0">
                <a:solidFill>
                  <a:srgbClr val="4C7FAE"/>
                </a:solidFill>
              </a:rPr>
              <a:t>Green Village: Focus Areas for Collaboration </a:t>
            </a:r>
            <a:endParaRPr lang="en-GB" sz="3500" spc="-80" dirty="0">
              <a:solidFill>
                <a:srgbClr val="4C7FAE"/>
              </a:solidFill>
            </a:endParaRPr>
          </a:p>
        </p:txBody>
      </p:sp>
      <p:pic>
        <p:nvPicPr>
          <p:cNvPr id="2" name="Picture 1" descr="A leaf with icons on it&#10;&#10;Description automatically generated">
            <a:extLst>
              <a:ext uri="{FF2B5EF4-FFF2-40B4-BE49-F238E27FC236}">
                <a16:creationId xmlns:a16="http://schemas.microsoft.com/office/drawing/2014/main" id="{A2332B94-7B3A-042F-DCEB-413C3024AAA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908640" y="330286"/>
            <a:ext cx="1103481" cy="936000"/>
          </a:xfrm>
          <a:prstGeom prst="rect">
            <a:avLst/>
          </a:prstGeom>
        </p:spPr>
      </p:pic>
      <p:sp>
        <p:nvSpPr>
          <p:cNvPr id="4" name="Date Placeholder 3">
            <a:extLst>
              <a:ext uri="{FF2B5EF4-FFF2-40B4-BE49-F238E27FC236}">
                <a16:creationId xmlns:a16="http://schemas.microsoft.com/office/drawing/2014/main" id="{E8EB6CFB-9645-BA6E-82DC-B99BD0125D2B}"/>
              </a:ext>
            </a:extLst>
          </p:cNvPr>
          <p:cNvSpPr>
            <a:spLocks noGrp="1"/>
          </p:cNvSpPr>
          <p:nvPr>
            <p:ph type="dt" sz="half" idx="10"/>
          </p:nvPr>
        </p:nvSpPr>
        <p:spPr/>
        <p:txBody>
          <a:bodyPr/>
          <a:lstStyle/>
          <a:p>
            <a:r>
              <a:rPr lang="de-CH"/>
              <a:t>19/09/2023</a:t>
            </a:r>
            <a:endParaRPr lang="en-GB"/>
          </a:p>
        </p:txBody>
      </p:sp>
      <p:sp>
        <p:nvSpPr>
          <p:cNvPr id="5" name="Slide Number Placeholder 4">
            <a:extLst>
              <a:ext uri="{FF2B5EF4-FFF2-40B4-BE49-F238E27FC236}">
                <a16:creationId xmlns:a16="http://schemas.microsoft.com/office/drawing/2014/main" id="{21679103-5482-08DE-121E-67034EC6BD9B}"/>
              </a:ext>
            </a:extLst>
          </p:cNvPr>
          <p:cNvSpPr>
            <a:spLocks noGrp="1"/>
          </p:cNvSpPr>
          <p:nvPr>
            <p:ph type="sldNum" sz="quarter" idx="12"/>
          </p:nvPr>
        </p:nvSpPr>
        <p:spPr/>
        <p:txBody>
          <a:bodyPr/>
          <a:lstStyle/>
          <a:p>
            <a:fld id="{B935C3D7-E58D-C648-A56A-23AB6E03CAAB}" type="slidenum">
              <a:rPr lang="en-GB" smtClean="0"/>
              <a:t>24</a:t>
            </a:fld>
            <a:endParaRPr lang="en-GB"/>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30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tangle 3"/>
          <p:cNvSpPr/>
          <p:nvPr/>
        </p:nvSpPr>
        <p:spPr bwMode="auto">
          <a:xfrm>
            <a:off x="0" y="0"/>
            <a:ext cx="12192000" cy="6858000"/>
          </a:xfrm>
          <a:prstGeom prst="rect">
            <a:avLst/>
          </a:prstGeom>
          <a:solidFill>
            <a:srgbClr val="FBFBF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5" name="Picture 6" descr="Hand holding question mark Free Photo"/>
          <p:cNvPicPr>
            <a:picLocks noChangeAspect="1" noChangeArrowheads="1"/>
          </p:cNvPicPr>
          <p:nvPr/>
        </p:nvPicPr>
        <p:blipFill>
          <a:blip r:embed="rId2"/>
          <a:srcRect t="7175"/>
          <a:stretch/>
        </p:blipFill>
        <p:spPr bwMode="auto">
          <a:xfrm>
            <a:off x="5161756" y="90772"/>
            <a:ext cx="5221287" cy="6781800"/>
          </a:xfrm>
          <a:prstGeom prst="rect">
            <a:avLst/>
          </a:prstGeom>
          <a:noFill/>
          <a:ln>
            <a:noFill/>
          </a:ln>
        </p:spPr>
      </p:pic>
      <p:cxnSp>
        <p:nvCxnSpPr>
          <p:cNvPr id="6" name="Straight Connector 2"/>
          <p:cNvCxnSpPr>
            <a:cxnSpLocks/>
          </p:cNvCxnSpPr>
          <p:nvPr/>
        </p:nvCxnSpPr>
        <p:spPr bwMode="auto">
          <a:xfrm>
            <a:off x="0" y="1976438"/>
            <a:ext cx="12192000" cy="4011612"/>
          </a:xfrm>
          <a:prstGeom prst="line">
            <a:avLst/>
          </a:prstGeom>
          <a:ln w="38100">
            <a:solidFill>
              <a:srgbClr val="004296"/>
            </a:solidFill>
          </a:ln>
        </p:spPr>
        <p:style>
          <a:lnRef idx="1">
            <a:schemeClr val="accent1"/>
          </a:lnRef>
          <a:fillRef idx="0">
            <a:schemeClr val="accent1"/>
          </a:fillRef>
          <a:effectRef idx="0">
            <a:schemeClr val="accent1"/>
          </a:effectRef>
          <a:fontRef idx="minor">
            <a:schemeClr val="tx1"/>
          </a:fontRef>
        </p:style>
      </p:cxnSp>
      <p:pic>
        <p:nvPicPr>
          <p:cNvPr id="7" name="Picture 2"/>
          <p:cNvPicPr>
            <a:picLocks noChangeAspect="1" noChangeArrowheads="1"/>
          </p:cNvPicPr>
          <p:nvPr/>
        </p:nvPicPr>
        <p:blipFill>
          <a:blip r:embed="rId3"/>
          <a:srcRect l="3836" t="2869" r="3834" b="2869"/>
          <a:stretch/>
        </p:blipFill>
        <p:spPr bwMode="auto">
          <a:xfrm>
            <a:off x="949325" y="-1587"/>
            <a:ext cx="4860925" cy="6859588"/>
          </a:xfrm>
          <a:prstGeom prst="rect">
            <a:avLst/>
          </a:prstGeom>
          <a:noFill/>
          <a:ln>
            <a:noFill/>
          </a:ln>
        </p:spPr>
      </p:pic>
      <p:pic>
        <p:nvPicPr>
          <p:cNvPr id="8" name="Picture 7" descr="A picture containing text&#10;&#10;Description automatically generated"/>
          <p:cNvPicPr>
            <a:picLocks noChangeAspect="1" noChangeArrowheads="1"/>
          </p:cNvPicPr>
          <p:nvPr/>
        </p:nvPicPr>
        <p:blipFill>
          <a:blip r:embed="rId4"/>
          <a:stretch/>
        </p:blipFill>
        <p:spPr bwMode="auto">
          <a:xfrm>
            <a:off x="8434388" y="5892800"/>
            <a:ext cx="3759200" cy="1081088"/>
          </a:xfrm>
          <a:prstGeom prst="rect">
            <a:avLst/>
          </a:prstGeom>
          <a:noFill/>
          <a:ln>
            <a:noFill/>
          </a:ln>
        </p:spPr>
      </p:pic>
      <p:sp>
        <p:nvSpPr>
          <p:cNvPr id="9" name="Slide Number Placeholder 2"/>
          <p:cNvSpPr>
            <a:spLocks noGrp="1"/>
          </p:cNvSpPr>
          <p:nvPr>
            <p:ph type="sldNum" sz="quarter" idx="12"/>
          </p:nvPr>
        </p:nvSpPr>
        <p:spPr bwMode="auto"/>
        <p:txBody>
          <a:bodyPr/>
          <a:lstStyle/>
          <a:p>
            <a:pPr>
              <a:defRPr/>
            </a:pPr>
            <a:fld id="{ED0DE56A-5CA1-41CD-B2ED-997A480EFCF4}" type="slidenum">
              <a:rPr lang="en-US"/>
              <a:t>25</a:t>
            </a:fld>
            <a:endParaRPr lang="en-US"/>
          </a:p>
        </p:txBody>
      </p:sp>
      <p:sp>
        <p:nvSpPr>
          <p:cNvPr id="3" name="TextBox 2">
            <a:extLst>
              <a:ext uri="{FF2B5EF4-FFF2-40B4-BE49-F238E27FC236}">
                <a16:creationId xmlns:a16="http://schemas.microsoft.com/office/drawing/2014/main" id="{A52F8695-DEE0-C5C0-9446-0876DE4CA4AD}"/>
              </a:ext>
            </a:extLst>
          </p:cNvPr>
          <p:cNvSpPr txBox="1"/>
          <p:nvPr/>
        </p:nvSpPr>
        <p:spPr>
          <a:xfrm>
            <a:off x="8715138" y="2492896"/>
            <a:ext cx="4250530" cy="369332"/>
          </a:xfrm>
          <a:prstGeom prst="rect">
            <a:avLst/>
          </a:prstGeom>
          <a:noFill/>
        </p:spPr>
        <p:txBody>
          <a:bodyPr wrap="square">
            <a:spAutoFit/>
          </a:bodyPr>
          <a:lstStyle/>
          <a:p>
            <a:r>
              <a:rPr lang="en-GB" dirty="0">
                <a:solidFill>
                  <a:srgbClr val="0070C0"/>
                </a:solidFill>
                <a:latin typeface="+mj-lt"/>
              </a:rPr>
              <a:t>https://</a:t>
            </a:r>
            <a:r>
              <a:rPr lang="en-GB" dirty="0" err="1">
                <a:solidFill>
                  <a:srgbClr val="0070C0"/>
                </a:solidFill>
                <a:latin typeface="+mj-lt"/>
              </a:rPr>
              <a:t>sce-dep.web.cern.ch</a:t>
            </a:r>
            <a:endParaRPr lang="en-GB" dirty="0">
              <a:solidFill>
                <a:srgbClr val="0070C0"/>
              </a:solidFill>
              <a:latin typeface="+mj-lt"/>
            </a:endParaRPr>
          </a:p>
        </p:txBody>
      </p:sp>
      <p:sp>
        <p:nvSpPr>
          <p:cNvPr id="10" name="Date Placeholder 9">
            <a:extLst>
              <a:ext uri="{FF2B5EF4-FFF2-40B4-BE49-F238E27FC236}">
                <a16:creationId xmlns:a16="http://schemas.microsoft.com/office/drawing/2014/main" id="{8F14A272-CB20-697C-85BD-59FD611B8B29}"/>
              </a:ext>
            </a:extLst>
          </p:cNvPr>
          <p:cNvSpPr>
            <a:spLocks noGrp="1"/>
          </p:cNvSpPr>
          <p:nvPr>
            <p:ph type="dt" sz="half" idx="10"/>
          </p:nvPr>
        </p:nvSpPr>
        <p:spPr/>
        <p:txBody>
          <a:bodyPr/>
          <a:lstStyle/>
          <a:p>
            <a:pPr>
              <a:defRPr/>
            </a:pPr>
            <a:r>
              <a:rPr lang="de-CH"/>
              <a:t>4.12.2023</a:t>
            </a:r>
          </a:p>
        </p:txBody>
      </p:sp>
      <p:sp>
        <p:nvSpPr>
          <p:cNvPr id="11" name="Footer Placeholder 10">
            <a:extLst>
              <a:ext uri="{FF2B5EF4-FFF2-40B4-BE49-F238E27FC236}">
                <a16:creationId xmlns:a16="http://schemas.microsoft.com/office/drawing/2014/main" id="{90F805E4-D6D8-64EC-4D3B-5ABE4477AA71}"/>
              </a:ext>
            </a:extLst>
          </p:cNvPr>
          <p:cNvSpPr>
            <a:spLocks noGrp="1"/>
          </p:cNvSpPr>
          <p:nvPr>
            <p:ph type="ftr" sz="quarter" idx="11"/>
          </p:nvPr>
        </p:nvSpPr>
        <p:spPr/>
        <p:txBody>
          <a:bodyPr/>
          <a:lstStyle/>
          <a:p>
            <a:pPr>
              <a:defRPr/>
            </a:pPr>
            <a:r>
              <a:rPr lang="en-US"/>
              <a:t>SCE | Mar Capeans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text, nature, shore&#10;&#10;Description automatically generated">
            <a:extLst>
              <a:ext uri="{FF2B5EF4-FFF2-40B4-BE49-F238E27FC236}">
                <a16:creationId xmlns:a16="http://schemas.microsoft.com/office/drawing/2014/main" id="{26CEBC4C-5BF5-437C-AA70-19CFA38F1D60}"/>
              </a:ext>
            </a:extLst>
          </p:cNvPr>
          <p:cNvPicPr>
            <a:picLocks noChangeAspect="1"/>
          </p:cNvPicPr>
          <p:nvPr/>
        </p:nvPicPr>
        <p:blipFill rotWithShape="1">
          <a:blip r:embed="rId3" cstate="hqprint">
            <a:alphaModFix amt="70000"/>
            <a:extLst>
              <a:ext uri="{28A0092B-C50C-407E-A947-70E740481C1C}">
                <a14:useLocalDpi xmlns:a14="http://schemas.microsoft.com/office/drawing/2010/main"/>
              </a:ext>
            </a:extLst>
          </a:blip>
          <a:srcRect/>
          <a:stretch/>
        </p:blipFill>
        <p:spPr>
          <a:xfrm>
            <a:off x="0" y="3462111"/>
            <a:ext cx="12192000" cy="3397628"/>
          </a:xfrm>
          <a:prstGeom prst="rect">
            <a:avLst/>
          </a:prstGeom>
        </p:spPr>
      </p:pic>
      <p:sp>
        <p:nvSpPr>
          <p:cNvPr id="6" name="Rectangle 5">
            <a:extLst>
              <a:ext uri="{FF2B5EF4-FFF2-40B4-BE49-F238E27FC236}">
                <a16:creationId xmlns:a16="http://schemas.microsoft.com/office/drawing/2014/main" id="{294D47B5-653C-104D-A78B-17E8E09256DE}"/>
              </a:ext>
            </a:extLst>
          </p:cNvPr>
          <p:cNvSpPr/>
          <p:nvPr/>
        </p:nvSpPr>
        <p:spPr>
          <a:xfrm>
            <a:off x="1074085" y="1286818"/>
            <a:ext cx="4888433" cy="2031325"/>
          </a:xfrm>
          <a:prstGeom prst="rect">
            <a:avLst/>
          </a:prstGeom>
        </p:spPr>
        <p:txBody>
          <a:bodyPr wrap="square">
            <a:spAutoFit/>
          </a:bodyPr>
          <a:lstStyle/>
          <a:p>
            <a:pPr marL="285750" indent="-285750">
              <a:buClr>
                <a:schemeClr val="bg1">
                  <a:lumMod val="65000"/>
                </a:schemeClr>
              </a:buClr>
              <a:buFont typeface="Arial" panose="020B0604020202020204" pitchFamily="34" charset="0"/>
              <a:buChar char="•"/>
            </a:pPr>
            <a:r>
              <a:rPr lang="en-GB" dirty="0">
                <a:solidFill>
                  <a:srgbClr val="006892"/>
                </a:solidFill>
                <a:latin typeface="+mj-lt"/>
              </a:rPr>
              <a:t>590 ha (220 fenced)</a:t>
            </a:r>
          </a:p>
          <a:p>
            <a:pPr marL="285750" indent="-285750">
              <a:buClr>
                <a:schemeClr val="bg1">
                  <a:lumMod val="65000"/>
                </a:schemeClr>
              </a:buClr>
              <a:buFont typeface="Arial" panose="020B0604020202020204" pitchFamily="34" charset="0"/>
              <a:buChar char="•"/>
            </a:pPr>
            <a:r>
              <a:rPr lang="en-GB" dirty="0">
                <a:solidFill>
                  <a:srgbClr val="006892"/>
                </a:solidFill>
                <a:latin typeface="+mj-lt"/>
              </a:rPr>
              <a:t>2 main sites and 15 satellite sites</a:t>
            </a:r>
          </a:p>
          <a:p>
            <a:pPr marL="285750" indent="-285750">
              <a:buClr>
                <a:schemeClr val="bg1">
                  <a:lumMod val="65000"/>
                </a:schemeClr>
              </a:buClr>
              <a:buFont typeface="Arial" panose="020B0604020202020204" pitchFamily="34" charset="0"/>
              <a:buChar char="•"/>
            </a:pPr>
            <a:r>
              <a:rPr lang="en-GB" dirty="0">
                <a:solidFill>
                  <a:srgbClr val="006892"/>
                </a:solidFill>
                <a:latin typeface="+mj-lt"/>
              </a:rPr>
              <a:t>670 buildings from 10 m</a:t>
            </a:r>
            <a:r>
              <a:rPr lang="en-GB" baseline="30000" dirty="0">
                <a:solidFill>
                  <a:srgbClr val="006892"/>
                </a:solidFill>
                <a:latin typeface="+mj-lt"/>
              </a:rPr>
              <a:t>2</a:t>
            </a:r>
            <a:r>
              <a:rPr lang="en-GB" dirty="0">
                <a:solidFill>
                  <a:srgbClr val="006892"/>
                </a:solidFill>
                <a:latin typeface="+mj-lt"/>
              </a:rPr>
              <a:t> to 20.000 m</a:t>
            </a:r>
            <a:r>
              <a:rPr lang="en-GB" baseline="30000" dirty="0">
                <a:solidFill>
                  <a:srgbClr val="006892"/>
                </a:solidFill>
                <a:latin typeface="+mj-lt"/>
              </a:rPr>
              <a:t>2</a:t>
            </a:r>
          </a:p>
          <a:p>
            <a:pPr marL="285750" indent="-285750">
              <a:buClr>
                <a:schemeClr val="bg1">
                  <a:lumMod val="65000"/>
                </a:schemeClr>
              </a:buClr>
              <a:buFont typeface="Arial" panose="020B0604020202020204" pitchFamily="34" charset="0"/>
              <a:buChar char="•"/>
            </a:pPr>
            <a:r>
              <a:rPr lang="en-GB" dirty="0">
                <a:solidFill>
                  <a:srgbClr val="006892"/>
                </a:solidFill>
                <a:latin typeface="+mj-lt"/>
              </a:rPr>
              <a:t>65% built before the 70’s</a:t>
            </a:r>
          </a:p>
          <a:p>
            <a:pPr marL="285750" indent="-285750">
              <a:buClr>
                <a:schemeClr val="bg1">
                  <a:lumMod val="65000"/>
                </a:schemeClr>
              </a:buClr>
              <a:buFont typeface="Arial" panose="020B0604020202020204" pitchFamily="34" charset="0"/>
              <a:buChar char="•"/>
            </a:pPr>
            <a:r>
              <a:rPr lang="en-GB" dirty="0">
                <a:solidFill>
                  <a:srgbClr val="006892"/>
                </a:solidFill>
                <a:latin typeface="+mj-lt"/>
              </a:rPr>
              <a:t>70 km tunnels and 80 caverns</a:t>
            </a:r>
          </a:p>
          <a:p>
            <a:pPr marL="285750" indent="-285750">
              <a:buClr>
                <a:schemeClr val="bg1">
                  <a:lumMod val="65000"/>
                </a:schemeClr>
              </a:buClr>
              <a:buFont typeface="Arial" panose="020B0604020202020204" pitchFamily="34" charset="0"/>
              <a:buChar char="•"/>
            </a:pPr>
            <a:r>
              <a:rPr lang="en-GB" dirty="0">
                <a:solidFill>
                  <a:srgbClr val="006892"/>
                </a:solidFill>
                <a:latin typeface="+mj-lt"/>
              </a:rPr>
              <a:t>30 km roads</a:t>
            </a:r>
          </a:p>
          <a:p>
            <a:pPr marL="285750" indent="-285750">
              <a:buClr>
                <a:schemeClr val="bg1">
                  <a:lumMod val="65000"/>
                </a:schemeClr>
              </a:buClr>
              <a:buFont typeface="Arial" panose="020B0604020202020204" pitchFamily="34" charset="0"/>
              <a:buChar char="•"/>
            </a:pPr>
            <a:r>
              <a:rPr lang="en-GB" dirty="0">
                <a:solidFill>
                  <a:srgbClr val="006892"/>
                </a:solidFill>
                <a:latin typeface="+mj-lt"/>
              </a:rPr>
              <a:t>1000 km technical galleries and trenches</a:t>
            </a:r>
          </a:p>
        </p:txBody>
      </p:sp>
      <p:sp>
        <p:nvSpPr>
          <p:cNvPr id="10" name="Rectangle 9">
            <a:extLst>
              <a:ext uri="{FF2B5EF4-FFF2-40B4-BE49-F238E27FC236}">
                <a16:creationId xmlns:a16="http://schemas.microsoft.com/office/drawing/2014/main" id="{60CDB81F-B8FD-214F-8FD3-136E7A1659C3}"/>
              </a:ext>
            </a:extLst>
          </p:cNvPr>
          <p:cNvSpPr/>
          <p:nvPr/>
        </p:nvSpPr>
        <p:spPr>
          <a:xfrm>
            <a:off x="6096000" y="1292522"/>
            <a:ext cx="5211745" cy="2031325"/>
          </a:xfrm>
          <a:prstGeom prst="rect">
            <a:avLst/>
          </a:prstGeom>
        </p:spPr>
        <p:txBody>
          <a:bodyPr wrap="square">
            <a:spAutoFit/>
          </a:bodyPr>
          <a:lstStyle/>
          <a:p>
            <a:pPr marL="285750" indent="-285750">
              <a:buClr>
                <a:schemeClr val="bg1">
                  <a:lumMod val="65000"/>
                </a:schemeClr>
              </a:buClr>
              <a:buFont typeface="Arial" panose="020B0604020202020204" pitchFamily="34" charset="0"/>
              <a:buChar char="•"/>
            </a:pPr>
            <a:r>
              <a:rPr lang="en-US" dirty="0">
                <a:solidFill>
                  <a:srgbClr val="006892"/>
                </a:solidFill>
                <a:latin typeface="+mj-lt"/>
              </a:rPr>
              <a:t>9000 persons/daily</a:t>
            </a:r>
          </a:p>
          <a:p>
            <a:pPr marL="285750" indent="-285750">
              <a:buClr>
                <a:schemeClr val="bg1">
                  <a:lumMod val="65000"/>
                </a:schemeClr>
              </a:buClr>
              <a:buFont typeface="Arial" panose="020B0604020202020204" pitchFamily="34" charset="0"/>
              <a:buChar char="•"/>
            </a:pPr>
            <a:r>
              <a:rPr lang="en-US" dirty="0">
                <a:solidFill>
                  <a:srgbClr val="006892"/>
                </a:solidFill>
                <a:latin typeface="+mj-lt"/>
              </a:rPr>
              <a:t>490 hostel rooms</a:t>
            </a:r>
          </a:p>
          <a:p>
            <a:pPr marL="285750" indent="-285750">
              <a:buClr>
                <a:schemeClr val="bg1">
                  <a:lumMod val="65000"/>
                </a:schemeClr>
              </a:buClr>
              <a:buFont typeface="Arial" panose="020B0604020202020204" pitchFamily="34" charset="0"/>
              <a:buChar char="•"/>
            </a:pPr>
            <a:r>
              <a:rPr lang="en-US" dirty="0">
                <a:solidFill>
                  <a:srgbClr val="006892"/>
                </a:solidFill>
                <a:latin typeface="+mj-lt"/>
              </a:rPr>
              <a:t>8500 working places</a:t>
            </a:r>
          </a:p>
          <a:p>
            <a:pPr marL="285750" indent="-285750">
              <a:buClr>
                <a:schemeClr val="bg1">
                  <a:lumMod val="65000"/>
                </a:schemeClr>
              </a:buClr>
              <a:buFont typeface="Arial" panose="020B0604020202020204" pitchFamily="34" charset="0"/>
              <a:buChar char="•"/>
            </a:pPr>
            <a:r>
              <a:rPr lang="en-US" dirty="0">
                <a:solidFill>
                  <a:srgbClr val="006892"/>
                </a:solidFill>
                <a:latin typeface="+mj-lt"/>
              </a:rPr>
              <a:t>4300 parking places in Meyrin, 1400 in Prévessin</a:t>
            </a:r>
          </a:p>
          <a:p>
            <a:pPr marL="285750" indent="-285750">
              <a:buClr>
                <a:schemeClr val="bg1">
                  <a:lumMod val="65000"/>
                </a:schemeClr>
              </a:buClr>
              <a:buFont typeface="Arial" panose="020B0604020202020204" pitchFamily="34" charset="0"/>
              <a:buChar char="•"/>
            </a:pPr>
            <a:r>
              <a:rPr lang="en-US" dirty="0">
                <a:solidFill>
                  <a:srgbClr val="006892"/>
                </a:solidFill>
                <a:latin typeface="+mj-lt"/>
              </a:rPr>
              <a:t>25000 daily movements to- and inter-sites</a:t>
            </a:r>
          </a:p>
          <a:p>
            <a:pPr marL="285750" indent="-285750">
              <a:buClr>
                <a:schemeClr val="bg1">
                  <a:lumMod val="65000"/>
                </a:schemeClr>
              </a:buClr>
              <a:buFont typeface="Arial" panose="020B0604020202020204" pitchFamily="34" charset="0"/>
              <a:buChar char="•"/>
            </a:pPr>
            <a:r>
              <a:rPr lang="en-US" dirty="0">
                <a:solidFill>
                  <a:srgbClr val="006892"/>
                </a:solidFill>
                <a:latin typeface="+mj-lt"/>
              </a:rPr>
              <a:t>Public transport links in CH, not in FR</a:t>
            </a:r>
          </a:p>
          <a:p>
            <a:pPr marL="285750" indent="-285750">
              <a:buClr>
                <a:schemeClr val="bg1">
                  <a:lumMod val="65000"/>
                </a:schemeClr>
              </a:buClr>
              <a:buFont typeface="Arial" panose="020B0604020202020204" pitchFamily="34" charset="0"/>
              <a:buChar char="•"/>
            </a:pPr>
            <a:endParaRPr lang="fr-FR" dirty="0">
              <a:solidFill>
                <a:srgbClr val="006892"/>
              </a:solidFill>
              <a:latin typeface="+mj-lt"/>
            </a:endParaRPr>
          </a:p>
        </p:txBody>
      </p:sp>
      <p:sp>
        <p:nvSpPr>
          <p:cNvPr id="11" name="Title 6">
            <a:extLst>
              <a:ext uri="{FF2B5EF4-FFF2-40B4-BE49-F238E27FC236}">
                <a16:creationId xmlns:a16="http://schemas.microsoft.com/office/drawing/2014/main" id="{B81A9887-A667-45B7-B640-8F00456085B6}"/>
              </a:ext>
            </a:extLst>
          </p:cNvPr>
          <p:cNvSpPr/>
          <p:nvPr/>
        </p:nvSpPr>
        <p:spPr bwMode="auto">
          <a:xfrm>
            <a:off x="245022" y="415330"/>
            <a:ext cx="11701956" cy="604781"/>
          </a:xfrm>
          <a:prstGeom prst="rect">
            <a:avLst/>
          </a:prstGeom>
          <a:noFill/>
        </p:spPr>
        <p:txBody>
          <a:bodyPr wrap="square" lIns="0" rIns="0" rtlCol="0">
            <a:noAutofit/>
          </a:bodyPr>
          <a:lstStyle>
            <a:lvl1pPr algn="l">
              <a:lnSpc>
                <a:spcPct val="90000"/>
              </a:lnSpc>
              <a:spcBef>
                <a:spcPts val="0"/>
              </a:spcBef>
              <a:spcAft>
                <a:spcPts val="0"/>
              </a:spcAft>
              <a:defRPr sz="4400">
                <a:solidFill>
                  <a:schemeClr val="tx1"/>
                </a:solidFill>
                <a:latin typeface="+mj-lt"/>
                <a:ea typeface="+mj-ea"/>
                <a:cs typeface="+mj-cs"/>
              </a:defRPr>
            </a:lvl1pPr>
            <a:lvl2pPr algn="l">
              <a:lnSpc>
                <a:spcPct val="90000"/>
              </a:lnSpc>
              <a:spcBef>
                <a:spcPts val="0"/>
              </a:spcBef>
              <a:spcAft>
                <a:spcPts val="0"/>
              </a:spcAft>
              <a:defRPr sz="4400">
                <a:solidFill>
                  <a:schemeClr val="tx1"/>
                </a:solidFill>
                <a:latin typeface="Calibri Light"/>
              </a:defRPr>
            </a:lvl2pPr>
            <a:lvl3pPr algn="l">
              <a:lnSpc>
                <a:spcPct val="90000"/>
              </a:lnSpc>
              <a:spcBef>
                <a:spcPts val="0"/>
              </a:spcBef>
              <a:spcAft>
                <a:spcPts val="0"/>
              </a:spcAft>
              <a:defRPr sz="4400">
                <a:solidFill>
                  <a:schemeClr val="tx1"/>
                </a:solidFill>
                <a:latin typeface="Calibri Light"/>
              </a:defRPr>
            </a:lvl3pPr>
            <a:lvl4pPr algn="l">
              <a:lnSpc>
                <a:spcPct val="90000"/>
              </a:lnSpc>
              <a:spcBef>
                <a:spcPts val="0"/>
              </a:spcBef>
              <a:spcAft>
                <a:spcPts val="0"/>
              </a:spcAft>
              <a:defRPr sz="4400">
                <a:solidFill>
                  <a:schemeClr val="tx1"/>
                </a:solidFill>
                <a:latin typeface="Calibri Light"/>
              </a:defRPr>
            </a:lvl4pPr>
            <a:lvl5pPr algn="l">
              <a:lnSpc>
                <a:spcPct val="90000"/>
              </a:lnSpc>
              <a:spcBef>
                <a:spcPts val="0"/>
              </a:spcBef>
              <a:spcAft>
                <a:spcPts val="0"/>
              </a:spcAft>
              <a:defRPr sz="4400">
                <a:solidFill>
                  <a:schemeClr val="tx1"/>
                </a:solidFill>
                <a:latin typeface="Calibri Light"/>
              </a:defRPr>
            </a:lvl5pPr>
            <a:lvl6pPr marL="457200" algn="l">
              <a:lnSpc>
                <a:spcPct val="90000"/>
              </a:lnSpc>
              <a:spcBef>
                <a:spcPts val="0"/>
              </a:spcBef>
              <a:spcAft>
                <a:spcPts val="0"/>
              </a:spcAft>
              <a:defRPr sz="4400">
                <a:solidFill>
                  <a:schemeClr val="tx1"/>
                </a:solidFill>
                <a:latin typeface="Calibri Light"/>
              </a:defRPr>
            </a:lvl6pPr>
            <a:lvl7pPr marL="914400" algn="l">
              <a:lnSpc>
                <a:spcPct val="90000"/>
              </a:lnSpc>
              <a:spcBef>
                <a:spcPts val="0"/>
              </a:spcBef>
              <a:spcAft>
                <a:spcPts val="0"/>
              </a:spcAft>
              <a:defRPr sz="4400">
                <a:solidFill>
                  <a:schemeClr val="tx1"/>
                </a:solidFill>
                <a:latin typeface="Calibri Light"/>
              </a:defRPr>
            </a:lvl7pPr>
            <a:lvl8pPr marL="1371600" algn="l">
              <a:lnSpc>
                <a:spcPct val="90000"/>
              </a:lnSpc>
              <a:spcBef>
                <a:spcPts val="0"/>
              </a:spcBef>
              <a:spcAft>
                <a:spcPts val="0"/>
              </a:spcAft>
              <a:defRPr sz="4400">
                <a:solidFill>
                  <a:schemeClr val="tx1"/>
                </a:solidFill>
                <a:latin typeface="Calibri Light"/>
              </a:defRPr>
            </a:lvl8pPr>
            <a:lvl9pPr marL="1828800" algn="l">
              <a:lnSpc>
                <a:spcPct val="90000"/>
              </a:lnSpc>
              <a:spcBef>
                <a:spcPts val="0"/>
              </a:spcBef>
              <a:spcAft>
                <a:spcPts val="0"/>
              </a:spcAft>
              <a:defRPr sz="4400">
                <a:solidFill>
                  <a:schemeClr val="tx1"/>
                </a:solidFill>
                <a:latin typeface="Calibri Light"/>
              </a:defRPr>
            </a:lvl9pPr>
          </a:lstStyle>
          <a:p>
            <a:r>
              <a:rPr lang="fr-CH" sz="4000" spc="-300" dirty="0">
                <a:solidFill>
                  <a:srgbClr val="AAAAA4"/>
                </a:solidFill>
                <a:latin typeface="Franklin Gothic Heavy" panose="020B0903020102020204" pitchFamily="34" charset="0"/>
              </a:rPr>
              <a:t>KEY</a:t>
            </a:r>
            <a:r>
              <a:rPr lang="fr-CH" sz="4000" spc="-300" dirty="0">
                <a:solidFill>
                  <a:srgbClr val="006892"/>
                </a:solidFill>
                <a:latin typeface="Franklin Gothic Heavy" panose="020B0903020102020204" pitchFamily="34" charset="0"/>
              </a:rPr>
              <a:t> FIGURES</a:t>
            </a:r>
            <a:endParaRPr lang="en-GB" sz="4000" spc="-300" dirty="0">
              <a:solidFill>
                <a:srgbClr val="006892"/>
              </a:solidFill>
              <a:latin typeface="Franklin Gothic Heavy" panose="020B0903020102020204" pitchFamily="34" charset="0"/>
            </a:endParaRPr>
          </a:p>
        </p:txBody>
      </p:sp>
      <p:sp>
        <p:nvSpPr>
          <p:cNvPr id="4" name="Slide Number Placeholder 3">
            <a:extLst>
              <a:ext uri="{FF2B5EF4-FFF2-40B4-BE49-F238E27FC236}">
                <a16:creationId xmlns:a16="http://schemas.microsoft.com/office/drawing/2014/main" id="{9736C1D4-1350-6E46-97D6-2AE98EDB9840}"/>
              </a:ext>
            </a:extLst>
          </p:cNvPr>
          <p:cNvSpPr>
            <a:spLocks noGrp="1"/>
          </p:cNvSpPr>
          <p:nvPr>
            <p:ph type="sldNum" sz="quarter" idx="12"/>
          </p:nvPr>
        </p:nvSpPr>
        <p:spPr/>
        <p:txBody>
          <a:bodyPr/>
          <a:lstStyle/>
          <a:p>
            <a:fld id="{4FA9E149-D6D1-4A86-9F00-929CE2A8D097}" type="slidenum">
              <a:rPr lang="en-US" smtClean="0"/>
              <a:t>3</a:t>
            </a:fld>
            <a:endParaRPr lang="en-US"/>
          </a:p>
        </p:txBody>
      </p:sp>
      <p:sp>
        <p:nvSpPr>
          <p:cNvPr id="2" name="Date Placeholder 1">
            <a:extLst>
              <a:ext uri="{FF2B5EF4-FFF2-40B4-BE49-F238E27FC236}">
                <a16:creationId xmlns:a16="http://schemas.microsoft.com/office/drawing/2014/main" id="{C480779B-4749-E075-F0E0-2D5B61552A51}"/>
              </a:ext>
            </a:extLst>
          </p:cNvPr>
          <p:cNvSpPr>
            <a:spLocks noGrp="1"/>
          </p:cNvSpPr>
          <p:nvPr>
            <p:ph type="dt" sz="half" idx="10"/>
          </p:nvPr>
        </p:nvSpPr>
        <p:spPr/>
        <p:txBody>
          <a:bodyPr/>
          <a:lstStyle/>
          <a:p>
            <a:r>
              <a:rPr lang="de-CH"/>
              <a:t>4.12.2023</a:t>
            </a:r>
            <a:endParaRPr lang="en-GB"/>
          </a:p>
        </p:txBody>
      </p:sp>
      <p:sp>
        <p:nvSpPr>
          <p:cNvPr id="3" name="Footer Placeholder 2">
            <a:extLst>
              <a:ext uri="{FF2B5EF4-FFF2-40B4-BE49-F238E27FC236}">
                <a16:creationId xmlns:a16="http://schemas.microsoft.com/office/drawing/2014/main" id="{0EAE059B-64E2-5275-8C6A-E2AC439E3FAA}"/>
              </a:ext>
            </a:extLst>
          </p:cNvPr>
          <p:cNvSpPr>
            <a:spLocks noGrp="1"/>
          </p:cNvSpPr>
          <p:nvPr>
            <p:ph type="ftr" sz="quarter" idx="11"/>
          </p:nvPr>
        </p:nvSpPr>
        <p:spPr/>
        <p:txBody>
          <a:bodyPr/>
          <a:lstStyle/>
          <a:p>
            <a:r>
              <a:rPr lang="en-GB"/>
              <a:t>SCE | Mar Capeans</a:t>
            </a:r>
          </a:p>
        </p:txBody>
      </p:sp>
    </p:spTree>
    <p:extLst>
      <p:ext uri="{BB962C8B-B14F-4D97-AF65-F5344CB8AC3E}">
        <p14:creationId xmlns:p14="http://schemas.microsoft.com/office/powerpoint/2010/main" val="13566295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4" name="Picture 16"/>
          <p:cNvPicPr>
            <a:picLocks noChangeAspect="1"/>
          </p:cNvPicPr>
          <p:nvPr/>
        </p:nvPicPr>
        <p:blipFill>
          <a:blip r:embed="rId3"/>
          <a:stretch/>
        </p:blipFill>
        <p:spPr bwMode="auto">
          <a:xfrm>
            <a:off x="0" y="0"/>
            <a:ext cx="12192000" cy="6857999"/>
          </a:xfrm>
          <a:prstGeom prst="rect">
            <a:avLst/>
          </a:prstGeom>
        </p:spPr>
      </p:pic>
      <p:sp>
        <p:nvSpPr>
          <p:cNvPr id="5" name="Title 3"/>
          <p:cNvSpPr>
            <a:spLocks noGrp="1"/>
          </p:cNvSpPr>
          <p:nvPr>
            <p:ph type="title"/>
          </p:nvPr>
        </p:nvSpPr>
        <p:spPr bwMode="auto"/>
        <p:txBody>
          <a:bodyPr/>
          <a:lstStyle/>
          <a:p>
            <a:pPr>
              <a:defRPr/>
            </a:pPr>
            <a:r>
              <a:rPr lang="en-GB"/>
              <a:t>Site and Civil Engineering (SCE) Department </a:t>
            </a:r>
            <a:endParaRPr lang="en-US"/>
          </a:p>
        </p:txBody>
      </p:sp>
      <p:sp>
        <p:nvSpPr>
          <p:cNvPr id="7" name="TextBox 9"/>
          <p:cNvSpPr/>
          <p:nvPr/>
        </p:nvSpPr>
        <p:spPr bwMode="auto">
          <a:xfrm>
            <a:off x="983432" y="1547981"/>
            <a:ext cx="11089232" cy="1107996"/>
          </a:xfrm>
          <a:prstGeom prst="rect">
            <a:avLst/>
          </a:prstGeom>
          <a:gradFill>
            <a:gsLst>
              <a:gs pos="0">
                <a:srgbClr val="DAE1E6"/>
              </a:gs>
              <a:gs pos="81000">
                <a:schemeClr val="bg1">
                  <a:alpha val="94000"/>
                </a:schemeClr>
              </a:gs>
              <a:gs pos="94000">
                <a:schemeClr val="bg1">
                  <a:alpha val="20000"/>
                </a:schemeClr>
              </a:gs>
              <a:gs pos="100000">
                <a:srgbClr val="FFFFFF">
                  <a:alpha val="0"/>
                </a:srgbClr>
              </a:gs>
            </a:gsLst>
            <a:lin ang="0" scaled="1"/>
          </a:gradFill>
          <a:ln>
            <a:noFill/>
          </a:ln>
        </p:spPr>
        <p:txBody>
          <a:bodyPr wrap="square" rIns="1656000">
            <a:spAutoFit/>
          </a:bodyPr>
          <a:lstStyle>
            <a:defPPr>
              <a:defRPr lang="en-US"/>
            </a:defPPr>
            <a:lvl1pPr algn="just">
              <a:lnSpc>
                <a:spcPct val="100000"/>
              </a:lnSpc>
              <a:spcBef>
                <a:spcPts val="0"/>
              </a:spcBef>
              <a:buFontTx/>
              <a:buNone/>
              <a:defRPr b="0">
                <a:solidFill>
                  <a:schemeClr val="tx2"/>
                </a:solidFill>
                <a:latin typeface="+mj-lt"/>
              </a:defRPr>
            </a:lvl1pPr>
            <a:lvl2pPr marL="742950" indent="-285750">
              <a:lnSpc>
                <a:spcPct val="90000"/>
              </a:lnSpc>
              <a:spcBef>
                <a:spcPts val="500"/>
              </a:spcBef>
              <a:buFont typeface="Arial"/>
              <a:buChar char="•"/>
              <a:defRPr sz="2400">
                <a:latin typeface="Calibri"/>
              </a:defRPr>
            </a:lvl2pPr>
            <a:lvl3pPr marL="1143000" indent="-228600">
              <a:lnSpc>
                <a:spcPct val="90000"/>
              </a:lnSpc>
              <a:spcBef>
                <a:spcPts val="500"/>
              </a:spcBef>
              <a:buFont typeface="Arial"/>
              <a:buChar char="•"/>
              <a:defRPr sz="2000">
                <a:latin typeface="Calibri"/>
              </a:defRPr>
            </a:lvl3pPr>
            <a:lvl4pPr marL="1600200" indent="-228600">
              <a:lnSpc>
                <a:spcPct val="90000"/>
              </a:lnSpc>
              <a:spcBef>
                <a:spcPts val="500"/>
              </a:spcBef>
              <a:buFont typeface="Arial"/>
              <a:buChar char="•"/>
              <a:defRPr>
                <a:latin typeface="Calibri"/>
              </a:defRPr>
            </a:lvl4pPr>
            <a:lvl5pPr marL="2057400" indent="-228600">
              <a:lnSpc>
                <a:spcPct val="90000"/>
              </a:lnSpc>
              <a:spcBef>
                <a:spcPts val="500"/>
              </a:spcBef>
              <a:buFont typeface="Arial"/>
              <a:buChar char="•"/>
              <a:defRPr>
                <a:latin typeface="Calibri"/>
              </a:defRPr>
            </a:lvl5pPr>
            <a:lvl6pPr marL="2514600" indent="-228600">
              <a:lnSpc>
                <a:spcPct val="90000"/>
              </a:lnSpc>
              <a:spcBef>
                <a:spcPts val="500"/>
              </a:spcBef>
              <a:spcAft>
                <a:spcPts val="0"/>
              </a:spcAft>
              <a:buFont typeface="Arial"/>
              <a:buChar char="•"/>
              <a:defRPr>
                <a:latin typeface="Calibri"/>
              </a:defRPr>
            </a:lvl6pPr>
            <a:lvl7pPr marL="2971800" indent="-228600">
              <a:lnSpc>
                <a:spcPct val="90000"/>
              </a:lnSpc>
              <a:spcBef>
                <a:spcPts val="500"/>
              </a:spcBef>
              <a:spcAft>
                <a:spcPts val="0"/>
              </a:spcAft>
              <a:buFont typeface="Arial"/>
              <a:buChar char="•"/>
              <a:defRPr>
                <a:latin typeface="Calibri"/>
              </a:defRPr>
            </a:lvl7pPr>
            <a:lvl8pPr marL="3429000" indent="-228600">
              <a:lnSpc>
                <a:spcPct val="90000"/>
              </a:lnSpc>
              <a:spcBef>
                <a:spcPts val="500"/>
              </a:spcBef>
              <a:spcAft>
                <a:spcPts val="0"/>
              </a:spcAft>
              <a:buFont typeface="Arial"/>
              <a:buChar char="•"/>
              <a:defRPr>
                <a:latin typeface="Calibri"/>
              </a:defRPr>
            </a:lvl8pPr>
            <a:lvl9pPr marL="3886200" indent="-228600">
              <a:lnSpc>
                <a:spcPct val="90000"/>
              </a:lnSpc>
              <a:spcBef>
                <a:spcPts val="500"/>
              </a:spcBef>
              <a:spcAft>
                <a:spcPts val="0"/>
              </a:spcAft>
              <a:buFont typeface="Arial"/>
              <a:buChar char="•"/>
              <a:defRPr>
                <a:latin typeface="Calibri"/>
              </a:defRPr>
            </a:lvl9pPr>
          </a:lstStyle>
          <a:p>
            <a:pPr>
              <a:defRPr/>
            </a:pPr>
            <a:r>
              <a:rPr lang="en-GB" sz="2200" dirty="0"/>
              <a:t>The Site and Civil Engineering (SCE) Department manages and develops CERN’s real estate assets and infrastructures in agreement with CERN’s scientific strategy, as well as all the services related to the caretaking and operation of the CERN site.</a:t>
            </a:r>
            <a:endParaRPr lang="en-US" sz="2200" dirty="0"/>
          </a:p>
        </p:txBody>
      </p:sp>
      <p:sp>
        <p:nvSpPr>
          <p:cNvPr id="8" name="Slide Number Placeholder 2"/>
          <p:cNvSpPr>
            <a:spLocks noGrp="1"/>
          </p:cNvSpPr>
          <p:nvPr>
            <p:ph type="sldNum" sz="quarter" idx="12"/>
          </p:nvPr>
        </p:nvSpPr>
        <p:spPr bwMode="auto"/>
        <p:txBody>
          <a:bodyPr/>
          <a:lstStyle/>
          <a:p>
            <a:pPr>
              <a:defRPr/>
            </a:pPr>
            <a:fld id="{499C689C-9C66-4714-9D69-AC61A4CE8780}" type="slidenum">
              <a:rPr lang="en-US"/>
              <a:t>4</a:t>
            </a:fld>
            <a:endParaRPr lang="en-US"/>
          </a:p>
        </p:txBody>
      </p:sp>
      <p:pic>
        <p:nvPicPr>
          <p:cNvPr id="9" name="Picture 8" descr="Diagram&#10;&#10;Description automatically generated">
            <a:extLst>
              <a:ext uri="{FF2B5EF4-FFF2-40B4-BE49-F238E27FC236}">
                <a16:creationId xmlns:a16="http://schemas.microsoft.com/office/drawing/2014/main" id="{3F7371F5-4C99-09FC-F7A4-B37701221AC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9342" y="2873544"/>
            <a:ext cx="5164118" cy="3706398"/>
          </a:xfrm>
          <a:prstGeom prst="rect">
            <a:avLst/>
          </a:prstGeom>
        </p:spPr>
      </p:pic>
      <p:sp>
        <p:nvSpPr>
          <p:cNvPr id="10" name="Rectangle 9">
            <a:extLst>
              <a:ext uri="{FF2B5EF4-FFF2-40B4-BE49-F238E27FC236}">
                <a16:creationId xmlns:a16="http://schemas.microsoft.com/office/drawing/2014/main" id="{A47952EB-06C8-8D64-DE8A-D0F28603F5A8}"/>
              </a:ext>
            </a:extLst>
          </p:cNvPr>
          <p:cNvSpPr/>
          <p:nvPr/>
        </p:nvSpPr>
        <p:spPr>
          <a:xfrm>
            <a:off x="2495600" y="6021288"/>
            <a:ext cx="1080120" cy="558654"/>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Date Placeholder 1">
            <a:extLst>
              <a:ext uri="{FF2B5EF4-FFF2-40B4-BE49-F238E27FC236}">
                <a16:creationId xmlns:a16="http://schemas.microsoft.com/office/drawing/2014/main" id="{CE1DCB35-3790-1E0B-98AF-9987F5DE221A}"/>
              </a:ext>
            </a:extLst>
          </p:cNvPr>
          <p:cNvSpPr>
            <a:spLocks noGrp="1"/>
          </p:cNvSpPr>
          <p:nvPr>
            <p:ph type="dt" sz="half" idx="10"/>
          </p:nvPr>
        </p:nvSpPr>
        <p:spPr/>
        <p:txBody>
          <a:bodyPr/>
          <a:lstStyle/>
          <a:p>
            <a:r>
              <a:rPr lang="de-CH"/>
              <a:t>4.12.2023</a:t>
            </a:r>
            <a:endParaRPr lang="en-GB"/>
          </a:p>
        </p:txBody>
      </p:sp>
      <p:sp>
        <p:nvSpPr>
          <p:cNvPr id="3" name="Footer Placeholder 2">
            <a:extLst>
              <a:ext uri="{FF2B5EF4-FFF2-40B4-BE49-F238E27FC236}">
                <a16:creationId xmlns:a16="http://schemas.microsoft.com/office/drawing/2014/main" id="{47AEB8D2-4D8A-A34C-70D6-05B2F2563349}"/>
              </a:ext>
            </a:extLst>
          </p:cNvPr>
          <p:cNvSpPr>
            <a:spLocks noGrp="1"/>
          </p:cNvSpPr>
          <p:nvPr>
            <p:ph type="ftr" sz="quarter" idx="11"/>
          </p:nvPr>
        </p:nvSpPr>
        <p:spPr/>
        <p:txBody>
          <a:bodyPr/>
          <a:lstStyle/>
          <a:p>
            <a:r>
              <a:rPr lang="en-GB"/>
              <a:t>SCE | Mar Capeans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4" name="Picture 6"/>
          <p:cNvPicPr>
            <a:picLocks noChangeAspect="1"/>
          </p:cNvPicPr>
          <p:nvPr/>
        </p:nvPicPr>
        <p:blipFill>
          <a:blip r:embed="rId2" cstate="screen">
            <a:extLst>
              <a:ext uri="{28A0092B-C50C-407E-A947-70E740481C1C}">
                <a14:useLocalDpi xmlns:a14="http://schemas.microsoft.com/office/drawing/2010/main"/>
              </a:ext>
            </a:extLst>
          </a:blip>
          <a:srcRect/>
          <a:stretch/>
        </p:blipFill>
        <p:spPr bwMode="auto">
          <a:xfrm flipH="1">
            <a:off x="0" y="0"/>
            <a:ext cx="9067800" cy="6858000"/>
          </a:xfrm>
          <a:prstGeom prst="rect">
            <a:avLst/>
          </a:prstGeom>
        </p:spPr>
      </p:pic>
      <p:sp>
        <p:nvSpPr>
          <p:cNvPr id="5" name="Title 1"/>
          <p:cNvSpPr>
            <a:spLocks noGrp="1" noChangeArrowheads="1"/>
          </p:cNvSpPr>
          <p:nvPr>
            <p:ph type="title"/>
          </p:nvPr>
        </p:nvSpPr>
        <p:spPr bwMode="auto">
          <a:xfrm>
            <a:off x="457200" y="-52384"/>
            <a:ext cx="10515600" cy="1325563"/>
          </a:xfrm>
        </p:spPr>
        <p:txBody>
          <a:bodyPr/>
          <a:lstStyle/>
          <a:p>
            <a:pPr>
              <a:defRPr/>
            </a:pPr>
            <a:r>
              <a:rPr lang="en-GB">
                <a:solidFill>
                  <a:schemeClr val="bg1"/>
                </a:solidFill>
              </a:rPr>
              <a:t>Values and vision</a:t>
            </a:r>
            <a:endParaRPr/>
          </a:p>
        </p:txBody>
      </p:sp>
      <p:sp>
        <p:nvSpPr>
          <p:cNvPr id="6" name="Content Placeholder 2"/>
          <p:cNvSpPr/>
          <p:nvPr/>
        </p:nvSpPr>
        <p:spPr bwMode="auto">
          <a:xfrm>
            <a:off x="5562600" y="1854200"/>
            <a:ext cx="6515100" cy="4894268"/>
          </a:xfrm>
          <a:prstGeom prst="rect">
            <a:avLst/>
          </a:prstGeom>
          <a:solidFill>
            <a:schemeClr val="bg1">
              <a:alpha val="70195"/>
            </a:schemeClr>
          </a:solidFill>
          <a:ln w="9525">
            <a:solidFill>
              <a:schemeClr val="bg1"/>
            </a:solidFill>
            <a:miter lim="800000"/>
            <a:headEnd/>
            <a:tailEnd/>
          </a:ln>
        </p:spPr>
        <p:txBody>
          <a:bodyPr vert="horz" wrap="square" lIns="216000" tIns="45720" rIns="108000" bIns="45720" numCol="1" anchor="ctr"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buFont typeface="Arial"/>
              <a:buNone/>
              <a:defRPr/>
            </a:pPr>
            <a:r>
              <a:rPr lang="en-US" sz="1800" dirty="0">
                <a:latin typeface="+mj-lt"/>
              </a:rPr>
              <a:t>Manage site assets and services in a </a:t>
            </a:r>
            <a:r>
              <a:rPr lang="en-US" sz="1800" b="1" dirty="0">
                <a:solidFill>
                  <a:srgbClr val="4A90C3"/>
                </a:solidFill>
                <a:latin typeface="+mj-lt"/>
              </a:rPr>
              <a:t>transparent</a:t>
            </a:r>
            <a:r>
              <a:rPr lang="en-US" sz="1800" dirty="0">
                <a:latin typeface="+mj-lt"/>
              </a:rPr>
              <a:t> way</a:t>
            </a:r>
            <a:endParaRPr dirty="0"/>
          </a:p>
          <a:p>
            <a:pPr marL="0" indent="0">
              <a:lnSpc>
                <a:spcPct val="100000"/>
              </a:lnSpc>
              <a:buFont typeface="Arial"/>
              <a:buNone/>
              <a:defRPr/>
            </a:pPr>
            <a:r>
              <a:rPr lang="en-US" sz="1800" b="1" dirty="0">
                <a:solidFill>
                  <a:srgbClr val="4A90C3"/>
                </a:solidFill>
                <a:latin typeface="+mj-lt"/>
              </a:rPr>
              <a:t>Cooperate</a:t>
            </a:r>
            <a:r>
              <a:rPr lang="en-US" sz="1800" dirty="0">
                <a:latin typeface="+mj-lt"/>
              </a:rPr>
              <a:t> with other CERN Departments, the Experiments and the Host States</a:t>
            </a:r>
            <a:endParaRPr dirty="0"/>
          </a:p>
          <a:p>
            <a:pPr marL="0" indent="0">
              <a:lnSpc>
                <a:spcPct val="100000"/>
              </a:lnSpc>
              <a:buFont typeface="Arial"/>
              <a:buNone/>
              <a:defRPr/>
            </a:pPr>
            <a:r>
              <a:rPr lang="en-US" sz="1800" dirty="0">
                <a:latin typeface="+mj-lt"/>
              </a:rPr>
              <a:t>Plan at long-term, </a:t>
            </a:r>
            <a:r>
              <a:rPr lang="en-US" sz="1800" b="1" dirty="0">
                <a:solidFill>
                  <a:srgbClr val="4A90C3"/>
                </a:solidFill>
                <a:latin typeface="+mj-lt"/>
              </a:rPr>
              <a:t>regularly updating </a:t>
            </a:r>
            <a:r>
              <a:rPr lang="en-US" sz="1800" dirty="0">
                <a:latin typeface="+mj-lt"/>
              </a:rPr>
              <a:t>and aligning to evolutions in CERN's scientific program and future projects</a:t>
            </a:r>
            <a:endParaRPr dirty="0"/>
          </a:p>
          <a:p>
            <a:pPr marL="0" indent="0">
              <a:lnSpc>
                <a:spcPct val="100000"/>
              </a:lnSpc>
              <a:buFont typeface="Arial"/>
              <a:buNone/>
              <a:defRPr/>
            </a:pPr>
            <a:r>
              <a:rPr lang="en-US" sz="1800" dirty="0">
                <a:latin typeface="+mj-lt"/>
              </a:rPr>
              <a:t>Protect the site by a </a:t>
            </a:r>
            <a:r>
              <a:rPr lang="en-US" sz="1800" b="1" dirty="0">
                <a:solidFill>
                  <a:srgbClr val="4A90C3"/>
                </a:solidFill>
                <a:latin typeface="+mj-lt"/>
              </a:rPr>
              <a:t>reflected</a:t>
            </a:r>
            <a:r>
              <a:rPr lang="en-US" sz="1800" dirty="0">
                <a:latin typeface="+mj-lt"/>
              </a:rPr>
              <a:t> interplay between preservation and modernization</a:t>
            </a:r>
            <a:endParaRPr dirty="0"/>
          </a:p>
          <a:p>
            <a:pPr marL="0" indent="0">
              <a:lnSpc>
                <a:spcPct val="100000"/>
              </a:lnSpc>
              <a:buFont typeface="Arial"/>
              <a:buNone/>
              <a:defRPr/>
            </a:pPr>
            <a:r>
              <a:rPr lang="en-US" sz="1800" dirty="0">
                <a:latin typeface="+mj-lt"/>
              </a:rPr>
              <a:t>Ensure working conditions at the site providing a </a:t>
            </a:r>
            <a:r>
              <a:rPr lang="en-US" sz="1800" b="1" dirty="0">
                <a:solidFill>
                  <a:srgbClr val="4A90C3"/>
                </a:solidFill>
                <a:latin typeface="+mj-lt"/>
              </a:rPr>
              <a:t>high level </a:t>
            </a:r>
            <a:r>
              <a:rPr lang="en-US" sz="1800" dirty="0">
                <a:latin typeface="+mj-lt"/>
              </a:rPr>
              <a:t>of safety, reliability and security</a:t>
            </a:r>
            <a:endParaRPr dirty="0"/>
          </a:p>
          <a:p>
            <a:pPr marL="0" indent="0">
              <a:lnSpc>
                <a:spcPct val="100000"/>
              </a:lnSpc>
              <a:buFont typeface="Arial"/>
              <a:buNone/>
              <a:defRPr/>
            </a:pPr>
            <a:r>
              <a:rPr lang="en-US" sz="1800" dirty="0">
                <a:latin typeface="+mj-lt"/>
              </a:rPr>
              <a:t>Implement </a:t>
            </a:r>
            <a:r>
              <a:rPr lang="en-US" sz="1800" b="1" dirty="0">
                <a:solidFill>
                  <a:srgbClr val="4A90C3"/>
                </a:solidFill>
                <a:latin typeface="+mj-lt"/>
              </a:rPr>
              <a:t>coherent</a:t>
            </a:r>
            <a:r>
              <a:rPr lang="en-US" sz="1800" dirty="0">
                <a:latin typeface="+mj-lt"/>
              </a:rPr>
              <a:t> service management</a:t>
            </a:r>
            <a:endParaRPr dirty="0"/>
          </a:p>
          <a:p>
            <a:pPr marL="0" indent="0">
              <a:lnSpc>
                <a:spcPct val="100000"/>
              </a:lnSpc>
              <a:buFont typeface="Arial"/>
              <a:buNone/>
              <a:defRPr/>
            </a:pPr>
            <a:r>
              <a:rPr lang="en-US" sz="1800" dirty="0">
                <a:latin typeface="+mj-lt"/>
              </a:rPr>
              <a:t>Plan and </a:t>
            </a:r>
            <a:r>
              <a:rPr lang="en-US" sz="1800" b="1" dirty="0">
                <a:solidFill>
                  <a:srgbClr val="4A90C3"/>
                </a:solidFill>
                <a:latin typeface="+mj-lt"/>
              </a:rPr>
              <a:t>prioritize</a:t>
            </a:r>
            <a:r>
              <a:rPr lang="en-US" sz="1800" dirty="0">
                <a:latin typeface="+mj-lt"/>
              </a:rPr>
              <a:t> projects according to strategic importance, urgency, financial viability and </a:t>
            </a:r>
            <a:r>
              <a:rPr lang="en-US" sz="1800" b="1" dirty="0">
                <a:latin typeface="+mj-lt"/>
              </a:rPr>
              <a:t>within environmental and mobility objectives.</a:t>
            </a:r>
            <a:endParaRPr lang="en-GB" sz="1800" b="1" dirty="0">
              <a:latin typeface="+mj-lt"/>
            </a:endParaRPr>
          </a:p>
        </p:txBody>
      </p:sp>
      <p:sp>
        <p:nvSpPr>
          <p:cNvPr id="7" name="Content Placeholder 2"/>
          <p:cNvSpPr/>
          <p:nvPr/>
        </p:nvSpPr>
        <p:spPr bwMode="auto">
          <a:xfrm>
            <a:off x="5562600" y="238126"/>
            <a:ext cx="6515100" cy="1325563"/>
          </a:xfrm>
          <a:prstGeom prst="rect">
            <a:avLst/>
          </a:prstGeom>
          <a:solidFill>
            <a:srgbClr val="CAE1EF">
              <a:alpha val="60391"/>
            </a:srgbClr>
          </a:solidFill>
          <a:ln w="9525">
            <a:solidFill>
              <a:schemeClr val="bg1"/>
            </a:solidFill>
            <a:miter lim="800000"/>
            <a:headEnd/>
            <a:tailEnd/>
          </a:ln>
        </p:spPr>
        <p:txBody>
          <a:bodyPr vert="horz" wrap="square" lIns="91440" tIns="45720" rIns="91440" bIns="45720" numCol="1" anchor="ctr" anchorCtr="0" compatLnSpc="1">
            <a:prstTxWarp prst="textNoShape">
              <a:avLst/>
            </a:prstTxWarp>
          </a:bodyPr>
          <a:lstStyle>
            <a:lvl1pPr marL="228600" indent="-228600" algn="l">
              <a:lnSpc>
                <a:spcPct val="90000"/>
              </a:lnSpc>
              <a:spcBef>
                <a:spcPts val="1000"/>
              </a:spcBef>
              <a:spcAft>
                <a:spcPts val="0"/>
              </a:spcAft>
              <a:buFont typeface="Arial"/>
              <a:buChar char="•"/>
              <a:defRPr sz="2800">
                <a:solidFill>
                  <a:schemeClr val="tx1"/>
                </a:solidFill>
                <a:latin typeface="+mn-lt"/>
                <a:ea typeface="+mn-ea"/>
                <a:cs typeface="+mn-cs"/>
              </a:defRPr>
            </a:lvl1pPr>
            <a:lvl2pPr marL="685800" indent="-228600" algn="l">
              <a:lnSpc>
                <a:spcPct val="90000"/>
              </a:lnSpc>
              <a:spcBef>
                <a:spcPts val="500"/>
              </a:spcBef>
              <a:spcAft>
                <a:spcPts val="0"/>
              </a:spcAft>
              <a:buFont typeface="Arial"/>
              <a:buChar char="•"/>
              <a:defRPr sz="2400">
                <a:solidFill>
                  <a:schemeClr val="tx1"/>
                </a:solidFill>
                <a:latin typeface="+mn-lt"/>
                <a:ea typeface="+mn-ea"/>
                <a:cs typeface="+mn-cs"/>
              </a:defRPr>
            </a:lvl2pPr>
            <a:lvl3pPr marL="1143000" indent="-228600" algn="l">
              <a:lnSpc>
                <a:spcPct val="90000"/>
              </a:lnSpc>
              <a:spcBef>
                <a:spcPts val="500"/>
              </a:spcBef>
              <a:spcAft>
                <a:spcPts val="0"/>
              </a:spcAft>
              <a:buFont typeface="Arial"/>
              <a:buChar char="•"/>
              <a:defRPr sz="2000">
                <a:solidFill>
                  <a:schemeClr val="tx1"/>
                </a:solidFill>
                <a:latin typeface="+mn-lt"/>
                <a:ea typeface="+mn-ea"/>
                <a:cs typeface="+mn-cs"/>
              </a:defRPr>
            </a:lvl3pPr>
            <a:lvl4pPr marL="1600200" indent="-228600" algn="l">
              <a:lnSpc>
                <a:spcPct val="90000"/>
              </a:lnSpc>
              <a:spcBef>
                <a:spcPts val="500"/>
              </a:spcBef>
              <a:spcAft>
                <a:spcPts val="0"/>
              </a:spcAft>
              <a:buFont typeface="Arial"/>
              <a:buChar char="•"/>
              <a:defRPr>
                <a:solidFill>
                  <a:schemeClr val="tx1"/>
                </a:solidFill>
                <a:latin typeface="+mn-lt"/>
                <a:ea typeface="+mn-ea"/>
                <a:cs typeface="+mn-cs"/>
              </a:defRPr>
            </a:lvl4pPr>
            <a:lvl5pPr marL="2057400" indent="-228600" algn="l">
              <a:lnSpc>
                <a:spcPct val="90000"/>
              </a:lnSpc>
              <a:spcBef>
                <a:spcPts val="500"/>
              </a:spcBef>
              <a:spcAft>
                <a:spcPts val="0"/>
              </a:spcAft>
              <a:buFont typeface="Arial"/>
              <a:buChar char="•"/>
              <a:defRPr>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lnSpc>
                <a:spcPct val="100000"/>
              </a:lnSpc>
              <a:buFont typeface="Arial"/>
              <a:buNone/>
              <a:defRPr/>
            </a:pPr>
            <a:r>
              <a:rPr lang="en-GB" sz="2000" b="1">
                <a:latin typeface="+mj-lt"/>
              </a:rPr>
              <a:t>Create an inspiring and welcoming environment for </a:t>
            </a:r>
            <a:br>
              <a:rPr lang="en-GB" sz="2000" b="1">
                <a:latin typeface="+mj-lt"/>
              </a:rPr>
            </a:br>
            <a:r>
              <a:rPr lang="en-GB" sz="2000" b="1">
                <a:latin typeface="+mj-lt"/>
              </a:rPr>
              <a:t>CERN’s scientific community now and in the future.</a:t>
            </a:r>
            <a:endParaRPr lang="en-US" sz="2000" b="1">
              <a:latin typeface="+mj-lt"/>
            </a:endParaRPr>
          </a:p>
        </p:txBody>
      </p:sp>
      <p:sp>
        <p:nvSpPr>
          <p:cNvPr id="8" name="Slide Number Placeholder 2"/>
          <p:cNvSpPr>
            <a:spLocks noGrp="1"/>
          </p:cNvSpPr>
          <p:nvPr>
            <p:ph type="sldNum" sz="quarter" idx="12"/>
          </p:nvPr>
        </p:nvSpPr>
        <p:spPr bwMode="auto"/>
        <p:txBody>
          <a:bodyPr/>
          <a:lstStyle/>
          <a:p>
            <a:pPr>
              <a:defRPr/>
            </a:pPr>
            <a:fld id="{499C689C-9C66-4714-9D69-AC61A4CE8780}" type="slidenum">
              <a:rPr lang="en-US"/>
              <a:t>5</a:t>
            </a:fld>
            <a:endParaRPr lang="en-US"/>
          </a:p>
        </p:txBody>
      </p:sp>
      <p:sp>
        <p:nvSpPr>
          <p:cNvPr id="2" name="Date Placeholder 1">
            <a:extLst>
              <a:ext uri="{FF2B5EF4-FFF2-40B4-BE49-F238E27FC236}">
                <a16:creationId xmlns:a16="http://schemas.microsoft.com/office/drawing/2014/main" id="{E9DDD02D-A8C0-6336-6DCD-FD9B261C34EE}"/>
              </a:ext>
            </a:extLst>
          </p:cNvPr>
          <p:cNvSpPr>
            <a:spLocks noGrp="1"/>
          </p:cNvSpPr>
          <p:nvPr>
            <p:ph type="dt" sz="half" idx="10"/>
          </p:nvPr>
        </p:nvSpPr>
        <p:spPr/>
        <p:txBody>
          <a:bodyPr/>
          <a:lstStyle/>
          <a:p>
            <a:r>
              <a:rPr lang="de-CH"/>
              <a:t>4.12.2023</a:t>
            </a:r>
            <a:endParaRPr lang="en-GB"/>
          </a:p>
        </p:txBody>
      </p:sp>
      <p:sp>
        <p:nvSpPr>
          <p:cNvPr id="3" name="Footer Placeholder 2">
            <a:extLst>
              <a:ext uri="{FF2B5EF4-FFF2-40B4-BE49-F238E27FC236}">
                <a16:creationId xmlns:a16="http://schemas.microsoft.com/office/drawing/2014/main" id="{DC78AB8E-CC9C-E3BE-390F-19CB11E16D22}"/>
              </a:ext>
            </a:extLst>
          </p:cNvPr>
          <p:cNvSpPr>
            <a:spLocks noGrp="1"/>
          </p:cNvSpPr>
          <p:nvPr>
            <p:ph type="ftr" sz="quarter" idx="11"/>
          </p:nvPr>
        </p:nvSpPr>
        <p:spPr/>
        <p:txBody>
          <a:bodyPr/>
          <a:lstStyle/>
          <a:p>
            <a:r>
              <a:rPr lang="en-GB"/>
              <a:t>SCE | Mar Capeans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E911EE6-62E3-4DA9-9D96-A98EECA263DA}"/>
              </a:ext>
            </a:extLst>
          </p:cNvPr>
          <p:cNvSpPr>
            <a:spLocks noGrp="1"/>
          </p:cNvSpPr>
          <p:nvPr>
            <p:ph type="title"/>
          </p:nvPr>
        </p:nvSpPr>
        <p:spPr>
          <a:xfrm>
            <a:off x="419100" y="-52133"/>
            <a:ext cx="11353800" cy="1325563"/>
          </a:xfrm>
        </p:spPr>
        <p:txBody>
          <a:bodyPr/>
          <a:lstStyle/>
          <a:p>
            <a:r>
              <a:rPr lang="en-GB" sz="3700" dirty="0"/>
              <a:t>An extensive offer dedicated to CERN’s Community</a:t>
            </a:r>
            <a:endParaRPr lang="en-US" sz="3700" dirty="0"/>
          </a:p>
        </p:txBody>
      </p:sp>
      <p:pic>
        <p:nvPicPr>
          <p:cNvPr id="16" name="Picture 15" descr="A picture containing text, different, several&#10;&#10;Description automatically generated">
            <a:extLst>
              <a:ext uri="{FF2B5EF4-FFF2-40B4-BE49-F238E27FC236}">
                <a16:creationId xmlns:a16="http://schemas.microsoft.com/office/drawing/2014/main" id="{4E85C5AA-D030-4925-B8C1-9C72CCB06DB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71464" y="910883"/>
            <a:ext cx="8962502" cy="5808014"/>
          </a:xfrm>
          <a:prstGeom prst="rect">
            <a:avLst/>
          </a:prstGeom>
        </p:spPr>
      </p:pic>
      <p:sp>
        <p:nvSpPr>
          <p:cNvPr id="2" name="Slide Number Placeholder 1">
            <a:extLst>
              <a:ext uri="{FF2B5EF4-FFF2-40B4-BE49-F238E27FC236}">
                <a16:creationId xmlns:a16="http://schemas.microsoft.com/office/drawing/2014/main" id="{F8B8C718-B6B4-404D-B966-1A365481106A}"/>
              </a:ext>
            </a:extLst>
          </p:cNvPr>
          <p:cNvSpPr>
            <a:spLocks noGrp="1"/>
          </p:cNvSpPr>
          <p:nvPr>
            <p:ph type="sldNum" sz="quarter" idx="12"/>
          </p:nvPr>
        </p:nvSpPr>
        <p:spPr/>
        <p:txBody>
          <a:bodyPr/>
          <a:lstStyle/>
          <a:p>
            <a:fld id="{65F06DD4-933C-A345-B986-8D0A37089971}" type="slidenum">
              <a:rPr lang="en-US" altLang="en-US" smtClean="0"/>
              <a:pPr/>
              <a:t>6</a:t>
            </a:fld>
            <a:endParaRPr lang="en-US" altLang="en-US"/>
          </a:p>
        </p:txBody>
      </p:sp>
      <p:sp>
        <p:nvSpPr>
          <p:cNvPr id="3" name="Date Placeholder 2">
            <a:extLst>
              <a:ext uri="{FF2B5EF4-FFF2-40B4-BE49-F238E27FC236}">
                <a16:creationId xmlns:a16="http://schemas.microsoft.com/office/drawing/2014/main" id="{69C21FE5-0285-B846-B46B-7D56AAB66E78}"/>
              </a:ext>
            </a:extLst>
          </p:cNvPr>
          <p:cNvSpPr>
            <a:spLocks noGrp="1"/>
          </p:cNvSpPr>
          <p:nvPr>
            <p:ph type="dt" sz="half" idx="10"/>
          </p:nvPr>
        </p:nvSpPr>
        <p:spPr/>
        <p:txBody>
          <a:bodyPr/>
          <a:lstStyle/>
          <a:p>
            <a:pPr>
              <a:defRPr/>
            </a:pPr>
            <a:r>
              <a:rPr lang="de-CH"/>
              <a:t>4.12.2023</a:t>
            </a:r>
          </a:p>
        </p:txBody>
      </p:sp>
      <p:sp>
        <p:nvSpPr>
          <p:cNvPr id="5" name="Footer Placeholder 4">
            <a:extLst>
              <a:ext uri="{FF2B5EF4-FFF2-40B4-BE49-F238E27FC236}">
                <a16:creationId xmlns:a16="http://schemas.microsoft.com/office/drawing/2014/main" id="{1F6C448E-DFD9-4A6D-A82A-169E48931580}"/>
              </a:ext>
            </a:extLst>
          </p:cNvPr>
          <p:cNvSpPr>
            <a:spLocks noGrp="1"/>
          </p:cNvSpPr>
          <p:nvPr>
            <p:ph type="ftr" sz="quarter" idx="11"/>
          </p:nvPr>
        </p:nvSpPr>
        <p:spPr/>
        <p:txBody>
          <a:bodyPr/>
          <a:lstStyle/>
          <a:p>
            <a:pPr>
              <a:defRPr/>
            </a:pPr>
            <a:r>
              <a:rPr lang="en-US"/>
              <a:t>SCE | Mar Capeans</a:t>
            </a:r>
          </a:p>
        </p:txBody>
      </p:sp>
    </p:spTree>
    <p:extLst>
      <p:ext uri="{BB962C8B-B14F-4D97-AF65-F5344CB8AC3E}">
        <p14:creationId xmlns:p14="http://schemas.microsoft.com/office/powerpoint/2010/main" val="15390827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cxnSp>
        <p:nvCxnSpPr>
          <p:cNvPr id="4" name="Straight Connector 31"/>
          <p:cNvCxnSpPr>
            <a:cxnSpLocks/>
          </p:cNvCxnSpPr>
          <p:nvPr/>
        </p:nvCxnSpPr>
        <p:spPr bwMode="auto">
          <a:xfrm flipH="1">
            <a:off x="10124083" y="2276872"/>
            <a:ext cx="1587" cy="338137"/>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25"/>
          <p:cNvCxnSpPr>
            <a:cxnSpLocks/>
          </p:cNvCxnSpPr>
          <p:nvPr/>
        </p:nvCxnSpPr>
        <p:spPr bwMode="auto">
          <a:xfrm>
            <a:off x="1706909" y="2251893"/>
            <a:ext cx="841638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Rectangle 1"/>
          <p:cNvSpPr/>
          <p:nvPr/>
        </p:nvSpPr>
        <p:spPr bwMode="auto">
          <a:xfrm>
            <a:off x="4511824" y="363220"/>
            <a:ext cx="2889250" cy="788988"/>
          </a:xfrm>
          <a:prstGeom prst="rect">
            <a:avLst/>
          </a:prstGeom>
          <a:no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r>
              <a:rPr lang="en-GB" sz="1600" b="1">
                <a:solidFill>
                  <a:srgbClr val="4472C4">
                    <a:lumMod val="75000"/>
                  </a:srgbClr>
                </a:solidFill>
              </a:rPr>
              <a:t>Site and Civil Engineering</a:t>
            </a:r>
            <a:endParaRPr/>
          </a:p>
          <a:p>
            <a:pPr algn="ctr">
              <a:spcBef>
                <a:spcPts val="0"/>
              </a:spcBef>
              <a:spcAft>
                <a:spcPts val="0"/>
              </a:spcAft>
              <a:defRPr/>
            </a:pPr>
            <a:r>
              <a:rPr lang="en-GB" sz="1600" b="1">
                <a:solidFill>
                  <a:srgbClr val="4472C4">
                    <a:lumMod val="75000"/>
                  </a:srgbClr>
                </a:solidFill>
              </a:rPr>
              <a:t>(SCE)</a:t>
            </a:r>
            <a:endParaRPr/>
          </a:p>
        </p:txBody>
      </p:sp>
      <p:sp>
        <p:nvSpPr>
          <p:cNvPr id="8" name="Rectangle 2"/>
          <p:cNvSpPr/>
          <p:nvPr/>
        </p:nvSpPr>
        <p:spPr bwMode="auto">
          <a:xfrm>
            <a:off x="4511824" y="352424"/>
            <a:ext cx="2889250" cy="61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en-GB">
              <a:solidFill>
                <a:prstClr val="white"/>
              </a:solidFill>
            </a:endParaRPr>
          </a:p>
        </p:txBody>
      </p:sp>
      <p:sp>
        <p:nvSpPr>
          <p:cNvPr id="9" name="Rectangle 61"/>
          <p:cNvSpPr/>
          <p:nvPr/>
        </p:nvSpPr>
        <p:spPr bwMode="auto">
          <a:xfrm>
            <a:off x="3331963" y="2708920"/>
            <a:ext cx="2295525" cy="760413"/>
          </a:xfrm>
          <a:prstGeom prst="rect">
            <a:avLst/>
          </a:prstGeom>
          <a:solidFill>
            <a:srgbClr val="98C5E0"/>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r>
              <a:rPr lang="en-GB" sz="1350">
                <a:solidFill>
                  <a:schemeClr val="bg1"/>
                </a:solidFill>
              </a:rPr>
              <a:t>Site Asset </a:t>
            </a:r>
            <a:br>
              <a:rPr lang="en-GB" sz="1350">
                <a:solidFill>
                  <a:schemeClr val="bg1"/>
                </a:solidFill>
              </a:rPr>
            </a:br>
            <a:r>
              <a:rPr lang="en-GB" sz="1350">
                <a:solidFill>
                  <a:schemeClr val="bg1"/>
                </a:solidFill>
              </a:rPr>
              <a:t>Management</a:t>
            </a:r>
            <a:endParaRPr/>
          </a:p>
          <a:p>
            <a:pPr algn="ctr">
              <a:spcBef>
                <a:spcPts val="0"/>
              </a:spcBef>
              <a:spcAft>
                <a:spcPts val="0"/>
              </a:spcAft>
              <a:defRPr/>
            </a:pPr>
            <a:r>
              <a:rPr lang="en-GB" sz="1350">
                <a:solidFill>
                  <a:schemeClr val="bg1"/>
                </a:solidFill>
              </a:rPr>
              <a:t>(SAM)</a:t>
            </a:r>
            <a:endParaRPr/>
          </a:p>
        </p:txBody>
      </p:sp>
      <p:sp>
        <p:nvSpPr>
          <p:cNvPr id="10" name="Rectangle 62"/>
          <p:cNvSpPr/>
          <p:nvPr/>
        </p:nvSpPr>
        <p:spPr bwMode="auto">
          <a:xfrm>
            <a:off x="590897" y="2708920"/>
            <a:ext cx="2325687" cy="760413"/>
          </a:xfrm>
          <a:prstGeom prst="rect">
            <a:avLst/>
          </a:prstGeom>
          <a:solidFill>
            <a:srgbClr val="98C5E0"/>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r>
              <a:rPr lang="en-GB" sz="1350">
                <a:solidFill>
                  <a:schemeClr val="bg1"/>
                </a:solidFill>
              </a:rPr>
              <a:t>Project Portfolio </a:t>
            </a:r>
            <a:br>
              <a:rPr lang="en-GB" sz="1350">
                <a:solidFill>
                  <a:schemeClr val="bg1"/>
                </a:solidFill>
              </a:rPr>
            </a:br>
            <a:r>
              <a:rPr lang="en-GB" sz="1350">
                <a:solidFill>
                  <a:schemeClr val="bg1"/>
                </a:solidFill>
              </a:rPr>
              <a:t>Management</a:t>
            </a:r>
            <a:endParaRPr/>
          </a:p>
          <a:p>
            <a:pPr algn="ctr">
              <a:spcBef>
                <a:spcPts val="0"/>
              </a:spcBef>
              <a:spcAft>
                <a:spcPts val="0"/>
              </a:spcAft>
              <a:defRPr/>
            </a:pPr>
            <a:r>
              <a:rPr lang="en-GB" sz="1350">
                <a:solidFill>
                  <a:schemeClr val="bg1"/>
                </a:solidFill>
              </a:rPr>
              <a:t>(PPM)</a:t>
            </a:r>
            <a:endParaRPr/>
          </a:p>
        </p:txBody>
      </p:sp>
      <p:sp>
        <p:nvSpPr>
          <p:cNvPr id="11" name="Rectangle 63"/>
          <p:cNvSpPr/>
          <p:nvPr/>
        </p:nvSpPr>
        <p:spPr bwMode="auto">
          <a:xfrm>
            <a:off x="6168008" y="2708920"/>
            <a:ext cx="2295525" cy="760413"/>
          </a:xfrm>
          <a:prstGeom prst="rect">
            <a:avLst/>
          </a:prstGeom>
          <a:solidFill>
            <a:srgbClr val="98C5E0"/>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r>
              <a:rPr lang="en-GB" sz="1350">
                <a:solidFill>
                  <a:schemeClr val="bg1"/>
                </a:solidFill>
              </a:rPr>
              <a:t>Services </a:t>
            </a:r>
            <a:br>
              <a:rPr lang="en-GB" sz="1350">
                <a:solidFill>
                  <a:schemeClr val="bg1"/>
                </a:solidFill>
              </a:rPr>
            </a:br>
            <a:r>
              <a:rPr lang="en-GB" sz="1350">
                <a:solidFill>
                  <a:schemeClr val="bg1"/>
                </a:solidFill>
              </a:rPr>
              <a:t>and Supply Chain</a:t>
            </a:r>
            <a:endParaRPr/>
          </a:p>
          <a:p>
            <a:pPr algn="ctr">
              <a:spcBef>
                <a:spcPts val="0"/>
              </a:spcBef>
              <a:spcAft>
                <a:spcPts val="0"/>
              </a:spcAft>
              <a:defRPr/>
            </a:pPr>
            <a:r>
              <a:rPr lang="en-GB" sz="1350">
                <a:solidFill>
                  <a:schemeClr val="bg1"/>
                </a:solidFill>
              </a:rPr>
              <a:t>(SSC)</a:t>
            </a:r>
            <a:endParaRPr/>
          </a:p>
        </p:txBody>
      </p:sp>
      <p:sp>
        <p:nvSpPr>
          <p:cNvPr id="12" name="Rectangle 64"/>
          <p:cNvSpPr/>
          <p:nvPr/>
        </p:nvSpPr>
        <p:spPr bwMode="auto">
          <a:xfrm>
            <a:off x="8976320" y="2708920"/>
            <a:ext cx="2293938" cy="760413"/>
          </a:xfrm>
          <a:prstGeom prst="rect">
            <a:avLst/>
          </a:prstGeom>
          <a:solidFill>
            <a:srgbClr val="98C5E0"/>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r>
              <a:rPr lang="en-GB" sz="1350">
                <a:solidFill>
                  <a:schemeClr val="bg1"/>
                </a:solidFill>
              </a:rPr>
              <a:t>Service Management </a:t>
            </a:r>
            <a:br>
              <a:rPr lang="en-GB" sz="1350">
                <a:solidFill>
                  <a:schemeClr val="bg1"/>
                </a:solidFill>
              </a:rPr>
            </a:br>
            <a:r>
              <a:rPr lang="en-GB" sz="1350">
                <a:solidFill>
                  <a:schemeClr val="bg1"/>
                </a:solidFill>
              </a:rPr>
              <a:t>and Support</a:t>
            </a:r>
            <a:endParaRPr/>
          </a:p>
          <a:p>
            <a:pPr algn="ctr">
              <a:spcBef>
                <a:spcPts val="0"/>
              </a:spcBef>
              <a:spcAft>
                <a:spcPts val="0"/>
              </a:spcAft>
              <a:defRPr/>
            </a:pPr>
            <a:r>
              <a:rPr lang="en-GB" sz="1350">
                <a:solidFill>
                  <a:schemeClr val="bg1"/>
                </a:solidFill>
              </a:rPr>
              <a:t>(SMS)</a:t>
            </a:r>
            <a:endParaRPr/>
          </a:p>
        </p:txBody>
      </p:sp>
      <p:sp>
        <p:nvSpPr>
          <p:cNvPr id="13" name="Rectangle 65"/>
          <p:cNvSpPr/>
          <p:nvPr/>
        </p:nvSpPr>
        <p:spPr bwMode="auto">
          <a:xfrm>
            <a:off x="7968209" y="836712"/>
            <a:ext cx="3298878" cy="760413"/>
          </a:xfrm>
          <a:prstGeom prst="rect">
            <a:avLst/>
          </a:prstGeom>
          <a:solidFill>
            <a:srgbClr val="98C5E0"/>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r>
              <a:rPr lang="en-GB" sz="1350" dirty="0">
                <a:solidFill>
                  <a:schemeClr val="bg1"/>
                </a:solidFill>
              </a:rPr>
              <a:t>Departmental Operation and Development</a:t>
            </a:r>
            <a:endParaRPr dirty="0"/>
          </a:p>
          <a:p>
            <a:pPr algn="ctr">
              <a:spcBef>
                <a:spcPts val="0"/>
              </a:spcBef>
              <a:spcAft>
                <a:spcPts val="0"/>
              </a:spcAft>
              <a:defRPr/>
            </a:pPr>
            <a:r>
              <a:rPr lang="en-GB" sz="1350" dirty="0">
                <a:solidFill>
                  <a:schemeClr val="bg1"/>
                </a:solidFill>
              </a:rPr>
              <a:t>(DOD)</a:t>
            </a:r>
            <a:endParaRPr dirty="0"/>
          </a:p>
        </p:txBody>
      </p:sp>
      <p:sp>
        <p:nvSpPr>
          <p:cNvPr id="14" name="Rectangle 67"/>
          <p:cNvSpPr/>
          <p:nvPr/>
        </p:nvSpPr>
        <p:spPr bwMode="auto">
          <a:xfrm>
            <a:off x="594072" y="2708920"/>
            <a:ext cx="2325687" cy="61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en-GB">
              <a:solidFill>
                <a:prstClr val="white"/>
              </a:solidFill>
            </a:endParaRPr>
          </a:p>
        </p:txBody>
      </p:sp>
      <p:sp>
        <p:nvSpPr>
          <p:cNvPr id="15" name="Rectangle 69"/>
          <p:cNvSpPr/>
          <p:nvPr/>
        </p:nvSpPr>
        <p:spPr bwMode="auto">
          <a:xfrm>
            <a:off x="6169204" y="2708920"/>
            <a:ext cx="2298700" cy="60325"/>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en-GB">
              <a:solidFill>
                <a:prstClr val="white"/>
              </a:solidFill>
            </a:endParaRPr>
          </a:p>
        </p:txBody>
      </p:sp>
      <p:sp>
        <p:nvSpPr>
          <p:cNvPr id="16" name="Rectangle 71"/>
          <p:cNvSpPr/>
          <p:nvPr/>
        </p:nvSpPr>
        <p:spPr bwMode="auto">
          <a:xfrm>
            <a:off x="3330375" y="2708920"/>
            <a:ext cx="2301082" cy="61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en-GB">
              <a:solidFill>
                <a:prstClr val="white"/>
              </a:solidFill>
            </a:endParaRPr>
          </a:p>
        </p:txBody>
      </p:sp>
      <p:sp>
        <p:nvSpPr>
          <p:cNvPr id="5" name="Rectangle 72"/>
          <p:cNvSpPr/>
          <p:nvPr/>
        </p:nvSpPr>
        <p:spPr bwMode="auto">
          <a:xfrm>
            <a:off x="8976320" y="2708920"/>
            <a:ext cx="2297113" cy="60325"/>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en-GB">
              <a:solidFill>
                <a:prstClr val="white"/>
              </a:solidFill>
            </a:endParaRPr>
          </a:p>
        </p:txBody>
      </p:sp>
      <p:sp>
        <p:nvSpPr>
          <p:cNvPr id="17" name="Rectangle 73"/>
          <p:cNvSpPr/>
          <p:nvPr/>
        </p:nvSpPr>
        <p:spPr bwMode="auto">
          <a:xfrm>
            <a:off x="7969796" y="836712"/>
            <a:ext cx="3294328" cy="60325"/>
          </a:xfrm>
          <a:prstGeom prst="rect">
            <a:avLst/>
          </a:prstGeom>
          <a:solidFill>
            <a:srgbClr val="3C90C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0"/>
              </a:spcBef>
              <a:spcAft>
                <a:spcPts val="0"/>
              </a:spcAft>
              <a:defRPr/>
            </a:pPr>
            <a:endParaRPr lang="en-GB">
              <a:solidFill>
                <a:prstClr val="white"/>
              </a:solidFill>
            </a:endParaRPr>
          </a:p>
        </p:txBody>
      </p:sp>
      <p:cxnSp>
        <p:nvCxnSpPr>
          <p:cNvPr id="19" name="Straight Connector 75"/>
          <p:cNvCxnSpPr>
            <a:cxnSpLocks/>
          </p:cNvCxnSpPr>
          <p:nvPr/>
        </p:nvCxnSpPr>
        <p:spPr bwMode="auto">
          <a:xfrm>
            <a:off x="5943750" y="1168400"/>
            <a:ext cx="0" cy="1082675"/>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76"/>
          <p:cNvCxnSpPr>
            <a:cxnSpLocks/>
          </p:cNvCxnSpPr>
          <p:nvPr/>
        </p:nvCxnSpPr>
        <p:spPr bwMode="auto">
          <a:xfrm flipH="1">
            <a:off x="4467026" y="2258243"/>
            <a:ext cx="1587" cy="338138"/>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77"/>
          <p:cNvCxnSpPr>
            <a:cxnSpLocks/>
          </p:cNvCxnSpPr>
          <p:nvPr/>
        </p:nvCxnSpPr>
        <p:spPr bwMode="auto">
          <a:xfrm flipH="1">
            <a:off x="1706909" y="2261418"/>
            <a:ext cx="1587" cy="338138"/>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82"/>
          <p:cNvCxnSpPr>
            <a:cxnSpLocks/>
            <a:stCxn id="10" idx="2"/>
            <a:endCxn id="23" idx="0"/>
          </p:cNvCxnSpPr>
          <p:nvPr/>
        </p:nvCxnSpPr>
        <p:spPr bwMode="auto">
          <a:xfrm flipH="1">
            <a:off x="1732311" y="3469333"/>
            <a:ext cx="21430" cy="67404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93"/>
          <p:cNvCxnSpPr>
            <a:cxnSpLocks/>
            <a:stCxn id="9" idx="2"/>
            <a:endCxn id="25" idx="0"/>
          </p:cNvCxnSpPr>
          <p:nvPr/>
        </p:nvCxnSpPr>
        <p:spPr bwMode="auto">
          <a:xfrm>
            <a:off x="4479726" y="3469333"/>
            <a:ext cx="57014" cy="67404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94"/>
          <p:cNvCxnSpPr>
            <a:cxnSpLocks/>
            <a:stCxn id="11" idx="2"/>
            <a:endCxn id="27" idx="0"/>
          </p:cNvCxnSpPr>
          <p:nvPr/>
        </p:nvCxnSpPr>
        <p:spPr bwMode="auto">
          <a:xfrm>
            <a:off x="7315771" y="3469333"/>
            <a:ext cx="63797" cy="67404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8" name="Title 1"/>
          <p:cNvSpPr>
            <a:spLocks noGrp="1" noChangeArrowheads="1"/>
          </p:cNvSpPr>
          <p:nvPr>
            <p:ph type="title"/>
          </p:nvPr>
        </p:nvSpPr>
        <p:spPr bwMode="auto">
          <a:xfrm>
            <a:off x="550863" y="241300"/>
            <a:ext cx="11376025" cy="1065213"/>
          </a:xfrm>
        </p:spPr>
        <p:txBody>
          <a:bodyPr/>
          <a:lstStyle/>
          <a:p>
            <a:pPr>
              <a:defRPr/>
            </a:pPr>
            <a:r>
              <a:rPr lang="en-GB" dirty="0"/>
              <a:t>Structure</a:t>
            </a:r>
            <a:endParaRPr dirty="0"/>
          </a:p>
        </p:txBody>
      </p:sp>
      <p:sp>
        <p:nvSpPr>
          <p:cNvPr id="29" name="Rectangle 49"/>
          <p:cNvSpPr>
            <a:spLocks noChangeAspect="1"/>
          </p:cNvSpPr>
          <p:nvPr/>
        </p:nvSpPr>
        <p:spPr bwMode="auto">
          <a:xfrm>
            <a:off x="9008690" y="4149080"/>
            <a:ext cx="2293938" cy="2092881"/>
          </a:xfrm>
          <a:prstGeom prst="rect">
            <a:avLst/>
          </a:prstGeom>
          <a:solidFill>
            <a:srgbClr val="C8E0EE"/>
          </a:solidFill>
          <a:ln>
            <a:noFill/>
          </a:ln>
        </p:spPr>
        <p:txBody>
          <a:bodyPr wrap="square">
            <a:spAutoFit/>
          </a:bodyPr>
          <a:lstStyle/>
          <a:p>
            <a:pPr>
              <a:spcBef>
                <a:spcPts val="0"/>
              </a:spcBef>
              <a:spcAft>
                <a:spcPts val="0"/>
              </a:spcAft>
              <a:defRPr/>
            </a:pPr>
            <a:r>
              <a:rPr lang="en-US" sz="1300" dirty="0">
                <a:solidFill>
                  <a:srgbClr val="585858"/>
                </a:solidFill>
                <a:latin typeface="+mj-lt"/>
              </a:rPr>
              <a:t>Responsible for the clear and coherent implementation and monitoring of service management. Business analytics.</a:t>
            </a:r>
          </a:p>
          <a:p>
            <a:pPr>
              <a:spcBef>
                <a:spcPts val="0"/>
              </a:spcBef>
              <a:spcAft>
                <a:spcPts val="0"/>
              </a:spcAft>
              <a:defRPr/>
            </a:pPr>
            <a:endParaRPr lang="en-US" sz="1300" dirty="0">
              <a:solidFill>
                <a:srgbClr val="585858"/>
              </a:solidFill>
              <a:latin typeface="+mj-lt"/>
            </a:endParaRPr>
          </a:p>
          <a:p>
            <a:pPr>
              <a:spcBef>
                <a:spcPts val="0"/>
              </a:spcBef>
              <a:spcAft>
                <a:spcPts val="0"/>
              </a:spcAft>
              <a:defRPr/>
            </a:pPr>
            <a:endParaRPr lang="en-US" sz="1300" dirty="0">
              <a:solidFill>
                <a:srgbClr val="585858"/>
              </a:solidFill>
              <a:latin typeface="+mj-lt"/>
            </a:endParaRPr>
          </a:p>
          <a:p>
            <a:pPr>
              <a:spcBef>
                <a:spcPts val="0"/>
              </a:spcBef>
              <a:spcAft>
                <a:spcPts val="0"/>
              </a:spcAft>
              <a:defRPr/>
            </a:pPr>
            <a:endParaRPr lang="en-US" sz="1300" dirty="0">
              <a:solidFill>
                <a:srgbClr val="585858"/>
              </a:solidFill>
              <a:latin typeface="+mj-lt"/>
            </a:endParaRPr>
          </a:p>
          <a:p>
            <a:pPr>
              <a:spcBef>
                <a:spcPts val="0"/>
              </a:spcBef>
              <a:spcAft>
                <a:spcPts val="0"/>
              </a:spcAft>
              <a:defRPr/>
            </a:pPr>
            <a:endParaRPr lang="en-US" sz="1300" dirty="0">
              <a:solidFill>
                <a:srgbClr val="585858"/>
              </a:solidFill>
              <a:latin typeface="+mj-lt"/>
            </a:endParaRPr>
          </a:p>
          <a:p>
            <a:pPr>
              <a:spcBef>
                <a:spcPts val="0"/>
              </a:spcBef>
              <a:spcAft>
                <a:spcPts val="0"/>
              </a:spcAft>
              <a:defRPr/>
            </a:pPr>
            <a:endParaRPr lang="en-GB" sz="1300" dirty="0">
              <a:solidFill>
                <a:srgbClr val="585858"/>
              </a:solidFill>
              <a:latin typeface="+mj-lt"/>
            </a:endParaRPr>
          </a:p>
        </p:txBody>
      </p:sp>
      <p:sp>
        <p:nvSpPr>
          <p:cNvPr id="27" name="Rectangle 50"/>
          <p:cNvSpPr>
            <a:spLocks noChangeAspect="1"/>
          </p:cNvSpPr>
          <p:nvPr/>
        </p:nvSpPr>
        <p:spPr bwMode="auto">
          <a:xfrm>
            <a:off x="6168008" y="4143375"/>
            <a:ext cx="2423120" cy="2092881"/>
          </a:xfrm>
          <a:prstGeom prst="rect">
            <a:avLst/>
          </a:prstGeom>
          <a:solidFill>
            <a:srgbClr val="C8E0EE"/>
          </a:solidFill>
        </p:spPr>
        <p:txBody>
          <a:bodyPr wrap="square">
            <a:spAutoFit/>
          </a:bodyPr>
          <a:lstStyle/>
          <a:p>
            <a:pPr>
              <a:spcBef>
                <a:spcPts val="0"/>
              </a:spcBef>
              <a:spcAft>
                <a:spcPts val="0"/>
              </a:spcAft>
              <a:defRPr/>
            </a:pPr>
            <a:r>
              <a:rPr lang="en-GB" sz="1300" dirty="0">
                <a:solidFill>
                  <a:srgbClr val="585858"/>
                </a:solidFill>
                <a:latin typeface="+mj-lt"/>
              </a:rPr>
              <a:t>Responsible for providing the CERN community with high standard campus experience and optimal industrial logistics by offering rationalized, efficient, and controlled services.</a:t>
            </a:r>
          </a:p>
          <a:p>
            <a:pPr>
              <a:spcBef>
                <a:spcPts val="0"/>
              </a:spcBef>
              <a:spcAft>
                <a:spcPts val="0"/>
              </a:spcAft>
              <a:defRPr/>
            </a:pPr>
            <a:endParaRPr lang="en-GB" sz="1300" dirty="0">
              <a:solidFill>
                <a:srgbClr val="585858"/>
              </a:solidFill>
              <a:latin typeface="+mj-lt"/>
            </a:endParaRPr>
          </a:p>
          <a:p>
            <a:pPr>
              <a:spcBef>
                <a:spcPts val="0"/>
              </a:spcBef>
              <a:spcAft>
                <a:spcPts val="0"/>
              </a:spcAft>
              <a:defRPr/>
            </a:pPr>
            <a:endParaRPr lang="en-GB" sz="1300" dirty="0">
              <a:solidFill>
                <a:srgbClr val="585858"/>
              </a:solidFill>
              <a:latin typeface="+mj-lt"/>
            </a:endParaRPr>
          </a:p>
          <a:p>
            <a:pPr>
              <a:spcBef>
                <a:spcPts val="0"/>
              </a:spcBef>
              <a:spcAft>
                <a:spcPts val="0"/>
              </a:spcAft>
              <a:defRPr/>
            </a:pPr>
            <a:endParaRPr lang="en-GB" sz="1300" dirty="0">
              <a:solidFill>
                <a:srgbClr val="585858"/>
              </a:solidFill>
              <a:latin typeface="+mj-lt"/>
            </a:endParaRPr>
          </a:p>
          <a:p>
            <a:pPr>
              <a:spcBef>
                <a:spcPts val="0"/>
              </a:spcBef>
              <a:spcAft>
                <a:spcPts val="0"/>
              </a:spcAft>
              <a:defRPr/>
            </a:pPr>
            <a:endParaRPr lang="en-GB" sz="1300" dirty="0">
              <a:solidFill>
                <a:srgbClr val="585858"/>
              </a:solidFill>
              <a:latin typeface="+mj-lt"/>
            </a:endParaRPr>
          </a:p>
        </p:txBody>
      </p:sp>
      <p:sp>
        <p:nvSpPr>
          <p:cNvPr id="25" name="Rectangle 53"/>
          <p:cNvSpPr>
            <a:spLocks noChangeAspect="1"/>
          </p:cNvSpPr>
          <p:nvPr/>
        </p:nvSpPr>
        <p:spPr bwMode="auto">
          <a:xfrm>
            <a:off x="3343870" y="4143375"/>
            <a:ext cx="2385740" cy="2092881"/>
          </a:xfrm>
          <a:prstGeom prst="rect">
            <a:avLst/>
          </a:prstGeom>
          <a:solidFill>
            <a:srgbClr val="C8E0EE"/>
          </a:solidFill>
        </p:spPr>
        <p:txBody>
          <a:bodyPr wrap="square">
            <a:spAutoFit/>
          </a:bodyPr>
          <a:lstStyle/>
          <a:p>
            <a:pPr>
              <a:spcBef>
                <a:spcPts val="0"/>
              </a:spcBef>
              <a:spcAft>
                <a:spcPts val="0"/>
              </a:spcAft>
              <a:defRPr/>
            </a:pPr>
            <a:r>
              <a:rPr lang="en-GB" sz="1300" dirty="0">
                <a:solidFill>
                  <a:srgbClr val="585858"/>
                </a:solidFill>
                <a:latin typeface="+mj-lt"/>
              </a:rPr>
              <a:t>Responsible for monitoring the condition of current buildings and infrastructure on campus, and conducting relevant renovation projects. Study and early support of user-​initiated construction projects (IPP lead).</a:t>
            </a:r>
          </a:p>
          <a:p>
            <a:pPr>
              <a:spcBef>
                <a:spcPts val="0"/>
              </a:spcBef>
              <a:spcAft>
                <a:spcPts val="0"/>
              </a:spcAft>
              <a:defRPr/>
            </a:pPr>
            <a:endParaRPr lang="en-GB" sz="1300" dirty="0">
              <a:solidFill>
                <a:srgbClr val="585858"/>
              </a:solidFill>
              <a:latin typeface="+mj-lt"/>
            </a:endParaRPr>
          </a:p>
          <a:p>
            <a:pPr>
              <a:spcBef>
                <a:spcPts val="0"/>
              </a:spcBef>
              <a:spcAft>
                <a:spcPts val="0"/>
              </a:spcAft>
              <a:defRPr/>
            </a:pPr>
            <a:endParaRPr lang="en-GB" sz="1300" dirty="0">
              <a:solidFill>
                <a:srgbClr val="585858"/>
              </a:solidFill>
              <a:latin typeface="+mj-lt"/>
            </a:endParaRPr>
          </a:p>
          <a:p>
            <a:pPr>
              <a:spcBef>
                <a:spcPts val="0"/>
              </a:spcBef>
              <a:spcAft>
                <a:spcPts val="0"/>
              </a:spcAft>
              <a:defRPr/>
            </a:pPr>
            <a:r>
              <a:rPr lang="en-GB" sz="1300" dirty="0">
                <a:solidFill>
                  <a:srgbClr val="585858"/>
                </a:solidFill>
                <a:latin typeface="+mj-lt"/>
              </a:rPr>
              <a:t> </a:t>
            </a:r>
            <a:endParaRPr dirty="0"/>
          </a:p>
        </p:txBody>
      </p:sp>
      <p:sp>
        <p:nvSpPr>
          <p:cNvPr id="23" name="Rectangle 56"/>
          <p:cNvSpPr>
            <a:spLocks noChangeAspect="1"/>
          </p:cNvSpPr>
          <p:nvPr/>
        </p:nvSpPr>
        <p:spPr bwMode="auto">
          <a:xfrm>
            <a:off x="569468" y="4143374"/>
            <a:ext cx="2325686" cy="2092881"/>
          </a:xfrm>
          <a:prstGeom prst="rect">
            <a:avLst/>
          </a:prstGeom>
          <a:solidFill>
            <a:srgbClr val="C8E0EE"/>
          </a:solidFill>
        </p:spPr>
        <p:txBody>
          <a:bodyPr wrap="square">
            <a:spAutoFit/>
          </a:bodyPr>
          <a:lstStyle/>
          <a:p>
            <a:pPr>
              <a:spcBef>
                <a:spcPts val="0"/>
              </a:spcBef>
              <a:spcAft>
                <a:spcPts val="0"/>
              </a:spcAft>
              <a:defRPr/>
            </a:pPr>
            <a:r>
              <a:rPr lang="en-US" sz="1300" dirty="0">
                <a:solidFill>
                  <a:srgbClr val="585858"/>
                </a:solidFill>
                <a:latin typeface="+mj-lt"/>
              </a:rPr>
              <a:t>Responsible for the major developments of CERN in the field of civil engineering. It consists of project managers and specialists developing, monitoring and managing the major civil engineering projects during the execution phase.</a:t>
            </a:r>
          </a:p>
          <a:p>
            <a:pPr>
              <a:spcBef>
                <a:spcPts val="0"/>
              </a:spcBef>
              <a:spcAft>
                <a:spcPts val="0"/>
              </a:spcAft>
              <a:defRPr/>
            </a:pPr>
            <a:endParaRPr lang="en-US" sz="1300" dirty="0">
              <a:solidFill>
                <a:srgbClr val="585858"/>
              </a:solidFill>
              <a:latin typeface="+mj-lt"/>
            </a:endParaRPr>
          </a:p>
          <a:p>
            <a:pPr>
              <a:spcBef>
                <a:spcPts val="0"/>
              </a:spcBef>
              <a:spcAft>
                <a:spcPts val="0"/>
              </a:spcAft>
              <a:defRPr/>
            </a:pPr>
            <a:endParaRPr lang="en-US" sz="1300" dirty="0">
              <a:solidFill>
                <a:srgbClr val="585858"/>
              </a:solidFill>
              <a:latin typeface="+mj-lt"/>
            </a:endParaRPr>
          </a:p>
        </p:txBody>
      </p:sp>
      <p:sp>
        <p:nvSpPr>
          <p:cNvPr id="30" name="TextBox 57"/>
          <p:cNvSpPr/>
          <p:nvPr/>
        </p:nvSpPr>
        <p:spPr bwMode="auto">
          <a:xfrm>
            <a:off x="7984878" y="1691208"/>
            <a:ext cx="3298880" cy="461665"/>
          </a:xfrm>
          <a:prstGeom prst="rect">
            <a:avLst/>
          </a:prstGeom>
          <a:solidFill>
            <a:srgbClr val="C8E0EE"/>
          </a:solidFill>
        </p:spPr>
        <p:txBody>
          <a:bodyPr wrap="square">
            <a:spAutoFit/>
          </a:bodyPr>
          <a:lstStyle/>
          <a:p>
            <a:pPr>
              <a:spcBef>
                <a:spcPts val="0"/>
              </a:spcBef>
              <a:spcAft>
                <a:spcPts val="0"/>
              </a:spcAft>
              <a:defRPr/>
            </a:pPr>
            <a:r>
              <a:rPr lang="en-US" sz="1200" dirty="0">
                <a:solidFill>
                  <a:srgbClr val="585858"/>
                </a:solidFill>
                <a:latin typeface="+mj-lt"/>
              </a:rPr>
              <a:t>Strategic cross-​sectional projects, management of resources, admin hub, Safety, Site Security.</a:t>
            </a:r>
            <a:endParaRPr sz="1600" dirty="0"/>
          </a:p>
        </p:txBody>
      </p:sp>
      <p:cxnSp>
        <p:nvCxnSpPr>
          <p:cNvPr id="31" name="Straight Connector 60"/>
          <p:cNvCxnSpPr>
            <a:cxnSpLocks/>
            <a:stCxn id="12" idx="2"/>
            <a:endCxn id="29" idx="0"/>
          </p:cNvCxnSpPr>
          <p:nvPr/>
        </p:nvCxnSpPr>
        <p:spPr bwMode="auto">
          <a:xfrm>
            <a:off x="10123289" y="3469333"/>
            <a:ext cx="32370" cy="679747"/>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3" name="TextBox 32"/>
          <p:cNvSpPr/>
          <p:nvPr/>
        </p:nvSpPr>
        <p:spPr bwMode="auto">
          <a:xfrm>
            <a:off x="9385895" y="3589983"/>
            <a:ext cx="1549400" cy="460375"/>
          </a:xfrm>
          <a:prstGeom prst="rect">
            <a:avLst/>
          </a:prstGeom>
          <a:solidFill>
            <a:schemeClr val="bg1"/>
          </a:solidFill>
          <a:ln>
            <a:noFill/>
          </a:ln>
        </p:spPr>
        <p:txBody>
          <a:bodyPr wrap="none">
            <a:spAutoFit/>
          </a:bodyPr>
          <a:lstStyle>
            <a:lvl1pPr>
              <a:lnSpc>
                <a:spcPct val="90000"/>
              </a:lnSpc>
              <a:spcBef>
                <a:spcPts val="1000"/>
              </a:spcBef>
              <a:buFont typeface="Arial"/>
              <a:buChar char="•"/>
              <a:defRPr sz="2800">
                <a:solidFill>
                  <a:schemeClr val="tx1"/>
                </a:solidFill>
                <a:latin typeface="Calibri"/>
              </a:defRPr>
            </a:lvl1pPr>
            <a:lvl2pPr marL="742950" indent="-285750">
              <a:lnSpc>
                <a:spcPct val="90000"/>
              </a:lnSpc>
              <a:spcBef>
                <a:spcPts val="500"/>
              </a:spcBef>
              <a:buFont typeface="Arial"/>
              <a:buChar char="•"/>
              <a:defRPr sz="2400">
                <a:solidFill>
                  <a:schemeClr val="tx1"/>
                </a:solidFill>
                <a:latin typeface="Calibri"/>
              </a:defRPr>
            </a:lvl2pPr>
            <a:lvl3pPr marL="1143000" indent="-228600">
              <a:lnSpc>
                <a:spcPct val="90000"/>
              </a:lnSpc>
              <a:spcBef>
                <a:spcPts val="500"/>
              </a:spcBef>
              <a:buFont typeface="Arial"/>
              <a:buChar char="•"/>
              <a:defRPr sz="2000">
                <a:solidFill>
                  <a:schemeClr val="tx1"/>
                </a:solidFill>
                <a:latin typeface="Calibri"/>
              </a:defRPr>
            </a:lvl3pPr>
            <a:lvl4pPr marL="1600200" indent="-228600">
              <a:lnSpc>
                <a:spcPct val="90000"/>
              </a:lnSpc>
              <a:spcBef>
                <a:spcPts val="500"/>
              </a:spcBef>
              <a:buFont typeface="Arial"/>
              <a:buChar char="•"/>
              <a:defRPr>
                <a:solidFill>
                  <a:schemeClr val="tx1"/>
                </a:solidFill>
                <a:latin typeface="Calibri"/>
              </a:defRPr>
            </a:lvl4pPr>
            <a:lvl5pPr marL="2057400" indent="-228600">
              <a:lnSpc>
                <a:spcPct val="90000"/>
              </a:lnSpc>
              <a:spcBef>
                <a:spcPts val="500"/>
              </a:spcBef>
              <a:buFont typeface="Arial"/>
              <a:buChar char="•"/>
              <a:defRPr>
                <a:solidFill>
                  <a:schemeClr val="tx1"/>
                </a:solidFill>
                <a:latin typeface="Calibri"/>
              </a:defRPr>
            </a:lvl5pPr>
            <a:lvl6pPr marL="2514600" indent="-228600">
              <a:lnSpc>
                <a:spcPct val="90000"/>
              </a:lnSpc>
              <a:spcBef>
                <a:spcPts val="500"/>
              </a:spcBef>
              <a:spcAft>
                <a:spcPts val="0"/>
              </a:spcAft>
              <a:buFont typeface="Arial"/>
              <a:buChar char="•"/>
              <a:defRPr>
                <a:solidFill>
                  <a:schemeClr val="tx1"/>
                </a:solidFill>
                <a:latin typeface="Calibri"/>
              </a:defRPr>
            </a:lvl6pPr>
            <a:lvl7pPr marL="2971800" indent="-228600">
              <a:lnSpc>
                <a:spcPct val="90000"/>
              </a:lnSpc>
              <a:spcBef>
                <a:spcPts val="500"/>
              </a:spcBef>
              <a:spcAft>
                <a:spcPts val="0"/>
              </a:spcAft>
              <a:buFont typeface="Arial"/>
              <a:buChar char="•"/>
              <a:defRPr>
                <a:solidFill>
                  <a:schemeClr val="tx1"/>
                </a:solidFill>
                <a:latin typeface="Calibri"/>
              </a:defRPr>
            </a:lvl7pPr>
            <a:lvl8pPr marL="3429000" indent="-228600">
              <a:lnSpc>
                <a:spcPct val="90000"/>
              </a:lnSpc>
              <a:spcBef>
                <a:spcPts val="500"/>
              </a:spcBef>
              <a:spcAft>
                <a:spcPts val="0"/>
              </a:spcAft>
              <a:buFont typeface="Arial"/>
              <a:buChar char="•"/>
              <a:defRPr>
                <a:solidFill>
                  <a:schemeClr val="tx1"/>
                </a:solidFill>
                <a:latin typeface="Calibri"/>
              </a:defRPr>
            </a:lvl8pPr>
            <a:lvl9pPr marL="3886200" indent="-228600">
              <a:lnSpc>
                <a:spcPct val="90000"/>
              </a:lnSpc>
              <a:spcBef>
                <a:spcPts val="500"/>
              </a:spcBef>
              <a:spcAft>
                <a:spcPts val="0"/>
              </a:spcAft>
              <a:buFont typeface="Arial"/>
              <a:buChar char="•"/>
              <a:defRPr>
                <a:solidFill>
                  <a:schemeClr val="tx1"/>
                </a:solidFill>
                <a:latin typeface="Calibri"/>
              </a:defRPr>
            </a:lvl9pPr>
          </a:lstStyle>
          <a:p>
            <a:pPr algn="ctr">
              <a:lnSpc>
                <a:spcPct val="100000"/>
              </a:lnSpc>
              <a:spcBef>
                <a:spcPts val="0"/>
              </a:spcBef>
              <a:buFontTx/>
              <a:buNone/>
              <a:defRPr/>
            </a:pPr>
            <a:r>
              <a:rPr lang="en-GB" sz="1200" b="1">
                <a:solidFill>
                  <a:srgbClr val="7F7F7F"/>
                </a:solidFill>
                <a:latin typeface="Calibri Light"/>
              </a:rPr>
              <a:t>GL: Gyorgy Balazs</a:t>
            </a:r>
            <a:endParaRPr/>
          </a:p>
          <a:p>
            <a:pPr algn="ctr">
              <a:lnSpc>
                <a:spcPct val="100000"/>
              </a:lnSpc>
              <a:spcBef>
                <a:spcPts val="0"/>
              </a:spcBef>
              <a:buFontTx/>
              <a:buNone/>
              <a:defRPr/>
            </a:pPr>
            <a:r>
              <a:rPr lang="en-GB" sz="1200">
                <a:solidFill>
                  <a:srgbClr val="7F7F7F"/>
                </a:solidFill>
                <a:latin typeface="Calibri Light"/>
              </a:rPr>
              <a:t>DGL: Isabel Fernandez</a:t>
            </a:r>
            <a:endParaRPr/>
          </a:p>
        </p:txBody>
      </p:sp>
      <p:sp>
        <p:nvSpPr>
          <p:cNvPr id="34" name="Rectangle 33"/>
          <p:cNvSpPr>
            <a:spLocks noChangeArrowheads="1"/>
          </p:cNvSpPr>
          <p:nvPr/>
        </p:nvSpPr>
        <p:spPr bwMode="auto">
          <a:xfrm>
            <a:off x="932209" y="3589983"/>
            <a:ext cx="1541463" cy="460375"/>
          </a:xfrm>
          <a:prstGeom prst="rect">
            <a:avLst/>
          </a:prstGeom>
          <a:solidFill>
            <a:schemeClr val="bg1"/>
          </a:solidFill>
          <a:ln>
            <a:noFill/>
          </a:ln>
        </p:spPr>
        <p:txBody>
          <a:bodyPr>
            <a:spAutoFit/>
          </a:bodyPr>
          <a:lstStyle>
            <a:lvl1pPr>
              <a:lnSpc>
                <a:spcPct val="90000"/>
              </a:lnSpc>
              <a:spcBef>
                <a:spcPts val="1000"/>
              </a:spcBef>
              <a:buFont typeface="Arial"/>
              <a:buChar char="•"/>
              <a:defRPr sz="2800">
                <a:solidFill>
                  <a:schemeClr val="tx1"/>
                </a:solidFill>
                <a:latin typeface="Calibri"/>
              </a:defRPr>
            </a:lvl1pPr>
            <a:lvl2pPr marL="742950" indent="-285750">
              <a:lnSpc>
                <a:spcPct val="90000"/>
              </a:lnSpc>
              <a:spcBef>
                <a:spcPts val="500"/>
              </a:spcBef>
              <a:buFont typeface="Arial"/>
              <a:buChar char="•"/>
              <a:defRPr sz="2400">
                <a:solidFill>
                  <a:schemeClr val="tx1"/>
                </a:solidFill>
                <a:latin typeface="Calibri"/>
              </a:defRPr>
            </a:lvl2pPr>
            <a:lvl3pPr marL="1143000" indent="-228600">
              <a:lnSpc>
                <a:spcPct val="90000"/>
              </a:lnSpc>
              <a:spcBef>
                <a:spcPts val="500"/>
              </a:spcBef>
              <a:buFont typeface="Arial"/>
              <a:buChar char="•"/>
              <a:defRPr sz="2000">
                <a:solidFill>
                  <a:schemeClr val="tx1"/>
                </a:solidFill>
                <a:latin typeface="Calibri"/>
              </a:defRPr>
            </a:lvl3pPr>
            <a:lvl4pPr marL="1600200" indent="-228600">
              <a:lnSpc>
                <a:spcPct val="90000"/>
              </a:lnSpc>
              <a:spcBef>
                <a:spcPts val="500"/>
              </a:spcBef>
              <a:buFont typeface="Arial"/>
              <a:buChar char="•"/>
              <a:defRPr>
                <a:solidFill>
                  <a:schemeClr val="tx1"/>
                </a:solidFill>
                <a:latin typeface="Calibri"/>
              </a:defRPr>
            </a:lvl4pPr>
            <a:lvl5pPr marL="2057400" indent="-228600">
              <a:lnSpc>
                <a:spcPct val="90000"/>
              </a:lnSpc>
              <a:spcBef>
                <a:spcPts val="500"/>
              </a:spcBef>
              <a:buFont typeface="Arial"/>
              <a:buChar char="•"/>
              <a:defRPr>
                <a:solidFill>
                  <a:schemeClr val="tx1"/>
                </a:solidFill>
                <a:latin typeface="Calibri"/>
              </a:defRPr>
            </a:lvl5pPr>
            <a:lvl6pPr marL="2514600" indent="-228600">
              <a:lnSpc>
                <a:spcPct val="90000"/>
              </a:lnSpc>
              <a:spcBef>
                <a:spcPts val="500"/>
              </a:spcBef>
              <a:spcAft>
                <a:spcPts val="0"/>
              </a:spcAft>
              <a:buFont typeface="Arial"/>
              <a:buChar char="•"/>
              <a:defRPr>
                <a:solidFill>
                  <a:schemeClr val="tx1"/>
                </a:solidFill>
                <a:latin typeface="Calibri"/>
              </a:defRPr>
            </a:lvl6pPr>
            <a:lvl7pPr marL="2971800" indent="-228600">
              <a:lnSpc>
                <a:spcPct val="90000"/>
              </a:lnSpc>
              <a:spcBef>
                <a:spcPts val="500"/>
              </a:spcBef>
              <a:spcAft>
                <a:spcPts val="0"/>
              </a:spcAft>
              <a:buFont typeface="Arial"/>
              <a:buChar char="•"/>
              <a:defRPr>
                <a:solidFill>
                  <a:schemeClr val="tx1"/>
                </a:solidFill>
                <a:latin typeface="Calibri"/>
              </a:defRPr>
            </a:lvl7pPr>
            <a:lvl8pPr marL="3429000" indent="-228600">
              <a:lnSpc>
                <a:spcPct val="90000"/>
              </a:lnSpc>
              <a:spcBef>
                <a:spcPts val="500"/>
              </a:spcBef>
              <a:spcAft>
                <a:spcPts val="0"/>
              </a:spcAft>
              <a:buFont typeface="Arial"/>
              <a:buChar char="•"/>
              <a:defRPr>
                <a:solidFill>
                  <a:schemeClr val="tx1"/>
                </a:solidFill>
                <a:latin typeface="Calibri"/>
              </a:defRPr>
            </a:lvl8pPr>
            <a:lvl9pPr marL="3886200" indent="-228600">
              <a:lnSpc>
                <a:spcPct val="90000"/>
              </a:lnSpc>
              <a:spcBef>
                <a:spcPts val="500"/>
              </a:spcBef>
              <a:spcAft>
                <a:spcPts val="0"/>
              </a:spcAft>
              <a:buFont typeface="Arial"/>
              <a:buChar char="•"/>
              <a:defRPr>
                <a:solidFill>
                  <a:schemeClr val="tx1"/>
                </a:solidFill>
                <a:latin typeface="Calibri"/>
              </a:defRPr>
            </a:lvl9pPr>
          </a:lstStyle>
          <a:p>
            <a:pPr algn="ctr">
              <a:lnSpc>
                <a:spcPct val="100000"/>
              </a:lnSpc>
              <a:spcBef>
                <a:spcPts val="0"/>
              </a:spcBef>
              <a:buFontTx/>
              <a:buNone/>
              <a:defRPr/>
            </a:pPr>
            <a:r>
              <a:rPr lang="en-GB" sz="1200" b="1">
                <a:solidFill>
                  <a:srgbClr val="7F7F7F"/>
                </a:solidFill>
                <a:latin typeface="Calibri Light"/>
              </a:rPr>
              <a:t>GL: Natacha Lopez</a:t>
            </a:r>
            <a:endParaRPr/>
          </a:p>
          <a:p>
            <a:pPr algn="ctr">
              <a:lnSpc>
                <a:spcPct val="100000"/>
              </a:lnSpc>
              <a:spcBef>
                <a:spcPts val="0"/>
              </a:spcBef>
              <a:buFontTx/>
              <a:buNone/>
              <a:defRPr/>
            </a:pPr>
            <a:r>
              <a:rPr lang="en-GB" sz="1200">
                <a:solidFill>
                  <a:srgbClr val="7F7F7F"/>
                </a:solidFill>
                <a:latin typeface="Calibri Light"/>
              </a:rPr>
              <a:t>DGL: Pieter Mattelaer</a:t>
            </a:r>
            <a:endParaRPr/>
          </a:p>
        </p:txBody>
      </p:sp>
      <p:sp>
        <p:nvSpPr>
          <p:cNvPr id="35" name="TextBox 34"/>
          <p:cNvSpPr/>
          <p:nvPr/>
        </p:nvSpPr>
        <p:spPr bwMode="auto">
          <a:xfrm>
            <a:off x="5151588" y="1277938"/>
            <a:ext cx="1587500" cy="492125"/>
          </a:xfrm>
          <a:prstGeom prst="rect">
            <a:avLst/>
          </a:prstGeom>
          <a:solidFill>
            <a:schemeClr val="bg1"/>
          </a:solidFill>
          <a:ln>
            <a:noFill/>
          </a:ln>
        </p:spPr>
        <p:txBody>
          <a:bodyPr>
            <a:spAutoFit/>
          </a:bodyPr>
          <a:lstStyle>
            <a:lvl1pPr>
              <a:lnSpc>
                <a:spcPct val="90000"/>
              </a:lnSpc>
              <a:spcBef>
                <a:spcPts val="1000"/>
              </a:spcBef>
              <a:buFont typeface="Arial"/>
              <a:buChar char="•"/>
              <a:defRPr sz="2800">
                <a:solidFill>
                  <a:schemeClr val="tx1"/>
                </a:solidFill>
                <a:latin typeface="Calibri"/>
              </a:defRPr>
            </a:lvl1pPr>
            <a:lvl2pPr marL="742950" indent="-285750">
              <a:lnSpc>
                <a:spcPct val="90000"/>
              </a:lnSpc>
              <a:spcBef>
                <a:spcPts val="500"/>
              </a:spcBef>
              <a:buFont typeface="Arial"/>
              <a:buChar char="•"/>
              <a:defRPr sz="2400">
                <a:solidFill>
                  <a:schemeClr val="tx1"/>
                </a:solidFill>
                <a:latin typeface="Calibri"/>
              </a:defRPr>
            </a:lvl2pPr>
            <a:lvl3pPr marL="1143000" indent="-228600">
              <a:lnSpc>
                <a:spcPct val="90000"/>
              </a:lnSpc>
              <a:spcBef>
                <a:spcPts val="500"/>
              </a:spcBef>
              <a:buFont typeface="Arial"/>
              <a:buChar char="•"/>
              <a:defRPr sz="2000">
                <a:solidFill>
                  <a:schemeClr val="tx1"/>
                </a:solidFill>
                <a:latin typeface="Calibri"/>
              </a:defRPr>
            </a:lvl3pPr>
            <a:lvl4pPr marL="1600200" indent="-228600">
              <a:lnSpc>
                <a:spcPct val="90000"/>
              </a:lnSpc>
              <a:spcBef>
                <a:spcPts val="500"/>
              </a:spcBef>
              <a:buFont typeface="Arial"/>
              <a:buChar char="•"/>
              <a:defRPr>
                <a:solidFill>
                  <a:schemeClr val="tx1"/>
                </a:solidFill>
                <a:latin typeface="Calibri"/>
              </a:defRPr>
            </a:lvl4pPr>
            <a:lvl5pPr marL="2057400" indent="-228600">
              <a:lnSpc>
                <a:spcPct val="90000"/>
              </a:lnSpc>
              <a:spcBef>
                <a:spcPts val="500"/>
              </a:spcBef>
              <a:buFont typeface="Arial"/>
              <a:buChar char="•"/>
              <a:defRPr>
                <a:solidFill>
                  <a:schemeClr val="tx1"/>
                </a:solidFill>
                <a:latin typeface="Calibri"/>
              </a:defRPr>
            </a:lvl5pPr>
            <a:lvl6pPr marL="2514600" indent="-228600">
              <a:lnSpc>
                <a:spcPct val="90000"/>
              </a:lnSpc>
              <a:spcBef>
                <a:spcPts val="500"/>
              </a:spcBef>
              <a:spcAft>
                <a:spcPts val="0"/>
              </a:spcAft>
              <a:buFont typeface="Arial"/>
              <a:buChar char="•"/>
              <a:defRPr>
                <a:solidFill>
                  <a:schemeClr val="tx1"/>
                </a:solidFill>
                <a:latin typeface="Calibri"/>
              </a:defRPr>
            </a:lvl6pPr>
            <a:lvl7pPr marL="2971800" indent="-228600">
              <a:lnSpc>
                <a:spcPct val="90000"/>
              </a:lnSpc>
              <a:spcBef>
                <a:spcPts val="500"/>
              </a:spcBef>
              <a:spcAft>
                <a:spcPts val="0"/>
              </a:spcAft>
              <a:buFont typeface="Arial"/>
              <a:buChar char="•"/>
              <a:defRPr>
                <a:solidFill>
                  <a:schemeClr val="tx1"/>
                </a:solidFill>
                <a:latin typeface="Calibri"/>
              </a:defRPr>
            </a:lvl7pPr>
            <a:lvl8pPr marL="3429000" indent="-228600">
              <a:lnSpc>
                <a:spcPct val="90000"/>
              </a:lnSpc>
              <a:spcBef>
                <a:spcPts val="500"/>
              </a:spcBef>
              <a:spcAft>
                <a:spcPts val="0"/>
              </a:spcAft>
              <a:buFont typeface="Arial"/>
              <a:buChar char="•"/>
              <a:defRPr>
                <a:solidFill>
                  <a:schemeClr val="tx1"/>
                </a:solidFill>
                <a:latin typeface="Calibri"/>
              </a:defRPr>
            </a:lvl8pPr>
            <a:lvl9pPr marL="3886200" indent="-228600">
              <a:lnSpc>
                <a:spcPct val="90000"/>
              </a:lnSpc>
              <a:spcBef>
                <a:spcPts val="500"/>
              </a:spcBef>
              <a:spcAft>
                <a:spcPts val="0"/>
              </a:spcAft>
              <a:buFont typeface="Arial"/>
              <a:buChar char="•"/>
              <a:defRPr>
                <a:solidFill>
                  <a:schemeClr val="tx1"/>
                </a:solidFill>
                <a:latin typeface="Calibri"/>
              </a:defRPr>
            </a:lvl9pPr>
          </a:lstStyle>
          <a:p>
            <a:pPr algn="ctr">
              <a:lnSpc>
                <a:spcPct val="100000"/>
              </a:lnSpc>
              <a:spcBef>
                <a:spcPts val="0"/>
              </a:spcBef>
              <a:buFontTx/>
              <a:buNone/>
              <a:defRPr/>
            </a:pPr>
            <a:r>
              <a:rPr lang="en-GB" sz="1300" b="1" dirty="0">
                <a:solidFill>
                  <a:srgbClr val="7F7F7F"/>
                </a:solidFill>
                <a:latin typeface="Calibri Light"/>
              </a:rPr>
              <a:t>DH: Mar Capeans</a:t>
            </a:r>
            <a:endParaRPr dirty="0"/>
          </a:p>
          <a:p>
            <a:pPr algn="ctr">
              <a:lnSpc>
                <a:spcPct val="100000"/>
              </a:lnSpc>
              <a:spcBef>
                <a:spcPts val="0"/>
              </a:spcBef>
              <a:buFontTx/>
              <a:buNone/>
              <a:defRPr/>
            </a:pPr>
            <a:r>
              <a:rPr lang="en-GB" sz="1300" dirty="0">
                <a:solidFill>
                  <a:srgbClr val="7F7F7F"/>
                </a:solidFill>
                <a:latin typeface="Calibri Light"/>
              </a:rPr>
              <a:t>DDH: </a:t>
            </a:r>
            <a:r>
              <a:rPr lang="en-GB" sz="1300" b="1" dirty="0">
                <a:solidFill>
                  <a:srgbClr val="7F7F7F"/>
                </a:solidFill>
                <a:latin typeface="Calibri Light"/>
              </a:rPr>
              <a:t>Cedric Garino</a:t>
            </a:r>
            <a:endParaRPr b="1" dirty="0"/>
          </a:p>
        </p:txBody>
      </p:sp>
      <p:sp>
        <p:nvSpPr>
          <p:cNvPr id="36" name="TextBox 35"/>
          <p:cNvSpPr/>
          <p:nvPr/>
        </p:nvSpPr>
        <p:spPr bwMode="auto">
          <a:xfrm>
            <a:off x="3505001" y="3589983"/>
            <a:ext cx="1965325" cy="460375"/>
          </a:xfrm>
          <a:prstGeom prst="rect">
            <a:avLst/>
          </a:prstGeom>
          <a:solidFill>
            <a:schemeClr val="bg1"/>
          </a:solidFill>
          <a:ln>
            <a:noFill/>
          </a:ln>
        </p:spPr>
        <p:txBody>
          <a:bodyPr>
            <a:spAutoFit/>
          </a:bodyPr>
          <a:lstStyle>
            <a:lvl1pPr>
              <a:lnSpc>
                <a:spcPct val="90000"/>
              </a:lnSpc>
              <a:spcBef>
                <a:spcPts val="1000"/>
              </a:spcBef>
              <a:buFont typeface="Arial"/>
              <a:buChar char="•"/>
              <a:defRPr sz="2800">
                <a:solidFill>
                  <a:schemeClr val="tx1"/>
                </a:solidFill>
                <a:latin typeface="Calibri"/>
              </a:defRPr>
            </a:lvl1pPr>
            <a:lvl2pPr marL="742950" indent="-285750">
              <a:lnSpc>
                <a:spcPct val="90000"/>
              </a:lnSpc>
              <a:spcBef>
                <a:spcPts val="500"/>
              </a:spcBef>
              <a:buFont typeface="Arial"/>
              <a:buChar char="•"/>
              <a:defRPr sz="2400">
                <a:solidFill>
                  <a:schemeClr val="tx1"/>
                </a:solidFill>
                <a:latin typeface="Calibri"/>
              </a:defRPr>
            </a:lvl2pPr>
            <a:lvl3pPr marL="1143000" indent="-228600">
              <a:lnSpc>
                <a:spcPct val="90000"/>
              </a:lnSpc>
              <a:spcBef>
                <a:spcPts val="500"/>
              </a:spcBef>
              <a:buFont typeface="Arial"/>
              <a:buChar char="•"/>
              <a:defRPr sz="2000">
                <a:solidFill>
                  <a:schemeClr val="tx1"/>
                </a:solidFill>
                <a:latin typeface="Calibri"/>
              </a:defRPr>
            </a:lvl3pPr>
            <a:lvl4pPr marL="1600200" indent="-228600">
              <a:lnSpc>
                <a:spcPct val="90000"/>
              </a:lnSpc>
              <a:spcBef>
                <a:spcPts val="500"/>
              </a:spcBef>
              <a:buFont typeface="Arial"/>
              <a:buChar char="•"/>
              <a:defRPr>
                <a:solidFill>
                  <a:schemeClr val="tx1"/>
                </a:solidFill>
                <a:latin typeface="Calibri"/>
              </a:defRPr>
            </a:lvl4pPr>
            <a:lvl5pPr marL="2057400" indent="-228600">
              <a:lnSpc>
                <a:spcPct val="90000"/>
              </a:lnSpc>
              <a:spcBef>
                <a:spcPts val="500"/>
              </a:spcBef>
              <a:buFont typeface="Arial"/>
              <a:buChar char="•"/>
              <a:defRPr>
                <a:solidFill>
                  <a:schemeClr val="tx1"/>
                </a:solidFill>
                <a:latin typeface="Calibri"/>
              </a:defRPr>
            </a:lvl5pPr>
            <a:lvl6pPr marL="2514600" indent="-228600">
              <a:lnSpc>
                <a:spcPct val="90000"/>
              </a:lnSpc>
              <a:spcBef>
                <a:spcPts val="500"/>
              </a:spcBef>
              <a:spcAft>
                <a:spcPts val="0"/>
              </a:spcAft>
              <a:buFont typeface="Arial"/>
              <a:buChar char="•"/>
              <a:defRPr>
                <a:solidFill>
                  <a:schemeClr val="tx1"/>
                </a:solidFill>
                <a:latin typeface="Calibri"/>
              </a:defRPr>
            </a:lvl6pPr>
            <a:lvl7pPr marL="2971800" indent="-228600">
              <a:lnSpc>
                <a:spcPct val="90000"/>
              </a:lnSpc>
              <a:spcBef>
                <a:spcPts val="500"/>
              </a:spcBef>
              <a:spcAft>
                <a:spcPts val="0"/>
              </a:spcAft>
              <a:buFont typeface="Arial"/>
              <a:buChar char="•"/>
              <a:defRPr>
                <a:solidFill>
                  <a:schemeClr val="tx1"/>
                </a:solidFill>
                <a:latin typeface="Calibri"/>
              </a:defRPr>
            </a:lvl7pPr>
            <a:lvl8pPr marL="3429000" indent="-228600">
              <a:lnSpc>
                <a:spcPct val="90000"/>
              </a:lnSpc>
              <a:spcBef>
                <a:spcPts val="500"/>
              </a:spcBef>
              <a:spcAft>
                <a:spcPts val="0"/>
              </a:spcAft>
              <a:buFont typeface="Arial"/>
              <a:buChar char="•"/>
              <a:defRPr>
                <a:solidFill>
                  <a:schemeClr val="tx1"/>
                </a:solidFill>
                <a:latin typeface="Calibri"/>
              </a:defRPr>
            </a:lvl8pPr>
            <a:lvl9pPr marL="3886200" indent="-228600">
              <a:lnSpc>
                <a:spcPct val="90000"/>
              </a:lnSpc>
              <a:spcBef>
                <a:spcPts val="500"/>
              </a:spcBef>
              <a:spcAft>
                <a:spcPts val="0"/>
              </a:spcAft>
              <a:buFont typeface="Arial"/>
              <a:buChar char="•"/>
              <a:defRPr>
                <a:solidFill>
                  <a:schemeClr val="tx1"/>
                </a:solidFill>
                <a:latin typeface="Calibri"/>
              </a:defRPr>
            </a:lvl9pPr>
          </a:lstStyle>
          <a:p>
            <a:pPr algn="ctr">
              <a:lnSpc>
                <a:spcPct val="100000"/>
              </a:lnSpc>
              <a:spcBef>
                <a:spcPts val="0"/>
              </a:spcBef>
              <a:buFontTx/>
              <a:buNone/>
              <a:defRPr/>
            </a:pPr>
            <a:r>
              <a:rPr lang="en-GB" sz="1200" b="1">
                <a:solidFill>
                  <a:srgbClr val="7F7F7F"/>
                </a:solidFill>
                <a:latin typeface="Calibri Light"/>
              </a:rPr>
              <a:t>GL: Pierre Cardon</a:t>
            </a:r>
            <a:endParaRPr/>
          </a:p>
          <a:p>
            <a:pPr algn="ctr">
              <a:lnSpc>
                <a:spcPct val="100000"/>
              </a:lnSpc>
              <a:spcBef>
                <a:spcPts val="0"/>
              </a:spcBef>
              <a:buFontTx/>
              <a:buNone/>
              <a:defRPr/>
            </a:pPr>
            <a:r>
              <a:rPr lang="en-GB" sz="1200">
                <a:solidFill>
                  <a:srgbClr val="7F7F7F"/>
                </a:solidFill>
                <a:latin typeface="Calibri Light"/>
              </a:rPr>
              <a:t>DGL: Michael Poehler</a:t>
            </a:r>
            <a:endParaRPr/>
          </a:p>
        </p:txBody>
      </p:sp>
      <p:sp>
        <p:nvSpPr>
          <p:cNvPr id="37" name="TextBox 36"/>
          <p:cNvSpPr/>
          <p:nvPr/>
        </p:nvSpPr>
        <p:spPr bwMode="auto">
          <a:xfrm>
            <a:off x="6590283" y="3589983"/>
            <a:ext cx="1487487" cy="460375"/>
          </a:xfrm>
          <a:prstGeom prst="rect">
            <a:avLst/>
          </a:prstGeom>
          <a:solidFill>
            <a:schemeClr val="bg1"/>
          </a:solidFill>
          <a:ln>
            <a:noFill/>
          </a:ln>
        </p:spPr>
        <p:txBody>
          <a:bodyPr wrap="none">
            <a:spAutoFit/>
          </a:bodyPr>
          <a:lstStyle>
            <a:lvl1pPr>
              <a:lnSpc>
                <a:spcPct val="90000"/>
              </a:lnSpc>
              <a:spcBef>
                <a:spcPts val="1000"/>
              </a:spcBef>
              <a:buFont typeface="Arial"/>
              <a:buChar char="•"/>
              <a:defRPr sz="2800">
                <a:solidFill>
                  <a:schemeClr val="tx1"/>
                </a:solidFill>
                <a:latin typeface="Calibri"/>
              </a:defRPr>
            </a:lvl1pPr>
            <a:lvl2pPr marL="742950" indent="-285750">
              <a:lnSpc>
                <a:spcPct val="90000"/>
              </a:lnSpc>
              <a:spcBef>
                <a:spcPts val="500"/>
              </a:spcBef>
              <a:buFont typeface="Arial"/>
              <a:buChar char="•"/>
              <a:defRPr sz="2400">
                <a:solidFill>
                  <a:schemeClr val="tx1"/>
                </a:solidFill>
                <a:latin typeface="Calibri"/>
              </a:defRPr>
            </a:lvl2pPr>
            <a:lvl3pPr marL="1143000" indent="-228600">
              <a:lnSpc>
                <a:spcPct val="90000"/>
              </a:lnSpc>
              <a:spcBef>
                <a:spcPts val="500"/>
              </a:spcBef>
              <a:buFont typeface="Arial"/>
              <a:buChar char="•"/>
              <a:defRPr sz="2000">
                <a:solidFill>
                  <a:schemeClr val="tx1"/>
                </a:solidFill>
                <a:latin typeface="Calibri"/>
              </a:defRPr>
            </a:lvl3pPr>
            <a:lvl4pPr marL="1600200" indent="-228600">
              <a:lnSpc>
                <a:spcPct val="90000"/>
              </a:lnSpc>
              <a:spcBef>
                <a:spcPts val="500"/>
              </a:spcBef>
              <a:buFont typeface="Arial"/>
              <a:buChar char="•"/>
              <a:defRPr>
                <a:solidFill>
                  <a:schemeClr val="tx1"/>
                </a:solidFill>
                <a:latin typeface="Calibri"/>
              </a:defRPr>
            </a:lvl4pPr>
            <a:lvl5pPr marL="2057400" indent="-228600">
              <a:lnSpc>
                <a:spcPct val="90000"/>
              </a:lnSpc>
              <a:spcBef>
                <a:spcPts val="500"/>
              </a:spcBef>
              <a:buFont typeface="Arial"/>
              <a:buChar char="•"/>
              <a:defRPr>
                <a:solidFill>
                  <a:schemeClr val="tx1"/>
                </a:solidFill>
                <a:latin typeface="Calibri"/>
              </a:defRPr>
            </a:lvl5pPr>
            <a:lvl6pPr marL="2514600" indent="-228600">
              <a:lnSpc>
                <a:spcPct val="90000"/>
              </a:lnSpc>
              <a:spcBef>
                <a:spcPts val="500"/>
              </a:spcBef>
              <a:spcAft>
                <a:spcPts val="0"/>
              </a:spcAft>
              <a:buFont typeface="Arial"/>
              <a:buChar char="•"/>
              <a:defRPr>
                <a:solidFill>
                  <a:schemeClr val="tx1"/>
                </a:solidFill>
                <a:latin typeface="Calibri"/>
              </a:defRPr>
            </a:lvl6pPr>
            <a:lvl7pPr marL="2971800" indent="-228600">
              <a:lnSpc>
                <a:spcPct val="90000"/>
              </a:lnSpc>
              <a:spcBef>
                <a:spcPts val="500"/>
              </a:spcBef>
              <a:spcAft>
                <a:spcPts val="0"/>
              </a:spcAft>
              <a:buFont typeface="Arial"/>
              <a:buChar char="•"/>
              <a:defRPr>
                <a:solidFill>
                  <a:schemeClr val="tx1"/>
                </a:solidFill>
                <a:latin typeface="Calibri"/>
              </a:defRPr>
            </a:lvl7pPr>
            <a:lvl8pPr marL="3429000" indent="-228600">
              <a:lnSpc>
                <a:spcPct val="90000"/>
              </a:lnSpc>
              <a:spcBef>
                <a:spcPts val="500"/>
              </a:spcBef>
              <a:spcAft>
                <a:spcPts val="0"/>
              </a:spcAft>
              <a:buFont typeface="Arial"/>
              <a:buChar char="•"/>
              <a:defRPr>
                <a:solidFill>
                  <a:schemeClr val="tx1"/>
                </a:solidFill>
                <a:latin typeface="Calibri"/>
              </a:defRPr>
            </a:lvl8pPr>
            <a:lvl9pPr marL="3886200" indent="-228600">
              <a:lnSpc>
                <a:spcPct val="90000"/>
              </a:lnSpc>
              <a:spcBef>
                <a:spcPts val="500"/>
              </a:spcBef>
              <a:spcAft>
                <a:spcPts val="0"/>
              </a:spcAft>
              <a:buFont typeface="Arial"/>
              <a:buChar char="•"/>
              <a:defRPr>
                <a:solidFill>
                  <a:schemeClr val="tx1"/>
                </a:solidFill>
                <a:latin typeface="Calibri"/>
              </a:defRPr>
            </a:lvl9pPr>
          </a:lstStyle>
          <a:p>
            <a:pPr algn="ctr">
              <a:lnSpc>
                <a:spcPct val="100000"/>
              </a:lnSpc>
              <a:spcBef>
                <a:spcPts val="0"/>
              </a:spcBef>
              <a:buFontTx/>
              <a:buNone/>
              <a:defRPr/>
            </a:pPr>
            <a:r>
              <a:rPr lang="en-GB" sz="1200" b="1" dirty="0">
                <a:solidFill>
                  <a:srgbClr val="7F7F7F"/>
                </a:solidFill>
                <a:latin typeface="Calibri Light"/>
              </a:rPr>
              <a:t>GL: Cedric Garino</a:t>
            </a:r>
            <a:endParaRPr dirty="0"/>
          </a:p>
          <a:p>
            <a:pPr algn="ctr">
              <a:lnSpc>
                <a:spcPct val="100000"/>
              </a:lnSpc>
              <a:spcBef>
                <a:spcPts val="0"/>
              </a:spcBef>
              <a:buFontTx/>
              <a:buNone/>
              <a:defRPr/>
            </a:pPr>
            <a:r>
              <a:rPr lang="en-GB" sz="1200" dirty="0">
                <a:solidFill>
                  <a:srgbClr val="7F7F7F"/>
                </a:solidFill>
                <a:latin typeface="Calibri Light"/>
              </a:rPr>
              <a:t>DGL: Laetitia </a:t>
            </a:r>
            <a:r>
              <a:rPr lang="en-GB" sz="1200" dirty="0" err="1">
                <a:solidFill>
                  <a:srgbClr val="7F7F7F"/>
                </a:solidFill>
                <a:latin typeface="Calibri Light"/>
              </a:rPr>
              <a:t>Lejeune</a:t>
            </a:r>
            <a:endParaRPr dirty="0"/>
          </a:p>
        </p:txBody>
      </p:sp>
      <p:sp>
        <p:nvSpPr>
          <p:cNvPr id="39" name="Slide Number Placeholder 2"/>
          <p:cNvSpPr>
            <a:spLocks noGrp="1"/>
          </p:cNvSpPr>
          <p:nvPr>
            <p:ph type="sldNum" sz="quarter" idx="12"/>
          </p:nvPr>
        </p:nvSpPr>
        <p:spPr bwMode="auto"/>
        <p:txBody>
          <a:bodyPr/>
          <a:lstStyle/>
          <a:p>
            <a:pPr>
              <a:defRPr/>
            </a:pPr>
            <a:fld id="{499C689C-9C66-4714-9D69-AC61A4CE8780}" type="slidenum">
              <a:rPr lang="en-US"/>
              <a:t>7</a:t>
            </a:fld>
            <a:endParaRPr lang="en-US"/>
          </a:p>
        </p:txBody>
      </p:sp>
      <p:cxnSp>
        <p:nvCxnSpPr>
          <p:cNvPr id="54" name="Straight Connector 31">
            <a:extLst>
              <a:ext uri="{FF2B5EF4-FFF2-40B4-BE49-F238E27FC236}">
                <a16:creationId xmlns:a16="http://schemas.microsoft.com/office/drawing/2014/main" id="{5D1E2BAF-E806-AC8E-0B0C-692C481F7D49}"/>
              </a:ext>
            </a:extLst>
          </p:cNvPr>
          <p:cNvCxnSpPr>
            <a:cxnSpLocks/>
          </p:cNvCxnSpPr>
          <p:nvPr/>
        </p:nvCxnSpPr>
        <p:spPr bwMode="auto">
          <a:xfrm flipH="1">
            <a:off x="7279036" y="2276872"/>
            <a:ext cx="1587" cy="338137"/>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25">
            <a:extLst>
              <a:ext uri="{FF2B5EF4-FFF2-40B4-BE49-F238E27FC236}">
                <a16:creationId xmlns:a16="http://schemas.microsoft.com/office/drawing/2014/main" id="{D4E9209D-5EB1-FE5B-75B8-0457D105EA89}"/>
              </a:ext>
            </a:extLst>
          </p:cNvPr>
          <p:cNvCxnSpPr>
            <a:cxnSpLocks/>
          </p:cNvCxnSpPr>
          <p:nvPr/>
        </p:nvCxnSpPr>
        <p:spPr bwMode="auto">
          <a:xfrm>
            <a:off x="6672064" y="1484784"/>
            <a:ext cx="1296144"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Date Placeholder 1">
            <a:extLst>
              <a:ext uri="{FF2B5EF4-FFF2-40B4-BE49-F238E27FC236}">
                <a16:creationId xmlns:a16="http://schemas.microsoft.com/office/drawing/2014/main" id="{76BE9520-6EFF-AE53-0864-4EF9899181B1}"/>
              </a:ext>
            </a:extLst>
          </p:cNvPr>
          <p:cNvSpPr>
            <a:spLocks noGrp="1"/>
          </p:cNvSpPr>
          <p:nvPr>
            <p:ph type="dt" sz="half" idx="10"/>
          </p:nvPr>
        </p:nvSpPr>
        <p:spPr/>
        <p:txBody>
          <a:bodyPr/>
          <a:lstStyle/>
          <a:p>
            <a:r>
              <a:rPr lang="de-CH"/>
              <a:t>4.12.2023</a:t>
            </a:r>
            <a:endParaRPr lang="en-GB"/>
          </a:p>
        </p:txBody>
      </p:sp>
      <p:sp>
        <p:nvSpPr>
          <p:cNvPr id="3" name="Footer Placeholder 2">
            <a:extLst>
              <a:ext uri="{FF2B5EF4-FFF2-40B4-BE49-F238E27FC236}">
                <a16:creationId xmlns:a16="http://schemas.microsoft.com/office/drawing/2014/main" id="{8CFF5CF5-E450-E0AB-8DCF-AE37C74B3B55}"/>
              </a:ext>
            </a:extLst>
          </p:cNvPr>
          <p:cNvSpPr>
            <a:spLocks noGrp="1"/>
          </p:cNvSpPr>
          <p:nvPr>
            <p:ph type="ftr" sz="quarter" idx="11"/>
          </p:nvPr>
        </p:nvSpPr>
        <p:spPr/>
        <p:txBody>
          <a:bodyPr/>
          <a:lstStyle/>
          <a:p>
            <a:r>
              <a:rPr lang="en-GB"/>
              <a:t>SCE | Mar Capeans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hart, bar chart&#10;&#10;Description automatically generated">
            <a:extLst>
              <a:ext uri="{FF2B5EF4-FFF2-40B4-BE49-F238E27FC236}">
                <a16:creationId xmlns:a16="http://schemas.microsoft.com/office/drawing/2014/main" id="{E95BE5D0-99ED-8D94-9296-EF596AC598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9478" y="1422652"/>
            <a:ext cx="4926744" cy="2390355"/>
          </a:xfrm>
          <a:prstGeom prst="rect">
            <a:avLst/>
          </a:prstGeom>
        </p:spPr>
      </p:pic>
      <p:sp>
        <p:nvSpPr>
          <p:cNvPr id="34" name="Teardrop 33">
            <a:extLst>
              <a:ext uri="{FF2B5EF4-FFF2-40B4-BE49-F238E27FC236}">
                <a16:creationId xmlns:a16="http://schemas.microsoft.com/office/drawing/2014/main" id="{EF95F8AF-CEB2-9C43-A69D-2658582B49B1}"/>
              </a:ext>
            </a:extLst>
          </p:cNvPr>
          <p:cNvSpPr/>
          <p:nvPr/>
        </p:nvSpPr>
        <p:spPr>
          <a:xfrm>
            <a:off x="7214464" y="1280885"/>
            <a:ext cx="1493134" cy="1481522"/>
          </a:xfrm>
          <a:prstGeom prst="teardrop">
            <a:avLst/>
          </a:prstGeom>
          <a:solidFill>
            <a:srgbClr val="96BE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Parallelogram 7">
            <a:extLst>
              <a:ext uri="{FF2B5EF4-FFF2-40B4-BE49-F238E27FC236}">
                <a16:creationId xmlns:a16="http://schemas.microsoft.com/office/drawing/2014/main" id="{2261D651-205F-8843-915D-E57F5635FE37}"/>
              </a:ext>
            </a:extLst>
          </p:cNvPr>
          <p:cNvSpPr/>
          <p:nvPr/>
        </p:nvSpPr>
        <p:spPr>
          <a:xfrm flipH="1">
            <a:off x="5040650" y="2"/>
            <a:ext cx="1702149" cy="3445842"/>
          </a:xfrm>
          <a:prstGeom prst="parallelogram">
            <a:avLst/>
          </a:prstGeom>
          <a:solidFill>
            <a:srgbClr val="96BE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Parallelogram 9">
            <a:extLst>
              <a:ext uri="{FF2B5EF4-FFF2-40B4-BE49-F238E27FC236}">
                <a16:creationId xmlns:a16="http://schemas.microsoft.com/office/drawing/2014/main" id="{224044B1-692A-6F44-845C-EB3C7769C765}"/>
              </a:ext>
            </a:extLst>
          </p:cNvPr>
          <p:cNvSpPr/>
          <p:nvPr/>
        </p:nvSpPr>
        <p:spPr>
          <a:xfrm flipH="1" flipV="1">
            <a:off x="5040650" y="3445844"/>
            <a:ext cx="1702150" cy="3412156"/>
          </a:xfrm>
          <a:prstGeom prst="parallelogram">
            <a:avLst/>
          </a:prstGeom>
          <a:solidFill>
            <a:srgbClr val="96BE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Rectangle 27">
            <a:extLst>
              <a:ext uri="{FF2B5EF4-FFF2-40B4-BE49-F238E27FC236}">
                <a16:creationId xmlns:a16="http://schemas.microsoft.com/office/drawing/2014/main" id="{D42A7BAE-DF85-F344-AA4B-AE89F14462DD}"/>
              </a:ext>
            </a:extLst>
          </p:cNvPr>
          <p:cNvSpPr/>
          <p:nvPr/>
        </p:nvSpPr>
        <p:spPr>
          <a:xfrm>
            <a:off x="911424" y="879048"/>
            <a:ext cx="2941831" cy="523220"/>
          </a:xfrm>
          <a:prstGeom prst="rect">
            <a:avLst/>
          </a:prstGeom>
        </p:spPr>
        <p:txBody>
          <a:bodyPr wrap="none">
            <a:spAutoFit/>
          </a:bodyPr>
          <a:lstStyle/>
          <a:p>
            <a:pPr algn="ctr"/>
            <a:r>
              <a:rPr lang="en-GB" sz="2800" b="1" dirty="0">
                <a:solidFill>
                  <a:schemeClr val="bg1">
                    <a:lumMod val="65000"/>
                  </a:schemeClr>
                </a:solidFill>
              </a:rPr>
              <a:t>139 FTE workforce</a:t>
            </a:r>
          </a:p>
        </p:txBody>
      </p:sp>
      <p:sp>
        <p:nvSpPr>
          <p:cNvPr id="31" name="TextBox 30">
            <a:extLst>
              <a:ext uri="{FF2B5EF4-FFF2-40B4-BE49-F238E27FC236}">
                <a16:creationId xmlns:a16="http://schemas.microsoft.com/office/drawing/2014/main" id="{D97CE8D9-7D51-A844-BE1D-DDCC731E0C83}"/>
              </a:ext>
            </a:extLst>
          </p:cNvPr>
          <p:cNvSpPr txBox="1"/>
          <p:nvPr/>
        </p:nvSpPr>
        <p:spPr>
          <a:xfrm>
            <a:off x="3755786" y="75487"/>
            <a:ext cx="1657826" cy="1015663"/>
          </a:xfrm>
          <a:prstGeom prst="rect">
            <a:avLst/>
          </a:prstGeom>
          <a:noFill/>
        </p:spPr>
        <p:txBody>
          <a:bodyPr wrap="none" rtlCol="0">
            <a:spAutoFit/>
          </a:bodyPr>
          <a:lstStyle/>
          <a:p>
            <a:pPr algn="ctr"/>
            <a:r>
              <a:rPr lang="en-GB" sz="4400" dirty="0">
                <a:latin typeface="+mj-lt"/>
              </a:rPr>
              <a:t>Profile</a:t>
            </a:r>
          </a:p>
          <a:p>
            <a:pPr algn="ctr"/>
            <a:r>
              <a:rPr lang="en-GB" sz="1600" dirty="0">
                <a:solidFill>
                  <a:schemeClr val="tx1">
                    <a:lumMod val="50000"/>
                    <a:lumOff val="50000"/>
                  </a:schemeClr>
                </a:solidFill>
                <a:latin typeface="+mj-lt"/>
              </a:rPr>
              <a:t>(2022 data)</a:t>
            </a:r>
          </a:p>
        </p:txBody>
      </p:sp>
      <p:sp>
        <p:nvSpPr>
          <p:cNvPr id="32" name="TextBox 31">
            <a:extLst>
              <a:ext uri="{FF2B5EF4-FFF2-40B4-BE49-F238E27FC236}">
                <a16:creationId xmlns:a16="http://schemas.microsoft.com/office/drawing/2014/main" id="{7B6B0911-6B29-8945-96E9-00919ABCC2A7}"/>
              </a:ext>
            </a:extLst>
          </p:cNvPr>
          <p:cNvSpPr txBox="1"/>
          <p:nvPr/>
        </p:nvSpPr>
        <p:spPr>
          <a:xfrm>
            <a:off x="5455924" y="75487"/>
            <a:ext cx="3005246" cy="1015663"/>
          </a:xfrm>
          <a:prstGeom prst="rect">
            <a:avLst/>
          </a:prstGeom>
          <a:noFill/>
        </p:spPr>
        <p:txBody>
          <a:bodyPr wrap="none" rtlCol="0">
            <a:spAutoFit/>
          </a:bodyPr>
          <a:lstStyle/>
          <a:p>
            <a:pPr algn="ctr"/>
            <a:r>
              <a:rPr lang="en-GB" sz="4400" dirty="0">
                <a:latin typeface="+mj-lt"/>
              </a:rPr>
              <a:t>Activities</a:t>
            </a:r>
          </a:p>
          <a:p>
            <a:pPr algn="ctr"/>
            <a:r>
              <a:rPr lang="en-GB" sz="1600" dirty="0">
                <a:solidFill>
                  <a:schemeClr val="tx1">
                    <a:lumMod val="50000"/>
                    <a:lumOff val="50000"/>
                  </a:schemeClr>
                </a:solidFill>
                <a:latin typeface="+mj-lt"/>
              </a:rPr>
              <a:t>(SCE budget MCHF, average 21-25)</a:t>
            </a:r>
          </a:p>
        </p:txBody>
      </p:sp>
      <p:sp>
        <p:nvSpPr>
          <p:cNvPr id="33" name="TextBox 32">
            <a:extLst>
              <a:ext uri="{FF2B5EF4-FFF2-40B4-BE49-F238E27FC236}">
                <a16:creationId xmlns:a16="http://schemas.microsoft.com/office/drawing/2014/main" id="{9F57D887-9BA9-AE42-96E5-B49A7883EA4D}"/>
              </a:ext>
            </a:extLst>
          </p:cNvPr>
          <p:cNvSpPr txBox="1"/>
          <p:nvPr/>
        </p:nvSpPr>
        <p:spPr>
          <a:xfrm>
            <a:off x="7380584" y="1698481"/>
            <a:ext cx="1160895" cy="646331"/>
          </a:xfrm>
          <a:prstGeom prst="rect">
            <a:avLst/>
          </a:prstGeom>
          <a:noFill/>
        </p:spPr>
        <p:txBody>
          <a:bodyPr wrap="none" rtlCol="0">
            <a:spAutoFit/>
          </a:bodyPr>
          <a:lstStyle/>
          <a:p>
            <a:r>
              <a:rPr lang="en-GB" sz="3600" b="1" dirty="0">
                <a:solidFill>
                  <a:schemeClr val="tx1">
                    <a:lumMod val="50000"/>
                    <a:lumOff val="50000"/>
                  </a:schemeClr>
                </a:solidFill>
              </a:rPr>
              <a:t>25 M</a:t>
            </a:r>
          </a:p>
        </p:txBody>
      </p:sp>
      <p:sp>
        <p:nvSpPr>
          <p:cNvPr id="35" name="TextBox 34">
            <a:extLst>
              <a:ext uri="{FF2B5EF4-FFF2-40B4-BE49-F238E27FC236}">
                <a16:creationId xmlns:a16="http://schemas.microsoft.com/office/drawing/2014/main" id="{24BC6FE4-088E-C74C-BB0B-E94F424EAEF8}"/>
              </a:ext>
            </a:extLst>
          </p:cNvPr>
          <p:cNvSpPr txBox="1"/>
          <p:nvPr/>
        </p:nvSpPr>
        <p:spPr>
          <a:xfrm>
            <a:off x="8771078" y="1166585"/>
            <a:ext cx="2810256" cy="1508105"/>
          </a:xfrm>
          <a:prstGeom prst="rect">
            <a:avLst/>
          </a:prstGeom>
          <a:noFill/>
        </p:spPr>
        <p:txBody>
          <a:bodyPr wrap="none" rtlCol="0">
            <a:spAutoFit/>
          </a:bodyPr>
          <a:lstStyle/>
          <a:p>
            <a:r>
              <a:rPr lang="en-GB" sz="2800" b="1" dirty="0">
                <a:solidFill>
                  <a:schemeClr val="tx1">
                    <a:lumMod val="50000"/>
                    <a:lumOff val="50000"/>
                  </a:schemeClr>
                </a:solidFill>
                <a:latin typeface="+mn-lt"/>
              </a:rPr>
              <a:t>OPERATION</a:t>
            </a:r>
          </a:p>
          <a:p>
            <a:r>
              <a:rPr lang="en-GB" sz="1600" b="1" dirty="0">
                <a:solidFill>
                  <a:schemeClr val="tx1">
                    <a:lumMod val="50000"/>
                    <a:lumOff val="50000"/>
                  </a:schemeClr>
                </a:solidFill>
                <a:latin typeface="+mj-lt"/>
              </a:rPr>
              <a:t>40% Site Services M&amp;O</a:t>
            </a:r>
          </a:p>
          <a:p>
            <a:r>
              <a:rPr lang="en-GB" sz="1600" b="1" dirty="0">
                <a:solidFill>
                  <a:schemeClr val="tx1">
                    <a:lumMod val="50000"/>
                    <a:lumOff val="50000"/>
                  </a:schemeClr>
                </a:solidFill>
                <a:latin typeface="+mj-lt"/>
              </a:rPr>
              <a:t>25% Site Assets M&amp;O</a:t>
            </a:r>
          </a:p>
          <a:p>
            <a:r>
              <a:rPr lang="en-GB" sz="1600" b="1" dirty="0">
                <a:solidFill>
                  <a:schemeClr val="tx1">
                    <a:lumMod val="50000"/>
                    <a:lumOff val="50000"/>
                  </a:schemeClr>
                </a:solidFill>
                <a:latin typeface="+mj-lt"/>
              </a:rPr>
              <a:t>20% Site Security &amp; Registration</a:t>
            </a:r>
          </a:p>
          <a:p>
            <a:r>
              <a:rPr lang="en-GB" sz="1600" b="1" dirty="0">
                <a:solidFill>
                  <a:schemeClr val="tx1">
                    <a:lumMod val="50000"/>
                    <a:lumOff val="50000"/>
                  </a:schemeClr>
                </a:solidFill>
                <a:latin typeface="+mj-lt"/>
              </a:rPr>
              <a:t>5% IT Services (</a:t>
            </a:r>
            <a:r>
              <a:rPr lang="en-GB" sz="1600" b="1" dirty="0" err="1">
                <a:solidFill>
                  <a:schemeClr val="tx1">
                    <a:lumMod val="50000"/>
                    <a:lumOff val="50000"/>
                  </a:schemeClr>
                </a:solidFill>
                <a:latin typeface="+mj-lt"/>
              </a:rPr>
              <a:t>SNow</a:t>
            </a:r>
            <a:r>
              <a:rPr lang="en-GB" sz="1600" b="1" dirty="0">
                <a:solidFill>
                  <a:schemeClr val="tx1">
                    <a:lumMod val="50000"/>
                    <a:lumOff val="50000"/>
                  </a:schemeClr>
                </a:solidFill>
                <a:latin typeface="+mj-lt"/>
              </a:rPr>
              <a:t>)</a:t>
            </a:r>
          </a:p>
        </p:txBody>
      </p:sp>
      <p:sp>
        <p:nvSpPr>
          <p:cNvPr id="36" name="Teardrop 35">
            <a:extLst>
              <a:ext uri="{FF2B5EF4-FFF2-40B4-BE49-F238E27FC236}">
                <a16:creationId xmlns:a16="http://schemas.microsoft.com/office/drawing/2014/main" id="{D62EF225-DA75-3A4C-88E5-54EA6983A167}"/>
              </a:ext>
            </a:extLst>
          </p:cNvPr>
          <p:cNvSpPr/>
          <p:nvPr/>
        </p:nvSpPr>
        <p:spPr>
          <a:xfrm>
            <a:off x="7214464" y="3132530"/>
            <a:ext cx="1493134" cy="1481522"/>
          </a:xfrm>
          <a:prstGeom prst="teardrop">
            <a:avLst/>
          </a:prstGeom>
          <a:solidFill>
            <a:srgbClr val="96BE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TextBox 36">
            <a:extLst>
              <a:ext uri="{FF2B5EF4-FFF2-40B4-BE49-F238E27FC236}">
                <a16:creationId xmlns:a16="http://schemas.microsoft.com/office/drawing/2014/main" id="{A40C3103-B748-9945-9E7E-CE465F247ED5}"/>
              </a:ext>
            </a:extLst>
          </p:cNvPr>
          <p:cNvSpPr txBox="1"/>
          <p:nvPr/>
        </p:nvSpPr>
        <p:spPr>
          <a:xfrm>
            <a:off x="7380584" y="3550126"/>
            <a:ext cx="1160895" cy="646331"/>
          </a:xfrm>
          <a:prstGeom prst="rect">
            <a:avLst/>
          </a:prstGeom>
          <a:noFill/>
        </p:spPr>
        <p:txBody>
          <a:bodyPr wrap="none" rtlCol="0">
            <a:spAutoFit/>
          </a:bodyPr>
          <a:lstStyle/>
          <a:p>
            <a:r>
              <a:rPr lang="en-GB" sz="3600" b="1" dirty="0">
                <a:solidFill>
                  <a:schemeClr val="tx1">
                    <a:lumMod val="50000"/>
                    <a:lumOff val="50000"/>
                  </a:schemeClr>
                </a:solidFill>
              </a:rPr>
              <a:t>16 M</a:t>
            </a:r>
          </a:p>
        </p:txBody>
      </p:sp>
      <p:sp>
        <p:nvSpPr>
          <p:cNvPr id="38" name="TextBox 37">
            <a:extLst>
              <a:ext uri="{FF2B5EF4-FFF2-40B4-BE49-F238E27FC236}">
                <a16:creationId xmlns:a16="http://schemas.microsoft.com/office/drawing/2014/main" id="{32FB9DFA-D0C4-124B-B0C3-6EEE0ADD5446}"/>
              </a:ext>
            </a:extLst>
          </p:cNvPr>
          <p:cNvSpPr txBox="1"/>
          <p:nvPr/>
        </p:nvSpPr>
        <p:spPr>
          <a:xfrm>
            <a:off x="8771078" y="3063950"/>
            <a:ext cx="2673489" cy="1538883"/>
          </a:xfrm>
          <a:prstGeom prst="rect">
            <a:avLst/>
          </a:prstGeom>
          <a:noFill/>
        </p:spPr>
        <p:txBody>
          <a:bodyPr wrap="none" rtlCol="0">
            <a:spAutoFit/>
          </a:bodyPr>
          <a:lstStyle/>
          <a:p>
            <a:r>
              <a:rPr lang="en-GB" sz="2800" b="1" dirty="0">
                <a:solidFill>
                  <a:schemeClr val="tx1">
                    <a:lumMod val="50000"/>
                    <a:lumOff val="50000"/>
                  </a:schemeClr>
                </a:solidFill>
              </a:rPr>
              <a:t>CONSOLIDATION</a:t>
            </a:r>
          </a:p>
          <a:p>
            <a:r>
              <a:rPr lang="en-GB" sz="1600" b="1" dirty="0">
                <a:solidFill>
                  <a:schemeClr val="tx1">
                    <a:lumMod val="50000"/>
                    <a:lumOff val="50000"/>
                  </a:schemeClr>
                </a:solidFill>
                <a:latin typeface="+mj-lt"/>
              </a:rPr>
              <a:t>Yearly program</a:t>
            </a:r>
          </a:p>
          <a:p>
            <a:r>
              <a:rPr lang="en-GB" sz="1600" b="1" dirty="0">
                <a:solidFill>
                  <a:schemeClr val="tx1">
                    <a:lumMod val="50000"/>
                    <a:lumOff val="50000"/>
                  </a:schemeClr>
                </a:solidFill>
                <a:latin typeface="+mj-lt"/>
              </a:rPr>
              <a:t>Emergencies</a:t>
            </a:r>
          </a:p>
          <a:p>
            <a:r>
              <a:rPr lang="en-GB" sz="1600" b="1" dirty="0">
                <a:solidFill>
                  <a:schemeClr val="tx1">
                    <a:lumMod val="50000"/>
                    <a:lumOff val="50000"/>
                  </a:schemeClr>
                </a:solidFill>
                <a:latin typeface="+mj-lt"/>
              </a:rPr>
              <a:t>ATS Consolidation</a:t>
            </a:r>
          </a:p>
          <a:p>
            <a:endParaRPr lang="en-GB" dirty="0">
              <a:solidFill>
                <a:schemeClr val="tx1">
                  <a:lumMod val="50000"/>
                  <a:lumOff val="50000"/>
                </a:schemeClr>
              </a:solidFill>
              <a:latin typeface="+mj-lt"/>
            </a:endParaRPr>
          </a:p>
        </p:txBody>
      </p:sp>
      <p:sp>
        <p:nvSpPr>
          <p:cNvPr id="39" name="Teardrop 38">
            <a:extLst>
              <a:ext uri="{FF2B5EF4-FFF2-40B4-BE49-F238E27FC236}">
                <a16:creationId xmlns:a16="http://schemas.microsoft.com/office/drawing/2014/main" id="{A119EA01-131A-394F-8BEE-8BB506DF872C}"/>
              </a:ext>
            </a:extLst>
          </p:cNvPr>
          <p:cNvSpPr/>
          <p:nvPr/>
        </p:nvSpPr>
        <p:spPr>
          <a:xfrm>
            <a:off x="7214464" y="4988854"/>
            <a:ext cx="1493134" cy="1481522"/>
          </a:xfrm>
          <a:prstGeom prst="teardrop">
            <a:avLst/>
          </a:prstGeom>
          <a:solidFill>
            <a:srgbClr val="96BE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TextBox 39">
            <a:extLst>
              <a:ext uri="{FF2B5EF4-FFF2-40B4-BE49-F238E27FC236}">
                <a16:creationId xmlns:a16="http://schemas.microsoft.com/office/drawing/2014/main" id="{BFFEAD7C-ADD7-A24F-B6AD-9498829DDD7B}"/>
              </a:ext>
            </a:extLst>
          </p:cNvPr>
          <p:cNvSpPr txBox="1"/>
          <p:nvPr/>
        </p:nvSpPr>
        <p:spPr>
          <a:xfrm>
            <a:off x="7380584" y="5406450"/>
            <a:ext cx="1160895" cy="646331"/>
          </a:xfrm>
          <a:prstGeom prst="rect">
            <a:avLst/>
          </a:prstGeom>
          <a:noFill/>
        </p:spPr>
        <p:txBody>
          <a:bodyPr wrap="none" rtlCol="0">
            <a:spAutoFit/>
          </a:bodyPr>
          <a:lstStyle/>
          <a:p>
            <a:r>
              <a:rPr lang="en-GB" sz="3600" b="1" dirty="0">
                <a:solidFill>
                  <a:schemeClr val="tx1">
                    <a:lumMod val="50000"/>
                    <a:lumOff val="50000"/>
                  </a:schemeClr>
                </a:solidFill>
              </a:rPr>
              <a:t>43 M</a:t>
            </a:r>
          </a:p>
        </p:txBody>
      </p:sp>
      <p:sp>
        <p:nvSpPr>
          <p:cNvPr id="41" name="TextBox 40">
            <a:extLst>
              <a:ext uri="{FF2B5EF4-FFF2-40B4-BE49-F238E27FC236}">
                <a16:creationId xmlns:a16="http://schemas.microsoft.com/office/drawing/2014/main" id="{4B3504F3-3E82-244B-AE41-39C43D55921F}"/>
              </a:ext>
            </a:extLst>
          </p:cNvPr>
          <p:cNvSpPr txBox="1"/>
          <p:nvPr/>
        </p:nvSpPr>
        <p:spPr>
          <a:xfrm>
            <a:off x="8771078" y="4828834"/>
            <a:ext cx="2325317" cy="1785104"/>
          </a:xfrm>
          <a:prstGeom prst="rect">
            <a:avLst/>
          </a:prstGeom>
          <a:noFill/>
        </p:spPr>
        <p:txBody>
          <a:bodyPr wrap="none" rtlCol="0">
            <a:spAutoFit/>
          </a:bodyPr>
          <a:lstStyle/>
          <a:p>
            <a:r>
              <a:rPr lang="en-GB" sz="2800" b="1" dirty="0">
                <a:solidFill>
                  <a:schemeClr val="tx1">
                    <a:lumMod val="50000"/>
                    <a:lumOff val="50000"/>
                  </a:schemeClr>
                </a:solidFill>
              </a:rPr>
              <a:t>PROJECTS</a:t>
            </a:r>
          </a:p>
          <a:p>
            <a:r>
              <a:rPr lang="en-GB" sz="1600" b="1" dirty="0">
                <a:solidFill>
                  <a:schemeClr val="tx1">
                    <a:lumMod val="50000"/>
                    <a:lumOff val="50000"/>
                  </a:schemeClr>
                </a:solidFill>
                <a:latin typeface="+mj-lt"/>
              </a:rPr>
              <a:t>60% New buildings</a:t>
            </a:r>
          </a:p>
          <a:p>
            <a:r>
              <a:rPr lang="en-GB" sz="1600" b="1" dirty="0">
                <a:solidFill>
                  <a:schemeClr val="tx1">
                    <a:lumMod val="50000"/>
                    <a:lumOff val="50000"/>
                  </a:schemeClr>
                </a:solidFill>
                <a:latin typeface="+mj-lt"/>
              </a:rPr>
              <a:t>30% HL-LHC</a:t>
            </a:r>
          </a:p>
          <a:p>
            <a:r>
              <a:rPr lang="en-GB" sz="1600" b="1" dirty="0">
                <a:solidFill>
                  <a:schemeClr val="tx1">
                    <a:lumMod val="50000"/>
                    <a:lumOff val="50000"/>
                  </a:schemeClr>
                </a:solidFill>
                <a:latin typeface="+mj-lt"/>
              </a:rPr>
              <a:t>9% Renovation</a:t>
            </a:r>
          </a:p>
          <a:p>
            <a:r>
              <a:rPr lang="en-GB" sz="1600" b="1" dirty="0">
                <a:solidFill>
                  <a:schemeClr val="tx1">
                    <a:lumMod val="50000"/>
                    <a:lumOff val="50000"/>
                  </a:schemeClr>
                </a:solidFill>
                <a:latin typeface="+mj-lt"/>
              </a:rPr>
              <a:t>1% Security Infrastructure</a:t>
            </a:r>
          </a:p>
          <a:p>
            <a:endParaRPr lang="en-GB" dirty="0">
              <a:solidFill>
                <a:schemeClr val="tx1">
                  <a:lumMod val="50000"/>
                  <a:lumOff val="50000"/>
                </a:schemeClr>
              </a:solidFill>
              <a:latin typeface="+mj-lt"/>
            </a:endParaRPr>
          </a:p>
        </p:txBody>
      </p:sp>
      <p:sp>
        <p:nvSpPr>
          <p:cNvPr id="2" name="Slide Number Placeholder 1">
            <a:extLst>
              <a:ext uri="{FF2B5EF4-FFF2-40B4-BE49-F238E27FC236}">
                <a16:creationId xmlns:a16="http://schemas.microsoft.com/office/drawing/2014/main" id="{20444513-4774-4747-BAD1-DA292FC6EA90}"/>
              </a:ext>
            </a:extLst>
          </p:cNvPr>
          <p:cNvSpPr>
            <a:spLocks noGrp="1"/>
          </p:cNvSpPr>
          <p:nvPr>
            <p:ph type="sldNum" sz="quarter" idx="12"/>
          </p:nvPr>
        </p:nvSpPr>
        <p:spPr/>
        <p:txBody>
          <a:bodyPr/>
          <a:lstStyle/>
          <a:p>
            <a:fld id="{D4A15B0F-781F-454E-87F3-4BAFF88DB0FC}" type="slidenum">
              <a:rPr lang="en-US" altLang="en-US" smtClean="0"/>
              <a:pPr/>
              <a:t>8</a:t>
            </a:fld>
            <a:endParaRPr lang="en-US" altLang="en-US"/>
          </a:p>
        </p:txBody>
      </p:sp>
      <p:pic>
        <p:nvPicPr>
          <p:cNvPr id="11" name="Picture 10" descr="Chart, bar chart&#10;&#10;Description automatically generated">
            <a:extLst>
              <a:ext uri="{FF2B5EF4-FFF2-40B4-BE49-F238E27FC236}">
                <a16:creationId xmlns:a16="http://schemas.microsoft.com/office/drawing/2014/main" id="{477222A6-FCB5-FAFE-4DE5-7DCB6CA1F0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1384" y="3833391"/>
            <a:ext cx="3888432" cy="2782538"/>
          </a:xfrm>
          <a:prstGeom prst="rect">
            <a:avLst/>
          </a:prstGeom>
        </p:spPr>
      </p:pic>
      <p:sp>
        <p:nvSpPr>
          <p:cNvPr id="12" name="Date Placeholder 11">
            <a:extLst>
              <a:ext uri="{FF2B5EF4-FFF2-40B4-BE49-F238E27FC236}">
                <a16:creationId xmlns:a16="http://schemas.microsoft.com/office/drawing/2014/main" id="{DC4CE88C-0CCC-A740-EA15-BB8E85A0C116}"/>
              </a:ext>
            </a:extLst>
          </p:cNvPr>
          <p:cNvSpPr>
            <a:spLocks noGrp="1"/>
          </p:cNvSpPr>
          <p:nvPr>
            <p:ph type="dt" sz="half" idx="10"/>
          </p:nvPr>
        </p:nvSpPr>
        <p:spPr/>
        <p:txBody>
          <a:bodyPr/>
          <a:lstStyle/>
          <a:p>
            <a:pPr>
              <a:defRPr/>
            </a:pPr>
            <a:r>
              <a:rPr lang="de-CH"/>
              <a:t>4.12.2023</a:t>
            </a:r>
          </a:p>
        </p:txBody>
      </p:sp>
      <p:sp>
        <p:nvSpPr>
          <p:cNvPr id="13" name="Footer Placeholder 12">
            <a:extLst>
              <a:ext uri="{FF2B5EF4-FFF2-40B4-BE49-F238E27FC236}">
                <a16:creationId xmlns:a16="http://schemas.microsoft.com/office/drawing/2014/main" id="{3242E0D1-6243-360A-EE6C-98C5194CEBD0}"/>
              </a:ext>
            </a:extLst>
          </p:cNvPr>
          <p:cNvSpPr>
            <a:spLocks noGrp="1"/>
          </p:cNvSpPr>
          <p:nvPr>
            <p:ph type="ftr" sz="quarter" idx="11"/>
          </p:nvPr>
        </p:nvSpPr>
        <p:spPr/>
        <p:txBody>
          <a:bodyPr/>
          <a:lstStyle/>
          <a:p>
            <a:pPr>
              <a:defRPr/>
            </a:pPr>
            <a:r>
              <a:rPr lang="en-US"/>
              <a:t>SCE | Mar Capeans</a:t>
            </a:r>
          </a:p>
        </p:txBody>
      </p:sp>
    </p:spTree>
    <p:extLst>
      <p:ext uri="{BB962C8B-B14F-4D97-AF65-F5344CB8AC3E}">
        <p14:creationId xmlns:p14="http://schemas.microsoft.com/office/powerpoint/2010/main" val="647245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705D48-ECB9-F44D-8ED4-1D337E9A1B72}"/>
              </a:ext>
            </a:extLst>
          </p:cNvPr>
          <p:cNvSpPr>
            <a:spLocks noGrp="1"/>
          </p:cNvSpPr>
          <p:nvPr>
            <p:ph type="title"/>
          </p:nvPr>
        </p:nvSpPr>
        <p:spPr>
          <a:xfrm>
            <a:off x="1976650" y="-23193"/>
            <a:ext cx="9064000" cy="1325563"/>
          </a:xfrm>
        </p:spPr>
        <p:txBody>
          <a:bodyPr/>
          <a:lstStyle/>
          <a:p>
            <a:r>
              <a:rPr lang="en-GB" sz="3500" dirty="0"/>
              <a:t>CERN’s Masterplan2040</a:t>
            </a:r>
          </a:p>
        </p:txBody>
      </p:sp>
      <p:pic>
        <p:nvPicPr>
          <p:cNvPr id="5" name="Picture 4">
            <a:extLst>
              <a:ext uri="{FF2B5EF4-FFF2-40B4-BE49-F238E27FC236}">
                <a16:creationId xmlns:a16="http://schemas.microsoft.com/office/drawing/2014/main" id="{60ED6B78-BED5-1047-8106-4254C351CBCB}"/>
              </a:ext>
            </a:extLst>
          </p:cNvPr>
          <p:cNvPicPr>
            <a:picLocks noChangeAspect="1"/>
          </p:cNvPicPr>
          <p:nvPr/>
        </p:nvPicPr>
        <p:blipFill>
          <a:blip r:embed="rId2"/>
          <a:stretch>
            <a:fillRect/>
          </a:stretch>
        </p:blipFill>
        <p:spPr>
          <a:xfrm>
            <a:off x="420036" y="2580257"/>
            <a:ext cx="2807692" cy="3999341"/>
          </a:xfrm>
          <a:prstGeom prst="rect">
            <a:avLst/>
          </a:prstGeom>
          <a:ln>
            <a:solidFill>
              <a:schemeClr val="bg2"/>
            </a:solidFill>
          </a:ln>
        </p:spPr>
      </p:pic>
      <p:sp>
        <p:nvSpPr>
          <p:cNvPr id="6" name="Rectangle 5">
            <a:extLst>
              <a:ext uri="{FF2B5EF4-FFF2-40B4-BE49-F238E27FC236}">
                <a16:creationId xmlns:a16="http://schemas.microsoft.com/office/drawing/2014/main" id="{1B3D179D-DC0D-2B4E-A22C-869E6025509B}"/>
              </a:ext>
            </a:extLst>
          </p:cNvPr>
          <p:cNvSpPr/>
          <p:nvPr/>
        </p:nvSpPr>
        <p:spPr>
          <a:xfrm>
            <a:off x="3418949" y="3017961"/>
            <a:ext cx="8556174" cy="3123932"/>
          </a:xfrm>
          <a:prstGeom prst="rect">
            <a:avLst/>
          </a:prstGeom>
          <a:noFill/>
        </p:spPr>
        <p:txBody>
          <a:bodyPr wrap="square">
            <a:spAutoFit/>
          </a:bodyPr>
          <a:lstStyle/>
          <a:p>
            <a:r>
              <a:rPr lang="en-GB" dirty="0">
                <a:solidFill>
                  <a:schemeClr val="accent1"/>
                </a:solidFill>
                <a:latin typeface="+mj-lt"/>
              </a:rPr>
              <a:t>The </a:t>
            </a:r>
            <a:r>
              <a:rPr lang="en-GB" b="1" dirty="0">
                <a:solidFill>
                  <a:schemeClr val="accent1"/>
                </a:solidFill>
                <a:latin typeface="+mj-lt"/>
              </a:rPr>
              <a:t>Masterplan</a:t>
            </a:r>
            <a:r>
              <a:rPr lang="en-GB" dirty="0">
                <a:solidFill>
                  <a:schemeClr val="accent1"/>
                </a:solidFill>
                <a:latin typeface="+mj-lt"/>
              </a:rPr>
              <a:t> will be used in a variety of practical ways such as:</a:t>
            </a:r>
            <a:endParaRPr lang="en-US" dirty="0">
              <a:solidFill>
                <a:schemeClr val="accent1"/>
              </a:solidFill>
              <a:latin typeface="+mj-lt"/>
            </a:endParaRPr>
          </a:p>
          <a:p>
            <a:pPr marL="285750" lvl="0" indent="-285750">
              <a:spcBef>
                <a:spcPts val="600"/>
              </a:spcBef>
              <a:buFont typeface="Arial" panose="020B0604020202020204" pitchFamily="34" charset="0"/>
              <a:buChar char="•"/>
            </a:pPr>
            <a:r>
              <a:rPr lang="en-GB" dirty="0">
                <a:solidFill>
                  <a:schemeClr val="accent1"/>
                </a:solidFill>
                <a:latin typeface="+mj-lt"/>
              </a:rPr>
              <a:t>To deliver better on </a:t>
            </a:r>
            <a:r>
              <a:rPr lang="en-GB" b="1" dirty="0">
                <a:solidFill>
                  <a:schemeClr val="accent1"/>
                </a:solidFill>
                <a:latin typeface="+mj-lt"/>
              </a:rPr>
              <a:t>CERN’s environmental objectives</a:t>
            </a:r>
            <a:r>
              <a:rPr lang="en-GB" dirty="0">
                <a:solidFill>
                  <a:schemeClr val="accent1"/>
                </a:solidFill>
                <a:latin typeface="+mj-lt"/>
              </a:rPr>
              <a:t>;</a:t>
            </a:r>
            <a:endParaRPr lang="en-US" dirty="0">
              <a:solidFill>
                <a:schemeClr val="accent1"/>
              </a:solidFill>
              <a:latin typeface="+mj-lt"/>
            </a:endParaRPr>
          </a:p>
          <a:p>
            <a:pPr marL="285750" lvl="0" indent="-285750">
              <a:spcBef>
                <a:spcPts val="600"/>
              </a:spcBef>
              <a:buFont typeface="Arial" panose="020B0604020202020204" pitchFamily="34" charset="0"/>
              <a:buChar char="•"/>
            </a:pPr>
            <a:r>
              <a:rPr lang="en-GB" dirty="0">
                <a:solidFill>
                  <a:schemeClr val="accent1"/>
                </a:solidFill>
                <a:latin typeface="+mj-lt"/>
              </a:rPr>
              <a:t>To support decisions in the </a:t>
            </a:r>
            <a:r>
              <a:rPr lang="en-GB" b="1" dirty="0">
                <a:solidFill>
                  <a:schemeClr val="accent1"/>
                </a:solidFill>
                <a:latin typeface="+mj-lt"/>
              </a:rPr>
              <a:t>approval process of infrastructure projects</a:t>
            </a:r>
            <a:r>
              <a:rPr lang="en-GB" dirty="0">
                <a:solidFill>
                  <a:schemeClr val="accent1"/>
                </a:solidFill>
                <a:latin typeface="+mj-lt"/>
              </a:rPr>
              <a:t>;</a:t>
            </a:r>
            <a:endParaRPr lang="en-US" dirty="0">
              <a:solidFill>
                <a:schemeClr val="accent1"/>
              </a:solidFill>
              <a:latin typeface="+mj-lt"/>
            </a:endParaRPr>
          </a:p>
          <a:p>
            <a:pPr marL="285750" lvl="0" indent="-285750">
              <a:spcBef>
                <a:spcPts val="600"/>
              </a:spcBef>
              <a:buFont typeface="Arial" panose="020B0604020202020204" pitchFamily="34" charset="0"/>
              <a:buChar char="•"/>
            </a:pPr>
            <a:r>
              <a:rPr lang="en-GB" dirty="0">
                <a:solidFill>
                  <a:schemeClr val="accent1"/>
                </a:solidFill>
                <a:latin typeface="+mj-lt"/>
              </a:rPr>
              <a:t>To </a:t>
            </a:r>
            <a:r>
              <a:rPr lang="en-GB" b="1" dirty="0">
                <a:solidFill>
                  <a:schemeClr val="accent1"/>
                </a:solidFill>
                <a:latin typeface="+mj-lt"/>
              </a:rPr>
              <a:t>reveal trends and analyse </a:t>
            </a:r>
            <a:r>
              <a:rPr lang="en-GB" dirty="0">
                <a:solidFill>
                  <a:schemeClr val="accent1"/>
                </a:solidFill>
                <a:latin typeface="+mj-lt"/>
              </a:rPr>
              <a:t>effectiveness of land planning and management;</a:t>
            </a:r>
            <a:endParaRPr lang="en-US" dirty="0">
              <a:solidFill>
                <a:schemeClr val="accent1"/>
              </a:solidFill>
              <a:latin typeface="+mj-lt"/>
            </a:endParaRPr>
          </a:p>
          <a:p>
            <a:pPr marL="285750" lvl="0" indent="-285750">
              <a:spcBef>
                <a:spcPts val="600"/>
              </a:spcBef>
              <a:buFont typeface="Arial" panose="020B0604020202020204" pitchFamily="34" charset="0"/>
              <a:buChar char="•"/>
            </a:pPr>
            <a:r>
              <a:rPr lang="en-GB" dirty="0">
                <a:solidFill>
                  <a:schemeClr val="accent1"/>
                </a:solidFill>
                <a:latin typeface="+mj-lt"/>
              </a:rPr>
              <a:t>To connect spatial and infrastructure </a:t>
            </a:r>
            <a:r>
              <a:rPr lang="en-GB" b="1" dirty="0">
                <a:solidFill>
                  <a:schemeClr val="accent1"/>
                </a:solidFill>
                <a:latin typeface="+mj-lt"/>
              </a:rPr>
              <a:t>planning with budgeting </a:t>
            </a:r>
            <a:r>
              <a:rPr lang="en-GB" dirty="0">
                <a:solidFill>
                  <a:schemeClr val="accent1"/>
                </a:solidFill>
                <a:latin typeface="+mj-lt"/>
              </a:rPr>
              <a:t>and investment decisions;</a:t>
            </a:r>
            <a:endParaRPr lang="en-US" dirty="0">
              <a:solidFill>
                <a:schemeClr val="accent1"/>
              </a:solidFill>
              <a:latin typeface="+mj-lt"/>
            </a:endParaRPr>
          </a:p>
          <a:p>
            <a:pPr marL="285750" lvl="0" indent="-285750">
              <a:spcBef>
                <a:spcPts val="600"/>
              </a:spcBef>
              <a:buFont typeface="Arial" panose="020B0604020202020204" pitchFamily="34" charset="0"/>
              <a:buChar char="•"/>
            </a:pPr>
            <a:r>
              <a:rPr lang="en-GB" dirty="0">
                <a:solidFill>
                  <a:schemeClr val="accent1"/>
                </a:solidFill>
                <a:latin typeface="+mj-lt"/>
              </a:rPr>
              <a:t>To ensure that “privileges over” and “ownership of” space do not hamper the optimization of the existing space and potential savings;</a:t>
            </a:r>
            <a:endParaRPr lang="en-US" dirty="0">
              <a:solidFill>
                <a:schemeClr val="accent1"/>
              </a:solidFill>
              <a:latin typeface="+mj-lt"/>
            </a:endParaRPr>
          </a:p>
          <a:p>
            <a:pPr marL="285750" lvl="0" indent="-285750">
              <a:spcBef>
                <a:spcPts val="600"/>
              </a:spcBef>
              <a:buFont typeface="Arial" panose="020B0604020202020204" pitchFamily="34" charset="0"/>
              <a:buChar char="•"/>
            </a:pPr>
            <a:r>
              <a:rPr lang="en-GB" dirty="0">
                <a:solidFill>
                  <a:schemeClr val="accent1"/>
                </a:solidFill>
                <a:latin typeface="+mj-lt"/>
              </a:rPr>
              <a:t>To favour top-down </a:t>
            </a:r>
            <a:r>
              <a:rPr lang="en-US" dirty="0">
                <a:solidFill>
                  <a:schemeClr val="accent1"/>
                </a:solidFill>
                <a:latin typeface="+mj-lt"/>
              </a:rPr>
              <a:t>Project Proposals initiated by a high-level objective;</a:t>
            </a:r>
          </a:p>
          <a:p>
            <a:pPr marL="285750" lvl="0" indent="-285750">
              <a:spcBef>
                <a:spcPts val="600"/>
              </a:spcBef>
              <a:buFont typeface="Arial" panose="020B0604020202020204" pitchFamily="34" charset="0"/>
              <a:buChar char="•"/>
            </a:pPr>
            <a:r>
              <a:rPr lang="en-GB" dirty="0">
                <a:solidFill>
                  <a:schemeClr val="accent1"/>
                </a:solidFill>
                <a:latin typeface="+mj-lt"/>
              </a:rPr>
              <a:t>To </a:t>
            </a:r>
            <a:r>
              <a:rPr lang="en-GB" b="1" dirty="0">
                <a:solidFill>
                  <a:schemeClr val="accent1"/>
                </a:solidFill>
                <a:latin typeface="+mj-lt"/>
              </a:rPr>
              <a:t>plan better services</a:t>
            </a:r>
            <a:r>
              <a:rPr lang="en-GB" dirty="0">
                <a:solidFill>
                  <a:schemeClr val="accent1"/>
                </a:solidFill>
                <a:latin typeface="+mj-lt"/>
              </a:rPr>
              <a:t> for the Organization and its scientific community.</a:t>
            </a:r>
            <a:endParaRPr lang="en-US" dirty="0">
              <a:solidFill>
                <a:schemeClr val="accent1"/>
              </a:solidFill>
              <a:latin typeface="+mj-lt"/>
            </a:endParaRPr>
          </a:p>
        </p:txBody>
      </p:sp>
      <p:sp>
        <p:nvSpPr>
          <p:cNvPr id="3" name="Content Placeholder 2">
            <a:extLst>
              <a:ext uri="{FF2B5EF4-FFF2-40B4-BE49-F238E27FC236}">
                <a16:creationId xmlns:a16="http://schemas.microsoft.com/office/drawing/2014/main" id="{AA7836C4-4C8F-E14E-9508-42EF14D059C1}"/>
              </a:ext>
            </a:extLst>
          </p:cNvPr>
          <p:cNvSpPr>
            <a:spLocks noGrp="1"/>
          </p:cNvSpPr>
          <p:nvPr>
            <p:ph idx="1"/>
          </p:nvPr>
        </p:nvSpPr>
        <p:spPr>
          <a:xfrm>
            <a:off x="495006" y="1302370"/>
            <a:ext cx="11376024" cy="1092363"/>
          </a:xfrm>
        </p:spPr>
        <p:txBody>
          <a:bodyPr/>
          <a:lstStyle/>
          <a:p>
            <a:pPr marL="0" indent="0">
              <a:buNone/>
            </a:pPr>
            <a:r>
              <a:rPr lang="en-GB" sz="2400" i="1" dirty="0">
                <a:solidFill>
                  <a:schemeClr val="tx1">
                    <a:lumMod val="50000"/>
                    <a:lumOff val="50000"/>
                  </a:schemeClr>
                </a:solidFill>
                <a:latin typeface="+mj-lt"/>
              </a:rPr>
              <a:t>                  It is a document to inform and inspire a reasoned and meaningful dialogue about the management and update of CERN’s site. It is therefore a key document to guide and improve the management and use of land and space at CERN</a:t>
            </a:r>
          </a:p>
          <a:p>
            <a:pPr marL="0" indent="0">
              <a:buNone/>
            </a:pPr>
            <a:endParaRPr lang="en-GB" sz="2400" dirty="0">
              <a:solidFill>
                <a:schemeClr val="tx1">
                  <a:lumMod val="50000"/>
                  <a:lumOff val="50000"/>
                </a:schemeClr>
              </a:solidFill>
              <a:latin typeface="+mj-lt"/>
            </a:endParaRPr>
          </a:p>
        </p:txBody>
      </p:sp>
      <p:pic>
        <p:nvPicPr>
          <p:cNvPr id="12" name="Picture 11" descr="Logo&#10;&#10;Description automatically generated">
            <a:extLst>
              <a:ext uri="{FF2B5EF4-FFF2-40B4-BE49-F238E27FC236}">
                <a16:creationId xmlns:a16="http://schemas.microsoft.com/office/drawing/2014/main" id="{ED302754-0A30-4ADB-9FFC-875051219F5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3424" y="114301"/>
            <a:ext cx="1558221" cy="1564678"/>
          </a:xfrm>
          <a:prstGeom prst="rect">
            <a:avLst/>
          </a:prstGeom>
        </p:spPr>
      </p:pic>
      <p:sp>
        <p:nvSpPr>
          <p:cNvPr id="9" name="Slide Number Placeholder 8">
            <a:extLst>
              <a:ext uri="{FF2B5EF4-FFF2-40B4-BE49-F238E27FC236}">
                <a16:creationId xmlns:a16="http://schemas.microsoft.com/office/drawing/2014/main" id="{2BCC9DD7-0C98-7101-6501-30543C47EAEA}"/>
              </a:ext>
            </a:extLst>
          </p:cNvPr>
          <p:cNvSpPr>
            <a:spLocks noGrp="1"/>
          </p:cNvSpPr>
          <p:nvPr>
            <p:ph type="sldNum" sz="quarter" idx="12"/>
          </p:nvPr>
        </p:nvSpPr>
        <p:spPr/>
        <p:txBody>
          <a:bodyPr/>
          <a:lstStyle/>
          <a:p>
            <a:fld id="{0A90B21E-5195-474B-9AB9-75790EE7ECB4}" type="slidenum">
              <a:rPr lang="en-GB" smtClean="0"/>
              <a:t>9</a:t>
            </a:fld>
            <a:endParaRPr lang="en-GB"/>
          </a:p>
        </p:txBody>
      </p:sp>
      <p:sp>
        <p:nvSpPr>
          <p:cNvPr id="4" name="Date Placeholder 3">
            <a:extLst>
              <a:ext uri="{FF2B5EF4-FFF2-40B4-BE49-F238E27FC236}">
                <a16:creationId xmlns:a16="http://schemas.microsoft.com/office/drawing/2014/main" id="{FA014B7E-0E33-C080-EC45-32CC49BCAB22}"/>
              </a:ext>
            </a:extLst>
          </p:cNvPr>
          <p:cNvSpPr>
            <a:spLocks noGrp="1"/>
          </p:cNvSpPr>
          <p:nvPr>
            <p:ph type="dt" sz="half" idx="10"/>
          </p:nvPr>
        </p:nvSpPr>
        <p:spPr/>
        <p:txBody>
          <a:bodyPr/>
          <a:lstStyle/>
          <a:p>
            <a:pPr>
              <a:defRPr/>
            </a:pPr>
            <a:r>
              <a:rPr lang="de-CH"/>
              <a:t>4.12.2023</a:t>
            </a:r>
          </a:p>
        </p:txBody>
      </p:sp>
      <p:sp>
        <p:nvSpPr>
          <p:cNvPr id="7" name="Footer Placeholder 6">
            <a:extLst>
              <a:ext uri="{FF2B5EF4-FFF2-40B4-BE49-F238E27FC236}">
                <a16:creationId xmlns:a16="http://schemas.microsoft.com/office/drawing/2014/main" id="{71610CC6-DBC2-AF98-21A4-8831A21DF91F}"/>
              </a:ext>
            </a:extLst>
          </p:cNvPr>
          <p:cNvSpPr>
            <a:spLocks noGrp="1"/>
          </p:cNvSpPr>
          <p:nvPr>
            <p:ph type="ftr" sz="quarter" idx="11"/>
          </p:nvPr>
        </p:nvSpPr>
        <p:spPr/>
        <p:txBody>
          <a:bodyPr/>
          <a:lstStyle/>
          <a:p>
            <a:pPr>
              <a:defRPr/>
            </a:pPr>
            <a:r>
              <a:rPr lang="en-US"/>
              <a:t>SCE | Mar Capeans</a:t>
            </a:r>
          </a:p>
        </p:txBody>
      </p:sp>
    </p:spTree>
    <p:extLst>
      <p:ext uri="{BB962C8B-B14F-4D97-AF65-F5344CB8AC3E}">
        <p14:creationId xmlns:p14="http://schemas.microsoft.com/office/powerpoint/2010/main" val="12134275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14635</TotalTime>
  <Words>2109</Words>
  <Application>Microsoft Macintosh PowerPoint</Application>
  <PresentationFormat>Widescreen</PresentationFormat>
  <Paragraphs>386</Paragraphs>
  <Slides>25</Slides>
  <Notes>20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25</vt:i4>
      </vt:variant>
    </vt:vector>
  </HeadingPairs>
  <TitlesOfParts>
    <vt:vector size="33" baseType="lpstr">
      <vt:lpstr>Arial</vt:lpstr>
      <vt:lpstr>Arial Black</vt:lpstr>
      <vt:lpstr>Calibri</vt:lpstr>
      <vt:lpstr>Calibri Light</vt:lpstr>
      <vt:lpstr>Courier New</vt:lpstr>
      <vt:lpstr>Franklin Gothic Heavy</vt:lpstr>
      <vt:lpstr>JUNAR</vt:lpstr>
      <vt:lpstr>Office Theme</vt:lpstr>
      <vt:lpstr>PowerPoint Presentation</vt:lpstr>
      <vt:lpstr>PowerPoint Presentation</vt:lpstr>
      <vt:lpstr>PowerPoint Presentation</vt:lpstr>
      <vt:lpstr>Site and Civil Engineering (SCE) Department </vt:lpstr>
      <vt:lpstr>Values and vision</vt:lpstr>
      <vt:lpstr>An extensive offer dedicated to CERN’s Community</vt:lpstr>
      <vt:lpstr>Structure</vt:lpstr>
      <vt:lpstr>PowerPoint Presentation</vt:lpstr>
      <vt:lpstr>CERN’s Masterplan2040</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High Luminosity LHC</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limit the environmental impact</dc:title>
  <dc:creator>Mar Capeans Garrido</dc:creator>
  <cp:lastModifiedBy>Mar Capeans Garrido</cp:lastModifiedBy>
  <cp:revision>249</cp:revision>
  <cp:lastPrinted>2022-04-29T08:49:42Z</cp:lastPrinted>
  <dcterms:created xsi:type="dcterms:W3CDTF">2022-04-26T07:54:25Z</dcterms:created>
  <dcterms:modified xsi:type="dcterms:W3CDTF">2023-12-01T10:34:29Z</dcterms:modified>
</cp:coreProperties>
</file>