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1" r:id="rId2"/>
  </p:sldMasterIdLst>
  <p:notesMasterIdLst>
    <p:notesMasterId r:id="rId23"/>
  </p:notesMasterIdLst>
  <p:handoutMasterIdLst>
    <p:handoutMasterId r:id="rId24"/>
  </p:handoutMasterIdLst>
  <p:sldIdLst>
    <p:sldId id="373" r:id="rId3"/>
    <p:sldId id="378" r:id="rId4"/>
    <p:sldId id="379" r:id="rId5"/>
    <p:sldId id="375" r:id="rId6"/>
    <p:sldId id="795" r:id="rId7"/>
    <p:sldId id="781" r:id="rId8"/>
    <p:sldId id="794" r:id="rId9"/>
    <p:sldId id="782" r:id="rId10"/>
    <p:sldId id="784" r:id="rId11"/>
    <p:sldId id="791" r:id="rId12"/>
    <p:sldId id="790" r:id="rId13"/>
    <p:sldId id="787" r:id="rId14"/>
    <p:sldId id="783" r:id="rId15"/>
    <p:sldId id="788" r:id="rId16"/>
    <p:sldId id="785" r:id="rId17"/>
    <p:sldId id="796" r:id="rId18"/>
    <p:sldId id="256" r:id="rId19"/>
    <p:sldId id="1680" r:id="rId20"/>
    <p:sldId id="1719" r:id="rId21"/>
    <p:sldId id="285" r:id="rId22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ane Cahuet" initials="SC" lastIdx="1" clrIdx="0">
    <p:extLst>
      <p:ext uri="{19B8F6BF-5375-455C-9EA6-DF929625EA0E}">
        <p15:presenceInfo xmlns:p15="http://schemas.microsoft.com/office/powerpoint/2012/main" userId="S-1-5-21-1526224874-1540688658-1361462980-12607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8" autoAdjust="0"/>
    <p:restoredTop sz="94694"/>
  </p:normalViewPr>
  <p:slideViewPr>
    <p:cSldViewPr>
      <p:cViewPr>
        <p:scale>
          <a:sx n="114" d="100"/>
          <a:sy n="114" d="100"/>
        </p:scale>
        <p:origin x="2184" y="2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51850" cy="497124"/>
          </a:xfrm>
          <a:prstGeom prst="rect">
            <a:avLst/>
          </a:prstGeom>
        </p:spPr>
        <p:txBody>
          <a:bodyPr vert="horz" lIns="91875" tIns="45937" rIns="91875" bIns="45937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8" y="2"/>
            <a:ext cx="2951850" cy="497124"/>
          </a:xfrm>
          <a:prstGeom prst="rect">
            <a:avLst/>
          </a:prstGeom>
        </p:spPr>
        <p:txBody>
          <a:bodyPr vert="horz" lIns="91875" tIns="45937" rIns="91875" bIns="45937" rtlCol="0"/>
          <a:lstStyle>
            <a:lvl1pPr algn="r">
              <a:defRPr sz="1200"/>
            </a:lvl1pPr>
          </a:lstStyle>
          <a:p>
            <a:fld id="{BF920B89-97DA-4001-9605-08981F620726}" type="datetimeFigureOut">
              <a:rPr lang="fr-FR" smtClean="0"/>
              <a:pPr/>
              <a:t>03/12/2023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6"/>
            <a:ext cx="2951850" cy="497124"/>
          </a:xfrm>
          <a:prstGeom prst="rect">
            <a:avLst/>
          </a:prstGeom>
        </p:spPr>
        <p:txBody>
          <a:bodyPr vert="horz" lIns="91875" tIns="45937" rIns="91875" bIns="45937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8" y="9443666"/>
            <a:ext cx="2951850" cy="497124"/>
          </a:xfrm>
          <a:prstGeom prst="rect">
            <a:avLst/>
          </a:prstGeom>
        </p:spPr>
        <p:txBody>
          <a:bodyPr vert="horz" lIns="91875" tIns="45937" rIns="91875" bIns="45937" rtlCol="0" anchor="b"/>
          <a:lstStyle>
            <a:lvl1pPr algn="r">
              <a:defRPr sz="1200"/>
            </a:lvl1pPr>
          </a:lstStyle>
          <a:p>
            <a:fld id="{5A4A8356-1037-4667-9953-5CF87F1CCEAE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0557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887" cy="498169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989" y="1"/>
            <a:ext cx="2951887" cy="498169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14514947-2AE9-475A-81E1-4CFA1C9A8E61}" type="datetimeFigureOut">
              <a:rPr lang="en-GB" smtClean="0"/>
              <a:t>03/12/2023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1" y="4722174"/>
            <a:ext cx="5450223" cy="4474247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4346"/>
            <a:ext cx="2951887" cy="49585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989" y="9444346"/>
            <a:ext cx="2951887" cy="49585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F6AD12DE-2BAA-41CA-B12C-44DB2D3C27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84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5C3002B8-7BE4-5F46-AEBE-68FEFD5DE100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54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5C3002B8-7BE4-5F46-AEBE-68FEFD5DE10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321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3002B8-7BE4-5F46-AEBE-68FEFD5DE10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376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5C3002B8-7BE4-5F46-AEBE-68FEFD5DE100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984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60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343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7449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39974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4568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85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5980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5765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2436394" y="6408001"/>
            <a:ext cx="650897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12/3/23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7" y="6408001"/>
            <a:ext cx="4929166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298414" y="6408001"/>
            <a:ext cx="510941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53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78FA-E496-EBFF-D11B-9A2B277D097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43002" y="1122361"/>
            <a:ext cx="6858000" cy="2387598"/>
          </a:xfrm>
        </p:spPr>
        <p:txBody>
          <a:bodyPr anchor="b" anchorCtr="1"/>
          <a:lstStyle>
            <a:lvl1pPr algn="ctr">
              <a:defRPr sz="45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5567DA-005D-2463-D137-84CD0C3EDF9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43002" y="3602041"/>
            <a:ext cx="6858000" cy="1655758"/>
          </a:xfrm>
        </p:spPr>
        <p:txBody>
          <a:bodyPr anchorCtr="1"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FFFDD-3E73-594F-5B53-C676DDE4923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36748-DCBC-3123-B620-BEAB6A95199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5CE41-9544-55D8-207C-2477F9902DA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83DD93-B508-184F-8F6A-0DD0EC74CCB2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20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78FA-E496-EBFF-D11B-9A2B277D097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43002" y="1122361"/>
            <a:ext cx="6858000" cy="2387598"/>
          </a:xfrm>
        </p:spPr>
        <p:txBody>
          <a:bodyPr anchor="b" anchorCtr="1"/>
          <a:lstStyle>
            <a:lvl1pPr algn="ctr">
              <a:defRPr sz="45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5567DA-005D-2463-D137-84CD0C3EDF9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43002" y="3602041"/>
            <a:ext cx="6858000" cy="1655758"/>
          </a:xfrm>
        </p:spPr>
        <p:txBody>
          <a:bodyPr anchorCtr="1"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FFFDD-3E73-594F-5B53-C676DDE4923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36748-DCBC-3123-B620-BEAB6A95199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5CE41-9544-55D8-207C-2477F9902DA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83DD93-B508-184F-8F6A-0DD0EC74CCB2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3265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25553-C015-A991-8D0E-B557F30C75B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A085F-1460-411E-CC44-0BCC67B9166E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7772B-F99E-D268-3E01-34654869592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AB747-C461-60E7-E1D8-26C9D0998DC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76A82-05BE-226E-1F4C-D53692E7848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CB462F-0A5C-F04A-A4EC-B6371BBA1A4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7930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295A4-EAD5-8E29-08A2-198D715F8D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3885" y="1709736"/>
            <a:ext cx="7886700" cy="2852735"/>
          </a:xfrm>
        </p:spPr>
        <p:txBody>
          <a:bodyPr anchor="b"/>
          <a:lstStyle>
            <a:lvl1pPr>
              <a:defRPr sz="45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2CE94-9781-D47F-6DD1-484C6122BBB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 marL="0" indent="0">
              <a:buNone/>
              <a:defRPr sz="18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E33A9-7779-3BCA-5A7C-E438DBEB760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CB149-99B8-2BD4-F724-B1EB190240A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BF993-D2D8-5AC4-E1FB-16E5D3B3DAC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5941D4-4B95-8249-AC03-B484F50698B7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1059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0C957-3624-45F8-C0EC-8B187EF6D95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02548-9874-CF21-0470-786CB07E155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28653" y="1825627"/>
            <a:ext cx="3886202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931608-1BBE-B5ED-518F-0B740823D57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29151" y="1825627"/>
            <a:ext cx="3886202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1E2751-8843-4E25-A7B1-55C86FDC55A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050197-3147-AF0F-1C18-7353D638590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003BF4-A26C-6A88-9ECF-11F0D1CC5B9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C4E1F1-8D00-4442-ABB4-776A9A80BD7F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5100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42656-F820-F38A-FA39-F51BD273A9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838" y="365130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092B-0F2B-E59C-CC60-FDFBCE58A62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9838" y="1681160"/>
            <a:ext cx="3868337" cy="823910"/>
          </a:xfrm>
        </p:spPr>
        <p:txBody>
          <a:bodyPr anchor="b"/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9A8BD9-CEA7-03D3-917C-6600CD283567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9838" y="2505072"/>
            <a:ext cx="3868337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079652-085E-8FBE-4B75-7A7CDC4EBC9D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29150" y="1681160"/>
            <a:ext cx="3887388" cy="823910"/>
          </a:xfrm>
        </p:spPr>
        <p:txBody>
          <a:bodyPr anchor="b"/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410BD2-C05A-BBBD-6BCF-97A796A05FE8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29150" y="2505072"/>
            <a:ext cx="3887388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0BE6BC-D611-0EC6-6B74-CB2D9309B42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31563A-6DD7-8089-72EB-CE25EDD9AE9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317DD2-78FC-E086-FC8B-B8018C0F268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1E39EC-7003-4441-A5B6-2F7548FB960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0450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7A26E-C563-5B42-6B39-4A6910A954F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F9D3C3-E42F-2A2B-EB6D-8C8615B0CA6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1F0C9-5EC9-B59B-1790-DF77C39A67F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2531B-F2DE-2BDA-73A9-5E71AFD7614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7DEC53-7FD1-674A-ACF6-82C4188EFA79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6805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782DD3-DEDA-20E3-A781-9A4F6491031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8ECACA-9227-BA39-65CE-CED6FC9E8DC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2EA83-5605-1836-3BEE-EA5F78C57F1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1ED058-B1E6-0744-A6AD-40B3B28BFC52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515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B4A1-5BBD-054B-1FC2-56E1292F18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80" cy="1600200"/>
          </a:xfrm>
        </p:spPr>
        <p:txBody>
          <a:bodyPr anchor="b"/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49F19-5B13-3685-A387-F3D6927FA0D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87388" y="987424"/>
            <a:ext cx="4629150" cy="487362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766B89-3955-C4D4-B926-F047C12016E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80" cy="3811584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C7E364-DAE6-2B1A-AF84-7359CC95BC2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2D6290-0983-7ECF-D30E-B8D2CD880F2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51A23-038E-213D-22F1-B178794220E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CB30F27-0371-C440-8061-BA533D342084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557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75A63-612F-B9EA-220F-E5BA72C4C3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80" cy="1600200"/>
          </a:xfrm>
        </p:spPr>
        <p:txBody>
          <a:bodyPr anchor="b"/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7410DD-8C06-3EC3-8203-550874A4B22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3887388" y="987424"/>
            <a:ext cx="4629150" cy="4873623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1815C2-6E01-5E49-34A6-414546B01C5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80" cy="3811584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20D15-8C56-7016-BAEE-F13F26C2812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D8E99-CAD5-451C-1CEA-15BD10A3DB3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1BAF97-E966-2CB4-93C0-96912CE0210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E42A9F-B268-684A-A56F-F8534D4ADFE3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9751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71496-1C30-A302-BD03-E19ABE6B459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509FB3-AE1F-C0F0-19D5-482A3598D65C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C35E4-EDD4-2CEE-D24D-8F0BA4A302A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E6FD5-2357-3E7C-F434-AA93F2E1617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EB7B2-024E-8B38-D039-ACC6E91DD2C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B8C97C-CAA3-0F45-B261-ECBAF2F5C13E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784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EF6507-DC82-ACD6-8631-44ADC8309C34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543678" y="365129"/>
            <a:ext cx="1971674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A79B8-433A-9263-1D0E-564EA1795E87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628652" y="365129"/>
            <a:ext cx="5800722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83FA6-7302-5DF8-9A07-2CF611275CB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1E3AA-6E1A-F03A-A54A-6C7EB6428BD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084F1-7248-8F7F-5B65-3EA4360B560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AD23E6-776E-1E42-B2F8-427B4BBB7F5B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1523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320820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03/1/2023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Mar Capeans | CERN SCE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767566"/>
            <a:ext cx="81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975941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008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2436394" y="6408001"/>
            <a:ext cx="650897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12/3/23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7" y="6408001"/>
            <a:ext cx="4929166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298414" y="6408001"/>
            <a:ext cx="510941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4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549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5935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9071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7930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5328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818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75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7" r:id="rId15"/>
    <p:sldLayoutId id="2147483688" r:id="rId16"/>
    <p:sldLayoutId id="2147483689" r:id="rId17"/>
    <p:sldLayoutId id="2147483690" r:id="rId18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79ABB6-7EA9-F990-4426-C5C5888337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8652" y="365130"/>
            <a:ext cx="78867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5F5E3-10B0-4CA0-83B6-A9124AFEF8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8652" y="1825627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81077-0BDB-7B20-C7AB-5405F3C8CAE9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28652" y="6356352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9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r>
              <a:rPr lang="en-US"/>
              <a:t>03/1/2023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741EB-B02B-34AE-93BB-86168EB762A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028952" y="6356352"/>
            <a:ext cx="30861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9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r>
              <a:rPr lang="en-US"/>
              <a:t>Mar Capeans | CERN SCE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6FBA9-9C4C-66F6-ED24-D5C735AE2860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457952" y="6356352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9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9E55BE9-1236-724D-BA35-70F0BED934EE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14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/>
  <p:txStyles>
    <p:titleStyle>
      <a:lvl1pPr marL="0" marR="0" lvl="0" indent="0" algn="l" defTabSz="6858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3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171450" marR="0" lvl="0" indent="-171450" algn="l" defTabSz="685800" rtl="0" fontAlgn="auto" hangingPunct="1">
        <a:lnSpc>
          <a:spcPct val="90000"/>
        </a:lnSpc>
        <a:spcBef>
          <a:spcPts val="750"/>
        </a:spcBef>
        <a:spcAft>
          <a:spcPts val="0"/>
        </a:spcAft>
        <a:buSzPct val="100000"/>
        <a:buFont typeface="Arial" pitchFamily="34"/>
        <a:buChar char="•"/>
        <a:tabLst/>
        <a:defRPr lang="en-US" sz="21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514350" marR="0" lvl="1" indent="-171450" algn="l" defTabSz="685800" rtl="0" fontAlgn="auto" hangingPunct="1">
        <a:lnSpc>
          <a:spcPct val="90000"/>
        </a:lnSpc>
        <a:spcBef>
          <a:spcPts val="375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857250" marR="0" lvl="2" indent="-171450" algn="l" defTabSz="685800" rtl="0" fontAlgn="auto" hangingPunct="1">
        <a:lnSpc>
          <a:spcPct val="90000"/>
        </a:lnSpc>
        <a:spcBef>
          <a:spcPts val="375"/>
        </a:spcBef>
        <a:spcAft>
          <a:spcPts val="0"/>
        </a:spcAft>
        <a:buSzPct val="100000"/>
        <a:buFont typeface="Arial" pitchFamily="34"/>
        <a:buChar char="•"/>
        <a:tabLst/>
        <a:defRPr lang="en-US" sz="15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200150" marR="0" lvl="3" indent="-171450" algn="l" defTabSz="685800" rtl="0" fontAlgn="auto" hangingPunct="1">
        <a:lnSpc>
          <a:spcPct val="90000"/>
        </a:lnSpc>
        <a:spcBef>
          <a:spcPts val="375"/>
        </a:spcBef>
        <a:spcAft>
          <a:spcPts val="0"/>
        </a:spcAft>
        <a:buSzPct val="100000"/>
        <a:buFont typeface="Arial" pitchFamily="34"/>
        <a:buChar char="•"/>
        <a:tabLst/>
        <a:defRPr lang="en-US" sz="135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1543050" marR="0" lvl="4" indent="-171450" algn="l" defTabSz="685800" rtl="0" fontAlgn="auto" hangingPunct="1">
        <a:lnSpc>
          <a:spcPct val="90000"/>
        </a:lnSpc>
        <a:spcBef>
          <a:spcPts val="375"/>
        </a:spcBef>
        <a:spcAft>
          <a:spcPts val="0"/>
        </a:spcAft>
        <a:buSzPct val="100000"/>
        <a:buFont typeface="Arial" pitchFamily="34"/>
        <a:buChar char="•"/>
        <a:tabLst/>
        <a:defRPr lang="en-US" sz="135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0224"/>
          <a:stretch/>
        </p:blipFill>
        <p:spPr>
          <a:xfrm>
            <a:off x="0" y="1086710"/>
            <a:ext cx="9155998" cy="4680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05852" y="6381328"/>
            <a:ext cx="2770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chemeClr val="bg1"/>
                </a:solidFill>
              </a:rPr>
              <a:t>Frédéric Magnin – 4.12.2023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851F3F-9EFF-AD85-344C-F6D1D752EA08}"/>
              </a:ext>
            </a:extLst>
          </p:cNvPr>
          <p:cNvSpPr txBox="1"/>
          <p:nvPr/>
        </p:nvSpPr>
        <p:spPr>
          <a:xfrm>
            <a:off x="1878506" y="450050"/>
            <a:ext cx="5386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i="1" dirty="0">
                <a:solidFill>
                  <a:schemeClr val="tx2"/>
                </a:solidFill>
              </a:rPr>
              <a:t>CERN SCIENCE GATEWAY</a:t>
            </a:r>
          </a:p>
        </p:txBody>
      </p:sp>
    </p:spTree>
    <p:extLst>
      <p:ext uri="{BB962C8B-B14F-4D97-AF65-F5344CB8AC3E}">
        <p14:creationId xmlns:p14="http://schemas.microsoft.com/office/powerpoint/2010/main" val="3796513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F05B5D-2B12-DD58-E0C7-C35DDD9616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044"/>
          <a:stretch/>
        </p:blipFill>
        <p:spPr>
          <a:xfrm>
            <a:off x="6084168" y="1390949"/>
            <a:ext cx="2950096" cy="542621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EB82E12-4E9B-70D4-5E1B-3B9A96804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8538" y="247949"/>
            <a:ext cx="3766923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H" i="1" dirty="0"/>
              <a:t>Some poetry…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2EDDBE-AD88-7D1C-9355-F18BD6A4D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18" y="2132856"/>
            <a:ext cx="5113229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4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852ABB-6282-BC3E-5714-7F3877A468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31" y="490268"/>
            <a:ext cx="8950573" cy="603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383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6009F-F69D-D72E-0BB1-CC9AE1D09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6" y="125760"/>
            <a:ext cx="7470648" cy="1143000"/>
          </a:xfrm>
        </p:spPr>
        <p:txBody>
          <a:bodyPr/>
          <a:lstStyle/>
          <a:p>
            <a:pPr algn="ctr"/>
            <a:r>
              <a:rPr lang="en-CH" i="1" dirty="0"/>
              <a:t>A journey…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4B0A99-8957-9C79-7448-8C3293D84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10870"/>
            <a:ext cx="7772400" cy="534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31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6B5425-1D90-11CC-27A2-B7E09D1F0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548680"/>
            <a:ext cx="8596157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298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E424CD-F752-DEB6-1594-3FE098950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69296"/>
            <a:ext cx="7772400" cy="551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442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20A0132-E5C9-6BD8-1E0E-ACAB5C801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240" y="-18257"/>
            <a:ext cx="3191520" cy="1143001"/>
          </a:xfrm>
        </p:spPr>
        <p:txBody>
          <a:bodyPr>
            <a:normAutofit fontScale="90000"/>
          </a:bodyPr>
          <a:lstStyle/>
          <a:p>
            <a:r>
              <a:rPr lang="en-GB" i="1" dirty="0"/>
              <a:t>Collaboration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C2BB14-CF16-CE4F-CAE9-0C28942DF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24744"/>
            <a:ext cx="7772400" cy="542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248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0224"/>
          <a:stretch/>
        </p:blipFill>
        <p:spPr>
          <a:xfrm>
            <a:off x="0" y="1086710"/>
            <a:ext cx="9155998" cy="4680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05852" y="6381328"/>
            <a:ext cx="2770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chemeClr val="bg1"/>
                </a:solidFill>
              </a:rPr>
              <a:t>Frédéric Magnin – 4.12.2023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851F3F-9EFF-AD85-344C-F6D1D752EA08}"/>
              </a:ext>
            </a:extLst>
          </p:cNvPr>
          <p:cNvSpPr txBox="1"/>
          <p:nvPr/>
        </p:nvSpPr>
        <p:spPr>
          <a:xfrm>
            <a:off x="1930090" y="1412776"/>
            <a:ext cx="5283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i="1" dirty="0">
                <a:solidFill>
                  <a:schemeClr val="bg1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311448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EE42AC06-4C6C-CB7F-E334-00B4ADB44D0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24786" y="4975478"/>
            <a:ext cx="5221554" cy="869400"/>
          </a:xfrm>
        </p:spPr>
        <p:txBody>
          <a:bodyPr anchor="ctr">
            <a:normAutofit fontScale="90000"/>
          </a:bodyPr>
          <a:lstStyle/>
          <a:p>
            <a:pPr lvl="0" algn="l"/>
            <a:r>
              <a:rPr lang="fr-CH" sz="2775" b="1">
                <a:solidFill>
                  <a:srgbClr val="FFFFFF"/>
                </a:solidFill>
                <a:latin typeface="+mn-lt"/>
                <a:cs typeface="Aharoni" pitchFamily="2"/>
              </a:rPr>
              <a:t>CERN’S GREEN VILLAGE Initiative</a:t>
            </a:r>
            <a:endParaRPr lang="en-US" sz="2775" b="1">
              <a:solidFill>
                <a:srgbClr val="FFFFFF"/>
              </a:solidFill>
              <a:latin typeface="+mn-lt"/>
              <a:cs typeface="Aharoni" pitchFamily="2"/>
            </a:endParaRPr>
          </a:p>
        </p:txBody>
      </p:sp>
      <p:sp>
        <p:nvSpPr>
          <p:cNvPr id="14" name="Subtitle 4">
            <a:extLst>
              <a:ext uri="{FF2B5EF4-FFF2-40B4-BE49-F238E27FC236}">
                <a16:creationId xmlns:a16="http://schemas.microsoft.com/office/drawing/2014/main" id="{B929BD25-CABC-D508-FB99-B0EDBB095F3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342392" y="5082574"/>
            <a:ext cx="2556416" cy="655209"/>
          </a:xfrm>
        </p:spPr>
        <p:txBody>
          <a:bodyPr anchor="ctr">
            <a:normAutofit fontScale="92500"/>
          </a:bodyPr>
          <a:lstStyle/>
          <a:p>
            <a:pPr lvl="0" algn="l"/>
            <a:r>
              <a:rPr lang="fr-CH" sz="1500">
                <a:solidFill>
                  <a:srgbClr val="FFFFFF"/>
                </a:solidFill>
              </a:rPr>
              <a:t>Roy Pennings</a:t>
            </a:r>
          </a:p>
          <a:p>
            <a:pPr lvl="0" algn="l"/>
            <a:r>
              <a:rPr lang="fr-CH" sz="1500">
                <a:solidFill>
                  <a:srgbClr val="FFFFFF"/>
                </a:solidFill>
              </a:rPr>
              <a:t>Senior EU-projects manager</a:t>
            </a:r>
            <a:endParaRPr lang="en-US" sz="1500">
              <a:solidFill>
                <a:srgbClr val="FFFFFF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D11D81-B170-EAD1-D309-38DBCDB9007C}"/>
              </a:ext>
            </a:extLst>
          </p:cNvPr>
          <p:cNvSpPr>
            <a:spLocks noGrp="1"/>
          </p:cNvSpPr>
          <p:nvPr>
            <p:ph type="dt" sz="half" idx="7"/>
          </p:nvPr>
        </p:nvSpPr>
        <p:spPr>
          <a:xfrm>
            <a:off x="6727698" y="5698998"/>
            <a:ext cx="2057400" cy="273844"/>
          </a:xfrm>
        </p:spPr>
        <p:txBody>
          <a:bodyPr>
            <a:normAutofit/>
          </a:bodyPr>
          <a:lstStyle/>
          <a:p>
            <a:pPr algn="r">
              <a:spcAft>
                <a:spcPts val="450"/>
              </a:spcAft>
            </a:pPr>
            <a:r>
              <a:rPr lang="en-US" sz="825">
                <a:solidFill>
                  <a:srgbClr val="FFFFFF"/>
                </a:solidFill>
              </a:rPr>
              <a:t>24/5/2023</a:t>
            </a:r>
          </a:p>
        </p:txBody>
      </p:sp>
      <p:pic>
        <p:nvPicPr>
          <p:cNvPr id="1026" name="Picture 2" descr="CERN - Logos Download">
            <a:extLst>
              <a:ext uri="{FF2B5EF4-FFF2-40B4-BE49-F238E27FC236}">
                <a16:creationId xmlns:a16="http://schemas.microsoft.com/office/drawing/2014/main" id="{705110BF-C44A-4DB5-157A-FDF16C1DF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8910"/>
            <a:ext cx="878445" cy="89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D4C01A0-2BA6-2914-0D3C-61C767309C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1223" y="1761227"/>
            <a:ext cx="5221554" cy="44204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0E2CD4-9BB9-5FB1-687C-40D16EACBBB2}"/>
              </a:ext>
            </a:extLst>
          </p:cNvPr>
          <p:cNvSpPr txBox="1"/>
          <p:nvPr/>
        </p:nvSpPr>
        <p:spPr>
          <a:xfrm>
            <a:off x="1475656" y="590052"/>
            <a:ext cx="73282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i="1" dirty="0">
                <a:solidFill>
                  <a:schemeClr val="tx2"/>
                </a:solidFill>
              </a:rPr>
              <a:t>CERN’s GREEN VILLAGE INITIATIVE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D0AA9454-4E40-A78B-ADA0-16592C00EE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345326"/>
              </p:ext>
            </p:extLst>
          </p:nvPr>
        </p:nvGraphicFramePr>
        <p:xfrm>
          <a:off x="265201" y="1926281"/>
          <a:ext cx="8296050" cy="318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605">
                  <a:extLst>
                    <a:ext uri="{9D8B030D-6E8A-4147-A177-3AD203B41FA5}">
                      <a16:colId xmlns:a16="http://schemas.microsoft.com/office/drawing/2014/main" val="2775289939"/>
                    </a:ext>
                  </a:extLst>
                </a:gridCol>
                <a:gridCol w="829605">
                  <a:extLst>
                    <a:ext uri="{9D8B030D-6E8A-4147-A177-3AD203B41FA5}">
                      <a16:colId xmlns:a16="http://schemas.microsoft.com/office/drawing/2014/main" val="624104180"/>
                    </a:ext>
                  </a:extLst>
                </a:gridCol>
                <a:gridCol w="829605">
                  <a:extLst>
                    <a:ext uri="{9D8B030D-6E8A-4147-A177-3AD203B41FA5}">
                      <a16:colId xmlns:a16="http://schemas.microsoft.com/office/drawing/2014/main" val="585943043"/>
                    </a:ext>
                  </a:extLst>
                </a:gridCol>
                <a:gridCol w="829605">
                  <a:extLst>
                    <a:ext uri="{9D8B030D-6E8A-4147-A177-3AD203B41FA5}">
                      <a16:colId xmlns:a16="http://schemas.microsoft.com/office/drawing/2014/main" val="2719479548"/>
                    </a:ext>
                  </a:extLst>
                </a:gridCol>
                <a:gridCol w="829605">
                  <a:extLst>
                    <a:ext uri="{9D8B030D-6E8A-4147-A177-3AD203B41FA5}">
                      <a16:colId xmlns:a16="http://schemas.microsoft.com/office/drawing/2014/main" val="4106831650"/>
                    </a:ext>
                  </a:extLst>
                </a:gridCol>
                <a:gridCol w="829605">
                  <a:extLst>
                    <a:ext uri="{9D8B030D-6E8A-4147-A177-3AD203B41FA5}">
                      <a16:colId xmlns:a16="http://schemas.microsoft.com/office/drawing/2014/main" val="2546841654"/>
                    </a:ext>
                  </a:extLst>
                </a:gridCol>
                <a:gridCol w="829605">
                  <a:extLst>
                    <a:ext uri="{9D8B030D-6E8A-4147-A177-3AD203B41FA5}">
                      <a16:colId xmlns:a16="http://schemas.microsoft.com/office/drawing/2014/main" val="1444017718"/>
                    </a:ext>
                  </a:extLst>
                </a:gridCol>
                <a:gridCol w="829605">
                  <a:extLst>
                    <a:ext uri="{9D8B030D-6E8A-4147-A177-3AD203B41FA5}">
                      <a16:colId xmlns:a16="http://schemas.microsoft.com/office/drawing/2014/main" val="1714452873"/>
                    </a:ext>
                  </a:extLst>
                </a:gridCol>
                <a:gridCol w="829605">
                  <a:extLst>
                    <a:ext uri="{9D8B030D-6E8A-4147-A177-3AD203B41FA5}">
                      <a16:colId xmlns:a16="http://schemas.microsoft.com/office/drawing/2014/main" val="2559792425"/>
                    </a:ext>
                  </a:extLst>
                </a:gridCol>
                <a:gridCol w="829605">
                  <a:extLst>
                    <a:ext uri="{9D8B030D-6E8A-4147-A177-3AD203B41FA5}">
                      <a16:colId xmlns:a16="http://schemas.microsoft.com/office/drawing/2014/main" val="1451769861"/>
                    </a:ext>
                  </a:extLst>
                </a:gridCol>
              </a:tblGrid>
              <a:tr h="31840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2016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2017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2018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2019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2020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2021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2022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2023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2024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2025</a:t>
                      </a:r>
                    </a:p>
                  </a:txBody>
                  <a:tcPr marL="68580" marR="68580" marT="34290" marB="34290">
                    <a:solidFill>
                      <a:srgbClr val="0068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60034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5CC0854-FE5B-9541-AB01-0FED9C6D965F}"/>
              </a:ext>
            </a:extLst>
          </p:cNvPr>
          <p:cNvSpPr txBox="1"/>
          <p:nvPr/>
        </p:nvSpPr>
        <p:spPr>
          <a:xfrm>
            <a:off x="3793881" y="4559358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rgbClr val="C00000"/>
                </a:solidFill>
                <a:latin typeface="+mj-lt"/>
              </a:rPr>
              <a:t>Masterplan2040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B837DB6-ACC1-065B-ECCF-8F57476A96EA}"/>
              </a:ext>
            </a:extLst>
          </p:cNvPr>
          <p:cNvCxnSpPr>
            <a:cxnSpLocks/>
          </p:cNvCxnSpPr>
          <p:nvPr/>
        </p:nvCxnSpPr>
        <p:spPr>
          <a:xfrm rot="16200000" flipH="1">
            <a:off x="3857683" y="2477826"/>
            <a:ext cx="738030" cy="18078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A868993-C0C8-63A3-9890-DBAE31F3EE45}"/>
              </a:ext>
            </a:extLst>
          </p:cNvPr>
          <p:cNvSpPr txBox="1"/>
          <p:nvPr/>
        </p:nvSpPr>
        <p:spPr>
          <a:xfrm>
            <a:off x="2364060" y="3499375"/>
            <a:ext cx="195424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050" b="1" dirty="0">
                <a:solidFill>
                  <a:srgbClr val="0055A0"/>
                </a:solidFill>
                <a:latin typeface="+mj-lt"/>
              </a:rPr>
              <a:t>2019-2020 Environment Report 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1AF68062-E2FA-5785-C5EF-5BDF21228FD2}"/>
              </a:ext>
            </a:extLst>
          </p:cNvPr>
          <p:cNvCxnSpPr>
            <a:cxnSpLocks/>
          </p:cNvCxnSpPr>
          <p:nvPr/>
        </p:nvCxnSpPr>
        <p:spPr>
          <a:xfrm rot="5400000">
            <a:off x="3641256" y="3375132"/>
            <a:ext cx="2459111" cy="19985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C70D369-2E37-DD8D-A503-5863BB668DE0}"/>
              </a:ext>
            </a:extLst>
          </p:cNvPr>
          <p:cNvSpPr txBox="1"/>
          <p:nvPr/>
        </p:nvSpPr>
        <p:spPr>
          <a:xfrm>
            <a:off x="3021411" y="2647229"/>
            <a:ext cx="1286922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050" b="1" dirty="0">
                <a:solidFill>
                  <a:srgbClr val="0055A0"/>
                </a:solidFill>
                <a:latin typeface="+mj-lt"/>
              </a:rPr>
              <a:t>2017-2018</a:t>
            </a:r>
          </a:p>
          <a:p>
            <a:pPr algn="r">
              <a:defRPr/>
            </a:pPr>
            <a:r>
              <a:rPr lang="en-GB" sz="1050" b="1" dirty="0">
                <a:solidFill>
                  <a:srgbClr val="0055A0"/>
                </a:solidFill>
                <a:latin typeface="+mj-lt"/>
              </a:rPr>
              <a:t>Environment Report</a:t>
            </a:r>
          </a:p>
        </p:txBody>
      </p: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A4F8CB9E-FA90-58CD-AF42-011F1DC81AA8}"/>
              </a:ext>
            </a:extLst>
          </p:cNvPr>
          <p:cNvCxnSpPr>
            <a:cxnSpLocks/>
          </p:cNvCxnSpPr>
          <p:nvPr/>
        </p:nvCxnSpPr>
        <p:spPr>
          <a:xfrm rot="5400000">
            <a:off x="3504329" y="3043321"/>
            <a:ext cx="1791966" cy="1807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C982F4D-0BCE-9A16-0D6C-56FBC36D41BA}"/>
              </a:ext>
            </a:extLst>
          </p:cNvPr>
          <p:cNvSpPr txBox="1"/>
          <p:nvPr/>
        </p:nvSpPr>
        <p:spPr>
          <a:xfrm>
            <a:off x="6776324" y="3196962"/>
            <a:ext cx="196765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50" dirty="0">
                <a:solidFill>
                  <a:srgbClr val="0055A0"/>
                </a:solidFill>
                <a:latin typeface="+mj-lt"/>
              </a:rPr>
              <a:t>2021-2022 </a:t>
            </a:r>
            <a:r>
              <a:rPr lang="en-GB" sz="1050" b="1" dirty="0">
                <a:solidFill>
                  <a:srgbClr val="0055A0"/>
                </a:solidFill>
                <a:latin typeface="+mj-lt"/>
              </a:rPr>
              <a:t>Environment Report </a:t>
            </a:r>
          </a:p>
        </p:txBody>
      </p: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06D152FA-C408-2FEE-CBEB-E3619A047FB6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63703" y="2888309"/>
            <a:ext cx="1548206" cy="25773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995934F-FB24-02E6-5820-964EAEEAFDFA}"/>
              </a:ext>
            </a:extLst>
          </p:cNvPr>
          <p:cNvSpPr txBox="1"/>
          <p:nvPr/>
        </p:nvSpPr>
        <p:spPr>
          <a:xfrm>
            <a:off x="7119970" y="2604190"/>
            <a:ext cx="1321262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050" dirty="0">
                <a:solidFill>
                  <a:srgbClr val="0055A0"/>
                </a:solidFill>
                <a:latin typeface="+mj-lt"/>
              </a:rPr>
              <a:t>2023-2024 </a:t>
            </a:r>
            <a:r>
              <a:rPr lang="en-GB" sz="1050" b="1" dirty="0">
                <a:solidFill>
                  <a:srgbClr val="0055A0"/>
                </a:solidFill>
                <a:latin typeface="+mj-lt"/>
              </a:rPr>
              <a:t>Environment Report 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5E42CF39-03DB-6EEE-7658-935A31E72092}"/>
              </a:ext>
            </a:extLst>
          </p:cNvPr>
          <p:cNvCxnSpPr>
            <a:cxnSpLocks/>
          </p:cNvCxnSpPr>
          <p:nvPr/>
        </p:nvCxnSpPr>
        <p:spPr>
          <a:xfrm rot="16200000" flipH="1">
            <a:off x="7946702" y="2450076"/>
            <a:ext cx="742752" cy="23156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9056A45-92B9-9746-26C7-A1EB23795EBB}"/>
              </a:ext>
            </a:extLst>
          </p:cNvPr>
          <p:cNvSpPr txBox="1"/>
          <p:nvPr/>
        </p:nvSpPr>
        <p:spPr>
          <a:xfrm>
            <a:off x="2552230" y="3722275"/>
            <a:ext cx="17612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5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Environmental Responsible Procurement Policy Project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CDE0A79F-AB91-CBFF-EE4E-18FE28D5EE84}"/>
              </a:ext>
            </a:extLst>
          </p:cNvPr>
          <p:cNvCxnSpPr>
            <a:cxnSpLocks/>
          </p:cNvCxnSpPr>
          <p:nvPr/>
        </p:nvCxnSpPr>
        <p:spPr>
          <a:xfrm rot="5400000">
            <a:off x="2340358" y="2285927"/>
            <a:ext cx="675013" cy="62760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C68F402-5E93-22F7-5323-95E5743860E7}"/>
              </a:ext>
            </a:extLst>
          </p:cNvPr>
          <p:cNvSpPr txBox="1"/>
          <p:nvPr/>
        </p:nvSpPr>
        <p:spPr>
          <a:xfrm>
            <a:off x="1625377" y="2929364"/>
            <a:ext cx="1849603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Materiality analysis</a:t>
            </a:r>
          </a:p>
          <a:p>
            <a:pPr>
              <a:defRPr/>
            </a:pPr>
            <a:r>
              <a:rPr lang="en-GB" sz="105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Environmental Noise policy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C3839D-A450-A53D-DF37-8C9183F68337}"/>
              </a:ext>
            </a:extLst>
          </p:cNvPr>
          <p:cNvSpPr txBox="1"/>
          <p:nvPr/>
        </p:nvSpPr>
        <p:spPr>
          <a:xfrm>
            <a:off x="6776324" y="3485396"/>
            <a:ext cx="197348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Environmentally Responsible Procurement Policy </a:t>
            </a:r>
            <a:endParaRPr lang="en-GB" sz="105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E0901CE9-8E71-9BF9-D53D-A40A25BE65D2}"/>
              </a:ext>
            </a:extLst>
          </p:cNvPr>
          <p:cNvCxnSpPr>
            <a:cxnSpLocks/>
          </p:cNvCxnSpPr>
          <p:nvPr/>
        </p:nvCxnSpPr>
        <p:spPr>
          <a:xfrm rot="5400000">
            <a:off x="1800434" y="2328904"/>
            <a:ext cx="383591" cy="20956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2B21CC8-ACB5-CAD1-8EEE-43378DE3E5A0}"/>
              </a:ext>
            </a:extLst>
          </p:cNvPr>
          <p:cNvSpPr txBox="1"/>
          <p:nvPr/>
        </p:nvSpPr>
        <p:spPr>
          <a:xfrm>
            <a:off x="1349294" y="2592417"/>
            <a:ext cx="111492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Baseline year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1BAB98-80A1-EDDF-D7EA-27D69E759AA4}"/>
              </a:ext>
            </a:extLst>
          </p:cNvPr>
          <p:cNvSpPr txBox="1"/>
          <p:nvPr/>
        </p:nvSpPr>
        <p:spPr>
          <a:xfrm>
            <a:off x="5714514" y="3516102"/>
            <a:ext cx="87373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7030A0"/>
                </a:solidFill>
                <a:latin typeface="+mj-lt"/>
              </a:rPr>
              <a:t>Energy Performance plan</a:t>
            </a:r>
          </a:p>
        </p:txBody>
      </p: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78F3627-FBC7-F288-D23B-D1FB931FE419}"/>
              </a:ext>
            </a:extLst>
          </p:cNvPr>
          <p:cNvCxnSpPr>
            <a:cxnSpLocks/>
          </p:cNvCxnSpPr>
          <p:nvPr/>
        </p:nvCxnSpPr>
        <p:spPr>
          <a:xfrm rot="16200000" flipH="1">
            <a:off x="4760268" y="3053635"/>
            <a:ext cx="1765712" cy="171472"/>
          </a:xfrm>
          <a:prstGeom prst="bentConnector3">
            <a:avLst>
              <a:gd name="adj1" fmla="val 5050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E2BF554C-C996-2F2C-C1B0-1C3F9E223B06}"/>
              </a:ext>
            </a:extLst>
          </p:cNvPr>
          <p:cNvCxnSpPr>
            <a:cxnSpLocks/>
          </p:cNvCxnSpPr>
          <p:nvPr/>
        </p:nvCxnSpPr>
        <p:spPr>
          <a:xfrm rot="16200000" flipH="1">
            <a:off x="5122413" y="2938599"/>
            <a:ext cx="2075798" cy="69408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FB571CA-AC3B-1F6D-74F8-13F77318D00A}"/>
              </a:ext>
            </a:extLst>
          </p:cNvPr>
          <p:cNvSpPr txBox="1"/>
          <p:nvPr/>
        </p:nvSpPr>
        <p:spPr>
          <a:xfrm>
            <a:off x="6499274" y="4022226"/>
            <a:ext cx="10240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7030A0"/>
                </a:solidFill>
                <a:latin typeface="+mj-lt"/>
              </a:rPr>
              <a:t>ISO50001 certification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A975A9-D04F-6B64-6A02-021641005A48}"/>
              </a:ext>
            </a:extLst>
          </p:cNvPr>
          <p:cNvSpPr txBox="1"/>
          <p:nvPr/>
        </p:nvSpPr>
        <p:spPr>
          <a:xfrm>
            <a:off x="5395475" y="4522529"/>
            <a:ext cx="360602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rgbClr val="00B050"/>
                </a:solidFill>
                <a:latin typeface="+mj-lt"/>
              </a:rPr>
              <a:t>Green Village</a:t>
            </a:r>
          </a:p>
          <a:p>
            <a:endParaRPr lang="en-GB" sz="105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r>
              <a:rPr lang="en-GB" sz="105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Innovation Programme on Environmental Applications</a:t>
            </a:r>
          </a:p>
        </p:txBody>
      </p:sp>
      <p:cxnSp>
        <p:nvCxnSpPr>
          <p:cNvPr id="51" name="Elbow Connector 50">
            <a:extLst>
              <a:ext uri="{FF2B5EF4-FFF2-40B4-BE49-F238E27FC236}">
                <a16:creationId xmlns:a16="http://schemas.microsoft.com/office/drawing/2014/main" id="{5295E01B-F07E-B2CD-95E3-4D786CE78AA4}"/>
              </a:ext>
            </a:extLst>
          </p:cNvPr>
          <p:cNvCxnSpPr>
            <a:cxnSpLocks/>
          </p:cNvCxnSpPr>
          <p:nvPr/>
        </p:nvCxnSpPr>
        <p:spPr>
          <a:xfrm rot="16200000" flipH="1">
            <a:off x="3907491" y="3542375"/>
            <a:ext cx="2782033" cy="1834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>
            <a:extLst>
              <a:ext uri="{FF2B5EF4-FFF2-40B4-BE49-F238E27FC236}">
                <a16:creationId xmlns:a16="http://schemas.microsoft.com/office/drawing/2014/main" id="{B734EB9C-DE84-49EC-D3CD-5D671AFB5DE5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7121" y="2372972"/>
            <a:ext cx="384528" cy="14338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D05E8271-A195-F5C0-DF60-DC6FCD77960D}"/>
              </a:ext>
            </a:extLst>
          </p:cNvPr>
          <p:cNvSpPr txBox="1"/>
          <p:nvPr/>
        </p:nvSpPr>
        <p:spPr>
          <a:xfrm>
            <a:off x="225029" y="2604191"/>
            <a:ext cx="111492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Environmental Protection Steering Board</a:t>
            </a:r>
          </a:p>
        </p:txBody>
      </p:sp>
      <p:sp>
        <p:nvSpPr>
          <p:cNvPr id="31" name="Title 6">
            <a:extLst>
              <a:ext uri="{FF2B5EF4-FFF2-40B4-BE49-F238E27FC236}">
                <a16:creationId xmlns:a16="http://schemas.microsoft.com/office/drawing/2014/main" id="{C7312BE0-8EE2-E950-D5A4-ACA33ED4979D}"/>
              </a:ext>
            </a:extLst>
          </p:cNvPr>
          <p:cNvSpPr/>
          <p:nvPr/>
        </p:nvSpPr>
        <p:spPr bwMode="auto">
          <a:xfrm>
            <a:off x="265201" y="639427"/>
            <a:ext cx="8776467" cy="4535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en-GB" sz="2700" b="1" dirty="0">
                <a:solidFill>
                  <a:schemeClr val="tx2"/>
                </a:solidFill>
                <a:latin typeface="+mn-lt"/>
                <a:ea typeface="+mn-ea"/>
                <a:cs typeface="Aharoni" pitchFamily="2"/>
              </a:rPr>
              <a:t>CERN’s environmental track record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DEF6123-08D2-95CF-CA91-E7B5368AB2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314" y="3468786"/>
            <a:ext cx="532976" cy="50697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3E5620C-75CB-12BE-4FAA-3CDD797A41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373" y="2536079"/>
            <a:ext cx="532976" cy="50697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0EEBAC5-248C-8534-5B29-E7D4117D92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2089" y="3088888"/>
            <a:ext cx="532976" cy="506978"/>
          </a:xfrm>
          <a:prstGeom prst="rect">
            <a:avLst/>
          </a:prstGeom>
        </p:spPr>
      </p:pic>
      <p:pic>
        <p:nvPicPr>
          <p:cNvPr id="28" name="Picture 27" descr="Arrow&#10;&#10;Description automatically generated with medium confidence">
            <a:extLst>
              <a:ext uri="{FF2B5EF4-FFF2-40B4-BE49-F238E27FC236}">
                <a16:creationId xmlns:a16="http://schemas.microsoft.com/office/drawing/2014/main" id="{DF20236A-170E-F717-ECAA-F89AC583BE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232" y="4467956"/>
            <a:ext cx="462626" cy="392414"/>
          </a:xfrm>
          <a:prstGeom prst="rect">
            <a:avLst/>
          </a:prstGeom>
        </p:spPr>
      </p:pic>
      <p:pic>
        <p:nvPicPr>
          <p:cNvPr id="34" name="Picture 33" descr="Icon&#10;&#10;Description automatically generated">
            <a:extLst>
              <a:ext uri="{FF2B5EF4-FFF2-40B4-BE49-F238E27FC236}">
                <a16:creationId xmlns:a16="http://schemas.microsoft.com/office/drawing/2014/main" id="{FC8856F6-5DAE-955C-6310-B990B81836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8435" y="4444790"/>
            <a:ext cx="775422" cy="459969"/>
          </a:xfrm>
          <a:prstGeom prst="rect">
            <a:avLst/>
          </a:prstGeom>
        </p:spPr>
      </p:pic>
      <p:pic>
        <p:nvPicPr>
          <p:cNvPr id="38" name="Picture 37" descr="Logo&#10;&#10;Description automatically generated">
            <a:extLst>
              <a:ext uri="{FF2B5EF4-FFF2-40B4-BE49-F238E27FC236}">
                <a16:creationId xmlns:a16="http://schemas.microsoft.com/office/drawing/2014/main" id="{4BABE7E3-0F85-157C-8C90-F1292713DC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438" y="3972816"/>
            <a:ext cx="425523" cy="522465"/>
          </a:xfrm>
          <a:prstGeom prst="rect">
            <a:avLst/>
          </a:prstGeom>
        </p:spPr>
      </p:pic>
      <p:pic>
        <p:nvPicPr>
          <p:cNvPr id="42" name="Picture 4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0FB908B-909E-17B5-52D2-A200FB21EC0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071" y="4467956"/>
            <a:ext cx="499329" cy="45665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473F7E1-5D54-8FF2-97BC-D6FF3E2359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459" y="2328428"/>
            <a:ext cx="532976" cy="506978"/>
          </a:xfrm>
          <a:prstGeom prst="rect">
            <a:avLst/>
          </a:prstGeom>
        </p:spPr>
      </p:pic>
      <p:sp>
        <p:nvSpPr>
          <p:cNvPr id="3" name="Frame 2">
            <a:extLst>
              <a:ext uri="{FF2B5EF4-FFF2-40B4-BE49-F238E27FC236}">
                <a16:creationId xmlns:a16="http://schemas.microsoft.com/office/drawing/2014/main" id="{4863B751-443C-B80A-614C-C74F7A552085}"/>
              </a:ext>
            </a:extLst>
          </p:cNvPr>
          <p:cNvSpPr/>
          <p:nvPr/>
        </p:nvSpPr>
        <p:spPr>
          <a:xfrm>
            <a:off x="4985804" y="4498387"/>
            <a:ext cx="2166835" cy="360040"/>
          </a:xfrm>
          <a:prstGeom prst="frame">
            <a:avLst>
              <a:gd name="adj1" fmla="val 0"/>
            </a:avLst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1369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30E0280-0A78-CC3F-09F1-45BC29AE928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55576" y="691695"/>
            <a:ext cx="8008830" cy="108112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Green Village is a visionary initiative linking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CERN’s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haroni" pitchFamily="2"/>
              </a:rPr>
              <a:t>Environmental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 roadmap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 with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industrial solutions for sustainability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 and the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talent of innovators.</a:t>
            </a:r>
            <a:endParaRPr lang="en-GB" sz="2400" dirty="0">
              <a:solidFill>
                <a:schemeClr val="accent1">
                  <a:lumMod val="75000"/>
                </a:schemeClr>
              </a:solidFill>
              <a:latin typeface="+mn-lt"/>
              <a:cs typeface="Aharoni" panose="02010803020104030203" pitchFamily="2" charset="-79"/>
            </a:endParaRPr>
          </a:p>
        </p:txBody>
      </p:sp>
      <p:pic>
        <p:nvPicPr>
          <p:cNvPr id="17" name="Picture 16" descr="Arrow&#10;&#10;Description automatically generated with medium confidence">
            <a:extLst>
              <a:ext uri="{FF2B5EF4-FFF2-40B4-BE49-F238E27FC236}">
                <a16:creationId xmlns:a16="http://schemas.microsoft.com/office/drawing/2014/main" id="{5A5B121A-9B63-48C3-CA57-E06FCFD32F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4" y="789603"/>
            <a:ext cx="1043703" cy="88530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64BC023-4DE4-5841-6A9C-575DFF59F09B}"/>
              </a:ext>
            </a:extLst>
          </p:cNvPr>
          <p:cNvSpPr txBox="1"/>
          <p:nvPr/>
        </p:nvSpPr>
        <p:spPr>
          <a:xfrm>
            <a:off x="1426878" y="2280121"/>
            <a:ext cx="7177569" cy="28050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6858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a </a:t>
            </a:r>
            <a:r>
              <a:rPr lang="en-US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village-size </a:t>
            </a:r>
            <a:r>
              <a:rPr lang="en-CH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laboratory</a:t>
            </a:r>
            <a:r>
              <a:rPr lang="en-GB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.</a:t>
            </a:r>
          </a:p>
          <a:p>
            <a:pPr marL="285750" indent="-285750" defTabSz="68580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a</a:t>
            </a:r>
            <a:r>
              <a:rPr lang="en-US" sz="2400" b="1" kern="0" dirty="0" err="1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gile</a:t>
            </a:r>
            <a:r>
              <a:rPr lang="en-US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 </a:t>
            </a: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and</a:t>
            </a:r>
            <a:r>
              <a:rPr lang="en-US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 flexible.</a:t>
            </a:r>
            <a:r>
              <a:rPr lang="en-CH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 </a:t>
            </a:r>
          </a:p>
          <a:p>
            <a:pPr marL="285750" indent="-285750" defTabSz="6858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an </a:t>
            </a:r>
            <a:r>
              <a:rPr lang="en-US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ideation</a:t>
            </a: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 and </a:t>
            </a:r>
            <a:r>
              <a:rPr lang="en-US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experimentation</a:t>
            </a: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 space.</a:t>
            </a:r>
          </a:p>
          <a:p>
            <a:pPr marL="285750" indent="-285750" defTabSz="6858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a platform for </a:t>
            </a:r>
            <a:r>
              <a:rPr lang="en-US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engagement </a:t>
            </a: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with innovators</a:t>
            </a:r>
            <a:r>
              <a:rPr lang="en-US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.</a:t>
            </a: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 </a:t>
            </a:r>
          </a:p>
          <a:p>
            <a:pPr marL="285750" indent="-285750" defTabSz="6858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b="1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a showcase</a:t>
            </a: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Calibri" panose="020F0502020204030204" pitchFamily="34" charset="0"/>
              </a:rPr>
              <a:t> for innovation and societal engagement.</a:t>
            </a:r>
            <a:r>
              <a:rPr lang="en-CH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rPr>
              <a:t> </a:t>
            </a:r>
            <a:endParaRPr lang="en-GB" sz="240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327" y="188640"/>
            <a:ext cx="7470648" cy="1143000"/>
          </a:xfrm>
        </p:spPr>
        <p:txBody>
          <a:bodyPr>
            <a:normAutofit/>
          </a:bodyPr>
          <a:lstStyle/>
          <a:p>
            <a:r>
              <a:rPr lang="fr-CH" sz="4100" i="1" dirty="0"/>
              <a:t>Project brief</a:t>
            </a:r>
            <a:endParaRPr lang="en-GB" sz="4100" i="1" dirty="0"/>
          </a:p>
        </p:txBody>
      </p:sp>
      <p:sp>
        <p:nvSpPr>
          <p:cNvPr id="3" name="Rectangle 2"/>
          <p:cNvSpPr/>
          <p:nvPr/>
        </p:nvSpPr>
        <p:spPr>
          <a:xfrm>
            <a:off x="578307" y="1700808"/>
            <a:ext cx="7992889" cy="4320480"/>
          </a:xfrm>
          <a:prstGeom prst="rect">
            <a:avLst/>
          </a:prstGeom>
          <a:noFill/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CH" altLang="en-US" sz="2000" dirty="0" err="1">
                <a:solidFill>
                  <a:schemeClr val="tx2"/>
                </a:solidFill>
              </a:rPr>
              <a:t>CERN's</a:t>
            </a:r>
            <a:r>
              <a:rPr lang="fr-CH" altLang="en-US" sz="2000" dirty="0">
                <a:solidFill>
                  <a:schemeClr val="tx2"/>
                </a:solidFill>
              </a:rPr>
              <a:t> </a:t>
            </a:r>
            <a:r>
              <a:rPr lang="fr-CH" altLang="en-US" sz="2000" dirty="0" err="1">
                <a:solidFill>
                  <a:schemeClr val="tx2"/>
                </a:solidFill>
              </a:rPr>
              <a:t>visitor</a:t>
            </a:r>
            <a:r>
              <a:rPr lang="fr-CH" altLang="en-US" sz="2000" dirty="0">
                <a:solidFill>
                  <a:schemeClr val="tx2"/>
                </a:solidFill>
              </a:rPr>
              <a:t> centre to </a:t>
            </a:r>
            <a:r>
              <a:rPr lang="fr-CH" altLang="en-US" sz="2000" dirty="0" err="1">
                <a:solidFill>
                  <a:schemeClr val="tx2"/>
                </a:solidFill>
              </a:rPr>
              <a:t>promote</a:t>
            </a:r>
            <a:r>
              <a:rPr lang="fr-CH" altLang="en-US" sz="2000" dirty="0">
                <a:solidFill>
                  <a:schemeClr val="tx2"/>
                </a:solidFill>
              </a:rPr>
              <a:t> science, </a:t>
            </a:r>
            <a:r>
              <a:rPr lang="fr-CH" altLang="en-US" sz="2000" dirty="0" err="1">
                <a:solidFill>
                  <a:schemeClr val="tx2"/>
                </a:solidFill>
              </a:rPr>
              <a:t>technology</a:t>
            </a:r>
            <a:r>
              <a:rPr lang="fr-CH" altLang="en-US" sz="2000" dirty="0">
                <a:solidFill>
                  <a:schemeClr val="tx2"/>
                </a:solidFill>
              </a:rPr>
              <a:t>, engineering and </a:t>
            </a:r>
            <a:r>
              <a:rPr lang="fr-CH" altLang="en-US" sz="2000" dirty="0" err="1">
                <a:solidFill>
                  <a:schemeClr val="tx2"/>
                </a:solidFill>
              </a:rPr>
              <a:t>mathematics</a:t>
            </a:r>
            <a:r>
              <a:rPr lang="fr-CH" altLang="en-US" sz="2000" dirty="0">
                <a:solidFill>
                  <a:schemeClr val="tx2"/>
                </a:solidFill>
              </a:rPr>
              <a:t> to a </a:t>
            </a:r>
            <a:r>
              <a:rPr lang="fr-CH" altLang="en-US" sz="2000" dirty="0" err="1">
                <a:solidFill>
                  <a:schemeClr val="tx2"/>
                </a:solidFill>
              </a:rPr>
              <a:t>wide</a:t>
            </a:r>
            <a:r>
              <a:rPr lang="fr-CH" altLang="en-US" sz="2000" dirty="0">
                <a:solidFill>
                  <a:schemeClr val="tx2"/>
                </a:solidFill>
              </a:rPr>
              <a:t> audience(300k </a:t>
            </a:r>
            <a:r>
              <a:rPr lang="fr-CH" altLang="en-US" sz="2000" dirty="0" err="1">
                <a:solidFill>
                  <a:schemeClr val="tx2"/>
                </a:solidFill>
              </a:rPr>
              <a:t>visitors</a:t>
            </a:r>
            <a:r>
              <a:rPr lang="fr-CH" altLang="en-US" sz="2000" dirty="0">
                <a:solidFill>
                  <a:schemeClr val="tx2"/>
                </a:solidFill>
              </a:rPr>
              <a:t>/y) of all </a:t>
            </a:r>
            <a:r>
              <a:rPr lang="fr-CH" altLang="en-US" sz="2000" dirty="0" err="1">
                <a:solidFill>
                  <a:schemeClr val="tx2"/>
                </a:solidFill>
              </a:rPr>
              <a:t>ages</a:t>
            </a:r>
            <a:r>
              <a:rPr lang="fr-CH" altLang="en-US" sz="2000" dirty="0">
                <a:solidFill>
                  <a:schemeClr val="tx2"/>
                </a:solidFill>
              </a:rPr>
              <a:t>.</a:t>
            </a:r>
          </a:p>
          <a:p>
            <a:r>
              <a:rPr lang="fr-CH" altLang="en-US" sz="2000" dirty="0">
                <a:solidFill>
                  <a:schemeClr val="tx2"/>
                </a:solidFill>
              </a:rPr>
              <a:t>
The centre </a:t>
            </a:r>
            <a:r>
              <a:rPr lang="fr-CH" altLang="en-US" sz="2000" dirty="0" err="1">
                <a:solidFill>
                  <a:schemeClr val="tx2"/>
                </a:solidFill>
              </a:rPr>
              <a:t>will</a:t>
            </a:r>
            <a:r>
              <a:rPr lang="fr-CH" altLang="en-US" sz="2000" dirty="0">
                <a:solidFill>
                  <a:schemeClr val="tx2"/>
                </a:solidFill>
              </a:rPr>
              <a:t> </a:t>
            </a:r>
            <a:r>
              <a:rPr lang="fr-CH" altLang="en-US" sz="2000" dirty="0" err="1">
                <a:solidFill>
                  <a:schemeClr val="tx2"/>
                </a:solidFill>
              </a:rPr>
              <a:t>offer</a:t>
            </a:r>
            <a:r>
              <a:rPr lang="fr-CH" altLang="en-US" sz="2000" dirty="0">
                <a:solidFill>
                  <a:schemeClr val="tx2"/>
                </a:solidFill>
              </a:rPr>
              <a:t> </a:t>
            </a:r>
            <a:r>
              <a:rPr lang="fr-CH" altLang="en-US" sz="2000" dirty="0" err="1">
                <a:solidFill>
                  <a:schemeClr val="tx2"/>
                </a:solidFill>
              </a:rPr>
              <a:t>multipurpose</a:t>
            </a:r>
            <a:r>
              <a:rPr lang="fr-CH" altLang="en-US" sz="2000" dirty="0">
                <a:solidFill>
                  <a:schemeClr val="tx2"/>
                </a:solidFill>
              </a:rPr>
              <a:t> </a:t>
            </a:r>
            <a:r>
              <a:rPr lang="fr-CH" altLang="en-US" sz="2000" dirty="0" err="1">
                <a:solidFill>
                  <a:schemeClr val="tx2"/>
                </a:solidFill>
              </a:rPr>
              <a:t>spaces</a:t>
            </a:r>
            <a:r>
              <a:rPr lang="fr-CH" altLang="en-US" sz="2000" dirty="0">
                <a:solidFill>
                  <a:schemeClr val="tx2"/>
                </a:solidFill>
              </a:rPr>
              <a:t> on a </a:t>
            </a:r>
            <a:r>
              <a:rPr lang="fr-CH" altLang="en-US" sz="2000" dirty="0" err="1">
                <a:solidFill>
                  <a:schemeClr val="tx2"/>
                </a:solidFill>
              </a:rPr>
              <a:t>floor</a:t>
            </a:r>
            <a:r>
              <a:rPr lang="fr-CH" altLang="en-US" sz="2000" dirty="0">
                <a:solidFill>
                  <a:schemeClr val="tx2"/>
                </a:solidFill>
              </a:rPr>
              <a:t> area of 7’000 m2: 
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fr-CH" altLang="en-US" sz="2000" dirty="0">
                <a:solidFill>
                  <a:schemeClr val="tx2"/>
                </a:solidFill>
              </a:rPr>
              <a:t>Exhibition areas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fr-CH" altLang="en-US" sz="2000" dirty="0">
                <a:solidFill>
                  <a:schemeClr val="tx2"/>
                </a:solidFill>
              </a:rPr>
              <a:t>900-seat auditorium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fr-CH" altLang="en-US" sz="2000" dirty="0" err="1">
                <a:solidFill>
                  <a:schemeClr val="tx2"/>
                </a:solidFill>
              </a:rPr>
              <a:t>Educational</a:t>
            </a:r>
            <a:r>
              <a:rPr lang="fr-CH" altLang="en-US" sz="2000" dirty="0">
                <a:solidFill>
                  <a:schemeClr val="tx2"/>
                </a:solidFill>
              </a:rPr>
              <a:t> </a:t>
            </a:r>
            <a:r>
              <a:rPr lang="fr-CH" altLang="en-US" sz="2000" dirty="0" err="1">
                <a:solidFill>
                  <a:schemeClr val="tx2"/>
                </a:solidFill>
              </a:rPr>
              <a:t>Laboratories</a:t>
            </a:r>
            <a:r>
              <a:rPr lang="fr-CH" altLang="en-US" sz="2000" dirty="0">
                <a:solidFill>
                  <a:schemeClr val="tx2"/>
                </a:solidFill>
              </a:rPr>
              <a:t> for </a:t>
            </a:r>
            <a:r>
              <a:rPr lang="fr-CH" altLang="en-US" sz="2000" dirty="0" err="1">
                <a:solidFill>
                  <a:schemeClr val="tx2"/>
                </a:solidFill>
              </a:rPr>
              <a:t>school</a:t>
            </a:r>
            <a:r>
              <a:rPr lang="fr-CH" altLang="en-US" sz="2000" dirty="0">
                <a:solidFill>
                  <a:schemeClr val="tx2"/>
                </a:solidFill>
              </a:rPr>
              <a:t> groups
</a:t>
            </a:r>
            <a:r>
              <a:rPr lang="fr-CH" altLang="en-US" sz="2000" dirty="0" err="1">
                <a:solidFill>
                  <a:schemeClr val="tx2"/>
                </a:solidFill>
              </a:rPr>
              <a:t>Welcome</a:t>
            </a:r>
            <a:r>
              <a:rPr lang="fr-CH" altLang="en-US" sz="2000" dirty="0">
                <a:solidFill>
                  <a:schemeClr val="tx2"/>
                </a:solidFill>
              </a:rPr>
              <a:t> </a:t>
            </a:r>
            <a:r>
              <a:rPr lang="fr-CH" altLang="en-US" sz="2000" dirty="0" err="1">
                <a:solidFill>
                  <a:schemeClr val="tx2"/>
                </a:solidFill>
              </a:rPr>
              <a:t>reception</a:t>
            </a:r>
            <a:r>
              <a:rPr lang="fr-CH" altLang="en-US" sz="2000" dirty="0">
                <a:solidFill>
                  <a:schemeClr val="tx2"/>
                </a:solidFill>
              </a:rPr>
              <a:t> and a shop
Restaurant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fr-CH" altLang="en-US" sz="2000" dirty="0" err="1">
                <a:solidFill>
                  <a:schemeClr val="tx2"/>
                </a:solidFill>
              </a:rPr>
              <a:t>Outdoor</a:t>
            </a:r>
            <a:r>
              <a:rPr lang="fr-CH" altLang="en-US" sz="2000" dirty="0">
                <a:solidFill>
                  <a:schemeClr val="tx2"/>
                </a:solidFill>
              </a:rPr>
              <a:t> </a:t>
            </a:r>
            <a:r>
              <a:rPr lang="fr-CH" altLang="en-US" sz="2000" dirty="0" err="1">
                <a:solidFill>
                  <a:schemeClr val="tx2"/>
                </a:solidFill>
              </a:rPr>
              <a:t>spaces</a:t>
            </a:r>
            <a:endParaRPr lang="fr-CH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2689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23C293-10C8-A42D-1DD7-2D1D525B2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45" y="2880007"/>
            <a:ext cx="8091387" cy="3670241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6FDBF213-696F-6BC5-F81F-A7B1C2673A54}"/>
              </a:ext>
            </a:extLst>
          </p:cNvPr>
          <p:cNvSpPr/>
          <p:nvPr/>
        </p:nvSpPr>
        <p:spPr bwMode="auto">
          <a:xfrm>
            <a:off x="305706" y="461424"/>
            <a:ext cx="8776467" cy="45358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en-GB" sz="2700" b="1" dirty="0">
                <a:solidFill>
                  <a:schemeClr val="tx2"/>
                </a:solidFill>
                <a:latin typeface="+mn-lt"/>
                <a:ea typeface="+mn-ea"/>
                <a:cs typeface="Aharoni" pitchFamily="2"/>
              </a:rPr>
              <a:t>Our value proposition..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4731D2-AFEE-5333-82DB-EF880E531940}"/>
              </a:ext>
            </a:extLst>
          </p:cNvPr>
          <p:cNvSpPr txBox="1"/>
          <p:nvPr/>
        </p:nvSpPr>
        <p:spPr>
          <a:xfrm>
            <a:off x="223004" y="1268760"/>
            <a:ext cx="8743712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chemeClr val="tx2"/>
                </a:solidFill>
              </a:rPr>
              <a:t>CERN offers its campus as a </a:t>
            </a:r>
            <a:r>
              <a:rPr lang="en-GB" sz="1600" b="1" dirty="0">
                <a:solidFill>
                  <a:schemeClr val="tx2"/>
                </a:solidFill>
              </a:rPr>
              <a:t>demonstration partner </a:t>
            </a:r>
            <a:r>
              <a:rPr lang="en-GB" sz="1600" dirty="0">
                <a:solidFill>
                  <a:schemeClr val="tx2"/>
                </a:solidFill>
              </a:rPr>
              <a:t>in Horizon Europe consortium projects and/or as a </a:t>
            </a:r>
            <a:r>
              <a:rPr lang="en-GB" sz="1600" b="1" dirty="0">
                <a:solidFill>
                  <a:schemeClr val="tx2"/>
                </a:solidFill>
              </a:rPr>
              <a:t>testbed for early-stage sustainable technologies </a:t>
            </a:r>
            <a:r>
              <a:rPr lang="en-GB" sz="1600" dirty="0">
                <a:solidFill>
                  <a:schemeClr val="tx2"/>
                </a:solidFill>
              </a:rPr>
              <a:t>developed by individual companies and start-ups. </a:t>
            </a:r>
          </a:p>
          <a:p>
            <a:pPr algn="just"/>
            <a:endParaRPr lang="en-GB" sz="1600" dirty="0">
              <a:solidFill>
                <a:schemeClr val="tx2"/>
              </a:solidFill>
            </a:endParaRPr>
          </a:p>
          <a:p>
            <a:pPr algn="just"/>
            <a:r>
              <a:rPr lang="en-GB" sz="1600" dirty="0">
                <a:solidFill>
                  <a:schemeClr val="tx2"/>
                </a:solidFill>
              </a:rPr>
              <a:t>Partners gain </a:t>
            </a:r>
            <a:r>
              <a:rPr lang="en-GB" sz="1600" b="1" dirty="0">
                <a:solidFill>
                  <a:schemeClr val="tx2"/>
                </a:solidFill>
              </a:rPr>
              <a:t>access to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CERN’s elaborate infrastructure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Top-level expert in many fields</a:t>
            </a:r>
            <a:endParaRPr lang="en-GB" sz="1600" dirty="0">
              <a:solidFill>
                <a:schemeClr val="tx2"/>
              </a:solidFill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CERN’s international network</a:t>
            </a:r>
            <a:r>
              <a:rPr lang="en-GB" sz="1600" dirty="0">
                <a:solidFill>
                  <a:schemeClr val="tx2"/>
                </a:solidFill>
              </a:rPr>
              <a:t>. </a:t>
            </a:r>
          </a:p>
          <a:p>
            <a:pPr algn="just"/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D477C9-DC52-60D2-9BF2-E4AC6E9D53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9985" y="277597"/>
            <a:ext cx="970073" cy="82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482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9448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i="1" dirty="0"/>
              <a:t>Other specificities and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3247"/>
            <a:ext cx="8226854" cy="3111506"/>
          </a:xfrm>
          <a:ln w="25400">
            <a:solidFill>
              <a:schemeClr val="tx2"/>
            </a:solidFill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fr-CH" sz="2000" dirty="0" err="1"/>
              <a:t>Special</a:t>
            </a:r>
            <a:r>
              <a:rPr lang="fr-CH" sz="2000" dirty="0"/>
              <a:t> </a:t>
            </a:r>
            <a:r>
              <a:rPr lang="fr-CH" sz="2000" dirty="0" err="1"/>
              <a:t>permitting</a:t>
            </a:r>
            <a:r>
              <a:rPr lang="fr-CH" sz="2000" dirty="0"/>
              <a:t> </a:t>
            </a:r>
            <a:r>
              <a:rPr lang="fr-CH" sz="2000" dirty="0" err="1"/>
              <a:t>required</a:t>
            </a:r>
            <a:r>
              <a:rPr lang="fr-CH" sz="2000" dirty="0"/>
              <a:t> 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fr-CH" sz="2000" dirty="0" err="1"/>
              <a:t>Integration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the Esplanade des Particules and the Globe of Science and Innovation
</a:t>
            </a:r>
            <a:r>
              <a:rPr lang="fr-CH" sz="2000" dirty="0" err="1"/>
              <a:t>Enhanced</a:t>
            </a:r>
            <a:r>
              <a:rPr lang="fr-CH" sz="2000" dirty="0"/>
              <a:t> </a:t>
            </a:r>
            <a:r>
              <a:rPr lang="fr-CH" sz="2000" dirty="0" err="1"/>
              <a:t>flexibility</a:t>
            </a:r>
            <a:r>
              <a:rPr lang="fr-CH" sz="2000" dirty="0"/>
              <a:t> for multi-</a:t>
            </a:r>
            <a:r>
              <a:rPr lang="fr-CH" sz="2000" dirty="0" err="1"/>
              <a:t>purpose</a:t>
            </a:r>
            <a:r>
              <a:rPr lang="fr-CH" sz="2000" dirty="0"/>
              <a:t> usage</a:t>
            </a:r>
          </a:p>
          <a:p>
            <a:pPr marL="498475" lvl="1" indent="-455613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§"/>
            </a:pPr>
            <a:r>
              <a:rPr lang="fr-CH" sz="2000" dirty="0"/>
              <a:t>Very high </a:t>
            </a:r>
            <a:r>
              <a:rPr lang="fr-CH" sz="2000" dirty="0" err="1"/>
              <a:t>energy</a:t>
            </a:r>
            <a:r>
              <a:rPr lang="fr-CH" sz="2000" dirty="0"/>
              <a:t> performance certification + Carbon neutral
</a:t>
            </a:r>
            <a:r>
              <a:rPr lang="fr-CH" sz="2000" dirty="0" err="1"/>
              <a:t>Fully</a:t>
            </a:r>
            <a:r>
              <a:rPr lang="fr-CH" sz="2000" dirty="0"/>
              <a:t> </a:t>
            </a:r>
            <a:r>
              <a:rPr lang="fr-CH" sz="2000" dirty="0" err="1"/>
              <a:t>funded</a:t>
            </a:r>
            <a:r>
              <a:rPr lang="fr-CH" sz="2000" dirty="0"/>
              <a:t> by donation</a:t>
            </a:r>
          </a:p>
        </p:txBody>
      </p:sp>
    </p:spTree>
    <p:extLst>
      <p:ext uri="{BB962C8B-B14F-4D97-AF65-F5344CB8AC3E}">
        <p14:creationId xmlns:p14="http://schemas.microsoft.com/office/powerpoint/2010/main" val="254207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E4F6C6-444B-EC56-AE51-F551E87CA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2536" y="134562"/>
            <a:ext cx="9810477" cy="65275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7501D9-68E6-570A-3A6C-5DCC15A31C7D}"/>
              </a:ext>
            </a:extLst>
          </p:cNvPr>
          <p:cNvSpPr txBox="1"/>
          <p:nvPr/>
        </p:nvSpPr>
        <p:spPr>
          <a:xfrm>
            <a:off x="0" y="195845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2018…</a:t>
            </a:r>
          </a:p>
        </p:txBody>
      </p:sp>
    </p:spTree>
    <p:extLst>
      <p:ext uri="{BB962C8B-B14F-4D97-AF65-F5344CB8AC3E}">
        <p14:creationId xmlns:p14="http://schemas.microsoft.com/office/powerpoint/2010/main" val="3211735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53" y="235775"/>
            <a:ext cx="8585073" cy="567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599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B93E1-DC32-7C6D-B007-7113562A7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6E753C-62D9-DC2B-B0C5-0CE9ACA18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212" y="167523"/>
            <a:ext cx="9211202" cy="65229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460C9B-CCA5-B01C-538A-F82401B2A3ED}"/>
              </a:ext>
            </a:extLst>
          </p:cNvPr>
          <p:cNvSpPr txBox="1"/>
          <p:nvPr/>
        </p:nvSpPr>
        <p:spPr>
          <a:xfrm>
            <a:off x="-44212" y="16752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2023 !</a:t>
            </a:r>
          </a:p>
        </p:txBody>
      </p:sp>
    </p:spTree>
    <p:extLst>
      <p:ext uri="{BB962C8B-B14F-4D97-AF65-F5344CB8AC3E}">
        <p14:creationId xmlns:p14="http://schemas.microsoft.com/office/powerpoint/2010/main" val="3100730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5433B-A8D8-992D-DAF0-BBC171BC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303" y="182606"/>
            <a:ext cx="7470648" cy="1143000"/>
          </a:xfrm>
        </p:spPr>
        <p:txBody>
          <a:bodyPr/>
          <a:lstStyle/>
          <a:p>
            <a:pPr algn="ctr"/>
            <a:r>
              <a:rPr lang="en-CH" i="1" dirty="0"/>
              <a:t>A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F6C8D-C643-7AF0-3560-1C1DF6FC54B3}"/>
              </a:ext>
            </a:extLst>
          </p:cNvPr>
          <p:cNvSpPr txBox="1">
            <a:spLocks/>
          </p:cNvSpPr>
          <p:nvPr/>
        </p:nvSpPr>
        <p:spPr>
          <a:xfrm>
            <a:off x="282352" y="1700808"/>
            <a:ext cx="8579296" cy="3759578"/>
          </a:xfrm>
          <a:prstGeom prst="rect">
            <a:avLst/>
          </a:prstGeom>
          <a:ln w="25400">
            <a:solidFill>
              <a:schemeClr val="tx2"/>
            </a:solidFill>
          </a:ln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fr-CH" sz="2400" dirty="0"/>
              <a:t>Promote STEM to </a:t>
            </a:r>
            <a:r>
              <a:rPr lang="fr-CH" sz="2400" dirty="0" err="1"/>
              <a:t>contribute</a:t>
            </a:r>
            <a:r>
              <a:rPr lang="fr-CH" sz="2400" dirty="0"/>
              <a:t> </a:t>
            </a:r>
            <a:r>
              <a:rPr lang="fr-CH" sz="2400" dirty="0" err="1"/>
              <a:t>facing</a:t>
            </a:r>
            <a:r>
              <a:rPr lang="fr-CH" sz="2400" dirty="0"/>
              <a:t> </a:t>
            </a:r>
            <a:r>
              <a:rPr lang="fr-CH" sz="2400" dirty="0" err="1"/>
              <a:t>tomorrow’s</a:t>
            </a:r>
            <a:r>
              <a:rPr lang="fr-CH" sz="2400" dirty="0"/>
              <a:t> challenges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fr-CH" sz="2400" dirty="0"/>
              <a:t>Inspire the </a:t>
            </a:r>
            <a:r>
              <a:rPr lang="fr-CH" sz="2400" dirty="0" err="1"/>
              <a:t>youngest</a:t>
            </a:r>
            <a:r>
              <a:rPr lang="fr-CH" sz="2400" dirty="0"/>
              <a:t> </a:t>
            </a:r>
            <a:r>
              <a:rPr lang="fr-CH" sz="2400" dirty="0" err="1"/>
              <a:t>generation</a:t>
            </a:r>
            <a:r>
              <a:rPr lang="fr-CH" sz="2400" dirty="0"/>
              <a:t> (as of 6 </a:t>
            </a:r>
            <a:r>
              <a:rPr lang="fr-CH" sz="2400" dirty="0" err="1"/>
              <a:t>years</a:t>
            </a:r>
            <a:r>
              <a:rPr lang="fr-CH" sz="2400" dirty="0"/>
              <a:t> </a:t>
            </a:r>
            <a:r>
              <a:rPr lang="fr-CH" sz="2400" dirty="0" err="1"/>
              <a:t>old</a:t>
            </a:r>
            <a:r>
              <a:rPr lang="fr-CH" sz="2400" dirty="0"/>
              <a:t>)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fr-CH" sz="2400" dirty="0"/>
              <a:t>Science </a:t>
            </a:r>
            <a:r>
              <a:rPr lang="fr-CH" sz="2400" dirty="0" err="1"/>
              <a:t>museum</a:t>
            </a:r>
            <a:r>
              <a:rPr lang="fr-CH" sz="2400" dirty="0"/>
              <a:t> </a:t>
            </a:r>
            <a:r>
              <a:rPr lang="fr-CH" sz="2400" dirty="0" err="1"/>
              <a:t>where</a:t>
            </a:r>
            <a:r>
              <a:rPr lang="fr-CH" sz="2400" dirty="0"/>
              <a:t> </a:t>
            </a:r>
            <a:r>
              <a:rPr lang="fr-CH" sz="2400" dirty="0" err="1"/>
              <a:t>fundamental</a:t>
            </a:r>
            <a:r>
              <a:rPr lang="fr-CH" sz="2400" dirty="0"/>
              <a:t> </a:t>
            </a:r>
            <a:r>
              <a:rPr lang="fr-CH" sz="2400" dirty="0" err="1"/>
              <a:t>research</a:t>
            </a:r>
            <a:r>
              <a:rPr lang="fr-CH" sz="2400" dirty="0"/>
              <a:t> </a:t>
            </a:r>
            <a:r>
              <a:rPr lang="fr-CH" sz="2400" dirty="0" err="1"/>
              <a:t>takes</a:t>
            </a:r>
            <a:r>
              <a:rPr lang="fr-CH" sz="2400" dirty="0"/>
              <a:t> place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fr-CH" sz="2400" dirty="0"/>
              <a:t>Hands-on </a:t>
            </a:r>
            <a:r>
              <a:rPr lang="fr-CH" sz="2400" dirty="0" err="1"/>
              <a:t>experience</a:t>
            </a:r>
            <a:r>
              <a:rPr lang="fr-CH" sz="2400" dirty="0"/>
              <a:t> and meeting </a:t>
            </a:r>
            <a:r>
              <a:rPr lang="fr-CH" sz="2400" dirty="0" err="1"/>
              <a:t>scientists</a:t>
            </a:r>
            <a:r>
              <a:rPr lang="fr-CH" sz="2400" dirty="0"/>
              <a:t> &amp; </a:t>
            </a:r>
            <a:r>
              <a:rPr lang="fr-CH" sz="2400" dirty="0" err="1"/>
              <a:t>engineers</a:t>
            </a:r>
            <a:endParaRPr lang="fr-CH" sz="2400" dirty="0"/>
          </a:p>
          <a:p>
            <a:pPr algn="just"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fr-CH" sz="2400" dirty="0"/>
              <a:t>Not </a:t>
            </a:r>
            <a:r>
              <a:rPr lang="fr-CH" sz="2400" dirty="0" err="1"/>
              <a:t>just</a:t>
            </a:r>
            <a:r>
              <a:rPr lang="fr-CH" sz="2400" dirty="0"/>
              <a:t> a building but a campus</a:t>
            </a:r>
          </a:p>
          <a:p>
            <a:pPr marL="36576" indent="0" algn="just">
              <a:lnSpc>
                <a:spcPct val="150000"/>
              </a:lnSpc>
              <a:buClr>
                <a:schemeClr val="tx2"/>
              </a:buClr>
              <a:buNone/>
            </a:pPr>
            <a:endParaRPr lang="fr-CH" sz="2400" dirty="0"/>
          </a:p>
        </p:txBody>
      </p:sp>
    </p:spTree>
    <p:extLst>
      <p:ext uri="{BB962C8B-B14F-4D97-AF65-F5344CB8AC3E}">
        <p14:creationId xmlns:p14="http://schemas.microsoft.com/office/powerpoint/2010/main" val="167312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EE7EB2-7B46-A8E9-CDD2-5F3E1026FB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40" b="9255"/>
          <a:stretch/>
        </p:blipFill>
        <p:spPr>
          <a:xfrm>
            <a:off x="9797" y="1412776"/>
            <a:ext cx="9134203" cy="453650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612732E-7C3C-5BF1-89DC-91E131E91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260648"/>
            <a:ext cx="8226854" cy="940443"/>
          </a:xfrm>
        </p:spPr>
        <p:txBody>
          <a:bodyPr/>
          <a:lstStyle/>
          <a:p>
            <a:pPr algn="ctr"/>
            <a:r>
              <a:rPr lang="en-GB" i="1" dirty="0"/>
              <a:t>Sharing the vision</a:t>
            </a:r>
          </a:p>
        </p:txBody>
      </p:sp>
    </p:spTree>
    <p:extLst>
      <p:ext uri="{BB962C8B-B14F-4D97-AF65-F5344CB8AC3E}">
        <p14:creationId xmlns:p14="http://schemas.microsoft.com/office/powerpoint/2010/main" val="754401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8FE2CD-9631-7613-0CC9-C26E1E3FD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80" y="76230"/>
            <a:ext cx="8686800" cy="60731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CEA77A-FE70-1731-893F-32432B51E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635" y="-24165"/>
            <a:ext cx="7470648" cy="1143000"/>
          </a:xfrm>
        </p:spPr>
        <p:txBody>
          <a:bodyPr>
            <a:normAutofit/>
          </a:bodyPr>
          <a:lstStyle/>
          <a:p>
            <a:r>
              <a:rPr lang="en-CH" sz="3600" dirty="0">
                <a:solidFill>
                  <a:schemeClr val="bg1"/>
                </a:solidFill>
              </a:rPr>
              <a:t>Inspiration</a:t>
            </a:r>
          </a:p>
        </p:txBody>
      </p:sp>
    </p:spTree>
    <p:extLst>
      <p:ext uri="{BB962C8B-B14F-4D97-AF65-F5344CB8AC3E}">
        <p14:creationId xmlns:p14="http://schemas.microsoft.com/office/powerpoint/2010/main" val="496844906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29786</TotalTime>
  <Words>352</Words>
  <Application>Microsoft Macintosh PowerPoint</Application>
  <PresentationFormat>On-screen Show (4:3)</PresentationFormat>
  <Paragraphs>78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CERNPrésentation1</vt:lpstr>
      <vt:lpstr>Office Theme</vt:lpstr>
      <vt:lpstr>PowerPoint Presentation</vt:lpstr>
      <vt:lpstr>Project brief</vt:lpstr>
      <vt:lpstr>Other specificities and challenges</vt:lpstr>
      <vt:lpstr>PowerPoint Presentation</vt:lpstr>
      <vt:lpstr>PowerPoint Presentation</vt:lpstr>
      <vt:lpstr>PowerPoint Presentation</vt:lpstr>
      <vt:lpstr>A vision</vt:lpstr>
      <vt:lpstr>Sharing the vision</vt:lpstr>
      <vt:lpstr>Inspiration</vt:lpstr>
      <vt:lpstr>Some poetry…</vt:lpstr>
      <vt:lpstr>PowerPoint Presentation</vt:lpstr>
      <vt:lpstr>A journey…</vt:lpstr>
      <vt:lpstr>PowerPoint Presentation</vt:lpstr>
      <vt:lpstr>PowerPoint Presentation</vt:lpstr>
      <vt:lpstr>Collaboration</vt:lpstr>
      <vt:lpstr>PowerPoint Presentation</vt:lpstr>
      <vt:lpstr>CERN’S GREEN VILLAGE Initiative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Board – Etat des lieux</dc:title>
  <dc:creator>NICE</dc:creator>
  <cp:lastModifiedBy>Frederic Magnin</cp:lastModifiedBy>
  <cp:revision>467</cp:revision>
  <cp:lastPrinted>2015-02-26T08:28:02Z</cp:lastPrinted>
  <dcterms:created xsi:type="dcterms:W3CDTF">2011-02-02T11:41:39Z</dcterms:created>
  <dcterms:modified xsi:type="dcterms:W3CDTF">2023-12-03T18:23:57Z</dcterms:modified>
</cp:coreProperties>
</file>