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260" r:id="rId3"/>
    <p:sldId id="261" r:id="rId4"/>
    <p:sldId id="262" r:id="rId5"/>
    <p:sldId id="259" r:id="rId6"/>
    <p:sldId id="277" r:id="rId7"/>
    <p:sldId id="263" r:id="rId8"/>
    <p:sldId id="269" r:id="rId9"/>
    <p:sldId id="270" r:id="rId10"/>
    <p:sldId id="271" r:id="rId11"/>
    <p:sldId id="272" r:id="rId12"/>
    <p:sldId id="274" r:id="rId13"/>
    <p:sldId id="264" r:id="rId14"/>
    <p:sldId id="275" r:id="rId15"/>
    <p:sldId id="276" r:id="rId16"/>
    <p:sldId id="282" r:id="rId17"/>
    <p:sldId id="268" r:id="rId18"/>
    <p:sldId id="283" r:id="rId19"/>
    <p:sldId id="284" r:id="rId20"/>
    <p:sldId id="265" r:id="rId21"/>
    <p:sldId id="273" r:id="rId22"/>
    <p:sldId id="288" r:id="rId23"/>
    <p:sldId id="279" r:id="rId24"/>
    <p:sldId id="285" r:id="rId25"/>
    <p:sldId id="280" r:id="rId26"/>
    <p:sldId id="286" r:id="rId27"/>
    <p:sldId id="281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A50E29-8858-D0FA-B379-86ADDCE366B1}" name="Nicholas Pinto" initials="" userId="S::npinto7@jh.edu::e3d7ff9f-bfbd-41e7-aed8-11ee860ce5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7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2C66C-CCEF-2441-8220-5703A21E2C25}" v="963" dt="2023-12-11T04:14:22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33"/>
  </p:normalViewPr>
  <p:slideViewPr>
    <p:cSldViewPr snapToGrid="0">
      <p:cViewPr>
        <p:scale>
          <a:sx n="129" d="100"/>
          <a:sy n="129" d="100"/>
        </p:scale>
        <p:origin x="-2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7889-2167-420F-B6A5-3B6C49DF3835}" type="datetimeFigureOut">
              <a:t>12/7/23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F94CD-2542-468A-92B0-E410B75A71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69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03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Note to self, do I need these?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1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09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21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86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57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87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61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FAA1-28C2-374C-94F1-FC55A07FE565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B27A-F150-D941-9DE3-35B55142950C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48DF-26EA-BD45-9534-7C4AD2FF7F69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F5AA-C291-F74B-A699-2E058FE4E88E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813C-BE38-7B45-826D-E4B045E21ABA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7D52-108F-2046-AFA9-3721A796817E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3BAF-46A6-6841-B404-3DF113EFBB31}" type="datetime1">
              <a:rPr lang="en-US" smtClean="0"/>
              <a:t>12/8/23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6C9CD-38D1-1F42-91BD-7AFF7CC68C71}" type="datetime1">
              <a:rPr lang="en-US" smtClean="0"/>
              <a:t>12/8/23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DC2FC-44F0-0940-8005-203FA820E60B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0932B-399B-EE4A-8E6E-D811125D470B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6E80-139D-6E4F-8DAD-97096C4B91E3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B6268-9F30-F345-8A91-1170E5C0E61A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9805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pin.pha.jhu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hyperlink" Target="https://arxiv.org/pdf/1309.4819.pdf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1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309.4819.pdf" TargetMode="External"/><Relationship Id="rId2" Type="http://schemas.openxmlformats.org/officeDocument/2006/relationships/hyperlink" Target="https://inspirehep.net/files/64b3c8108ce781ee7a215284970eec7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arxiv.org/pdf/2205.07715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50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7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50.png"/><Relationship Id="rId7" Type="http://schemas.openxmlformats.org/officeDocument/2006/relationships/image" Target="../media/image7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arxiv.org/pdf/2205.07715.pdf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jaeyserm.web.cern.ch/jaeyserm/FCCee/notes/note_ZH_mass_xsec_v1_tem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files/64b3c8108ce781ee7a215284970eec70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7042" y="2523268"/>
            <a:ext cx="9144000" cy="1191847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ea typeface="+mj-lt"/>
                <a:cs typeface="+mj-lt"/>
              </a:rPr>
              <a:t>FCC-</a:t>
            </a:r>
            <a:r>
              <a:rPr lang="en-US" dirty="0" err="1">
                <a:latin typeface="Times New Roman"/>
                <a:ea typeface="+mj-lt"/>
                <a:cs typeface="+mj-lt"/>
              </a:rPr>
              <a:t>ee</a:t>
            </a:r>
            <a:r>
              <a:rPr lang="en-US" dirty="0">
                <a:latin typeface="Times New Roman"/>
                <a:ea typeface="+mj-lt"/>
                <a:cs typeface="+mj-lt"/>
              </a:rPr>
              <a:t> Higgs CP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3861" y="3658348"/>
            <a:ext cx="10590362" cy="234742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 dirty="0">
              <a:latin typeface="Times New Roman"/>
              <a:ea typeface="Calibri"/>
              <a:cs typeface="Calibri"/>
            </a:endParaRPr>
          </a:p>
          <a:p>
            <a:r>
              <a:rPr lang="en-US" sz="2000" b="1" dirty="0">
                <a:latin typeface="Times New Roman"/>
                <a:ea typeface="Calibri"/>
                <a:cs typeface="Calibri"/>
              </a:rPr>
              <a:t>Nicholas Pinto 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(JHU), Andrei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Gritsan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(JHU), Jan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Eysermans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(MIT), Valdis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Slokenbergs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(JHU)</a:t>
            </a:r>
          </a:p>
          <a:p>
            <a:r>
              <a:rPr lang="en-US" sz="2800" b="1" dirty="0">
                <a:latin typeface="Times New Roman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&lt;Link to Indico&gt;</a:t>
            </a:r>
            <a:endParaRPr lang="en-US" sz="2800" b="1" dirty="0">
              <a:latin typeface="Times New Roman"/>
              <a:ea typeface="Calibri"/>
              <a:cs typeface="Calibri"/>
            </a:endParaRPr>
          </a:p>
          <a:p>
            <a:r>
              <a:rPr lang="en-US" sz="2800" b="1" dirty="0">
                <a:latin typeface="Times New Roman"/>
                <a:ea typeface="Calibri"/>
                <a:cs typeface="Calibri"/>
              </a:rPr>
              <a:t>11 December 2023</a:t>
            </a: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372E7C04-307A-DA58-8CB4-A748B9310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40387"/>
            <a:ext cx="1827723" cy="2347424"/>
          </a:xfrm>
          <a:prstGeom prst="rect">
            <a:avLst/>
          </a:prstGeom>
        </p:spPr>
      </p:pic>
      <p:pic>
        <p:nvPicPr>
          <p:cNvPr id="1026" name="Picture 2" descr="MIT Logo and symbol, meaning, history, PNG, brand">
            <a:extLst>
              <a:ext uri="{FF2B5EF4-FFF2-40B4-BE49-F238E27FC236}">
                <a16:creationId xmlns:a16="http://schemas.microsoft.com/office/drawing/2014/main" id="{29F038DE-F98D-8A73-BBDE-ECBFEA290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985" y="5001561"/>
            <a:ext cx="3765015" cy="211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 and symbol, meaning, history, PNG, brand">
            <a:extLst>
              <a:ext uri="{FF2B5EF4-FFF2-40B4-BE49-F238E27FC236}">
                <a16:creationId xmlns:a16="http://schemas.microsoft.com/office/drawing/2014/main" id="{937B8065-B6CF-643C-237F-E451CDD21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43" y="37417"/>
            <a:ext cx="2598438" cy="219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Design &lt; FCC &lt; TWiki">
            <a:extLst>
              <a:ext uri="{FF2B5EF4-FFF2-40B4-BE49-F238E27FC236}">
                <a16:creationId xmlns:a16="http://schemas.microsoft.com/office/drawing/2014/main" id="{AE3FE27B-6903-2EFC-EF90-FB7826DF1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362" y="24478"/>
            <a:ext cx="1455729" cy="234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120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𝑟𝑒𝑐</m:t>
                        </m:r>
                      </m:sub>
                    </m:sSub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/>
                        <a:cs typeface="Calibri Light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&lt; 140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 l="-2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10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6363EF-A519-B00B-64E3-23DBACC57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9370" y="1328689"/>
            <a:ext cx="5051728" cy="490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44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|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𝑚𝑖𝑠𝑠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| &lt; 0.98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 l="-2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fld>
            <a:endParaRPr lang="en-US" sz="1600" dirty="0">
              <a:solidFill>
                <a:srgbClr val="FFFFFF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rgbClr val="FFFFFF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rgbClr val="FFFFFF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842DEB5-8C09-7803-4325-7FE9178EF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380" y="1356585"/>
            <a:ext cx="4904702" cy="475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17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What is </a:t>
            </a:r>
            <a:r>
              <a:rPr lang="en-US" dirty="0">
                <a:latin typeface="Times New Roman"/>
                <a:ea typeface="Calibri Light"/>
                <a:cs typeface="Calibri Light"/>
                <a:hlinkClick r:id="rId2"/>
              </a:rPr>
              <a:t>MELA</a:t>
            </a:r>
            <a:r>
              <a:rPr lang="en-US" dirty="0">
                <a:latin typeface="Times New Roman"/>
                <a:ea typeface="Calibri Light"/>
                <a:cs typeface="Calibri Light"/>
              </a:rPr>
              <a:t>?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288454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12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87430D5-4E42-474F-1008-C87E49BE32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64216" y="1663945"/>
                <a:ext cx="1744290" cy="852536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87430D5-4E42-474F-1008-C87E49BE32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64216" y="1663945"/>
                <a:ext cx="1744290" cy="852536"/>
              </a:xfrm>
              <a:blipFill>
                <a:blip r:embed="rId4"/>
                <a:stretch>
                  <a:fillRect t="-4412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B66525F-0CFA-9913-2507-B81F0B9E8518}"/>
              </a:ext>
            </a:extLst>
          </p:cNvPr>
          <p:cNvSpPr txBox="1"/>
          <p:nvPr/>
        </p:nvSpPr>
        <p:spPr>
          <a:xfrm>
            <a:off x="1271953" y="1647596"/>
            <a:ext cx="619245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event kinematics to reweight from SM hypothesis to BSM hypothesis.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reweight from SM hypothesis to mixed states. 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0D78F-92F7-4540-ECFD-988A610A0596}"/>
                  </a:ext>
                </a:extLst>
              </p:cNvPr>
              <p:cNvSpPr txBox="1"/>
              <p:nvPr/>
            </p:nvSpPr>
            <p:spPr>
              <a:xfrm>
                <a:off x="6183661" y="3022281"/>
                <a:ext cx="5105400" cy="9201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𝑏𝑃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𝐵𝑆𝑀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𝑆𝑀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0D78F-92F7-4540-ECFD-988A610A0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661" y="3022281"/>
                <a:ext cx="5105400" cy="920124"/>
              </a:xfrm>
              <a:prstGeom prst="rect">
                <a:avLst/>
              </a:prstGeom>
              <a:blipFill>
                <a:blip r:embed="rId5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8253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 err="1">
                <a:latin typeface="Times New Roman"/>
                <a:ea typeface="Calibri Light"/>
                <a:cs typeface="Calibri Light"/>
              </a:rPr>
              <a:t>Reco</a:t>
            </a:r>
            <a:r>
              <a:rPr lang="en-US" dirty="0">
                <a:latin typeface="Times New Roman"/>
                <a:ea typeface="Calibri Light"/>
                <a:cs typeface="Calibri Light"/>
              </a:rPr>
              <a:t>-Level Angular Distributions 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13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6" name="Picture 5" descr="A graph of events and functions&#10;&#10;Description automatically generated with medium confidence">
            <a:extLst>
              <a:ext uri="{FF2B5EF4-FFF2-40B4-BE49-F238E27FC236}">
                <a16:creationId xmlns:a16="http://schemas.microsoft.com/office/drawing/2014/main" id="{AB7EF25F-B274-F91C-E1BD-800DABFCF5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40" y="1288077"/>
            <a:ext cx="4801659" cy="4656885"/>
          </a:xfrm>
          <a:prstGeom prst="rect">
            <a:avLst/>
          </a:prstGeom>
        </p:spPr>
      </p:pic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E79C7A14-3655-26C8-E45A-D7425DCC7D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53" y="1169450"/>
            <a:ext cx="5046286" cy="4894137"/>
          </a:xfrm>
          <a:prstGeom prst="rect">
            <a:avLst/>
          </a:prstGeom>
        </p:spPr>
      </p:pic>
      <p:pic>
        <p:nvPicPr>
          <p:cNvPr id="26" name="Picture 25" descr="A graph of a function&#10;&#10;Description automatically generated">
            <a:extLst>
              <a:ext uri="{FF2B5EF4-FFF2-40B4-BE49-F238E27FC236}">
                <a16:creationId xmlns:a16="http://schemas.microsoft.com/office/drawing/2014/main" id="{30EC2031-0633-77CB-AC18-1221294AC9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39" y="1169450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469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 err="1">
                <a:latin typeface="Times New Roman"/>
                <a:ea typeface="Calibri Light"/>
                <a:cs typeface="Calibri Light"/>
              </a:rPr>
              <a:t>Reco</a:t>
            </a:r>
            <a:r>
              <a:rPr lang="en-US" dirty="0">
                <a:latin typeface="Times New Roman"/>
                <a:ea typeface="Calibri Light"/>
                <a:cs typeface="Calibri Light"/>
              </a:rPr>
              <a:t>-Level Angular Distributions 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14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7A57CC05-BEBF-4860-A919-5DCD9BC5C1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96" y="1288077"/>
            <a:ext cx="4801660" cy="4656886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49A69FC2-EFED-BE1F-9E16-A5A1D55C20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68" y="1299764"/>
            <a:ext cx="4789609" cy="4645199"/>
          </a:xfrm>
          <a:prstGeom prst="rect">
            <a:avLst/>
          </a:prstGeom>
        </p:spPr>
      </p:pic>
      <p:pic>
        <p:nvPicPr>
          <p:cNvPr id="19" name="Picture 18" descr="A graph of a function&#10;&#10;Description automatically generated">
            <a:extLst>
              <a:ext uri="{FF2B5EF4-FFF2-40B4-BE49-F238E27FC236}">
                <a16:creationId xmlns:a16="http://schemas.microsoft.com/office/drawing/2014/main" id="{64F61F66-BC7B-AD3F-0191-95D0D2EFFF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706" y="1288077"/>
            <a:ext cx="4789609" cy="4645199"/>
          </a:xfrm>
          <a:prstGeom prst="rect">
            <a:avLst/>
          </a:prstGeom>
        </p:spPr>
      </p:pic>
      <p:pic>
        <p:nvPicPr>
          <p:cNvPr id="23" name="Picture 22" descr="A graph of a function&#10;&#10;Description automatically generated">
            <a:extLst>
              <a:ext uri="{FF2B5EF4-FFF2-40B4-BE49-F238E27FC236}">
                <a16:creationId xmlns:a16="http://schemas.microsoft.com/office/drawing/2014/main" id="{B027FBCC-80D3-DBFE-3314-39647BC81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05" y="1071338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97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 err="1">
                <a:latin typeface="Times New Roman"/>
                <a:ea typeface="Calibri Light"/>
                <a:cs typeface="Calibri Light"/>
              </a:rPr>
              <a:t>Reco</a:t>
            </a:r>
            <a:r>
              <a:rPr lang="en-US" dirty="0">
                <a:latin typeface="Times New Roman"/>
                <a:ea typeface="Calibri Light"/>
                <a:cs typeface="Calibri Light"/>
              </a:rPr>
              <a:t>-Level Angular Distributions 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15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7A57CC05-BEBF-4860-A919-5DCD9BC5C1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96" y="1288077"/>
            <a:ext cx="4801660" cy="4656886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7A1EB85-1387-CA14-735D-3DD2C0569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190" y="1288077"/>
            <a:ext cx="4801660" cy="4656886"/>
          </a:xfrm>
          <a:prstGeom prst="rect">
            <a:avLst/>
          </a:prstGeom>
        </p:spPr>
      </p:pic>
      <p:pic>
        <p:nvPicPr>
          <p:cNvPr id="11" name="Picture 10" descr="A graph of a graph of data&#10;&#10;Description automatically generated with medium confidence">
            <a:extLst>
              <a:ext uri="{FF2B5EF4-FFF2-40B4-BE49-F238E27FC236}">
                <a16:creationId xmlns:a16="http://schemas.microsoft.com/office/drawing/2014/main" id="{E1700F14-4C44-CE7E-76CB-1C29A1BD79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935" y="1314937"/>
            <a:ext cx="4769427" cy="4625625"/>
          </a:xfrm>
          <a:prstGeom prst="rect">
            <a:avLst/>
          </a:prstGeom>
        </p:spPr>
      </p:pic>
      <p:pic>
        <p:nvPicPr>
          <p:cNvPr id="21" name="Picture 20" descr="A graph of a function&#10;&#10;Description automatically generated">
            <a:extLst>
              <a:ext uri="{FF2B5EF4-FFF2-40B4-BE49-F238E27FC236}">
                <a16:creationId xmlns:a16="http://schemas.microsoft.com/office/drawing/2014/main" id="{FF8E9282-7BC1-EF12-B9F2-B3B0AAB5B6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41" y="1283676"/>
            <a:ext cx="4801660" cy="4656886"/>
          </a:xfrm>
          <a:prstGeom prst="rect">
            <a:avLst/>
          </a:prstGeom>
        </p:spPr>
      </p:pic>
      <p:pic>
        <p:nvPicPr>
          <p:cNvPr id="25" name="Picture 24" descr="A graph of 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72EEBD2-6008-28F3-2318-4D80C89359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42" y="1204004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85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Yields</a:t>
            </a: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3" name="Picture 2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29B35AB7-D944-F9F0-EE1F-4B7BA8E0CB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"/>
          <a:stretch/>
        </p:blipFill>
        <p:spPr>
          <a:xfrm>
            <a:off x="610257" y="1930848"/>
            <a:ext cx="5530943" cy="3027213"/>
          </a:xfrm>
          <a:prstGeom prst="rect">
            <a:avLst/>
          </a:prstGeom>
        </p:spPr>
      </p:pic>
      <p:pic>
        <p:nvPicPr>
          <p:cNvPr id="20" name="Picture 19" descr="A diagram of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80AEF0C2-DA76-ECAA-8FA3-553DF3D8FB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200" y="1888034"/>
            <a:ext cx="5681123" cy="14914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75DF54-4D28-4E42-C75E-5ECD4ED983B9}"/>
              </a:ext>
            </a:extLst>
          </p:cNvPr>
          <p:cNvSpPr txBox="1"/>
          <p:nvPr/>
        </p:nvSpPr>
        <p:spPr>
          <a:xfrm>
            <a:off x="687592" y="1607510"/>
            <a:ext cx="557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Snowmass 2022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22DAC6-1FB5-0AEE-6EB7-695A6EAA1FCF}"/>
              </a:ext>
            </a:extLst>
          </p:cNvPr>
          <p:cNvCxnSpPr>
            <a:cxnSpLocks/>
          </p:cNvCxnSpPr>
          <p:nvPr/>
        </p:nvCxnSpPr>
        <p:spPr>
          <a:xfrm flipV="1">
            <a:off x="5967630" y="2739430"/>
            <a:ext cx="5402796" cy="780154"/>
          </a:xfrm>
          <a:prstGeom prst="straightConnector1">
            <a:avLst/>
          </a:prstGeom>
          <a:ln>
            <a:solidFill>
              <a:srgbClr val="002D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76BC0C6-A9C1-DD53-34B3-1AA4BD02D261}"/>
              </a:ext>
            </a:extLst>
          </p:cNvPr>
          <p:cNvSpPr/>
          <p:nvPr/>
        </p:nvSpPr>
        <p:spPr>
          <a:xfrm>
            <a:off x="5434805" y="3394891"/>
            <a:ext cx="532825" cy="249386"/>
          </a:xfrm>
          <a:prstGeom prst="ellipse">
            <a:avLst/>
          </a:prstGeom>
          <a:noFill/>
          <a:ln>
            <a:solidFill>
              <a:srgbClr val="002D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16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BDC9EA2-4BC7-284C-2F90-C0FCB403E250}"/>
              </a:ext>
            </a:extLst>
          </p:cNvPr>
          <p:cNvSpPr/>
          <p:nvPr/>
        </p:nvSpPr>
        <p:spPr>
          <a:xfrm>
            <a:off x="687592" y="3429000"/>
            <a:ext cx="5280038" cy="215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724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Combine Fits: FCC LHE-Level Data, Snowmass Yields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FCC LHE-level data used as input.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Yields use values from Snowmass. 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68% CL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𝐻𝑍𝑍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/>
                    <a:ea typeface="Calibri"/>
                    <a:cs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≈±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4.4∗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−4</m:t>
                        </m:r>
                      </m:sup>
                    </m:sSup>
                  </m:oMath>
                </a14:m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Verify that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𝐻𝑍𝑍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/>
                    <a:ea typeface="Calibri"/>
                    <a:cs typeface="Calibri"/>
                  </a:rPr>
                  <a:t> values are comparable 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/>
                    <a:ea typeface="Calibri"/>
                    <a:cs typeface="Calibri"/>
                  </a:rPr>
                  <a:t>to Snowmass 2022.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  <a:blipFill>
                <a:blip r:embed="rId2"/>
                <a:stretch>
                  <a:fillRect l="-1170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17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E67D15-23DE-E980-31A1-A7E963511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9657" y="971550"/>
            <a:ext cx="50673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383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Combine Fits: FCC </a:t>
            </a:r>
            <a:r>
              <a:rPr lang="en-US" dirty="0" err="1">
                <a:latin typeface="Times New Roman"/>
                <a:ea typeface="Calibri Light"/>
                <a:cs typeface="Calibri Light"/>
              </a:rPr>
              <a:t>Reco</a:t>
            </a:r>
            <a:r>
              <a:rPr lang="en-US" dirty="0">
                <a:latin typeface="Times New Roman"/>
                <a:ea typeface="Calibri Light"/>
                <a:cs typeface="Calibri Light"/>
              </a:rPr>
              <a:t>-Level Data, Snowmass Yields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FCC </a:t>
                </a:r>
                <a:r>
                  <a:rPr lang="en-US" dirty="0" err="1">
                    <a:latin typeface="Times New Roman"/>
                    <a:ea typeface="Calibri"/>
                    <a:cs typeface="Calibri"/>
                  </a:rPr>
                  <a:t>Reco</a:t>
                </a:r>
                <a:r>
                  <a:rPr lang="en-US" dirty="0">
                    <a:latin typeface="Times New Roman"/>
                    <a:ea typeface="Calibri"/>
                    <a:cs typeface="Calibri"/>
                  </a:rPr>
                  <a:t>-level data used as input.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Yields use values from Snowmass. 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68% CL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𝐻𝑍𝑍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/>
                    <a:ea typeface="Calibri"/>
                    <a:cs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≈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</m:oMath>
                </a14:m>
                <a:r>
                  <a:rPr lang="en-US" dirty="0">
                    <a:latin typeface="Times New Roman"/>
                    <a:ea typeface="Calibri"/>
                    <a:cs typeface="Calibri"/>
                  </a:rPr>
                  <a:t>± 4.1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libri"/>
                        <a:cs typeface="Calibri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−4</m:t>
                        </m:r>
                      </m:sup>
                    </m:sSup>
                  </m:oMath>
                </a14:m>
                <a:endParaRPr lang="en-US" dirty="0">
                  <a:latin typeface="Times New Roman"/>
                  <a:ea typeface="Calibri"/>
                  <a:cs typeface="Calibri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  <a:blipFill>
                <a:blip r:embed="rId2"/>
                <a:stretch>
                  <a:fillRect l="-93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18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220B5-1BBF-657B-A442-FA170ED1C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341" y="971550"/>
            <a:ext cx="50673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208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/>
                <a:ea typeface="Calibri Light"/>
                <a:cs typeface="Calibri Light"/>
              </a:rPr>
              <a:t>Combine Fits: FCC </a:t>
            </a:r>
            <a:r>
              <a:rPr lang="en-US" sz="4000" dirty="0" err="1">
                <a:latin typeface="Times New Roman"/>
                <a:ea typeface="Calibri Light"/>
                <a:cs typeface="Calibri Light"/>
              </a:rPr>
              <a:t>Reco</a:t>
            </a:r>
            <a:r>
              <a:rPr lang="en-US" sz="4000" dirty="0">
                <a:latin typeface="Times New Roman"/>
                <a:ea typeface="Calibri Light"/>
                <a:cs typeface="Calibri Light"/>
              </a:rPr>
              <a:t>-Level Data, FCC Yields, Snowmass Background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FCC </a:t>
                </a:r>
                <a:r>
                  <a:rPr lang="en-US" dirty="0" err="1">
                    <a:latin typeface="Times New Roman"/>
                    <a:ea typeface="Calibri"/>
                    <a:cs typeface="Calibri"/>
                  </a:rPr>
                  <a:t>Reco</a:t>
                </a:r>
                <a:r>
                  <a:rPr lang="en-US" dirty="0">
                    <a:latin typeface="Times New Roman"/>
                    <a:ea typeface="Calibri"/>
                    <a:cs typeface="Calibri"/>
                  </a:rPr>
                  <a:t>-level data used as input.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Yields use values from FCC. </a:t>
                </a: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68% CL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/>
                          </a:rPr>
                          <m:t>𝐻𝑍𝑍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≈±3.7∗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−5</m:t>
                        </m:r>
                      </m:sup>
                    </m:sSup>
                  </m:oMath>
                </a14:m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dirty="0">
                    <a:latin typeface="Times New Roman"/>
                    <a:ea typeface="Calibri"/>
                    <a:cs typeface="Calibri"/>
                  </a:rPr>
                  <a:t>Aligns with Snowmass 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/>
                    <a:ea typeface="Calibri"/>
                    <a:cs typeface="Calibri"/>
                  </a:rPr>
                  <a:t>projection for increased luminosity, 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/>
                    <a:ea typeface="Calibri"/>
                    <a:cs typeface="Calibri"/>
                  </a:rPr>
                  <a:t>even with detector effects.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2816" y="1825625"/>
                <a:ext cx="10847753" cy="4351338"/>
              </a:xfrm>
              <a:blipFill>
                <a:blip r:embed="rId2"/>
                <a:stretch>
                  <a:fillRect l="-1170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19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DC3D2A-17E9-AEAB-C915-F958AC94D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121" y="1524533"/>
            <a:ext cx="4652447" cy="451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69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Past Studies: Snowmass 2013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218" y="1171911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</a:t>
            </a:r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1309.4819</a:t>
            </a:r>
            <a:endParaRPr lang="en-US" dirty="0">
              <a:solidFill>
                <a:srgbClr val="0070C0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0" name="1309.4819 (dragged).pdf" descr="1309.4819 (dragged).pdf">
            <a:extLst>
              <a:ext uri="{FF2B5EF4-FFF2-40B4-BE49-F238E27FC236}">
                <a16:creationId xmlns:a16="http://schemas.microsoft.com/office/drawing/2014/main" id="{CAC645A4-5196-2C8A-E3C8-9CF0CFEA0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976" y="2074363"/>
            <a:ext cx="6861121" cy="225348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779FE-046F-DD2D-8EB7-5C4312D3C0D6}"/>
                  </a:ext>
                </a:extLst>
              </p:cNvPr>
              <p:cNvSpPr txBox="1"/>
              <p:nvPr/>
            </p:nvSpPr>
            <p:spPr>
              <a:xfrm>
                <a:off x="1369863" y="2385539"/>
                <a:ext cx="4011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1800" i="1" smtClean="0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18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ar-AE" sz="18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ar-AE" sz="1800" dirty="0">
                  <a:solidFill>
                    <a:srgbClr val="C82506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779FE-046F-DD2D-8EB7-5C4312D3C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863" y="2385539"/>
                <a:ext cx="401128" cy="369332"/>
              </a:xfrm>
              <a:prstGeom prst="rect">
                <a:avLst/>
              </a:prstGeom>
              <a:blipFill>
                <a:blip r:embed="rId6"/>
                <a:stretch>
                  <a:fillRect t="-6667" r="-37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6F13AE17-F870-289C-BD1F-AA9FBD72F46C}"/>
                  </a:ext>
                </a:extLst>
              </p:cNvPr>
              <p:cNvSpPr txBox="1"/>
              <p:nvPr/>
            </p:nvSpPr>
            <p:spPr>
              <a:xfrm>
                <a:off x="2840350" y="3291388"/>
                <a:ext cx="2028696" cy="41844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𝑉𝐻</m:t>
                          </m:r>
                        </m:sup>
                      </m:sSubSup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=0.5,</m:t>
                      </m:r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sz="1600">
                  <a:solidFill>
                    <a:srgbClr val="942192"/>
                  </a:solidFill>
                </a:endParaRPr>
              </a:p>
            </p:txBody>
          </p:sp>
        </mc:Choice>
        <mc:Fallback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6F13AE17-F870-289C-BD1F-AA9FBD72F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0350" y="3291388"/>
                <a:ext cx="2028696" cy="418448"/>
              </a:xfrm>
              <a:prstGeom prst="rect">
                <a:avLst/>
              </a:prstGeom>
              <a:blipFill>
                <a:blip r:embed="rId7"/>
                <a:stretch>
                  <a:fillRect b="-1470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Equation">
                <a:extLst>
                  <a:ext uri="{FF2B5EF4-FFF2-40B4-BE49-F238E27FC236}">
                    <a16:creationId xmlns:a16="http://schemas.microsoft.com/office/drawing/2014/main" id="{DEAEA607-7972-6489-317F-C4D46B8A4831}"/>
                  </a:ext>
                </a:extLst>
              </p:cNvPr>
              <p:cNvSpPr txBox="1"/>
              <p:nvPr/>
            </p:nvSpPr>
            <p:spPr>
              <a:xfrm>
                <a:off x="1413242" y="3247236"/>
                <a:ext cx="312521" cy="27699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dirty="0">
                  <a:solidFill>
                    <a:srgbClr val="0365C0"/>
                  </a:solidFill>
                </a:endParaRPr>
              </a:p>
            </p:txBody>
          </p:sp>
        </mc:Choice>
        <mc:Fallback>
          <p:sp>
            <p:nvSpPr>
              <p:cNvPr id="18" name="Equation">
                <a:extLst>
                  <a:ext uri="{FF2B5EF4-FFF2-40B4-BE49-F238E27FC236}">
                    <a16:creationId xmlns:a16="http://schemas.microsoft.com/office/drawing/2014/main" id="{DEAEA607-7972-6489-317F-C4D46B8A4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242" y="3247236"/>
                <a:ext cx="312521" cy="276999"/>
              </a:xfrm>
              <a:prstGeom prst="rect">
                <a:avLst/>
              </a:prstGeom>
              <a:blipFill>
                <a:blip r:embed="rId8"/>
                <a:stretch>
                  <a:fillRect l="-16000" b="-434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E1E81ED-39A8-7ADC-BBEC-D2872D1A4614}"/>
                  </a:ext>
                </a:extLst>
              </p:cNvPr>
              <p:cNvSpPr txBox="1"/>
              <p:nvPr/>
            </p:nvSpPr>
            <p:spPr>
              <a:xfrm>
                <a:off x="5562293" y="3320479"/>
                <a:ext cx="1050800" cy="2859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  <m:sup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𝑉𝐻</m:t>
                          </m:r>
                        </m:sup>
                      </m:sSubSup>
                      <m:r>
                        <a:rPr i="1">
                          <a:solidFill>
                            <a:srgbClr val="00872A"/>
                          </a:solidFill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>
                  <a:solidFill>
                    <a:srgbClr val="00882B"/>
                  </a:solidFill>
                </a:endParaRPr>
              </a:p>
            </p:txBody>
          </p:sp>
        </mc:Choice>
        <mc:Fallback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E1E81ED-39A8-7ADC-BBEC-D2872D1A46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293" y="3320479"/>
                <a:ext cx="1050800" cy="285976"/>
              </a:xfrm>
              <a:prstGeom prst="rect">
                <a:avLst/>
              </a:prstGeom>
              <a:blipFill>
                <a:blip r:embed="rId9"/>
                <a:stretch>
                  <a:fillRect l="-7143" r="-5952" b="-3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1309.4819 (dragged) 3.pdf" descr="1309.4819 (dragged) 3.pdf">
            <a:extLst>
              <a:ext uri="{FF2B5EF4-FFF2-40B4-BE49-F238E27FC236}">
                <a16:creationId xmlns:a16="http://schemas.microsoft.com/office/drawing/2014/main" id="{EF8FB86D-02F0-7028-170E-AB5DF94546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7754" y="557922"/>
            <a:ext cx="3426050" cy="3323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black and white math equation&#10;&#10;Description automatically generated with medium confidence">
            <a:extLst>
              <a:ext uri="{FF2B5EF4-FFF2-40B4-BE49-F238E27FC236}">
                <a16:creationId xmlns:a16="http://schemas.microsoft.com/office/drawing/2014/main" id="{DC047768-403E-C4EA-13A8-65B085342A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7" y="4818431"/>
            <a:ext cx="3325826" cy="1254000"/>
          </a:xfrm>
          <a:prstGeom prst="rect">
            <a:avLst/>
          </a:prstGeom>
        </p:spPr>
      </p:pic>
      <p:pic>
        <p:nvPicPr>
          <p:cNvPr id="22" name="Picture 21" descr="A black and white image of a spiral&#10;&#10;Description automatically generated with medium confidence">
            <a:extLst>
              <a:ext uri="{FF2B5EF4-FFF2-40B4-BE49-F238E27FC236}">
                <a16:creationId xmlns:a16="http://schemas.microsoft.com/office/drawing/2014/main" id="{819179FC-95FD-B9BF-B531-5BD687ECE40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9" t="6678" r="31838" b="67459"/>
          <a:stretch/>
        </p:blipFill>
        <p:spPr>
          <a:xfrm>
            <a:off x="8071989" y="4315913"/>
            <a:ext cx="3426050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8E15EF-D977-4351-0FDF-D2D557799C15}"/>
                  </a:ext>
                </a:extLst>
              </p:cNvPr>
              <p:cNvSpPr txBox="1"/>
              <p:nvPr/>
            </p:nvSpPr>
            <p:spPr>
              <a:xfrm>
                <a:off x="8187754" y="5755269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8E15EF-D977-4351-0FDF-D2D557799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754" y="5755269"/>
                <a:ext cx="310470" cy="276999"/>
              </a:xfrm>
              <a:prstGeom prst="rect">
                <a:avLst/>
              </a:prstGeom>
              <a:blipFill>
                <a:blip r:embed="rId13"/>
                <a:stretch>
                  <a:fillRect l="-7692" r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A33CC77-622A-3C2A-F698-2323E7B1A0BB}"/>
                  </a:ext>
                </a:extLst>
              </p:cNvPr>
              <p:cNvSpPr txBox="1"/>
              <p:nvPr/>
            </p:nvSpPr>
            <p:spPr>
              <a:xfrm>
                <a:off x="8254112" y="4244411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A33CC77-622A-3C2A-F698-2323E7B1A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112" y="4244411"/>
                <a:ext cx="310470" cy="276999"/>
              </a:xfrm>
              <a:prstGeom prst="rect">
                <a:avLst/>
              </a:prstGeom>
              <a:blipFill>
                <a:blip r:embed="rId14"/>
                <a:stretch>
                  <a:fillRect l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EFCCFB-BB0C-6A95-24E1-81EBEE55FB09}"/>
                  </a:ext>
                </a:extLst>
              </p:cNvPr>
              <p:cNvSpPr txBox="1"/>
              <p:nvPr/>
            </p:nvSpPr>
            <p:spPr>
              <a:xfrm>
                <a:off x="9610700" y="4673067"/>
                <a:ext cx="29007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EFCCFB-BB0C-6A95-24E1-81EBEE55F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0700" y="4673067"/>
                <a:ext cx="290079" cy="276999"/>
              </a:xfrm>
              <a:prstGeom prst="rect">
                <a:avLst/>
              </a:prstGeom>
              <a:blipFill>
                <a:blip r:embed="rId15"/>
                <a:stretch>
                  <a:fillRect l="-16667" r="-4167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3A4ABB2-4297-F4A3-41C0-5F0C1A0F1EA2}"/>
                  </a:ext>
                </a:extLst>
              </p:cNvPr>
              <p:cNvSpPr txBox="1"/>
              <p:nvPr/>
            </p:nvSpPr>
            <p:spPr>
              <a:xfrm>
                <a:off x="11008024" y="4313114"/>
                <a:ext cx="227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3A4ABB2-4297-F4A3-41C0-5F0C1A0F1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8024" y="4313114"/>
                <a:ext cx="227947" cy="276999"/>
              </a:xfrm>
              <a:prstGeom prst="rect">
                <a:avLst/>
              </a:prstGeom>
              <a:blipFill>
                <a:blip r:embed="rId16"/>
                <a:stretch>
                  <a:fillRect l="-21053" r="-21053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D4703D-55D3-48CA-03E9-B3DC549A57B1}"/>
                  </a:ext>
                </a:extLst>
              </p:cNvPr>
              <p:cNvSpPr txBox="1"/>
              <p:nvPr/>
            </p:nvSpPr>
            <p:spPr>
              <a:xfrm>
                <a:off x="11072002" y="5681152"/>
                <a:ext cx="1947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D4703D-55D3-48CA-03E9-B3DC549A5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002" y="5681152"/>
                <a:ext cx="194797" cy="276999"/>
              </a:xfrm>
              <a:prstGeom prst="rect">
                <a:avLst/>
              </a:prstGeom>
              <a:blipFill>
                <a:blip r:embed="rId17"/>
                <a:stretch>
                  <a:fillRect l="-23529" r="-17647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F1F36616-CAB8-90D4-9E0B-CB87ABFE3DB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59" y="4381835"/>
            <a:ext cx="5956300" cy="469900"/>
          </a:xfrm>
          <a:prstGeom prst="rect">
            <a:avLst/>
          </a:prstGeom>
        </p:spPr>
      </p:pic>
      <p:pic>
        <p:nvPicPr>
          <p:cNvPr id="32" name="Picture 31" descr="A math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46CE18DA-6D4A-079A-80FC-43821CBDA03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020" y="4920679"/>
            <a:ext cx="4070562" cy="104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8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Conclusions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16" y="1825625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Times New Roman"/>
                <a:ea typeface="Calibri"/>
                <a:cs typeface="Calibri"/>
              </a:rPr>
              <a:t>Technical Progress</a:t>
            </a:r>
          </a:p>
          <a:p>
            <a:pPr lvl="1"/>
            <a:r>
              <a:rPr lang="en-US" dirty="0">
                <a:latin typeface="Times New Roman"/>
                <a:ea typeface="Calibri"/>
                <a:cs typeface="Calibri"/>
              </a:rPr>
              <a:t>Angular Distributions and MELA Reweighting now integrated with FCC Framework.  </a:t>
            </a:r>
            <a:endParaRPr lang="en-US" dirty="0">
              <a:cs typeface="Calibri"/>
            </a:endParaRPr>
          </a:p>
          <a:p>
            <a:endParaRPr lang="en-US" dirty="0">
              <a:latin typeface="Times New Roman"/>
              <a:cs typeface="Calibri"/>
            </a:endParaRPr>
          </a:p>
          <a:p>
            <a:r>
              <a:rPr lang="en-US" dirty="0">
                <a:latin typeface="Times New Roman"/>
                <a:cs typeface="Calibri"/>
              </a:rPr>
              <a:t>Fits with yields from FCC parameters and templates have been created. </a:t>
            </a:r>
          </a:p>
          <a:p>
            <a:pPr lvl="1"/>
            <a:r>
              <a:rPr lang="en-US" dirty="0">
                <a:latin typeface="Times New Roman"/>
                <a:cs typeface="Calibri"/>
              </a:rPr>
              <a:t>We seem to agree with Snowmass. </a:t>
            </a:r>
          </a:p>
          <a:p>
            <a:pPr marL="457200" lvl="1" indent="0">
              <a:buNone/>
            </a:pPr>
            <a:endParaRPr lang="en-US" dirty="0">
              <a:latin typeface="Times New Roman"/>
              <a:cs typeface="Calibri"/>
            </a:endParaRPr>
          </a:p>
          <a:p>
            <a:r>
              <a:rPr lang="en-US" dirty="0">
                <a:latin typeface="Times New Roman"/>
                <a:cs typeface="Calibri"/>
              </a:rPr>
              <a:t>Next steps: Incorporate full backgrounds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288454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20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23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15199A-5684-2F89-59E2-D6E11B7C642F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  <a:latin typeface="Times New Roman"/>
                <a:cs typeface="Calibri Light"/>
              </a:rPr>
              <a:t>References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16" y="1825625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ea typeface="Calibri"/>
                <a:cs typeface="Calibri"/>
                <a:hlinkClick r:id="rId2"/>
              </a:rPr>
              <a:t>https://inspirehep.net/files/64b3c8108ce781ee7a215284970eec70</a:t>
            </a: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/>
                <a:ea typeface="Calibri"/>
                <a:cs typeface="Calibri"/>
                <a:hlinkClick r:id="rId3"/>
              </a:rPr>
              <a:t>Snowmass 2013: https://arxiv.org/pdf/1309.4819.pdf</a:t>
            </a: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/>
                <a:ea typeface="Calibri"/>
                <a:cs typeface="Calibri"/>
                <a:hlinkClick r:id="rId4"/>
              </a:rPr>
              <a:t>Snowmass 2022: https://arxiv.org/pdf/2205.07715.pdf</a:t>
            </a: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21</a:t>
            </a:fld>
            <a:endParaRPr lang="en-US" sz="160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tx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93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pPr algn="ctr"/>
            <a:r>
              <a:rPr lang="en-US" dirty="0">
                <a:latin typeface="Times New Roman"/>
                <a:ea typeface="Calibri Light"/>
                <a:cs typeface="Calibri Light"/>
              </a:rPr>
              <a:t>Backup Plots: Stacked Histograms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22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90C5A8AF-C2D4-AB17-DB93-DFF614CF7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8850"/>
            <a:ext cx="4125359" cy="4000976"/>
          </a:xfrm>
          <a:prstGeom prst="rect">
            <a:avLst/>
          </a:prstGeom>
        </p:spPr>
      </p:pic>
      <p:pic>
        <p:nvPicPr>
          <p:cNvPr id="8" name="Picture 7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28E12B3-B7FA-3AF8-FAA3-D001E7349F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05" y="2228850"/>
            <a:ext cx="4080816" cy="3957776"/>
          </a:xfrm>
          <a:prstGeom prst="rect">
            <a:avLst/>
          </a:prstGeom>
        </p:spPr>
      </p:pic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9A8EF05-0AE4-E259-F267-0675B9C6C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53" y="2267492"/>
            <a:ext cx="4001128" cy="38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77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1</m:t>
                            </m:r>
                          </m:sub>
                        </m:sSub>
                      </m:e>
                    </m:func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23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90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1</m:t>
                            </m:r>
                          </m:sub>
                        </m:sSub>
                      </m:e>
                    </m:func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24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B30236F7-BF8C-A57B-9FD6-F0E2A539B4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53" y="1289662"/>
            <a:ext cx="5054600" cy="4902200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887F7DB2-5CC5-7489-F82E-E3BC5B52A1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3801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00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25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  <p:pic>
        <p:nvPicPr>
          <p:cNvPr id="6" name="Picture 5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B048F04-068B-5301-AA89-8B4A19AA6E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25185"/>
            <a:ext cx="5054600" cy="4902200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F87FDED3-9C21-296C-2A58-8F58729215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53" y="1225185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21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26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  <p:pic>
        <p:nvPicPr>
          <p:cNvPr id="6" name="Picture 5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B048F04-068B-5301-AA89-8B4A19AA6E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25185"/>
            <a:ext cx="5054600" cy="4902200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F87FDED3-9C21-296C-2A58-8F58729215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53" y="1225185"/>
            <a:ext cx="5054600" cy="4902200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4C6EA2A2-D024-9967-75E0-78B5759CE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06" y="1160708"/>
            <a:ext cx="5054600" cy="4902200"/>
          </a:xfrm>
          <a:prstGeom prst="rect">
            <a:avLst/>
          </a:prstGeom>
        </p:spPr>
      </p:pic>
      <p:pic>
        <p:nvPicPr>
          <p:cNvPr id="11" name="Picture 10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78A07D5E-D5F6-64F6-C5BE-EE2E66DE36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443" y="1170356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3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Φ</m:t>
                    </m:r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27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009D50EB-C2F8-1C80-6E9C-E564CA2F1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559" y="1234833"/>
            <a:ext cx="5054600" cy="4902200"/>
          </a:xfrm>
          <a:prstGeom prst="rect">
            <a:avLst/>
          </a:prstGeom>
        </p:spPr>
      </p:pic>
      <p:pic>
        <p:nvPicPr>
          <p:cNvPr id="11" name="Picture 10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3BD5F7F-FC3D-C113-89BB-E70483CC8C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00" y="1234833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07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Backup Plots: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Φ</m:t>
                    </m:r>
                  </m:oMath>
                </a14:m>
                <a:endParaRPr lang="en-US" dirty="0">
                  <a:latin typeface="Times New Roman"/>
                  <a:ea typeface="Calibri Light"/>
                  <a:cs typeface="Calibri Light"/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4669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28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25" name="Picture 2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243BBE-A417-F1CD-B564-213A2290CF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53" y="1289662"/>
            <a:ext cx="5054600" cy="4902200"/>
          </a:xfrm>
          <a:prstGeom prst="rect">
            <a:avLst/>
          </a:prstGeom>
        </p:spPr>
      </p:pic>
      <p:pic>
        <p:nvPicPr>
          <p:cNvPr id="27" name="Picture 26" descr="A graph of a graph with a line graph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1657971B-3A30-D8F5-EB3F-065FF0AA6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06" y="1289662"/>
            <a:ext cx="5054600" cy="4902200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009D50EB-C2F8-1C80-6E9C-E564CA2F1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559" y="1234833"/>
            <a:ext cx="5054600" cy="4902200"/>
          </a:xfrm>
          <a:prstGeom prst="rect">
            <a:avLst/>
          </a:prstGeom>
        </p:spPr>
      </p:pic>
      <p:pic>
        <p:nvPicPr>
          <p:cNvPr id="11" name="Picture 10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3BD5F7F-FC3D-C113-89BB-E70483CC8C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00" y="1234833"/>
            <a:ext cx="5054600" cy="4902200"/>
          </a:xfrm>
          <a:prstGeom prst="rect">
            <a:avLst/>
          </a:prstGeom>
        </p:spPr>
      </p:pic>
      <p:pic>
        <p:nvPicPr>
          <p:cNvPr id="6" name="Picture 5" descr="A graph of a graph with a red line&#10;&#10;Description automatically generated">
            <a:extLst>
              <a:ext uri="{FF2B5EF4-FFF2-40B4-BE49-F238E27FC236}">
                <a16:creationId xmlns:a16="http://schemas.microsoft.com/office/drawing/2014/main" id="{87A59C1C-FA6A-26F9-5B8A-8620ABDFD5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884" y="1225185"/>
            <a:ext cx="5054600" cy="4902200"/>
          </a:xfrm>
          <a:prstGeom prst="rect">
            <a:avLst/>
          </a:prstGeom>
        </p:spPr>
      </p:pic>
      <p:pic>
        <p:nvPicPr>
          <p:cNvPr id="10" name="Picture 9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D7CD73E5-F615-D468-79CD-2104E1532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5" y="1224820"/>
            <a:ext cx="50546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40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Past Studies: Snowmass 2022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90" y="1036020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</a:t>
            </a:r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2205.07715</a:t>
            </a:r>
            <a:endParaRPr lang="en-US" dirty="0">
              <a:solidFill>
                <a:srgbClr val="0070C0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4EF630-83F4-36BD-77B9-57E87693D59A}"/>
                  </a:ext>
                </a:extLst>
              </p:cNvPr>
              <p:cNvSpPr txBox="1"/>
              <p:nvPr/>
            </p:nvSpPr>
            <p:spPr>
              <a:xfrm>
                <a:off x="119472" y="5237767"/>
                <a:ext cx="10324188" cy="95487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𝑍𝐻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𝑙𝑙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.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Background:</a:t>
                </a:r>
                <a:r>
                  <a:rPr lang="en-US" dirty="0">
                    <a:ea typeface="Cambria Math" panose="02040503050406030204" pitchFamily="18" charset="0"/>
                    <a:cs typeface="Calibri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𝑙𝑙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cs typeface="Calibri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𝑟𝑒𝑐𝑜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𝐵𝑎𝑐𝑘𝑔𝑟𝑜𝑢𝑛𝑑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 </a:t>
                </a:r>
                <a:r>
                  <a:rPr lang="en-US" dirty="0">
                    <a:latin typeface="Times New Roman"/>
                    <a:cs typeface="Calibri"/>
                  </a:rPr>
                  <a:t>~ 1/10</a:t>
                </a:r>
                <a:r>
                  <a:rPr lang="en-US" baseline="30000" dirty="0">
                    <a:latin typeface="Times New Roman"/>
                    <a:cs typeface="Calibri"/>
                  </a:rPr>
                  <a:t>th</a:t>
                </a:r>
                <a:r>
                  <a:rPr lang="en-US" dirty="0">
                    <a:latin typeface="Times New Roman"/>
                    <a:cs typeface="Calibri"/>
                  </a:rPr>
                  <a:t> of </a:t>
                </a:r>
                <a:r>
                  <a:rPr lang="en-US" dirty="0">
                    <a:solidFill>
                      <a:srgbClr val="FF0000"/>
                    </a:solidFill>
                    <a:latin typeface="Times New Roman"/>
                    <a:cs typeface="Calibri"/>
                  </a:rPr>
                  <a:t>signal</a:t>
                </a:r>
                <a:r>
                  <a:rPr lang="en-US" dirty="0">
                    <a:latin typeface="Times New Roman"/>
                    <a:cs typeface="Calibri"/>
                  </a:rPr>
                  <a:t>,</a:t>
                </a:r>
                <a:endParaRPr lang="en-US" dirty="0">
                  <a:solidFill>
                    <a:schemeClr val="tx1"/>
                  </a:solidFill>
                  <a:latin typeface="Times New Roman"/>
                  <a:cs typeface="Calibri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Z mass, angles input to combine,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𝐻𝑉𝑉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 returned at 68% CL. </a:t>
                </a:r>
              </a:p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4+ different samples (SM Signal, BSM Signal, Background, SM/BSM Interference) used to produce fits.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4EF630-83F4-36BD-77B9-57E87693D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72" y="5237767"/>
                <a:ext cx="10324188" cy="954877"/>
              </a:xfrm>
              <a:prstGeom prst="rect">
                <a:avLst/>
              </a:prstGeom>
              <a:blipFill>
                <a:blip r:embed="rId5"/>
                <a:stretch>
                  <a:fillRect l="-491" t="-2632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975FF192-9A20-9A47-31A3-1F63235F7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472" y="1939337"/>
            <a:ext cx="3279230" cy="3284152"/>
          </a:xfrm>
          <a:prstGeom prst="rect">
            <a:avLst/>
          </a:prstGeom>
        </p:spPr>
      </p:pic>
      <p:pic>
        <p:nvPicPr>
          <p:cNvPr id="14" name="Picture 13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ECDFA724-E2D4-219C-6D7C-9583E54F95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8702" y="2120921"/>
            <a:ext cx="3030609" cy="3074594"/>
          </a:xfrm>
          <a:prstGeom prst="rect">
            <a:avLst/>
          </a:prstGeom>
        </p:spPr>
      </p:pic>
      <p:pic>
        <p:nvPicPr>
          <p:cNvPr id="15" name="Picture 14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094692C7-1D11-023F-E1BE-8B923EACCDF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"/>
          <a:stretch/>
        </p:blipFill>
        <p:spPr>
          <a:xfrm>
            <a:off x="6447501" y="2120921"/>
            <a:ext cx="5530943" cy="302721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8019D7C-78B5-99A3-7D09-A9A6263C4AA1}"/>
              </a:ext>
            </a:extLst>
          </p:cNvPr>
          <p:cNvSpPr/>
          <p:nvPr/>
        </p:nvSpPr>
        <p:spPr>
          <a:xfrm>
            <a:off x="6416528" y="3646311"/>
            <a:ext cx="5551068" cy="203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BE20971-954A-87C7-3E13-F65C0608B49F}"/>
              </a:ext>
            </a:extLst>
          </p:cNvPr>
          <p:cNvSpPr/>
          <p:nvPr/>
        </p:nvSpPr>
        <p:spPr>
          <a:xfrm>
            <a:off x="2020824" y="4352401"/>
            <a:ext cx="155448" cy="183023"/>
          </a:xfrm>
          <a:prstGeom prst="ellipse">
            <a:avLst/>
          </a:prstGeom>
          <a:noFill/>
          <a:ln>
            <a:solidFill>
              <a:srgbClr val="002D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BC025C-1F73-068D-5368-FAF78AFFB76E}"/>
              </a:ext>
            </a:extLst>
          </p:cNvPr>
          <p:cNvCxnSpPr/>
          <p:nvPr/>
        </p:nvCxnSpPr>
        <p:spPr>
          <a:xfrm flipV="1">
            <a:off x="2176272" y="2788596"/>
            <a:ext cx="3193396" cy="1655316"/>
          </a:xfrm>
          <a:prstGeom prst="straightConnector1">
            <a:avLst/>
          </a:prstGeom>
          <a:ln>
            <a:solidFill>
              <a:srgbClr val="002D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87A984-794B-225F-A8B1-FB22AA189E32}"/>
              </a:ext>
            </a:extLst>
          </p:cNvPr>
          <p:cNvSpPr/>
          <p:nvPr/>
        </p:nvSpPr>
        <p:spPr>
          <a:xfrm>
            <a:off x="5281566" y="2505599"/>
            <a:ext cx="1116772" cy="393244"/>
          </a:xfrm>
          <a:prstGeom prst="ellipse">
            <a:avLst/>
          </a:prstGeom>
          <a:noFill/>
          <a:ln>
            <a:solidFill>
              <a:srgbClr val="002D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2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Current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16" y="1825625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/>
                <a:cs typeface="Calibri"/>
              </a:rPr>
              <a:t>Goals: </a:t>
            </a:r>
            <a:endParaRPr lang="en-US" dirty="0">
              <a:cs typeface="Calibri" panose="020F0502020204030204"/>
            </a:endParaRPr>
          </a:p>
          <a:p>
            <a:r>
              <a:rPr lang="en-US" b="1" i="1" dirty="0">
                <a:latin typeface="Times New Roman"/>
                <a:ea typeface="Calibri"/>
                <a:cs typeface="Calibri"/>
              </a:rPr>
              <a:t>Within FCC Framework</a:t>
            </a:r>
            <a:r>
              <a:rPr lang="en-US" i="1" dirty="0">
                <a:latin typeface="Times New Roman"/>
                <a:ea typeface="Calibri"/>
                <a:cs typeface="Calibri"/>
              </a:rPr>
              <a:t>, </a:t>
            </a:r>
            <a:r>
              <a:rPr lang="en-US" dirty="0">
                <a:latin typeface="Times New Roman"/>
                <a:ea typeface="Calibri"/>
                <a:cs typeface="Calibri"/>
              </a:rPr>
              <a:t>reproduce past study fits using templates from FCC </a:t>
            </a:r>
            <a:r>
              <a:rPr lang="en-US" dirty="0" err="1">
                <a:latin typeface="Times New Roman"/>
                <a:ea typeface="Calibri"/>
                <a:cs typeface="Calibri"/>
              </a:rPr>
              <a:t>Reco</a:t>
            </a:r>
            <a:r>
              <a:rPr lang="en-US" dirty="0">
                <a:latin typeface="Times New Roman"/>
                <a:ea typeface="Calibri"/>
                <a:cs typeface="Calibri"/>
              </a:rPr>
              <a:t>-level simulation and yields from past LHE-level study.</a:t>
            </a:r>
          </a:p>
          <a:p>
            <a:endParaRPr lang="en-US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Reproduce fits </a:t>
            </a:r>
            <a:r>
              <a:rPr lang="en-US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but with the yields re-calculated based on luminosity, cross sections, and selection of the FCC samples. 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/>
              <a:ea typeface="Calibri"/>
              <a:cs typeface="Calibri"/>
            </a:endParaRPr>
          </a:p>
          <a:p>
            <a:r>
              <a:rPr lang="en-US" dirty="0">
                <a:latin typeface="Times New Roman"/>
                <a:ea typeface="Calibri"/>
                <a:cs typeface="Calibri"/>
              </a:rPr>
              <a:t>Generate 1 sample instead of many, use Matrix Element Likelihood Approach (MELA) to reweight to other samples. </a:t>
            </a:r>
          </a:p>
          <a:p>
            <a:endParaRPr lang="en-US" dirty="0">
              <a:latin typeface="Times New Roman"/>
              <a:ea typeface="Calibri"/>
              <a:cs typeface="Calibri"/>
            </a:endParaRPr>
          </a:p>
          <a:p>
            <a:endParaRPr lang="en-US" dirty="0">
              <a:latin typeface="Times New Roman"/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US" dirty="0">
              <a:latin typeface="Times New Roman"/>
              <a:ea typeface="Calibri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288454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4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8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862" y="1708395"/>
                <a:ext cx="10843845" cy="4376738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This study shares selection with Jan </a:t>
                </a:r>
                <a:r>
                  <a:rPr lang="en-US" sz="2000" dirty="0" err="1">
                    <a:latin typeface="Times New Roman"/>
                    <a:ea typeface="Calibri"/>
                    <a:cs typeface="Calibri"/>
                  </a:rPr>
                  <a:t>Eysermans</a:t>
                </a:r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’ and Ang Li’s </a:t>
                </a:r>
                <a:r>
                  <a:rPr lang="en-US" sz="2000" dirty="0">
                    <a:latin typeface="Times New Roman"/>
                    <a:ea typeface="Calibri"/>
                    <a:cs typeface="Calibri"/>
                    <a:hlinkClick r:id="rId2"/>
                  </a:rPr>
                  <a:t>cross-sectional analysis</a:t>
                </a:r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. </a:t>
                </a:r>
              </a:p>
              <a:p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This analysis does not fully reconstruct the Higgs, it decays inclusively. </a:t>
                </a:r>
              </a:p>
              <a:p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Only manipulating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/>
                          </a:rPr>
                          <m:t>𝐻𝑉𝑉</m:t>
                        </m:r>
                      </m:sup>
                    </m:sSubSup>
                  </m:oMath>
                </a14:m>
                <a:endParaRPr lang="en-US" sz="2000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sz="2000" dirty="0">
                    <a:latin typeface="Times New Roman"/>
                    <a:ea typeface="Calibri"/>
                    <a:cs typeface="Calibri"/>
                  </a:rPr>
                  <a:t>The study is run over the Winter2023 Campaign.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2F91B4-C8E6-C479-51C4-A1F432058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862" y="1708395"/>
                <a:ext cx="10843845" cy="4376738"/>
              </a:xfrm>
              <a:blipFill>
                <a:blip r:embed="rId3"/>
                <a:stretch>
                  <a:fillRect l="-468" t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5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E0707B0-977F-B341-35C1-3E2E45E9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Current Study</a:t>
            </a:r>
          </a:p>
        </p:txBody>
      </p:sp>
      <p:pic>
        <p:nvPicPr>
          <p:cNvPr id="8" name="Picture 7" descr="A diagram of a physics equation&#10;&#10;Description automatically generated">
            <a:extLst>
              <a:ext uri="{FF2B5EF4-FFF2-40B4-BE49-F238E27FC236}">
                <a16:creationId xmlns:a16="http://schemas.microsoft.com/office/drawing/2014/main" id="{735DD25E-5530-5A08-1E4C-9A0FB1097B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741" y="3409096"/>
            <a:ext cx="3255068" cy="2256847"/>
          </a:xfrm>
          <a:prstGeom prst="rect">
            <a:avLst/>
          </a:prstGeom>
        </p:spPr>
      </p:pic>
      <p:pic>
        <p:nvPicPr>
          <p:cNvPr id="11" name="Picture 10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FE6B291C-679D-0139-69E6-38BCFBB95F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752" y="2544417"/>
            <a:ext cx="5224890" cy="33647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F05E45-4915-0D4F-80B7-0A016F72CF51}"/>
              </a:ext>
            </a:extLst>
          </p:cNvPr>
          <p:cNvSpPr txBox="1"/>
          <p:nvPr/>
        </p:nvSpPr>
        <p:spPr>
          <a:xfrm>
            <a:off x="4034866" y="5909170"/>
            <a:ext cx="8263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come from Jan’s and Ang’s study. </a:t>
            </a:r>
          </a:p>
        </p:txBody>
      </p:sp>
    </p:spTree>
    <p:extLst>
      <p:ext uri="{BB962C8B-B14F-4D97-AF65-F5344CB8AC3E}">
        <p14:creationId xmlns:p14="http://schemas.microsoft.com/office/powerpoint/2010/main" val="3905298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816" y="-27145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FCC-IDEA Detector</a:t>
            </a:r>
          </a:p>
        </p:txBody>
      </p:sp>
      <p:pic>
        <p:nvPicPr>
          <p:cNvPr id="8" name="Content Placeholder 7" descr="A diagram of a structure&#10;&#10;Description automatically generated">
            <a:extLst>
              <a:ext uri="{FF2B5EF4-FFF2-40B4-BE49-F238E27FC236}">
                <a16:creationId xmlns:a16="http://schemas.microsoft.com/office/drawing/2014/main" id="{F7E027AB-A539-C5F6-1384-1B14334F4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58" y="2167970"/>
            <a:ext cx="7530642" cy="3765321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6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32829E-82CE-3721-9DE4-3BAFE669CAA8}"/>
              </a:ext>
            </a:extLst>
          </p:cNvPr>
          <p:cNvSpPr txBox="1"/>
          <p:nvPr/>
        </p:nvSpPr>
        <p:spPr>
          <a:xfrm>
            <a:off x="6650517" y="2167970"/>
            <a:ext cx="6809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IDEA detector concept for FCC-ee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411902-AEA8-C135-45D9-2F48EF7330BA}"/>
              </a:ext>
            </a:extLst>
          </p:cNvPr>
          <p:cNvSpPr txBox="1"/>
          <p:nvPr/>
        </p:nvSpPr>
        <p:spPr>
          <a:xfrm>
            <a:off x="142613" y="2321383"/>
            <a:ext cx="539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simulation is done in the DELPHES framework. </a:t>
            </a:r>
          </a:p>
        </p:txBody>
      </p:sp>
    </p:spTree>
    <p:extLst>
      <p:ext uri="{BB962C8B-B14F-4D97-AF65-F5344CB8AC3E}">
        <p14:creationId xmlns:p14="http://schemas.microsoft.com/office/powerpoint/2010/main" val="2444387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Current Cuts Made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00446" y="1555149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1600" dirty="0">
                <a:latin typeface="Times New Roman"/>
                <a:ea typeface="Calibri"/>
                <a:cs typeface="Calibri"/>
              </a:rPr>
              <a:t>≥ 1 isolated lepton. 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sz="1600" dirty="0">
                <a:latin typeface="Times New Roman"/>
                <a:ea typeface="Calibri"/>
                <a:cs typeface="Calibri"/>
              </a:rPr>
              <a:t>≥ 2 charge conj. leptons. 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sz="1600" dirty="0">
                <a:latin typeface="Times New Roman"/>
                <a:ea typeface="Calibri"/>
                <a:cs typeface="Calibri"/>
              </a:rPr>
              <a:t>86 &lt;  dilepton inv. mass &lt; 96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cs typeface="Calibri"/>
            </a:endParaRPr>
          </a:p>
          <a:p>
            <a:pPr marL="0" indent="0" algn="ctr">
              <a:buNone/>
            </a:pPr>
            <a:r>
              <a:rPr lang="en-US" sz="1600" dirty="0">
                <a:latin typeface="Times New Roman"/>
                <a:cs typeface="Calibri"/>
              </a:rPr>
              <a:t>20</a:t>
            </a:r>
            <a:r>
              <a:rPr lang="en-US" sz="1600" dirty="0">
                <a:latin typeface="Times New Roman"/>
                <a:ea typeface="Calibri"/>
                <a:cs typeface="Calibri"/>
              </a:rPr>
              <a:t>  &lt; </a:t>
            </a:r>
            <a:r>
              <a:rPr lang="en-US" sz="1600" dirty="0">
                <a:latin typeface="Times New Roman"/>
                <a:cs typeface="Calibri"/>
              </a:rPr>
              <a:t>dilepton system momentum </a:t>
            </a:r>
            <a:r>
              <a:rPr lang="en-US" sz="1600" dirty="0">
                <a:latin typeface="Times New Roman"/>
                <a:ea typeface="Calibri"/>
                <a:cs typeface="Calibri"/>
              </a:rPr>
              <a:t>&lt; 70</a:t>
            </a:r>
            <a:r>
              <a:rPr lang="en-US" sz="1600" dirty="0">
                <a:latin typeface="Times New Roman"/>
                <a:cs typeface="Calibri"/>
              </a:rPr>
              <a:t> 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en-US" sz="1600" dirty="0">
                <a:latin typeface="Times New Roman"/>
                <a:ea typeface="Calibri"/>
                <a:cs typeface="Calibri"/>
              </a:rPr>
              <a:t>120 &lt; Recoil mass &lt; 140  </a:t>
            </a:r>
          </a:p>
          <a:p>
            <a:pPr marL="0" indent="0" algn="ctr">
              <a:buNone/>
            </a:pPr>
            <a:endParaRPr lang="en-US" sz="1600" dirty="0">
              <a:latin typeface="Times New Roman"/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sz="1600" dirty="0">
                <a:latin typeface="Times New Roman"/>
                <a:ea typeface="Calibri"/>
                <a:cs typeface="Calibri"/>
              </a:rPr>
              <a:t>|Cos(t)_miss| &lt; 0.98</a:t>
            </a:r>
          </a:p>
          <a:p>
            <a:endParaRPr lang="en-US" sz="2400" dirty="0">
              <a:latin typeface="Times New Roman"/>
              <a:ea typeface="Calibri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7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FAC67A-9C39-5821-B12B-76E8B0226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675" y="508353"/>
            <a:ext cx="5399042" cy="5239149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C5BDB60B-00BB-FE67-BA50-FB50CF399E9B}"/>
              </a:ext>
            </a:extLst>
          </p:cNvPr>
          <p:cNvSpPr/>
          <p:nvPr/>
        </p:nvSpPr>
        <p:spPr>
          <a:xfrm>
            <a:off x="2322044" y="4626429"/>
            <a:ext cx="402771" cy="451236"/>
          </a:xfrm>
          <a:prstGeom prst="downArrow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9373ADF0-01C8-461A-ACDE-363E1D20F012}"/>
              </a:ext>
            </a:extLst>
          </p:cNvPr>
          <p:cNvSpPr/>
          <p:nvPr/>
        </p:nvSpPr>
        <p:spPr>
          <a:xfrm>
            <a:off x="2322043" y="3913021"/>
            <a:ext cx="402771" cy="451236"/>
          </a:xfrm>
          <a:prstGeom prst="downArrow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17D12B3B-BE23-6793-DC8C-F998779C53F3}"/>
              </a:ext>
            </a:extLst>
          </p:cNvPr>
          <p:cNvSpPr/>
          <p:nvPr/>
        </p:nvSpPr>
        <p:spPr>
          <a:xfrm>
            <a:off x="2322043" y="3199613"/>
            <a:ext cx="402771" cy="451236"/>
          </a:xfrm>
          <a:prstGeom prst="downArrow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336057F0-ADDA-6641-058E-21A36206D8A9}"/>
              </a:ext>
            </a:extLst>
          </p:cNvPr>
          <p:cNvSpPr/>
          <p:nvPr/>
        </p:nvSpPr>
        <p:spPr>
          <a:xfrm>
            <a:off x="2306771" y="2533827"/>
            <a:ext cx="402771" cy="451236"/>
          </a:xfrm>
          <a:prstGeom prst="downArrow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2B5D6E30-CC10-3613-F11B-07C14B8E327B}"/>
              </a:ext>
            </a:extLst>
          </p:cNvPr>
          <p:cNvSpPr/>
          <p:nvPr/>
        </p:nvSpPr>
        <p:spPr>
          <a:xfrm>
            <a:off x="2306771" y="1853875"/>
            <a:ext cx="402771" cy="451236"/>
          </a:xfrm>
          <a:prstGeom prst="downArrow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85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86 &lt; m(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cs typeface="Calibri Light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) &lt; 96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 l="-2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5DC63FC-E7AB-6AF6-BAC3-1E61C6CF4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66855" y="1260444"/>
            <a:ext cx="5142329" cy="4992108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8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8D2537-942A-FAFE-BC6B-2E5BD7F7CEDA}"/>
              </a:ext>
            </a:extLst>
          </p:cNvPr>
          <p:cNvSpPr txBox="1"/>
          <p:nvPr/>
        </p:nvSpPr>
        <p:spPr>
          <a:xfrm>
            <a:off x="642257" y="1981200"/>
            <a:ext cx="161108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3503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20 &lt; p(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cs typeface="Calibri Light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ea typeface="Calibri Light"/>
                    <a:cs typeface="Calibri Light"/>
                  </a:rPr>
                  <a:t>) &lt; 60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1953" y="13433"/>
                <a:ext cx="9495694" cy="1700701"/>
              </a:xfrm>
              <a:blipFill>
                <a:blip r:embed="rId2"/>
                <a:stretch>
                  <a:fillRect l="-2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55684" y="6271846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9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9370" y="6356350"/>
            <a:ext cx="5849814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- Johns Hopkins University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8E5398-6B2F-DFB7-7DD6-86BA686E2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555" y="1350096"/>
            <a:ext cx="5019130" cy="487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1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812</Words>
  <Application>Microsoft Macintosh PowerPoint</Application>
  <PresentationFormat>Widescreen</PresentationFormat>
  <Paragraphs>175</Paragraphs>
  <Slides>28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Times New Roman</vt:lpstr>
      <vt:lpstr>office theme</vt:lpstr>
      <vt:lpstr>FCC-ee Higgs CP Studies</vt:lpstr>
      <vt:lpstr>Past Studies: Snowmass 2013 </vt:lpstr>
      <vt:lpstr>Past Studies: Snowmass 2022 </vt:lpstr>
      <vt:lpstr>Current Study</vt:lpstr>
      <vt:lpstr>Current Study</vt:lpstr>
      <vt:lpstr>FCC-IDEA Detector</vt:lpstr>
      <vt:lpstr>Current Cuts Made </vt:lpstr>
      <vt:lpstr>86 &lt; m(μ^+ μ^-) &lt; 96</vt:lpstr>
      <vt:lpstr>20 &lt; p(μ^+ μ^-) &lt; 60</vt:lpstr>
      <vt:lpstr>120 &lt; m_rec  &lt; 140</vt:lpstr>
      <vt:lpstr>|cos⁡〖θ_miss 〗| &lt; 0.98</vt:lpstr>
      <vt:lpstr>What is MELA? </vt:lpstr>
      <vt:lpstr>Reco-Level Angular Distributions </vt:lpstr>
      <vt:lpstr>Reco-Level Angular Distributions </vt:lpstr>
      <vt:lpstr>Reco-Level Angular Distributions </vt:lpstr>
      <vt:lpstr>Yields</vt:lpstr>
      <vt:lpstr>Combine Fits: FCC LHE-Level Data, Snowmass Yields</vt:lpstr>
      <vt:lpstr>Combine Fits: FCC Reco-Level Data, Snowmass Yields </vt:lpstr>
      <vt:lpstr>Combine Fits: FCC Reco-Level Data, FCC Yields, Snowmass Background </vt:lpstr>
      <vt:lpstr>Conclusions </vt:lpstr>
      <vt:lpstr>References</vt:lpstr>
      <vt:lpstr>Backup Plots: Stacked Histograms</vt:lpstr>
      <vt:lpstr>Backup Plots: cos⁡〖θ_1 〗</vt:lpstr>
      <vt:lpstr>Backup Plots: cos⁡〖θ_1 〗</vt:lpstr>
      <vt:lpstr>Backup Plots: cos⁡〖θ_2 〗</vt:lpstr>
      <vt:lpstr>Backup Plots: cos⁡〖θ_2 〗</vt:lpstr>
      <vt:lpstr>Backup Plots: Φ</vt:lpstr>
      <vt:lpstr>Backup Plots: 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Nicholas Pinto</cp:lastModifiedBy>
  <cp:revision>1</cp:revision>
  <dcterms:created xsi:type="dcterms:W3CDTF">2023-06-22T13:29:00Z</dcterms:created>
  <dcterms:modified xsi:type="dcterms:W3CDTF">2023-12-11T04:22:51Z</dcterms:modified>
</cp:coreProperties>
</file>