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753600" cy="7315200"/>
  <p:notesSz cx="6858000" cy="9144000"/>
  <p:embeddedFontLst>
    <p:embeddedFont>
      <p:font typeface="Calibri" panose="020F0502020204030204" pitchFamily="34" charset="0"/>
      <p:regular r:id="rId18"/>
      <p:bold r:id="rId19"/>
      <p:italic r:id="rId20"/>
      <p:boldItalic r:id="rId21"/>
    </p:embeddedFont>
    <p:embeddedFont>
      <p:font typeface="Glacial Indifference" panose="020B0604020202020204" charset="0"/>
      <p:regular r:id="rId22"/>
    </p:embeddedFont>
    <p:embeddedFont>
      <p:font typeface="Glacial Indifference Bold" panose="020B0604020202020204" charset="0"/>
      <p:regular r:id="rId23"/>
    </p:embeddedFont>
    <p:embeddedFont>
      <p:font typeface="Glacial Indifference Bold Italics" panose="020B0604020202020204" charset="0"/>
      <p:regular r:id="rId24"/>
    </p:embeddedFont>
    <p:embeddedFont>
      <p:font typeface="Glacial Indifference Italics" panose="020B0604020202020204" charset="0"/>
      <p:regular r:id="rId25"/>
    </p:embeddedFont>
    <p:embeddedFont>
      <p:font typeface="Lato Heavy" panose="020B0604020202020204" charset="0"/>
      <p:regular r:id="rId26"/>
    </p:embeddedFont>
    <p:embeddedFont>
      <p:font typeface="Roboto" panose="02000000000000000000" pitchFamily="2" charset="0"/>
      <p:regular r:id="rId27"/>
      <p:bold r:id="rId28"/>
      <p:italic r:id="rId29"/>
      <p:boldItalic r:id="rId30"/>
    </p:embeddedFont>
    <p:embeddedFont>
      <p:font typeface="TT Rounds Condensed" panose="020B0604020202020204" charset="0"/>
      <p:regular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1" d="100"/>
          <a:sy n="71" d="100"/>
        </p:scale>
        <p:origin x="828"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12.12.2023</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Open science in context: the global commitment to open science</a:t>
            </a:r>
          </a:p>
          <a:p>
            <a:r>
              <a:rPr lang="en-US"/>
              <a:t>Purpose and the Recommendation </a:t>
            </a:r>
          </a:p>
          <a:p>
            <a:r>
              <a:rPr lang="en-US"/>
              <a:t>Transformation and its benefits</a:t>
            </a:r>
          </a:p>
          <a:p>
            <a:r>
              <a:rPr lang="en-US"/>
              <a:t>Regional priorities</a:t>
            </a:r>
          </a:p>
          <a:p>
            <a:r>
              <a:rPr lang="en-US"/>
              <a:t>Relation to AI and to </a:t>
            </a:r>
          </a:p>
          <a:p>
            <a:r>
              <a:rPr lang="en-US"/>
              <a:t>            intellectual property</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OA is growing and there are multiple pathways to OA. We see the emergence and growth of gold and diamond…</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Who is creating these datasets and software tools?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Open science challenges traditional norms and practices of ‘science’</a:t>
            </a:r>
          </a:p>
          <a:p>
            <a:r>
              <a:rPr lang="en-US"/>
              <a:t>Grounding in agreed values and principles</a:t>
            </a:r>
          </a:p>
          <a:p>
            <a:endParaRPr lang="en-US"/>
          </a:p>
          <a:p>
            <a:r>
              <a:rPr lang="en-US"/>
              <a:t>We will require innovation in the way concepts and practices of ‘collaboration’, ‘participation’, ‘dialogue’ and ‘partnerships’ are perceived, defined and realized by a wide range of actors and stakeholders in the science, technology and innovation (eco)systems across the globe.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TO CONCLUDE: </a:t>
            </a:r>
          </a:p>
          <a:p>
            <a:r>
              <a:rPr lang="en-US"/>
              <a:t>Strengthening citizen science for digital health and AI means more than accessing their data or buying new tech. Strengthening societal engagement in science requires transformation in the way we train, evaluate and practice science.</a:t>
            </a:r>
          </a:p>
          <a:p>
            <a:r>
              <a:rPr lang="en-US"/>
              <a:t> </a:t>
            </a:r>
          </a:p>
          <a:p>
            <a:r>
              <a:rPr lang="en-US"/>
              <a:t>Open science should be different science. It should be better science. In the context of digital health and AI technologies, this means more openly created and assessed, more equitably informed and implemented, and more transparently co-created by diverse participants.</a:t>
            </a:r>
          </a:p>
          <a:p>
            <a:r>
              <a:rPr lang="en-US"/>
              <a:t> </a:t>
            </a:r>
          </a:p>
          <a:p>
            <a:r>
              <a:rPr lang="en-US"/>
              <a:t>By embracing citizen science as an integral part of our global open science efforts, we can collectively shape a future where health innovations are equitable, inclusive and accessible to all.</a:t>
            </a:r>
          </a:p>
          <a:p>
            <a:r>
              <a:rPr lang="en-US"/>
              <a:t> </a:t>
            </a:r>
          </a:p>
          <a:p>
            <a:r>
              <a:rPr lang="en-US"/>
              <a:t>I therefore invite you all to join us in promoting the open science movement across the world! </a:t>
            </a:r>
          </a:p>
          <a:p>
            <a:endParaRPr lang="en-US"/>
          </a:p>
          <a:p>
            <a:r>
              <a:rPr lang="en-US"/>
              <a:t>13</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12/12/2023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35.jpeg"/><Relationship Id="rId10" Type="http://schemas.openxmlformats.org/officeDocument/2006/relationships/hyperlink" Target="mailto:openscience@unesco.org" TargetMode="External"/><Relationship Id="rId4" Type="http://schemas.openxmlformats.org/officeDocument/2006/relationships/hyperlink" Target="https://www.unesco.org/open-science" TargetMode="External"/><Relationship Id="rId9" Type="http://schemas.openxmlformats.org/officeDocument/2006/relationships/image" Target="../media/image14.svg"/></Relationships>
</file>

<file path=ppt/slides/_rels/slide1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8.svg"/><Relationship Id="rId7"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3.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3.png"/><Relationship Id="rId7"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4.jpe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jpeg"/><Relationship Id="rId9"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437B">
                <a:alpha val="100000"/>
              </a:srgbClr>
            </a:gs>
            <a:gs pos="50000">
              <a:srgbClr val="0063B2">
                <a:alpha val="100000"/>
              </a:srgbClr>
            </a:gs>
            <a:gs pos="100000">
              <a:srgbClr val="0077D4">
                <a:alpha val="100000"/>
              </a:srgbClr>
            </a:gs>
          </a:gsLst>
          <a:lin ang="13987806"/>
        </a:gradFill>
        <a:effectLst/>
      </p:bgPr>
    </p:bg>
    <p:spTree>
      <p:nvGrpSpPr>
        <p:cNvPr id="1" name=""/>
        <p:cNvGrpSpPr/>
        <p:nvPr/>
      </p:nvGrpSpPr>
      <p:grpSpPr>
        <a:xfrm>
          <a:off x="0" y="0"/>
          <a:ext cx="0" cy="0"/>
          <a:chOff x="0" y="0"/>
          <a:chExt cx="0" cy="0"/>
        </a:xfrm>
      </p:grpSpPr>
      <p:sp>
        <p:nvSpPr>
          <p:cNvPr id="4" name="Freeform 4"/>
          <p:cNvSpPr/>
          <p:nvPr/>
        </p:nvSpPr>
        <p:spPr>
          <a:xfrm>
            <a:off x="342762" y="194054"/>
            <a:ext cx="2327255" cy="490358"/>
          </a:xfrm>
          <a:custGeom>
            <a:avLst/>
            <a:gdLst/>
            <a:ahLst/>
            <a:cxnLst/>
            <a:rect l="l" t="t" r="r" b="b"/>
            <a:pathLst>
              <a:path w="2327255" h="490358">
                <a:moveTo>
                  <a:pt x="0" y="0"/>
                </a:moveTo>
                <a:lnTo>
                  <a:pt x="2327255" y="0"/>
                </a:lnTo>
                <a:lnTo>
                  <a:pt x="2327255" y="490359"/>
                </a:lnTo>
                <a:lnTo>
                  <a:pt x="0" y="490359"/>
                </a:lnTo>
                <a:lnTo>
                  <a:pt x="0" y="0"/>
                </a:lnTo>
                <a:close/>
              </a:path>
            </a:pathLst>
          </a:custGeom>
          <a:blipFill>
            <a:blip r:embed="rId2"/>
            <a:stretch>
              <a:fillRect t="-53" b="-53"/>
            </a:stretch>
          </a:blipFill>
        </p:spPr>
        <p:txBody>
          <a:bodyPr/>
          <a:lstStyle/>
          <a:p>
            <a:endParaRPr lang="fr-FR"/>
          </a:p>
        </p:txBody>
      </p:sp>
      <p:sp>
        <p:nvSpPr>
          <p:cNvPr id="5" name="TextBox 5"/>
          <p:cNvSpPr txBox="1"/>
          <p:nvPr/>
        </p:nvSpPr>
        <p:spPr>
          <a:xfrm>
            <a:off x="350309" y="1112851"/>
            <a:ext cx="9311850" cy="353136"/>
          </a:xfrm>
          <a:prstGeom prst="rect">
            <a:avLst/>
          </a:prstGeom>
        </p:spPr>
        <p:txBody>
          <a:bodyPr lIns="0" tIns="0" rIns="0" bIns="0" rtlCol="0" anchor="t">
            <a:spAutoFit/>
          </a:bodyPr>
          <a:lstStyle/>
          <a:p>
            <a:pPr algn="l">
              <a:lnSpc>
                <a:spcPts val="2750"/>
              </a:lnSpc>
            </a:pPr>
            <a:r>
              <a:rPr lang="en-US" sz="2546" spc="-15">
                <a:solidFill>
                  <a:srgbClr val="FFFFFF"/>
                </a:solidFill>
                <a:latin typeface="Glacial Indifference Bold"/>
              </a:rPr>
              <a:t>Launch of the UNESCO Open Science Outlook</a:t>
            </a:r>
          </a:p>
        </p:txBody>
      </p:sp>
      <p:sp>
        <p:nvSpPr>
          <p:cNvPr id="6" name="TextBox 6"/>
          <p:cNvSpPr txBox="1"/>
          <p:nvPr/>
        </p:nvSpPr>
        <p:spPr>
          <a:xfrm>
            <a:off x="6979920" y="6825828"/>
            <a:ext cx="2011680" cy="298027"/>
          </a:xfrm>
          <a:prstGeom prst="rect">
            <a:avLst/>
          </a:prstGeom>
        </p:spPr>
        <p:txBody>
          <a:bodyPr lIns="0" tIns="0" rIns="0" bIns="0" rtlCol="0" anchor="t">
            <a:spAutoFit/>
          </a:bodyPr>
          <a:lstStyle/>
          <a:p>
            <a:pPr algn="r">
              <a:lnSpc>
                <a:spcPts val="1535"/>
              </a:lnSpc>
            </a:pPr>
            <a:r>
              <a:rPr lang="en-US" sz="1279" spc="11">
                <a:solidFill>
                  <a:srgbClr val="898989"/>
                </a:solidFill>
                <a:latin typeface="TT Rounds Condensed"/>
              </a:rPr>
              <a:t>1</a:t>
            </a:r>
          </a:p>
        </p:txBody>
      </p:sp>
      <p:grpSp>
        <p:nvGrpSpPr>
          <p:cNvPr id="7" name="Group 7"/>
          <p:cNvGrpSpPr/>
          <p:nvPr/>
        </p:nvGrpSpPr>
        <p:grpSpPr>
          <a:xfrm>
            <a:off x="816787" y="2110006"/>
            <a:ext cx="3706459" cy="5013848"/>
            <a:chOff x="0" y="0"/>
            <a:chExt cx="1328311" cy="1796850"/>
          </a:xfrm>
        </p:grpSpPr>
        <p:sp>
          <p:nvSpPr>
            <p:cNvPr id="8" name="Freeform 8"/>
            <p:cNvSpPr/>
            <p:nvPr/>
          </p:nvSpPr>
          <p:spPr>
            <a:xfrm>
              <a:off x="0" y="0"/>
              <a:ext cx="1328311" cy="1796850"/>
            </a:xfrm>
            <a:custGeom>
              <a:avLst/>
              <a:gdLst/>
              <a:ahLst/>
              <a:cxnLst/>
              <a:rect l="l" t="t" r="r" b="b"/>
              <a:pathLst>
                <a:path w="1328311" h="1796850">
                  <a:moveTo>
                    <a:pt x="0" y="0"/>
                  </a:moveTo>
                  <a:lnTo>
                    <a:pt x="1328311" y="0"/>
                  </a:lnTo>
                  <a:lnTo>
                    <a:pt x="1328311" y="1796850"/>
                  </a:lnTo>
                  <a:lnTo>
                    <a:pt x="0" y="1796850"/>
                  </a:lnTo>
                  <a:close/>
                </a:path>
              </a:pathLst>
            </a:custGeom>
            <a:solidFill>
              <a:srgbClr val="283583"/>
            </a:solidFill>
          </p:spPr>
          <p:txBody>
            <a:bodyPr/>
            <a:lstStyle/>
            <a:p>
              <a:endParaRPr lang="fr-FR"/>
            </a:p>
          </p:txBody>
        </p:sp>
        <p:sp>
          <p:nvSpPr>
            <p:cNvPr id="9" name="TextBox 9"/>
            <p:cNvSpPr txBox="1"/>
            <p:nvPr/>
          </p:nvSpPr>
          <p:spPr>
            <a:xfrm>
              <a:off x="0" y="19050"/>
              <a:ext cx="1328311" cy="1777800"/>
            </a:xfrm>
            <a:prstGeom prst="rect">
              <a:avLst/>
            </a:prstGeom>
          </p:spPr>
          <p:txBody>
            <a:bodyPr lIns="50800" tIns="50800" rIns="50800" bIns="50800" rtlCol="0" anchor="ctr"/>
            <a:lstStyle/>
            <a:p>
              <a:pPr algn="ctr">
                <a:lnSpc>
                  <a:spcPts val="1590"/>
                </a:lnSpc>
              </a:pPr>
              <a:endParaRPr/>
            </a:p>
          </p:txBody>
        </p:sp>
      </p:grpSp>
      <p:grpSp>
        <p:nvGrpSpPr>
          <p:cNvPr id="10" name="Group 10"/>
          <p:cNvGrpSpPr/>
          <p:nvPr/>
        </p:nvGrpSpPr>
        <p:grpSpPr>
          <a:xfrm>
            <a:off x="929830" y="2266006"/>
            <a:ext cx="3480375" cy="4728883"/>
            <a:chOff x="0" y="0"/>
            <a:chExt cx="4640500" cy="6305178"/>
          </a:xfrm>
        </p:grpSpPr>
        <p:pic>
          <p:nvPicPr>
            <p:cNvPr id="11" name="Picture 11"/>
            <p:cNvPicPr>
              <a:picLocks noChangeAspect="1"/>
            </p:cNvPicPr>
            <p:nvPr/>
          </p:nvPicPr>
          <p:blipFill>
            <a:blip r:embed="rId3"/>
            <a:srcRect t="2873" b="2873"/>
            <a:stretch>
              <a:fillRect/>
            </a:stretch>
          </p:blipFill>
          <p:spPr>
            <a:xfrm>
              <a:off x="0" y="0"/>
              <a:ext cx="4640500" cy="6305178"/>
            </a:xfrm>
            <a:prstGeom prst="rect">
              <a:avLst/>
            </a:prstGeom>
          </p:spPr>
        </p:pic>
      </p:grpSp>
      <p:grpSp>
        <p:nvGrpSpPr>
          <p:cNvPr id="12" name="Group 12"/>
          <p:cNvGrpSpPr/>
          <p:nvPr/>
        </p:nvGrpSpPr>
        <p:grpSpPr>
          <a:xfrm>
            <a:off x="3853907" y="2198884"/>
            <a:ext cx="5168173" cy="4455726"/>
            <a:chOff x="0" y="0"/>
            <a:chExt cx="6890897" cy="5940969"/>
          </a:xfrm>
        </p:grpSpPr>
        <p:grpSp>
          <p:nvGrpSpPr>
            <p:cNvPr id="13" name="Group 13"/>
            <p:cNvGrpSpPr/>
            <p:nvPr/>
          </p:nvGrpSpPr>
          <p:grpSpPr>
            <a:xfrm rot="9444927">
              <a:off x="55303" y="191260"/>
              <a:ext cx="1097286" cy="507109"/>
              <a:chOff x="0" y="0"/>
              <a:chExt cx="6350000" cy="2934642"/>
            </a:xfrm>
          </p:grpSpPr>
          <p:sp>
            <p:nvSpPr>
              <p:cNvPr id="14" name="Freeform 14"/>
              <p:cNvSpPr/>
              <p:nvPr/>
            </p:nvSpPr>
            <p:spPr>
              <a:xfrm>
                <a:off x="0" y="0"/>
                <a:ext cx="6350000" cy="2934642"/>
              </a:xfrm>
              <a:custGeom>
                <a:avLst/>
                <a:gdLst/>
                <a:ahLst/>
                <a:cxnLst/>
                <a:rect l="l" t="t" r="r" b="b"/>
                <a:pathLst>
                  <a:path w="6350000" h="2934642">
                    <a:moveTo>
                      <a:pt x="6350000" y="2934642"/>
                    </a:moveTo>
                    <a:lnTo>
                      <a:pt x="0" y="2934642"/>
                    </a:lnTo>
                    <a:lnTo>
                      <a:pt x="0" y="0"/>
                    </a:lnTo>
                    <a:lnTo>
                      <a:pt x="6350000" y="2934642"/>
                    </a:lnTo>
                    <a:close/>
                  </a:path>
                </a:pathLst>
              </a:custGeom>
              <a:solidFill>
                <a:srgbClr val="E0A65A"/>
              </a:solidFill>
            </p:spPr>
            <p:txBody>
              <a:bodyPr/>
              <a:lstStyle/>
              <a:p>
                <a:endParaRPr lang="fr-FR"/>
              </a:p>
            </p:txBody>
          </p:sp>
        </p:grpSp>
        <p:grpSp>
          <p:nvGrpSpPr>
            <p:cNvPr id="15" name="Group 15"/>
            <p:cNvGrpSpPr/>
            <p:nvPr/>
          </p:nvGrpSpPr>
          <p:grpSpPr>
            <a:xfrm rot="-5400000">
              <a:off x="682003" y="-267926"/>
              <a:ext cx="5526892" cy="6890897"/>
              <a:chOff x="0" y="0"/>
              <a:chExt cx="3130550" cy="3903152"/>
            </a:xfrm>
          </p:grpSpPr>
          <p:sp>
            <p:nvSpPr>
              <p:cNvPr id="16" name="Freeform 16"/>
              <p:cNvSpPr/>
              <p:nvPr/>
            </p:nvSpPr>
            <p:spPr>
              <a:xfrm>
                <a:off x="0" y="0"/>
                <a:ext cx="3130550" cy="3903152"/>
              </a:xfrm>
              <a:custGeom>
                <a:avLst/>
                <a:gdLst/>
                <a:ahLst/>
                <a:cxnLst/>
                <a:rect l="l" t="t" r="r" b="b"/>
                <a:pathLst>
                  <a:path w="3130550" h="3903152">
                    <a:moveTo>
                      <a:pt x="0" y="1123950"/>
                    </a:moveTo>
                    <a:lnTo>
                      <a:pt x="0" y="3903152"/>
                    </a:lnTo>
                    <a:lnTo>
                      <a:pt x="3130550" y="3903152"/>
                    </a:lnTo>
                    <a:lnTo>
                      <a:pt x="3130550" y="0"/>
                    </a:lnTo>
                    <a:close/>
                  </a:path>
                </a:pathLst>
              </a:custGeom>
              <a:solidFill>
                <a:srgbClr val="283583"/>
              </a:solidFill>
            </p:spPr>
            <p:txBody>
              <a:bodyPr/>
              <a:lstStyle/>
              <a:p>
                <a:endParaRPr lang="fr-FR"/>
              </a:p>
            </p:txBody>
          </p:sp>
        </p:grpSp>
      </p:grpSp>
      <p:sp>
        <p:nvSpPr>
          <p:cNvPr id="17" name="TextBox 17"/>
          <p:cNvSpPr txBox="1"/>
          <p:nvPr/>
        </p:nvSpPr>
        <p:spPr>
          <a:xfrm>
            <a:off x="5115562" y="2955931"/>
            <a:ext cx="3728716" cy="2846381"/>
          </a:xfrm>
          <a:prstGeom prst="rect">
            <a:avLst/>
          </a:prstGeom>
        </p:spPr>
        <p:txBody>
          <a:bodyPr lIns="0" tIns="0" rIns="0" bIns="0" rtlCol="0" anchor="t">
            <a:spAutoFit/>
          </a:bodyPr>
          <a:lstStyle/>
          <a:p>
            <a:pPr algn="ctr">
              <a:lnSpc>
                <a:spcPts val="4637"/>
              </a:lnSpc>
            </a:pPr>
            <a:r>
              <a:rPr lang="en-US" sz="3091" spc="86">
                <a:solidFill>
                  <a:srgbClr val="FFDE59"/>
                </a:solidFill>
                <a:latin typeface="Lato Heavy"/>
              </a:rPr>
              <a:t>UNESCO </a:t>
            </a:r>
          </a:p>
          <a:p>
            <a:pPr algn="ctr">
              <a:lnSpc>
                <a:spcPts val="4637"/>
              </a:lnSpc>
            </a:pPr>
            <a:r>
              <a:rPr lang="en-US" sz="3091" spc="86">
                <a:solidFill>
                  <a:srgbClr val="FFDE59"/>
                </a:solidFill>
                <a:latin typeface="Lato Heavy"/>
              </a:rPr>
              <a:t>Open Science Outlook: </a:t>
            </a:r>
          </a:p>
          <a:p>
            <a:pPr algn="ctr">
              <a:lnSpc>
                <a:spcPts val="4487"/>
              </a:lnSpc>
            </a:pPr>
            <a:r>
              <a:rPr lang="en-US" sz="2991" spc="83">
                <a:solidFill>
                  <a:srgbClr val="FFDE59"/>
                </a:solidFill>
                <a:latin typeface="Lato Heavy"/>
              </a:rPr>
              <a:t>Key messages and findings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852" y="3657600"/>
            <a:ext cx="9754452" cy="3100886"/>
            <a:chOff x="0" y="0"/>
            <a:chExt cx="3612760" cy="1148476"/>
          </a:xfrm>
        </p:grpSpPr>
        <p:sp>
          <p:nvSpPr>
            <p:cNvPr id="3" name="Freeform 3"/>
            <p:cNvSpPr/>
            <p:nvPr/>
          </p:nvSpPr>
          <p:spPr>
            <a:xfrm>
              <a:off x="0" y="0"/>
              <a:ext cx="3612760" cy="1148476"/>
            </a:xfrm>
            <a:custGeom>
              <a:avLst/>
              <a:gdLst/>
              <a:ahLst/>
              <a:cxnLst/>
              <a:rect l="l" t="t" r="r" b="b"/>
              <a:pathLst>
                <a:path w="3612760" h="1148476">
                  <a:moveTo>
                    <a:pt x="0" y="0"/>
                  </a:moveTo>
                  <a:lnTo>
                    <a:pt x="3612760" y="0"/>
                  </a:lnTo>
                  <a:lnTo>
                    <a:pt x="3612760" y="1148476"/>
                  </a:lnTo>
                  <a:lnTo>
                    <a:pt x="0" y="1148476"/>
                  </a:lnTo>
                  <a:close/>
                </a:path>
              </a:pathLst>
            </a:custGeom>
            <a:solidFill>
              <a:srgbClr val="F9AF42">
                <a:alpha val="52941"/>
              </a:srgbClr>
            </a:solidFill>
          </p:spPr>
          <p:txBody>
            <a:bodyPr/>
            <a:lstStyle/>
            <a:p>
              <a:endParaRPr lang="fr-FR"/>
            </a:p>
          </p:txBody>
        </p:sp>
        <p:sp>
          <p:nvSpPr>
            <p:cNvPr id="4" name="TextBox 4"/>
            <p:cNvSpPr txBox="1"/>
            <p:nvPr/>
          </p:nvSpPr>
          <p:spPr>
            <a:xfrm>
              <a:off x="0" y="0"/>
              <a:ext cx="3612760" cy="1148476"/>
            </a:xfrm>
            <a:prstGeom prst="rect">
              <a:avLst/>
            </a:prstGeom>
          </p:spPr>
          <p:txBody>
            <a:bodyPr lIns="50800" tIns="50800" rIns="50800" bIns="50800" rtlCol="0" anchor="ctr"/>
            <a:lstStyle/>
            <a:p>
              <a:pPr algn="ctr">
                <a:lnSpc>
                  <a:spcPts val="1536"/>
                </a:lnSpc>
              </a:pPr>
              <a:endParaRPr/>
            </a:p>
          </p:txBody>
        </p:sp>
      </p:grpSp>
      <p:grpSp>
        <p:nvGrpSpPr>
          <p:cNvPr id="5" name="Group 5"/>
          <p:cNvGrpSpPr/>
          <p:nvPr/>
        </p:nvGrpSpPr>
        <p:grpSpPr>
          <a:xfrm>
            <a:off x="0" y="6758486"/>
            <a:ext cx="9753600" cy="556716"/>
            <a:chOff x="0" y="0"/>
            <a:chExt cx="13004800" cy="742288"/>
          </a:xfrm>
        </p:grpSpPr>
        <p:sp>
          <p:nvSpPr>
            <p:cNvPr id="6" name="Freeform 6"/>
            <p:cNvSpPr/>
            <p:nvPr/>
          </p:nvSpPr>
          <p:spPr>
            <a:xfrm>
              <a:off x="0" y="0"/>
              <a:ext cx="13004800" cy="742315"/>
            </a:xfrm>
            <a:custGeom>
              <a:avLst/>
              <a:gdLst/>
              <a:ahLst/>
              <a:cxnLst/>
              <a:rect l="l" t="t" r="r" b="b"/>
              <a:pathLst>
                <a:path w="13004800" h="742315">
                  <a:moveTo>
                    <a:pt x="0" y="0"/>
                  </a:moveTo>
                  <a:lnTo>
                    <a:pt x="13004800" y="0"/>
                  </a:lnTo>
                  <a:lnTo>
                    <a:pt x="13004800" y="742315"/>
                  </a:lnTo>
                  <a:lnTo>
                    <a:pt x="0" y="742315"/>
                  </a:lnTo>
                  <a:close/>
                </a:path>
              </a:pathLst>
            </a:custGeom>
            <a:gradFill rotWithShape="1">
              <a:gsLst>
                <a:gs pos="0">
                  <a:srgbClr val="004983">
                    <a:alpha val="100000"/>
                  </a:srgbClr>
                </a:gs>
                <a:gs pos="100000">
                  <a:srgbClr val="0077D4">
                    <a:alpha val="100000"/>
                  </a:srgbClr>
                </a:gs>
              </a:gsLst>
              <a:lin ang="11574577"/>
            </a:gradFill>
          </p:spPr>
          <p:txBody>
            <a:bodyPr/>
            <a:lstStyle/>
            <a:p>
              <a:endParaRPr lang="fr-FR"/>
            </a:p>
          </p:txBody>
        </p:sp>
      </p:grpSp>
      <p:grpSp>
        <p:nvGrpSpPr>
          <p:cNvPr id="7" name="Group 7"/>
          <p:cNvGrpSpPr/>
          <p:nvPr/>
        </p:nvGrpSpPr>
        <p:grpSpPr>
          <a:xfrm>
            <a:off x="-852" y="31"/>
            <a:ext cx="9753598" cy="809194"/>
            <a:chOff x="0" y="0"/>
            <a:chExt cx="13004797" cy="1078925"/>
          </a:xfrm>
        </p:grpSpPr>
        <p:sp>
          <p:nvSpPr>
            <p:cNvPr id="8" name="Freeform 8"/>
            <p:cNvSpPr/>
            <p:nvPr/>
          </p:nvSpPr>
          <p:spPr>
            <a:xfrm>
              <a:off x="0" y="0"/>
              <a:ext cx="13004800" cy="1078865"/>
            </a:xfrm>
            <a:custGeom>
              <a:avLst/>
              <a:gdLst/>
              <a:ahLst/>
              <a:cxnLst/>
              <a:rect l="l" t="t" r="r" b="b"/>
              <a:pathLst>
                <a:path w="13004800" h="1078865">
                  <a:moveTo>
                    <a:pt x="0" y="0"/>
                  </a:moveTo>
                  <a:lnTo>
                    <a:pt x="13004800" y="0"/>
                  </a:lnTo>
                  <a:lnTo>
                    <a:pt x="13004800" y="1078865"/>
                  </a:lnTo>
                  <a:lnTo>
                    <a:pt x="0" y="1078865"/>
                  </a:lnTo>
                  <a:close/>
                </a:path>
              </a:pathLst>
            </a:custGeom>
            <a:gradFill rotWithShape="1">
              <a:gsLst>
                <a:gs pos="0">
                  <a:srgbClr val="004983">
                    <a:alpha val="100000"/>
                  </a:srgbClr>
                </a:gs>
                <a:gs pos="100000">
                  <a:srgbClr val="0077D4">
                    <a:alpha val="100000"/>
                  </a:srgbClr>
                </a:gs>
              </a:gsLst>
              <a:lin ang="0"/>
            </a:gradFill>
          </p:spPr>
          <p:txBody>
            <a:bodyPr/>
            <a:lstStyle/>
            <a:p>
              <a:endParaRPr lang="fr-FR"/>
            </a:p>
          </p:txBody>
        </p:sp>
      </p:grpSp>
      <p:sp>
        <p:nvSpPr>
          <p:cNvPr id="9" name="Freeform 9"/>
          <p:cNvSpPr/>
          <p:nvPr/>
        </p:nvSpPr>
        <p:spPr>
          <a:xfrm>
            <a:off x="176437" y="6819393"/>
            <a:ext cx="2097593" cy="441968"/>
          </a:xfrm>
          <a:custGeom>
            <a:avLst/>
            <a:gdLst/>
            <a:ahLst/>
            <a:cxnLst/>
            <a:rect l="l" t="t" r="r" b="b"/>
            <a:pathLst>
              <a:path w="2097593" h="441968">
                <a:moveTo>
                  <a:pt x="0" y="0"/>
                </a:moveTo>
                <a:lnTo>
                  <a:pt x="2097593" y="0"/>
                </a:lnTo>
                <a:lnTo>
                  <a:pt x="2097593" y="441968"/>
                </a:lnTo>
                <a:lnTo>
                  <a:pt x="0" y="441968"/>
                </a:lnTo>
                <a:lnTo>
                  <a:pt x="0" y="0"/>
                </a:lnTo>
                <a:close/>
              </a:path>
            </a:pathLst>
          </a:custGeom>
          <a:blipFill>
            <a:blip r:embed="rId3"/>
            <a:stretch>
              <a:fillRect l="-200" r="-200"/>
            </a:stretch>
          </a:blipFill>
        </p:spPr>
        <p:txBody>
          <a:bodyPr/>
          <a:lstStyle/>
          <a:p>
            <a:endParaRPr lang="fr-FR"/>
          </a:p>
        </p:txBody>
      </p:sp>
      <p:sp>
        <p:nvSpPr>
          <p:cNvPr id="10" name="TextBox 10"/>
          <p:cNvSpPr txBox="1"/>
          <p:nvPr/>
        </p:nvSpPr>
        <p:spPr>
          <a:xfrm>
            <a:off x="336716" y="211422"/>
            <a:ext cx="9080155" cy="395882"/>
          </a:xfrm>
          <a:prstGeom prst="rect">
            <a:avLst/>
          </a:prstGeom>
        </p:spPr>
        <p:txBody>
          <a:bodyPr lIns="0" tIns="0" rIns="0" bIns="0" rtlCol="0" anchor="t">
            <a:spAutoFit/>
          </a:bodyPr>
          <a:lstStyle/>
          <a:p>
            <a:pPr algn="l">
              <a:lnSpc>
                <a:spcPts val="3086"/>
              </a:lnSpc>
            </a:pPr>
            <a:r>
              <a:rPr lang="en-US" sz="2670" spc="-16">
                <a:solidFill>
                  <a:srgbClr val="FFFFFF"/>
                </a:solidFill>
                <a:latin typeface="Glacial Indifference Bold"/>
              </a:rPr>
              <a:t>Assessment will require more than counting</a:t>
            </a:r>
          </a:p>
        </p:txBody>
      </p:sp>
      <p:sp>
        <p:nvSpPr>
          <p:cNvPr id="11" name="TextBox 11"/>
          <p:cNvSpPr txBox="1"/>
          <p:nvPr/>
        </p:nvSpPr>
        <p:spPr>
          <a:xfrm>
            <a:off x="428143" y="1088303"/>
            <a:ext cx="8897286" cy="2813050"/>
          </a:xfrm>
          <a:prstGeom prst="rect">
            <a:avLst/>
          </a:prstGeom>
        </p:spPr>
        <p:txBody>
          <a:bodyPr lIns="0" tIns="0" rIns="0" bIns="0" rtlCol="0" anchor="t">
            <a:spAutoFit/>
          </a:bodyPr>
          <a:lstStyle/>
          <a:p>
            <a:pPr marL="274455" lvl="1" indent="-137228" algn="l">
              <a:lnSpc>
                <a:spcPts val="2303"/>
              </a:lnSpc>
              <a:buFont typeface="Arial"/>
              <a:buChar char="•"/>
            </a:pPr>
            <a:r>
              <a:rPr lang="en-US" sz="2133" spc="19">
                <a:solidFill>
                  <a:srgbClr val="284493"/>
                </a:solidFill>
                <a:latin typeface="Glacial Indifference Bold"/>
              </a:rPr>
              <a:t>Monitoring </a:t>
            </a:r>
            <a:r>
              <a:rPr lang="en-US" sz="2133" spc="19">
                <a:solidFill>
                  <a:srgbClr val="284493"/>
                </a:solidFill>
                <a:latin typeface="Glacial Indifference"/>
              </a:rPr>
              <a:t>of open research data sharing is in its</a:t>
            </a:r>
            <a:r>
              <a:rPr lang="en-US" sz="2133" spc="19">
                <a:solidFill>
                  <a:srgbClr val="284493"/>
                </a:solidFill>
                <a:latin typeface="Glacial Indifference Bold"/>
              </a:rPr>
              <a:t> early stages</a:t>
            </a:r>
            <a:r>
              <a:rPr lang="en-US" sz="2133" spc="19">
                <a:solidFill>
                  <a:srgbClr val="284493"/>
                </a:solidFill>
                <a:latin typeface="Glacial Indifference"/>
              </a:rPr>
              <a:t>.</a:t>
            </a:r>
          </a:p>
          <a:p>
            <a:pPr algn="l">
              <a:lnSpc>
                <a:spcPts val="2304"/>
              </a:lnSpc>
            </a:pPr>
            <a:endParaRPr lang="en-US" sz="2133" spc="19">
              <a:solidFill>
                <a:srgbClr val="284493"/>
              </a:solidFill>
              <a:latin typeface="Glacial Indifference"/>
            </a:endParaRPr>
          </a:p>
          <a:p>
            <a:pPr marL="274455" lvl="1" indent="-137228" algn="l">
              <a:lnSpc>
                <a:spcPts val="2303"/>
              </a:lnSpc>
              <a:buFont typeface="Arial"/>
              <a:buChar char="•"/>
            </a:pPr>
            <a:r>
              <a:rPr lang="en-US" sz="2133" spc="19">
                <a:solidFill>
                  <a:srgbClr val="284493"/>
                </a:solidFill>
                <a:latin typeface="Glacial Indifference Bold"/>
              </a:rPr>
              <a:t>Open hardware licensing</a:t>
            </a:r>
            <a:r>
              <a:rPr lang="en-US" sz="2133" spc="19">
                <a:solidFill>
                  <a:srgbClr val="284493"/>
                </a:solidFill>
                <a:latin typeface="Glacial Indifference"/>
              </a:rPr>
              <a:t> is </a:t>
            </a:r>
            <a:r>
              <a:rPr lang="en-US" sz="2133" spc="19">
                <a:solidFill>
                  <a:srgbClr val="284493"/>
                </a:solidFill>
                <a:latin typeface="Glacial Indifference Bold"/>
              </a:rPr>
              <a:t>growing</a:t>
            </a:r>
            <a:r>
              <a:rPr lang="en-US" sz="2133" spc="19">
                <a:solidFill>
                  <a:srgbClr val="284493"/>
                </a:solidFill>
                <a:latin typeface="Glacial Indifference"/>
              </a:rPr>
              <a:t>, with an unknown proportion used for scientific research.</a:t>
            </a:r>
          </a:p>
          <a:p>
            <a:pPr algn="l">
              <a:lnSpc>
                <a:spcPts val="2304"/>
              </a:lnSpc>
            </a:pPr>
            <a:endParaRPr lang="en-US" sz="2133" spc="19">
              <a:solidFill>
                <a:srgbClr val="284493"/>
              </a:solidFill>
              <a:latin typeface="Glacial Indifference"/>
            </a:endParaRPr>
          </a:p>
          <a:p>
            <a:pPr marL="274455" lvl="1" indent="-137228" algn="l">
              <a:lnSpc>
                <a:spcPts val="2303"/>
              </a:lnSpc>
              <a:buFont typeface="Arial"/>
              <a:buChar char="•"/>
            </a:pPr>
            <a:r>
              <a:rPr lang="en-US" sz="2133" spc="19">
                <a:solidFill>
                  <a:srgbClr val="284493"/>
                </a:solidFill>
                <a:latin typeface="Glacial Indifference"/>
              </a:rPr>
              <a:t>The body of </a:t>
            </a:r>
            <a:r>
              <a:rPr lang="en-US" sz="2133" spc="19">
                <a:solidFill>
                  <a:srgbClr val="284493"/>
                </a:solidFill>
                <a:latin typeface="Glacial Indifference Bold"/>
              </a:rPr>
              <a:t>openly shared software and source code used for scientific research purposes</a:t>
            </a:r>
            <a:r>
              <a:rPr lang="en-US" sz="2133" spc="19">
                <a:solidFill>
                  <a:srgbClr val="284493"/>
                </a:solidFill>
                <a:latin typeface="Glacial Indifference"/>
              </a:rPr>
              <a:t> is largely </a:t>
            </a:r>
            <a:r>
              <a:rPr lang="en-US" sz="2133" spc="19">
                <a:solidFill>
                  <a:srgbClr val="284493"/>
                </a:solidFill>
                <a:latin typeface="Glacial Indifference Bold"/>
              </a:rPr>
              <a:t>unknown</a:t>
            </a:r>
            <a:r>
              <a:rPr lang="en-US" sz="2133" spc="19">
                <a:solidFill>
                  <a:srgbClr val="284493"/>
                </a:solidFill>
                <a:latin typeface="Glacial Indifference"/>
              </a:rPr>
              <a:t>.</a:t>
            </a:r>
          </a:p>
          <a:p>
            <a:pPr algn="l">
              <a:lnSpc>
                <a:spcPts val="2304"/>
              </a:lnSpc>
            </a:pPr>
            <a:endParaRPr lang="en-US" sz="2133" spc="19">
              <a:solidFill>
                <a:srgbClr val="284493"/>
              </a:solidFill>
              <a:latin typeface="Glacial Indifference"/>
            </a:endParaRPr>
          </a:p>
          <a:p>
            <a:pPr marL="774361" lvl="2" indent="-258120" algn="l">
              <a:lnSpc>
                <a:spcPts val="1936"/>
              </a:lnSpc>
              <a:buFont typeface="Arial"/>
              <a:buChar char="⚬"/>
            </a:pPr>
            <a:r>
              <a:rPr lang="en-US" sz="1793" spc="16">
                <a:solidFill>
                  <a:srgbClr val="0077D4"/>
                </a:solidFill>
                <a:latin typeface="Glacial Indifference"/>
              </a:rPr>
              <a:t>Sharing and monitoring both rely on </a:t>
            </a:r>
            <a:r>
              <a:rPr lang="en-US" sz="1793" spc="16">
                <a:solidFill>
                  <a:srgbClr val="0077D4"/>
                </a:solidFill>
                <a:latin typeface="Glacial Indifference Bold Italics"/>
              </a:rPr>
              <a:t>available systems</a:t>
            </a:r>
            <a:r>
              <a:rPr lang="en-US" sz="1793" spc="16">
                <a:solidFill>
                  <a:srgbClr val="0077D4"/>
                </a:solidFill>
                <a:latin typeface="Glacial Indifference"/>
              </a:rPr>
              <a:t> and </a:t>
            </a:r>
            <a:r>
              <a:rPr lang="en-US" sz="1793" spc="16">
                <a:solidFill>
                  <a:srgbClr val="0077D4"/>
                </a:solidFill>
                <a:latin typeface="Glacial Indifference Bold Italics"/>
              </a:rPr>
              <a:t>infrastructures</a:t>
            </a:r>
            <a:r>
              <a:rPr lang="en-US" sz="1793" spc="16">
                <a:solidFill>
                  <a:srgbClr val="0077D4"/>
                </a:solidFill>
                <a:latin typeface="Glacial Indifference"/>
              </a:rPr>
              <a:t>.</a:t>
            </a:r>
          </a:p>
          <a:p>
            <a:pPr marL="261676" lvl="2" indent="-87225" algn="l">
              <a:lnSpc>
                <a:spcPts val="2195"/>
              </a:lnSpc>
            </a:pPr>
            <a:endParaRPr lang="en-US" sz="1793" spc="16">
              <a:solidFill>
                <a:srgbClr val="0077D4"/>
              </a:solidFill>
              <a:latin typeface="Glacial Indifference"/>
            </a:endParaRPr>
          </a:p>
        </p:txBody>
      </p:sp>
      <p:sp>
        <p:nvSpPr>
          <p:cNvPr id="12" name="TextBox 12"/>
          <p:cNvSpPr txBox="1"/>
          <p:nvPr/>
        </p:nvSpPr>
        <p:spPr>
          <a:xfrm>
            <a:off x="6979920" y="6825828"/>
            <a:ext cx="2011680" cy="298027"/>
          </a:xfrm>
          <a:prstGeom prst="rect">
            <a:avLst/>
          </a:prstGeom>
        </p:spPr>
        <p:txBody>
          <a:bodyPr lIns="0" tIns="0" rIns="0" bIns="0" rtlCol="0" anchor="t">
            <a:spAutoFit/>
          </a:bodyPr>
          <a:lstStyle/>
          <a:p>
            <a:pPr algn="r">
              <a:lnSpc>
                <a:spcPts val="1535"/>
              </a:lnSpc>
            </a:pPr>
            <a:r>
              <a:rPr lang="en-US" sz="1279" spc="11">
                <a:solidFill>
                  <a:srgbClr val="898989"/>
                </a:solidFill>
                <a:latin typeface="TT Rounds Condensed"/>
              </a:rPr>
              <a:t>9</a:t>
            </a:r>
          </a:p>
        </p:txBody>
      </p:sp>
      <p:sp>
        <p:nvSpPr>
          <p:cNvPr id="13" name="Freeform 13"/>
          <p:cNvSpPr/>
          <p:nvPr/>
        </p:nvSpPr>
        <p:spPr>
          <a:xfrm>
            <a:off x="1122357" y="3819700"/>
            <a:ext cx="7507179" cy="2776686"/>
          </a:xfrm>
          <a:custGeom>
            <a:avLst/>
            <a:gdLst/>
            <a:ahLst/>
            <a:cxnLst/>
            <a:rect l="l" t="t" r="r" b="b"/>
            <a:pathLst>
              <a:path w="7507179" h="2776686">
                <a:moveTo>
                  <a:pt x="0" y="0"/>
                </a:moveTo>
                <a:lnTo>
                  <a:pt x="7507179" y="0"/>
                </a:lnTo>
                <a:lnTo>
                  <a:pt x="7507179" y="2776686"/>
                </a:lnTo>
                <a:lnTo>
                  <a:pt x="0" y="2776686"/>
                </a:lnTo>
                <a:lnTo>
                  <a:pt x="0" y="0"/>
                </a:lnTo>
                <a:close/>
              </a:path>
            </a:pathLst>
          </a:custGeom>
          <a:blipFill>
            <a:blip r:embed="rId4"/>
            <a:stretch>
              <a:fillRect l="-6146" t="-271926" r="-7012" b="-60505"/>
            </a:stretch>
          </a:blipFill>
        </p:spPr>
        <p:txBody>
          <a:bodyPr/>
          <a:lstStyle/>
          <a:p>
            <a:endParaRPr lang="fr-F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6758486"/>
            <a:ext cx="9753600" cy="556716"/>
            <a:chOff x="0" y="0"/>
            <a:chExt cx="13004800" cy="742288"/>
          </a:xfrm>
        </p:grpSpPr>
        <p:sp>
          <p:nvSpPr>
            <p:cNvPr id="3" name="Freeform 3"/>
            <p:cNvSpPr/>
            <p:nvPr/>
          </p:nvSpPr>
          <p:spPr>
            <a:xfrm>
              <a:off x="0" y="0"/>
              <a:ext cx="13004800" cy="742315"/>
            </a:xfrm>
            <a:custGeom>
              <a:avLst/>
              <a:gdLst/>
              <a:ahLst/>
              <a:cxnLst/>
              <a:rect l="l" t="t" r="r" b="b"/>
              <a:pathLst>
                <a:path w="13004800" h="742315">
                  <a:moveTo>
                    <a:pt x="0" y="0"/>
                  </a:moveTo>
                  <a:lnTo>
                    <a:pt x="13004800" y="0"/>
                  </a:lnTo>
                  <a:lnTo>
                    <a:pt x="13004800" y="742315"/>
                  </a:lnTo>
                  <a:lnTo>
                    <a:pt x="0" y="742315"/>
                  </a:lnTo>
                  <a:close/>
                </a:path>
              </a:pathLst>
            </a:custGeom>
            <a:gradFill rotWithShape="1">
              <a:gsLst>
                <a:gs pos="0">
                  <a:srgbClr val="004983">
                    <a:alpha val="100000"/>
                  </a:srgbClr>
                </a:gs>
                <a:gs pos="100000">
                  <a:srgbClr val="0077D4">
                    <a:alpha val="100000"/>
                  </a:srgbClr>
                </a:gs>
              </a:gsLst>
              <a:lin ang="11574577"/>
            </a:gradFill>
          </p:spPr>
          <p:txBody>
            <a:bodyPr/>
            <a:lstStyle/>
            <a:p>
              <a:endParaRPr lang="fr-FR"/>
            </a:p>
          </p:txBody>
        </p:sp>
      </p:grpSp>
      <p:grpSp>
        <p:nvGrpSpPr>
          <p:cNvPr id="4" name="Group 4"/>
          <p:cNvGrpSpPr/>
          <p:nvPr/>
        </p:nvGrpSpPr>
        <p:grpSpPr>
          <a:xfrm>
            <a:off x="-852" y="0"/>
            <a:ext cx="9753598" cy="809194"/>
            <a:chOff x="0" y="0"/>
            <a:chExt cx="13004797" cy="1078925"/>
          </a:xfrm>
        </p:grpSpPr>
        <p:sp>
          <p:nvSpPr>
            <p:cNvPr id="5" name="Freeform 5"/>
            <p:cNvSpPr/>
            <p:nvPr/>
          </p:nvSpPr>
          <p:spPr>
            <a:xfrm>
              <a:off x="0" y="0"/>
              <a:ext cx="13004800" cy="1078865"/>
            </a:xfrm>
            <a:custGeom>
              <a:avLst/>
              <a:gdLst/>
              <a:ahLst/>
              <a:cxnLst/>
              <a:rect l="l" t="t" r="r" b="b"/>
              <a:pathLst>
                <a:path w="13004800" h="1078865">
                  <a:moveTo>
                    <a:pt x="0" y="0"/>
                  </a:moveTo>
                  <a:lnTo>
                    <a:pt x="13004800" y="0"/>
                  </a:lnTo>
                  <a:lnTo>
                    <a:pt x="13004800" y="1078865"/>
                  </a:lnTo>
                  <a:lnTo>
                    <a:pt x="0" y="1078865"/>
                  </a:lnTo>
                  <a:close/>
                </a:path>
              </a:pathLst>
            </a:custGeom>
            <a:gradFill rotWithShape="1">
              <a:gsLst>
                <a:gs pos="0">
                  <a:srgbClr val="004983">
                    <a:alpha val="100000"/>
                  </a:srgbClr>
                </a:gs>
                <a:gs pos="100000">
                  <a:srgbClr val="0077D4">
                    <a:alpha val="100000"/>
                  </a:srgbClr>
                </a:gs>
              </a:gsLst>
              <a:lin ang="0"/>
            </a:gradFill>
          </p:spPr>
          <p:txBody>
            <a:bodyPr/>
            <a:lstStyle/>
            <a:p>
              <a:endParaRPr lang="fr-FR"/>
            </a:p>
          </p:txBody>
        </p:sp>
      </p:grpSp>
      <p:sp>
        <p:nvSpPr>
          <p:cNvPr id="6" name="Freeform 6"/>
          <p:cNvSpPr/>
          <p:nvPr/>
        </p:nvSpPr>
        <p:spPr>
          <a:xfrm>
            <a:off x="176437" y="6819393"/>
            <a:ext cx="2097593" cy="441968"/>
          </a:xfrm>
          <a:custGeom>
            <a:avLst/>
            <a:gdLst/>
            <a:ahLst/>
            <a:cxnLst/>
            <a:rect l="l" t="t" r="r" b="b"/>
            <a:pathLst>
              <a:path w="2097593" h="441968">
                <a:moveTo>
                  <a:pt x="0" y="0"/>
                </a:moveTo>
                <a:lnTo>
                  <a:pt x="2097593" y="0"/>
                </a:lnTo>
                <a:lnTo>
                  <a:pt x="2097593" y="441968"/>
                </a:lnTo>
                <a:lnTo>
                  <a:pt x="0" y="441968"/>
                </a:lnTo>
                <a:lnTo>
                  <a:pt x="0" y="0"/>
                </a:lnTo>
                <a:close/>
              </a:path>
            </a:pathLst>
          </a:custGeom>
          <a:blipFill>
            <a:blip r:embed="rId2"/>
            <a:stretch>
              <a:fillRect l="-200" r="-200"/>
            </a:stretch>
          </a:blipFill>
        </p:spPr>
        <p:txBody>
          <a:bodyPr/>
          <a:lstStyle/>
          <a:p>
            <a:endParaRPr lang="fr-FR"/>
          </a:p>
        </p:txBody>
      </p:sp>
      <p:grpSp>
        <p:nvGrpSpPr>
          <p:cNvPr id="7" name="Group 7"/>
          <p:cNvGrpSpPr/>
          <p:nvPr/>
        </p:nvGrpSpPr>
        <p:grpSpPr>
          <a:xfrm>
            <a:off x="684780" y="3932420"/>
            <a:ext cx="8475813" cy="2704902"/>
            <a:chOff x="0" y="0"/>
            <a:chExt cx="3139190" cy="1001816"/>
          </a:xfrm>
        </p:grpSpPr>
        <p:sp>
          <p:nvSpPr>
            <p:cNvPr id="8" name="Freeform 8"/>
            <p:cNvSpPr/>
            <p:nvPr/>
          </p:nvSpPr>
          <p:spPr>
            <a:xfrm>
              <a:off x="0" y="0"/>
              <a:ext cx="3139190" cy="1001816"/>
            </a:xfrm>
            <a:custGeom>
              <a:avLst/>
              <a:gdLst/>
              <a:ahLst/>
              <a:cxnLst/>
              <a:rect l="l" t="t" r="r" b="b"/>
              <a:pathLst>
                <a:path w="3139190" h="1001816">
                  <a:moveTo>
                    <a:pt x="32883" y="0"/>
                  </a:moveTo>
                  <a:lnTo>
                    <a:pt x="3106307" y="0"/>
                  </a:lnTo>
                  <a:cubicBezTo>
                    <a:pt x="3115028" y="0"/>
                    <a:pt x="3123392" y="3464"/>
                    <a:pt x="3129559" y="9631"/>
                  </a:cubicBezTo>
                  <a:cubicBezTo>
                    <a:pt x="3135725" y="15798"/>
                    <a:pt x="3139190" y="24162"/>
                    <a:pt x="3139190" y="32883"/>
                  </a:cubicBezTo>
                  <a:lnTo>
                    <a:pt x="3139190" y="968933"/>
                  </a:lnTo>
                  <a:cubicBezTo>
                    <a:pt x="3139190" y="977654"/>
                    <a:pt x="3135725" y="986018"/>
                    <a:pt x="3129559" y="992184"/>
                  </a:cubicBezTo>
                  <a:cubicBezTo>
                    <a:pt x="3123392" y="998351"/>
                    <a:pt x="3115028" y="1001816"/>
                    <a:pt x="3106307" y="1001816"/>
                  </a:cubicBezTo>
                  <a:lnTo>
                    <a:pt x="32883" y="1001816"/>
                  </a:lnTo>
                  <a:cubicBezTo>
                    <a:pt x="24162" y="1001816"/>
                    <a:pt x="15798" y="998351"/>
                    <a:pt x="9631" y="992184"/>
                  </a:cubicBezTo>
                  <a:cubicBezTo>
                    <a:pt x="3464" y="986018"/>
                    <a:pt x="0" y="977654"/>
                    <a:pt x="0" y="968933"/>
                  </a:cubicBezTo>
                  <a:lnTo>
                    <a:pt x="0" y="32883"/>
                  </a:lnTo>
                  <a:cubicBezTo>
                    <a:pt x="0" y="24162"/>
                    <a:pt x="3464" y="15798"/>
                    <a:pt x="9631" y="9631"/>
                  </a:cubicBezTo>
                  <a:cubicBezTo>
                    <a:pt x="15798" y="3464"/>
                    <a:pt x="24162" y="0"/>
                    <a:pt x="32883" y="0"/>
                  </a:cubicBezTo>
                  <a:close/>
                </a:path>
              </a:pathLst>
            </a:custGeom>
            <a:solidFill>
              <a:srgbClr val="F9AF42">
                <a:alpha val="52941"/>
              </a:srgbClr>
            </a:solidFill>
          </p:spPr>
          <p:txBody>
            <a:bodyPr/>
            <a:lstStyle/>
            <a:p>
              <a:endParaRPr lang="fr-FR"/>
            </a:p>
          </p:txBody>
        </p:sp>
        <p:sp>
          <p:nvSpPr>
            <p:cNvPr id="9" name="TextBox 9"/>
            <p:cNvSpPr txBox="1"/>
            <p:nvPr/>
          </p:nvSpPr>
          <p:spPr>
            <a:xfrm>
              <a:off x="0" y="0"/>
              <a:ext cx="3139190" cy="1001816"/>
            </a:xfrm>
            <a:prstGeom prst="rect">
              <a:avLst/>
            </a:prstGeom>
          </p:spPr>
          <p:txBody>
            <a:bodyPr lIns="50800" tIns="50800" rIns="50800" bIns="50800" rtlCol="0" anchor="ctr"/>
            <a:lstStyle/>
            <a:p>
              <a:pPr algn="ctr">
                <a:lnSpc>
                  <a:spcPts val="1536"/>
                </a:lnSpc>
              </a:pPr>
              <a:endParaRPr/>
            </a:p>
          </p:txBody>
        </p:sp>
      </p:grpSp>
      <p:sp>
        <p:nvSpPr>
          <p:cNvPr id="10" name="Freeform 10"/>
          <p:cNvSpPr/>
          <p:nvPr/>
        </p:nvSpPr>
        <p:spPr>
          <a:xfrm>
            <a:off x="859768" y="4138562"/>
            <a:ext cx="3792576" cy="2292618"/>
          </a:xfrm>
          <a:custGeom>
            <a:avLst/>
            <a:gdLst/>
            <a:ahLst/>
            <a:cxnLst/>
            <a:rect l="l" t="t" r="r" b="b"/>
            <a:pathLst>
              <a:path w="3792576" h="2292618">
                <a:moveTo>
                  <a:pt x="0" y="0"/>
                </a:moveTo>
                <a:lnTo>
                  <a:pt x="3792576" y="0"/>
                </a:lnTo>
                <a:lnTo>
                  <a:pt x="3792576" y="2292618"/>
                </a:lnTo>
                <a:lnTo>
                  <a:pt x="0" y="2292618"/>
                </a:lnTo>
                <a:lnTo>
                  <a:pt x="0" y="0"/>
                </a:lnTo>
                <a:close/>
              </a:path>
            </a:pathLst>
          </a:custGeom>
          <a:blipFill>
            <a:blip r:embed="rId3"/>
            <a:stretch>
              <a:fillRect l="-8071" t="-125849" r="-9199" b="-48352"/>
            </a:stretch>
          </a:blipFill>
        </p:spPr>
        <p:txBody>
          <a:bodyPr/>
          <a:lstStyle/>
          <a:p>
            <a:endParaRPr lang="fr-FR"/>
          </a:p>
        </p:txBody>
      </p:sp>
      <p:grpSp>
        <p:nvGrpSpPr>
          <p:cNvPr id="11" name="Group 11"/>
          <p:cNvGrpSpPr/>
          <p:nvPr/>
        </p:nvGrpSpPr>
        <p:grpSpPr>
          <a:xfrm>
            <a:off x="593007" y="930358"/>
            <a:ext cx="8475813" cy="2897287"/>
            <a:chOff x="0" y="0"/>
            <a:chExt cx="3139190" cy="1073069"/>
          </a:xfrm>
        </p:grpSpPr>
        <p:sp>
          <p:nvSpPr>
            <p:cNvPr id="12" name="Freeform 12"/>
            <p:cNvSpPr/>
            <p:nvPr/>
          </p:nvSpPr>
          <p:spPr>
            <a:xfrm>
              <a:off x="0" y="0"/>
              <a:ext cx="3139190" cy="1073069"/>
            </a:xfrm>
            <a:custGeom>
              <a:avLst/>
              <a:gdLst/>
              <a:ahLst/>
              <a:cxnLst/>
              <a:rect l="l" t="t" r="r" b="b"/>
              <a:pathLst>
                <a:path w="3139190" h="1073069">
                  <a:moveTo>
                    <a:pt x="32883" y="0"/>
                  </a:moveTo>
                  <a:lnTo>
                    <a:pt x="3106307" y="0"/>
                  </a:lnTo>
                  <a:cubicBezTo>
                    <a:pt x="3115028" y="0"/>
                    <a:pt x="3123392" y="3464"/>
                    <a:pt x="3129559" y="9631"/>
                  </a:cubicBezTo>
                  <a:cubicBezTo>
                    <a:pt x="3135725" y="15798"/>
                    <a:pt x="3139190" y="24162"/>
                    <a:pt x="3139190" y="32883"/>
                  </a:cubicBezTo>
                  <a:lnTo>
                    <a:pt x="3139190" y="1040187"/>
                  </a:lnTo>
                  <a:cubicBezTo>
                    <a:pt x="3139190" y="1048908"/>
                    <a:pt x="3135725" y="1057272"/>
                    <a:pt x="3129559" y="1063438"/>
                  </a:cubicBezTo>
                  <a:cubicBezTo>
                    <a:pt x="3123392" y="1069605"/>
                    <a:pt x="3115028" y="1073069"/>
                    <a:pt x="3106307" y="1073069"/>
                  </a:cubicBezTo>
                  <a:lnTo>
                    <a:pt x="32883" y="1073069"/>
                  </a:lnTo>
                  <a:cubicBezTo>
                    <a:pt x="24162" y="1073069"/>
                    <a:pt x="15798" y="1069605"/>
                    <a:pt x="9631" y="1063438"/>
                  </a:cubicBezTo>
                  <a:cubicBezTo>
                    <a:pt x="3464" y="1057272"/>
                    <a:pt x="0" y="1048908"/>
                    <a:pt x="0" y="1040187"/>
                  </a:cubicBezTo>
                  <a:lnTo>
                    <a:pt x="0" y="32883"/>
                  </a:lnTo>
                  <a:cubicBezTo>
                    <a:pt x="0" y="24162"/>
                    <a:pt x="3464" y="15798"/>
                    <a:pt x="9631" y="9631"/>
                  </a:cubicBezTo>
                  <a:cubicBezTo>
                    <a:pt x="15798" y="3464"/>
                    <a:pt x="24162" y="0"/>
                    <a:pt x="32883" y="0"/>
                  </a:cubicBezTo>
                  <a:close/>
                </a:path>
              </a:pathLst>
            </a:custGeom>
            <a:solidFill>
              <a:srgbClr val="F9AF42">
                <a:alpha val="52941"/>
              </a:srgbClr>
            </a:solidFill>
          </p:spPr>
          <p:txBody>
            <a:bodyPr/>
            <a:lstStyle/>
            <a:p>
              <a:endParaRPr lang="fr-FR"/>
            </a:p>
          </p:txBody>
        </p:sp>
        <p:sp>
          <p:nvSpPr>
            <p:cNvPr id="13" name="TextBox 13"/>
            <p:cNvSpPr txBox="1"/>
            <p:nvPr/>
          </p:nvSpPr>
          <p:spPr>
            <a:xfrm>
              <a:off x="0" y="0"/>
              <a:ext cx="3139190" cy="1073069"/>
            </a:xfrm>
            <a:prstGeom prst="rect">
              <a:avLst/>
            </a:prstGeom>
          </p:spPr>
          <p:txBody>
            <a:bodyPr lIns="50800" tIns="50800" rIns="50800" bIns="50800" rtlCol="0" anchor="ctr"/>
            <a:lstStyle/>
            <a:p>
              <a:pPr algn="ctr">
                <a:lnSpc>
                  <a:spcPts val="1536"/>
                </a:lnSpc>
              </a:pPr>
              <a:endParaRPr/>
            </a:p>
          </p:txBody>
        </p:sp>
      </p:grpSp>
      <p:sp>
        <p:nvSpPr>
          <p:cNvPr id="14" name="Freeform 14"/>
          <p:cNvSpPr/>
          <p:nvPr/>
        </p:nvSpPr>
        <p:spPr>
          <a:xfrm>
            <a:off x="5108010" y="1009035"/>
            <a:ext cx="3430909" cy="2291442"/>
          </a:xfrm>
          <a:custGeom>
            <a:avLst/>
            <a:gdLst/>
            <a:ahLst/>
            <a:cxnLst/>
            <a:rect l="l" t="t" r="r" b="b"/>
            <a:pathLst>
              <a:path w="3430909" h="2291442">
                <a:moveTo>
                  <a:pt x="0" y="0"/>
                </a:moveTo>
                <a:lnTo>
                  <a:pt x="3430909" y="0"/>
                </a:lnTo>
                <a:lnTo>
                  <a:pt x="3430909" y="2291442"/>
                </a:lnTo>
                <a:lnTo>
                  <a:pt x="0" y="2291442"/>
                </a:lnTo>
                <a:lnTo>
                  <a:pt x="0" y="0"/>
                </a:lnTo>
                <a:close/>
              </a:path>
            </a:pathLst>
          </a:custGeom>
          <a:blipFill>
            <a:blip r:embed="rId4"/>
            <a:stretch>
              <a:fillRect r="-12"/>
            </a:stretch>
          </a:blipFill>
        </p:spPr>
        <p:txBody>
          <a:bodyPr/>
          <a:lstStyle/>
          <a:p>
            <a:endParaRPr lang="fr-FR"/>
          </a:p>
        </p:txBody>
      </p:sp>
      <p:sp>
        <p:nvSpPr>
          <p:cNvPr id="15" name="TextBox 15"/>
          <p:cNvSpPr txBox="1"/>
          <p:nvPr/>
        </p:nvSpPr>
        <p:spPr>
          <a:xfrm>
            <a:off x="336716" y="211422"/>
            <a:ext cx="9080155" cy="395882"/>
          </a:xfrm>
          <a:prstGeom prst="rect">
            <a:avLst/>
          </a:prstGeom>
        </p:spPr>
        <p:txBody>
          <a:bodyPr lIns="0" tIns="0" rIns="0" bIns="0" rtlCol="0" anchor="t">
            <a:spAutoFit/>
          </a:bodyPr>
          <a:lstStyle/>
          <a:p>
            <a:pPr algn="l">
              <a:lnSpc>
                <a:spcPts val="3086"/>
              </a:lnSpc>
            </a:pPr>
            <a:r>
              <a:rPr lang="en-US" sz="2670" spc="-16">
                <a:solidFill>
                  <a:srgbClr val="FFFFFF"/>
                </a:solidFill>
                <a:latin typeface="Glacial Indifference Bold"/>
              </a:rPr>
              <a:t>Assessing engagement and dialogue</a:t>
            </a:r>
          </a:p>
        </p:txBody>
      </p:sp>
      <p:sp>
        <p:nvSpPr>
          <p:cNvPr id="16" name="TextBox 16"/>
          <p:cNvSpPr txBox="1"/>
          <p:nvPr/>
        </p:nvSpPr>
        <p:spPr>
          <a:xfrm>
            <a:off x="681198" y="1783694"/>
            <a:ext cx="4149715" cy="1219190"/>
          </a:xfrm>
          <a:prstGeom prst="rect">
            <a:avLst/>
          </a:prstGeom>
        </p:spPr>
        <p:txBody>
          <a:bodyPr lIns="0" tIns="0" rIns="0" bIns="0" rtlCol="0" anchor="t">
            <a:spAutoFit/>
          </a:bodyPr>
          <a:lstStyle/>
          <a:p>
            <a:pPr algn="r">
              <a:lnSpc>
                <a:spcPts val="1918"/>
              </a:lnSpc>
            </a:pPr>
            <a:r>
              <a:rPr lang="en-US" sz="1973" spc="17">
                <a:solidFill>
                  <a:srgbClr val="284493"/>
                </a:solidFill>
                <a:latin typeface="Glacial Indifference Bold"/>
              </a:rPr>
              <a:t>Engagement </a:t>
            </a:r>
            <a:r>
              <a:rPr lang="en-US" sz="1973" spc="17">
                <a:solidFill>
                  <a:srgbClr val="284493"/>
                </a:solidFill>
                <a:latin typeface="Glacial Indifference"/>
              </a:rPr>
              <a:t>and </a:t>
            </a:r>
            <a:r>
              <a:rPr lang="en-US" sz="1973" spc="17">
                <a:solidFill>
                  <a:srgbClr val="284493"/>
                </a:solidFill>
                <a:latin typeface="Glacial Indifference Bold"/>
              </a:rPr>
              <a:t>dialogue </a:t>
            </a:r>
            <a:r>
              <a:rPr lang="en-US" sz="1973" spc="17">
                <a:solidFill>
                  <a:srgbClr val="284493"/>
                </a:solidFill>
                <a:latin typeface="Glacial Indifference"/>
              </a:rPr>
              <a:t>are </a:t>
            </a:r>
          </a:p>
          <a:p>
            <a:pPr algn="r">
              <a:lnSpc>
                <a:spcPts val="1918"/>
              </a:lnSpc>
            </a:pPr>
            <a:r>
              <a:rPr lang="en-US" sz="1973" u="sng" spc="17">
                <a:solidFill>
                  <a:srgbClr val="284493"/>
                </a:solidFill>
                <a:latin typeface="Glacial Indifference Bold Italics"/>
              </a:rPr>
              <a:t>not</a:t>
            </a:r>
            <a:r>
              <a:rPr lang="en-US" sz="1973" spc="17">
                <a:solidFill>
                  <a:srgbClr val="284493"/>
                </a:solidFill>
                <a:latin typeface="Glacial Indifference Bold Italics"/>
              </a:rPr>
              <a:t> </a:t>
            </a:r>
            <a:r>
              <a:rPr lang="en-US" sz="1973" spc="17">
                <a:solidFill>
                  <a:srgbClr val="284493"/>
                </a:solidFill>
                <a:latin typeface="Glacial Indifference"/>
              </a:rPr>
              <a:t>yet among </a:t>
            </a:r>
            <a:r>
              <a:rPr lang="en-US" sz="1973" spc="17">
                <a:solidFill>
                  <a:srgbClr val="284493"/>
                </a:solidFill>
                <a:latin typeface="Glacial Indifference Bold"/>
              </a:rPr>
              <a:t>mainstream factors</a:t>
            </a:r>
            <a:r>
              <a:rPr lang="en-US" sz="1973" spc="17">
                <a:solidFill>
                  <a:srgbClr val="284493"/>
                </a:solidFill>
                <a:latin typeface="Glacial Indifference"/>
              </a:rPr>
              <a:t> considered in monitoring of open science practices.</a:t>
            </a:r>
          </a:p>
          <a:p>
            <a:pPr algn="r">
              <a:lnSpc>
                <a:spcPts val="1918"/>
              </a:lnSpc>
            </a:pPr>
            <a:endParaRPr lang="en-US" sz="1973" spc="17">
              <a:solidFill>
                <a:srgbClr val="284493"/>
              </a:solidFill>
              <a:latin typeface="Glacial Indifference"/>
            </a:endParaRPr>
          </a:p>
        </p:txBody>
      </p:sp>
      <p:sp>
        <p:nvSpPr>
          <p:cNvPr id="17" name="TextBox 17"/>
          <p:cNvSpPr txBox="1"/>
          <p:nvPr/>
        </p:nvSpPr>
        <p:spPr>
          <a:xfrm>
            <a:off x="6979920" y="6825828"/>
            <a:ext cx="2011680" cy="298027"/>
          </a:xfrm>
          <a:prstGeom prst="rect">
            <a:avLst/>
          </a:prstGeom>
        </p:spPr>
        <p:txBody>
          <a:bodyPr lIns="0" tIns="0" rIns="0" bIns="0" rtlCol="0" anchor="t">
            <a:spAutoFit/>
          </a:bodyPr>
          <a:lstStyle/>
          <a:p>
            <a:pPr algn="r">
              <a:lnSpc>
                <a:spcPts val="1535"/>
              </a:lnSpc>
            </a:pPr>
            <a:r>
              <a:rPr lang="en-US" sz="1279" spc="11">
                <a:solidFill>
                  <a:srgbClr val="898989"/>
                </a:solidFill>
                <a:latin typeface="TT Rounds Condensed"/>
              </a:rPr>
              <a:t>10</a:t>
            </a:r>
          </a:p>
        </p:txBody>
      </p:sp>
      <p:sp>
        <p:nvSpPr>
          <p:cNvPr id="18" name="TextBox 18"/>
          <p:cNvSpPr txBox="1"/>
          <p:nvPr/>
        </p:nvSpPr>
        <p:spPr>
          <a:xfrm>
            <a:off x="5046367" y="3418101"/>
            <a:ext cx="3554195" cy="333375"/>
          </a:xfrm>
          <a:prstGeom prst="rect">
            <a:avLst/>
          </a:prstGeom>
        </p:spPr>
        <p:txBody>
          <a:bodyPr lIns="0" tIns="0" rIns="0" bIns="0" rtlCol="0" anchor="t">
            <a:spAutoFit/>
          </a:bodyPr>
          <a:lstStyle/>
          <a:p>
            <a:pPr algn="l">
              <a:lnSpc>
                <a:spcPts val="1287"/>
              </a:lnSpc>
            </a:pPr>
            <a:r>
              <a:rPr lang="en-US" sz="1073">
                <a:solidFill>
                  <a:srgbClr val="666666"/>
                </a:solidFill>
                <a:latin typeface="Roboto"/>
              </a:rPr>
              <a:t>Citizen scientist Beth Reille takes a water clarity reading on the Hutt River. [Photo: Dave Allen, NIWA]</a:t>
            </a:r>
          </a:p>
        </p:txBody>
      </p:sp>
      <p:sp>
        <p:nvSpPr>
          <p:cNvPr id="19" name="TextBox 19"/>
          <p:cNvSpPr txBox="1"/>
          <p:nvPr/>
        </p:nvSpPr>
        <p:spPr>
          <a:xfrm>
            <a:off x="4781705" y="4170545"/>
            <a:ext cx="4209895" cy="2171593"/>
          </a:xfrm>
          <a:prstGeom prst="rect">
            <a:avLst/>
          </a:prstGeom>
        </p:spPr>
        <p:txBody>
          <a:bodyPr lIns="0" tIns="0" rIns="0" bIns="0" rtlCol="0" anchor="t">
            <a:spAutoFit/>
          </a:bodyPr>
          <a:lstStyle/>
          <a:p>
            <a:pPr algn="just">
              <a:lnSpc>
                <a:spcPts val="1914"/>
              </a:lnSpc>
            </a:pPr>
            <a:r>
              <a:rPr lang="en-US" sz="1969" spc="18">
                <a:solidFill>
                  <a:srgbClr val="284493"/>
                </a:solidFill>
                <a:latin typeface="Glacial Indifference Bold"/>
              </a:rPr>
              <a:t>Rise of interest</a:t>
            </a:r>
            <a:r>
              <a:rPr lang="en-US" sz="1969" spc="18">
                <a:solidFill>
                  <a:srgbClr val="284493"/>
                </a:solidFill>
                <a:latin typeface="Glacial Indifference"/>
              </a:rPr>
              <a:t> in scientific projects incorporating </a:t>
            </a:r>
            <a:r>
              <a:rPr lang="en-US" sz="1969" spc="18">
                <a:solidFill>
                  <a:srgbClr val="284493"/>
                </a:solidFill>
                <a:latin typeface="Glacial Indifference Bold"/>
              </a:rPr>
              <a:t>societal engagement:</a:t>
            </a:r>
          </a:p>
          <a:p>
            <a:pPr marL="425322" lvl="1" indent="-212661" algn="just">
              <a:lnSpc>
                <a:spcPts val="1914"/>
              </a:lnSpc>
              <a:buFont typeface="Arial"/>
              <a:buChar char="•"/>
            </a:pPr>
            <a:r>
              <a:rPr lang="en-US" sz="1969" spc="17">
                <a:solidFill>
                  <a:srgbClr val="0077D4"/>
                </a:solidFill>
                <a:latin typeface="Glacial Indifference"/>
              </a:rPr>
              <a:t>Increase in funding</a:t>
            </a:r>
          </a:p>
          <a:p>
            <a:pPr marL="425322" lvl="1" indent="-212661" algn="just">
              <a:lnSpc>
                <a:spcPts val="1914"/>
              </a:lnSpc>
              <a:buFont typeface="Arial"/>
              <a:buChar char="•"/>
            </a:pPr>
            <a:r>
              <a:rPr lang="en-US" sz="1969" spc="17">
                <a:solidFill>
                  <a:srgbClr val="0077D4"/>
                </a:solidFill>
                <a:latin typeface="Glacial Indifference"/>
              </a:rPr>
              <a:t>Increase in recorded numbers of citizens engaging in science or producing data products</a:t>
            </a:r>
          </a:p>
          <a:p>
            <a:pPr marL="425322" lvl="1" indent="-212661" algn="just">
              <a:lnSpc>
                <a:spcPts val="1914"/>
              </a:lnSpc>
              <a:buFont typeface="Arial"/>
              <a:buChar char="•"/>
            </a:pPr>
            <a:r>
              <a:rPr lang="en-US" sz="1969" spc="18">
                <a:solidFill>
                  <a:srgbClr val="0077D4"/>
                </a:solidFill>
                <a:latin typeface="Glacial Indifference"/>
              </a:rPr>
              <a:t>Increase in number of scientific publications related to citizen science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6758486"/>
            <a:ext cx="9753600" cy="556716"/>
            <a:chOff x="0" y="0"/>
            <a:chExt cx="13004800" cy="742288"/>
          </a:xfrm>
        </p:grpSpPr>
        <p:sp>
          <p:nvSpPr>
            <p:cNvPr id="3" name="Freeform 3"/>
            <p:cNvSpPr/>
            <p:nvPr/>
          </p:nvSpPr>
          <p:spPr>
            <a:xfrm>
              <a:off x="0" y="0"/>
              <a:ext cx="13004800" cy="742315"/>
            </a:xfrm>
            <a:custGeom>
              <a:avLst/>
              <a:gdLst/>
              <a:ahLst/>
              <a:cxnLst/>
              <a:rect l="l" t="t" r="r" b="b"/>
              <a:pathLst>
                <a:path w="13004800" h="742315">
                  <a:moveTo>
                    <a:pt x="0" y="0"/>
                  </a:moveTo>
                  <a:lnTo>
                    <a:pt x="13004800" y="0"/>
                  </a:lnTo>
                  <a:lnTo>
                    <a:pt x="13004800" y="742315"/>
                  </a:lnTo>
                  <a:lnTo>
                    <a:pt x="0" y="742315"/>
                  </a:lnTo>
                  <a:close/>
                </a:path>
              </a:pathLst>
            </a:custGeom>
            <a:gradFill rotWithShape="1">
              <a:gsLst>
                <a:gs pos="0">
                  <a:srgbClr val="004983">
                    <a:alpha val="100000"/>
                  </a:srgbClr>
                </a:gs>
                <a:gs pos="100000">
                  <a:srgbClr val="0077D4">
                    <a:alpha val="100000"/>
                  </a:srgbClr>
                </a:gs>
              </a:gsLst>
              <a:lin ang="11574577"/>
            </a:gradFill>
          </p:spPr>
          <p:txBody>
            <a:bodyPr/>
            <a:lstStyle/>
            <a:p>
              <a:endParaRPr lang="fr-FR"/>
            </a:p>
          </p:txBody>
        </p:sp>
      </p:grpSp>
      <p:grpSp>
        <p:nvGrpSpPr>
          <p:cNvPr id="4" name="Group 4"/>
          <p:cNvGrpSpPr/>
          <p:nvPr/>
        </p:nvGrpSpPr>
        <p:grpSpPr>
          <a:xfrm>
            <a:off x="-852" y="31"/>
            <a:ext cx="9753598" cy="809194"/>
            <a:chOff x="0" y="0"/>
            <a:chExt cx="13004797" cy="1078925"/>
          </a:xfrm>
        </p:grpSpPr>
        <p:sp>
          <p:nvSpPr>
            <p:cNvPr id="5" name="Freeform 5"/>
            <p:cNvSpPr/>
            <p:nvPr/>
          </p:nvSpPr>
          <p:spPr>
            <a:xfrm>
              <a:off x="0" y="0"/>
              <a:ext cx="13004800" cy="1078865"/>
            </a:xfrm>
            <a:custGeom>
              <a:avLst/>
              <a:gdLst/>
              <a:ahLst/>
              <a:cxnLst/>
              <a:rect l="l" t="t" r="r" b="b"/>
              <a:pathLst>
                <a:path w="13004800" h="1078865">
                  <a:moveTo>
                    <a:pt x="0" y="0"/>
                  </a:moveTo>
                  <a:lnTo>
                    <a:pt x="13004800" y="0"/>
                  </a:lnTo>
                  <a:lnTo>
                    <a:pt x="13004800" y="1078865"/>
                  </a:lnTo>
                  <a:lnTo>
                    <a:pt x="0" y="1078865"/>
                  </a:lnTo>
                  <a:close/>
                </a:path>
              </a:pathLst>
            </a:custGeom>
            <a:gradFill rotWithShape="1">
              <a:gsLst>
                <a:gs pos="0">
                  <a:srgbClr val="004983">
                    <a:alpha val="100000"/>
                  </a:srgbClr>
                </a:gs>
                <a:gs pos="100000">
                  <a:srgbClr val="0077D4">
                    <a:alpha val="100000"/>
                  </a:srgbClr>
                </a:gs>
              </a:gsLst>
              <a:lin ang="0"/>
            </a:gradFill>
          </p:spPr>
          <p:txBody>
            <a:bodyPr/>
            <a:lstStyle/>
            <a:p>
              <a:endParaRPr lang="fr-FR"/>
            </a:p>
          </p:txBody>
        </p:sp>
      </p:grpSp>
      <p:sp>
        <p:nvSpPr>
          <p:cNvPr id="6" name="Freeform 6"/>
          <p:cNvSpPr/>
          <p:nvPr/>
        </p:nvSpPr>
        <p:spPr>
          <a:xfrm>
            <a:off x="176437" y="6819393"/>
            <a:ext cx="2097593" cy="441968"/>
          </a:xfrm>
          <a:custGeom>
            <a:avLst/>
            <a:gdLst/>
            <a:ahLst/>
            <a:cxnLst/>
            <a:rect l="l" t="t" r="r" b="b"/>
            <a:pathLst>
              <a:path w="2097593" h="441968">
                <a:moveTo>
                  <a:pt x="0" y="0"/>
                </a:moveTo>
                <a:lnTo>
                  <a:pt x="2097593" y="0"/>
                </a:lnTo>
                <a:lnTo>
                  <a:pt x="2097593" y="441968"/>
                </a:lnTo>
                <a:lnTo>
                  <a:pt x="0" y="441968"/>
                </a:lnTo>
                <a:lnTo>
                  <a:pt x="0" y="0"/>
                </a:lnTo>
                <a:close/>
              </a:path>
            </a:pathLst>
          </a:custGeom>
          <a:blipFill>
            <a:blip r:embed="rId3"/>
            <a:stretch>
              <a:fillRect l="-200" r="-200"/>
            </a:stretch>
          </a:blipFill>
        </p:spPr>
        <p:txBody>
          <a:bodyPr/>
          <a:lstStyle/>
          <a:p>
            <a:endParaRPr lang="fr-FR"/>
          </a:p>
        </p:txBody>
      </p:sp>
      <p:sp>
        <p:nvSpPr>
          <p:cNvPr id="7" name="TextBox 7"/>
          <p:cNvSpPr txBox="1"/>
          <p:nvPr/>
        </p:nvSpPr>
        <p:spPr>
          <a:xfrm>
            <a:off x="336716" y="289966"/>
            <a:ext cx="9080155" cy="314994"/>
          </a:xfrm>
          <a:prstGeom prst="rect">
            <a:avLst/>
          </a:prstGeom>
        </p:spPr>
        <p:txBody>
          <a:bodyPr lIns="0" tIns="0" rIns="0" bIns="0" rtlCol="0" anchor="t">
            <a:spAutoFit/>
          </a:bodyPr>
          <a:lstStyle/>
          <a:p>
            <a:pPr algn="l">
              <a:lnSpc>
                <a:spcPts val="2219"/>
              </a:lnSpc>
            </a:pPr>
            <a:r>
              <a:rPr lang="en-US" sz="2666" spc="-16">
                <a:solidFill>
                  <a:srgbClr val="FFFFFF"/>
                </a:solidFill>
                <a:latin typeface="Glacial Indifference Bold"/>
              </a:rPr>
              <a:t>Shifting the culture of science</a:t>
            </a:r>
          </a:p>
        </p:txBody>
      </p:sp>
      <p:sp>
        <p:nvSpPr>
          <p:cNvPr id="8" name="TextBox 8"/>
          <p:cNvSpPr txBox="1"/>
          <p:nvPr/>
        </p:nvSpPr>
        <p:spPr>
          <a:xfrm>
            <a:off x="428143" y="1553439"/>
            <a:ext cx="3974158" cy="4598848"/>
          </a:xfrm>
          <a:prstGeom prst="rect">
            <a:avLst/>
          </a:prstGeom>
        </p:spPr>
        <p:txBody>
          <a:bodyPr lIns="0" tIns="0" rIns="0" bIns="0" rtlCol="0" anchor="t">
            <a:spAutoFit/>
          </a:bodyPr>
          <a:lstStyle/>
          <a:p>
            <a:pPr algn="ctr">
              <a:lnSpc>
                <a:spcPts val="2880"/>
              </a:lnSpc>
            </a:pPr>
            <a:r>
              <a:rPr lang="en-US" sz="2666" spc="24">
                <a:solidFill>
                  <a:srgbClr val="284493"/>
                </a:solidFill>
                <a:latin typeface="Glacial Indifference Bold"/>
              </a:rPr>
              <a:t>Need practical actions </a:t>
            </a:r>
            <a:r>
              <a:rPr lang="en-US" sz="2666" spc="24">
                <a:solidFill>
                  <a:srgbClr val="284493"/>
                </a:solidFill>
                <a:latin typeface="Glacial Indifference Bold Italics"/>
              </a:rPr>
              <a:t>and</a:t>
            </a:r>
            <a:r>
              <a:rPr lang="en-US" sz="2666" spc="24">
                <a:solidFill>
                  <a:srgbClr val="284493"/>
                </a:solidFill>
                <a:latin typeface="Glacial Indifference Bold"/>
              </a:rPr>
              <a:t> cultural shifts</a:t>
            </a:r>
          </a:p>
          <a:p>
            <a:pPr algn="l">
              <a:lnSpc>
                <a:spcPts val="2275"/>
              </a:lnSpc>
            </a:pPr>
            <a:endParaRPr lang="en-US" sz="2666" spc="24">
              <a:solidFill>
                <a:srgbClr val="284493"/>
              </a:solidFill>
              <a:latin typeface="Glacial Indifference Bold"/>
            </a:endParaRPr>
          </a:p>
          <a:p>
            <a:pPr algn="l">
              <a:lnSpc>
                <a:spcPts val="2275"/>
              </a:lnSpc>
            </a:pPr>
            <a:endParaRPr lang="en-US" sz="2666" spc="24">
              <a:solidFill>
                <a:srgbClr val="284493"/>
              </a:solidFill>
              <a:latin typeface="Glacial Indifference Bold"/>
            </a:endParaRPr>
          </a:p>
          <a:p>
            <a:pPr algn="l">
              <a:lnSpc>
                <a:spcPts val="2275"/>
              </a:lnSpc>
            </a:pPr>
            <a:endParaRPr lang="en-US" sz="2666" spc="24">
              <a:solidFill>
                <a:srgbClr val="284493"/>
              </a:solidFill>
              <a:latin typeface="Glacial Indifference Bold"/>
            </a:endParaRPr>
          </a:p>
          <a:p>
            <a:pPr algn="ctr">
              <a:lnSpc>
                <a:spcPts val="2880"/>
              </a:lnSpc>
            </a:pPr>
            <a:r>
              <a:rPr lang="en-US" sz="2666" spc="24">
                <a:solidFill>
                  <a:srgbClr val="284493"/>
                </a:solidFill>
                <a:latin typeface="Glacial Indifference Bold"/>
              </a:rPr>
              <a:t>Equitable </a:t>
            </a:r>
          </a:p>
          <a:p>
            <a:pPr algn="ctr">
              <a:lnSpc>
                <a:spcPts val="2880"/>
              </a:lnSpc>
            </a:pPr>
            <a:r>
              <a:rPr lang="en-US" sz="2666" spc="24">
                <a:solidFill>
                  <a:srgbClr val="284493"/>
                </a:solidFill>
                <a:latin typeface="Glacial Indifference Bold"/>
              </a:rPr>
              <a:t>collaboration</a:t>
            </a:r>
          </a:p>
          <a:p>
            <a:pPr algn="l">
              <a:lnSpc>
                <a:spcPts val="2275"/>
              </a:lnSpc>
            </a:pPr>
            <a:endParaRPr lang="en-US" sz="2666" spc="24">
              <a:solidFill>
                <a:srgbClr val="284493"/>
              </a:solidFill>
              <a:latin typeface="Glacial Indifference Bold"/>
            </a:endParaRPr>
          </a:p>
          <a:p>
            <a:pPr algn="l">
              <a:lnSpc>
                <a:spcPts val="2275"/>
              </a:lnSpc>
            </a:pPr>
            <a:endParaRPr lang="en-US" sz="2666" spc="24">
              <a:solidFill>
                <a:srgbClr val="284493"/>
              </a:solidFill>
              <a:latin typeface="Glacial Indifference Bold"/>
            </a:endParaRPr>
          </a:p>
          <a:p>
            <a:pPr algn="l">
              <a:lnSpc>
                <a:spcPts val="2275"/>
              </a:lnSpc>
            </a:pPr>
            <a:endParaRPr lang="en-US" sz="2666" spc="24">
              <a:solidFill>
                <a:srgbClr val="284493"/>
              </a:solidFill>
              <a:latin typeface="Glacial Indifference Bold"/>
            </a:endParaRPr>
          </a:p>
          <a:p>
            <a:pPr algn="ctr">
              <a:lnSpc>
                <a:spcPts val="2275"/>
              </a:lnSpc>
            </a:pPr>
            <a:r>
              <a:rPr lang="en-US" sz="2106" spc="18">
                <a:solidFill>
                  <a:srgbClr val="623288"/>
                </a:solidFill>
                <a:latin typeface="Glacial Indifference Bold"/>
              </a:rPr>
              <a:t>Actions are underway </a:t>
            </a:r>
          </a:p>
          <a:p>
            <a:pPr algn="ctr">
              <a:lnSpc>
                <a:spcPts val="2275"/>
              </a:lnSpc>
            </a:pPr>
            <a:r>
              <a:rPr lang="en-US" sz="2106" spc="18">
                <a:solidFill>
                  <a:srgbClr val="623288"/>
                </a:solidFill>
                <a:latin typeface="Glacial Indifference Bold"/>
              </a:rPr>
              <a:t>around the world: </a:t>
            </a:r>
          </a:p>
          <a:p>
            <a:pPr algn="ctr">
              <a:lnSpc>
                <a:spcPts val="2275"/>
              </a:lnSpc>
            </a:pPr>
            <a:r>
              <a:rPr lang="en-US" sz="2106" spc="19">
                <a:solidFill>
                  <a:srgbClr val="623288"/>
                </a:solidFill>
                <a:latin typeface="Glacial Indifference Bold"/>
              </a:rPr>
              <a:t>Cases from all regions demonstrate opportunities</a:t>
            </a:r>
          </a:p>
          <a:p>
            <a:pPr algn="l">
              <a:lnSpc>
                <a:spcPts val="2275"/>
              </a:lnSpc>
            </a:pPr>
            <a:endParaRPr lang="en-US" sz="2106" spc="19">
              <a:solidFill>
                <a:srgbClr val="623288"/>
              </a:solidFill>
              <a:latin typeface="Glacial Indifference Bold"/>
            </a:endParaRPr>
          </a:p>
        </p:txBody>
      </p:sp>
      <p:sp>
        <p:nvSpPr>
          <p:cNvPr id="9" name="TextBox 9"/>
          <p:cNvSpPr txBox="1"/>
          <p:nvPr/>
        </p:nvSpPr>
        <p:spPr>
          <a:xfrm>
            <a:off x="6979920" y="6825828"/>
            <a:ext cx="2011680" cy="298027"/>
          </a:xfrm>
          <a:prstGeom prst="rect">
            <a:avLst/>
          </a:prstGeom>
        </p:spPr>
        <p:txBody>
          <a:bodyPr lIns="0" tIns="0" rIns="0" bIns="0" rtlCol="0" anchor="t">
            <a:spAutoFit/>
          </a:bodyPr>
          <a:lstStyle/>
          <a:p>
            <a:pPr algn="r">
              <a:lnSpc>
                <a:spcPts val="1535"/>
              </a:lnSpc>
            </a:pPr>
            <a:r>
              <a:rPr lang="en-US" sz="1279" spc="11">
                <a:solidFill>
                  <a:srgbClr val="898989"/>
                </a:solidFill>
                <a:latin typeface="TT Rounds Condensed"/>
              </a:rPr>
              <a:t>11</a:t>
            </a:r>
          </a:p>
        </p:txBody>
      </p:sp>
      <p:grpSp>
        <p:nvGrpSpPr>
          <p:cNvPr id="10" name="Group 10"/>
          <p:cNvGrpSpPr/>
          <p:nvPr/>
        </p:nvGrpSpPr>
        <p:grpSpPr>
          <a:xfrm>
            <a:off x="4402301" y="1023533"/>
            <a:ext cx="1212609" cy="940368"/>
            <a:chOff x="0" y="0"/>
            <a:chExt cx="1616812" cy="1253824"/>
          </a:xfrm>
        </p:grpSpPr>
        <p:sp>
          <p:nvSpPr>
            <p:cNvPr id="11" name="Freeform 11"/>
            <p:cNvSpPr/>
            <p:nvPr/>
          </p:nvSpPr>
          <p:spPr>
            <a:xfrm>
              <a:off x="0" y="0"/>
              <a:ext cx="1616837" cy="1253871"/>
            </a:xfrm>
            <a:custGeom>
              <a:avLst/>
              <a:gdLst/>
              <a:ahLst/>
              <a:cxnLst/>
              <a:rect l="l" t="t" r="r" b="b"/>
              <a:pathLst>
                <a:path w="1616837" h="1253871">
                  <a:moveTo>
                    <a:pt x="0" y="0"/>
                  </a:moveTo>
                  <a:lnTo>
                    <a:pt x="1616837" y="0"/>
                  </a:lnTo>
                  <a:lnTo>
                    <a:pt x="1616837" y="1253871"/>
                  </a:lnTo>
                  <a:lnTo>
                    <a:pt x="0" y="1253871"/>
                  </a:lnTo>
                  <a:close/>
                </a:path>
              </a:pathLst>
            </a:custGeom>
            <a:solidFill>
              <a:srgbClr val="FFFFFF"/>
            </a:solidFill>
          </p:spPr>
          <p:txBody>
            <a:bodyPr/>
            <a:lstStyle/>
            <a:p>
              <a:endParaRPr lang="fr-FR"/>
            </a:p>
          </p:txBody>
        </p:sp>
      </p:grpSp>
      <p:grpSp>
        <p:nvGrpSpPr>
          <p:cNvPr id="12" name="Group 12"/>
          <p:cNvGrpSpPr/>
          <p:nvPr/>
        </p:nvGrpSpPr>
        <p:grpSpPr>
          <a:xfrm>
            <a:off x="4976553" y="1684713"/>
            <a:ext cx="638357" cy="565266"/>
            <a:chOff x="0" y="0"/>
            <a:chExt cx="851143" cy="753688"/>
          </a:xfrm>
        </p:grpSpPr>
        <p:sp>
          <p:nvSpPr>
            <p:cNvPr id="13" name="Freeform 13"/>
            <p:cNvSpPr/>
            <p:nvPr/>
          </p:nvSpPr>
          <p:spPr>
            <a:xfrm>
              <a:off x="0" y="0"/>
              <a:ext cx="851154" cy="753745"/>
            </a:xfrm>
            <a:custGeom>
              <a:avLst/>
              <a:gdLst/>
              <a:ahLst/>
              <a:cxnLst/>
              <a:rect l="l" t="t" r="r" b="b"/>
              <a:pathLst>
                <a:path w="851154" h="753745">
                  <a:moveTo>
                    <a:pt x="0" y="0"/>
                  </a:moveTo>
                  <a:lnTo>
                    <a:pt x="851154" y="0"/>
                  </a:lnTo>
                  <a:lnTo>
                    <a:pt x="851154" y="753745"/>
                  </a:lnTo>
                  <a:lnTo>
                    <a:pt x="0" y="753745"/>
                  </a:lnTo>
                  <a:close/>
                </a:path>
              </a:pathLst>
            </a:custGeom>
            <a:solidFill>
              <a:srgbClr val="FFFFFF"/>
            </a:solidFill>
          </p:spPr>
          <p:txBody>
            <a:bodyPr/>
            <a:lstStyle/>
            <a:p>
              <a:endParaRPr lang="fr-FR"/>
            </a:p>
          </p:txBody>
        </p:sp>
      </p:grpSp>
      <p:sp>
        <p:nvSpPr>
          <p:cNvPr id="14" name="Freeform 14"/>
          <p:cNvSpPr/>
          <p:nvPr/>
        </p:nvSpPr>
        <p:spPr>
          <a:xfrm>
            <a:off x="4219809" y="1081337"/>
            <a:ext cx="5533791" cy="5264918"/>
          </a:xfrm>
          <a:custGeom>
            <a:avLst/>
            <a:gdLst/>
            <a:ahLst/>
            <a:cxnLst/>
            <a:rect l="l" t="t" r="r" b="b"/>
            <a:pathLst>
              <a:path w="5533791" h="5264918">
                <a:moveTo>
                  <a:pt x="0" y="0"/>
                </a:moveTo>
                <a:lnTo>
                  <a:pt x="5533791" y="0"/>
                </a:lnTo>
                <a:lnTo>
                  <a:pt x="5533791" y="5264918"/>
                </a:lnTo>
                <a:lnTo>
                  <a:pt x="0" y="5264918"/>
                </a:lnTo>
                <a:lnTo>
                  <a:pt x="0" y="0"/>
                </a:lnTo>
                <a:close/>
              </a:path>
            </a:pathLst>
          </a:custGeom>
          <a:blipFill>
            <a:blip r:embed="rId4"/>
            <a:stretch>
              <a:fillRect/>
            </a:stretch>
          </a:blipFill>
        </p:spPr>
        <p:txBody>
          <a:bodyPr/>
          <a:lstStyle/>
          <a:p>
            <a:endParaRPr lang="fr-FR"/>
          </a:p>
        </p:txBody>
      </p:sp>
      <p:sp>
        <p:nvSpPr>
          <p:cNvPr id="15" name="Freeform 15"/>
          <p:cNvSpPr/>
          <p:nvPr/>
        </p:nvSpPr>
        <p:spPr>
          <a:xfrm>
            <a:off x="798495" y="2578325"/>
            <a:ext cx="2951069" cy="254530"/>
          </a:xfrm>
          <a:custGeom>
            <a:avLst/>
            <a:gdLst/>
            <a:ahLst/>
            <a:cxnLst/>
            <a:rect l="l" t="t" r="r" b="b"/>
            <a:pathLst>
              <a:path w="2951069" h="254530">
                <a:moveTo>
                  <a:pt x="0" y="0"/>
                </a:moveTo>
                <a:lnTo>
                  <a:pt x="2951069" y="0"/>
                </a:lnTo>
                <a:lnTo>
                  <a:pt x="2951069" y="254529"/>
                </a:lnTo>
                <a:lnTo>
                  <a:pt x="0" y="25452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fr-FR"/>
          </a:p>
        </p:txBody>
      </p:sp>
      <p:sp>
        <p:nvSpPr>
          <p:cNvPr id="16" name="Freeform 16"/>
          <p:cNvSpPr/>
          <p:nvPr/>
        </p:nvSpPr>
        <p:spPr>
          <a:xfrm>
            <a:off x="939687" y="4149597"/>
            <a:ext cx="2951069" cy="254530"/>
          </a:xfrm>
          <a:custGeom>
            <a:avLst/>
            <a:gdLst/>
            <a:ahLst/>
            <a:cxnLst/>
            <a:rect l="l" t="t" r="r" b="b"/>
            <a:pathLst>
              <a:path w="2951069" h="254530">
                <a:moveTo>
                  <a:pt x="0" y="0"/>
                </a:moveTo>
                <a:lnTo>
                  <a:pt x="2951069" y="0"/>
                </a:lnTo>
                <a:lnTo>
                  <a:pt x="2951069" y="254530"/>
                </a:lnTo>
                <a:lnTo>
                  <a:pt x="0" y="25453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fr-F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6758486"/>
            <a:ext cx="9753600" cy="556716"/>
            <a:chOff x="0" y="0"/>
            <a:chExt cx="13004800" cy="742288"/>
          </a:xfrm>
        </p:grpSpPr>
        <p:sp>
          <p:nvSpPr>
            <p:cNvPr id="3" name="Freeform 3"/>
            <p:cNvSpPr/>
            <p:nvPr/>
          </p:nvSpPr>
          <p:spPr>
            <a:xfrm>
              <a:off x="0" y="0"/>
              <a:ext cx="13004800" cy="742315"/>
            </a:xfrm>
            <a:custGeom>
              <a:avLst/>
              <a:gdLst/>
              <a:ahLst/>
              <a:cxnLst/>
              <a:rect l="l" t="t" r="r" b="b"/>
              <a:pathLst>
                <a:path w="13004800" h="742315">
                  <a:moveTo>
                    <a:pt x="0" y="0"/>
                  </a:moveTo>
                  <a:lnTo>
                    <a:pt x="13004800" y="0"/>
                  </a:lnTo>
                  <a:lnTo>
                    <a:pt x="13004800" y="742315"/>
                  </a:lnTo>
                  <a:lnTo>
                    <a:pt x="0" y="742315"/>
                  </a:lnTo>
                  <a:close/>
                </a:path>
              </a:pathLst>
            </a:custGeom>
            <a:gradFill rotWithShape="1">
              <a:gsLst>
                <a:gs pos="0">
                  <a:srgbClr val="004983">
                    <a:alpha val="100000"/>
                  </a:srgbClr>
                </a:gs>
                <a:gs pos="100000">
                  <a:srgbClr val="0077D4">
                    <a:alpha val="100000"/>
                  </a:srgbClr>
                </a:gs>
              </a:gsLst>
              <a:lin ang="11574577"/>
            </a:gradFill>
          </p:spPr>
          <p:txBody>
            <a:bodyPr/>
            <a:lstStyle/>
            <a:p>
              <a:endParaRPr lang="fr-FR"/>
            </a:p>
          </p:txBody>
        </p:sp>
      </p:grpSp>
      <p:grpSp>
        <p:nvGrpSpPr>
          <p:cNvPr id="4" name="Group 4"/>
          <p:cNvGrpSpPr/>
          <p:nvPr/>
        </p:nvGrpSpPr>
        <p:grpSpPr>
          <a:xfrm>
            <a:off x="-852" y="31"/>
            <a:ext cx="9753598" cy="809194"/>
            <a:chOff x="0" y="0"/>
            <a:chExt cx="13004797" cy="1078925"/>
          </a:xfrm>
        </p:grpSpPr>
        <p:sp>
          <p:nvSpPr>
            <p:cNvPr id="5" name="Freeform 5"/>
            <p:cNvSpPr/>
            <p:nvPr/>
          </p:nvSpPr>
          <p:spPr>
            <a:xfrm>
              <a:off x="0" y="0"/>
              <a:ext cx="13004800" cy="1078865"/>
            </a:xfrm>
            <a:custGeom>
              <a:avLst/>
              <a:gdLst/>
              <a:ahLst/>
              <a:cxnLst/>
              <a:rect l="l" t="t" r="r" b="b"/>
              <a:pathLst>
                <a:path w="13004800" h="1078865">
                  <a:moveTo>
                    <a:pt x="0" y="0"/>
                  </a:moveTo>
                  <a:lnTo>
                    <a:pt x="13004800" y="0"/>
                  </a:lnTo>
                  <a:lnTo>
                    <a:pt x="13004800" y="1078865"/>
                  </a:lnTo>
                  <a:lnTo>
                    <a:pt x="0" y="1078865"/>
                  </a:lnTo>
                  <a:close/>
                </a:path>
              </a:pathLst>
            </a:custGeom>
            <a:gradFill rotWithShape="1">
              <a:gsLst>
                <a:gs pos="0">
                  <a:srgbClr val="004983">
                    <a:alpha val="100000"/>
                  </a:srgbClr>
                </a:gs>
                <a:gs pos="100000">
                  <a:srgbClr val="0077D4">
                    <a:alpha val="100000"/>
                  </a:srgbClr>
                </a:gs>
              </a:gsLst>
              <a:lin ang="0"/>
            </a:gradFill>
          </p:spPr>
          <p:txBody>
            <a:bodyPr/>
            <a:lstStyle/>
            <a:p>
              <a:endParaRPr lang="fr-FR"/>
            </a:p>
          </p:txBody>
        </p:sp>
      </p:grpSp>
      <p:sp>
        <p:nvSpPr>
          <p:cNvPr id="6" name="Freeform 6"/>
          <p:cNvSpPr/>
          <p:nvPr/>
        </p:nvSpPr>
        <p:spPr>
          <a:xfrm>
            <a:off x="176437" y="6819393"/>
            <a:ext cx="2097593" cy="441968"/>
          </a:xfrm>
          <a:custGeom>
            <a:avLst/>
            <a:gdLst/>
            <a:ahLst/>
            <a:cxnLst/>
            <a:rect l="l" t="t" r="r" b="b"/>
            <a:pathLst>
              <a:path w="2097593" h="441968">
                <a:moveTo>
                  <a:pt x="0" y="0"/>
                </a:moveTo>
                <a:lnTo>
                  <a:pt x="2097593" y="0"/>
                </a:lnTo>
                <a:lnTo>
                  <a:pt x="2097593" y="441968"/>
                </a:lnTo>
                <a:lnTo>
                  <a:pt x="0" y="441968"/>
                </a:lnTo>
                <a:lnTo>
                  <a:pt x="0" y="0"/>
                </a:lnTo>
                <a:close/>
              </a:path>
            </a:pathLst>
          </a:custGeom>
          <a:blipFill>
            <a:blip r:embed="rId2"/>
            <a:stretch>
              <a:fillRect l="-200" r="-200"/>
            </a:stretch>
          </a:blipFill>
        </p:spPr>
        <p:txBody>
          <a:bodyPr/>
          <a:lstStyle/>
          <a:p>
            <a:endParaRPr lang="fr-FR"/>
          </a:p>
        </p:txBody>
      </p:sp>
      <p:sp>
        <p:nvSpPr>
          <p:cNvPr id="7" name="TextBox 7"/>
          <p:cNvSpPr txBox="1"/>
          <p:nvPr/>
        </p:nvSpPr>
        <p:spPr>
          <a:xfrm>
            <a:off x="336716" y="16150"/>
            <a:ext cx="9416030" cy="786426"/>
          </a:xfrm>
          <a:prstGeom prst="rect">
            <a:avLst/>
          </a:prstGeom>
        </p:spPr>
        <p:txBody>
          <a:bodyPr lIns="0" tIns="0" rIns="0" bIns="0" rtlCol="0" anchor="t">
            <a:spAutoFit/>
          </a:bodyPr>
          <a:lstStyle/>
          <a:p>
            <a:pPr algn="l">
              <a:lnSpc>
                <a:spcPts val="3086"/>
              </a:lnSpc>
            </a:pPr>
            <a:r>
              <a:rPr lang="en-US" sz="2670" spc="-16">
                <a:solidFill>
                  <a:srgbClr val="FFFFFF"/>
                </a:solidFill>
                <a:latin typeface="Glacial Indifference Bold"/>
              </a:rPr>
              <a:t>Open science values provide a </a:t>
            </a:r>
          </a:p>
          <a:p>
            <a:pPr algn="l">
              <a:lnSpc>
                <a:spcPts val="3086"/>
              </a:lnSpc>
            </a:pPr>
            <a:r>
              <a:rPr lang="en-US" sz="2670" spc="-16">
                <a:solidFill>
                  <a:srgbClr val="FFFFFF"/>
                </a:solidFill>
                <a:latin typeface="Glacial Indifference Bold"/>
              </a:rPr>
              <a:t>shared and flexible framework</a:t>
            </a:r>
          </a:p>
        </p:txBody>
      </p:sp>
      <p:sp>
        <p:nvSpPr>
          <p:cNvPr id="8" name="TextBox 8"/>
          <p:cNvSpPr txBox="1"/>
          <p:nvPr/>
        </p:nvSpPr>
        <p:spPr>
          <a:xfrm>
            <a:off x="6979920" y="6825828"/>
            <a:ext cx="2011680" cy="298027"/>
          </a:xfrm>
          <a:prstGeom prst="rect">
            <a:avLst/>
          </a:prstGeom>
        </p:spPr>
        <p:txBody>
          <a:bodyPr lIns="0" tIns="0" rIns="0" bIns="0" rtlCol="0" anchor="t">
            <a:spAutoFit/>
          </a:bodyPr>
          <a:lstStyle/>
          <a:p>
            <a:pPr algn="r">
              <a:lnSpc>
                <a:spcPts val="1535"/>
              </a:lnSpc>
            </a:pPr>
            <a:r>
              <a:rPr lang="en-US" sz="1279" spc="11">
                <a:solidFill>
                  <a:srgbClr val="898989"/>
                </a:solidFill>
                <a:latin typeface="TT Rounds Condensed"/>
              </a:rPr>
              <a:t>12</a:t>
            </a:r>
          </a:p>
        </p:txBody>
      </p:sp>
      <p:sp>
        <p:nvSpPr>
          <p:cNvPr id="9" name="Freeform 9"/>
          <p:cNvSpPr/>
          <p:nvPr/>
        </p:nvSpPr>
        <p:spPr>
          <a:xfrm>
            <a:off x="1647573" y="1000942"/>
            <a:ext cx="6456747" cy="5757545"/>
          </a:xfrm>
          <a:custGeom>
            <a:avLst/>
            <a:gdLst/>
            <a:ahLst/>
            <a:cxnLst/>
            <a:rect l="l" t="t" r="r" b="b"/>
            <a:pathLst>
              <a:path w="6456747" h="5757545">
                <a:moveTo>
                  <a:pt x="0" y="0"/>
                </a:moveTo>
                <a:lnTo>
                  <a:pt x="6456747" y="0"/>
                </a:lnTo>
                <a:lnTo>
                  <a:pt x="6456747" y="5757544"/>
                </a:lnTo>
                <a:lnTo>
                  <a:pt x="0" y="5757544"/>
                </a:lnTo>
                <a:lnTo>
                  <a:pt x="0" y="0"/>
                </a:lnTo>
                <a:close/>
              </a:path>
            </a:pathLst>
          </a:custGeom>
          <a:blipFill>
            <a:blip r:embed="rId3"/>
            <a:stretch>
              <a:fillRect t="-21146" b="-37551"/>
            </a:stretch>
          </a:blipFill>
        </p:spPr>
        <p:txBody>
          <a:bodyPr/>
          <a:lstStyle/>
          <a:p>
            <a:endParaRPr lang="fr-F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809225"/>
            <a:ext cx="4228328" cy="5949262"/>
            <a:chOff x="0" y="0"/>
            <a:chExt cx="1566047" cy="2203430"/>
          </a:xfrm>
        </p:grpSpPr>
        <p:sp>
          <p:nvSpPr>
            <p:cNvPr id="3" name="Freeform 3"/>
            <p:cNvSpPr/>
            <p:nvPr/>
          </p:nvSpPr>
          <p:spPr>
            <a:xfrm>
              <a:off x="0" y="0"/>
              <a:ext cx="1566047" cy="2203430"/>
            </a:xfrm>
            <a:custGeom>
              <a:avLst/>
              <a:gdLst/>
              <a:ahLst/>
              <a:cxnLst/>
              <a:rect l="l" t="t" r="r" b="b"/>
              <a:pathLst>
                <a:path w="1566047" h="2203430">
                  <a:moveTo>
                    <a:pt x="0" y="0"/>
                  </a:moveTo>
                  <a:lnTo>
                    <a:pt x="1566047" y="0"/>
                  </a:lnTo>
                  <a:lnTo>
                    <a:pt x="1566047" y="2203430"/>
                  </a:lnTo>
                  <a:lnTo>
                    <a:pt x="0" y="2203430"/>
                  </a:lnTo>
                  <a:close/>
                </a:path>
              </a:pathLst>
            </a:custGeom>
            <a:solidFill>
              <a:srgbClr val="F9AF42">
                <a:alpha val="52941"/>
              </a:srgbClr>
            </a:solidFill>
          </p:spPr>
          <p:txBody>
            <a:bodyPr/>
            <a:lstStyle/>
            <a:p>
              <a:endParaRPr lang="fr-FR"/>
            </a:p>
          </p:txBody>
        </p:sp>
        <p:sp>
          <p:nvSpPr>
            <p:cNvPr id="4" name="TextBox 4"/>
            <p:cNvSpPr txBox="1"/>
            <p:nvPr/>
          </p:nvSpPr>
          <p:spPr>
            <a:xfrm>
              <a:off x="0" y="0"/>
              <a:ext cx="1566047" cy="2203430"/>
            </a:xfrm>
            <a:prstGeom prst="rect">
              <a:avLst/>
            </a:prstGeom>
          </p:spPr>
          <p:txBody>
            <a:bodyPr lIns="50800" tIns="50800" rIns="50800" bIns="50800" rtlCol="0" anchor="ctr"/>
            <a:lstStyle/>
            <a:p>
              <a:pPr algn="ctr">
                <a:lnSpc>
                  <a:spcPts val="1536"/>
                </a:lnSpc>
              </a:pPr>
              <a:endParaRPr/>
            </a:p>
          </p:txBody>
        </p:sp>
      </p:grpSp>
      <p:grpSp>
        <p:nvGrpSpPr>
          <p:cNvPr id="5" name="Group 5"/>
          <p:cNvGrpSpPr/>
          <p:nvPr/>
        </p:nvGrpSpPr>
        <p:grpSpPr>
          <a:xfrm>
            <a:off x="0" y="6758486"/>
            <a:ext cx="9753600" cy="556716"/>
            <a:chOff x="0" y="0"/>
            <a:chExt cx="13004800" cy="742288"/>
          </a:xfrm>
        </p:grpSpPr>
        <p:sp>
          <p:nvSpPr>
            <p:cNvPr id="6" name="Freeform 6"/>
            <p:cNvSpPr/>
            <p:nvPr/>
          </p:nvSpPr>
          <p:spPr>
            <a:xfrm>
              <a:off x="0" y="0"/>
              <a:ext cx="13004800" cy="742315"/>
            </a:xfrm>
            <a:custGeom>
              <a:avLst/>
              <a:gdLst/>
              <a:ahLst/>
              <a:cxnLst/>
              <a:rect l="l" t="t" r="r" b="b"/>
              <a:pathLst>
                <a:path w="13004800" h="742315">
                  <a:moveTo>
                    <a:pt x="0" y="0"/>
                  </a:moveTo>
                  <a:lnTo>
                    <a:pt x="13004800" y="0"/>
                  </a:lnTo>
                  <a:lnTo>
                    <a:pt x="13004800" y="742315"/>
                  </a:lnTo>
                  <a:lnTo>
                    <a:pt x="0" y="742315"/>
                  </a:lnTo>
                  <a:close/>
                </a:path>
              </a:pathLst>
            </a:custGeom>
            <a:gradFill rotWithShape="1">
              <a:gsLst>
                <a:gs pos="0">
                  <a:srgbClr val="004983">
                    <a:alpha val="100000"/>
                  </a:srgbClr>
                </a:gs>
                <a:gs pos="100000">
                  <a:srgbClr val="0077D4">
                    <a:alpha val="100000"/>
                  </a:srgbClr>
                </a:gs>
              </a:gsLst>
              <a:lin ang="11574577"/>
            </a:gradFill>
          </p:spPr>
          <p:txBody>
            <a:bodyPr/>
            <a:lstStyle/>
            <a:p>
              <a:endParaRPr lang="fr-FR"/>
            </a:p>
          </p:txBody>
        </p:sp>
      </p:grpSp>
      <p:grpSp>
        <p:nvGrpSpPr>
          <p:cNvPr id="7" name="Group 7"/>
          <p:cNvGrpSpPr/>
          <p:nvPr/>
        </p:nvGrpSpPr>
        <p:grpSpPr>
          <a:xfrm>
            <a:off x="-852" y="31"/>
            <a:ext cx="9753598" cy="809194"/>
            <a:chOff x="0" y="0"/>
            <a:chExt cx="13004797" cy="1078925"/>
          </a:xfrm>
        </p:grpSpPr>
        <p:sp>
          <p:nvSpPr>
            <p:cNvPr id="8" name="Freeform 8"/>
            <p:cNvSpPr/>
            <p:nvPr/>
          </p:nvSpPr>
          <p:spPr>
            <a:xfrm>
              <a:off x="0" y="0"/>
              <a:ext cx="13004800" cy="1078865"/>
            </a:xfrm>
            <a:custGeom>
              <a:avLst/>
              <a:gdLst/>
              <a:ahLst/>
              <a:cxnLst/>
              <a:rect l="l" t="t" r="r" b="b"/>
              <a:pathLst>
                <a:path w="13004800" h="1078865">
                  <a:moveTo>
                    <a:pt x="0" y="0"/>
                  </a:moveTo>
                  <a:lnTo>
                    <a:pt x="13004800" y="0"/>
                  </a:lnTo>
                  <a:lnTo>
                    <a:pt x="13004800" y="1078865"/>
                  </a:lnTo>
                  <a:lnTo>
                    <a:pt x="0" y="1078865"/>
                  </a:lnTo>
                  <a:close/>
                </a:path>
              </a:pathLst>
            </a:custGeom>
            <a:gradFill rotWithShape="1">
              <a:gsLst>
                <a:gs pos="0">
                  <a:srgbClr val="004983">
                    <a:alpha val="100000"/>
                  </a:srgbClr>
                </a:gs>
                <a:gs pos="100000">
                  <a:srgbClr val="0077D4">
                    <a:alpha val="100000"/>
                  </a:srgbClr>
                </a:gs>
              </a:gsLst>
              <a:lin ang="0"/>
            </a:gradFill>
          </p:spPr>
          <p:txBody>
            <a:bodyPr/>
            <a:lstStyle/>
            <a:p>
              <a:endParaRPr lang="fr-FR"/>
            </a:p>
          </p:txBody>
        </p:sp>
      </p:grpSp>
      <p:sp>
        <p:nvSpPr>
          <p:cNvPr id="9" name="Freeform 9"/>
          <p:cNvSpPr/>
          <p:nvPr/>
        </p:nvSpPr>
        <p:spPr>
          <a:xfrm>
            <a:off x="176437" y="6819393"/>
            <a:ext cx="2097593" cy="441968"/>
          </a:xfrm>
          <a:custGeom>
            <a:avLst/>
            <a:gdLst/>
            <a:ahLst/>
            <a:cxnLst/>
            <a:rect l="l" t="t" r="r" b="b"/>
            <a:pathLst>
              <a:path w="2097593" h="441968">
                <a:moveTo>
                  <a:pt x="0" y="0"/>
                </a:moveTo>
                <a:lnTo>
                  <a:pt x="2097593" y="0"/>
                </a:lnTo>
                <a:lnTo>
                  <a:pt x="2097593" y="441968"/>
                </a:lnTo>
                <a:lnTo>
                  <a:pt x="0" y="441968"/>
                </a:lnTo>
                <a:lnTo>
                  <a:pt x="0" y="0"/>
                </a:lnTo>
                <a:close/>
              </a:path>
            </a:pathLst>
          </a:custGeom>
          <a:blipFill>
            <a:blip r:embed="rId3"/>
            <a:stretch>
              <a:fillRect l="-200" r="-200"/>
            </a:stretch>
          </a:blipFill>
        </p:spPr>
        <p:txBody>
          <a:bodyPr/>
          <a:lstStyle/>
          <a:p>
            <a:endParaRPr lang="fr-FR"/>
          </a:p>
        </p:txBody>
      </p:sp>
      <p:grpSp>
        <p:nvGrpSpPr>
          <p:cNvPr id="10" name="Group 10"/>
          <p:cNvGrpSpPr/>
          <p:nvPr/>
        </p:nvGrpSpPr>
        <p:grpSpPr>
          <a:xfrm>
            <a:off x="4228328" y="1002782"/>
            <a:ext cx="5159971" cy="3170783"/>
            <a:chOff x="0" y="0"/>
            <a:chExt cx="6879962" cy="4227711"/>
          </a:xfrm>
        </p:grpSpPr>
        <p:sp>
          <p:nvSpPr>
            <p:cNvPr id="11" name="Freeform 11"/>
            <p:cNvSpPr/>
            <p:nvPr/>
          </p:nvSpPr>
          <p:spPr>
            <a:xfrm>
              <a:off x="0" y="0"/>
              <a:ext cx="6879971" cy="4227703"/>
            </a:xfrm>
            <a:custGeom>
              <a:avLst/>
              <a:gdLst/>
              <a:ahLst/>
              <a:cxnLst/>
              <a:rect l="l" t="t" r="r" b="b"/>
              <a:pathLst>
                <a:path w="6879971" h="4227703">
                  <a:moveTo>
                    <a:pt x="0" y="0"/>
                  </a:moveTo>
                  <a:lnTo>
                    <a:pt x="6879971" y="0"/>
                  </a:lnTo>
                  <a:lnTo>
                    <a:pt x="6879971" y="4227703"/>
                  </a:lnTo>
                  <a:lnTo>
                    <a:pt x="0" y="4227703"/>
                  </a:lnTo>
                  <a:close/>
                </a:path>
              </a:pathLst>
            </a:custGeom>
            <a:solidFill>
              <a:srgbClr val="FFFFFF"/>
            </a:solidFill>
          </p:spPr>
          <p:txBody>
            <a:bodyPr/>
            <a:lstStyle/>
            <a:p>
              <a:endParaRPr lang="fr-FR"/>
            </a:p>
          </p:txBody>
        </p:sp>
        <p:sp>
          <p:nvSpPr>
            <p:cNvPr id="12" name="TextBox 12"/>
            <p:cNvSpPr txBox="1"/>
            <p:nvPr/>
          </p:nvSpPr>
          <p:spPr>
            <a:xfrm>
              <a:off x="0" y="-38100"/>
              <a:ext cx="6879962" cy="4265811"/>
            </a:xfrm>
            <a:prstGeom prst="rect">
              <a:avLst/>
            </a:prstGeom>
          </p:spPr>
          <p:txBody>
            <a:bodyPr lIns="50800" tIns="50800" rIns="50800" bIns="50800" rtlCol="0" anchor="t"/>
            <a:lstStyle/>
            <a:p>
              <a:pPr algn="ctr">
                <a:lnSpc>
                  <a:spcPts val="2986"/>
                </a:lnSpc>
              </a:pPr>
              <a:r>
                <a:rPr lang="en-US" sz="2133" spc="19">
                  <a:solidFill>
                    <a:srgbClr val="284493"/>
                  </a:solidFill>
                  <a:latin typeface="Glacial Indifference Bold Italics"/>
                </a:rPr>
                <a:t>Join the UNESCO Open Science Partnership </a:t>
              </a:r>
            </a:p>
            <a:p>
              <a:pPr algn="ctr">
                <a:lnSpc>
                  <a:spcPts val="2986"/>
                </a:lnSpc>
              </a:pPr>
              <a:endParaRPr lang="en-US" sz="2133" spc="19">
                <a:solidFill>
                  <a:srgbClr val="284493"/>
                </a:solidFill>
                <a:latin typeface="Glacial Indifference Bold Italics"/>
              </a:endParaRPr>
            </a:p>
            <a:p>
              <a:pPr algn="ctr">
                <a:lnSpc>
                  <a:spcPts val="2986"/>
                </a:lnSpc>
              </a:pPr>
              <a:r>
                <a:rPr lang="en-US" sz="2133" spc="19">
                  <a:solidFill>
                    <a:srgbClr val="284493"/>
                  </a:solidFill>
                  <a:latin typeface="Glacial Indifference Bold Italics"/>
                </a:rPr>
                <a:t>Contribute to global open science calls </a:t>
              </a:r>
            </a:p>
            <a:p>
              <a:pPr algn="ctr">
                <a:lnSpc>
                  <a:spcPts val="2986"/>
                </a:lnSpc>
              </a:pPr>
              <a:endParaRPr lang="en-US" sz="2133" spc="19">
                <a:solidFill>
                  <a:srgbClr val="284493"/>
                </a:solidFill>
                <a:latin typeface="Glacial Indifference Bold Italics"/>
              </a:endParaRPr>
            </a:p>
            <a:p>
              <a:pPr algn="ctr">
                <a:lnSpc>
                  <a:spcPts val="2986"/>
                </a:lnSpc>
              </a:pPr>
              <a:r>
                <a:rPr lang="en-US" sz="2133" spc="19">
                  <a:solidFill>
                    <a:srgbClr val="284493"/>
                  </a:solidFill>
                  <a:latin typeface="Glacial Indifference Bold Italics"/>
                </a:rPr>
                <a:t>Engage in the global discussions</a:t>
              </a:r>
            </a:p>
            <a:p>
              <a:pPr algn="ctr">
                <a:lnSpc>
                  <a:spcPts val="2986"/>
                </a:lnSpc>
              </a:pPr>
              <a:endParaRPr lang="en-US" sz="2133" spc="19">
                <a:solidFill>
                  <a:srgbClr val="284493"/>
                </a:solidFill>
                <a:latin typeface="Glacial Indifference Bold Italics"/>
              </a:endParaRPr>
            </a:p>
            <a:p>
              <a:pPr algn="ctr">
                <a:lnSpc>
                  <a:spcPts val="2986"/>
                </a:lnSpc>
              </a:pPr>
              <a:r>
                <a:rPr lang="en-US" sz="2133" spc="19">
                  <a:solidFill>
                    <a:srgbClr val="284493"/>
                  </a:solidFill>
                  <a:latin typeface="Glacial Indifference Bold Italics"/>
                </a:rPr>
                <a:t>Be in touch!</a:t>
              </a:r>
            </a:p>
          </p:txBody>
        </p:sp>
      </p:grpSp>
      <p:grpSp>
        <p:nvGrpSpPr>
          <p:cNvPr id="13" name="Group 13"/>
          <p:cNvGrpSpPr/>
          <p:nvPr/>
        </p:nvGrpSpPr>
        <p:grpSpPr>
          <a:xfrm>
            <a:off x="4442406" y="4211665"/>
            <a:ext cx="4731814" cy="2508721"/>
            <a:chOff x="0" y="0"/>
            <a:chExt cx="6309086" cy="3344961"/>
          </a:xfrm>
        </p:grpSpPr>
        <p:sp>
          <p:nvSpPr>
            <p:cNvPr id="14" name="Freeform 14"/>
            <p:cNvSpPr/>
            <p:nvPr/>
          </p:nvSpPr>
          <p:spPr>
            <a:xfrm>
              <a:off x="0" y="0"/>
              <a:ext cx="6309044" cy="3344926"/>
            </a:xfrm>
            <a:custGeom>
              <a:avLst/>
              <a:gdLst/>
              <a:ahLst/>
              <a:cxnLst/>
              <a:rect l="l" t="t" r="r" b="b"/>
              <a:pathLst>
                <a:path w="6309044" h="3344926">
                  <a:moveTo>
                    <a:pt x="0" y="0"/>
                  </a:moveTo>
                  <a:lnTo>
                    <a:pt x="6309044" y="0"/>
                  </a:lnTo>
                  <a:lnTo>
                    <a:pt x="6309044" y="3344926"/>
                  </a:lnTo>
                  <a:lnTo>
                    <a:pt x="0" y="3344926"/>
                  </a:lnTo>
                  <a:close/>
                </a:path>
              </a:pathLst>
            </a:custGeom>
            <a:solidFill>
              <a:srgbClr val="FFFFFF"/>
            </a:solidFill>
          </p:spPr>
          <p:txBody>
            <a:bodyPr/>
            <a:lstStyle/>
            <a:p>
              <a:endParaRPr lang="fr-FR"/>
            </a:p>
          </p:txBody>
        </p:sp>
        <p:sp>
          <p:nvSpPr>
            <p:cNvPr id="15" name="TextBox 15"/>
            <p:cNvSpPr txBox="1"/>
            <p:nvPr/>
          </p:nvSpPr>
          <p:spPr>
            <a:xfrm>
              <a:off x="0" y="-9525"/>
              <a:ext cx="6309086" cy="3354486"/>
            </a:xfrm>
            <a:prstGeom prst="rect">
              <a:avLst/>
            </a:prstGeom>
          </p:spPr>
          <p:txBody>
            <a:bodyPr lIns="50800" tIns="50800" rIns="50800" bIns="50800" rtlCol="0" anchor="t"/>
            <a:lstStyle/>
            <a:p>
              <a:pPr algn="ctr">
                <a:lnSpc>
                  <a:spcPts val="2304"/>
                </a:lnSpc>
              </a:pPr>
              <a:r>
                <a:rPr lang="en-US" sz="1920" spc="17">
                  <a:solidFill>
                    <a:srgbClr val="284493"/>
                  </a:solidFill>
                  <a:latin typeface="Glacial Indifference Bold"/>
                </a:rPr>
                <a:t>UNESCO Open science website: </a:t>
              </a:r>
              <a:r>
                <a:rPr lang="en-US" sz="1920" u="sng" spc="17">
                  <a:solidFill>
                    <a:srgbClr val="284493"/>
                  </a:solidFill>
                  <a:latin typeface="Glacial Indifference Bold"/>
                  <a:hlinkClick r:id="rId4" tooltip="https://www.unesco.org/open-science"/>
                </a:rPr>
                <a:t>https://www.unesco.org/open-science</a:t>
              </a:r>
              <a:r>
                <a:rPr lang="en-US" sz="1920" spc="17">
                  <a:solidFill>
                    <a:srgbClr val="284493"/>
                  </a:solidFill>
                  <a:latin typeface="Glacial Indifference Bold"/>
                </a:rPr>
                <a:t> </a:t>
              </a:r>
            </a:p>
            <a:p>
              <a:pPr algn="l">
                <a:lnSpc>
                  <a:spcPts val="2304"/>
                </a:lnSpc>
              </a:pPr>
              <a:endParaRPr lang="en-US" sz="1920" spc="17">
                <a:solidFill>
                  <a:srgbClr val="284493"/>
                </a:solidFill>
                <a:latin typeface="Glacial Indifference Bold"/>
              </a:endParaRPr>
            </a:p>
            <a:p>
              <a:pPr algn="l">
                <a:lnSpc>
                  <a:spcPts val="2304"/>
                </a:lnSpc>
              </a:pPr>
              <a:endParaRPr lang="en-US" sz="1920" spc="17">
                <a:solidFill>
                  <a:srgbClr val="284493"/>
                </a:solidFill>
                <a:latin typeface="Glacial Indifference Bold"/>
              </a:endParaRPr>
            </a:p>
            <a:p>
              <a:pPr algn="l">
                <a:lnSpc>
                  <a:spcPts val="2304"/>
                </a:lnSpc>
              </a:pPr>
              <a:endParaRPr lang="en-US" sz="1920" spc="17">
                <a:solidFill>
                  <a:srgbClr val="284493"/>
                </a:solidFill>
                <a:latin typeface="Glacial Indifference Bold"/>
              </a:endParaRPr>
            </a:p>
            <a:p>
              <a:pPr algn="l">
                <a:lnSpc>
                  <a:spcPts val="2304"/>
                </a:lnSpc>
              </a:pPr>
              <a:endParaRPr lang="en-US" sz="1920" spc="17">
                <a:solidFill>
                  <a:srgbClr val="284493"/>
                </a:solidFill>
                <a:latin typeface="Glacial Indifference Bold"/>
              </a:endParaRPr>
            </a:p>
            <a:p>
              <a:pPr algn="l">
                <a:lnSpc>
                  <a:spcPts val="2304"/>
                </a:lnSpc>
              </a:pPr>
              <a:endParaRPr lang="en-US" sz="1920" spc="17">
                <a:solidFill>
                  <a:srgbClr val="284493"/>
                </a:solidFill>
                <a:latin typeface="Glacial Indifference Bold"/>
              </a:endParaRPr>
            </a:p>
          </p:txBody>
        </p:sp>
      </p:grpSp>
      <p:sp>
        <p:nvSpPr>
          <p:cNvPr id="16" name="Freeform 16"/>
          <p:cNvSpPr/>
          <p:nvPr/>
        </p:nvSpPr>
        <p:spPr>
          <a:xfrm>
            <a:off x="6146898" y="5313953"/>
            <a:ext cx="1322832" cy="1328928"/>
          </a:xfrm>
          <a:custGeom>
            <a:avLst/>
            <a:gdLst/>
            <a:ahLst/>
            <a:cxnLst/>
            <a:rect l="l" t="t" r="r" b="b"/>
            <a:pathLst>
              <a:path w="1322832" h="1328928">
                <a:moveTo>
                  <a:pt x="0" y="0"/>
                </a:moveTo>
                <a:lnTo>
                  <a:pt x="1322832" y="0"/>
                </a:lnTo>
                <a:lnTo>
                  <a:pt x="1322832" y="1328928"/>
                </a:lnTo>
                <a:lnTo>
                  <a:pt x="0" y="1328928"/>
                </a:lnTo>
                <a:lnTo>
                  <a:pt x="0" y="0"/>
                </a:lnTo>
                <a:close/>
              </a:path>
            </a:pathLst>
          </a:custGeom>
          <a:blipFill>
            <a:blip r:embed="rId5"/>
            <a:stretch>
              <a:fillRect/>
            </a:stretch>
          </a:blipFill>
        </p:spPr>
        <p:txBody>
          <a:bodyPr/>
          <a:lstStyle/>
          <a:p>
            <a:endParaRPr lang="fr-FR"/>
          </a:p>
        </p:txBody>
      </p:sp>
      <p:grpSp>
        <p:nvGrpSpPr>
          <p:cNvPr id="17" name="Group 17"/>
          <p:cNvGrpSpPr/>
          <p:nvPr/>
        </p:nvGrpSpPr>
        <p:grpSpPr>
          <a:xfrm>
            <a:off x="573992" y="1132975"/>
            <a:ext cx="2667761" cy="3608767"/>
            <a:chOff x="0" y="0"/>
            <a:chExt cx="1328311" cy="1796850"/>
          </a:xfrm>
        </p:grpSpPr>
        <p:sp>
          <p:nvSpPr>
            <p:cNvPr id="18" name="Freeform 18"/>
            <p:cNvSpPr/>
            <p:nvPr/>
          </p:nvSpPr>
          <p:spPr>
            <a:xfrm>
              <a:off x="0" y="0"/>
              <a:ext cx="1328311" cy="1796850"/>
            </a:xfrm>
            <a:custGeom>
              <a:avLst/>
              <a:gdLst/>
              <a:ahLst/>
              <a:cxnLst/>
              <a:rect l="l" t="t" r="r" b="b"/>
              <a:pathLst>
                <a:path w="1328311" h="1796850">
                  <a:moveTo>
                    <a:pt x="0" y="0"/>
                  </a:moveTo>
                  <a:lnTo>
                    <a:pt x="1328311" y="0"/>
                  </a:lnTo>
                  <a:lnTo>
                    <a:pt x="1328311" y="1796850"/>
                  </a:lnTo>
                  <a:lnTo>
                    <a:pt x="0" y="1796850"/>
                  </a:lnTo>
                  <a:close/>
                </a:path>
              </a:pathLst>
            </a:custGeom>
            <a:solidFill>
              <a:srgbClr val="283583"/>
            </a:solidFill>
          </p:spPr>
          <p:txBody>
            <a:bodyPr/>
            <a:lstStyle/>
            <a:p>
              <a:endParaRPr lang="fr-FR"/>
            </a:p>
          </p:txBody>
        </p:sp>
        <p:sp>
          <p:nvSpPr>
            <p:cNvPr id="19" name="TextBox 19"/>
            <p:cNvSpPr txBox="1"/>
            <p:nvPr/>
          </p:nvSpPr>
          <p:spPr>
            <a:xfrm>
              <a:off x="0" y="19050"/>
              <a:ext cx="1328311" cy="1777800"/>
            </a:xfrm>
            <a:prstGeom prst="rect">
              <a:avLst/>
            </a:prstGeom>
          </p:spPr>
          <p:txBody>
            <a:bodyPr lIns="50800" tIns="50800" rIns="50800" bIns="50800" rtlCol="0" anchor="ctr"/>
            <a:lstStyle/>
            <a:p>
              <a:pPr algn="ctr">
                <a:lnSpc>
                  <a:spcPts val="1590"/>
                </a:lnSpc>
              </a:pPr>
              <a:endParaRPr/>
            </a:p>
          </p:txBody>
        </p:sp>
      </p:grpSp>
      <p:grpSp>
        <p:nvGrpSpPr>
          <p:cNvPr id="20" name="Group 20"/>
          <p:cNvGrpSpPr/>
          <p:nvPr/>
        </p:nvGrpSpPr>
        <p:grpSpPr>
          <a:xfrm>
            <a:off x="655356" y="1245258"/>
            <a:ext cx="2505035" cy="3403661"/>
            <a:chOff x="0" y="0"/>
            <a:chExt cx="3340046" cy="4538215"/>
          </a:xfrm>
        </p:grpSpPr>
        <p:pic>
          <p:nvPicPr>
            <p:cNvPr id="21" name="Picture 21"/>
            <p:cNvPicPr>
              <a:picLocks noChangeAspect="1"/>
            </p:cNvPicPr>
            <p:nvPr/>
          </p:nvPicPr>
          <p:blipFill>
            <a:blip r:embed="rId6"/>
            <a:srcRect t="2873" b="2873"/>
            <a:stretch>
              <a:fillRect/>
            </a:stretch>
          </p:blipFill>
          <p:spPr>
            <a:xfrm>
              <a:off x="0" y="0"/>
              <a:ext cx="3340046" cy="4538215"/>
            </a:xfrm>
            <a:prstGeom prst="rect">
              <a:avLst/>
            </a:prstGeom>
          </p:spPr>
        </p:pic>
      </p:grpSp>
      <p:sp>
        <p:nvSpPr>
          <p:cNvPr id="22" name="Freeform 22"/>
          <p:cNvSpPr/>
          <p:nvPr/>
        </p:nvSpPr>
        <p:spPr>
          <a:xfrm>
            <a:off x="1225234" y="5313953"/>
            <a:ext cx="1327765" cy="1327765"/>
          </a:xfrm>
          <a:custGeom>
            <a:avLst/>
            <a:gdLst/>
            <a:ahLst/>
            <a:cxnLst/>
            <a:rect l="l" t="t" r="r" b="b"/>
            <a:pathLst>
              <a:path w="1327765" h="1327765">
                <a:moveTo>
                  <a:pt x="0" y="0"/>
                </a:moveTo>
                <a:lnTo>
                  <a:pt x="1327764" y="0"/>
                </a:lnTo>
                <a:lnTo>
                  <a:pt x="1327764" y="1327765"/>
                </a:lnTo>
                <a:lnTo>
                  <a:pt x="0" y="1327765"/>
                </a:lnTo>
                <a:lnTo>
                  <a:pt x="0" y="0"/>
                </a:lnTo>
                <a:close/>
              </a:path>
            </a:pathLst>
          </a:custGeom>
          <a:blipFill>
            <a:blip r:embed="rId7"/>
            <a:stretch>
              <a:fillRect/>
            </a:stretch>
          </a:blipFill>
        </p:spPr>
        <p:txBody>
          <a:bodyPr/>
          <a:lstStyle/>
          <a:p>
            <a:endParaRPr lang="fr-FR"/>
          </a:p>
        </p:txBody>
      </p:sp>
      <p:sp>
        <p:nvSpPr>
          <p:cNvPr id="23" name="Freeform 23"/>
          <p:cNvSpPr/>
          <p:nvPr/>
        </p:nvSpPr>
        <p:spPr>
          <a:xfrm>
            <a:off x="5541436" y="1823672"/>
            <a:ext cx="2533756" cy="218536"/>
          </a:xfrm>
          <a:custGeom>
            <a:avLst/>
            <a:gdLst/>
            <a:ahLst/>
            <a:cxnLst/>
            <a:rect l="l" t="t" r="r" b="b"/>
            <a:pathLst>
              <a:path w="2533756" h="218536">
                <a:moveTo>
                  <a:pt x="0" y="0"/>
                </a:moveTo>
                <a:lnTo>
                  <a:pt x="2533756" y="0"/>
                </a:lnTo>
                <a:lnTo>
                  <a:pt x="2533756" y="218537"/>
                </a:lnTo>
                <a:lnTo>
                  <a:pt x="0" y="218537"/>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fr-FR"/>
          </a:p>
        </p:txBody>
      </p:sp>
      <p:sp>
        <p:nvSpPr>
          <p:cNvPr id="24" name="Freeform 24"/>
          <p:cNvSpPr/>
          <p:nvPr/>
        </p:nvSpPr>
        <p:spPr>
          <a:xfrm>
            <a:off x="5541436" y="2565412"/>
            <a:ext cx="2533756" cy="218536"/>
          </a:xfrm>
          <a:custGeom>
            <a:avLst/>
            <a:gdLst/>
            <a:ahLst/>
            <a:cxnLst/>
            <a:rect l="l" t="t" r="r" b="b"/>
            <a:pathLst>
              <a:path w="2533756" h="218536">
                <a:moveTo>
                  <a:pt x="0" y="0"/>
                </a:moveTo>
                <a:lnTo>
                  <a:pt x="2533756" y="0"/>
                </a:lnTo>
                <a:lnTo>
                  <a:pt x="2533756" y="218536"/>
                </a:lnTo>
                <a:lnTo>
                  <a:pt x="0" y="21853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fr-FR"/>
          </a:p>
        </p:txBody>
      </p:sp>
      <p:sp>
        <p:nvSpPr>
          <p:cNvPr id="25" name="Freeform 25"/>
          <p:cNvSpPr/>
          <p:nvPr/>
        </p:nvSpPr>
        <p:spPr>
          <a:xfrm>
            <a:off x="5541436" y="3326202"/>
            <a:ext cx="2533756" cy="218536"/>
          </a:xfrm>
          <a:custGeom>
            <a:avLst/>
            <a:gdLst/>
            <a:ahLst/>
            <a:cxnLst/>
            <a:rect l="l" t="t" r="r" b="b"/>
            <a:pathLst>
              <a:path w="2533756" h="218536">
                <a:moveTo>
                  <a:pt x="0" y="0"/>
                </a:moveTo>
                <a:lnTo>
                  <a:pt x="2533756" y="0"/>
                </a:lnTo>
                <a:lnTo>
                  <a:pt x="2533756" y="218536"/>
                </a:lnTo>
                <a:lnTo>
                  <a:pt x="0" y="21853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fr-FR"/>
          </a:p>
        </p:txBody>
      </p:sp>
      <p:sp>
        <p:nvSpPr>
          <p:cNvPr id="26" name="TextBox 26"/>
          <p:cNvSpPr txBox="1"/>
          <p:nvPr/>
        </p:nvSpPr>
        <p:spPr>
          <a:xfrm>
            <a:off x="1471742" y="252076"/>
            <a:ext cx="6810116" cy="376174"/>
          </a:xfrm>
          <a:prstGeom prst="rect">
            <a:avLst/>
          </a:prstGeom>
        </p:spPr>
        <p:txBody>
          <a:bodyPr lIns="0" tIns="0" rIns="0" bIns="0" rtlCol="0" anchor="t">
            <a:spAutoFit/>
          </a:bodyPr>
          <a:lstStyle/>
          <a:p>
            <a:pPr algn="ctr">
              <a:lnSpc>
                <a:spcPts val="2960"/>
              </a:lnSpc>
            </a:pPr>
            <a:r>
              <a:rPr lang="en-US" sz="2559" spc="23">
                <a:solidFill>
                  <a:srgbClr val="FFFFFF"/>
                </a:solidFill>
                <a:latin typeface="Glacial Indifference Bold"/>
              </a:rPr>
              <a:t>Join the Global Open Science Movement </a:t>
            </a:r>
          </a:p>
        </p:txBody>
      </p:sp>
      <p:sp>
        <p:nvSpPr>
          <p:cNvPr id="27" name="TextBox 27"/>
          <p:cNvSpPr txBox="1"/>
          <p:nvPr/>
        </p:nvSpPr>
        <p:spPr>
          <a:xfrm>
            <a:off x="5336966" y="4935247"/>
            <a:ext cx="2942694" cy="238125"/>
          </a:xfrm>
          <a:prstGeom prst="rect">
            <a:avLst/>
          </a:prstGeom>
        </p:spPr>
        <p:txBody>
          <a:bodyPr lIns="0" tIns="0" rIns="0" bIns="0" rtlCol="0" anchor="t">
            <a:spAutoFit/>
          </a:bodyPr>
          <a:lstStyle/>
          <a:p>
            <a:pPr algn="l">
              <a:lnSpc>
                <a:spcPts val="1920"/>
              </a:lnSpc>
            </a:pPr>
            <a:r>
              <a:rPr lang="en-US" sz="1600" spc="14">
                <a:solidFill>
                  <a:srgbClr val="284493"/>
                </a:solidFill>
                <a:latin typeface="TT Rounds Condensed"/>
              </a:rPr>
              <a:t>Contact</a:t>
            </a:r>
            <a:r>
              <a:rPr lang="en-US" sz="1600" spc="14">
                <a:solidFill>
                  <a:srgbClr val="000000"/>
                </a:solidFill>
                <a:latin typeface="TT Rounds Condensed"/>
              </a:rPr>
              <a:t>: </a:t>
            </a:r>
            <a:r>
              <a:rPr lang="en-US" sz="1600" u="sng" spc="14">
                <a:solidFill>
                  <a:srgbClr val="0563C1"/>
                </a:solidFill>
                <a:latin typeface="TT Rounds Condensed"/>
                <a:hlinkClick r:id="rId10" tooltip="mailto:openscience@unesco.org"/>
              </a:rPr>
              <a:t>openscience@unesco.org</a:t>
            </a:r>
            <a:r>
              <a:rPr lang="en-US" sz="1600" spc="14">
                <a:solidFill>
                  <a:srgbClr val="000000"/>
                </a:solidFill>
                <a:latin typeface="TT Rounds Condensed"/>
              </a:rPr>
              <a:t> </a:t>
            </a:r>
          </a:p>
        </p:txBody>
      </p:sp>
      <p:sp>
        <p:nvSpPr>
          <p:cNvPr id="28" name="TextBox 28"/>
          <p:cNvSpPr txBox="1"/>
          <p:nvPr/>
        </p:nvSpPr>
        <p:spPr>
          <a:xfrm>
            <a:off x="0" y="4901910"/>
            <a:ext cx="4229034" cy="295275"/>
          </a:xfrm>
          <a:prstGeom prst="rect">
            <a:avLst/>
          </a:prstGeom>
        </p:spPr>
        <p:txBody>
          <a:bodyPr lIns="0" tIns="0" rIns="0" bIns="0" rtlCol="0" anchor="t">
            <a:spAutoFit/>
          </a:bodyPr>
          <a:lstStyle/>
          <a:p>
            <a:pPr algn="ctr">
              <a:lnSpc>
                <a:spcPts val="2304"/>
              </a:lnSpc>
              <a:spcBef>
                <a:spcPct val="0"/>
              </a:spcBef>
            </a:pPr>
            <a:r>
              <a:rPr lang="en-US" sz="1920" spc="17">
                <a:solidFill>
                  <a:srgbClr val="284493"/>
                </a:solidFill>
                <a:latin typeface="Glacial Indifference Bold"/>
              </a:rPr>
              <a:t>Read the Open Science Outlook: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851" y="34"/>
            <a:ext cx="9753598" cy="3557742"/>
            <a:chOff x="0" y="0"/>
            <a:chExt cx="13004797" cy="4743656"/>
          </a:xfrm>
        </p:grpSpPr>
        <p:sp>
          <p:nvSpPr>
            <p:cNvPr id="3" name="Freeform 3"/>
            <p:cNvSpPr/>
            <p:nvPr/>
          </p:nvSpPr>
          <p:spPr>
            <a:xfrm>
              <a:off x="0" y="0"/>
              <a:ext cx="13004800" cy="4743704"/>
            </a:xfrm>
            <a:custGeom>
              <a:avLst/>
              <a:gdLst/>
              <a:ahLst/>
              <a:cxnLst/>
              <a:rect l="l" t="t" r="r" b="b"/>
              <a:pathLst>
                <a:path w="13004800" h="4743704">
                  <a:moveTo>
                    <a:pt x="0" y="0"/>
                  </a:moveTo>
                  <a:lnTo>
                    <a:pt x="13004800" y="0"/>
                  </a:lnTo>
                  <a:lnTo>
                    <a:pt x="13004800" y="4743704"/>
                  </a:lnTo>
                  <a:lnTo>
                    <a:pt x="0" y="4743704"/>
                  </a:lnTo>
                  <a:close/>
                </a:path>
              </a:pathLst>
            </a:custGeom>
            <a:gradFill rotWithShape="1">
              <a:gsLst>
                <a:gs pos="0">
                  <a:srgbClr val="004983">
                    <a:alpha val="100000"/>
                  </a:srgbClr>
                </a:gs>
                <a:gs pos="100000">
                  <a:srgbClr val="0077D4">
                    <a:alpha val="100000"/>
                  </a:srgbClr>
                </a:gs>
              </a:gsLst>
              <a:lin ang="14997597"/>
            </a:gradFill>
          </p:spPr>
          <p:txBody>
            <a:bodyPr/>
            <a:lstStyle/>
            <a:p>
              <a:endParaRPr lang="fr-FR"/>
            </a:p>
          </p:txBody>
        </p:sp>
      </p:grpSp>
      <p:sp>
        <p:nvSpPr>
          <p:cNvPr id="4" name="AutoShape 4"/>
          <p:cNvSpPr/>
          <p:nvPr/>
        </p:nvSpPr>
        <p:spPr>
          <a:xfrm rot="5359913">
            <a:off x="2158738" y="7033558"/>
            <a:ext cx="580877" cy="0"/>
          </a:xfrm>
          <a:prstGeom prst="line">
            <a:avLst/>
          </a:prstGeom>
          <a:ln w="9525" cap="rnd">
            <a:solidFill>
              <a:srgbClr val="FFFFFF"/>
            </a:solidFill>
            <a:prstDash val="solid"/>
            <a:headEnd type="none" w="sm" len="sm"/>
            <a:tailEnd type="none" w="sm" len="sm"/>
          </a:ln>
        </p:spPr>
        <p:txBody>
          <a:bodyPr/>
          <a:lstStyle/>
          <a:p>
            <a:endParaRPr lang="fr-FR"/>
          </a:p>
        </p:txBody>
      </p:sp>
      <p:sp>
        <p:nvSpPr>
          <p:cNvPr id="5" name="AutoShape 5"/>
          <p:cNvSpPr/>
          <p:nvPr/>
        </p:nvSpPr>
        <p:spPr>
          <a:xfrm rot="5359913">
            <a:off x="8157977" y="7022542"/>
            <a:ext cx="580877" cy="0"/>
          </a:xfrm>
          <a:prstGeom prst="line">
            <a:avLst/>
          </a:prstGeom>
          <a:ln w="9525" cap="rnd">
            <a:solidFill>
              <a:srgbClr val="FFFFFF"/>
            </a:solidFill>
            <a:prstDash val="solid"/>
            <a:headEnd type="none" w="sm" len="sm"/>
            <a:tailEnd type="none" w="sm" len="sm"/>
          </a:ln>
        </p:spPr>
        <p:txBody>
          <a:bodyPr/>
          <a:lstStyle/>
          <a:p>
            <a:endParaRPr lang="fr-FR"/>
          </a:p>
        </p:txBody>
      </p:sp>
      <p:sp>
        <p:nvSpPr>
          <p:cNvPr id="6" name="TextBox 6"/>
          <p:cNvSpPr txBox="1"/>
          <p:nvPr/>
        </p:nvSpPr>
        <p:spPr>
          <a:xfrm>
            <a:off x="0" y="1136870"/>
            <a:ext cx="9753600" cy="1333500"/>
          </a:xfrm>
          <a:prstGeom prst="rect">
            <a:avLst/>
          </a:prstGeom>
        </p:spPr>
        <p:txBody>
          <a:bodyPr lIns="0" tIns="0" rIns="0" bIns="0" rtlCol="0" anchor="t">
            <a:spAutoFit/>
          </a:bodyPr>
          <a:lstStyle/>
          <a:p>
            <a:pPr algn="ctr">
              <a:lnSpc>
                <a:spcPts val="10559"/>
              </a:lnSpc>
            </a:pPr>
            <a:r>
              <a:rPr lang="en-US" sz="8799" spc="82">
                <a:solidFill>
                  <a:srgbClr val="FFFFFF"/>
                </a:solidFill>
                <a:latin typeface="Glacial Indifference Bold"/>
              </a:rPr>
              <a:t>Thank you</a:t>
            </a:r>
          </a:p>
        </p:txBody>
      </p:sp>
      <p:sp>
        <p:nvSpPr>
          <p:cNvPr id="7" name="Freeform 7"/>
          <p:cNvSpPr/>
          <p:nvPr/>
        </p:nvSpPr>
        <p:spPr>
          <a:xfrm>
            <a:off x="73633" y="5460002"/>
            <a:ext cx="1764594" cy="1701425"/>
          </a:xfrm>
          <a:custGeom>
            <a:avLst/>
            <a:gdLst/>
            <a:ahLst/>
            <a:cxnLst/>
            <a:rect l="l" t="t" r="r" b="b"/>
            <a:pathLst>
              <a:path w="1764594" h="1701425">
                <a:moveTo>
                  <a:pt x="0" y="0"/>
                </a:moveTo>
                <a:lnTo>
                  <a:pt x="1764594" y="0"/>
                </a:lnTo>
                <a:lnTo>
                  <a:pt x="1764594" y="1701425"/>
                </a:lnTo>
                <a:lnTo>
                  <a:pt x="0" y="1701425"/>
                </a:lnTo>
                <a:lnTo>
                  <a:pt x="0" y="0"/>
                </a:lnTo>
                <a:close/>
              </a:path>
            </a:pathLst>
          </a:custGeom>
          <a:blipFill>
            <a:blip r:embed="rId2"/>
            <a:stretch>
              <a:fillRect t="-32" b="-32"/>
            </a:stretch>
          </a:blipFill>
        </p:spPr>
        <p:txBody>
          <a:bodyPr/>
          <a:lstStyle/>
          <a:p>
            <a:endParaRPr lang="fr-F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6758486"/>
            <a:ext cx="9753600" cy="556716"/>
            <a:chOff x="0" y="0"/>
            <a:chExt cx="13004800" cy="742288"/>
          </a:xfrm>
        </p:grpSpPr>
        <p:sp>
          <p:nvSpPr>
            <p:cNvPr id="3" name="Freeform 3"/>
            <p:cNvSpPr/>
            <p:nvPr/>
          </p:nvSpPr>
          <p:spPr>
            <a:xfrm>
              <a:off x="0" y="0"/>
              <a:ext cx="13004800" cy="742315"/>
            </a:xfrm>
            <a:custGeom>
              <a:avLst/>
              <a:gdLst/>
              <a:ahLst/>
              <a:cxnLst/>
              <a:rect l="l" t="t" r="r" b="b"/>
              <a:pathLst>
                <a:path w="13004800" h="742315">
                  <a:moveTo>
                    <a:pt x="0" y="0"/>
                  </a:moveTo>
                  <a:lnTo>
                    <a:pt x="13004800" y="0"/>
                  </a:lnTo>
                  <a:lnTo>
                    <a:pt x="13004800" y="742315"/>
                  </a:lnTo>
                  <a:lnTo>
                    <a:pt x="0" y="742315"/>
                  </a:lnTo>
                  <a:close/>
                </a:path>
              </a:pathLst>
            </a:custGeom>
            <a:gradFill rotWithShape="1">
              <a:gsLst>
                <a:gs pos="0">
                  <a:srgbClr val="004983">
                    <a:alpha val="100000"/>
                  </a:srgbClr>
                </a:gs>
                <a:gs pos="100000">
                  <a:srgbClr val="0077D4">
                    <a:alpha val="100000"/>
                  </a:srgbClr>
                </a:gs>
              </a:gsLst>
              <a:lin ang="11574577"/>
            </a:gradFill>
          </p:spPr>
          <p:txBody>
            <a:bodyPr/>
            <a:lstStyle/>
            <a:p>
              <a:endParaRPr lang="fr-FR"/>
            </a:p>
          </p:txBody>
        </p:sp>
      </p:grpSp>
      <p:grpSp>
        <p:nvGrpSpPr>
          <p:cNvPr id="4" name="Group 4"/>
          <p:cNvGrpSpPr/>
          <p:nvPr/>
        </p:nvGrpSpPr>
        <p:grpSpPr>
          <a:xfrm>
            <a:off x="-852" y="31"/>
            <a:ext cx="9753598" cy="809194"/>
            <a:chOff x="0" y="0"/>
            <a:chExt cx="13004797" cy="1078925"/>
          </a:xfrm>
        </p:grpSpPr>
        <p:sp>
          <p:nvSpPr>
            <p:cNvPr id="5" name="Freeform 5"/>
            <p:cNvSpPr/>
            <p:nvPr/>
          </p:nvSpPr>
          <p:spPr>
            <a:xfrm>
              <a:off x="0" y="0"/>
              <a:ext cx="13004800" cy="1078865"/>
            </a:xfrm>
            <a:custGeom>
              <a:avLst/>
              <a:gdLst/>
              <a:ahLst/>
              <a:cxnLst/>
              <a:rect l="l" t="t" r="r" b="b"/>
              <a:pathLst>
                <a:path w="13004800" h="1078865">
                  <a:moveTo>
                    <a:pt x="0" y="0"/>
                  </a:moveTo>
                  <a:lnTo>
                    <a:pt x="13004800" y="0"/>
                  </a:lnTo>
                  <a:lnTo>
                    <a:pt x="13004800" y="1078865"/>
                  </a:lnTo>
                  <a:lnTo>
                    <a:pt x="0" y="1078865"/>
                  </a:lnTo>
                  <a:close/>
                </a:path>
              </a:pathLst>
            </a:custGeom>
            <a:gradFill rotWithShape="1">
              <a:gsLst>
                <a:gs pos="0">
                  <a:srgbClr val="004983">
                    <a:alpha val="100000"/>
                  </a:srgbClr>
                </a:gs>
                <a:gs pos="100000">
                  <a:srgbClr val="0077D4">
                    <a:alpha val="100000"/>
                  </a:srgbClr>
                </a:gs>
              </a:gsLst>
              <a:lin ang="0"/>
            </a:gradFill>
          </p:spPr>
          <p:txBody>
            <a:bodyPr/>
            <a:lstStyle/>
            <a:p>
              <a:endParaRPr lang="fr-FR"/>
            </a:p>
          </p:txBody>
        </p:sp>
      </p:grpSp>
      <p:sp>
        <p:nvSpPr>
          <p:cNvPr id="6" name="Freeform 6"/>
          <p:cNvSpPr/>
          <p:nvPr/>
        </p:nvSpPr>
        <p:spPr>
          <a:xfrm>
            <a:off x="176437" y="6819393"/>
            <a:ext cx="2097593" cy="441968"/>
          </a:xfrm>
          <a:custGeom>
            <a:avLst/>
            <a:gdLst/>
            <a:ahLst/>
            <a:cxnLst/>
            <a:rect l="l" t="t" r="r" b="b"/>
            <a:pathLst>
              <a:path w="2097593" h="441968">
                <a:moveTo>
                  <a:pt x="0" y="0"/>
                </a:moveTo>
                <a:lnTo>
                  <a:pt x="2097593" y="0"/>
                </a:lnTo>
                <a:lnTo>
                  <a:pt x="2097593" y="441968"/>
                </a:lnTo>
                <a:lnTo>
                  <a:pt x="0" y="441968"/>
                </a:lnTo>
                <a:lnTo>
                  <a:pt x="0" y="0"/>
                </a:lnTo>
                <a:close/>
              </a:path>
            </a:pathLst>
          </a:custGeom>
          <a:blipFill>
            <a:blip r:embed="rId2"/>
            <a:stretch>
              <a:fillRect l="-200" r="-200"/>
            </a:stretch>
          </a:blipFill>
        </p:spPr>
        <p:txBody>
          <a:bodyPr/>
          <a:lstStyle/>
          <a:p>
            <a:endParaRPr lang="fr-FR"/>
          </a:p>
        </p:txBody>
      </p:sp>
      <p:grpSp>
        <p:nvGrpSpPr>
          <p:cNvPr id="7" name="Group 7"/>
          <p:cNvGrpSpPr/>
          <p:nvPr/>
        </p:nvGrpSpPr>
        <p:grpSpPr>
          <a:xfrm>
            <a:off x="1686423" y="1208913"/>
            <a:ext cx="6197872" cy="539298"/>
            <a:chOff x="0" y="0"/>
            <a:chExt cx="2295508" cy="199740"/>
          </a:xfrm>
        </p:grpSpPr>
        <p:sp>
          <p:nvSpPr>
            <p:cNvPr id="8" name="Freeform 8"/>
            <p:cNvSpPr/>
            <p:nvPr/>
          </p:nvSpPr>
          <p:spPr>
            <a:xfrm>
              <a:off x="0" y="0"/>
              <a:ext cx="2295508" cy="199740"/>
            </a:xfrm>
            <a:custGeom>
              <a:avLst/>
              <a:gdLst/>
              <a:ahLst/>
              <a:cxnLst/>
              <a:rect l="l" t="t" r="r" b="b"/>
              <a:pathLst>
                <a:path w="2295508" h="199740">
                  <a:moveTo>
                    <a:pt x="0" y="0"/>
                  </a:moveTo>
                  <a:lnTo>
                    <a:pt x="2295508" y="0"/>
                  </a:lnTo>
                  <a:lnTo>
                    <a:pt x="2295508" y="199740"/>
                  </a:lnTo>
                  <a:lnTo>
                    <a:pt x="0" y="199740"/>
                  </a:lnTo>
                  <a:close/>
                </a:path>
              </a:pathLst>
            </a:custGeom>
            <a:solidFill>
              <a:srgbClr val="F9AF42">
                <a:alpha val="68627"/>
              </a:srgbClr>
            </a:solidFill>
          </p:spPr>
          <p:txBody>
            <a:bodyPr/>
            <a:lstStyle/>
            <a:p>
              <a:endParaRPr lang="fr-FR"/>
            </a:p>
          </p:txBody>
        </p:sp>
        <p:sp>
          <p:nvSpPr>
            <p:cNvPr id="9" name="TextBox 9"/>
            <p:cNvSpPr txBox="1"/>
            <p:nvPr/>
          </p:nvSpPr>
          <p:spPr>
            <a:xfrm>
              <a:off x="0" y="0"/>
              <a:ext cx="2295508" cy="199740"/>
            </a:xfrm>
            <a:prstGeom prst="rect">
              <a:avLst/>
            </a:prstGeom>
          </p:spPr>
          <p:txBody>
            <a:bodyPr lIns="50800" tIns="50800" rIns="50800" bIns="50800" rtlCol="0" anchor="ctr"/>
            <a:lstStyle/>
            <a:p>
              <a:pPr algn="ctr">
                <a:lnSpc>
                  <a:spcPts val="1536"/>
                </a:lnSpc>
              </a:pPr>
              <a:endParaRPr/>
            </a:p>
          </p:txBody>
        </p:sp>
      </p:grpSp>
      <p:grpSp>
        <p:nvGrpSpPr>
          <p:cNvPr id="10" name="Group 10"/>
          <p:cNvGrpSpPr/>
          <p:nvPr/>
        </p:nvGrpSpPr>
        <p:grpSpPr>
          <a:xfrm>
            <a:off x="2605240" y="2610089"/>
            <a:ext cx="4541413" cy="349359"/>
            <a:chOff x="0" y="0"/>
            <a:chExt cx="1682005" cy="129392"/>
          </a:xfrm>
        </p:grpSpPr>
        <p:sp>
          <p:nvSpPr>
            <p:cNvPr id="11" name="Freeform 11"/>
            <p:cNvSpPr/>
            <p:nvPr/>
          </p:nvSpPr>
          <p:spPr>
            <a:xfrm>
              <a:off x="0" y="0"/>
              <a:ext cx="1682005" cy="129392"/>
            </a:xfrm>
            <a:custGeom>
              <a:avLst/>
              <a:gdLst/>
              <a:ahLst/>
              <a:cxnLst/>
              <a:rect l="l" t="t" r="r" b="b"/>
              <a:pathLst>
                <a:path w="1682005" h="129392">
                  <a:moveTo>
                    <a:pt x="0" y="0"/>
                  </a:moveTo>
                  <a:lnTo>
                    <a:pt x="1682005" y="0"/>
                  </a:lnTo>
                  <a:lnTo>
                    <a:pt x="1682005" y="129392"/>
                  </a:lnTo>
                  <a:lnTo>
                    <a:pt x="0" y="129392"/>
                  </a:lnTo>
                  <a:close/>
                </a:path>
              </a:pathLst>
            </a:custGeom>
            <a:solidFill>
              <a:srgbClr val="F9AF42">
                <a:alpha val="68627"/>
              </a:srgbClr>
            </a:solidFill>
          </p:spPr>
          <p:txBody>
            <a:bodyPr/>
            <a:lstStyle/>
            <a:p>
              <a:endParaRPr lang="fr-FR"/>
            </a:p>
          </p:txBody>
        </p:sp>
        <p:sp>
          <p:nvSpPr>
            <p:cNvPr id="12" name="TextBox 12"/>
            <p:cNvSpPr txBox="1"/>
            <p:nvPr/>
          </p:nvSpPr>
          <p:spPr>
            <a:xfrm>
              <a:off x="0" y="0"/>
              <a:ext cx="1682005" cy="129392"/>
            </a:xfrm>
            <a:prstGeom prst="rect">
              <a:avLst/>
            </a:prstGeom>
          </p:spPr>
          <p:txBody>
            <a:bodyPr lIns="50800" tIns="50800" rIns="50800" bIns="50800" rtlCol="0" anchor="ctr"/>
            <a:lstStyle/>
            <a:p>
              <a:pPr algn="ctr">
                <a:lnSpc>
                  <a:spcPts val="1536"/>
                </a:lnSpc>
              </a:pPr>
              <a:endParaRPr/>
            </a:p>
          </p:txBody>
        </p:sp>
      </p:grpSp>
      <p:grpSp>
        <p:nvGrpSpPr>
          <p:cNvPr id="13" name="Group 13"/>
          <p:cNvGrpSpPr/>
          <p:nvPr/>
        </p:nvGrpSpPr>
        <p:grpSpPr>
          <a:xfrm>
            <a:off x="971390" y="4287117"/>
            <a:ext cx="7810821" cy="446560"/>
            <a:chOff x="0" y="0"/>
            <a:chExt cx="2892897" cy="165392"/>
          </a:xfrm>
        </p:grpSpPr>
        <p:sp>
          <p:nvSpPr>
            <p:cNvPr id="14" name="Freeform 14"/>
            <p:cNvSpPr/>
            <p:nvPr/>
          </p:nvSpPr>
          <p:spPr>
            <a:xfrm>
              <a:off x="0" y="0"/>
              <a:ext cx="2892897" cy="165392"/>
            </a:xfrm>
            <a:custGeom>
              <a:avLst/>
              <a:gdLst/>
              <a:ahLst/>
              <a:cxnLst/>
              <a:rect l="l" t="t" r="r" b="b"/>
              <a:pathLst>
                <a:path w="2892897" h="165392">
                  <a:moveTo>
                    <a:pt x="0" y="0"/>
                  </a:moveTo>
                  <a:lnTo>
                    <a:pt x="2892897" y="0"/>
                  </a:lnTo>
                  <a:lnTo>
                    <a:pt x="2892897" y="165392"/>
                  </a:lnTo>
                  <a:lnTo>
                    <a:pt x="0" y="165392"/>
                  </a:lnTo>
                  <a:close/>
                </a:path>
              </a:pathLst>
            </a:custGeom>
            <a:solidFill>
              <a:srgbClr val="F9AF42">
                <a:alpha val="68627"/>
              </a:srgbClr>
            </a:solidFill>
          </p:spPr>
          <p:txBody>
            <a:bodyPr/>
            <a:lstStyle/>
            <a:p>
              <a:endParaRPr lang="fr-FR"/>
            </a:p>
          </p:txBody>
        </p:sp>
        <p:sp>
          <p:nvSpPr>
            <p:cNvPr id="15" name="TextBox 15"/>
            <p:cNvSpPr txBox="1"/>
            <p:nvPr/>
          </p:nvSpPr>
          <p:spPr>
            <a:xfrm>
              <a:off x="0" y="0"/>
              <a:ext cx="2892897" cy="165392"/>
            </a:xfrm>
            <a:prstGeom prst="rect">
              <a:avLst/>
            </a:prstGeom>
          </p:spPr>
          <p:txBody>
            <a:bodyPr lIns="50800" tIns="50800" rIns="50800" bIns="50800" rtlCol="0" anchor="ctr"/>
            <a:lstStyle/>
            <a:p>
              <a:pPr algn="ctr">
                <a:lnSpc>
                  <a:spcPts val="1536"/>
                </a:lnSpc>
              </a:pPr>
              <a:endParaRPr/>
            </a:p>
          </p:txBody>
        </p:sp>
      </p:grpSp>
      <p:grpSp>
        <p:nvGrpSpPr>
          <p:cNvPr id="16" name="Group 16"/>
          <p:cNvGrpSpPr/>
          <p:nvPr/>
        </p:nvGrpSpPr>
        <p:grpSpPr>
          <a:xfrm>
            <a:off x="731520" y="5233659"/>
            <a:ext cx="8364919" cy="721708"/>
            <a:chOff x="0" y="0"/>
            <a:chExt cx="3098118" cy="267299"/>
          </a:xfrm>
        </p:grpSpPr>
        <p:sp>
          <p:nvSpPr>
            <p:cNvPr id="17" name="Freeform 17"/>
            <p:cNvSpPr/>
            <p:nvPr/>
          </p:nvSpPr>
          <p:spPr>
            <a:xfrm>
              <a:off x="0" y="0"/>
              <a:ext cx="3098118" cy="267299"/>
            </a:xfrm>
            <a:custGeom>
              <a:avLst/>
              <a:gdLst/>
              <a:ahLst/>
              <a:cxnLst/>
              <a:rect l="l" t="t" r="r" b="b"/>
              <a:pathLst>
                <a:path w="3098118" h="267299">
                  <a:moveTo>
                    <a:pt x="0" y="0"/>
                  </a:moveTo>
                  <a:lnTo>
                    <a:pt x="3098118" y="0"/>
                  </a:lnTo>
                  <a:lnTo>
                    <a:pt x="3098118" y="267299"/>
                  </a:lnTo>
                  <a:lnTo>
                    <a:pt x="0" y="267299"/>
                  </a:lnTo>
                  <a:close/>
                </a:path>
              </a:pathLst>
            </a:custGeom>
            <a:solidFill>
              <a:srgbClr val="F9AF42">
                <a:alpha val="68627"/>
              </a:srgbClr>
            </a:solidFill>
          </p:spPr>
          <p:txBody>
            <a:bodyPr/>
            <a:lstStyle/>
            <a:p>
              <a:endParaRPr lang="fr-FR"/>
            </a:p>
          </p:txBody>
        </p:sp>
        <p:sp>
          <p:nvSpPr>
            <p:cNvPr id="18" name="TextBox 18"/>
            <p:cNvSpPr txBox="1"/>
            <p:nvPr/>
          </p:nvSpPr>
          <p:spPr>
            <a:xfrm>
              <a:off x="0" y="0"/>
              <a:ext cx="3098118" cy="267299"/>
            </a:xfrm>
            <a:prstGeom prst="rect">
              <a:avLst/>
            </a:prstGeom>
          </p:spPr>
          <p:txBody>
            <a:bodyPr lIns="50800" tIns="50800" rIns="50800" bIns="50800" rtlCol="0" anchor="ctr"/>
            <a:lstStyle/>
            <a:p>
              <a:pPr algn="ctr">
                <a:lnSpc>
                  <a:spcPts val="1536"/>
                </a:lnSpc>
              </a:pPr>
              <a:endParaRPr/>
            </a:p>
          </p:txBody>
        </p:sp>
      </p:grpSp>
      <p:sp>
        <p:nvSpPr>
          <p:cNvPr id="19" name="TextBox 19"/>
          <p:cNvSpPr txBox="1"/>
          <p:nvPr/>
        </p:nvSpPr>
        <p:spPr>
          <a:xfrm>
            <a:off x="336716" y="1208913"/>
            <a:ext cx="8897286" cy="5149886"/>
          </a:xfrm>
          <a:prstGeom prst="rect">
            <a:avLst/>
          </a:prstGeom>
        </p:spPr>
        <p:txBody>
          <a:bodyPr lIns="0" tIns="0" rIns="0" bIns="0" rtlCol="0" anchor="t">
            <a:spAutoFit/>
          </a:bodyPr>
          <a:lstStyle/>
          <a:p>
            <a:pPr algn="ctr">
              <a:lnSpc>
                <a:spcPts val="2077"/>
              </a:lnSpc>
            </a:pPr>
            <a:r>
              <a:rPr lang="en-US" sz="1775" spc="15">
                <a:solidFill>
                  <a:srgbClr val="284493"/>
                </a:solidFill>
                <a:latin typeface="Glacial Indifference Bold"/>
              </a:rPr>
              <a:t>For open science to reach its full potential, it must be a </a:t>
            </a:r>
          </a:p>
          <a:p>
            <a:pPr algn="ctr">
              <a:lnSpc>
                <a:spcPts val="2077"/>
              </a:lnSpc>
            </a:pPr>
            <a:r>
              <a:rPr lang="en-US" sz="1775" spc="15">
                <a:solidFill>
                  <a:srgbClr val="623288"/>
                </a:solidFill>
                <a:latin typeface="Glacial Indifference Bold"/>
              </a:rPr>
              <a:t>truly global, equitable phenomenon</a:t>
            </a:r>
            <a:r>
              <a:rPr lang="en-US" sz="1775" spc="15">
                <a:solidFill>
                  <a:srgbClr val="623288"/>
                </a:solidFill>
                <a:latin typeface="Glacial Indifference"/>
              </a:rPr>
              <a:t>. </a:t>
            </a:r>
          </a:p>
          <a:p>
            <a:pPr algn="ctr">
              <a:lnSpc>
                <a:spcPts val="1843"/>
              </a:lnSpc>
            </a:pPr>
            <a:endParaRPr lang="en-US" sz="1775" spc="15">
              <a:solidFill>
                <a:srgbClr val="623288"/>
              </a:solidFill>
              <a:latin typeface="Glacial Indifference"/>
            </a:endParaRPr>
          </a:p>
          <a:p>
            <a:pPr algn="ctr">
              <a:lnSpc>
                <a:spcPts val="1843"/>
              </a:lnSpc>
            </a:pPr>
            <a:r>
              <a:rPr lang="en-US" sz="1576" spc="14">
                <a:solidFill>
                  <a:srgbClr val="284493"/>
                </a:solidFill>
                <a:latin typeface="Glacial Indifference"/>
              </a:rPr>
              <a:t>Inequities in STI systems exist. Context affects experience and prioritization of open science.</a:t>
            </a:r>
          </a:p>
          <a:p>
            <a:pPr algn="ctr">
              <a:lnSpc>
                <a:spcPts val="1843"/>
              </a:lnSpc>
            </a:pPr>
            <a:r>
              <a:rPr lang="en-US" sz="1576" spc="14">
                <a:solidFill>
                  <a:srgbClr val="284493"/>
                </a:solidFill>
                <a:latin typeface="Glacial Indifference"/>
              </a:rPr>
              <a:t>Who sets norms and practices? Who creates and has access to systems?</a:t>
            </a:r>
          </a:p>
          <a:p>
            <a:pPr marL="228559" lvl="1" indent="-114280" algn="ctr">
              <a:lnSpc>
                <a:spcPts val="2077"/>
              </a:lnSpc>
            </a:pPr>
            <a:endParaRPr lang="en-US" sz="1576" spc="14">
              <a:solidFill>
                <a:srgbClr val="284493"/>
              </a:solidFill>
              <a:latin typeface="Glacial Indifference"/>
            </a:endParaRPr>
          </a:p>
          <a:p>
            <a:pPr algn="ctr">
              <a:lnSpc>
                <a:spcPts val="2077"/>
              </a:lnSpc>
            </a:pPr>
            <a:r>
              <a:rPr lang="en-US" sz="1775" spc="15">
                <a:solidFill>
                  <a:srgbClr val="284493"/>
                </a:solidFill>
                <a:latin typeface="Glacial Indifference Bold"/>
              </a:rPr>
              <a:t>Open science is growing—but</a:t>
            </a:r>
            <a:r>
              <a:rPr lang="en-US" sz="1775" spc="15">
                <a:solidFill>
                  <a:srgbClr val="4472C4"/>
                </a:solidFill>
                <a:latin typeface="Glacial Indifference Bold"/>
              </a:rPr>
              <a:t> </a:t>
            </a:r>
            <a:r>
              <a:rPr lang="en-US" sz="1775" spc="15">
                <a:solidFill>
                  <a:srgbClr val="623288"/>
                </a:solidFill>
                <a:latin typeface="Glacial Indifference Bold"/>
              </a:rPr>
              <a:t>unevenly.</a:t>
            </a:r>
          </a:p>
          <a:p>
            <a:pPr marL="228559" lvl="1" indent="-114280" algn="ctr">
              <a:lnSpc>
                <a:spcPts val="2077"/>
              </a:lnSpc>
            </a:pPr>
            <a:endParaRPr lang="en-US" sz="1775" spc="15">
              <a:solidFill>
                <a:srgbClr val="623288"/>
              </a:solidFill>
              <a:latin typeface="Glacial Indifference Bold"/>
            </a:endParaRPr>
          </a:p>
          <a:p>
            <a:pPr algn="ctr">
              <a:lnSpc>
                <a:spcPts val="1843"/>
              </a:lnSpc>
            </a:pPr>
            <a:r>
              <a:rPr lang="en-US" sz="1576" spc="14">
                <a:solidFill>
                  <a:srgbClr val="284493"/>
                </a:solidFill>
                <a:latin typeface="Glacial Indifference"/>
              </a:rPr>
              <a:t>Obstacles remain, linked to existing inequities. There are:</a:t>
            </a:r>
          </a:p>
          <a:p>
            <a:pPr algn="ctr">
              <a:lnSpc>
                <a:spcPts val="1843"/>
              </a:lnSpc>
            </a:pPr>
            <a:r>
              <a:rPr lang="en-US" sz="1576" spc="14">
                <a:solidFill>
                  <a:srgbClr val="284493"/>
                </a:solidFill>
                <a:latin typeface="Glacial Indifference"/>
              </a:rPr>
              <a:t>-differences among pillars of open science.</a:t>
            </a:r>
          </a:p>
          <a:p>
            <a:pPr algn="ctr">
              <a:lnSpc>
                <a:spcPts val="1843"/>
              </a:lnSpc>
            </a:pPr>
            <a:r>
              <a:rPr lang="en-US" sz="1576" spc="14">
                <a:solidFill>
                  <a:srgbClr val="284493"/>
                </a:solidFill>
                <a:latin typeface="Glacial Indifference"/>
              </a:rPr>
              <a:t>-differences among disciplines.</a:t>
            </a:r>
          </a:p>
          <a:p>
            <a:pPr algn="ctr">
              <a:lnSpc>
                <a:spcPts val="1843"/>
              </a:lnSpc>
            </a:pPr>
            <a:r>
              <a:rPr lang="en-US" sz="1576" spc="14">
                <a:solidFill>
                  <a:srgbClr val="284493"/>
                </a:solidFill>
                <a:latin typeface="Glacial Indifference"/>
              </a:rPr>
              <a:t>-differences across contexts.</a:t>
            </a:r>
          </a:p>
          <a:p>
            <a:pPr marL="228559" lvl="2" indent="-76186" algn="ctr">
              <a:lnSpc>
                <a:spcPts val="2077"/>
              </a:lnSpc>
            </a:pPr>
            <a:endParaRPr lang="en-US" sz="1576" spc="14">
              <a:solidFill>
                <a:srgbClr val="284493"/>
              </a:solidFill>
              <a:latin typeface="Glacial Indifference"/>
            </a:endParaRPr>
          </a:p>
          <a:p>
            <a:pPr marL="228559" lvl="2" indent="-76186" algn="ctr">
              <a:lnSpc>
                <a:spcPts val="2077"/>
              </a:lnSpc>
            </a:pPr>
            <a:r>
              <a:rPr lang="en-US" sz="1775" spc="16">
                <a:solidFill>
                  <a:srgbClr val="284493"/>
                </a:solidFill>
                <a:latin typeface="Glacial Indifference Bold"/>
              </a:rPr>
              <a:t>The transition to open science requires a</a:t>
            </a:r>
            <a:r>
              <a:rPr lang="en-US" sz="1775" spc="16">
                <a:solidFill>
                  <a:srgbClr val="623288"/>
                </a:solidFill>
                <a:latin typeface="Glacial Indifference Bold"/>
              </a:rPr>
              <a:t> shift in the culture</a:t>
            </a:r>
            <a:r>
              <a:rPr lang="en-US" sz="1775" spc="16">
                <a:solidFill>
                  <a:srgbClr val="ED7D31"/>
                </a:solidFill>
                <a:latin typeface="Glacial Indifference Bold"/>
              </a:rPr>
              <a:t> </a:t>
            </a:r>
            <a:r>
              <a:rPr lang="en-US" sz="1775" spc="16">
                <a:solidFill>
                  <a:srgbClr val="284493"/>
                </a:solidFill>
                <a:latin typeface="Glacial Indifference Bold"/>
              </a:rPr>
              <a:t>of science.</a:t>
            </a:r>
          </a:p>
          <a:p>
            <a:pPr algn="ctr">
              <a:lnSpc>
                <a:spcPts val="2077"/>
              </a:lnSpc>
            </a:pPr>
            <a:endParaRPr lang="en-US" sz="1775" spc="16">
              <a:solidFill>
                <a:srgbClr val="284493"/>
              </a:solidFill>
              <a:latin typeface="Glacial Indifference Bold"/>
            </a:endParaRPr>
          </a:p>
          <a:p>
            <a:pPr algn="ctr">
              <a:lnSpc>
                <a:spcPts val="1843"/>
              </a:lnSpc>
            </a:pPr>
            <a:r>
              <a:rPr lang="en-US" sz="1576" spc="14">
                <a:solidFill>
                  <a:srgbClr val="024A84"/>
                </a:solidFill>
                <a:latin typeface="Glacial Indifference"/>
              </a:rPr>
              <a:t>The Recommendation‘s </a:t>
            </a:r>
            <a:r>
              <a:rPr lang="en-US" sz="1576" spc="14">
                <a:solidFill>
                  <a:srgbClr val="284493"/>
                </a:solidFill>
                <a:latin typeface="Glacial Indifference"/>
              </a:rPr>
              <a:t>7 areas of action provide structure.</a:t>
            </a:r>
          </a:p>
          <a:p>
            <a:pPr marL="228559" lvl="2" indent="-76186" algn="ctr">
              <a:lnSpc>
                <a:spcPts val="2077"/>
              </a:lnSpc>
            </a:pPr>
            <a:endParaRPr lang="en-US" sz="1576" spc="14">
              <a:solidFill>
                <a:srgbClr val="284493"/>
              </a:solidFill>
              <a:latin typeface="Glacial Indifference"/>
            </a:endParaRPr>
          </a:p>
          <a:p>
            <a:pPr algn="ctr">
              <a:lnSpc>
                <a:spcPts val="2077"/>
              </a:lnSpc>
            </a:pPr>
            <a:r>
              <a:rPr lang="en-US" sz="1775" spc="15">
                <a:solidFill>
                  <a:srgbClr val="284493"/>
                </a:solidFill>
                <a:latin typeface="Glacial Indifference Bold"/>
              </a:rPr>
              <a:t>Collective, collaborative and</a:t>
            </a:r>
            <a:r>
              <a:rPr lang="en-US" sz="1775" spc="15">
                <a:solidFill>
                  <a:srgbClr val="623288"/>
                </a:solidFill>
                <a:latin typeface="Glacial Indifference Bold"/>
              </a:rPr>
              <a:t> coordinated action and investment</a:t>
            </a:r>
            <a:r>
              <a:rPr lang="en-US" sz="1775" spc="15">
                <a:solidFill>
                  <a:srgbClr val="C49A6C"/>
                </a:solidFill>
                <a:latin typeface="Glacial Indifference Bold"/>
              </a:rPr>
              <a:t> </a:t>
            </a:r>
            <a:r>
              <a:rPr lang="en-US" sz="1775" spc="15">
                <a:solidFill>
                  <a:srgbClr val="284493"/>
                </a:solidFill>
                <a:latin typeface="Glacial Indifference Bold"/>
              </a:rPr>
              <a:t>are needed </a:t>
            </a:r>
          </a:p>
          <a:p>
            <a:pPr algn="ctr">
              <a:lnSpc>
                <a:spcPts val="2077"/>
              </a:lnSpc>
            </a:pPr>
            <a:r>
              <a:rPr lang="en-US" sz="1775" spc="15">
                <a:solidFill>
                  <a:srgbClr val="284493"/>
                </a:solidFill>
                <a:latin typeface="Glacial Indifference Bold"/>
              </a:rPr>
              <a:t>to accelerate the transition to a truly global, equitable open science. </a:t>
            </a:r>
          </a:p>
          <a:p>
            <a:pPr algn="ctr">
              <a:lnSpc>
                <a:spcPts val="2077"/>
              </a:lnSpc>
            </a:pPr>
            <a:endParaRPr lang="en-US" sz="1775" spc="15">
              <a:solidFill>
                <a:srgbClr val="284493"/>
              </a:solidFill>
              <a:latin typeface="Glacial Indifference Bold"/>
            </a:endParaRPr>
          </a:p>
          <a:p>
            <a:pPr algn="ctr">
              <a:lnSpc>
                <a:spcPts val="1843"/>
              </a:lnSpc>
            </a:pPr>
            <a:r>
              <a:rPr lang="en-US" sz="1576" spc="14">
                <a:solidFill>
                  <a:srgbClr val="284493"/>
                </a:solidFill>
                <a:latin typeface="Glacial Indifference"/>
              </a:rPr>
              <a:t>The shared values and principles provide a framework.</a:t>
            </a:r>
          </a:p>
        </p:txBody>
      </p:sp>
      <p:sp>
        <p:nvSpPr>
          <p:cNvPr id="20" name="TextBox 20"/>
          <p:cNvSpPr txBox="1"/>
          <p:nvPr/>
        </p:nvSpPr>
        <p:spPr>
          <a:xfrm>
            <a:off x="336716" y="289966"/>
            <a:ext cx="9080155" cy="314994"/>
          </a:xfrm>
          <a:prstGeom prst="rect">
            <a:avLst/>
          </a:prstGeom>
        </p:spPr>
        <p:txBody>
          <a:bodyPr lIns="0" tIns="0" rIns="0" bIns="0" rtlCol="0" anchor="t">
            <a:spAutoFit/>
          </a:bodyPr>
          <a:lstStyle/>
          <a:p>
            <a:pPr algn="l">
              <a:lnSpc>
                <a:spcPts val="2219"/>
              </a:lnSpc>
            </a:pPr>
            <a:r>
              <a:rPr lang="en-US" sz="2666" spc="-16">
                <a:solidFill>
                  <a:srgbClr val="FFFFFF"/>
                </a:solidFill>
                <a:latin typeface="Glacial Indifference Bold"/>
              </a:rPr>
              <a:t>Key messages and next steps</a:t>
            </a:r>
          </a:p>
        </p:txBody>
      </p:sp>
      <p:sp>
        <p:nvSpPr>
          <p:cNvPr id="21" name="TextBox 21"/>
          <p:cNvSpPr txBox="1"/>
          <p:nvPr/>
        </p:nvSpPr>
        <p:spPr>
          <a:xfrm>
            <a:off x="6979920" y="6825828"/>
            <a:ext cx="2011680" cy="298027"/>
          </a:xfrm>
          <a:prstGeom prst="rect">
            <a:avLst/>
          </a:prstGeom>
        </p:spPr>
        <p:txBody>
          <a:bodyPr lIns="0" tIns="0" rIns="0" bIns="0" rtlCol="0" anchor="t">
            <a:spAutoFit/>
          </a:bodyPr>
          <a:lstStyle/>
          <a:p>
            <a:pPr algn="r">
              <a:lnSpc>
                <a:spcPts val="1535"/>
              </a:lnSpc>
            </a:pPr>
            <a:r>
              <a:rPr lang="en-US" sz="1279" spc="11">
                <a:solidFill>
                  <a:srgbClr val="898989"/>
                </a:solidFill>
                <a:latin typeface="TT Rounds Condensed"/>
              </a:rPr>
              <a:t>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6758486"/>
            <a:ext cx="9753600" cy="556716"/>
            <a:chOff x="0" y="0"/>
            <a:chExt cx="13004800" cy="742288"/>
          </a:xfrm>
        </p:grpSpPr>
        <p:sp>
          <p:nvSpPr>
            <p:cNvPr id="3" name="Freeform 3"/>
            <p:cNvSpPr/>
            <p:nvPr/>
          </p:nvSpPr>
          <p:spPr>
            <a:xfrm>
              <a:off x="0" y="0"/>
              <a:ext cx="13004800" cy="742315"/>
            </a:xfrm>
            <a:custGeom>
              <a:avLst/>
              <a:gdLst/>
              <a:ahLst/>
              <a:cxnLst/>
              <a:rect l="l" t="t" r="r" b="b"/>
              <a:pathLst>
                <a:path w="13004800" h="742315">
                  <a:moveTo>
                    <a:pt x="0" y="0"/>
                  </a:moveTo>
                  <a:lnTo>
                    <a:pt x="13004800" y="0"/>
                  </a:lnTo>
                  <a:lnTo>
                    <a:pt x="13004800" y="742315"/>
                  </a:lnTo>
                  <a:lnTo>
                    <a:pt x="0" y="742315"/>
                  </a:lnTo>
                  <a:close/>
                </a:path>
              </a:pathLst>
            </a:custGeom>
            <a:gradFill rotWithShape="1">
              <a:gsLst>
                <a:gs pos="0">
                  <a:srgbClr val="004983">
                    <a:alpha val="100000"/>
                  </a:srgbClr>
                </a:gs>
                <a:gs pos="100000">
                  <a:srgbClr val="0077D4">
                    <a:alpha val="100000"/>
                  </a:srgbClr>
                </a:gs>
              </a:gsLst>
              <a:lin ang="11574577"/>
            </a:gradFill>
          </p:spPr>
          <p:txBody>
            <a:bodyPr/>
            <a:lstStyle/>
            <a:p>
              <a:endParaRPr lang="fr-FR"/>
            </a:p>
          </p:txBody>
        </p:sp>
      </p:grpSp>
      <p:grpSp>
        <p:nvGrpSpPr>
          <p:cNvPr id="4" name="Group 4"/>
          <p:cNvGrpSpPr/>
          <p:nvPr/>
        </p:nvGrpSpPr>
        <p:grpSpPr>
          <a:xfrm>
            <a:off x="-852" y="31"/>
            <a:ext cx="9753598" cy="809194"/>
            <a:chOff x="0" y="0"/>
            <a:chExt cx="13004797" cy="1078925"/>
          </a:xfrm>
        </p:grpSpPr>
        <p:sp>
          <p:nvSpPr>
            <p:cNvPr id="5" name="Freeform 5"/>
            <p:cNvSpPr/>
            <p:nvPr/>
          </p:nvSpPr>
          <p:spPr>
            <a:xfrm>
              <a:off x="0" y="0"/>
              <a:ext cx="13004800" cy="1078865"/>
            </a:xfrm>
            <a:custGeom>
              <a:avLst/>
              <a:gdLst/>
              <a:ahLst/>
              <a:cxnLst/>
              <a:rect l="l" t="t" r="r" b="b"/>
              <a:pathLst>
                <a:path w="13004800" h="1078865">
                  <a:moveTo>
                    <a:pt x="0" y="0"/>
                  </a:moveTo>
                  <a:lnTo>
                    <a:pt x="13004800" y="0"/>
                  </a:lnTo>
                  <a:lnTo>
                    <a:pt x="13004800" y="1078865"/>
                  </a:lnTo>
                  <a:lnTo>
                    <a:pt x="0" y="1078865"/>
                  </a:lnTo>
                  <a:close/>
                </a:path>
              </a:pathLst>
            </a:custGeom>
            <a:gradFill rotWithShape="1">
              <a:gsLst>
                <a:gs pos="0">
                  <a:srgbClr val="004983">
                    <a:alpha val="100000"/>
                  </a:srgbClr>
                </a:gs>
                <a:gs pos="100000">
                  <a:srgbClr val="0077D4">
                    <a:alpha val="100000"/>
                  </a:srgbClr>
                </a:gs>
              </a:gsLst>
              <a:lin ang="0"/>
            </a:gradFill>
          </p:spPr>
          <p:txBody>
            <a:bodyPr/>
            <a:lstStyle/>
            <a:p>
              <a:endParaRPr lang="fr-FR"/>
            </a:p>
          </p:txBody>
        </p:sp>
      </p:grpSp>
      <p:sp>
        <p:nvSpPr>
          <p:cNvPr id="6" name="Freeform 6"/>
          <p:cNvSpPr/>
          <p:nvPr/>
        </p:nvSpPr>
        <p:spPr>
          <a:xfrm>
            <a:off x="176437" y="6819393"/>
            <a:ext cx="2097593" cy="441968"/>
          </a:xfrm>
          <a:custGeom>
            <a:avLst/>
            <a:gdLst/>
            <a:ahLst/>
            <a:cxnLst/>
            <a:rect l="l" t="t" r="r" b="b"/>
            <a:pathLst>
              <a:path w="2097593" h="441968">
                <a:moveTo>
                  <a:pt x="0" y="0"/>
                </a:moveTo>
                <a:lnTo>
                  <a:pt x="2097593" y="0"/>
                </a:lnTo>
                <a:lnTo>
                  <a:pt x="2097593" y="441968"/>
                </a:lnTo>
                <a:lnTo>
                  <a:pt x="0" y="441968"/>
                </a:lnTo>
                <a:lnTo>
                  <a:pt x="0" y="0"/>
                </a:lnTo>
                <a:close/>
              </a:path>
            </a:pathLst>
          </a:custGeom>
          <a:blipFill>
            <a:blip r:embed="rId2"/>
            <a:stretch>
              <a:fillRect l="-200" r="-200"/>
            </a:stretch>
          </a:blipFill>
        </p:spPr>
        <p:txBody>
          <a:bodyPr/>
          <a:lstStyle/>
          <a:p>
            <a:endParaRPr lang="fr-FR"/>
          </a:p>
        </p:txBody>
      </p:sp>
      <p:sp>
        <p:nvSpPr>
          <p:cNvPr id="7" name="TextBox 7"/>
          <p:cNvSpPr txBox="1"/>
          <p:nvPr/>
        </p:nvSpPr>
        <p:spPr>
          <a:xfrm>
            <a:off x="428143" y="1021629"/>
            <a:ext cx="8897286" cy="2448450"/>
          </a:xfrm>
          <a:prstGeom prst="rect">
            <a:avLst/>
          </a:prstGeom>
        </p:spPr>
        <p:txBody>
          <a:bodyPr lIns="0" tIns="0" rIns="0" bIns="0" rtlCol="0" anchor="t">
            <a:spAutoFit/>
          </a:bodyPr>
          <a:lstStyle/>
          <a:p>
            <a:pPr algn="l">
              <a:lnSpc>
                <a:spcPts val="3261"/>
              </a:lnSpc>
            </a:pPr>
            <a:r>
              <a:rPr lang="en-US" sz="2346" spc="21">
                <a:solidFill>
                  <a:srgbClr val="F9AF42"/>
                </a:solidFill>
                <a:latin typeface="Glacial Indifference Bold"/>
              </a:rPr>
              <a:t>Five Working Groups</a:t>
            </a:r>
          </a:p>
          <a:p>
            <a:pPr marL="506645" lvl="1" indent="-253323" algn="l">
              <a:lnSpc>
                <a:spcPts val="3261"/>
              </a:lnSpc>
              <a:buFont typeface="Arial"/>
              <a:buChar char="•"/>
            </a:pPr>
            <a:r>
              <a:rPr lang="en-US" sz="2346" spc="21">
                <a:solidFill>
                  <a:srgbClr val="284493"/>
                </a:solidFill>
                <a:latin typeface="Glacial Indifference Bold"/>
              </a:rPr>
              <a:t>Policy</a:t>
            </a:r>
          </a:p>
          <a:p>
            <a:pPr marL="506645" lvl="1" indent="-253323" algn="l">
              <a:lnSpc>
                <a:spcPts val="3261"/>
              </a:lnSpc>
              <a:buFont typeface="Arial"/>
              <a:buChar char="•"/>
            </a:pPr>
            <a:r>
              <a:rPr lang="en-US" sz="2346" spc="21">
                <a:solidFill>
                  <a:srgbClr val="284493"/>
                </a:solidFill>
                <a:latin typeface="Glacial Indifference Bold"/>
              </a:rPr>
              <a:t>Capacity</a:t>
            </a:r>
          </a:p>
          <a:p>
            <a:pPr marL="506645" lvl="1" indent="-253323" algn="l">
              <a:lnSpc>
                <a:spcPts val="3261"/>
              </a:lnSpc>
              <a:buFont typeface="Arial"/>
              <a:buChar char="•"/>
            </a:pPr>
            <a:r>
              <a:rPr lang="en-US" sz="2346" spc="21">
                <a:solidFill>
                  <a:srgbClr val="284493"/>
                </a:solidFill>
                <a:latin typeface="Glacial Indifference Bold"/>
              </a:rPr>
              <a:t>Infrastructures</a:t>
            </a:r>
          </a:p>
          <a:p>
            <a:pPr marL="506645" lvl="1" indent="-253323" algn="l">
              <a:lnSpc>
                <a:spcPts val="3261"/>
              </a:lnSpc>
              <a:buFont typeface="Arial"/>
              <a:buChar char="•"/>
            </a:pPr>
            <a:r>
              <a:rPr lang="en-US" sz="2346" spc="21">
                <a:solidFill>
                  <a:srgbClr val="284493"/>
                </a:solidFill>
                <a:latin typeface="Glacial Indifference Bold"/>
              </a:rPr>
              <a:t>Incentives and financing</a:t>
            </a:r>
          </a:p>
          <a:p>
            <a:pPr marL="506645" lvl="1" indent="-253323" algn="l">
              <a:lnSpc>
                <a:spcPts val="3261"/>
              </a:lnSpc>
              <a:buFont typeface="Arial"/>
              <a:buChar char="•"/>
            </a:pPr>
            <a:r>
              <a:rPr lang="en-US" sz="2346" spc="21">
                <a:solidFill>
                  <a:srgbClr val="284493"/>
                </a:solidFill>
                <a:latin typeface="Glacial Indifference Bold"/>
              </a:rPr>
              <a:t>Monitoring</a:t>
            </a:r>
          </a:p>
        </p:txBody>
      </p:sp>
      <p:sp>
        <p:nvSpPr>
          <p:cNvPr id="8" name="Freeform 8"/>
          <p:cNvSpPr/>
          <p:nvPr/>
        </p:nvSpPr>
        <p:spPr>
          <a:xfrm>
            <a:off x="4567526" y="3417200"/>
            <a:ext cx="4100370" cy="3166480"/>
          </a:xfrm>
          <a:custGeom>
            <a:avLst/>
            <a:gdLst/>
            <a:ahLst/>
            <a:cxnLst/>
            <a:rect l="l" t="t" r="r" b="b"/>
            <a:pathLst>
              <a:path w="4100370" h="3166480">
                <a:moveTo>
                  <a:pt x="0" y="0"/>
                </a:moveTo>
                <a:lnTo>
                  <a:pt x="4100370" y="0"/>
                </a:lnTo>
                <a:lnTo>
                  <a:pt x="4100370" y="3166480"/>
                </a:lnTo>
                <a:lnTo>
                  <a:pt x="0" y="3166480"/>
                </a:lnTo>
                <a:lnTo>
                  <a:pt x="0" y="0"/>
                </a:lnTo>
                <a:close/>
              </a:path>
            </a:pathLst>
          </a:custGeom>
          <a:blipFill>
            <a:blip r:embed="rId3"/>
            <a:stretch>
              <a:fillRect l="-22894" t="-1326" r="-12613" b="1326"/>
            </a:stretch>
          </a:blipFill>
        </p:spPr>
        <p:txBody>
          <a:bodyPr/>
          <a:lstStyle/>
          <a:p>
            <a:endParaRPr lang="fr-FR"/>
          </a:p>
        </p:txBody>
      </p:sp>
      <p:sp>
        <p:nvSpPr>
          <p:cNvPr id="9" name="Freeform 9"/>
          <p:cNvSpPr/>
          <p:nvPr/>
        </p:nvSpPr>
        <p:spPr>
          <a:xfrm>
            <a:off x="4716821" y="1760787"/>
            <a:ext cx="1126852" cy="802882"/>
          </a:xfrm>
          <a:custGeom>
            <a:avLst/>
            <a:gdLst/>
            <a:ahLst/>
            <a:cxnLst/>
            <a:rect l="l" t="t" r="r" b="b"/>
            <a:pathLst>
              <a:path w="1126852" h="802882">
                <a:moveTo>
                  <a:pt x="0" y="0"/>
                </a:moveTo>
                <a:lnTo>
                  <a:pt x="1126852" y="0"/>
                </a:lnTo>
                <a:lnTo>
                  <a:pt x="1126852" y="802882"/>
                </a:lnTo>
                <a:lnTo>
                  <a:pt x="0" y="80288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fr-FR"/>
          </a:p>
        </p:txBody>
      </p:sp>
      <p:grpSp>
        <p:nvGrpSpPr>
          <p:cNvPr id="10" name="Group 10"/>
          <p:cNvGrpSpPr/>
          <p:nvPr/>
        </p:nvGrpSpPr>
        <p:grpSpPr>
          <a:xfrm>
            <a:off x="1225234" y="4308336"/>
            <a:ext cx="3491588" cy="1628078"/>
            <a:chOff x="0" y="0"/>
            <a:chExt cx="1293181" cy="602992"/>
          </a:xfrm>
        </p:grpSpPr>
        <p:sp>
          <p:nvSpPr>
            <p:cNvPr id="11" name="Freeform 11"/>
            <p:cNvSpPr/>
            <p:nvPr/>
          </p:nvSpPr>
          <p:spPr>
            <a:xfrm>
              <a:off x="0" y="0"/>
              <a:ext cx="1293181" cy="602992"/>
            </a:xfrm>
            <a:custGeom>
              <a:avLst/>
              <a:gdLst/>
              <a:ahLst/>
              <a:cxnLst/>
              <a:rect l="l" t="t" r="r" b="b"/>
              <a:pathLst>
                <a:path w="1293181" h="602992">
                  <a:moveTo>
                    <a:pt x="0" y="0"/>
                  </a:moveTo>
                  <a:lnTo>
                    <a:pt x="1293181" y="0"/>
                  </a:lnTo>
                  <a:lnTo>
                    <a:pt x="1293181" y="602992"/>
                  </a:lnTo>
                  <a:lnTo>
                    <a:pt x="0" y="602992"/>
                  </a:lnTo>
                  <a:close/>
                </a:path>
              </a:pathLst>
            </a:custGeom>
            <a:solidFill>
              <a:srgbClr val="F9AF42"/>
            </a:solidFill>
          </p:spPr>
          <p:txBody>
            <a:bodyPr/>
            <a:lstStyle/>
            <a:p>
              <a:endParaRPr lang="fr-FR"/>
            </a:p>
          </p:txBody>
        </p:sp>
        <p:sp>
          <p:nvSpPr>
            <p:cNvPr id="12" name="TextBox 12"/>
            <p:cNvSpPr txBox="1"/>
            <p:nvPr/>
          </p:nvSpPr>
          <p:spPr>
            <a:xfrm>
              <a:off x="0" y="0"/>
              <a:ext cx="1293181" cy="602992"/>
            </a:xfrm>
            <a:prstGeom prst="rect">
              <a:avLst/>
            </a:prstGeom>
          </p:spPr>
          <p:txBody>
            <a:bodyPr lIns="50800" tIns="50800" rIns="50800" bIns="50800" rtlCol="0" anchor="ctr"/>
            <a:lstStyle/>
            <a:p>
              <a:pPr algn="ctr">
                <a:lnSpc>
                  <a:spcPts val="1536"/>
                </a:lnSpc>
              </a:pPr>
              <a:endParaRPr/>
            </a:p>
          </p:txBody>
        </p:sp>
      </p:grpSp>
      <p:sp>
        <p:nvSpPr>
          <p:cNvPr id="13" name="TextBox 13"/>
          <p:cNvSpPr txBox="1"/>
          <p:nvPr/>
        </p:nvSpPr>
        <p:spPr>
          <a:xfrm>
            <a:off x="336716" y="211422"/>
            <a:ext cx="9080155" cy="395882"/>
          </a:xfrm>
          <a:prstGeom prst="rect">
            <a:avLst/>
          </a:prstGeom>
        </p:spPr>
        <p:txBody>
          <a:bodyPr lIns="0" tIns="0" rIns="0" bIns="0" rtlCol="0" anchor="t">
            <a:spAutoFit/>
          </a:bodyPr>
          <a:lstStyle/>
          <a:p>
            <a:pPr algn="l">
              <a:lnSpc>
                <a:spcPts val="3086"/>
              </a:lnSpc>
            </a:pPr>
            <a:r>
              <a:rPr lang="en-US" sz="2670" spc="-16">
                <a:solidFill>
                  <a:srgbClr val="FFFFFF"/>
                </a:solidFill>
                <a:latin typeface="Glacial Indifference Bold"/>
              </a:rPr>
              <a:t>Creating a global Open Science Outlook</a:t>
            </a:r>
          </a:p>
        </p:txBody>
      </p:sp>
      <p:sp>
        <p:nvSpPr>
          <p:cNvPr id="14" name="TextBox 14"/>
          <p:cNvSpPr txBox="1"/>
          <p:nvPr/>
        </p:nvSpPr>
        <p:spPr>
          <a:xfrm>
            <a:off x="6979920" y="6825828"/>
            <a:ext cx="2011680" cy="298027"/>
          </a:xfrm>
          <a:prstGeom prst="rect">
            <a:avLst/>
          </a:prstGeom>
        </p:spPr>
        <p:txBody>
          <a:bodyPr lIns="0" tIns="0" rIns="0" bIns="0" rtlCol="0" anchor="t">
            <a:spAutoFit/>
          </a:bodyPr>
          <a:lstStyle/>
          <a:p>
            <a:pPr algn="r">
              <a:lnSpc>
                <a:spcPts val="1535"/>
              </a:lnSpc>
            </a:pPr>
            <a:r>
              <a:rPr lang="en-US" sz="1279" spc="11">
                <a:solidFill>
                  <a:srgbClr val="898989"/>
                </a:solidFill>
                <a:latin typeface="TT Rounds Condensed"/>
              </a:rPr>
              <a:t>3</a:t>
            </a:r>
          </a:p>
        </p:txBody>
      </p:sp>
      <p:sp>
        <p:nvSpPr>
          <p:cNvPr id="15" name="TextBox 15"/>
          <p:cNvSpPr txBox="1"/>
          <p:nvPr/>
        </p:nvSpPr>
        <p:spPr>
          <a:xfrm>
            <a:off x="1225234" y="4399908"/>
            <a:ext cx="3491588" cy="1419225"/>
          </a:xfrm>
          <a:prstGeom prst="rect">
            <a:avLst/>
          </a:prstGeom>
        </p:spPr>
        <p:txBody>
          <a:bodyPr lIns="0" tIns="0" rIns="0" bIns="0" rtlCol="0" anchor="t">
            <a:spAutoFit/>
          </a:bodyPr>
          <a:lstStyle/>
          <a:p>
            <a:pPr algn="ctr">
              <a:lnSpc>
                <a:spcPts val="2819"/>
              </a:lnSpc>
              <a:spcBef>
                <a:spcPct val="0"/>
              </a:spcBef>
            </a:pPr>
            <a:r>
              <a:rPr lang="en-US" sz="2349" spc="21">
                <a:solidFill>
                  <a:srgbClr val="284493"/>
                </a:solidFill>
                <a:latin typeface="Glacial Indifference Bold Italics"/>
              </a:rPr>
              <a:t>Shared expertise </a:t>
            </a:r>
          </a:p>
          <a:p>
            <a:pPr algn="ctr">
              <a:lnSpc>
                <a:spcPts val="2819"/>
              </a:lnSpc>
              <a:spcBef>
                <a:spcPct val="0"/>
              </a:spcBef>
            </a:pPr>
            <a:r>
              <a:rPr lang="en-US" sz="2349" spc="21">
                <a:solidFill>
                  <a:srgbClr val="284493"/>
                </a:solidFill>
                <a:latin typeface="Glacial Indifference Bold Italics"/>
              </a:rPr>
              <a:t>and exploration </a:t>
            </a:r>
          </a:p>
          <a:p>
            <a:pPr algn="ctr">
              <a:lnSpc>
                <a:spcPts val="2819"/>
              </a:lnSpc>
              <a:spcBef>
                <a:spcPct val="0"/>
              </a:spcBef>
            </a:pPr>
            <a:r>
              <a:rPr lang="en-US" sz="2349" spc="21">
                <a:solidFill>
                  <a:srgbClr val="284493"/>
                </a:solidFill>
                <a:latin typeface="Glacial Indifference Bold Italics"/>
              </a:rPr>
              <a:t>is essential as </a:t>
            </a:r>
          </a:p>
          <a:p>
            <a:pPr algn="ctr">
              <a:lnSpc>
                <a:spcPts val="2819"/>
              </a:lnSpc>
              <a:spcBef>
                <a:spcPct val="0"/>
              </a:spcBef>
            </a:pPr>
            <a:r>
              <a:rPr lang="en-US" sz="2349" spc="21">
                <a:solidFill>
                  <a:srgbClr val="284493"/>
                </a:solidFill>
                <a:latin typeface="Glacial Indifference Bold Italics"/>
              </a:rPr>
              <a:t>open science evolves.</a:t>
            </a:r>
          </a:p>
        </p:txBody>
      </p:sp>
      <p:sp>
        <p:nvSpPr>
          <p:cNvPr id="16" name="TextBox 16"/>
          <p:cNvSpPr txBox="1"/>
          <p:nvPr/>
        </p:nvSpPr>
        <p:spPr>
          <a:xfrm>
            <a:off x="5965076" y="1751262"/>
            <a:ext cx="3180457" cy="714375"/>
          </a:xfrm>
          <a:prstGeom prst="rect">
            <a:avLst/>
          </a:prstGeom>
        </p:spPr>
        <p:txBody>
          <a:bodyPr lIns="0" tIns="0" rIns="0" bIns="0" rtlCol="0" anchor="t">
            <a:spAutoFit/>
          </a:bodyPr>
          <a:lstStyle/>
          <a:p>
            <a:pPr algn="ctr">
              <a:lnSpc>
                <a:spcPts val="2819"/>
              </a:lnSpc>
              <a:spcBef>
                <a:spcPct val="0"/>
              </a:spcBef>
            </a:pPr>
            <a:r>
              <a:rPr lang="en-US" sz="2349" spc="21">
                <a:solidFill>
                  <a:srgbClr val="623288"/>
                </a:solidFill>
                <a:latin typeface="Glacial Indifference Bold"/>
              </a:rPr>
              <a:t>Over 700 participants </a:t>
            </a:r>
          </a:p>
          <a:p>
            <a:pPr algn="ctr">
              <a:lnSpc>
                <a:spcPts val="2819"/>
              </a:lnSpc>
              <a:spcBef>
                <a:spcPct val="0"/>
              </a:spcBef>
            </a:pPr>
            <a:r>
              <a:rPr lang="en-US" sz="2349" spc="21">
                <a:solidFill>
                  <a:srgbClr val="623288"/>
                </a:solidFill>
                <a:latin typeface="Glacial Indifference Bold"/>
              </a:rPr>
              <a:t>from all regions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932296" y="1082527"/>
            <a:ext cx="4280973" cy="4280973"/>
          </a:xfrm>
          <a:custGeom>
            <a:avLst/>
            <a:gdLst/>
            <a:ahLst/>
            <a:cxnLst/>
            <a:rect l="l" t="t" r="r" b="b"/>
            <a:pathLst>
              <a:path w="4280973" h="4280973">
                <a:moveTo>
                  <a:pt x="0" y="0"/>
                </a:moveTo>
                <a:lnTo>
                  <a:pt x="4280973" y="0"/>
                </a:lnTo>
                <a:lnTo>
                  <a:pt x="4280973" y="4280973"/>
                </a:lnTo>
                <a:lnTo>
                  <a:pt x="0" y="4280973"/>
                </a:lnTo>
                <a:lnTo>
                  <a:pt x="0" y="0"/>
                </a:lnTo>
                <a:close/>
              </a:path>
            </a:pathLst>
          </a:custGeom>
          <a:blipFill>
            <a:blip r:embed="rId2">
              <a:alphaModFix amt="53000"/>
              <a:extLst>
                <a:ext uri="{96DAC541-7B7A-43D3-8B79-37D633B846F1}">
                  <asvg:svgBlip xmlns:asvg="http://schemas.microsoft.com/office/drawing/2016/SVG/main" r:embed="rId3"/>
                </a:ext>
              </a:extLst>
            </a:blip>
            <a:stretch>
              <a:fillRect/>
            </a:stretch>
          </a:blipFill>
        </p:spPr>
        <p:txBody>
          <a:bodyPr/>
          <a:lstStyle/>
          <a:p>
            <a:endParaRPr lang="fr-FR"/>
          </a:p>
        </p:txBody>
      </p:sp>
      <p:grpSp>
        <p:nvGrpSpPr>
          <p:cNvPr id="3" name="Group 3"/>
          <p:cNvGrpSpPr/>
          <p:nvPr/>
        </p:nvGrpSpPr>
        <p:grpSpPr>
          <a:xfrm>
            <a:off x="0" y="6758486"/>
            <a:ext cx="9753600" cy="556716"/>
            <a:chOff x="0" y="0"/>
            <a:chExt cx="13004800" cy="742288"/>
          </a:xfrm>
        </p:grpSpPr>
        <p:sp>
          <p:nvSpPr>
            <p:cNvPr id="4" name="Freeform 4"/>
            <p:cNvSpPr/>
            <p:nvPr/>
          </p:nvSpPr>
          <p:spPr>
            <a:xfrm>
              <a:off x="0" y="0"/>
              <a:ext cx="13004800" cy="742315"/>
            </a:xfrm>
            <a:custGeom>
              <a:avLst/>
              <a:gdLst/>
              <a:ahLst/>
              <a:cxnLst/>
              <a:rect l="l" t="t" r="r" b="b"/>
              <a:pathLst>
                <a:path w="13004800" h="742315">
                  <a:moveTo>
                    <a:pt x="0" y="0"/>
                  </a:moveTo>
                  <a:lnTo>
                    <a:pt x="13004800" y="0"/>
                  </a:lnTo>
                  <a:lnTo>
                    <a:pt x="13004800" y="742315"/>
                  </a:lnTo>
                  <a:lnTo>
                    <a:pt x="0" y="742315"/>
                  </a:lnTo>
                  <a:close/>
                </a:path>
              </a:pathLst>
            </a:custGeom>
            <a:gradFill rotWithShape="1">
              <a:gsLst>
                <a:gs pos="0">
                  <a:srgbClr val="004983">
                    <a:alpha val="100000"/>
                  </a:srgbClr>
                </a:gs>
                <a:gs pos="100000">
                  <a:srgbClr val="0077D4">
                    <a:alpha val="100000"/>
                  </a:srgbClr>
                </a:gs>
              </a:gsLst>
              <a:lin ang="11574577"/>
            </a:gradFill>
          </p:spPr>
          <p:txBody>
            <a:bodyPr/>
            <a:lstStyle/>
            <a:p>
              <a:endParaRPr lang="fr-FR"/>
            </a:p>
          </p:txBody>
        </p:sp>
      </p:grpSp>
      <p:grpSp>
        <p:nvGrpSpPr>
          <p:cNvPr id="5" name="Group 5"/>
          <p:cNvGrpSpPr/>
          <p:nvPr/>
        </p:nvGrpSpPr>
        <p:grpSpPr>
          <a:xfrm>
            <a:off x="-852" y="31"/>
            <a:ext cx="9753598" cy="809194"/>
            <a:chOff x="0" y="0"/>
            <a:chExt cx="13004797" cy="1078925"/>
          </a:xfrm>
        </p:grpSpPr>
        <p:sp>
          <p:nvSpPr>
            <p:cNvPr id="6" name="Freeform 6"/>
            <p:cNvSpPr/>
            <p:nvPr/>
          </p:nvSpPr>
          <p:spPr>
            <a:xfrm>
              <a:off x="0" y="0"/>
              <a:ext cx="13004800" cy="1078865"/>
            </a:xfrm>
            <a:custGeom>
              <a:avLst/>
              <a:gdLst/>
              <a:ahLst/>
              <a:cxnLst/>
              <a:rect l="l" t="t" r="r" b="b"/>
              <a:pathLst>
                <a:path w="13004800" h="1078865">
                  <a:moveTo>
                    <a:pt x="0" y="0"/>
                  </a:moveTo>
                  <a:lnTo>
                    <a:pt x="13004800" y="0"/>
                  </a:lnTo>
                  <a:lnTo>
                    <a:pt x="13004800" y="1078865"/>
                  </a:lnTo>
                  <a:lnTo>
                    <a:pt x="0" y="1078865"/>
                  </a:lnTo>
                  <a:close/>
                </a:path>
              </a:pathLst>
            </a:custGeom>
            <a:gradFill rotWithShape="1">
              <a:gsLst>
                <a:gs pos="0">
                  <a:srgbClr val="004983">
                    <a:alpha val="100000"/>
                  </a:srgbClr>
                </a:gs>
                <a:gs pos="100000">
                  <a:srgbClr val="0077D4">
                    <a:alpha val="100000"/>
                  </a:srgbClr>
                </a:gs>
              </a:gsLst>
              <a:lin ang="0"/>
            </a:gradFill>
          </p:spPr>
          <p:txBody>
            <a:bodyPr/>
            <a:lstStyle/>
            <a:p>
              <a:endParaRPr lang="fr-FR"/>
            </a:p>
          </p:txBody>
        </p:sp>
      </p:grpSp>
      <p:sp>
        <p:nvSpPr>
          <p:cNvPr id="7" name="Freeform 7"/>
          <p:cNvSpPr/>
          <p:nvPr/>
        </p:nvSpPr>
        <p:spPr>
          <a:xfrm>
            <a:off x="176437" y="6819393"/>
            <a:ext cx="2097593" cy="441968"/>
          </a:xfrm>
          <a:custGeom>
            <a:avLst/>
            <a:gdLst/>
            <a:ahLst/>
            <a:cxnLst/>
            <a:rect l="l" t="t" r="r" b="b"/>
            <a:pathLst>
              <a:path w="2097593" h="441968">
                <a:moveTo>
                  <a:pt x="0" y="0"/>
                </a:moveTo>
                <a:lnTo>
                  <a:pt x="2097593" y="0"/>
                </a:lnTo>
                <a:lnTo>
                  <a:pt x="2097593" y="441968"/>
                </a:lnTo>
                <a:lnTo>
                  <a:pt x="0" y="441968"/>
                </a:lnTo>
                <a:lnTo>
                  <a:pt x="0" y="0"/>
                </a:lnTo>
                <a:close/>
              </a:path>
            </a:pathLst>
          </a:custGeom>
          <a:blipFill>
            <a:blip r:embed="rId4"/>
            <a:stretch>
              <a:fillRect l="-200" r="-200"/>
            </a:stretch>
          </a:blipFill>
        </p:spPr>
        <p:txBody>
          <a:bodyPr/>
          <a:lstStyle/>
          <a:p>
            <a:endParaRPr lang="fr-FR"/>
          </a:p>
        </p:txBody>
      </p:sp>
      <p:grpSp>
        <p:nvGrpSpPr>
          <p:cNvPr id="8" name="Group 8"/>
          <p:cNvGrpSpPr/>
          <p:nvPr/>
        </p:nvGrpSpPr>
        <p:grpSpPr>
          <a:xfrm>
            <a:off x="401640" y="3456984"/>
            <a:ext cx="3744779" cy="2534955"/>
            <a:chOff x="0" y="0"/>
            <a:chExt cx="1386955" cy="938872"/>
          </a:xfrm>
        </p:grpSpPr>
        <p:sp>
          <p:nvSpPr>
            <p:cNvPr id="9" name="Freeform 9"/>
            <p:cNvSpPr/>
            <p:nvPr/>
          </p:nvSpPr>
          <p:spPr>
            <a:xfrm>
              <a:off x="0" y="0"/>
              <a:ext cx="1386955" cy="938872"/>
            </a:xfrm>
            <a:custGeom>
              <a:avLst/>
              <a:gdLst/>
              <a:ahLst/>
              <a:cxnLst/>
              <a:rect l="l" t="t" r="r" b="b"/>
              <a:pathLst>
                <a:path w="1386955" h="938872">
                  <a:moveTo>
                    <a:pt x="74426" y="0"/>
                  </a:moveTo>
                  <a:lnTo>
                    <a:pt x="1312529" y="0"/>
                  </a:lnTo>
                  <a:cubicBezTo>
                    <a:pt x="1353634" y="0"/>
                    <a:pt x="1386955" y="33322"/>
                    <a:pt x="1386955" y="74426"/>
                  </a:cubicBezTo>
                  <a:lnTo>
                    <a:pt x="1386955" y="864446"/>
                  </a:lnTo>
                  <a:cubicBezTo>
                    <a:pt x="1386955" y="905550"/>
                    <a:pt x="1353634" y="938872"/>
                    <a:pt x="1312529" y="938872"/>
                  </a:cubicBezTo>
                  <a:lnTo>
                    <a:pt x="74426" y="938872"/>
                  </a:lnTo>
                  <a:cubicBezTo>
                    <a:pt x="33322" y="938872"/>
                    <a:pt x="0" y="905550"/>
                    <a:pt x="0" y="864446"/>
                  </a:cubicBezTo>
                  <a:lnTo>
                    <a:pt x="0" y="74426"/>
                  </a:lnTo>
                  <a:cubicBezTo>
                    <a:pt x="0" y="33322"/>
                    <a:pt x="33322" y="0"/>
                    <a:pt x="74426" y="0"/>
                  </a:cubicBezTo>
                  <a:close/>
                </a:path>
              </a:pathLst>
            </a:custGeom>
            <a:solidFill>
              <a:srgbClr val="284493"/>
            </a:solidFill>
          </p:spPr>
          <p:txBody>
            <a:bodyPr/>
            <a:lstStyle/>
            <a:p>
              <a:endParaRPr lang="fr-FR"/>
            </a:p>
          </p:txBody>
        </p:sp>
        <p:sp>
          <p:nvSpPr>
            <p:cNvPr id="10" name="TextBox 10"/>
            <p:cNvSpPr txBox="1"/>
            <p:nvPr/>
          </p:nvSpPr>
          <p:spPr>
            <a:xfrm>
              <a:off x="0" y="0"/>
              <a:ext cx="1386955" cy="938872"/>
            </a:xfrm>
            <a:prstGeom prst="rect">
              <a:avLst/>
            </a:prstGeom>
          </p:spPr>
          <p:txBody>
            <a:bodyPr lIns="50800" tIns="50800" rIns="50800" bIns="50800" rtlCol="0" anchor="ctr"/>
            <a:lstStyle/>
            <a:p>
              <a:pPr algn="ctr">
                <a:lnSpc>
                  <a:spcPts val="1296"/>
                </a:lnSpc>
              </a:pPr>
              <a:endParaRPr/>
            </a:p>
          </p:txBody>
        </p:sp>
      </p:grpSp>
      <p:grpSp>
        <p:nvGrpSpPr>
          <p:cNvPr id="11" name="Group 11"/>
          <p:cNvGrpSpPr/>
          <p:nvPr/>
        </p:nvGrpSpPr>
        <p:grpSpPr>
          <a:xfrm>
            <a:off x="4876800" y="5544475"/>
            <a:ext cx="4520121" cy="883560"/>
            <a:chOff x="0" y="0"/>
            <a:chExt cx="1674119" cy="327244"/>
          </a:xfrm>
        </p:grpSpPr>
        <p:sp>
          <p:nvSpPr>
            <p:cNvPr id="12" name="Freeform 12"/>
            <p:cNvSpPr/>
            <p:nvPr/>
          </p:nvSpPr>
          <p:spPr>
            <a:xfrm>
              <a:off x="0" y="0"/>
              <a:ext cx="1674119" cy="327244"/>
            </a:xfrm>
            <a:custGeom>
              <a:avLst/>
              <a:gdLst/>
              <a:ahLst/>
              <a:cxnLst/>
              <a:rect l="l" t="t" r="r" b="b"/>
              <a:pathLst>
                <a:path w="1674119" h="327244">
                  <a:moveTo>
                    <a:pt x="61660" y="0"/>
                  </a:moveTo>
                  <a:lnTo>
                    <a:pt x="1612459" y="0"/>
                  </a:lnTo>
                  <a:cubicBezTo>
                    <a:pt x="1628812" y="0"/>
                    <a:pt x="1644496" y="6496"/>
                    <a:pt x="1656059" y="18060"/>
                  </a:cubicBezTo>
                  <a:cubicBezTo>
                    <a:pt x="1667622" y="29623"/>
                    <a:pt x="1674119" y="45307"/>
                    <a:pt x="1674119" y="61660"/>
                  </a:cubicBezTo>
                  <a:lnTo>
                    <a:pt x="1674119" y="265585"/>
                  </a:lnTo>
                  <a:cubicBezTo>
                    <a:pt x="1674119" y="281938"/>
                    <a:pt x="1667622" y="297621"/>
                    <a:pt x="1656059" y="309185"/>
                  </a:cubicBezTo>
                  <a:cubicBezTo>
                    <a:pt x="1644496" y="320748"/>
                    <a:pt x="1628812" y="327244"/>
                    <a:pt x="1612459" y="327244"/>
                  </a:cubicBezTo>
                  <a:lnTo>
                    <a:pt x="61660" y="327244"/>
                  </a:lnTo>
                  <a:cubicBezTo>
                    <a:pt x="45307" y="327244"/>
                    <a:pt x="29623" y="320748"/>
                    <a:pt x="18060" y="309185"/>
                  </a:cubicBezTo>
                  <a:cubicBezTo>
                    <a:pt x="6496" y="297621"/>
                    <a:pt x="0" y="281938"/>
                    <a:pt x="0" y="265585"/>
                  </a:cubicBezTo>
                  <a:lnTo>
                    <a:pt x="0" y="61660"/>
                  </a:lnTo>
                  <a:cubicBezTo>
                    <a:pt x="0" y="45307"/>
                    <a:pt x="6496" y="29623"/>
                    <a:pt x="18060" y="18060"/>
                  </a:cubicBezTo>
                  <a:cubicBezTo>
                    <a:pt x="29623" y="6496"/>
                    <a:pt x="45307" y="0"/>
                    <a:pt x="61660" y="0"/>
                  </a:cubicBezTo>
                  <a:close/>
                </a:path>
              </a:pathLst>
            </a:custGeom>
            <a:solidFill>
              <a:srgbClr val="F9AF42">
                <a:alpha val="52941"/>
              </a:srgbClr>
            </a:solidFill>
          </p:spPr>
          <p:txBody>
            <a:bodyPr/>
            <a:lstStyle/>
            <a:p>
              <a:endParaRPr lang="fr-FR"/>
            </a:p>
          </p:txBody>
        </p:sp>
        <p:sp>
          <p:nvSpPr>
            <p:cNvPr id="13" name="TextBox 13"/>
            <p:cNvSpPr txBox="1"/>
            <p:nvPr/>
          </p:nvSpPr>
          <p:spPr>
            <a:xfrm>
              <a:off x="0" y="0"/>
              <a:ext cx="1674119" cy="327244"/>
            </a:xfrm>
            <a:prstGeom prst="rect">
              <a:avLst/>
            </a:prstGeom>
          </p:spPr>
          <p:txBody>
            <a:bodyPr lIns="50800" tIns="50800" rIns="50800" bIns="50800" rtlCol="0" anchor="ctr"/>
            <a:lstStyle/>
            <a:p>
              <a:pPr algn="ctr">
                <a:lnSpc>
                  <a:spcPts val="1536"/>
                </a:lnSpc>
              </a:pPr>
              <a:endParaRPr/>
            </a:p>
          </p:txBody>
        </p:sp>
      </p:grpSp>
      <p:sp>
        <p:nvSpPr>
          <p:cNvPr id="14" name="TextBox 14"/>
          <p:cNvSpPr txBox="1"/>
          <p:nvPr/>
        </p:nvSpPr>
        <p:spPr>
          <a:xfrm>
            <a:off x="428157" y="1215606"/>
            <a:ext cx="3493060" cy="4903038"/>
          </a:xfrm>
          <a:prstGeom prst="rect">
            <a:avLst/>
          </a:prstGeom>
        </p:spPr>
        <p:txBody>
          <a:bodyPr lIns="0" tIns="0" rIns="0" bIns="0" rtlCol="0" anchor="t">
            <a:spAutoFit/>
          </a:bodyPr>
          <a:lstStyle/>
          <a:p>
            <a:pPr algn="ctr">
              <a:lnSpc>
                <a:spcPts val="2534"/>
              </a:lnSpc>
            </a:pPr>
            <a:r>
              <a:rPr lang="en-US" sz="2346" spc="21">
                <a:solidFill>
                  <a:srgbClr val="284493"/>
                </a:solidFill>
                <a:latin typeface="Glacial Indifference Bold"/>
              </a:rPr>
              <a:t>Where are we now?</a:t>
            </a:r>
          </a:p>
          <a:p>
            <a:pPr algn="ctr">
              <a:lnSpc>
                <a:spcPts val="2534"/>
              </a:lnSpc>
            </a:pPr>
            <a:endParaRPr lang="en-US" sz="2346" spc="21">
              <a:solidFill>
                <a:srgbClr val="284493"/>
              </a:solidFill>
              <a:latin typeface="Glacial Indifference Bold"/>
            </a:endParaRPr>
          </a:p>
          <a:p>
            <a:pPr algn="ctr">
              <a:lnSpc>
                <a:spcPts val="2534"/>
              </a:lnSpc>
            </a:pPr>
            <a:endParaRPr lang="en-US" sz="2346" spc="21">
              <a:solidFill>
                <a:srgbClr val="284493"/>
              </a:solidFill>
              <a:latin typeface="Glacial Indifference Bold"/>
            </a:endParaRPr>
          </a:p>
          <a:p>
            <a:pPr algn="ctr">
              <a:lnSpc>
                <a:spcPts val="2534"/>
              </a:lnSpc>
            </a:pPr>
            <a:r>
              <a:rPr lang="en-US" sz="2346" spc="21">
                <a:solidFill>
                  <a:srgbClr val="284493"/>
                </a:solidFill>
                <a:latin typeface="Glacial Indifference Bold"/>
              </a:rPr>
              <a:t>Where are we headed?</a:t>
            </a:r>
          </a:p>
          <a:p>
            <a:pPr algn="ctr">
              <a:lnSpc>
                <a:spcPts val="2210"/>
              </a:lnSpc>
            </a:pPr>
            <a:endParaRPr lang="en-US" sz="2346" spc="21">
              <a:solidFill>
                <a:srgbClr val="284493"/>
              </a:solidFill>
              <a:latin typeface="Glacial Indifference Bold"/>
            </a:endParaRPr>
          </a:p>
          <a:p>
            <a:pPr algn="ctr">
              <a:lnSpc>
                <a:spcPts val="2210"/>
              </a:lnSpc>
            </a:pPr>
            <a:endParaRPr lang="en-US" sz="2346" spc="21">
              <a:solidFill>
                <a:srgbClr val="284493"/>
              </a:solidFill>
              <a:latin typeface="Glacial Indifference Bold"/>
            </a:endParaRPr>
          </a:p>
          <a:p>
            <a:pPr algn="ctr">
              <a:lnSpc>
                <a:spcPts val="2210"/>
              </a:lnSpc>
            </a:pPr>
            <a:endParaRPr lang="en-US" sz="2346" spc="21">
              <a:solidFill>
                <a:srgbClr val="284493"/>
              </a:solidFill>
              <a:latin typeface="Glacial Indifference Bold"/>
            </a:endParaRPr>
          </a:p>
          <a:p>
            <a:pPr algn="ctr">
              <a:lnSpc>
                <a:spcPts val="2210"/>
              </a:lnSpc>
            </a:pPr>
            <a:endParaRPr lang="en-US" sz="2346" spc="21">
              <a:solidFill>
                <a:srgbClr val="284493"/>
              </a:solidFill>
              <a:latin typeface="Glacial Indifference Bold"/>
            </a:endParaRPr>
          </a:p>
          <a:p>
            <a:pPr algn="ctr">
              <a:lnSpc>
                <a:spcPts val="2210"/>
              </a:lnSpc>
            </a:pPr>
            <a:r>
              <a:rPr lang="en-US" sz="2046" spc="18">
                <a:solidFill>
                  <a:srgbClr val="F9AF42"/>
                </a:solidFill>
                <a:latin typeface="Glacial Indifference Bold"/>
              </a:rPr>
              <a:t>- </a:t>
            </a:r>
            <a:r>
              <a:rPr lang="en-US" sz="2046" spc="18">
                <a:solidFill>
                  <a:srgbClr val="F9AF42"/>
                </a:solidFill>
                <a:latin typeface="Glacial Indifference Bold Italics"/>
              </a:rPr>
              <a:t>Global commitment</a:t>
            </a:r>
          </a:p>
          <a:p>
            <a:pPr algn="ctr">
              <a:lnSpc>
                <a:spcPts val="2210"/>
              </a:lnSpc>
            </a:pPr>
            <a:endParaRPr lang="en-US" sz="2046" spc="18">
              <a:solidFill>
                <a:srgbClr val="F9AF42"/>
              </a:solidFill>
              <a:latin typeface="Glacial Indifference Bold Italics"/>
            </a:endParaRPr>
          </a:p>
          <a:p>
            <a:pPr algn="ctr">
              <a:lnSpc>
                <a:spcPts val="2210"/>
              </a:lnSpc>
            </a:pPr>
            <a:r>
              <a:rPr lang="en-US" sz="2046" spc="18">
                <a:solidFill>
                  <a:srgbClr val="F9AF42"/>
                </a:solidFill>
                <a:latin typeface="Glacial Indifference Bold Italics"/>
              </a:rPr>
              <a:t>- Regional priorities</a:t>
            </a:r>
          </a:p>
          <a:p>
            <a:pPr algn="ctr">
              <a:lnSpc>
                <a:spcPts val="2210"/>
              </a:lnSpc>
            </a:pPr>
            <a:endParaRPr lang="en-US" sz="2046" spc="18">
              <a:solidFill>
                <a:srgbClr val="F9AF42"/>
              </a:solidFill>
              <a:latin typeface="Glacial Indifference Bold Italics"/>
            </a:endParaRPr>
          </a:p>
          <a:p>
            <a:pPr algn="ctr">
              <a:lnSpc>
                <a:spcPts val="2210"/>
              </a:lnSpc>
            </a:pPr>
            <a:r>
              <a:rPr lang="en-US" sz="2046" spc="19">
                <a:solidFill>
                  <a:srgbClr val="F9AF42"/>
                </a:solidFill>
                <a:latin typeface="Glacial Indifference Bold Italics"/>
              </a:rPr>
              <a:t>- Relation to emerging tech </a:t>
            </a:r>
          </a:p>
          <a:p>
            <a:pPr algn="ctr">
              <a:lnSpc>
                <a:spcPts val="2210"/>
              </a:lnSpc>
            </a:pPr>
            <a:r>
              <a:rPr lang="en-US" sz="2046" spc="18">
                <a:solidFill>
                  <a:srgbClr val="F9AF42"/>
                </a:solidFill>
                <a:latin typeface="Glacial Indifference Bold Italics"/>
              </a:rPr>
              <a:t>and intellectual property</a:t>
            </a:r>
          </a:p>
          <a:p>
            <a:pPr algn="ctr">
              <a:lnSpc>
                <a:spcPts val="2210"/>
              </a:lnSpc>
            </a:pPr>
            <a:endParaRPr lang="en-US" sz="2046" spc="18">
              <a:solidFill>
                <a:srgbClr val="F9AF42"/>
              </a:solidFill>
              <a:latin typeface="Glacial Indifference Bold Italics"/>
            </a:endParaRPr>
          </a:p>
          <a:p>
            <a:pPr algn="ctr">
              <a:lnSpc>
                <a:spcPts val="2210"/>
              </a:lnSpc>
            </a:pPr>
            <a:r>
              <a:rPr lang="en-US" sz="2046" spc="19">
                <a:solidFill>
                  <a:srgbClr val="F9AF42"/>
                </a:solidFill>
                <a:latin typeface="Glacial Indifference Bold Italics"/>
              </a:rPr>
              <a:t>- Benefits of transformation</a:t>
            </a:r>
          </a:p>
          <a:p>
            <a:pPr marL="302000" lvl="1" indent="-151000" algn="ctr">
              <a:lnSpc>
                <a:spcPts val="2534"/>
              </a:lnSpc>
            </a:pPr>
            <a:endParaRPr lang="en-US" sz="2046" spc="19">
              <a:solidFill>
                <a:srgbClr val="F9AF42"/>
              </a:solidFill>
              <a:latin typeface="Glacial Indifference Bold Italics"/>
            </a:endParaRPr>
          </a:p>
        </p:txBody>
      </p:sp>
      <p:sp>
        <p:nvSpPr>
          <p:cNvPr id="15" name="Freeform 15"/>
          <p:cNvSpPr/>
          <p:nvPr/>
        </p:nvSpPr>
        <p:spPr>
          <a:xfrm>
            <a:off x="5105777" y="2693740"/>
            <a:ext cx="1776505" cy="2486097"/>
          </a:xfrm>
          <a:custGeom>
            <a:avLst/>
            <a:gdLst/>
            <a:ahLst/>
            <a:cxnLst/>
            <a:rect l="l" t="t" r="r" b="b"/>
            <a:pathLst>
              <a:path w="1776505" h="2486097">
                <a:moveTo>
                  <a:pt x="0" y="0"/>
                </a:moveTo>
                <a:lnTo>
                  <a:pt x="1776505" y="0"/>
                </a:lnTo>
                <a:lnTo>
                  <a:pt x="1776505" y="2486097"/>
                </a:lnTo>
                <a:lnTo>
                  <a:pt x="0" y="2486097"/>
                </a:lnTo>
                <a:lnTo>
                  <a:pt x="0" y="0"/>
                </a:lnTo>
                <a:close/>
              </a:path>
            </a:pathLst>
          </a:custGeom>
          <a:blipFill>
            <a:blip r:embed="rId5"/>
            <a:stretch>
              <a:fillRect t="-250" b="-250"/>
            </a:stretch>
          </a:blipFill>
        </p:spPr>
        <p:txBody>
          <a:bodyPr/>
          <a:lstStyle/>
          <a:p>
            <a:endParaRPr lang="fr-FR"/>
          </a:p>
        </p:txBody>
      </p:sp>
      <p:sp>
        <p:nvSpPr>
          <p:cNvPr id="16" name="Freeform 16"/>
          <p:cNvSpPr/>
          <p:nvPr/>
        </p:nvSpPr>
        <p:spPr>
          <a:xfrm>
            <a:off x="7273354" y="1189183"/>
            <a:ext cx="1816721" cy="2570890"/>
          </a:xfrm>
          <a:custGeom>
            <a:avLst/>
            <a:gdLst/>
            <a:ahLst/>
            <a:cxnLst/>
            <a:rect l="l" t="t" r="r" b="b"/>
            <a:pathLst>
              <a:path w="1816721" h="2570890">
                <a:moveTo>
                  <a:pt x="0" y="0"/>
                </a:moveTo>
                <a:lnTo>
                  <a:pt x="1816721" y="0"/>
                </a:lnTo>
                <a:lnTo>
                  <a:pt x="1816721" y="2570889"/>
                </a:lnTo>
                <a:lnTo>
                  <a:pt x="0" y="2570889"/>
                </a:lnTo>
                <a:lnTo>
                  <a:pt x="0" y="0"/>
                </a:lnTo>
                <a:close/>
              </a:path>
            </a:pathLst>
          </a:custGeom>
          <a:blipFill>
            <a:blip r:embed="rId6"/>
            <a:stretch>
              <a:fillRect/>
            </a:stretch>
          </a:blipFill>
        </p:spPr>
        <p:txBody>
          <a:bodyPr/>
          <a:lstStyle/>
          <a:p>
            <a:endParaRPr lang="fr-FR"/>
          </a:p>
        </p:txBody>
      </p:sp>
      <p:sp>
        <p:nvSpPr>
          <p:cNvPr id="17" name="Freeform 17"/>
          <p:cNvSpPr/>
          <p:nvPr/>
        </p:nvSpPr>
        <p:spPr>
          <a:xfrm>
            <a:off x="4875947" y="5601331"/>
            <a:ext cx="4391280" cy="776741"/>
          </a:xfrm>
          <a:custGeom>
            <a:avLst/>
            <a:gdLst/>
            <a:ahLst/>
            <a:cxnLst/>
            <a:rect l="l" t="t" r="r" b="b"/>
            <a:pathLst>
              <a:path w="4391280" h="776741">
                <a:moveTo>
                  <a:pt x="0" y="0"/>
                </a:moveTo>
                <a:lnTo>
                  <a:pt x="4391280" y="0"/>
                </a:lnTo>
                <a:lnTo>
                  <a:pt x="4391280" y="776741"/>
                </a:lnTo>
                <a:lnTo>
                  <a:pt x="0" y="776741"/>
                </a:lnTo>
                <a:lnTo>
                  <a:pt x="0" y="0"/>
                </a:lnTo>
                <a:close/>
              </a:path>
            </a:pathLst>
          </a:custGeom>
          <a:blipFill>
            <a:blip r:embed="rId7"/>
            <a:stretch>
              <a:fillRect/>
            </a:stretch>
          </a:blipFill>
        </p:spPr>
        <p:txBody>
          <a:bodyPr/>
          <a:lstStyle/>
          <a:p>
            <a:endParaRPr lang="fr-FR"/>
          </a:p>
        </p:txBody>
      </p:sp>
      <p:sp>
        <p:nvSpPr>
          <p:cNvPr id="18" name="Freeform 18"/>
          <p:cNvSpPr/>
          <p:nvPr/>
        </p:nvSpPr>
        <p:spPr>
          <a:xfrm>
            <a:off x="5451632" y="1189183"/>
            <a:ext cx="1084795" cy="1084795"/>
          </a:xfrm>
          <a:custGeom>
            <a:avLst/>
            <a:gdLst/>
            <a:ahLst/>
            <a:cxnLst/>
            <a:rect l="l" t="t" r="r" b="b"/>
            <a:pathLst>
              <a:path w="1084795" h="1084795">
                <a:moveTo>
                  <a:pt x="0" y="0"/>
                </a:moveTo>
                <a:lnTo>
                  <a:pt x="1084795" y="0"/>
                </a:lnTo>
                <a:lnTo>
                  <a:pt x="1084795" y="1084795"/>
                </a:lnTo>
                <a:lnTo>
                  <a:pt x="0" y="1084795"/>
                </a:lnTo>
                <a:lnTo>
                  <a:pt x="0" y="0"/>
                </a:lnTo>
                <a:close/>
              </a:path>
            </a:pathLst>
          </a:custGeom>
          <a:blipFill>
            <a:blip r:embed="rId8"/>
            <a:stretch>
              <a:fillRect/>
            </a:stretch>
          </a:blipFill>
        </p:spPr>
        <p:txBody>
          <a:bodyPr/>
          <a:lstStyle/>
          <a:p>
            <a:endParaRPr lang="fr-FR"/>
          </a:p>
        </p:txBody>
      </p:sp>
      <p:sp>
        <p:nvSpPr>
          <p:cNvPr id="19" name="Freeform 19"/>
          <p:cNvSpPr/>
          <p:nvPr/>
        </p:nvSpPr>
        <p:spPr>
          <a:xfrm>
            <a:off x="699152" y="1604316"/>
            <a:ext cx="2951069" cy="254530"/>
          </a:xfrm>
          <a:custGeom>
            <a:avLst/>
            <a:gdLst/>
            <a:ahLst/>
            <a:cxnLst/>
            <a:rect l="l" t="t" r="r" b="b"/>
            <a:pathLst>
              <a:path w="2951069" h="254530">
                <a:moveTo>
                  <a:pt x="0" y="0"/>
                </a:moveTo>
                <a:lnTo>
                  <a:pt x="2951069" y="0"/>
                </a:lnTo>
                <a:lnTo>
                  <a:pt x="2951069" y="254529"/>
                </a:lnTo>
                <a:lnTo>
                  <a:pt x="0" y="254529"/>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fr-FR"/>
          </a:p>
        </p:txBody>
      </p:sp>
      <p:sp>
        <p:nvSpPr>
          <p:cNvPr id="20" name="Freeform 20"/>
          <p:cNvSpPr/>
          <p:nvPr/>
        </p:nvSpPr>
        <p:spPr>
          <a:xfrm>
            <a:off x="699152" y="2649420"/>
            <a:ext cx="2951069" cy="254530"/>
          </a:xfrm>
          <a:custGeom>
            <a:avLst/>
            <a:gdLst/>
            <a:ahLst/>
            <a:cxnLst/>
            <a:rect l="l" t="t" r="r" b="b"/>
            <a:pathLst>
              <a:path w="2951069" h="254530">
                <a:moveTo>
                  <a:pt x="0" y="0"/>
                </a:moveTo>
                <a:lnTo>
                  <a:pt x="2951069" y="0"/>
                </a:lnTo>
                <a:lnTo>
                  <a:pt x="2951069" y="254530"/>
                </a:lnTo>
                <a:lnTo>
                  <a:pt x="0" y="254530"/>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fr-FR"/>
          </a:p>
        </p:txBody>
      </p:sp>
      <p:sp>
        <p:nvSpPr>
          <p:cNvPr id="21" name="TextBox 21"/>
          <p:cNvSpPr txBox="1"/>
          <p:nvPr/>
        </p:nvSpPr>
        <p:spPr>
          <a:xfrm>
            <a:off x="7651010" y="3936788"/>
            <a:ext cx="669501" cy="1320228"/>
          </a:xfrm>
          <a:prstGeom prst="rect">
            <a:avLst/>
          </a:prstGeom>
        </p:spPr>
        <p:txBody>
          <a:bodyPr lIns="0" tIns="0" rIns="0" bIns="0" rtlCol="0" anchor="t">
            <a:spAutoFit/>
          </a:bodyPr>
          <a:lstStyle/>
          <a:p>
            <a:pPr algn="ctr">
              <a:lnSpc>
                <a:spcPts val="10240"/>
              </a:lnSpc>
            </a:pPr>
            <a:r>
              <a:rPr lang="en-US" sz="8533" spc="79">
                <a:solidFill>
                  <a:srgbClr val="C00000"/>
                </a:solidFill>
                <a:latin typeface="TT Rounds Condensed"/>
              </a:rPr>
              <a:t>© </a:t>
            </a:r>
          </a:p>
        </p:txBody>
      </p:sp>
      <p:sp>
        <p:nvSpPr>
          <p:cNvPr id="22" name="TextBox 22"/>
          <p:cNvSpPr txBox="1"/>
          <p:nvPr/>
        </p:nvSpPr>
        <p:spPr>
          <a:xfrm>
            <a:off x="336716" y="289966"/>
            <a:ext cx="9080155" cy="314994"/>
          </a:xfrm>
          <a:prstGeom prst="rect">
            <a:avLst/>
          </a:prstGeom>
        </p:spPr>
        <p:txBody>
          <a:bodyPr lIns="0" tIns="0" rIns="0" bIns="0" rtlCol="0" anchor="t">
            <a:spAutoFit/>
          </a:bodyPr>
          <a:lstStyle/>
          <a:p>
            <a:pPr algn="l">
              <a:lnSpc>
                <a:spcPts val="2219"/>
              </a:lnSpc>
            </a:pPr>
            <a:r>
              <a:rPr lang="en-US" sz="2666" spc="-16">
                <a:solidFill>
                  <a:srgbClr val="FFFFFF"/>
                </a:solidFill>
                <a:latin typeface="Glacial Indifference Bold"/>
              </a:rPr>
              <a:t>Creating global and equitable open science</a:t>
            </a:r>
          </a:p>
        </p:txBody>
      </p:sp>
      <p:sp>
        <p:nvSpPr>
          <p:cNvPr id="23" name="TextBox 23"/>
          <p:cNvSpPr txBox="1"/>
          <p:nvPr/>
        </p:nvSpPr>
        <p:spPr>
          <a:xfrm>
            <a:off x="6979920" y="6825828"/>
            <a:ext cx="2011680" cy="298027"/>
          </a:xfrm>
          <a:prstGeom prst="rect">
            <a:avLst/>
          </a:prstGeom>
        </p:spPr>
        <p:txBody>
          <a:bodyPr lIns="0" tIns="0" rIns="0" bIns="0" rtlCol="0" anchor="t">
            <a:spAutoFit/>
          </a:bodyPr>
          <a:lstStyle/>
          <a:p>
            <a:pPr algn="r">
              <a:lnSpc>
                <a:spcPts val="1535"/>
              </a:lnSpc>
            </a:pPr>
            <a:r>
              <a:rPr lang="en-US" sz="1279" spc="11">
                <a:solidFill>
                  <a:srgbClr val="898989"/>
                </a:solidFill>
                <a:latin typeface="TT Rounds Condensed"/>
              </a:rPr>
              <a:t>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6758486"/>
            <a:ext cx="9753600" cy="556716"/>
            <a:chOff x="0" y="0"/>
            <a:chExt cx="13004800" cy="742288"/>
          </a:xfrm>
        </p:grpSpPr>
        <p:sp>
          <p:nvSpPr>
            <p:cNvPr id="3" name="Freeform 3"/>
            <p:cNvSpPr/>
            <p:nvPr/>
          </p:nvSpPr>
          <p:spPr>
            <a:xfrm>
              <a:off x="0" y="0"/>
              <a:ext cx="13004800" cy="742315"/>
            </a:xfrm>
            <a:custGeom>
              <a:avLst/>
              <a:gdLst/>
              <a:ahLst/>
              <a:cxnLst/>
              <a:rect l="l" t="t" r="r" b="b"/>
              <a:pathLst>
                <a:path w="13004800" h="742315">
                  <a:moveTo>
                    <a:pt x="0" y="0"/>
                  </a:moveTo>
                  <a:lnTo>
                    <a:pt x="13004800" y="0"/>
                  </a:lnTo>
                  <a:lnTo>
                    <a:pt x="13004800" y="742315"/>
                  </a:lnTo>
                  <a:lnTo>
                    <a:pt x="0" y="742315"/>
                  </a:lnTo>
                  <a:close/>
                </a:path>
              </a:pathLst>
            </a:custGeom>
            <a:gradFill rotWithShape="1">
              <a:gsLst>
                <a:gs pos="0">
                  <a:srgbClr val="004983">
                    <a:alpha val="100000"/>
                  </a:srgbClr>
                </a:gs>
                <a:gs pos="100000">
                  <a:srgbClr val="0077D4">
                    <a:alpha val="100000"/>
                  </a:srgbClr>
                </a:gs>
              </a:gsLst>
              <a:lin ang="11574577"/>
            </a:gradFill>
          </p:spPr>
          <p:txBody>
            <a:bodyPr/>
            <a:lstStyle/>
            <a:p>
              <a:endParaRPr lang="fr-FR"/>
            </a:p>
          </p:txBody>
        </p:sp>
      </p:grpSp>
      <p:grpSp>
        <p:nvGrpSpPr>
          <p:cNvPr id="4" name="Group 4"/>
          <p:cNvGrpSpPr/>
          <p:nvPr/>
        </p:nvGrpSpPr>
        <p:grpSpPr>
          <a:xfrm>
            <a:off x="-852" y="31"/>
            <a:ext cx="9753598" cy="809194"/>
            <a:chOff x="0" y="0"/>
            <a:chExt cx="13004797" cy="1078925"/>
          </a:xfrm>
        </p:grpSpPr>
        <p:sp>
          <p:nvSpPr>
            <p:cNvPr id="5" name="Freeform 5"/>
            <p:cNvSpPr/>
            <p:nvPr/>
          </p:nvSpPr>
          <p:spPr>
            <a:xfrm>
              <a:off x="0" y="0"/>
              <a:ext cx="13004800" cy="1078865"/>
            </a:xfrm>
            <a:custGeom>
              <a:avLst/>
              <a:gdLst/>
              <a:ahLst/>
              <a:cxnLst/>
              <a:rect l="l" t="t" r="r" b="b"/>
              <a:pathLst>
                <a:path w="13004800" h="1078865">
                  <a:moveTo>
                    <a:pt x="0" y="0"/>
                  </a:moveTo>
                  <a:lnTo>
                    <a:pt x="13004800" y="0"/>
                  </a:lnTo>
                  <a:lnTo>
                    <a:pt x="13004800" y="1078865"/>
                  </a:lnTo>
                  <a:lnTo>
                    <a:pt x="0" y="1078865"/>
                  </a:lnTo>
                  <a:close/>
                </a:path>
              </a:pathLst>
            </a:custGeom>
            <a:gradFill rotWithShape="1">
              <a:gsLst>
                <a:gs pos="0">
                  <a:srgbClr val="004983">
                    <a:alpha val="100000"/>
                  </a:srgbClr>
                </a:gs>
                <a:gs pos="100000">
                  <a:srgbClr val="0077D4">
                    <a:alpha val="100000"/>
                  </a:srgbClr>
                </a:gs>
              </a:gsLst>
              <a:lin ang="0"/>
            </a:gradFill>
          </p:spPr>
          <p:txBody>
            <a:bodyPr/>
            <a:lstStyle/>
            <a:p>
              <a:endParaRPr lang="fr-FR"/>
            </a:p>
          </p:txBody>
        </p:sp>
      </p:grpSp>
      <p:sp>
        <p:nvSpPr>
          <p:cNvPr id="6" name="Freeform 6"/>
          <p:cNvSpPr/>
          <p:nvPr/>
        </p:nvSpPr>
        <p:spPr>
          <a:xfrm>
            <a:off x="176437" y="6819393"/>
            <a:ext cx="2097593" cy="441968"/>
          </a:xfrm>
          <a:custGeom>
            <a:avLst/>
            <a:gdLst/>
            <a:ahLst/>
            <a:cxnLst/>
            <a:rect l="l" t="t" r="r" b="b"/>
            <a:pathLst>
              <a:path w="2097593" h="441968">
                <a:moveTo>
                  <a:pt x="0" y="0"/>
                </a:moveTo>
                <a:lnTo>
                  <a:pt x="2097593" y="0"/>
                </a:lnTo>
                <a:lnTo>
                  <a:pt x="2097593" y="441968"/>
                </a:lnTo>
                <a:lnTo>
                  <a:pt x="0" y="441968"/>
                </a:lnTo>
                <a:lnTo>
                  <a:pt x="0" y="0"/>
                </a:lnTo>
                <a:close/>
              </a:path>
            </a:pathLst>
          </a:custGeom>
          <a:blipFill>
            <a:blip r:embed="rId2"/>
            <a:stretch>
              <a:fillRect l="-200" r="-200"/>
            </a:stretch>
          </a:blipFill>
        </p:spPr>
        <p:txBody>
          <a:bodyPr/>
          <a:lstStyle/>
          <a:p>
            <a:endParaRPr lang="fr-FR"/>
          </a:p>
        </p:txBody>
      </p:sp>
      <p:sp>
        <p:nvSpPr>
          <p:cNvPr id="7" name="TextBox 7"/>
          <p:cNvSpPr txBox="1"/>
          <p:nvPr/>
        </p:nvSpPr>
        <p:spPr>
          <a:xfrm>
            <a:off x="6979920" y="6825828"/>
            <a:ext cx="2011680" cy="298027"/>
          </a:xfrm>
          <a:prstGeom prst="rect">
            <a:avLst/>
          </a:prstGeom>
        </p:spPr>
        <p:txBody>
          <a:bodyPr lIns="0" tIns="0" rIns="0" bIns="0" rtlCol="0" anchor="t">
            <a:spAutoFit/>
          </a:bodyPr>
          <a:lstStyle/>
          <a:p>
            <a:pPr algn="r">
              <a:lnSpc>
                <a:spcPts val="1535"/>
              </a:lnSpc>
            </a:pPr>
            <a:r>
              <a:rPr lang="en-US" sz="1279" spc="11">
                <a:solidFill>
                  <a:srgbClr val="898989"/>
                </a:solidFill>
                <a:latin typeface="TT Rounds Condensed"/>
              </a:rPr>
              <a:t>5</a:t>
            </a:r>
          </a:p>
        </p:txBody>
      </p:sp>
      <p:sp>
        <p:nvSpPr>
          <p:cNvPr id="8" name="Freeform 8"/>
          <p:cNvSpPr/>
          <p:nvPr/>
        </p:nvSpPr>
        <p:spPr>
          <a:xfrm>
            <a:off x="502488" y="864236"/>
            <a:ext cx="8746917" cy="5894251"/>
          </a:xfrm>
          <a:custGeom>
            <a:avLst/>
            <a:gdLst/>
            <a:ahLst/>
            <a:cxnLst/>
            <a:rect l="l" t="t" r="r" b="b"/>
            <a:pathLst>
              <a:path w="8746917" h="5894251">
                <a:moveTo>
                  <a:pt x="0" y="0"/>
                </a:moveTo>
                <a:lnTo>
                  <a:pt x="8746917" y="0"/>
                </a:lnTo>
                <a:lnTo>
                  <a:pt x="8746917" y="5894250"/>
                </a:lnTo>
                <a:lnTo>
                  <a:pt x="0" y="5894250"/>
                </a:lnTo>
                <a:lnTo>
                  <a:pt x="0" y="0"/>
                </a:lnTo>
                <a:close/>
              </a:path>
            </a:pathLst>
          </a:custGeom>
          <a:blipFill>
            <a:blip r:embed="rId3"/>
            <a:stretch>
              <a:fillRect/>
            </a:stretch>
          </a:blipFill>
        </p:spPr>
        <p:txBody>
          <a:bodyPr/>
          <a:lstStyle/>
          <a:p>
            <a:endParaRPr lang="fr-FR"/>
          </a:p>
        </p:txBody>
      </p:sp>
      <p:sp>
        <p:nvSpPr>
          <p:cNvPr id="9" name="TextBox 9"/>
          <p:cNvSpPr txBox="1"/>
          <p:nvPr/>
        </p:nvSpPr>
        <p:spPr>
          <a:xfrm>
            <a:off x="336716" y="289966"/>
            <a:ext cx="9080155" cy="314994"/>
          </a:xfrm>
          <a:prstGeom prst="rect">
            <a:avLst/>
          </a:prstGeom>
        </p:spPr>
        <p:txBody>
          <a:bodyPr lIns="0" tIns="0" rIns="0" bIns="0" rtlCol="0" anchor="t">
            <a:spAutoFit/>
          </a:bodyPr>
          <a:lstStyle/>
          <a:p>
            <a:pPr algn="l">
              <a:lnSpc>
                <a:spcPts val="2219"/>
              </a:lnSpc>
            </a:pPr>
            <a:r>
              <a:rPr lang="en-US" sz="2666" spc="-16">
                <a:solidFill>
                  <a:srgbClr val="FFFFFF"/>
                </a:solidFill>
                <a:latin typeface="Glacial Indifference Bold"/>
              </a:rPr>
              <a:t>Benefits of open science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6758486"/>
            <a:ext cx="9753600" cy="556716"/>
            <a:chOff x="0" y="0"/>
            <a:chExt cx="13004800" cy="742288"/>
          </a:xfrm>
        </p:grpSpPr>
        <p:sp>
          <p:nvSpPr>
            <p:cNvPr id="3" name="Freeform 3"/>
            <p:cNvSpPr/>
            <p:nvPr/>
          </p:nvSpPr>
          <p:spPr>
            <a:xfrm>
              <a:off x="0" y="0"/>
              <a:ext cx="13004800" cy="742315"/>
            </a:xfrm>
            <a:custGeom>
              <a:avLst/>
              <a:gdLst/>
              <a:ahLst/>
              <a:cxnLst/>
              <a:rect l="l" t="t" r="r" b="b"/>
              <a:pathLst>
                <a:path w="13004800" h="742315">
                  <a:moveTo>
                    <a:pt x="0" y="0"/>
                  </a:moveTo>
                  <a:lnTo>
                    <a:pt x="13004800" y="0"/>
                  </a:lnTo>
                  <a:lnTo>
                    <a:pt x="13004800" y="742315"/>
                  </a:lnTo>
                  <a:lnTo>
                    <a:pt x="0" y="742315"/>
                  </a:lnTo>
                  <a:close/>
                </a:path>
              </a:pathLst>
            </a:custGeom>
            <a:gradFill rotWithShape="1">
              <a:gsLst>
                <a:gs pos="0">
                  <a:srgbClr val="004983">
                    <a:alpha val="100000"/>
                  </a:srgbClr>
                </a:gs>
                <a:gs pos="100000">
                  <a:srgbClr val="0077D4">
                    <a:alpha val="100000"/>
                  </a:srgbClr>
                </a:gs>
              </a:gsLst>
              <a:lin ang="11574577"/>
            </a:gradFill>
          </p:spPr>
          <p:txBody>
            <a:bodyPr/>
            <a:lstStyle/>
            <a:p>
              <a:endParaRPr lang="fr-FR"/>
            </a:p>
          </p:txBody>
        </p:sp>
      </p:grpSp>
      <p:grpSp>
        <p:nvGrpSpPr>
          <p:cNvPr id="4" name="Group 4"/>
          <p:cNvGrpSpPr/>
          <p:nvPr/>
        </p:nvGrpSpPr>
        <p:grpSpPr>
          <a:xfrm>
            <a:off x="-852" y="31"/>
            <a:ext cx="9753598" cy="809194"/>
            <a:chOff x="0" y="0"/>
            <a:chExt cx="13004797" cy="1078925"/>
          </a:xfrm>
        </p:grpSpPr>
        <p:sp>
          <p:nvSpPr>
            <p:cNvPr id="5" name="Freeform 5"/>
            <p:cNvSpPr/>
            <p:nvPr/>
          </p:nvSpPr>
          <p:spPr>
            <a:xfrm>
              <a:off x="0" y="0"/>
              <a:ext cx="13004800" cy="1078865"/>
            </a:xfrm>
            <a:custGeom>
              <a:avLst/>
              <a:gdLst/>
              <a:ahLst/>
              <a:cxnLst/>
              <a:rect l="l" t="t" r="r" b="b"/>
              <a:pathLst>
                <a:path w="13004800" h="1078865">
                  <a:moveTo>
                    <a:pt x="0" y="0"/>
                  </a:moveTo>
                  <a:lnTo>
                    <a:pt x="13004800" y="0"/>
                  </a:lnTo>
                  <a:lnTo>
                    <a:pt x="13004800" y="1078865"/>
                  </a:lnTo>
                  <a:lnTo>
                    <a:pt x="0" y="1078865"/>
                  </a:lnTo>
                  <a:close/>
                </a:path>
              </a:pathLst>
            </a:custGeom>
            <a:gradFill rotWithShape="1">
              <a:gsLst>
                <a:gs pos="0">
                  <a:srgbClr val="004983">
                    <a:alpha val="100000"/>
                  </a:srgbClr>
                </a:gs>
                <a:gs pos="100000">
                  <a:srgbClr val="0077D4">
                    <a:alpha val="100000"/>
                  </a:srgbClr>
                </a:gs>
              </a:gsLst>
              <a:lin ang="0"/>
            </a:gradFill>
          </p:spPr>
          <p:txBody>
            <a:bodyPr/>
            <a:lstStyle/>
            <a:p>
              <a:endParaRPr lang="fr-FR"/>
            </a:p>
          </p:txBody>
        </p:sp>
      </p:grpSp>
      <p:sp>
        <p:nvSpPr>
          <p:cNvPr id="6" name="Freeform 6"/>
          <p:cNvSpPr/>
          <p:nvPr/>
        </p:nvSpPr>
        <p:spPr>
          <a:xfrm>
            <a:off x="176437" y="6819393"/>
            <a:ext cx="2097593" cy="441968"/>
          </a:xfrm>
          <a:custGeom>
            <a:avLst/>
            <a:gdLst/>
            <a:ahLst/>
            <a:cxnLst/>
            <a:rect l="l" t="t" r="r" b="b"/>
            <a:pathLst>
              <a:path w="2097593" h="441968">
                <a:moveTo>
                  <a:pt x="0" y="0"/>
                </a:moveTo>
                <a:lnTo>
                  <a:pt x="2097593" y="0"/>
                </a:lnTo>
                <a:lnTo>
                  <a:pt x="2097593" y="441968"/>
                </a:lnTo>
                <a:lnTo>
                  <a:pt x="0" y="441968"/>
                </a:lnTo>
                <a:lnTo>
                  <a:pt x="0" y="0"/>
                </a:lnTo>
                <a:close/>
              </a:path>
            </a:pathLst>
          </a:custGeom>
          <a:blipFill>
            <a:blip r:embed="rId3"/>
            <a:stretch>
              <a:fillRect l="-200" r="-200"/>
            </a:stretch>
          </a:blipFill>
        </p:spPr>
        <p:txBody>
          <a:bodyPr/>
          <a:lstStyle/>
          <a:p>
            <a:endParaRPr lang="fr-FR"/>
          </a:p>
        </p:txBody>
      </p:sp>
      <p:grpSp>
        <p:nvGrpSpPr>
          <p:cNvPr id="7" name="Group 7"/>
          <p:cNvGrpSpPr/>
          <p:nvPr/>
        </p:nvGrpSpPr>
        <p:grpSpPr>
          <a:xfrm>
            <a:off x="0" y="0"/>
            <a:ext cx="9753600" cy="7315200"/>
            <a:chOff x="0" y="0"/>
            <a:chExt cx="13004800" cy="9753600"/>
          </a:xfrm>
        </p:grpSpPr>
        <p:sp>
          <p:nvSpPr>
            <p:cNvPr id="8" name="Freeform 8"/>
            <p:cNvSpPr/>
            <p:nvPr/>
          </p:nvSpPr>
          <p:spPr>
            <a:xfrm>
              <a:off x="0" y="0"/>
              <a:ext cx="13004800" cy="9753600"/>
            </a:xfrm>
            <a:custGeom>
              <a:avLst/>
              <a:gdLst/>
              <a:ahLst/>
              <a:cxnLst/>
              <a:rect l="l" t="t" r="r" b="b"/>
              <a:pathLst>
                <a:path w="13004800" h="9753600">
                  <a:moveTo>
                    <a:pt x="0" y="0"/>
                  </a:moveTo>
                  <a:lnTo>
                    <a:pt x="13004800" y="0"/>
                  </a:lnTo>
                  <a:lnTo>
                    <a:pt x="13004800" y="9753600"/>
                  </a:lnTo>
                  <a:lnTo>
                    <a:pt x="0" y="9753600"/>
                  </a:lnTo>
                  <a:close/>
                </a:path>
              </a:pathLst>
            </a:custGeom>
            <a:solidFill>
              <a:srgbClr val="FFFFFF"/>
            </a:solidFill>
          </p:spPr>
          <p:txBody>
            <a:bodyPr/>
            <a:lstStyle/>
            <a:p>
              <a:endParaRPr lang="fr-FR"/>
            </a:p>
          </p:txBody>
        </p:sp>
      </p:grpSp>
      <p:grpSp>
        <p:nvGrpSpPr>
          <p:cNvPr id="9" name="Group 9"/>
          <p:cNvGrpSpPr/>
          <p:nvPr/>
        </p:nvGrpSpPr>
        <p:grpSpPr>
          <a:xfrm rot="-2700000">
            <a:off x="-300925" y="-270581"/>
            <a:ext cx="1462110" cy="1468788"/>
            <a:chOff x="0" y="0"/>
            <a:chExt cx="1949480" cy="1958384"/>
          </a:xfrm>
        </p:grpSpPr>
        <p:sp>
          <p:nvSpPr>
            <p:cNvPr id="10" name="Freeform 10"/>
            <p:cNvSpPr/>
            <p:nvPr/>
          </p:nvSpPr>
          <p:spPr>
            <a:xfrm>
              <a:off x="0" y="0"/>
              <a:ext cx="1949450" cy="1958340"/>
            </a:xfrm>
            <a:custGeom>
              <a:avLst/>
              <a:gdLst/>
              <a:ahLst/>
              <a:cxnLst/>
              <a:rect l="l" t="t" r="r" b="b"/>
              <a:pathLst>
                <a:path w="1949450" h="1958340">
                  <a:moveTo>
                    <a:pt x="1949450" y="1404239"/>
                  </a:moveTo>
                  <a:lnTo>
                    <a:pt x="896239" y="0"/>
                  </a:lnTo>
                  <a:lnTo>
                    <a:pt x="0" y="1195070"/>
                  </a:lnTo>
                  <a:lnTo>
                    <a:pt x="0" y="1958340"/>
                  </a:lnTo>
                  <a:lnTo>
                    <a:pt x="1949450" y="1958340"/>
                  </a:lnTo>
                  <a:close/>
                </a:path>
              </a:pathLst>
            </a:custGeom>
            <a:solidFill>
              <a:srgbClr val="A5C72B">
                <a:alpha val="29804"/>
              </a:srgbClr>
            </a:solidFill>
          </p:spPr>
          <p:txBody>
            <a:bodyPr/>
            <a:lstStyle/>
            <a:p>
              <a:endParaRPr lang="fr-FR"/>
            </a:p>
          </p:txBody>
        </p:sp>
      </p:grpSp>
      <p:grpSp>
        <p:nvGrpSpPr>
          <p:cNvPr id="11" name="Group 11"/>
          <p:cNvGrpSpPr/>
          <p:nvPr/>
        </p:nvGrpSpPr>
        <p:grpSpPr>
          <a:xfrm rot="-2700000">
            <a:off x="713312" y="450289"/>
            <a:ext cx="516294" cy="688393"/>
            <a:chOff x="0" y="0"/>
            <a:chExt cx="688393" cy="917857"/>
          </a:xfrm>
        </p:grpSpPr>
        <p:sp>
          <p:nvSpPr>
            <p:cNvPr id="12" name="Freeform 12"/>
            <p:cNvSpPr/>
            <p:nvPr/>
          </p:nvSpPr>
          <p:spPr>
            <a:xfrm>
              <a:off x="0" y="0"/>
              <a:ext cx="688340" cy="917829"/>
            </a:xfrm>
            <a:custGeom>
              <a:avLst/>
              <a:gdLst/>
              <a:ahLst/>
              <a:cxnLst/>
              <a:rect l="l" t="t" r="r" b="b"/>
              <a:pathLst>
                <a:path w="688340" h="917829">
                  <a:moveTo>
                    <a:pt x="688340" y="0"/>
                  </a:moveTo>
                  <a:lnTo>
                    <a:pt x="0" y="0"/>
                  </a:lnTo>
                  <a:lnTo>
                    <a:pt x="0" y="917829"/>
                  </a:lnTo>
                  <a:lnTo>
                    <a:pt x="688340" y="917829"/>
                  </a:lnTo>
                  <a:close/>
                </a:path>
              </a:pathLst>
            </a:custGeom>
            <a:solidFill>
              <a:srgbClr val="A5C72B">
                <a:alpha val="29804"/>
              </a:srgbClr>
            </a:solidFill>
          </p:spPr>
          <p:txBody>
            <a:bodyPr/>
            <a:lstStyle/>
            <a:p>
              <a:endParaRPr lang="fr-FR"/>
            </a:p>
          </p:txBody>
        </p:sp>
      </p:grpSp>
      <p:grpSp>
        <p:nvGrpSpPr>
          <p:cNvPr id="13" name="Group 13"/>
          <p:cNvGrpSpPr/>
          <p:nvPr/>
        </p:nvGrpSpPr>
        <p:grpSpPr>
          <a:xfrm rot="-10800000">
            <a:off x="7485314" y="0"/>
            <a:ext cx="2268286" cy="1579559"/>
            <a:chOff x="0" y="0"/>
            <a:chExt cx="3024381" cy="2106079"/>
          </a:xfrm>
        </p:grpSpPr>
        <p:sp>
          <p:nvSpPr>
            <p:cNvPr id="14" name="Freeform 14"/>
            <p:cNvSpPr/>
            <p:nvPr/>
          </p:nvSpPr>
          <p:spPr>
            <a:xfrm>
              <a:off x="0" y="0"/>
              <a:ext cx="3024378" cy="2106041"/>
            </a:xfrm>
            <a:custGeom>
              <a:avLst/>
              <a:gdLst/>
              <a:ahLst/>
              <a:cxnLst/>
              <a:rect l="l" t="t" r="r" b="b"/>
              <a:pathLst>
                <a:path w="3024378" h="2106041">
                  <a:moveTo>
                    <a:pt x="0" y="2106041"/>
                  </a:moveTo>
                  <a:lnTo>
                    <a:pt x="3024378" y="2106041"/>
                  </a:lnTo>
                  <a:lnTo>
                    <a:pt x="1368171" y="0"/>
                  </a:lnTo>
                  <a:lnTo>
                    <a:pt x="0" y="1739773"/>
                  </a:lnTo>
                  <a:close/>
                </a:path>
              </a:pathLst>
            </a:custGeom>
            <a:solidFill>
              <a:srgbClr val="F9AF42">
                <a:alpha val="29804"/>
              </a:srgbClr>
            </a:solidFill>
          </p:spPr>
          <p:txBody>
            <a:bodyPr/>
            <a:lstStyle/>
            <a:p>
              <a:endParaRPr lang="fr-FR"/>
            </a:p>
          </p:txBody>
        </p:sp>
      </p:grpSp>
      <p:grpSp>
        <p:nvGrpSpPr>
          <p:cNvPr id="15" name="Group 15"/>
          <p:cNvGrpSpPr/>
          <p:nvPr/>
        </p:nvGrpSpPr>
        <p:grpSpPr>
          <a:xfrm rot="-2700000">
            <a:off x="8034785" y="698816"/>
            <a:ext cx="549978" cy="733303"/>
            <a:chOff x="0" y="0"/>
            <a:chExt cx="733303" cy="977738"/>
          </a:xfrm>
        </p:grpSpPr>
        <p:sp>
          <p:nvSpPr>
            <p:cNvPr id="16" name="Freeform 16"/>
            <p:cNvSpPr/>
            <p:nvPr/>
          </p:nvSpPr>
          <p:spPr>
            <a:xfrm>
              <a:off x="0" y="0"/>
              <a:ext cx="733298" cy="977773"/>
            </a:xfrm>
            <a:custGeom>
              <a:avLst/>
              <a:gdLst/>
              <a:ahLst/>
              <a:cxnLst/>
              <a:rect l="l" t="t" r="r" b="b"/>
              <a:pathLst>
                <a:path w="733298" h="977773">
                  <a:moveTo>
                    <a:pt x="733298" y="0"/>
                  </a:moveTo>
                  <a:lnTo>
                    <a:pt x="0" y="0"/>
                  </a:lnTo>
                  <a:lnTo>
                    <a:pt x="0" y="977773"/>
                  </a:lnTo>
                  <a:lnTo>
                    <a:pt x="733298" y="977773"/>
                  </a:lnTo>
                  <a:close/>
                </a:path>
              </a:pathLst>
            </a:custGeom>
            <a:solidFill>
              <a:srgbClr val="F9AF42">
                <a:alpha val="29804"/>
              </a:srgbClr>
            </a:solidFill>
          </p:spPr>
          <p:txBody>
            <a:bodyPr/>
            <a:lstStyle/>
            <a:p>
              <a:endParaRPr lang="fr-FR"/>
            </a:p>
          </p:txBody>
        </p:sp>
      </p:grpSp>
      <p:grpSp>
        <p:nvGrpSpPr>
          <p:cNvPr id="17" name="Group 17"/>
          <p:cNvGrpSpPr/>
          <p:nvPr/>
        </p:nvGrpSpPr>
        <p:grpSpPr>
          <a:xfrm>
            <a:off x="6381075" y="6523201"/>
            <a:ext cx="1195610" cy="791999"/>
            <a:chOff x="0" y="0"/>
            <a:chExt cx="1594146" cy="1055999"/>
          </a:xfrm>
        </p:grpSpPr>
        <p:sp>
          <p:nvSpPr>
            <p:cNvPr id="18" name="Freeform 18"/>
            <p:cNvSpPr/>
            <p:nvPr/>
          </p:nvSpPr>
          <p:spPr>
            <a:xfrm>
              <a:off x="0" y="0"/>
              <a:ext cx="1594104" cy="1056005"/>
            </a:xfrm>
            <a:custGeom>
              <a:avLst/>
              <a:gdLst/>
              <a:ahLst/>
              <a:cxnLst/>
              <a:rect l="l" t="t" r="r" b="b"/>
              <a:pathLst>
                <a:path w="1594104" h="1056005">
                  <a:moveTo>
                    <a:pt x="1594104" y="1056005"/>
                  </a:moveTo>
                  <a:lnTo>
                    <a:pt x="797052" y="0"/>
                  </a:lnTo>
                  <a:lnTo>
                    <a:pt x="0" y="1056005"/>
                  </a:lnTo>
                  <a:close/>
                </a:path>
              </a:pathLst>
            </a:custGeom>
            <a:solidFill>
              <a:srgbClr val="D0A5CD">
                <a:alpha val="29804"/>
              </a:srgbClr>
            </a:solidFill>
          </p:spPr>
          <p:txBody>
            <a:bodyPr/>
            <a:lstStyle/>
            <a:p>
              <a:endParaRPr lang="fr-FR"/>
            </a:p>
          </p:txBody>
        </p:sp>
      </p:grpSp>
      <p:grpSp>
        <p:nvGrpSpPr>
          <p:cNvPr id="19" name="Group 19"/>
          <p:cNvGrpSpPr/>
          <p:nvPr/>
        </p:nvGrpSpPr>
        <p:grpSpPr>
          <a:xfrm>
            <a:off x="6083264" y="6883353"/>
            <a:ext cx="651922" cy="431847"/>
            <a:chOff x="0" y="0"/>
            <a:chExt cx="869230" cy="575797"/>
          </a:xfrm>
        </p:grpSpPr>
        <p:sp>
          <p:nvSpPr>
            <p:cNvPr id="20" name="Freeform 20"/>
            <p:cNvSpPr/>
            <p:nvPr/>
          </p:nvSpPr>
          <p:spPr>
            <a:xfrm>
              <a:off x="0" y="0"/>
              <a:ext cx="869188" cy="575818"/>
            </a:xfrm>
            <a:custGeom>
              <a:avLst/>
              <a:gdLst/>
              <a:ahLst/>
              <a:cxnLst/>
              <a:rect l="l" t="t" r="r" b="b"/>
              <a:pathLst>
                <a:path w="869188" h="575818">
                  <a:moveTo>
                    <a:pt x="869188" y="575818"/>
                  </a:moveTo>
                  <a:lnTo>
                    <a:pt x="434594" y="0"/>
                  </a:lnTo>
                  <a:lnTo>
                    <a:pt x="0" y="575818"/>
                  </a:lnTo>
                  <a:close/>
                </a:path>
              </a:pathLst>
            </a:custGeom>
            <a:solidFill>
              <a:srgbClr val="D0A5CD">
                <a:alpha val="29804"/>
              </a:srgbClr>
            </a:solidFill>
          </p:spPr>
          <p:txBody>
            <a:bodyPr/>
            <a:lstStyle/>
            <a:p>
              <a:endParaRPr lang="fr-FR"/>
            </a:p>
          </p:txBody>
        </p:sp>
      </p:grpSp>
      <p:sp>
        <p:nvSpPr>
          <p:cNvPr id="21" name="Freeform 21"/>
          <p:cNvSpPr/>
          <p:nvPr/>
        </p:nvSpPr>
        <p:spPr>
          <a:xfrm>
            <a:off x="632022" y="579321"/>
            <a:ext cx="8489555" cy="6457524"/>
          </a:xfrm>
          <a:custGeom>
            <a:avLst/>
            <a:gdLst/>
            <a:ahLst/>
            <a:cxnLst/>
            <a:rect l="l" t="t" r="r" b="b"/>
            <a:pathLst>
              <a:path w="8489555" h="6457524">
                <a:moveTo>
                  <a:pt x="0" y="0"/>
                </a:moveTo>
                <a:lnTo>
                  <a:pt x="8489556" y="0"/>
                </a:lnTo>
                <a:lnTo>
                  <a:pt x="8489556" y="6457523"/>
                </a:lnTo>
                <a:lnTo>
                  <a:pt x="0" y="6457523"/>
                </a:lnTo>
                <a:lnTo>
                  <a:pt x="0" y="0"/>
                </a:lnTo>
                <a:close/>
              </a:path>
            </a:pathLst>
          </a:custGeom>
          <a:blipFill>
            <a:blip r:embed="rId4"/>
            <a:stretch>
              <a:fillRect/>
            </a:stretch>
          </a:blipFill>
        </p:spPr>
        <p:txBody>
          <a:bodyPr/>
          <a:lstStyle/>
          <a:p>
            <a:endParaRPr lang="fr-FR"/>
          </a:p>
        </p:txBody>
      </p:sp>
      <p:sp>
        <p:nvSpPr>
          <p:cNvPr id="22" name="TextBox 22"/>
          <p:cNvSpPr txBox="1"/>
          <p:nvPr/>
        </p:nvSpPr>
        <p:spPr>
          <a:xfrm>
            <a:off x="9045019" y="6786914"/>
            <a:ext cx="1823168" cy="264572"/>
          </a:xfrm>
          <a:prstGeom prst="rect">
            <a:avLst/>
          </a:prstGeom>
        </p:spPr>
        <p:txBody>
          <a:bodyPr lIns="0" tIns="0" rIns="0" bIns="0" rtlCol="0" anchor="t">
            <a:spAutoFit/>
          </a:bodyPr>
          <a:lstStyle/>
          <a:p>
            <a:pPr algn="l">
              <a:lnSpc>
                <a:spcPts val="2096"/>
              </a:lnSpc>
            </a:pPr>
            <a:r>
              <a:rPr lang="en-US" sz="1747" spc="16">
                <a:solidFill>
                  <a:srgbClr val="000000"/>
                </a:solidFill>
                <a:latin typeface="TT Rounds Condensed"/>
              </a:rPr>
              <a:t>6</a:t>
            </a:r>
          </a:p>
        </p:txBody>
      </p:sp>
      <p:grpSp>
        <p:nvGrpSpPr>
          <p:cNvPr id="23" name="Group 23"/>
          <p:cNvGrpSpPr/>
          <p:nvPr/>
        </p:nvGrpSpPr>
        <p:grpSpPr>
          <a:xfrm>
            <a:off x="971459" y="3239910"/>
            <a:ext cx="7647998" cy="1136345"/>
            <a:chOff x="0" y="0"/>
            <a:chExt cx="10197330" cy="1515127"/>
          </a:xfrm>
        </p:grpSpPr>
        <p:sp>
          <p:nvSpPr>
            <p:cNvPr id="24" name="Freeform 24"/>
            <p:cNvSpPr/>
            <p:nvPr/>
          </p:nvSpPr>
          <p:spPr>
            <a:xfrm>
              <a:off x="0" y="0"/>
              <a:ext cx="10197352" cy="1515126"/>
            </a:xfrm>
            <a:custGeom>
              <a:avLst/>
              <a:gdLst/>
              <a:ahLst/>
              <a:cxnLst/>
              <a:rect l="l" t="t" r="r" b="b"/>
              <a:pathLst>
                <a:path w="10197352" h="1515126">
                  <a:moveTo>
                    <a:pt x="0" y="0"/>
                  </a:moveTo>
                  <a:lnTo>
                    <a:pt x="10197352" y="0"/>
                  </a:lnTo>
                  <a:lnTo>
                    <a:pt x="10197352" y="1515126"/>
                  </a:lnTo>
                  <a:lnTo>
                    <a:pt x="0" y="1515126"/>
                  </a:lnTo>
                  <a:close/>
                </a:path>
              </a:pathLst>
            </a:custGeom>
            <a:solidFill>
              <a:srgbClr val="623288">
                <a:alpha val="90980"/>
              </a:srgbClr>
            </a:solidFill>
          </p:spPr>
          <p:txBody>
            <a:bodyPr/>
            <a:lstStyle/>
            <a:p>
              <a:endParaRPr lang="fr-FR"/>
            </a:p>
          </p:txBody>
        </p:sp>
        <p:sp>
          <p:nvSpPr>
            <p:cNvPr id="25" name="TextBox 25"/>
            <p:cNvSpPr txBox="1"/>
            <p:nvPr/>
          </p:nvSpPr>
          <p:spPr>
            <a:xfrm>
              <a:off x="0" y="0"/>
              <a:ext cx="10197330" cy="1515127"/>
            </a:xfrm>
            <a:prstGeom prst="rect">
              <a:avLst/>
            </a:prstGeom>
          </p:spPr>
          <p:txBody>
            <a:bodyPr lIns="50800" tIns="50800" rIns="50800" bIns="50800" rtlCol="0" anchor="t"/>
            <a:lstStyle/>
            <a:p>
              <a:pPr algn="ctr">
                <a:lnSpc>
                  <a:spcPts val="3840"/>
                </a:lnSpc>
              </a:pPr>
              <a:r>
                <a:rPr lang="en-US" sz="3200" spc="28">
                  <a:solidFill>
                    <a:srgbClr val="F9AF42">
                      <a:alpha val="90980"/>
                    </a:srgbClr>
                  </a:solidFill>
                  <a:latin typeface="Glacial Indifference Bold"/>
                </a:rPr>
                <a:t>The spectrum of openness is </a:t>
              </a:r>
            </a:p>
            <a:p>
              <a:pPr algn="ctr">
                <a:lnSpc>
                  <a:spcPts val="3840"/>
                </a:lnSpc>
              </a:pPr>
              <a:r>
                <a:rPr lang="en-US" sz="3200" spc="29">
                  <a:solidFill>
                    <a:srgbClr val="F9AF42">
                      <a:alpha val="90980"/>
                    </a:srgbClr>
                  </a:solidFill>
                  <a:latin typeface="Glacial Indifference Bold"/>
                </a:rPr>
                <a:t>within reach of all.</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6758486"/>
            <a:ext cx="9753600" cy="556716"/>
            <a:chOff x="0" y="0"/>
            <a:chExt cx="13004800" cy="742288"/>
          </a:xfrm>
        </p:grpSpPr>
        <p:sp>
          <p:nvSpPr>
            <p:cNvPr id="3" name="Freeform 3"/>
            <p:cNvSpPr/>
            <p:nvPr/>
          </p:nvSpPr>
          <p:spPr>
            <a:xfrm>
              <a:off x="0" y="0"/>
              <a:ext cx="13004800" cy="742315"/>
            </a:xfrm>
            <a:custGeom>
              <a:avLst/>
              <a:gdLst/>
              <a:ahLst/>
              <a:cxnLst/>
              <a:rect l="l" t="t" r="r" b="b"/>
              <a:pathLst>
                <a:path w="13004800" h="742315">
                  <a:moveTo>
                    <a:pt x="0" y="0"/>
                  </a:moveTo>
                  <a:lnTo>
                    <a:pt x="13004800" y="0"/>
                  </a:lnTo>
                  <a:lnTo>
                    <a:pt x="13004800" y="742315"/>
                  </a:lnTo>
                  <a:lnTo>
                    <a:pt x="0" y="742315"/>
                  </a:lnTo>
                  <a:close/>
                </a:path>
              </a:pathLst>
            </a:custGeom>
            <a:gradFill rotWithShape="1">
              <a:gsLst>
                <a:gs pos="0">
                  <a:srgbClr val="004983">
                    <a:alpha val="100000"/>
                  </a:srgbClr>
                </a:gs>
                <a:gs pos="100000">
                  <a:srgbClr val="0077D4">
                    <a:alpha val="100000"/>
                  </a:srgbClr>
                </a:gs>
              </a:gsLst>
              <a:lin ang="11574577"/>
            </a:gradFill>
          </p:spPr>
          <p:txBody>
            <a:bodyPr/>
            <a:lstStyle/>
            <a:p>
              <a:endParaRPr lang="fr-FR"/>
            </a:p>
          </p:txBody>
        </p:sp>
      </p:grpSp>
      <p:grpSp>
        <p:nvGrpSpPr>
          <p:cNvPr id="4" name="Group 4"/>
          <p:cNvGrpSpPr/>
          <p:nvPr/>
        </p:nvGrpSpPr>
        <p:grpSpPr>
          <a:xfrm>
            <a:off x="-852" y="31"/>
            <a:ext cx="9753598" cy="809194"/>
            <a:chOff x="0" y="0"/>
            <a:chExt cx="13004797" cy="1078925"/>
          </a:xfrm>
        </p:grpSpPr>
        <p:sp>
          <p:nvSpPr>
            <p:cNvPr id="5" name="Freeform 5"/>
            <p:cNvSpPr/>
            <p:nvPr/>
          </p:nvSpPr>
          <p:spPr>
            <a:xfrm>
              <a:off x="0" y="0"/>
              <a:ext cx="13004800" cy="1078865"/>
            </a:xfrm>
            <a:custGeom>
              <a:avLst/>
              <a:gdLst/>
              <a:ahLst/>
              <a:cxnLst/>
              <a:rect l="l" t="t" r="r" b="b"/>
              <a:pathLst>
                <a:path w="13004800" h="1078865">
                  <a:moveTo>
                    <a:pt x="0" y="0"/>
                  </a:moveTo>
                  <a:lnTo>
                    <a:pt x="13004800" y="0"/>
                  </a:lnTo>
                  <a:lnTo>
                    <a:pt x="13004800" y="1078865"/>
                  </a:lnTo>
                  <a:lnTo>
                    <a:pt x="0" y="1078865"/>
                  </a:lnTo>
                  <a:close/>
                </a:path>
              </a:pathLst>
            </a:custGeom>
            <a:gradFill rotWithShape="1">
              <a:gsLst>
                <a:gs pos="0">
                  <a:srgbClr val="004983">
                    <a:alpha val="100000"/>
                  </a:srgbClr>
                </a:gs>
                <a:gs pos="100000">
                  <a:srgbClr val="0077D4">
                    <a:alpha val="100000"/>
                  </a:srgbClr>
                </a:gs>
              </a:gsLst>
              <a:lin ang="0"/>
            </a:gradFill>
          </p:spPr>
          <p:txBody>
            <a:bodyPr/>
            <a:lstStyle/>
            <a:p>
              <a:endParaRPr lang="fr-FR"/>
            </a:p>
          </p:txBody>
        </p:sp>
      </p:grpSp>
      <p:sp>
        <p:nvSpPr>
          <p:cNvPr id="6" name="Freeform 6"/>
          <p:cNvSpPr/>
          <p:nvPr/>
        </p:nvSpPr>
        <p:spPr>
          <a:xfrm>
            <a:off x="176437" y="6819393"/>
            <a:ext cx="2097593" cy="441968"/>
          </a:xfrm>
          <a:custGeom>
            <a:avLst/>
            <a:gdLst/>
            <a:ahLst/>
            <a:cxnLst/>
            <a:rect l="l" t="t" r="r" b="b"/>
            <a:pathLst>
              <a:path w="2097593" h="441968">
                <a:moveTo>
                  <a:pt x="0" y="0"/>
                </a:moveTo>
                <a:lnTo>
                  <a:pt x="2097593" y="0"/>
                </a:lnTo>
                <a:lnTo>
                  <a:pt x="2097593" y="441968"/>
                </a:lnTo>
                <a:lnTo>
                  <a:pt x="0" y="441968"/>
                </a:lnTo>
                <a:lnTo>
                  <a:pt x="0" y="0"/>
                </a:lnTo>
                <a:close/>
              </a:path>
            </a:pathLst>
          </a:custGeom>
          <a:blipFill>
            <a:blip r:embed="rId2"/>
            <a:stretch>
              <a:fillRect l="-200" r="-200"/>
            </a:stretch>
          </a:blipFill>
        </p:spPr>
        <p:txBody>
          <a:bodyPr/>
          <a:lstStyle/>
          <a:p>
            <a:endParaRPr lang="fr-FR"/>
          </a:p>
        </p:txBody>
      </p:sp>
      <p:sp>
        <p:nvSpPr>
          <p:cNvPr id="7" name="TextBox 7"/>
          <p:cNvSpPr txBox="1"/>
          <p:nvPr/>
        </p:nvSpPr>
        <p:spPr>
          <a:xfrm>
            <a:off x="6979920" y="6825828"/>
            <a:ext cx="2011680" cy="298027"/>
          </a:xfrm>
          <a:prstGeom prst="rect">
            <a:avLst/>
          </a:prstGeom>
        </p:spPr>
        <p:txBody>
          <a:bodyPr lIns="0" tIns="0" rIns="0" bIns="0" rtlCol="0" anchor="t">
            <a:spAutoFit/>
          </a:bodyPr>
          <a:lstStyle/>
          <a:p>
            <a:pPr algn="r">
              <a:lnSpc>
                <a:spcPts val="1535"/>
              </a:lnSpc>
            </a:pPr>
            <a:r>
              <a:rPr lang="en-US" sz="1279" spc="11">
                <a:solidFill>
                  <a:srgbClr val="898989"/>
                </a:solidFill>
                <a:latin typeface="TT Rounds Condensed"/>
              </a:rPr>
              <a:t>7</a:t>
            </a:r>
          </a:p>
        </p:txBody>
      </p:sp>
      <p:sp>
        <p:nvSpPr>
          <p:cNvPr id="8" name="Freeform 8"/>
          <p:cNvSpPr/>
          <p:nvPr/>
        </p:nvSpPr>
        <p:spPr>
          <a:xfrm>
            <a:off x="711068" y="795314"/>
            <a:ext cx="4859396" cy="5724571"/>
          </a:xfrm>
          <a:custGeom>
            <a:avLst/>
            <a:gdLst/>
            <a:ahLst/>
            <a:cxnLst/>
            <a:rect l="l" t="t" r="r" b="b"/>
            <a:pathLst>
              <a:path w="4859396" h="5724571">
                <a:moveTo>
                  <a:pt x="0" y="0"/>
                </a:moveTo>
                <a:lnTo>
                  <a:pt x="4859396" y="0"/>
                </a:lnTo>
                <a:lnTo>
                  <a:pt x="4859396" y="5724571"/>
                </a:lnTo>
                <a:lnTo>
                  <a:pt x="0" y="5724571"/>
                </a:lnTo>
                <a:lnTo>
                  <a:pt x="0" y="0"/>
                </a:lnTo>
                <a:close/>
              </a:path>
            </a:pathLst>
          </a:custGeom>
          <a:blipFill>
            <a:blip r:embed="rId3"/>
            <a:stretch>
              <a:fillRect/>
            </a:stretch>
          </a:blipFill>
        </p:spPr>
        <p:txBody>
          <a:bodyPr/>
          <a:lstStyle/>
          <a:p>
            <a:endParaRPr lang="fr-FR"/>
          </a:p>
        </p:txBody>
      </p:sp>
      <p:sp>
        <p:nvSpPr>
          <p:cNvPr id="9" name="TextBox 9"/>
          <p:cNvSpPr txBox="1"/>
          <p:nvPr/>
        </p:nvSpPr>
        <p:spPr>
          <a:xfrm>
            <a:off x="336716" y="289966"/>
            <a:ext cx="9080155" cy="314994"/>
          </a:xfrm>
          <a:prstGeom prst="rect">
            <a:avLst/>
          </a:prstGeom>
        </p:spPr>
        <p:txBody>
          <a:bodyPr lIns="0" tIns="0" rIns="0" bIns="0" rtlCol="0" anchor="t">
            <a:spAutoFit/>
          </a:bodyPr>
          <a:lstStyle/>
          <a:p>
            <a:pPr algn="l">
              <a:lnSpc>
                <a:spcPts val="2219"/>
              </a:lnSpc>
            </a:pPr>
            <a:r>
              <a:rPr lang="en-US" sz="2666" spc="-16">
                <a:solidFill>
                  <a:srgbClr val="FFFFFF"/>
                </a:solidFill>
                <a:latin typeface="Glacial Indifference Bold"/>
              </a:rPr>
              <a:t>Assessment of open science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6758486"/>
            <a:ext cx="9753600" cy="556716"/>
            <a:chOff x="0" y="0"/>
            <a:chExt cx="13004800" cy="742288"/>
          </a:xfrm>
        </p:grpSpPr>
        <p:sp>
          <p:nvSpPr>
            <p:cNvPr id="3" name="Freeform 3"/>
            <p:cNvSpPr/>
            <p:nvPr/>
          </p:nvSpPr>
          <p:spPr>
            <a:xfrm>
              <a:off x="0" y="0"/>
              <a:ext cx="13004800" cy="742315"/>
            </a:xfrm>
            <a:custGeom>
              <a:avLst/>
              <a:gdLst/>
              <a:ahLst/>
              <a:cxnLst/>
              <a:rect l="l" t="t" r="r" b="b"/>
              <a:pathLst>
                <a:path w="13004800" h="742315">
                  <a:moveTo>
                    <a:pt x="0" y="0"/>
                  </a:moveTo>
                  <a:lnTo>
                    <a:pt x="13004800" y="0"/>
                  </a:lnTo>
                  <a:lnTo>
                    <a:pt x="13004800" y="742315"/>
                  </a:lnTo>
                  <a:lnTo>
                    <a:pt x="0" y="742315"/>
                  </a:lnTo>
                  <a:close/>
                </a:path>
              </a:pathLst>
            </a:custGeom>
            <a:gradFill rotWithShape="1">
              <a:gsLst>
                <a:gs pos="0">
                  <a:srgbClr val="004983">
                    <a:alpha val="100000"/>
                  </a:srgbClr>
                </a:gs>
                <a:gs pos="100000">
                  <a:srgbClr val="0077D4">
                    <a:alpha val="100000"/>
                  </a:srgbClr>
                </a:gs>
              </a:gsLst>
              <a:lin ang="11574577"/>
            </a:gradFill>
          </p:spPr>
          <p:txBody>
            <a:bodyPr/>
            <a:lstStyle/>
            <a:p>
              <a:endParaRPr lang="fr-FR"/>
            </a:p>
          </p:txBody>
        </p:sp>
      </p:grpSp>
      <p:grpSp>
        <p:nvGrpSpPr>
          <p:cNvPr id="4" name="Group 4"/>
          <p:cNvGrpSpPr/>
          <p:nvPr/>
        </p:nvGrpSpPr>
        <p:grpSpPr>
          <a:xfrm>
            <a:off x="-852" y="31"/>
            <a:ext cx="9753598" cy="809194"/>
            <a:chOff x="0" y="0"/>
            <a:chExt cx="13004797" cy="1078925"/>
          </a:xfrm>
        </p:grpSpPr>
        <p:sp>
          <p:nvSpPr>
            <p:cNvPr id="5" name="Freeform 5"/>
            <p:cNvSpPr/>
            <p:nvPr/>
          </p:nvSpPr>
          <p:spPr>
            <a:xfrm>
              <a:off x="0" y="0"/>
              <a:ext cx="13004800" cy="1078865"/>
            </a:xfrm>
            <a:custGeom>
              <a:avLst/>
              <a:gdLst/>
              <a:ahLst/>
              <a:cxnLst/>
              <a:rect l="l" t="t" r="r" b="b"/>
              <a:pathLst>
                <a:path w="13004800" h="1078865">
                  <a:moveTo>
                    <a:pt x="0" y="0"/>
                  </a:moveTo>
                  <a:lnTo>
                    <a:pt x="13004800" y="0"/>
                  </a:lnTo>
                  <a:lnTo>
                    <a:pt x="13004800" y="1078865"/>
                  </a:lnTo>
                  <a:lnTo>
                    <a:pt x="0" y="1078865"/>
                  </a:lnTo>
                  <a:close/>
                </a:path>
              </a:pathLst>
            </a:custGeom>
            <a:gradFill rotWithShape="1">
              <a:gsLst>
                <a:gs pos="0">
                  <a:srgbClr val="004983">
                    <a:alpha val="100000"/>
                  </a:srgbClr>
                </a:gs>
                <a:gs pos="100000">
                  <a:srgbClr val="0077D4">
                    <a:alpha val="100000"/>
                  </a:srgbClr>
                </a:gs>
              </a:gsLst>
              <a:lin ang="0"/>
            </a:gradFill>
          </p:spPr>
          <p:txBody>
            <a:bodyPr/>
            <a:lstStyle/>
            <a:p>
              <a:endParaRPr lang="fr-FR"/>
            </a:p>
          </p:txBody>
        </p:sp>
      </p:grpSp>
      <p:sp>
        <p:nvSpPr>
          <p:cNvPr id="6" name="Freeform 6"/>
          <p:cNvSpPr/>
          <p:nvPr/>
        </p:nvSpPr>
        <p:spPr>
          <a:xfrm>
            <a:off x="176437" y="6819393"/>
            <a:ext cx="2097593" cy="441968"/>
          </a:xfrm>
          <a:custGeom>
            <a:avLst/>
            <a:gdLst/>
            <a:ahLst/>
            <a:cxnLst/>
            <a:rect l="l" t="t" r="r" b="b"/>
            <a:pathLst>
              <a:path w="2097593" h="441968">
                <a:moveTo>
                  <a:pt x="0" y="0"/>
                </a:moveTo>
                <a:lnTo>
                  <a:pt x="2097593" y="0"/>
                </a:lnTo>
                <a:lnTo>
                  <a:pt x="2097593" y="441968"/>
                </a:lnTo>
                <a:lnTo>
                  <a:pt x="0" y="441968"/>
                </a:lnTo>
                <a:lnTo>
                  <a:pt x="0" y="0"/>
                </a:lnTo>
                <a:close/>
              </a:path>
            </a:pathLst>
          </a:custGeom>
          <a:blipFill>
            <a:blip r:embed="rId2"/>
            <a:stretch>
              <a:fillRect l="-200" r="-200"/>
            </a:stretch>
          </a:blipFill>
        </p:spPr>
        <p:txBody>
          <a:bodyPr/>
          <a:lstStyle/>
          <a:p>
            <a:endParaRPr lang="fr-FR"/>
          </a:p>
        </p:txBody>
      </p:sp>
      <p:sp>
        <p:nvSpPr>
          <p:cNvPr id="7" name="TextBox 7"/>
          <p:cNvSpPr txBox="1"/>
          <p:nvPr/>
        </p:nvSpPr>
        <p:spPr>
          <a:xfrm>
            <a:off x="6979920" y="6825828"/>
            <a:ext cx="2011680" cy="298027"/>
          </a:xfrm>
          <a:prstGeom prst="rect">
            <a:avLst/>
          </a:prstGeom>
        </p:spPr>
        <p:txBody>
          <a:bodyPr lIns="0" tIns="0" rIns="0" bIns="0" rtlCol="0" anchor="t">
            <a:spAutoFit/>
          </a:bodyPr>
          <a:lstStyle/>
          <a:p>
            <a:pPr algn="r">
              <a:lnSpc>
                <a:spcPts val="1535"/>
              </a:lnSpc>
            </a:pPr>
            <a:r>
              <a:rPr lang="en-US" sz="1279" spc="11">
                <a:solidFill>
                  <a:srgbClr val="898989"/>
                </a:solidFill>
                <a:latin typeface="TT Rounds Condensed"/>
              </a:rPr>
              <a:t>7</a:t>
            </a:r>
          </a:p>
        </p:txBody>
      </p:sp>
      <p:sp>
        <p:nvSpPr>
          <p:cNvPr id="8" name="Freeform 8"/>
          <p:cNvSpPr/>
          <p:nvPr/>
        </p:nvSpPr>
        <p:spPr>
          <a:xfrm>
            <a:off x="711068" y="795314"/>
            <a:ext cx="4859396" cy="5724571"/>
          </a:xfrm>
          <a:custGeom>
            <a:avLst/>
            <a:gdLst/>
            <a:ahLst/>
            <a:cxnLst/>
            <a:rect l="l" t="t" r="r" b="b"/>
            <a:pathLst>
              <a:path w="4859396" h="5724571">
                <a:moveTo>
                  <a:pt x="0" y="0"/>
                </a:moveTo>
                <a:lnTo>
                  <a:pt x="4859396" y="0"/>
                </a:lnTo>
                <a:lnTo>
                  <a:pt x="4859396" y="5724571"/>
                </a:lnTo>
                <a:lnTo>
                  <a:pt x="0" y="5724571"/>
                </a:lnTo>
                <a:lnTo>
                  <a:pt x="0" y="0"/>
                </a:lnTo>
                <a:close/>
              </a:path>
            </a:pathLst>
          </a:custGeom>
          <a:blipFill>
            <a:blip r:embed="rId3"/>
            <a:stretch>
              <a:fillRect/>
            </a:stretch>
          </a:blipFill>
        </p:spPr>
        <p:txBody>
          <a:bodyPr/>
          <a:lstStyle/>
          <a:p>
            <a:endParaRPr lang="fr-FR"/>
          </a:p>
        </p:txBody>
      </p:sp>
      <p:sp>
        <p:nvSpPr>
          <p:cNvPr id="9" name="TextBox 9"/>
          <p:cNvSpPr txBox="1"/>
          <p:nvPr/>
        </p:nvSpPr>
        <p:spPr>
          <a:xfrm>
            <a:off x="6502884" y="1412202"/>
            <a:ext cx="2701811" cy="1200150"/>
          </a:xfrm>
          <a:prstGeom prst="rect">
            <a:avLst/>
          </a:prstGeom>
        </p:spPr>
        <p:txBody>
          <a:bodyPr lIns="0" tIns="0" rIns="0" bIns="0" rtlCol="0" anchor="t">
            <a:spAutoFit/>
          </a:bodyPr>
          <a:lstStyle/>
          <a:p>
            <a:pPr algn="ctr">
              <a:lnSpc>
                <a:spcPts val="3199"/>
              </a:lnSpc>
            </a:pPr>
            <a:r>
              <a:rPr lang="en-US" sz="2666" spc="24">
                <a:solidFill>
                  <a:srgbClr val="284493"/>
                </a:solidFill>
                <a:latin typeface="Glacial Indifference Italics"/>
              </a:rPr>
              <a:t>Strengthening the focus on people, </a:t>
            </a:r>
          </a:p>
          <a:p>
            <a:pPr algn="ctr">
              <a:lnSpc>
                <a:spcPts val="3199"/>
              </a:lnSpc>
            </a:pPr>
            <a:r>
              <a:rPr lang="en-US" sz="2666" spc="24">
                <a:solidFill>
                  <a:srgbClr val="284493"/>
                </a:solidFill>
                <a:latin typeface="Glacial Indifference Italics"/>
              </a:rPr>
              <a:t>not just products</a:t>
            </a:r>
          </a:p>
        </p:txBody>
      </p:sp>
      <p:grpSp>
        <p:nvGrpSpPr>
          <p:cNvPr id="10" name="Group 10"/>
          <p:cNvGrpSpPr/>
          <p:nvPr/>
        </p:nvGrpSpPr>
        <p:grpSpPr>
          <a:xfrm rot="-1486422">
            <a:off x="765332" y="5135506"/>
            <a:ext cx="2091094" cy="804045"/>
            <a:chOff x="0" y="0"/>
            <a:chExt cx="2788126" cy="1072060"/>
          </a:xfrm>
        </p:grpSpPr>
        <p:sp>
          <p:nvSpPr>
            <p:cNvPr id="11" name="Freeform 11"/>
            <p:cNvSpPr/>
            <p:nvPr/>
          </p:nvSpPr>
          <p:spPr>
            <a:xfrm>
              <a:off x="9017" y="9017"/>
              <a:ext cx="2769997" cy="1054100"/>
            </a:xfrm>
            <a:custGeom>
              <a:avLst/>
              <a:gdLst/>
              <a:ahLst/>
              <a:cxnLst/>
              <a:rect l="l" t="t" r="r" b="b"/>
              <a:pathLst>
                <a:path w="2769997" h="1054100">
                  <a:moveTo>
                    <a:pt x="0" y="263525"/>
                  </a:moveTo>
                  <a:lnTo>
                    <a:pt x="2237486" y="263525"/>
                  </a:lnTo>
                  <a:lnTo>
                    <a:pt x="2237486" y="0"/>
                  </a:lnTo>
                  <a:lnTo>
                    <a:pt x="2769997" y="527050"/>
                  </a:lnTo>
                  <a:lnTo>
                    <a:pt x="2237486" y="1054100"/>
                  </a:lnTo>
                  <a:lnTo>
                    <a:pt x="2237486" y="790575"/>
                  </a:lnTo>
                  <a:lnTo>
                    <a:pt x="0" y="790575"/>
                  </a:lnTo>
                  <a:close/>
                </a:path>
              </a:pathLst>
            </a:custGeom>
            <a:solidFill>
              <a:srgbClr val="C00000"/>
            </a:solidFill>
          </p:spPr>
          <p:txBody>
            <a:bodyPr/>
            <a:lstStyle/>
            <a:p>
              <a:endParaRPr lang="fr-FR"/>
            </a:p>
          </p:txBody>
        </p:sp>
        <p:sp>
          <p:nvSpPr>
            <p:cNvPr id="12" name="Freeform 12"/>
            <p:cNvSpPr/>
            <p:nvPr/>
          </p:nvSpPr>
          <p:spPr>
            <a:xfrm>
              <a:off x="0" y="-762"/>
              <a:ext cx="2788031" cy="1073658"/>
            </a:xfrm>
            <a:custGeom>
              <a:avLst/>
              <a:gdLst/>
              <a:ahLst/>
              <a:cxnLst/>
              <a:rect l="l" t="t" r="r" b="b"/>
              <a:pathLst>
                <a:path w="2788031" h="1073658">
                  <a:moveTo>
                    <a:pt x="9017" y="264287"/>
                  </a:moveTo>
                  <a:lnTo>
                    <a:pt x="2246503" y="264287"/>
                  </a:lnTo>
                  <a:lnTo>
                    <a:pt x="2246503" y="273304"/>
                  </a:lnTo>
                  <a:lnTo>
                    <a:pt x="2237486" y="273304"/>
                  </a:lnTo>
                  <a:lnTo>
                    <a:pt x="2237486" y="9779"/>
                  </a:lnTo>
                  <a:cubicBezTo>
                    <a:pt x="2237486" y="6096"/>
                    <a:pt x="2239645" y="2794"/>
                    <a:pt x="2243074" y="1397"/>
                  </a:cubicBezTo>
                  <a:cubicBezTo>
                    <a:pt x="2246503" y="0"/>
                    <a:pt x="2250313" y="762"/>
                    <a:pt x="2252853" y="3302"/>
                  </a:cubicBezTo>
                  <a:lnTo>
                    <a:pt x="2785364" y="530352"/>
                  </a:lnTo>
                  <a:cubicBezTo>
                    <a:pt x="2787015" y="532003"/>
                    <a:pt x="2788031" y="534416"/>
                    <a:pt x="2788031" y="536829"/>
                  </a:cubicBezTo>
                  <a:cubicBezTo>
                    <a:pt x="2788031" y="539242"/>
                    <a:pt x="2787015" y="541528"/>
                    <a:pt x="2785364" y="543306"/>
                  </a:cubicBezTo>
                  <a:lnTo>
                    <a:pt x="2252853" y="1070356"/>
                  </a:lnTo>
                  <a:cubicBezTo>
                    <a:pt x="2250313" y="1072896"/>
                    <a:pt x="2246376" y="1073658"/>
                    <a:pt x="2243074" y="1072261"/>
                  </a:cubicBezTo>
                  <a:cubicBezTo>
                    <a:pt x="2239772" y="1070864"/>
                    <a:pt x="2237486" y="1067562"/>
                    <a:pt x="2237486" y="1063879"/>
                  </a:cubicBezTo>
                  <a:lnTo>
                    <a:pt x="2237486" y="800354"/>
                  </a:lnTo>
                  <a:lnTo>
                    <a:pt x="2246503" y="800354"/>
                  </a:lnTo>
                  <a:lnTo>
                    <a:pt x="2246503" y="809371"/>
                  </a:lnTo>
                  <a:lnTo>
                    <a:pt x="9017" y="809371"/>
                  </a:lnTo>
                  <a:cubicBezTo>
                    <a:pt x="4064" y="809371"/>
                    <a:pt x="0" y="805307"/>
                    <a:pt x="0" y="800354"/>
                  </a:cubicBezTo>
                  <a:lnTo>
                    <a:pt x="0" y="273304"/>
                  </a:lnTo>
                  <a:cubicBezTo>
                    <a:pt x="0" y="268351"/>
                    <a:pt x="4064" y="264287"/>
                    <a:pt x="9017" y="264287"/>
                  </a:cubicBezTo>
                  <a:moveTo>
                    <a:pt x="9017" y="282321"/>
                  </a:moveTo>
                  <a:lnTo>
                    <a:pt x="9017" y="273304"/>
                  </a:lnTo>
                  <a:lnTo>
                    <a:pt x="18034" y="273304"/>
                  </a:lnTo>
                  <a:lnTo>
                    <a:pt x="18034" y="800354"/>
                  </a:lnTo>
                  <a:lnTo>
                    <a:pt x="9017" y="800354"/>
                  </a:lnTo>
                  <a:lnTo>
                    <a:pt x="9017" y="791337"/>
                  </a:lnTo>
                  <a:lnTo>
                    <a:pt x="2246503" y="791337"/>
                  </a:lnTo>
                  <a:cubicBezTo>
                    <a:pt x="2251456" y="791337"/>
                    <a:pt x="2255520" y="795401"/>
                    <a:pt x="2255520" y="800354"/>
                  </a:cubicBezTo>
                  <a:lnTo>
                    <a:pt x="2255520" y="1063752"/>
                  </a:lnTo>
                  <a:lnTo>
                    <a:pt x="2246503" y="1063752"/>
                  </a:lnTo>
                  <a:lnTo>
                    <a:pt x="2240153" y="1057275"/>
                  </a:lnTo>
                  <a:lnTo>
                    <a:pt x="2772664" y="530225"/>
                  </a:lnTo>
                  <a:lnTo>
                    <a:pt x="2779014" y="536702"/>
                  </a:lnTo>
                  <a:lnTo>
                    <a:pt x="2772664" y="543179"/>
                  </a:lnTo>
                  <a:lnTo>
                    <a:pt x="2240153" y="16129"/>
                  </a:lnTo>
                  <a:lnTo>
                    <a:pt x="2246503" y="9652"/>
                  </a:lnTo>
                  <a:lnTo>
                    <a:pt x="2255520" y="9652"/>
                  </a:lnTo>
                  <a:lnTo>
                    <a:pt x="2255520" y="273304"/>
                  </a:lnTo>
                  <a:cubicBezTo>
                    <a:pt x="2255520" y="278257"/>
                    <a:pt x="2251456" y="282321"/>
                    <a:pt x="2246503" y="282321"/>
                  </a:cubicBezTo>
                  <a:lnTo>
                    <a:pt x="9017" y="282321"/>
                  </a:lnTo>
                  <a:close/>
                </a:path>
              </a:pathLst>
            </a:custGeom>
            <a:solidFill>
              <a:srgbClr val="223F59"/>
            </a:solidFill>
          </p:spPr>
          <p:txBody>
            <a:bodyPr/>
            <a:lstStyle/>
            <a:p>
              <a:endParaRPr lang="fr-FR"/>
            </a:p>
          </p:txBody>
        </p:sp>
        <p:sp>
          <p:nvSpPr>
            <p:cNvPr id="13" name="TextBox 13"/>
            <p:cNvSpPr txBox="1"/>
            <p:nvPr/>
          </p:nvSpPr>
          <p:spPr>
            <a:xfrm>
              <a:off x="0" y="0"/>
              <a:ext cx="2788126" cy="1072060"/>
            </a:xfrm>
            <a:prstGeom prst="rect">
              <a:avLst/>
            </a:prstGeom>
          </p:spPr>
          <p:txBody>
            <a:bodyPr lIns="50800" tIns="50800" rIns="50800" bIns="50800" rtlCol="0" anchor="ctr"/>
            <a:lstStyle/>
            <a:p>
              <a:pPr algn="ctr">
                <a:lnSpc>
                  <a:spcPts val="2047"/>
                </a:lnSpc>
              </a:pPr>
              <a:r>
                <a:rPr lang="en-US" sz="1706" spc="15">
                  <a:solidFill>
                    <a:srgbClr val="FFFFFF"/>
                  </a:solidFill>
                  <a:latin typeface="TT Rounds Condensed"/>
                </a:rPr>
                <a:t>Lack of assessment</a:t>
              </a:r>
            </a:p>
          </p:txBody>
        </p:sp>
      </p:grpSp>
      <p:grpSp>
        <p:nvGrpSpPr>
          <p:cNvPr id="14" name="Group 14"/>
          <p:cNvGrpSpPr/>
          <p:nvPr/>
        </p:nvGrpSpPr>
        <p:grpSpPr>
          <a:xfrm rot="-1486422">
            <a:off x="-49072" y="4392514"/>
            <a:ext cx="2091094" cy="804045"/>
            <a:chOff x="0" y="0"/>
            <a:chExt cx="2788126" cy="1072060"/>
          </a:xfrm>
        </p:grpSpPr>
        <p:sp>
          <p:nvSpPr>
            <p:cNvPr id="15" name="Freeform 15"/>
            <p:cNvSpPr/>
            <p:nvPr/>
          </p:nvSpPr>
          <p:spPr>
            <a:xfrm>
              <a:off x="9017" y="9017"/>
              <a:ext cx="2769997" cy="1054100"/>
            </a:xfrm>
            <a:custGeom>
              <a:avLst/>
              <a:gdLst/>
              <a:ahLst/>
              <a:cxnLst/>
              <a:rect l="l" t="t" r="r" b="b"/>
              <a:pathLst>
                <a:path w="2769997" h="1054100">
                  <a:moveTo>
                    <a:pt x="0" y="263525"/>
                  </a:moveTo>
                  <a:lnTo>
                    <a:pt x="2237486" y="263525"/>
                  </a:lnTo>
                  <a:lnTo>
                    <a:pt x="2237486" y="0"/>
                  </a:lnTo>
                  <a:lnTo>
                    <a:pt x="2769997" y="527050"/>
                  </a:lnTo>
                  <a:lnTo>
                    <a:pt x="2237486" y="1054100"/>
                  </a:lnTo>
                  <a:lnTo>
                    <a:pt x="2237486" y="790575"/>
                  </a:lnTo>
                  <a:lnTo>
                    <a:pt x="0" y="790575"/>
                  </a:lnTo>
                  <a:close/>
                </a:path>
              </a:pathLst>
            </a:custGeom>
            <a:solidFill>
              <a:srgbClr val="C00000"/>
            </a:solidFill>
          </p:spPr>
          <p:txBody>
            <a:bodyPr/>
            <a:lstStyle/>
            <a:p>
              <a:endParaRPr lang="fr-FR"/>
            </a:p>
          </p:txBody>
        </p:sp>
        <p:sp>
          <p:nvSpPr>
            <p:cNvPr id="16" name="Freeform 16"/>
            <p:cNvSpPr/>
            <p:nvPr/>
          </p:nvSpPr>
          <p:spPr>
            <a:xfrm>
              <a:off x="0" y="-762"/>
              <a:ext cx="2788031" cy="1073658"/>
            </a:xfrm>
            <a:custGeom>
              <a:avLst/>
              <a:gdLst/>
              <a:ahLst/>
              <a:cxnLst/>
              <a:rect l="l" t="t" r="r" b="b"/>
              <a:pathLst>
                <a:path w="2788031" h="1073658">
                  <a:moveTo>
                    <a:pt x="9017" y="264287"/>
                  </a:moveTo>
                  <a:lnTo>
                    <a:pt x="2246503" y="264287"/>
                  </a:lnTo>
                  <a:lnTo>
                    <a:pt x="2246503" y="273304"/>
                  </a:lnTo>
                  <a:lnTo>
                    <a:pt x="2237486" y="273304"/>
                  </a:lnTo>
                  <a:lnTo>
                    <a:pt x="2237486" y="9779"/>
                  </a:lnTo>
                  <a:cubicBezTo>
                    <a:pt x="2237486" y="6096"/>
                    <a:pt x="2239645" y="2794"/>
                    <a:pt x="2243074" y="1397"/>
                  </a:cubicBezTo>
                  <a:cubicBezTo>
                    <a:pt x="2246503" y="0"/>
                    <a:pt x="2250313" y="762"/>
                    <a:pt x="2252853" y="3302"/>
                  </a:cubicBezTo>
                  <a:lnTo>
                    <a:pt x="2785364" y="530352"/>
                  </a:lnTo>
                  <a:cubicBezTo>
                    <a:pt x="2787015" y="532003"/>
                    <a:pt x="2788031" y="534416"/>
                    <a:pt x="2788031" y="536829"/>
                  </a:cubicBezTo>
                  <a:cubicBezTo>
                    <a:pt x="2788031" y="539242"/>
                    <a:pt x="2787015" y="541528"/>
                    <a:pt x="2785364" y="543306"/>
                  </a:cubicBezTo>
                  <a:lnTo>
                    <a:pt x="2252853" y="1070356"/>
                  </a:lnTo>
                  <a:cubicBezTo>
                    <a:pt x="2250313" y="1072896"/>
                    <a:pt x="2246376" y="1073658"/>
                    <a:pt x="2243074" y="1072261"/>
                  </a:cubicBezTo>
                  <a:cubicBezTo>
                    <a:pt x="2239772" y="1070864"/>
                    <a:pt x="2237486" y="1067562"/>
                    <a:pt x="2237486" y="1063879"/>
                  </a:cubicBezTo>
                  <a:lnTo>
                    <a:pt x="2237486" y="800354"/>
                  </a:lnTo>
                  <a:lnTo>
                    <a:pt x="2246503" y="800354"/>
                  </a:lnTo>
                  <a:lnTo>
                    <a:pt x="2246503" y="809371"/>
                  </a:lnTo>
                  <a:lnTo>
                    <a:pt x="9017" y="809371"/>
                  </a:lnTo>
                  <a:cubicBezTo>
                    <a:pt x="4064" y="809371"/>
                    <a:pt x="0" y="805307"/>
                    <a:pt x="0" y="800354"/>
                  </a:cubicBezTo>
                  <a:lnTo>
                    <a:pt x="0" y="273304"/>
                  </a:lnTo>
                  <a:cubicBezTo>
                    <a:pt x="0" y="268351"/>
                    <a:pt x="4064" y="264287"/>
                    <a:pt x="9017" y="264287"/>
                  </a:cubicBezTo>
                  <a:moveTo>
                    <a:pt x="9017" y="282321"/>
                  </a:moveTo>
                  <a:lnTo>
                    <a:pt x="9017" y="273304"/>
                  </a:lnTo>
                  <a:lnTo>
                    <a:pt x="18034" y="273304"/>
                  </a:lnTo>
                  <a:lnTo>
                    <a:pt x="18034" y="800354"/>
                  </a:lnTo>
                  <a:lnTo>
                    <a:pt x="9017" y="800354"/>
                  </a:lnTo>
                  <a:lnTo>
                    <a:pt x="9017" y="791337"/>
                  </a:lnTo>
                  <a:lnTo>
                    <a:pt x="2246503" y="791337"/>
                  </a:lnTo>
                  <a:cubicBezTo>
                    <a:pt x="2251456" y="791337"/>
                    <a:pt x="2255520" y="795401"/>
                    <a:pt x="2255520" y="800354"/>
                  </a:cubicBezTo>
                  <a:lnTo>
                    <a:pt x="2255520" y="1063752"/>
                  </a:lnTo>
                  <a:lnTo>
                    <a:pt x="2246503" y="1063752"/>
                  </a:lnTo>
                  <a:lnTo>
                    <a:pt x="2240153" y="1057275"/>
                  </a:lnTo>
                  <a:lnTo>
                    <a:pt x="2772664" y="530225"/>
                  </a:lnTo>
                  <a:lnTo>
                    <a:pt x="2779014" y="536702"/>
                  </a:lnTo>
                  <a:lnTo>
                    <a:pt x="2772664" y="543179"/>
                  </a:lnTo>
                  <a:lnTo>
                    <a:pt x="2240153" y="16129"/>
                  </a:lnTo>
                  <a:lnTo>
                    <a:pt x="2246503" y="9652"/>
                  </a:lnTo>
                  <a:lnTo>
                    <a:pt x="2255520" y="9652"/>
                  </a:lnTo>
                  <a:lnTo>
                    <a:pt x="2255520" y="273304"/>
                  </a:lnTo>
                  <a:cubicBezTo>
                    <a:pt x="2255520" y="278257"/>
                    <a:pt x="2251456" y="282321"/>
                    <a:pt x="2246503" y="282321"/>
                  </a:cubicBezTo>
                  <a:lnTo>
                    <a:pt x="9017" y="282321"/>
                  </a:lnTo>
                  <a:close/>
                </a:path>
              </a:pathLst>
            </a:custGeom>
            <a:solidFill>
              <a:srgbClr val="223F59"/>
            </a:solidFill>
          </p:spPr>
          <p:txBody>
            <a:bodyPr/>
            <a:lstStyle/>
            <a:p>
              <a:endParaRPr lang="fr-FR"/>
            </a:p>
          </p:txBody>
        </p:sp>
        <p:sp>
          <p:nvSpPr>
            <p:cNvPr id="17" name="TextBox 17"/>
            <p:cNvSpPr txBox="1"/>
            <p:nvPr/>
          </p:nvSpPr>
          <p:spPr>
            <a:xfrm>
              <a:off x="0" y="0"/>
              <a:ext cx="2788126" cy="1072060"/>
            </a:xfrm>
            <a:prstGeom prst="rect">
              <a:avLst/>
            </a:prstGeom>
          </p:spPr>
          <p:txBody>
            <a:bodyPr lIns="50800" tIns="50800" rIns="50800" bIns="50800" rtlCol="0" anchor="ctr"/>
            <a:lstStyle/>
            <a:p>
              <a:pPr algn="ctr">
                <a:lnSpc>
                  <a:spcPts val="2047"/>
                </a:lnSpc>
              </a:pPr>
              <a:r>
                <a:rPr lang="en-US" sz="1706" spc="15">
                  <a:solidFill>
                    <a:srgbClr val="FFFFFF"/>
                  </a:solidFill>
                  <a:latin typeface="TT Rounds Condensed"/>
                </a:rPr>
                <a:t>Lack of assessment</a:t>
              </a:r>
            </a:p>
          </p:txBody>
        </p:sp>
      </p:grpSp>
      <p:sp>
        <p:nvSpPr>
          <p:cNvPr id="18" name="Freeform 18"/>
          <p:cNvSpPr/>
          <p:nvPr/>
        </p:nvSpPr>
        <p:spPr>
          <a:xfrm>
            <a:off x="6056493" y="3215330"/>
            <a:ext cx="1504667" cy="1504667"/>
          </a:xfrm>
          <a:custGeom>
            <a:avLst/>
            <a:gdLst/>
            <a:ahLst/>
            <a:cxnLst/>
            <a:rect l="l" t="t" r="r" b="b"/>
            <a:pathLst>
              <a:path w="1504667" h="1504667">
                <a:moveTo>
                  <a:pt x="0" y="0"/>
                </a:moveTo>
                <a:lnTo>
                  <a:pt x="1504666" y="0"/>
                </a:lnTo>
                <a:lnTo>
                  <a:pt x="1504666" y="1504667"/>
                </a:lnTo>
                <a:lnTo>
                  <a:pt x="0" y="1504667"/>
                </a:lnTo>
                <a:lnTo>
                  <a:pt x="0" y="0"/>
                </a:lnTo>
                <a:close/>
              </a:path>
            </a:pathLst>
          </a:custGeom>
          <a:blipFill>
            <a:blip r:embed="rId4"/>
            <a:stretch>
              <a:fillRect/>
            </a:stretch>
          </a:blipFill>
        </p:spPr>
        <p:txBody>
          <a:bodyPr/>
          <a:lstStyle/>
          <a:p>
            <a:endParaRPr lang="fr-FR"/>
          </a:p>
        </p:txBody>
      </p:sp>
      <p:sp>
        <p:nvSpPr>
          <p:cNvPr id="19" name="Freeform 19"/>
          <p:cNvSpPr/>
          <p:nvPr/>
        </p:nvSpPr>
        <p:spPr>
          <a:xfrm>
            <a:off x="8189043" y="5066715"/>
            <a:ext cx="1504667" cy="1504667"/>
          </a:xfrm>
          <a:custGeom>
            <a:avLst/>
            <a:gdLst/>
            <a:ahLst/>
            <a:cxnLst/>
            <a:rect l="l" t="t" r="r" b="b"/>
            <a:pathLst>
              <a:path w="1504667" h="1504667">
                <a:moveTo>
                  <a:pt x="0" y="0"/>
                </a:moveTo>
                <a:lnTo>
                  <a:pt x="1504667" y="0"/>
                </a:lnTo>
                <a:lnTo>
                  <a:pt x="1504667" y="1504666"/>
                </a:lnTo>
                <a:lnTo>
                  <a:pt x="0" y="1504666"/>
                </a:lnTo>
                <a:lnTo>
                  <a:pt x="0" y="0"/>
                </a:lnTo>
                <a:close/>
              </a:path>
            </a:pathLst>
          </a:custGeom>
          <a:blipFill>
            <a:blip r:embed="rId5"/>
            <a:stretch>
              <a:fillRect/>
            </a:stretch>
          </a:blipFill>
        </p:spPr>
        <p:txBody>
          <a:bodyPr/>
          <a:lstStyle/>
          <a:p>
            <a:endParaRPr lang="fr-FR"/>
          </a:p>
        </p:txBody>
      </p:sp>
      <p:sp>
        <p:nvSpPr>
          <p:cNvPr id="20" name="Freeform 20"/>
          <p:cNvSpPr/>
          <p:nvPr/>
        </p:nvSpPr>
        <p:spPr>
          <a:xfrm>
            <a:off x="6132657" y="5066715"/>
            <a:ext cx="1504667" cy="1504667"/>
          </a:xfrm>
          <a:custGeom>
            <a:avLst/>
            <a:gdLst/>
            <a:ahLst/>
            <a:cxnLst/>
            <a:rect l="l" t="t" r="r" b="b"/>
            <a:pathLst>
              <a:path w="1504667" h="1504667">
                <a:moveTo>
                  <a:pt x="0" y="0"/>
                </a:moveTo>
                <a:lnTo>
                  <a:pt x="1504667" y="0"/>
                </a:lnTo>
                <a:lnTo>
                  <a:pt x="1504667" y="1504666"/>
                </a:lnTo>
                <a:lnTo>
                  <a:pt x="0" y="1504666"/>
                </a:lnTo>
                <a:lnTo>
                  <a:pt x="0" y="0"/>
                </a:lnTo>
                <a:close/>
              </a:path>
            </a:pathLst>
          </a:custGeom>
          <a:blipFill>
            <a:blip r:embed="rId6"/>
            <a:stretch>
              <a:fillRect/>
            </a:stretch>
          </a:blipFill>
        </p:spPr>
        <p:txBody>
          <a:bodyPr/>
          <a:lstStyle/>
          <a:p>
            <a:endParaRPr lang="fr-FR"/>
          </a:p>
        </p:txBody>
      </p:sp>
      <p:sp>
        <p:nvSpPr>
          <p:cNvPr id="21" name="Freeform 21"/>
          <p:cNvSpPr/>
          <p:nvPr/>
        </p:nvSpPr>
        <p:spPr>
          <a:xfrm>
            <a:off x="8189044" y="3215329"/>
            <a:ext cx="1504667" cy="1504667"/>
          </a:xfrm>
          <a:custGeom>
            <a:avLst/>
            <a:gdLst/>
            <a:ahLst/>
            <a:cxnLst/>
            <a:rect l="l" t="t" r="r" b="b"/>
            <a:pathLst>
              <a:path w="1504667" h="1504667">
                <a:moveTo>
                  <a:pt x="0" y="0"/>
                </a:moveTo>
                <a:lnTo>
                  <a:pt x="1504667" y="0"/>
                </a:lnTo>
                <a:lnTo>
                  <a:pt x="1504667" y="1504667"/>
                </a:lnTo>
                <a:lnTo>
                  <a:pt x="0" y="1504667"/>
                </a:lnTo>
                <a:lnTo>
                  <a:pt x="0" y="0"/>
                </a:lnTo>
                <a:close/>
              </a:path>
            </a:pathLst>
          </a:custGeom>
          <a:blipFill>
            <a:blip r:embed="rId7"/>
            <a:stretch>
              <a:fillRect/>
            </a:stretch>
          </a:blipFill>
        </p:spPr>
        <p:txBody>
          <a:bodyPr/>
          <a:lstStyle/>
          <a:p>
            <a:endParaRPr lang="fr-FR"/>
          </a:p>
        </p:txBody>
      </p:sp>
      <p:grpSp>
        <p:nvGrpSpPr>
          <p:cNvPr id="22" name="Group 22"/>
          <p:cNvGrpSpPr/>
          <p:nvPr/>
        </p:nvGrpSpPr>
        <p:grpSpPr>
          <a:xfrm>
            <a:off x="7509766" y="4584047"/>
            <a:ext cx="688046" cy="650749"/>
            <a:chOff x="0" y="0"/>
            <a:chExt cx="917394" cy="867665"/>
          </a:xfrm>
        </p:grpSpPr>
        <p:sp>
          <p:nvSpPr>
            <p:cNvPr id="23" name="Freeform 23"/>
            <p:cNvSpPr/>
            <p:nvPr/>
          </p:nvSpPr>
          <p:spPr>
            <a:xfrm>
              <a:off x="121539" y="115062"/>
              <a:ext cx="674243" cy="637540"/>
            </a:xfrm>
            <a:custGeom>
              <a:avLst/>
              <a:gdLst/>
              <a:ahLst/>
              <a:cxnLst/>
              <a:rect l="l" t="t" r="r" b="b"/>
              <a:pathLst>
                <a:path w="674243" h="637540">
                  <a:moveTo>
                    <a:pt x="0" y="216789"/>
                  </a:moveTo>
                  <a:lnTo>
                    <a:pt x="235077" y="216789"/>
                  </a:lnTo>
                  <a:lnTo>
                    <a:pt x="235077" y="0"/>
                  </a:lnTo>
                  <a:lnTo>
                    <a:pt x="439166" y="0"/>
                  </a:lnTo>
                  <a:lnTo>
                    <a:pt x="439166" y="216789"/>
                  </a:lnTo>
                  <a:lnTo>
                    <a:pt x="674243" y="216789"/>
                  </a:lnTo>
                  <a:lnTo>
                    <a:pt x="674243" y="420751"/>
                  </a:lnTo>
                  <a:lnTo>
                    <a:pt x="439166" y="420751"/>
                  </a:lnTo>
                  <a:lnTo>
                    <a:pt x="439166" y="637540"/>
                  </a:lnTo>
                  <a:lnTo>
                    <a:pt x="235077" y="637540"/>
                  </a:lnTo>
                  <a:lnTo>
                    <a:pt x="235077" y="420751"/>
                  </a:lnTo>
                  <a:lnTo>
                    <a:pt x="0" y="420751"/>
                  </a:lnTo>
                  <a:close/>
                </a:path>
              </a:pathLst>
            </a:custGeom>
            <a:solidFill>
              <a:srgbClr val="7030A0"/>
            </a:solidFill>
          </p:spPr>
          <p:txBody>
            <a:bodyPr/>
            <a:lstStyle/>
            <a:p>
              <a:endParaRPr lang="fr-FR"/>
            </a:p>
          </p:txBody>
        </p:sp>
      </p:grpSp>
      <p:sp>
        <p:nvSpPr>
          <p:cNvPr id="24" name="TextBox 24"/>
          <p:cNvSpPr txBox="1"/>
          <p:nvPr/>
        </p:nvSpPr>
        <p:spPr>
          <a:xfrm>
            <a:off x="336716" y="289966"/>
            <a:ext cx="9080155" cy="314994"/>
          </a:xfrm>
          <a:prstGeom prst="rect">
            <a:avLst/>
          </a:prstGeom>
        </p:spPr>
        <p:txBody>
          <a:bodyPr lIns="0" tIns="0" rIns="0" bIns="0" rtlCol="0" anchor="t">
            <a:spAutoFit/>
          </a:bodyPr>
          <a:lstStyle/>
          <a:p>
            <a:pPr algn="l">
              <a:lnSpc>
                <a:spcPts val="2219"/>
              </a:lnSpc>
            </a:pPr>
            <a:r>
              <a:rPr lang="en-US" sz="2666" spc="-16">
                <a:solidFill>
                  <a:srgbClr val="FFFFFF"/>
                </a:solidFill>
                <a:latin typeface="Glacial Indifference Bold"/>
              </a:rPr>
              <a:t>Assessment of open science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6758486"/>
            <a:ext cx="9753600" cy="556716"/>
            <a:chOff x="0" y="0"/>
            <a:chExt cx="13004800" cy="742288"/>
          </a:xfrm>
        </p:grpSpPr>
        <p:sp>
          <p:nvSpPr>
            <p:cNvPr id="3" name="Freeform 3"/>
            <p:cNvSpPr/>
            <p:nvPr/>
          </p:nvSpPr>
          <p:spPr>
            <a:xfrm>
              <a:off x="0" y="0"/>
              <a:ext cx="13004800" cy="742315"/>
            </a:xfrm>
            <a:custGeom>
              <a:avLst/>
              <a:gdLst/>
              <a:ahLst/>
              <a:cxnLst/>
              <a:rect l="l" t="t" r="r" b="b"/>
              <a:pathLst>
                <a:path w="13004800" h="742315">
                  <a:moveTo>
                    <a:pt x="0" y="0"/>
                  </a:moveTo>
                  <a:lnTo>
                    <a:pt x="13004800" y="0"/>
                  </a:lnTo>
                  <a:lnTo>
                    <a:pt x="13004800" y="742315"/>
                  </a:lnTo>
                  <a:lnTo>
                    <a:pt x="0" y="742315"/>
                  </a:lnTo>
                  <a:close/>
                </a:path>
              </a:pathLst>
            </a:custGeom>
            <a:gradFill rotWithShape="1">
              <a:gsLst>
                <a:gs pos="0">
                  <a:srgbClr val="004983">
                    <a:alpha val="100000"/>
                  </a:srgbClr>
                </a:gs>
                <a:gs pos="100000">
                  <a:srgbClr val="0077D4">
                    <a:alpha val="100000"/>
                  </a:srgbClr>
                </a:gs>
              </a:gsLst>
              <a:lin ang="11574577"/>
            </a:gradFill>
          </p:spPr>
          <p:txBody>
            <a:bodyPr/>
            <a:lstStyle/>
            <a:p>
              <a:endParaRPr lang="fr-FR"/>
            </a:p>
          </p:txBody>
        </p:sp>
      </p:grpSp>
      <p:grpSp>
        <p:nvGrpSpPr>
          <p:cNvPr id="4" name="Group 4"/>
          <p:cNvGrpSpPr/>
          <p:nvPr/>
        </p:nvGrpSpPr>
        <p:grpSpPr>
          <a:xfrm>
            <a:off x="-852" y="31"/>
            <a:ext cx="9753598" cy="809194"/>
            <a:chOff x="0" y="0"/>
            <a:chExt cx="13004797" cy="1078925"/>
          </a:xfrm>
        </p:grpSpPr>
        <p:sp>
          <p:nvSpPr>
            <p:cNvPr id="5" name="Freeform 5"/>
            <p:cNvSpPr/>
            <p:nvPr/>
          </p:nvSpPr>
          <p:spPr>
            <a:xfrm>
              <a:off x="0" y="0"/>
              <a:ext cx="13004800" cy="1078865"/>
            </a:xfrm>
            <a:custGeom>
              <a:avLst/>
              <a:gdLst/>
              <a:ahLst/>
              <a:cxnLst/>
              <a:rect l="l" t="t" r="r" b="b"/>
              <a:pathLst>
                <a:path w="13004800" h="1078865">
                  <a:moveTo>
                    <a:pt x="0" y="0"/>
                  </a:moveTo>
                  <a:lnTo>
                    <a:pt x="13004800" y="0"/>
                  </a:lnTo>
                  <a:lnTo>
                    <a:pt x="13004800" y="1078865"/>
                  </a:lnTo>
                  <a:lnTo>
                    <a:pt x="0" y="1078865"/>
                  </a:lnTo>
                  <a:close/>
                </a:path>
              </a:pathLst>
            </a:custGeom>
            <a:gradFill rotWithShape="1">
              <a:gsLst>
                <a:gs pos="0">
                  <a:srgbClr val="004983">
                    <a:alpha val="100000"/>
                  </a:srgbClr>
                </a:gs>
                <a:gs pos="100000">
                  <a:srgbClr val="0077D4">
                    <a:alpha val="100000"/>
                  </a:srgbClr>
                </a:gs>
              </a:gsLst>
              <a:lin ang="0"/>
            </a:gradFill>
          </p:spPr>
          <p:txBody>
            <a:bodyPr/>
            <a:lstStyle/>
            <a:p>
              <a:endParaRPr lang="fr-FR"/>
            </a:p>
          </p:txBody>
        </p:sp>
      </p:grpSp>
      <p:sp>
        <p:nvSpPr>
          <p:cNvPr id="6" name="Freeform 6"/>
          <p:cNvSpPr/>
          <p:nvPr/>
        </p:nvSpPr>
        <p:spPr>
          <a:xfrm>
            <a:off x="176437" y="6819393"/>
            <a:ext cx="2097593" cy="441968"/>
          </a:xfrm>
          <a:custGeom>
            <a:avLst/>
            <a:gdLst/>
            <a:ahLst/>
            <a:cxnLst/>
            <a:rect l="l" t="t" r="r" b="b"/>
            <a:pathLst>
              <a:path w="2097593" h="441968">
                <a:moveTo>
                  <a:pt x="0" y="0"/>
                </a:moveTo>
                <a:lnTo>
                  <a:pt x="2097593" y="0"/>
                </a:lnTo>
                <a:lnTo>
                  <a:pt x="2097593" y="441968"/>
                </a:lnTo>
                <a:lnTo>
                  <a:pt x="0" y="441968"/>
                </a:lnTo>
                <a:lnTo>
                  <a:pt x="0" y="0"/>
                </a:lnTo>
                <a:close/>
              </a:path>
            </a:pathLst>
          </a:custGeom>
          <a:blipFill>
            <a:blip r:embed="rId3"/>
            <a:stretch>
              <a:fillRect l="-200" r="-200"/>
            </a:stretch>
          </a:blipFill>
        </p:spPr>
        <p:txBody>
          <a:bodyPr/>
          <a:lstStyle/>
          <a:p>
            <a:endParaRPr lang="fr-FR"/>
          </a:p>
        </p:txBody>
      </p:sp>
      <p:grpSp>
        <p:nvGrpSpPr>
          <p:cNvPr id="7" name="Group 7"/>
          <p:cNvGrpSpPr/>
          <p:nvPr/>
        </p:nvGrpSpPr>
        <p:grpSpPr>
          <a:xfrm>
            <a:off x="-852" y="3581241"/>
            <a:ext cx="9754452" cy="3177245"/>
            <a:chOff x="0" y="0"/>
            <a:chExt cx="3612760" cy="1176758"/>
          </a:xfrm>
        </p:grpSpPr>
        <p:sp>
          <p:nvSpPr>
            <p:cNvPr id="8" name="Freeform 8"/>
            <p:cNvSpPr/>
            <p:nvPr/>
          </p:nvSpPr>
          <p:spPr>
            <a:xfrm>
              <a:off x="0" y="0"/>
              <a:ext cx="3612760" cy="1176758"/>
            </a:xfrm>
            <a:custGeom>
              <a:avLst/>
              <a:gdLst/>
              <a:ahLst/>
              <a:cxnLst/>
              <a:rect l="l" t="t" r="r" b="b"/>
              <a:pathLst>
                <a:path w="3612760" h="1176758">
                  <a:moveTo>
                    <a:pt x="0" y="0"/>
                  </a:moveTo>
                  <a:lnTo>
                    <a:pt x="3612760" y="0"/>
                  </a:lnTo>
                  <a:lnTo>
                    <a:pt x="3612760" y="1176758"/>
                  </a:lnTo>
                  <a:lnTo>
                    <a:pt x="0" y="1176758"/>
                  </a:lnTo>
                  <a:close/>
                </a:path>
              </a:pathLst>
            </a:custGeom>
            <a:solidFill>
              <a:srgbClr val="F9AF42">
                <a:alpha val="52941"/>
              </a:srgbClr>
            </a:solidFill>
          </p:spPr>
          <p:txBody>
            <a:bodyPr/>
            <a:lstStyle/>
            <a:p>
              <a:endParaRPr lang="fr-FR"/>
            </a:p>
          </p:txBody>
        </p:sp>
        <p:sp>
          <p:nvSpPr>
            <p:cNvPr id="9" name="TextBox 9"/>
            <p:cNvSpPr txBox="1"/>
            <p:nvPr/>
          </p:nvSpPr>
          <p:spPr>
            <a:xfrm>
              <a:off x="0" y="0"/>
              <a:ext cx="3612760" cy="1176758"/>
            </a:xfrm>
            <a:prstGeom prst="rect">
              <a:avLst/>
            </a:prstGeom>
          </p:spPr>
          <p:txBody>
            <a:bodyPr lIns="50800" tIns="50800" rIns="50800" bIns="50800" rtlCol="0" anchor="ctr"/>
            <a:lstStyle/>
            <a:p>
              <a:pPr algn="ctr">
                <a:lnSpc>
                  <a:spcPts val="1536"/>
                </a:lnSpc>
              </a:pPr>
              <a:endParaRPr/>
            </a:p>
          </p:txBody>
        </p:sp>
      </p:grpSp>
      <p:sp>
        <p:nvSpPr>
          <p:cNvPr id="10" name="Freeform 10"/>
          <p:cNvSpPr/>
          <p:nvPr/>
        </p:nvSpPr>
        <p:spPr>
          <a:xfrm>
            <a:off x="176437" y="3709932"/>
            <a:ext cx="4438462" cy="2672640"/>
          </a:xfrm>
          <a:custGeom>
            <a:avLst/>
            <a:gdLst/>
            <a:ahLst/>
            <a:cxnLst/>
            <a:rect l="l" t="t" r="r" b="b"/>
            <a:pathLst>
              <a:path w="4438462" h="2672640">
                <a:moveTo>
                  <a:pt x="0" y="0"/>
                </a:moveTo>
                <a:lnTo>
                  <a:pt x="4438462" y="0"/>
                </a:lnTo>
                <a:lnTo>
                  <a:pt x="4438462" y="2672640"/>
                </a:lnTo>
                <a:lnTo>
                  <a:pt x="0" y="2672640"/>
                </a:lnTo>
                <a:lnTo>
                  <a:pt x="0" y="0"/>
                </a:lnTo>
                <a:close/>
              </a:path>
            </a:pathLst>
          </a:custGeom>
          <a:blipFill>
            <a:blip r:embed="rId4"/>
            <a:stretch>
              <a:fillRect l="-24357" t="-38964" r="-26669" b="-215545"/>
            </a:stretch>
          </a:blipFill>
        </p:spPr>
        <p:txBody>
          <a:bodyPr/>
          <a:lstStyle/>
          <a:p>
            <a:endParaRPr lang="fr-FR"/>
          </a:p>
        </p:txBody>
      </p:sp>
      <p:sp>
        <p:nvSpPr>
          <p:cNvPr id="11" name="TextBox 11"/>
          <p:cNvSpPr txBox="1"/>
          <p:nvPr/>
        </p:nvSpPr>
        <p:spPr>
          <a:xfrm>
            <a:off x="296539" y="976038"/>
            <a:ext cx="9120332" cy="2495525"/>
          </a:xfrm>
          <a:prstGeom prst="rect">
            <a:avLst/>
          </a:prstGeom>
        </p:spPr>
        <p:txBody>
          <a:bodyPr lIns="0" tIns="0" rIns="0" bIns="0" rtlCol="0" anchor="t">
            <a:spAutoFit/>
          </a:bodyPr>
          <a:lstStyle/>
          <a:p>
            <a:pPr marL="241006" lvl="1" indent="-120503" algn="just">
              <a:lnSpc>
                <a:spcPts val="2023"/>
              </a:lnSpc>
              <a:buFont typeface="Arial"/>
              <a:buChar char="•"/>
            </a:pPr>
            <a:r>
              <a:rPr lang="en-US" sz="1873" spc="16">
                <a:solidFill>
                  <a:srgbClr val="284493"/>
                </a:solidFill>
                <a:latin typeface="Glacial Indifference"/>
              </a:rPr>
              <a:t>% of scientific publications in open access rapidly growing, </a:t>
            </a:r>
            <a:r>
              <a:rPr lang="en-US" sz="1873" spc="16">
                <a:solidFill>
                  <a:srgbClr val="284493"/>
                </a:solidFill>
                <a:latin typeface="Glacial Indifference Bold"/>
              </a:rPr>
              <a:t>yet only 1/3 of all scholarly literature (since 2000) is currently under open access</a:t>
            </a:r>
            <a:r>
              <a:rPr lang="en-US" sz="1873" spc="16">
                <a:solidFill>
                  <a:srgbClr val="284493"/>
                </a:solidFill>
                <a:latin typeface="Glacial Indifference"/>
              </a:rPr>
              <a:t>.</a:t>
            </a:r>
          </a:p>
          <a:p>
            <a:pPr algn="just">
              <a:lnSpc>
                <a:spcPts val="2023"/>
              </a:lnSpc>
            </a:pPr>
            <a:endParaRPr lang="en-US" sz="1873" spc="16">
              <a:solidFill>
                <a:srgbClr val="284493"/>
              </a:solidFill>
              <a:latin typeface="Glacial Indifference"/>
            </a:endParaRPr>
          </a:p>
          <a:p>
            <a:pPr marL="241006" lvl="1" indent="-120503" algn="just">
              <a:lnSpc>
                <a:spcPts val="2023"/>
              </a:lnSpc>
              <a:buFont typeface="Arial"/>
              <a:buChar char="•"/>
            </a:pPr>
            <a:r>
              <a:rPr lang="en-US" sz="1873" spc="16">
                <a:solidFill>
                  <a:srgbClr val="284493"/>
                </a:solidFill>
                <a:latin typeface="Glacial Indifference"/>
              </a:rPr>
              <a:t>A </a:t>
            </a:r>
            <a:r>
              <a:rPr lang="en-US" sz="1873" spc="16">
                <a:solidFill>
                  <a:srgbClr val="284493"/>
                </a:solidFill>
                <a:latin typeface="Glacial Indifference Bold"/>
              </a:rPr>
              <a:t>growing number </a:t>
            </a:r>
            <a:r>
              <a:rPr lang="en-US" sz="1873" spc="16">
                <a:solidFill>
                  <a:srgbClr val="284493"/>
                </a:solidFill>
                <a:latin typeface="Glacial Indifference"/>
              </a:rPr>
              <a:t>of </a:t>
            </a:r>
            <a:r>
              <a:rPr lang="en-US" sz="1873" spc="16">
                <a:solidFill>
                  <a:srgbClr val="284493"/>
                </a:solidFill>
                <a:latin typeface="Glacial Indifference Bold"/>
              </a:rPr>
              <a:t>countries </a:t>
            </a:r>
            <a:r>
              <a:rPr lang="en-US" sz="1873" spc="16">
                <a:solidFill>
                  <a:srgbClr val="284493"/>
                </a:solidFill>
                <a:latin typeface="Glacial Indifference"/>
              </a:rPr>
              <a:t>and </a:t>
            </a:r>
            <a:r>
              <a:rPr lang="en-US" sz="1873" spc="16">
                <a:solidFill>
                  <a:srgbClr val="284493"/>
                </a:solidFill>
                <a:latin typeface="Glacial Indifference Bold"/>
              </a:rPr>
              <a:t>institutions </a:t>
            </a:r>
            <a:r>
              <a:rPr lang="en-US" sz="1873" spc="16">
                <a:solidFill>
                  <a:srgbClr val="284493"/>
                </a:solidFill>
                <a:latin typeface="Glacial Indifference"/>
              </a:rPr>
              <a:t>are </a:t>
            </a:r>
            <a:r>
              <a:rPr lang="en-US" sz="1873" spc="16">
                <a:solidFill>
                  <a:srgbClr val="284493"/>
                </a:solidFill>
                <a:latin typeface="Glacial Indifference Bold Italics"/>
              </a:rPr>
              <a:t>adopting </a:t>
            </a:r>
            <a:r>
              <a:rPr lang="en-US" sz="1873" spc="16">
                <a:solidFill>
                  <a:srgbClr val="284493"/>
                </a:solidFill>
                <a:latin typeface="Glacial Indifference"/>
              </a:rPr>
              <a:t>or </a:t>
            </a:r>
            <a:r>
              <a:rPr lang="en-US" sz="1873" spc="16">
                <a:solidFill>
                  <a:srgbClr val="284493"/>
                </a:solidFill>
                <a:latin typeface="Glacial Indifference Bold Italics"/>
              </a:rPr>
              <a:t>facilitating </a:t>
            </a:r>
            <a:r>
              <a:rPr lang="en-US" sz="1873" spc="16">
                <a:solidFill>
                  <a:srgbClr val="284493"/>
                </a:solidFill>
                <a:latin typeface="Glacial Indifference Bold"/>
              </a:rPr>
              <a:t>open access policies and workflows</a:t>
            </a:r>
            <a:r>
              <a:rPr lang="en-US" sz="1873" spc="16">
                <a:solidFill>
                  <a:srgbClr val="284493"/>
                </a:solidFill>
                <a:latin typeface="Glacial Indifference"/>
              </a:rPr>
              <a:t>.</a:t>
            </a:r>
          </a:p>
          <a:p>
            <a:pPr algn="just">
              <a:lnSpc>
                <a:spcPts val="2023"/>
              </a:lnSpc>
            </a:pPr>
            <a:endParaRPr lang="en-US" sz="1873" spc="16">
              <a:solidFill>
                <a:srgbClr val="284493"/>
              </a:solidFill>
              <a:latin typeface="Glacial Indifference"/>
            </a:endParaRPr>
          </a:p>
          <a:p>
            <a:pPr marL="241006" lvl="1" indent="-120503" algn="just">
              <a:lnSpc>
                <a:spcPts val="2023"/>
              </a:lnSpc>
              <a:buFont typeface="Arial"/>
              <a:buChar char="•"/>
            </a:pPr>
            <a:r>
              <a:rPr lang="en-US" sz="1873" spc="16">
                <a:solidFill>
                  <a:srgbClr val="284493"/>
                </a:solidFill>
                <a:latin typeface="Glacial Indifference"/>
              </a:rPr>
              <a:t>A range of </a:t>
            </a:r>
            <a:r>
              <a:rPr lang="en-US" sz="1873" spc="16">
                <a:solidFill>
                  <a:srgbClr val="284493"/>
                </a:solidFill>
                <a:latin typeface="Glacial Indifference Bold"/>
              </a:rPr>
              <a:t>mechanisms </a:t>
            </a:r>
            <a:r>
              <a:rPr lang="en-US" sz="1873" spc="16">
                <a:solidFill>
                  <a:srgbClr val="284493"/>
                </a:solidFill>
                <a:latin typeface="Glacial Indifference"/>
              </a:rPr>
              <a:t>are used to</a:t>
            </a:r>
            <a:r>
              <a:rPr lang="en-US" sz="1873" spc="16">
                <a:solidFill>
                  <a:srgbClr val="284493"/>
                </a:solidFill>
                <a:latin typeface="Glacial Indifference Bold"/>
              </a:rPr>
              <a:t> provide open access</a:t>
            </a:r>
            <a:r>
              <a:rPr lang="en-US" sz="1873" spc="16">
                <a:solidFill>
                  <a:srgbClr val="284493"/>
                </a:solidFill>
                <a:latin typeface="Glacial Indifference"/>
              </a:rPr>
              <a:t>, with different consequences in diverse local contexts.</a:t>
            </a:r>
          </a:p>
          <a:p>
            <a:pPr algn="just">
              <a:lnSpc>
                <a:spcPts val="2023"/>
              </a:lnSpc>
            </a:pPr>
            <a:endParaRPr lang="en-US" sz="1873" spc="16">
              <a:solidFill>
                <a:srgbClr val="284493"/>
              </a:solidFill>
              <a:latin typeface="Glacial Indifference"/>
            </a:endParaRPr>
          </a:p>
          <a:p>
            <a:pPr marL="241086" lvl="1" indent="-120543" algn="just">
              <a:lnSpc>
                <a:spcPts val="2023"/>
              </a:lnSpc>
              <a:buFont typeface="Arial"/>
              <a:buChar char="•"/>
            </a:pPr>
            <a:r>
              <a:rPr lang="en-US" sz="1873" spc="17">
                <a:solidFill>
                  <a:srgbClr val="284493"/>
                </a:solidFill>
                <a:latin typeface="Glacial Indifference Bold"/>
              </a:rPr>
              <a:t>Different subject areas</a:t>
            </a:r>
            <a:r>
              <a:rPr lang="en-US" sz="1873" spc="17">
                <a:solidFill>
                  <a:srgbClr val="284493"/>
                </a:solidFill>
                <a:latin typeface="Glacial Indifference"/>
              </a:rPr>
              <a:t> are differently </a:t>
            </a:r>
            <a:r>
              <a:rPr lang="en-US" sz="1873" spc="17">
                <a:solidFill>
                  <a:srgbClr val="284493"/>
                </a:solidFill>
                <a:latin typeface="Glacial Indifference Bold"/>
              </a:rPr>
              <a:t>represented </a:t>
            </a:r>
            <a:r>
              <a:rPr lang="en-US" sz="1873" spc="17">
                <a:solidFill>
                  <a:srgbClr val="284493"/>
                </a:solidFill>
                <a:latin typeface="Glacial Indifference"/>
              </a:rPr>
              <a:t>in open access publications.</a:t>
            </a:r>
          </a:p>
        </p:txBody>
      </p:sp>
      <p:sp>
        <p:nvSpPr>
          <p:cNvPr id="12" name="Freeform 12"/>
          <p:cNvSpPr/>
          <p:nvPr/>
        </p:nvSpPr>
        <p:spPr>
          <a:xfrm>
            <a:off x="5123025" y="3562191"/>
            <a:ext cx="4629720" cy="3196295"/>
          </a:xfrm>
          <a:custGeom>
            <a:avLst/>
            <a:gdLst/>
            <a:ahLst/>
            <a:cxnLst/>
            <a:rect l="l" t="t" r="r" b="b"/>
            <a:pathLst>
              <a:path w="4629720" h="3196295">
                <a:moveTo>
                  <a:pt x="0" y="0"/>
                </a:moveTo>
                <a:lnTo>
                  <a:pt x="4629721" y="0"/>
                </a:lnTo>
                <a:lnTo>
                  <a:pt x="4629721" y="3196295"/>
                </a:lnTo>
                <a:lnTo>
                  <a:pt x="0" y="3196295"/>
                </a:lnTo>
                <a:lnTo>
                  <a:pt x="0" y="0"/>
                </a:lnTo>
                <a:close/>
              </a:path>
            </a:pathLst>
          </a:custGeom>
          <a:blipFill>
            <a:blip r:embed="rId5"/>
            <a:stretch>
              <a:fillRect l="-37837" b="-3512"/>
            </a:stretch>
          </a:blipFill>
        </p:spPr>
        <p:txBody>
          <a:bodyPr/>
          <a:lstStyle/>
          <a:p>
            <a:endParaRPr lang="fr-FR"/>
          </a:p>
        </p:txBody>
      </p:sp>
      <p:sp>
        <p:nvSpPr>
          <p:cNvPr id="13" name="Freeform 13"/>
          <p:cNvSpPr/>
          <p:nvPr/>
        </p:nvSpPr>
        <p:spPr>
          <a:xfrm>
            <a:off x="4745182" y="3709932"/>
            <a:ext cx="436506" cy="421695"/>
          </a:xfrm>
          <a:custGeom>
            <a:avLst/>
            <a:gdLst/>
            <a:ahLst/>
            <a:cxnLst/>
            <a:rect l="l" t="t" r="r" b="b"/>
            <a:pathLst>
              <a:path w="436506" h="421695">
                <a:moveTo>
                  <a:pt x="0" y="0"/>
                </a:moveTo>
                <a:lnTo>
                  <a:pt x="436506" y="0"/>
                </a:lnTo>
                <a:lnTo>
                  <a:pt x="436506" y="421695"/>
                </a:lnTo>
                <a:lnTo>
                  <a:pt x="0" y="421695"/>
                </a:lnTo>
                <a:lnTo>
                  <a:pt x="0" y="0"/>
                </a:lnTo>
                <a:close/>
              </a:path>
            </a:pathLst>
          </a:custGeom>
          <a:blipFill>
            <a:blip r:embed="rId6"/>
            <a:stretch>
              <a:fillRect b="-3512"/>
            </a:stretch>
          </a:blipFill>
        </p:spPr>
        <p:txBody>
          <a:bodyPr/>
          <a:lstStyle/>
          <a:p>
            <a:endParaRPr lang="fr-FR"/>
          </a:p>
        </p:txBody>
      </p:sp>
      <p:sp>
        <p:nvSpPr>
          <p:cNvPr id="14" name="Freeform 14"/>
          <p:cNvSpPr/>
          <p:nvPr/>
        </p:nvSpPr>
        <p:spPr>
          <a:xfrm>
            <a:off x="4745182" y="4154383"/>
            <a:ext cx="436506" cy="421695"/>
          </a:xfrm>
          <a:custGeom>
            <a:avLst/>
            <a:gdLst/>
            <a:ahLst/>
            <a:cxnLst/>
            <a:rect l="l" t="t" r="r" b="b"/>
            <a:pathLst>
              <a:path w="436506" h="421695">
                <a:moveTo>
                  <a:pt x="0" y="0"/>
                </a:moveTo>
                <a:lnTo>
                  <a:pt x="436506" y="0"/>
                </a:lnTo>
                <a:lnTo>
                  <a:pt x="436506" y="421695"/>
                </a:lnTo>
                <a:lnTo>
                  <a:pt x="0" y="421695"/>
                </a:lnTo>
                <a:lnTo>
                  <a:pt x="0" y="0"/>
                </a:lnTo>
                <a:close/>
              </a:path>
            </a:pathLst>
          </a:custGeom>
          <a:blipFill>
            <a:blip r:embed="rId7"/>
            <a:stretch>
              <a:fillRect b="-3512"/>
            </a:stretch>
          </a:blipFill>
        </p:spPr>
        <p:txBody>
          <a:bodyPr/>
          <a:lstStyle/>
          <a:p>
            <a:endParaRPr lang="fr-FR"/>
          </a:p>
        </p:txBody>
      </p:sp>
      <p:sp>
        <p:nvSpPr>
          <p:cNvPr id="15" name="Freeform 15"/>
          <p:cNvSpPr/>
          <p:nvPr/>
        </p:nvSpPr>
        <p:spPr>
          <a:xfrm>
            <a:off x="4745182" y="4590108"/>
            <a:ext cx="436506" cy="421695"/>
          </a:xfrm>
          <a:custGeom>
            <a:avLst/>
            <a:gdLst/>
            <a:ahLst/>
            <a:cxnLst/>
            <a:rect l="l" t="t" r="r" b="b"/>
            <a:pathLst>
              <a:path w="436506" h="421695">
                <a:moveTo>
                  <a:pt x="0" y="0"/>
                </a:moveTo>
                <a:lnTo>
                  <a:pt x="436506" y="0"/>
                </a:lnTo>
                <a:lnTo>
                  <a:pt x="436506" y="421694"/>
                </a:lnTo>
                <a:lnTo>
                  <a:pt x="0" y="421694"/>
                </a:lnTo>
                <a:lnTo>
                  <a:pt x="0" y="0"/>
                </a:lnTo>
                <a:close/>
              </a:path>
            </a:pathLst>
          </a:custGeom>
          <a:blipFill>
            <a:blip r:embed="rId8"/>
            <a:stretch>
              <a:fillRect b="-3512"/>
            </a:stretch>
          </a:blipFill>
        </p:spPr>
        <p:txBody>
          <a:bodyPr/>
          <a:lstStyle/>
          <a:p>
            <a:endParaRPr lang="fr-FR"/>
          </a:p>
        </p:txBody>
      </p:sp>
      <p:sp>
        <p:nvSpPr>
          <p:cNvPr id="16" name="Freeform 16"/>
          <p:cNvSpPr/>
          <p:nvPr/>
        </p:nvSpPr>
        <p:spPr>
          <a:xfrm>
            <a:off x="4745182" y="5040286"/>
            <a:ext cx="436506" cy="421695"/>
          </a:xfrm>
          <a:custGeom>
            <a:avLst/>
            <a:gdLst/>
            <a:ahLst/>
            <a:cxnLst/>
            <a:rect l="l" t="t" r="r" b="b"/>
            <a:pathLst>
              <a:path w="436506" h="421695">
                <a:moveTo>
                  <a:pt x="0" y="0"/>
                </a:moveTo>
                <a:lnTo>
                  <a:pt x="436506" y="0"/>
                </a:lnTo>
                <a:lnTo>
                  <a:pt x="436506" y="421694"/>
                </a:lnTo>
                <a:lnTo>
                  <a:pt x="0" y="421694"/>
                </a:lnTo>
                <a:lnTo>
                  <a:pt x="0" y="0"/>
                </a:lnTo>
                <a:close/>
              </a:path>
            </a:pathLst>
          </a:custGeom>
          <a:blipFill>
            <a:blip r:embed="rId9"/>
            <a:stretch>
              <a:fillRect b="-3512"/>
            </a:stretch>
          </a:blipFill>
        </p:spPr>
        <p:txBody>
          <a:bodyPr/>
          <a:lstStyle/>
          <a:p>
            <a:endParaRPr lang="fr-FR"/>
          </a:p>
        </p:txBody>
      </p:sp>
      <p:sp>
        <p:nvSpPr>
          <p:cNvPr id="17" name="Freeform 17"/>
          <p:cNvSpPr/>
          <p:nvPr/>
        </p:nvSpPr>
        <p:spPr>
          <a:xfrm>
            <a:off x="4745182" y="5483871"/>
            <a:ext cx="436506" cy="421695"/>
          </a:xfrm>
          <a:custGeom>
            <a:avLst/>
            <a:gdLst/>
            <a:ahLst/>
            <a:cxnLst/>
            <a:rect l="l" t="t" r="r" b="b"/>
            <a:pathLst>
              <a:path w="436506" h="421695">
                <a:moveTo>
                  <a:pt x="0" y="0"/>
                </a:moveTo>
                <a:lnTo>
                  <a:pt x="436506" y="0"/>
                </a:lnTo>
                <a:lnTo>
                  <a:pt x="436506" y="421695"/>
                </a:lnTo>
                <a:lnTo>
                  <a:pt x="0" y="421695"/>
                </a:lnTo>
                <a:lnTo>
                  <a:pt x="0" y="0"/>
                </a:lnTo>
                <a:close/>
              </a:path>
            </a:pathLst>
          </a:custGeom>
          <a:blipFill>
            <a:blip r:embed="rId10"/>
            <a:stretch>
              <a:fillRect b="-3512"/>
            </a:stretch>
          </a:blipFill>
        </p:spPr>
        <p:txBody>
          <a:bodyPr/>
          <a:lstStyle/>
          <a:p>
            <a:endParaRPr lang="fr-FR"/>
          </a:p>
        </p:txBody>
      </p:sp>
      <p:sp>
        <p:nvSpPr>
          <p:cNvPr id="18" name="Freeform 18"/>
          <p:cNvSpPr/>
          <p:nvPr/>
        </p:nvSpPr>
        <p:spPr>
          <a:xfrm>
            <a:off x="4745182" y="5953191"/>
            <a:ext cx="436506" cy="421695"/>
          </a:xfrm>
          <a:custGeom>
            <a:avLst/>
            <a:gdLst/>
            <a:ahLst/>
            <a:cxnLst/>
            <a:rect l="l" t="t" r="r" b="b"/>
            <a:pathLst>
              <a:path w="436506" h="421695">
                <a:moveTo>
                  <a:pt x="0" y="0"/>
                </a:moveTo>
                <a:lnTo>
                  <a:pt x="436506" y="0"/>
                </a:lnTo>
                <a:lnTo>
                  <a:pt x="436506" y="421694"/>
                </a:lnTo>
                <a:lnTo>
                  <a:pt x="0" y="421694"/>
                </a:lnTo>
                <a:lnTo>
                  <a:pt x="0" y="0"/>
                </a:lnTo>
                <a:close/>
              </a:path>
            </a:pathLst>
          </a:custGeom>
          <a:blipFill>
            <a:blip r:embed="rId11"/>
            <a:stretch>
              <a:fillRect b="-3512"/>
            </a:stretch>
          </a:blipFill>
        </p:spPr>
        <p:txBody>
          <a:bodyPr/>
          <a:lstStyle/>
          <a:p>
            <a:endParaRPr lang="fr-FR"/>
          </a:p>
        </p:txBody>
      </p:sp>
      <p:sp>
        <p:nvSpPr>
          <p:cNvPr id="19" name="TextBox 19"/>
          <p:cNvSpPr txBox="1"/>
          <p:nvPr/>
        </p:nvSpPr>
        <p:spPr>
          <a:xfrm>
            <a:off x="336716" y="211422"/>
            <a:ext cx="9080155" cy="395882"/>
          </a:xfrm>
          <a:prstGeom prst="rect">
            <a:avLst/>
          </a:prstGeom>
        </p:spPr>
        <p:txBody>
          <a:bodyPr lIns="0" tIns="0" rIns="0" bIns="0" rtlCol="0" anchor="t">
            <a:spAutoFit/>
          </a:bodyPr>
          <a:lstStyle/>
          <a:p>
            <a:pPr algn="l">
              <a:lnSpc>
                <a:spcPts val="3086"/>
              </a:lnSpc>
            </a:pPr>
            <a:r>
              <a:rPr lang="en-US" sz="2670" spc="-16">
                <a:solidFill>
                  <a:srgbClr val="FFFFFF"/>
                </a:solidFill>
                <a:latin typeface="Glacial Indifference Bold"/>
              </a:rPr>
              <a:t>Trends: Open scientific knowledge</a:t>
            </a:r>
          </a:p>
        </p:txBody>
      </p:sp>
      <p:sp>
        <p:nvSpPr>
          <p:cNvPr id="20" name="TextBox 20"/>
          <p:cNvSpPr txBox="1"/>
          <p:nvPr/>
        </p:nvSpPr>
        <p:spPr>
          <a:xfrm>
            <a:off x="6979920" y="6825828"/>
            <a:ext cx="2011680" cy="298027"/>
          </a:xfrm>
          <a:prstGeom prst="rect">
            <a:avLst/>
          </a:prstGeom>
        </p:spPr>
        <p:txBody>
          <a:bodyPr lIns="0" tIns="0" rIns="0" bIns="0" rtlCol="0" anchor="t">
            <a:spAutoFit/>
          </a:bodyPr>
          <a:lstStyle/>
          <a:p>
            <a:pPr algn="r">
              <a:lnSpc>
                <a:spcPts val="1535"/>
              </a:lnSpc>
            </a:pPr>
            <a:r>
              <a:rPr lang="en-US" sz="1279" spc="11">
                <a:solidFill>
                  <a:srgbClr val="898989"/>
                </a:solidFill>
                <a:latin typeface="TT Rounds Condensed"/>
              </a:rPr>
              <a:t>8</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872</Words>
  <Application>Microsoft Office PowerPoint</Application>
  <PresentationFormat>Custom</PresentationFormat>
  <Paragraphs>165</Paragraphs>
  <Slides>15</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15</vt:i4>
      </vt:variant>
    </vt:vector>
  </HeadingPairs>
  <TitlesOfParts>
    <vt:vector size="25" baseType="lpstr">
      <vt:lpstr>Roboto</vt:lpstr>
      <vt:lpstr>TT Rounds Condensed</vt:lpstr>
      <vt:lpstr>Arial</vt:lpstr>
      <vt:lpstr>Calibri</vt:lpstr>
      <vt:lpstr>Lato Heavy</vt:lpstr>
      <vt:lpstr>Glacial Indifference Bold</vt:lpstr>
      <vt:lpstr>Glacial Indifference Italics</vt:lpstr>
      <vt:lpstr>Glacial Indifference</vt:lpstr>
      <vt:lpstr>Glacial Indifference Bold Italics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PPT_OPEN SCIENCE OUTLOOK launch.pptx</dc:title>
  <dc:creator>Gailly, Lora</dc:creator>
  <cp:lastModifiedBy>Gailly, Lora</cp:lastModifiedBy>
  <cp:revision>2</cp:revision>
  <dcterms:created xsi:type="dcterms:W3CDTF">2006-08-16T00:00:00Z</dcterms:created>
  <dcterms:modified xsi:type="dcterms:W3CDTF">2023-12-12T17:39:10Z</dcterms:modified>
  <dc:identifier>DAF2tvImhew</dc:identifier>
</cp:coreProperties>
</file>