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316" r:id="rId3"/>
    <p:sldId id="317" r:id="rId4"/>
    <p:sldId id="319" r:id="rId5"/>
    <p:sldId id="318" r:id="rId6"/>
    <p:sldId id="314" r:id="rId7"/>
    <p:sldId id="323" r:id="rId8"/>
    <p:sldId id="313" r:id="rId9"/>
    <p:sldId id="297" r:id="rId10"/>
    <p:sldId id="296" r:id="rId11"/>
    <p:sldId id="299" r:id="rId12"/>
    <p:sldId id="301" r:id="rId13"/>
    <p:sldId id="300" r:id="rId14"/>
    <p:sldId id="304" r:id="rId15"/>
    <p:sldId id="305" r:id="rId16"/>
    <p:sldId id="308" r:id="rId17"/>
    <p:sldId id="309" r:id="rId18"/>
    <p:sldId id="311" r:id="rId19"/>
    <p:sldId id="321" r:id="rId2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9F9F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chemeClr val="accent2">
              <a:lumOff val="20996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9F0"/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5134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AD0DF"/>
          </a:solidFill>
        </a:fill>
      </a:tcStyle>
    </a:wholeTbl>
    <a:band2H>
      <a:tcTxStyle/>
      <a:tcStyle>
        <a:tcBdr/>
        <a:fill>
          <a:solidFill>
            <a:srgbClr val="E6E9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6" autoAdjust="0"/>
    <p:restoredTop sz="94699"/>
  </p:normalViewPr>
  <p:slideViewPr>
    <p:cSldViewPr snapToGrid="0">
      <p:cViewPr varScale="1">
        <p:scale>
          <a:sx n="103" d="100"/>
          <a:sy n="103" d="100"/>
        </p:scale>
        <p:origin x="7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70C0"/>
                </a:solidFill>
              </a:rPr>
              <a:t>Von Mises Stress – High Field Region</a:t>
            </a:r>
          </a:p>
        </c:rich>
      </c:tx>
      <c:overlay val="0"/>
      <c:spPr>
        <a:noFill/>
        <a:ln>
          <a:solidFill>
            <a:schemeClr val="bg2">
              <a:lumMod val="20000"/>
              <a:lumOff val="8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 coils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6AC-40A4-94C0-3C0CCF3B53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6 coils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158</c:v>
                </c:pt>
                <c:pt idx="1">
                  <c:v>163</c:v>
                </c:pt>
                <c:pt idx="2">
                  <c:v>174</c:v>
                </c:pt>
                <c:pt idx="3">
                  <c:v>181</c:v>
                </c:pt>
                <c:pt idx="4">
                  <c:v>185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6AC-40A4-94C0-3C0CCF3B5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8740863"/>
        <c:axId val="1405741775"/>
      </c:lineChart>
      <c:catAx>
        <c:axId val="1548740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05741775"/>
        <c:crosses val="autoZero"/>
        <c:auto val="1"/>
        <c:lblAlgn val="ctr"/>
        <c:lblOffset val="100"/>
        <c:noMultiLvlLbl val="0"/>
      </c:catAx>
      <c:valAx>
        <c:axId val="1405741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48740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70C0"/>
                </a:solidFill>
              </a:rPr>
              <a:t>Von Mises Stress – High Field Region</a:t>
            </a:r>
          </a:p>
        </c:rich>
      </c:tx>
      <c:overlay val="0"/>
      <c:spPr>
        <a:noFill/>
        <a:ln>
          <a:solidFill>
            <a:schemeClr val="bg2">
              <a:lumMod val="20000"/>
              <a:lumOff val="8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 coils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145</c:v>
                </c:pt>
                <c:pt idx="1">
                  <c:v>157</c:v>
                </c:pt>
                <c:pt idx="2">
                  <c:v>165</c:v>
                </c:pt>
                <c:pt idx="3">
                  <c:v>168</c:v>
                </c:pt>
                <c:pt idx="4">
                  <c:v>187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6AC-40A4-94C0-3C0CCF3B53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6 coils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158</c:v>
                </c:pt>
                <c:pt idx="1">
                  <c:v>189</c:v>
                </c:pt>
                <c:pt idx="2">
                  <c:v>227</c:v>
                </c:pt>
                <c:pt idx="3">
                  <c:v>260</c:v>
                </c:pt>
                <c:pt idx="4">
                  <c:v>296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6AC-40A4-94C0-3C0CCF3B5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8740863"/>
        <c:axId val="1405741775"/>
      </c:lineChart>
      <c:catAx>
        <c:axId val="15487408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rgbClr val="0070C0"/>
                    </a:solidFill>
                  </a:rPr>
                  <a:t>Interference in 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05741775"/>
        <c:crosses val="autoZero"/>
        <c:auto val="1"/>
        <c:lblAlgn val="ctr"/>
        <c:lblOffset val="100"/>
        <c:noMultiLvlLbl val="0"/>
      </c:catAx>
      <c:valAx>
        <c:axId val="1405741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rgbClr val="0070C0"/>
                    </a:solidFill>
                  </a:rPr>
                  <a:t>Stress in MPa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48740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596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Von Mises Stress – Ti pole</a:t>
            </a:r>
          </a:p>
        </c:rich>
      </c:tx>
      <c:overlay val="0"/>
      <c:spPr>
        <a:noFill/>
        <a:ln>
          <a:solidFill>
            <a:schemeClr val="bg2">
              <a:lumMod val="20000"/>
              <a:lumOff val="8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596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 coils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800</c:v>
                </c:pt>
                <c:pt idx="1">
                  <c:v>940</c:v>
                </c:pt>
                <c:pt idx="2">
                  <c:v>1110</c:v>
                </c:pt>
                <c:pt idx="3">
                  <c:v>1268</c:v>
                </c:pt>
                <c:pt idx="4">
                  <c:v>1438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6AC-40A4-94C0-3C0CCF3B53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6 coils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1225</c:v>
                </c:pt>
                <c:pt idx="1">
                  <c:v>1493</c:v>
                </c:pt>
                <c:pt idx="2">
                  <c:v>1762</c:v>
                </c:pt>
                <c:pt idx="3">
                  <c:v>2014</c:v>
                </c:pt>
                <c:pt idx="4">
                  <c:v>2262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6AC-40A4-94C0-3C0CCF3B5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8740863"/>
        <c:axId val="1405741775"/>
      </c:lineChart>
      <c:catAx>
        <c:axId val="15487408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Interference in 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33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05741775"/>
        <c:crosses val="autoZero"/>
        <c:auto val="1"/>
        <c:lblAlgn val="ctr"/>
        <c:lblOffset val="100"/>
        <c:noMultiLvlLbl val="0"/>
      </c:catAx>
      <c:valAx>
        <c:axId val="1405741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Stress</a:t>
                </a:r>
                <a:r>
                  <a:rPr lang="en-US" baseline="0" dirty="0"/>
                  <a:t> in MPa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33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48740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33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en-US" sz="1330" b="0" i="0" u="none" strike="noStrike" kern="1200" baseline="0">
          <a:solidFill>
            <a:schemeClr val="tx1"/>
          </a:solidFill>
          <a:latin typeface="+mn-lt"/>
          <a:ea typeface="+mn-ea"/>
          <a:cs typeface="+mn-cs"/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exte du titre"/>
          <p:cNvSpPr txBox="1">
            <a:spLocks noGrp="1"/>
          </p:cNvSpPr>
          <p:nvPr>
            <p:ph type="title"/>
          </p:nvPr>
        </p:nvSpPr>
        <p:spPr>
          <a:xfrm>
            <a:off x="457200" y="1185528"/>
            <a:ext cx="3200400" cy="73025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800" b="1"/>
            </a:lvl1pPr>
          </a:lstStyle>
          <a:p>
            <a:r>
              <a:t>Texte du titre</a:t>
            </a:r>
          </a:p>
        </p:txBody>
      </p:sp>
      <p:sp>
        <p:nvSpPr>
          <p:cNvPr id="103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4423"/>
            <a:ext cx="2743200" cy="91440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exte du titre"/>
          <p:cNvSpPr txBox="1">
            <a:spLocks noGrp="1"/>
          </p:cNvSpPr>
          <p:nvPr>
            <p:ph type="title"/>
          </p:nvPr>
        </p:nvSpPr>
        <p:spPr>
          <a:xfrm>
            <a:off x="5556732" y="1705709"/>
            <a:ext cx="3053869" cy="1253809"/>
          </a:xfrm>
          <a:prstGeom prst="rect">
            <a:avLst/>
          </a:prstGeom>
        </p:spPr>
        <p:txBody>
          <a:bodyPr anchor="b"/>
          <a:lstStyle>
            <a:lvl1pPr>
              <a:defRPr sz="2200" b="1"/>
            </a:lvl1pPr>
          </a:lstStyle>
          <a:p>
            <a:r>
              <a:t>Texte du titre</a:t>
            </a:r>
          </a:p>
        </p:txBody>
      </p:sp>
      <p:sp>
        <p:nvSpPr>
          <p:cNvPr id="113" name="Espace réservé pour une image  2"/>
          <p:cNvSpPr>
            <a:spLocks noGrp="1"/>
          </p:cNvSpPr>
          <p:nvPr>
            <p:ph type="pic" sz="half" idx="13"/>
          </p:nvPr>
        </p:nvSpPr>
        <p:spPr>
          <a:xfrm>
            <a:off x="558796" y="802196"/>
            <a:ext cx="4759516" cy="475951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5556734" y="2998765"/>
            <a:ext cx="3053866" cy="266348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200"/>
            </a:lvl1pPr>
            <a:lvl2pPr marL="0" indent="448055">
              <a:spcBef>
                <a:spcPts val="200"/>
              </a:spcBef>
              <a:buClrTx/>
              <a:buSzTx/>
              <a:buFontTx/>
              <a:buNone/>
              <a:defRPr sz="1200"/>
            </a:lvl2pPr>
            <a:lvl3pPr marL="0" indent="749808">
              <a:spcBef>
                <a:spcPts val="200"/>
              </a:spcBef>
              <a:buClrTx/>
              <a:buSzTx/>
              <a:buFontTx/>
              <a:buNone/>
              <a:defRPr sz="1200"/>
            </a:lvl3pPr>
            <a:lvl4pPr marL="0" indent="1042416">
              <a:spcBef>
                <a:spcPts val="200"/>
              </a:spcBef>
              <a:buClrTx/>
              <a:buSzTx/>
              <a:buFontTx/>
              <a:buNone/>
              <a:defRPr sz="1200"/>
            </a:lvl4pPr>
            <a:lvl5pPr marL="0" indent="1307592">
              <a:spcBef>
                <a:spcPts val="200"/>
              </a:spcBef>
              <a:buClrTx/>
              <a:buSzTx/>
              <a:buFontTx/>
              <a:buNone/>
              <a:defRPr sz="1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266" y="2703284"/>
            <a:ext cx="1172456" cy="1467042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266" y="2703284"/>
            <a:ext cx="1172456" cy="146704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000" y="2168999"/>
            <a:ext cx="2520001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3090" y="2878269"/>
            <a:ext cx="1221947" cy="1535842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Texte du titre"/>
          <p:cNvSpPr txBox="1">
            <a:spLocks noGrp="1"/>
          </p:cNvSpPr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46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e du titre"/>
          <p:cNvSpPr txBox="1">
            <a:spLocks noGrp="1"/>
          </p:cNvSpPr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Texte du titre"/>
          <p:cNvSpPr txBox="1">
            <a:spLocks noGrp="1"/>
          </p:cNvSpPr>
          <p:nvPr>
            <p:ph type="title"/>
          </p:nvPr>
        </p:nvSpPr>
        <p:spPr>
          <a:xfrm>
            <a:off x="457200" y="233491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64" name="Texte niveau 1…"/>
          <p:cNvSpPr txBox="1"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ux contenus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Texte du titre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467600" cy="1143001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74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3657600" cy="435038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 marL="988383" indent="-540327">
              <a:spcBef>
                <a:spcPts val="600"/>
              </a:spcBef>
              <a:defRPr sz="2600"/>
            </a:lvl2pPr>
            <a:lvl3pPr marL="1195577" indent="-445769">
              <a:spcBef>
                <a:spcPts val="600"/>
              </a:spcBef>
              <a:defRPr sz="2600"/>
            </a:lvl3pPr>
            <a:lvl4pPr marL="1537716" indent="-495300">
              <a:spcBef>
                <a:spcPts val="600"/>
              </a:spcBef>
              <a:defRPr sz="2600"/>
            </a:lvl4pPr>
            <a:lvl5pPr marL="1802892" indent="-495300">
              <a:spcBef>
                <a:spcPts val="600"/>
              </a:spcBef>
              <a:defRPr sz="26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ison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Texte du titre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893978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8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5101966"/>
            <a:ext cx="4040188" cy="8382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448055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749808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1042416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1307592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5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645025" y="5101966"/>
            <a:ext cx="4041775" cy="8382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Image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12000" y="2181662"/>
            <a:ext cx="2520001" cy="249467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e du titre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4" name="Texte niveau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975594" marR="0" indent="-527538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1178433" marR="0" indent="-4286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1556766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1821942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1792223" marR="0" indent="-27431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2042159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2299715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2491739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emf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11" Type="http://schemas.openxmlformats.org/officeDocument/2006/relationships/image" Target="../media/image21.png"/><Relationship Id="rId5" Type="http://schemas.openxmlformats.org/officeDocument/2006/relationships/image" Target="../media/image15.emf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emf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3"/>
          <p:cNvSpPr txBox="1">
            <a:spLocks noGrp="1"/>
          </p:cNvSpPr>
          <p:nvPr>
            <p:ph type="title"/>
          </p:nvPr>
        </p:nvSpPr>
        <p:spPr>
          <a:xfrm>
            <a:off x="457200" y="1365313"/>
            <a:ext cx="8226853" cy="25400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>
              <a:defRPr sz="4100"/>
            </a:pPr>
            <a:r>
              <a:rPr lang="fr-CH" dirty="0" err="1"/>
              <a:t>HEPDipo</a:t>
            </a:r>
            <a:endParaRPr dirty="0"/>
          </a:p>
          <a:p>
            <a:pPr algn="ctr">
              <a:defRPr sz="4100"/>
            </a:pPr>
            <a:endParaRPr dirty="0"/>
          </a:p>
          <a:p>
            <a:pPr algn="ctr">
              <a:defRPr sz="2800"/>
            </a:pPr>
            <a:r>
              <a:rPr lang="en-US" dirty="0"/>
              <a:t>Status of the cable trials</a:t>
            </a:r>
            <a:br>
              <a:rPr lang="en-US" dirty="0"/>
            </a:br>
            <a:r>
              <a:rPr lang="en-US" dirty="0"/>
              <a:t>Historic of the conceptual design</a:t>
            </a:r>
            <a:br>
              <a:rPr lang="en-US" dirty="0"/>
            </a:br>
            <a:r>
              <a:rPr lang="en-US" dirty="0"/>
              <a:t>New studies</a:t>
            </a:r>
          </a:p>
        </p:txBody>
      </p:sp>
      <p:sp>
        <p:nvSpPr>
          <p:cNvPr id="133" name="Text Placeholder 4"/>
          <p:cNvSpPr txBox="1">
            <a:spLocks noGrp="1"/>
          </p:cNvSpPr>
          <p:nvPr>
            <p:ph type="body" sz="quarter" idx="1"/>
          </p:nvPr>
        </p:nvSpPr>
        <p:spPr>
          <a:xfrm>
            <a:off x="457200" y="3810000"/>
            <a:ext cx="8226853" cy="1270000"/>
          </a:xfrm>
          <a:prstGeom prst="rect">
            <a:avLst/>
          </a:prstGeom>
        </p:spPr>
        <p:txBody>
          <a:bodyPr/>
          <a:lstStyle/>
          <a:p>
            <a:pPr algn="ctr"/>
            <a:endParaRPr dirty="0"/>
          </a:p>
          <a:p>
            <a:pPr algn="ctr"/>
            <a:r>
              <a:rPr dirty="0"/>
              <a:t>MSC-MDT</a:t>
            </a:r>
          </a:p>
        </p:txBody>
      </p:sp>
      <p:sp>
        <p:nvSpPr>
          <p:cNvPr id="134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35" name="Date Placeholder 2"/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 dirty="0"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fr-CH" dirty="0"/>
              <a:t>4 </a:t>
            </a:r>
            <a:r>
              <a:rPr lang="fr-CH" dirty="0" err="1"/>
              <a:t>coils</a:t>
            </a:r>
            <a:r>
              <a:rPr lang="fr-CH" dirty="0"/>
              <a:t> option vs 6 </a:t>
            </a:r>
            <a:r>
              <a:rPr lang="fr-CH" dirty="0" err="1"/>
              <a:t>coils</a:t>
            </a:r>
            <a:r>
              <a:rPr lang="fr-CH" dirty="0"/>
              <a:t> (</a:t>
            </a:r>
            <a:r>
              <a:rPr lang="fr-CH" dirty="0" err="1"/>
              <a:t>baseline</a:t>
            </a:r>
            <a:r>
              <a:rPr lang="fr-CH" dirty="0"/>
              <a:t>)</a:t>
            </a:r>
            <a:endParaRPr dirty="0"/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1618607514"/>
              </p:ext>
            </p:extLst>
          </p:nvPr>
        </p:nvGraphicFramePr>
        <p:xfrm>
          <a:off x="2680311" y="5120545"/>
          <a:ext cx="3219250" cy="926043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160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868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600"/>
                      </a:pPr>
                      <a:endParaRPr dirty="0"/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 err="1">
                          <a:solidFill>
                            <a:schemeClr val="accent1">
                              <a:lumOff val="51343"/>
                            </a:schemeClr>
                          </a:solidFill>
                        </a:rPr>
                        <a:t>Turns</a:t>
                      </a:r>
                      <a:r>
                        <a:rPr lang="fr-CH" sz="1600" dirty="0">
                          <a:solidFill>
                            <a:schemeClr val="accent1">
                              <a:lumOff val="51343"/>
                            </a:schemeClr>
                          </a:solidFill>
                        </a:rPr>
                        <a:t> (1/4)</a:t>
                      </a:r>
                      <a:endParaRPr sz="1600" dirty="0">
                        <a:solidFill>
                          <a:schemeClr val="accent1">
                            <a:lumOff val="51343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68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4 </a:t>
                      </a:r>
                      <a:r>
                        <a:rPr lang="fr-CH" sz="1600" dirty="0" err="1">
                          <a:solidFill>
                            <a:srgbClr val="0055A0"/>
                          </a:solidFill>
                        </a:rPr>
                        <a:t>coils</a:t>
                      </a:r>
                      <a:endParaRPr sz="160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92</a:t>
                      </a:r>
                      <a:endParaRPr sz="160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68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6 </a:t>
                      </a:r>
                      <a:r>
                        <a:rPr lang="fr-CH" sz="1600" dirty="0" err="1">
                          <a:solidFill>
                            <a:srgbClr val="0055A0"/>
                          </a:solidFill>
                        </a:rPr>
                        <a:t>coils</a:t>
                      </a:r>
                      <a:endParaRPr sz="160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96</a:t>
                      </a:r>
                      <a:endParaRPr sz="160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386004680"/>
                  </a:ext>
                </a:extLst>
              </a:tr>
            </a:tbl>
          </a:graphicData>
        </a:graphic>
      </p:graphicFrame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56308" y="1713251"/>
            <a:ext cx="3967164" cy="2387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9" name="50 turns">
            <a:extLst>
              <a:ext uri="{FF2B5EF4-FFF2-40B4-BE49-F238E27FC236}">
                <a16:creationId xmlns:a16="http://schemas.microsoft.com/office/drawing/2014/main" id="{01408D0B-E454-4234-A4F5-AE367CC1CB73}"/>
              </a:ext>
            </a:extLst>
          </p:cNvPr>
          <p:cNvSpPr txBox="1"/>
          <p:nvPr/>
        </p:nvSpPr>
        <p:spPr>
          <a:xfrm>
            <a:off x="1817226" y="3577452"/>
            <a:ext cx="188269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50 turns</a:t>
            </a:r>
          </a:p>
        </p:txBody>
      </p:sp>
      <p:sp>
        <p:nvSpPr>
          <p:cNvPr id="20" name="50 turns">
            <a:extLst>
              <a:ext uri="{FF2B5EF4-FFF2-40B4-BE49-F238E27FC236}">
                <a16:creationId xmlns:a16="http://schemas.microsoft.com/office/drawing/2014/main" id="{22984B2C-7C33-483D-A62F-A94BDF7F800D}"/>
              </a:ext>
            </a:extLst>
          </p:cNvPr>
          <p:cNvSpPr txBox="1"/>
          <p:nvPr/>
        </p:nvSpPr>
        <p:spPr>
          <a:xfrm>
            <a:off x="1817226" y="3120871"/>
            <a:ext cx="188269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50 turns</a:t>
            </a:r>
          </a:p>
        </p:txBody>
      </p:sp>
      <p:sp>
        <p:nvSpPr>
          <p:cNvPr id="21" name="42 turns">
            <a:extLst>
              <a:ext uri="{FF2B5EF4-FFF2-40B4-BE49-F238E27FC236}">
                <a16:creationId xmlns:a16="http://schemas.microsoft.com/office/drawing/2014/main" id="{207047B6-5721-4ED1-8CED-B803DCE206CC}"/>
              </a:ext>
            </a:extLst>
          </p:cNvPr>
          <p:cNvSpPr txBox="1"/>
          <p:nvPr/>
        </p:nvSpPr>
        <p:spPr>
          <a:xfrm>
            <a:off x="1378531" y="2436173"/>
            <a:ext cx="188269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42 turns</a:t>
            </a:r>
          </a:p>
        </p:txBody>
      </p:sp>
      <p:sp>
        <p:nvSpPr>
          <p:cNvPr id="22" name="42 turns">
            <a:extLst>
              <a:ext uri="{FF2B5EF4-FFF2-40B4-BE49-F238E27FC236}">
                <a16:creationId xmlns:a16="http://schemas.microsoft.com/office/drawing/2014/main" id="{84E32414-380C-4862-95A5-B5D97ACA64F9}"/>
              </a:ext>
            </a:extLst>
          </p:cNvPr>
          <p:cNvSpPr txBox="1"/>
          <p:nvPr/>
        </p:nvSpPr>
        <p:spPr>
          <a:xfrm>
            <a:off x="1378531" y="1986873"/>
            <a:ext cx="188269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dirty="0"/>
              <a:t>42 turns</a:t>
            </a:r>
          </a:p>
        </p:txBody>
      </p:sp>
      <p:sp>
        <p:nvSpPr>
          <p:cNvPr id="23" name="rails">
            <a:extLst>
              <a:ext uri="{FF2B5EF4-FFF2-40B4-BE49-F238E27FC236}">
                <a16:creationId xmlns:a16="http://schemas.microsoft.com/office/drawing/2014/main" id="{5C540532-1477-49D1-A662-24782A1EFC71}"/>
              </a:ext>
            </a:extLst>
          </p:cNvPr>
          <p:cNvSpPr txBox="1"/>
          <p:nvPr/>
        </p:nvSpPr>
        <p:spPr>
          <a:xfrm>
            <a:off x="4125398" y="4332743"/>
            <a:ext cx="52327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rails</a:t>
            </a:r>
          </a:p>
        </p:txBody>
      </p:sp>
      <p:sp>
        <p:nvSpPr>
          <p:cNvPr id="24" name="boat">
            <a:extLst>
              <a:ext uri="{FF2B5EF4-FFF2-40B4-BE49-F238E27FC236}">
                <a16:creationId xmlns:a16="http://schemas.microsoft.com/office/drawing/2014/main" id="{4A0749D8-A01F-4DA2-AFB1-9FDB32EB3C23}"/>
              </a:ext>
            </a:extLst>
          </p:cNvPr>
          <p:cNvSpPr txBox="1"/>
          <p:nvPr/>
        </p:nvSpPr>
        <p:spPr>
          <a:xfrm>
            <a:off x="3535013" y="1139751"/>
            <a:ext cx="549062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boat</a:t>
            </a:r>
          </a:p>
        </p:txBody>
      </p:sp>
      <p:sp>
        <p:nvSpPr>
          <p:cNvPr id="25" name="Ligne">
            <a:extLst>
              <a:ext uri="{FF2B5EF4-FFF2-40B4-BE49-F238E27FC236}">
                <a16:creationId xmlns:a16="http://schemas.microsoft.com/office/drawing/2014/main" id="{91C95F1B-A13E-4DA1-A07A-8F49827F144A}"/>
              </a:ext>
            </a:extLst>
          </p:cNvPr>
          <p:cNvSpPr/>
          <p:nvPr/>
        </p:nvSpPr>
        <p:spPr>
          <a:xfrm>
            <a:off x="3962035" y="3642925"/>
            <a:ext cx="261222" cy="549999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" name="Ligne">
            <a:extLst>
              <a:ext uri="{FF2B5EF4-FFF2-40B4-BE49-F238E27FC236}">
                <a16:creationId xmlns:a16="http://schemas.microsoft.com/office/drawing/2014/main" id="{BC78542E-A929-4430-8954-F498665AE501}"/>
              </a:ext>
            </a:extLst>
          </p:cNvPr>
          <p:cNvSpPr/>
          <p:nvPr/>
        </p:nvSpPr>
        <p:spPr>
          <a:xfrm flipV="1">
            <a:off x="3681074" y="1507969"/>
            <a:ext cx="96600" cy="22841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" name="Ligne">
            <a:extLst>
              <a:ext uri="{FF2B5EF4-FFF2-40B4-BE49-F238E27FC236}">
                <a16:creationId xmlns:a16="http://schemas.microsoft.com/office/drawing/2014/main" id="{37A672AB-D71D-4B94-8417-6F2AEA52AC89}"/>
              </a:ext>
            </a:extLst>
          </p:cNvPr>
          <p:cNvSpPr/>
          <p:nvPr/>
        </p:nvSpPr>
        <p:spPr>
          <a:xfrm>
            <a:off x="2978243" y="4114594"/>
            <a:ext cx="64810" cy="22682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" name="iron…">
            <a:extLst>
              <a:ext uri="{FF2B5EF4-FFF2-40B4-BE49-F238E27FC236}">
                <a16:creationId xmlns:a16="http://schemas.microsoft.com/office/drawing/2014/main" id="{98680232-B48B-455A-9F18-F487F30A5F8B}"/>
              </a:ext>
            </a:extLst>
          </p:cNvPr>
          <p:cNvSpPr txBox="1"/>
          <p:nvPr/>
        </p:nvSpPr>
        <p:spPr>
          <a:xfrm>
            <a:off x="287110" y="2122471"/>
            <a:ext cx="612352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iron </a:t>
            </a:r>
          </a:p>
          <a:p>
            <a:r>
              <a:t>pole</a:t>
            </a:r>
          </a:p>
        </p:txBody>
      </p:sp>
      <p:sp>
        <p:nvSpPr>
          <p:cNvPr id="29" name="titanium…">
            <a:extLst>
              <a:ext uri="{FF2B5EF4-FFF2-40B4-BE49-F238E27FC236}">
                <a16:creationId xmlns:a16="http://schemas.microsoft.com/office/drawing/2014/main" id="{93400704-3D4F-4043-B41F-EF0E7A73F31F}"/>
              </a:ext>
            </a:extLst>
          </p:cNvPr>
          <p:cNvSpPr txBox="1"/>
          <p:nvPr/>
        </p:nvSpPr>
        <p:spPr>
          <a:xfrm>
            <a:off x="774173" y="4199393"/>
            <a:ext cx="1031600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titanium </a:t>
            </a:r>
          </a:p>
          <a:p>
            <a:r>
              <a:t>pole</a:t>
            </a:r>
          </a:p>
        </p:txBody>
      </p:sp>
      <p:sp>
        <p:nvSpPr>
          <p:cNvPr id="30" name="mid-plane…">
            <a:extLst>
              <a:ext uri="{FF2B5EF4-FFF2-40B4-BE49-F238E27FC236}">
                <a16:creationId xmlns:a16="http://schemas.microsoft.com/office/drawing/2014/main" id="{A6132913-166F-443D-A09E-2D5AF33A4E69}"/>
              </a:ext>
            </a:extLst>
          </p:cNvPr>
          <p:cNvSpPr txBox="1"/>
          <p:nvPr/>
        </p:nvSpPr>
        <p:spPr>
          <a:xfrm>
            <a:off x="2485016" y="4404971"/>
            <a:ext cx="1171462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mid-plane</a:t>
            </a:r>
          </a:p>
          <a:p>
            <a:r>
              <a:rPr dirty="0"/>
              <a:t> shim</a:t>
            </a:r>
          </a:p>
        </p:txBody>
      </p:sp>
      <p:sp>
        <p:nvSpPr>
          <p:cNvPr id="31" name="Ligne">
            <a:extLst>
              <a:ext uri="{FF2B5EF4-FFF2-40B4-BE49-F238E27FC236}">
                <a16:creationId xmlns:a16="http://schemas.microsoft.com/office/drawing/2014/main" id="{DB82C026-EF9F-4970-9188-A39084855F12}"/>
              </a:ext>
            </a:extLst>
          </p:cNvPr>
          <p:cNvSpPr/>
          <p:nvPr/>
        </p:nvSpPr>
        <p:spPr>
          <a:xfrm flipV="1">
            <a:off x="329737" y="2928118"/>
            <a:ext cx="1" cy="45784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" name="Ligne">
            <a:extLst>
              <a:ext uri="{FF2B5EF4-FFF2-40B4-BE49-F238E27FC236}">
                <a16:creationId xmlns:a16="http://schemas.microsoft.com/office/drawing/2014/main" id="{00D6BD1A-0D42-4D50-8517-E13487E6B35F}"/>
              </a:ext>
            </a:extLst>
          </p:cNvPr>
          <p:cNvSpPr/>
          <p:nvPr/>
        </p:nvSpPr>
        <p:spPr>
          <a:xfrm>
            <a:off x="3957335" y="2494420"/>
            <a:ext cx="492504" cy="1687505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4808585" y="1468565"/>
            <a:ext cx="3139382" cy="3067953"/>
          </a:xfrm>
          <a:prstGeom prst="rect">
            <a:avLst/>
          </a:prstGeom>
        </p:spPr>
      </p:pic>
      <p:sp>
        <p:nvSpPr>
          <p:cNvPr id="35" name="42 turns">
            <a:extLst>
              <a:ext uri="{FF2B5EF4-FFF2-40B4-BE49-F238E27FC236}">
                <a16:creationId xmlns:a16="http://schemas.microsoft.com/office/drawing/2014/main" id="{74CE732D-D54F-4DD0-ACBE-860EA765E0EA}"/>
              </a:ext>
            </a:extLst>
          </p:cNvPr>
          <p:cNvSpPr txBox="1"/>
          <p:nvPr/>
        </p:nvSpPr>
        <p:spPr>
          <a:xfrm>
            <a:off x="6186550" y="3992211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36" name="42 turns">
            <a:extLst>
              <a:ext uri="{FF2B5EF4-FFF2-40B4-BE49-F238E27FC236}">
                <a16:creationId xmlns:a16="http://schemas.microsoft.com/office/drawing/2014/main" id="{563220E4-EB7D-4136-90E1-AF8F2E47E889}"/>
              </a:ext>
            </a:extLst>
          </p:cNvPr>
          <p:cNvSpPr txBox="1"/>
          <p:nvPr/>
        </p:nvSpPr>
        <p:spPr>
          <a:xfrm>
            <a:off x="6186550" y="3542911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37" name="42 turns">
            <a:extLst>
              <a:ext uri="{FF2B5EF4-FFF2-40B4-BE49-F238E27FC236}">
                <a16:creationId xmlns:a16="http://schemas.microsoft.com/office/drawing/2014/main" id="{4B5C62D2-9EFE-4AEF-A1C4-CEDFBFD2E28B}"/>
              </a:ext>
            </a:extLst>
          </p:cNvPr>
          <p:cNvSpPr txBox="1"/>
          <p:nvPr/>
        </p:nvSpPr>
        <p:spPr>
          <a:xfrm>
            <a:off x="6194737" y="3011712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38" name="42 turns">
            <a:extLst>
              <a:ext uri="{FF2B5EF4-FFF2-40B4-BE49-F238E27FC236}">
                <a16:creationId xmlns:a16="http://schemas.microsoft.com/office/drawing/2014/main" id="{DE7BDBBD-25D4-4AA7-9AEE-6AEAF5DFAEE1}"/>
              </a:ext>
            </a:extLst>
          </p:cNvPr>
          <p:cNvSpPr txBox="1"/>
          <p:nvPr/>
        </p:nvSpPr>
        <p:spPr>
          <a:xfrm>
            <a:off x="6194737" y="2562412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39" name="42 turns">
            <a:extLst>
              <a:ext uri="{FF2B5EF4-FFF2-40B4-BE49-F238E27FC236}">
                <a16:creationId xmlns:a16="http://schemas.microsoft.com/office/drawing/2014/main" id="{41BB74ED-EC7B-4133-9193-FF2DE6DBD776}"/>
              </a:ext>
            </a:extLst>
          </p:cNvPr>
          <p:cNvSpPr txBox="1"/>
          <p:nvPr/>
        </p:nvSpPr>
        <p:spPr>
          <a:xfrm>
            <a:off x="6186550" y="2045833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40" name="42 turns">
            <a:extLst>
              <a:ext uri="{FF2B5EF4-FFF2-40B4-BE49-F238E27FC236}">
                <a16:creationId xmlns:a16="http://schemas.microsoft.com/office/drawing/2014/main" id="{0EBE05AA-6372-48A2-A1F2-8ED2B06C213F}"/>
              </a:ext>
            </a:extLst>
          </p:cNvPr>
          <p:cNvSpPr txBox="1"/>
          <p:nvPr/>
        </p:nvSpPr>
        <p:spPr>
          <a:xfrm>
            <a:off x="6186550" y="1596533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41" name="Date Placeholder 2">
            <a:extLst>
              <a:ext uri="{FF2B5EF4-FFF2-40B4-BE49-F238E27FC236}">
                <a16:creationId xmlns:a16="http://schemas.microsoft.com/office/drawing/2014/main" id="{F31B8D2E-146B-1842-BA98-B3ADFB9E9DC5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830146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13816">
              <a:defRPr sz="3204"/>
            </a:lvl1pPr>
          </a:lstStyle>
          <a:p>
            <a:r>
              <a:rPr lang="en-US" dirty="0"/>
              <a:t>Magnetic results comparison (85 % of LL – 4.2 K) </a:t>
            </a:r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1240386068"/>
              </p:ext>
            </p:extLst>
          </p:nvPr>
        </p:nvGraphicFramePr>
        <p:xfrm>
          <a:off x="445625" y="1388441"/>
          <a:ext cx="8412048" cy="4480732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804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</a:tblGrid>
              <a:tr h="338799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Parameter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 Coils value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6 Coils value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799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Bap - aperture field (T)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14.84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14.82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09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Bpk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- Coil peak field (T)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15.17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15.31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08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Field quality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b3, b5, b7, b9 (units)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- 5.86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,  - 4.01,  2.05,  - 0.10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42.08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, - 10.49, - 0.80, - 0.14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396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Energy per length (MJ/m)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7.3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6.86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326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Horizontal Lorentz force (1/4)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(MN/m)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14.41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30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Vertical Lorentz force (1/4)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(MN/m)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- 8.56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- 7.11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3855991"/>
                  </a:ext>
                </a:extLst>
              </a:tr>
              <a:tr h="6231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Operational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(kA)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4.67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2523498"/>
                  </a:ext>
                </a:extLst>
              </a:tr>
              <a:tr h="6120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(Bap/</a:t>
                      </a: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Bpk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)/(</a:t>
                      </a: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SC_area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) (1/mm</a:t>
                      </a:r>
                      <a:r>
                        <a:rPr lang="en-US" sz="1600" b="0" i="0" u="none" strike="noStrike" cap="none" spc="0" baseline="3000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8.09E-5 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(+5.5%)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7.68E-5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4595912"/>
                  </a:ext>
                </a:extLst>
              </a:tr>
            </a:tbl>
          </a:graphicData>
        </a:graphic>
      </p:graphicFrame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061CD7B-4119-594E-AE3F-EF6DA5EA6CB3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743376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Stress on coils comparison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56308" y="1713251"/>
            <a:ext cx="3967164" cy="2387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4808585" y="1468565"/>
            <a:ext cx="3139382" cy="3067953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6130390-D10D-442A-9B66-4A9EEB848A24}"/>
              </a:ext>
            </a:extLst>
          </p:cNvPr>
          <p:cNvCxnSpPr>
            <a:cxnSpLocks/>
          </p:cNvCxnSpPr>
          <p:nvPr/>
        </p:nvCxnSpPr>
        <p:spPr>
          <a:xfrm>
            <a:off x="1101407" y="2747818"/>
            <a:ext cx="944447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FEDC2F6-F5FE-4FDF-8F86-8F0A7C2B6AFF}"/>
              </a:ext>
            </a:extLst>
          </p:cNvPr>
          <p:cNvCxnSpPr>
            <a:cxnSpLocks/>
          </p:cNvCxnSpPr>
          <p:nvPr/>
        </p:nvCxnSpPr>
        <p:spPr>
          <a:xfrm>
            <a:off x="1724861" y="3906982"/>
            <a:ext cx="1055284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80D7C3E-1156-4887-9F64-30ED2D8C5A7E}"/>
              </a:ext>
            </a:extLst>
          </p:cNvPr>
          <p:cNvCxnSpPr>
            <a:cxnSpLocks/>
          </p:cNvCxnSpPr>
          <p:nvPr/>
        </p:nvCxnSpPr>
        <p:spPr>
          <a:xfrm>
            <a:off x="6504679" y="4297220"/>
            <a:ext cx="644266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04BFF90-71AB-44CC-8242-6813470C65D3}"/>
              </a:ext>
            </a:extLst>
          </p:cNvPr>
          <p:cNvCxnSpPr>
            <a:cxnSpLocks/>
          </p:cNvCxnSpPr>
          <p:nvPr/>
        </p:nvCxnSpPr>
        <p:spPr>
          <a:xfrm flipV="1">
            <a:off x="2780145" y="2964873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72CA3A3-2A5A-4F3E-A980-67B4CDC90608}"/>
              </a:ext>
            </a:extLst>
          </p:cNvPr>
          <p:cNvCxnSpPr>
            <a:cxnSpLocks/>
          </p:cNvCxnSpPr>
          <p:nvPr/>
        </p:nvCxnSpPr>
        <p:spPr>
          <a:xfrm flipV="1">
            <a:off x="2045854" y="1713251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F8707DE-A4B0-460D-B828-F49F472A482F}"/>
              </a:ext>
            </a:extLst>
          </p:cNvPr>
          <p:cNvCxnSpPr>
            <a:cxnSpLocks/>
          </p:cNvCxnSpPr>
          <p:nvPr/>
        </p:nvCxnSpPr>
        <p:spPr>
          <a:xfrm flipV="1">
            <a:off x="7148945" y="1339273"/>
            <a:ext cx="0" cy="3233883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2327F60-1E33-4335-8D49-8F435F3F25A3}"/>
              </a:ext>
            </a:extLst>
          </p:cNvPr>
          <p:cNvCxnSpPr>
            <a:cxnSpLocks/>
          </p:cNvCxnSpPr>
          <p:nvPr/>
        </p:nvCxnSpPr>
        <p:spPr>
          <a:xfrm>
            <a:off x="6504679" y="3332020"/>
            <a:ext cx="644266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86C816E-916B-42F7-883B-9F0AA58C727B}"/>
              </a:ext>
            </a:extLst>
          </p:cNvPr>
          <p:cNvCxnSpPr>
            <a:cxnSpLocks/>
          </p:cNvCxnSpPr>
          <p:nvPr/>
        </p:nvCxnSpPr>
        <p:spPr>
          <a:xfrm>
            <a:off x="6504679" y="2376056"/>
            <a:ext cx="644266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9" name="boat">
            <a:extLst>
              <a:ext uri="{FF2B5EF4-FFF2-40B4-BE49-F238E27FC236}">
                <a16:creationId xmlns:a16="http://schemas.microsoft.com/office/drawing/2014/main" id="{8DD796FD-9790-4F06-B355-6087C2C47CF5}"/>
              </a:ext>
            </a:extLst>
          </p:cNvPr>
          <p:cNvSpPr txBox="1"/>
          <p:nvPr/>
        </p:nvSpPr>
        <p:spPr>
          <a:xfrm>
            <a:off x="1777308" y="3227628"/>
            <a:ext cx="100283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High </a:t>
            </a:r>
            <a:r>
              <a:rPr lang="fr-CH" sz="1600" dirty="0" err="1"/>
              <a:t>field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0" name="boat">
            <a:extLst>
              <a:ext uri="{FF2B5EF4-FFF2-40B4-BE49-F238E27FC236}">
                <a16:creationId xmlns:a16="http://schemas.microsoft.com/office/drawing/2014/main" id="{5F7AFD24-F9CE-4146-9AC2-E6A543199BDF}"/>
              </a:ext>
            </a:extLst>
          </p:cNvPr>
          <p:cNvSpPr txBox="1"/>
          <p:nvPr/>
        </p:nvSpPr>
        <p:spPr>
          <a:xfrm>
            <a:off x="1101407" y="2040710"/>
            <a:ext cx="66139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HF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1" name="boat">
            <a:extLst>
              <a:ext uri="{FF2B5EF4-FFF2-40B4-BE49-F238E27FC236}">
                <a16:creationId xmlns:a16="http://schemas.microsoft.com/office/drawing/2014/main" id="{36B6009F-D4CE-4C74-9311-D1AF1E54EE6C}"/>
              </a:ext>
            </a:extLst>
          </p:cNvPr>
          <p:cNvSpPr txBox="1"/>
          <p:nvPr/>
        </p:nvSpPr>
        <p:spPr>
          <a:xfrm>
            <a:off x="6496113" y="3626651"/>
            <a:ext cx="66139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HF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2" name="boat">
            <a:extLst>
              <a:ext uri="{FF2B5EF4-FFF2-40B4-BE49-F238E27FC236}">
                <a16:creationId xmlns:a16="http://schemas.microsoft.com/office/drawing/2014/main" id="{4F7A7A58-1381-4A23-B14F-7F3FB55AECE4}"/>
              </a:ext>
            </a:extLst>
          </p:cNvPr>
          <p:cNvSpPr txBox="1"/>
          <p:nvPr/>
        </p:nvSpPr>
        <p:spPr>
          <a:xfrm>
            <a:off x="6506020" y="2661451"/>
            <a:ext cx="66139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HF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3" name="boat">
            <a:extLst>
              <a:ext uri="{FF2B5EF4-FFF2-40B4-BE49-F238E27FC236}">
                <a16:creationId xmlns:a16="http://schemas.microsoft.com/office/drawing/2014/main" id="{0AA3B058-2639-413C-8856-EE83F334696B}"/>
              </a:ext>
            </a:extLst>
          </p:cNvPr>
          <p:cNvSpPr txBox="1"/>
          <p:nvPr/>
        </p:nvSpPr>
        <p:spPr>
          <a:xfrm>
            <a:off x="6486876" y="1713251"/>
            <a:ext cx="66139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HF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4" name="boat">
            <a:extLst>
              <a:ext uri="{FF2B5EF4-FFF2-40B4-BE49-F238E27FC236}">
                <a16:creationId xmlns:a16="http://schemas.microsoft.com/office/drawing/2014/main" id="{AB6CE070-9CDB-49B9-A534-DBE9D689AA57}"/>
              </a:ext>
            </a:extLst>
          </p:cNvPr>
          <p:cNvSpPr txBox="1"/>
          <p:nvPr/>
        </p:nvSpPr>
        <p:spPr>
          <a:xfrm>
            <a:off x="4136264" y="3193861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5" name="boat">
            <a:extLst>
              <a:ext uri="{FF2B5EF4-FFF2-40B4-BE49-F238E27FC236}">
                <a16:creationId xmlns:a16="http://schemas.microsoft.com/office/drawing/2014/main" id="{244C0FE6-B956-4AEC-B988-091DCA5CFA07}"/>
              </a:ext>
            </a:extLst>
          </p:cNvPr>
          <p:cNvSpPr txBox="1"/>
          <p:nvPr/>
        </p:nvSpPr>
        <p:spPr>
          <a:xfrm>
            <a:off x="4113924" y="2076676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6" name="boat">
            <a:extLst>
              <a:ext uri="{FF2B5EF4-FFF2-40B4-BE49-F238E27FC236}">
                <a16:creationId xmlns:a16="http://schemas.microsoft.com/office/drawing/2014/main" id="{DACD7CF0-E92F-4DEB-B79A-AB4CF2653922}"/>
              </a:ext>
            </a:extLst>
          </p:cNvPr>
          <p:cNvSpPr txBox="1"/>
          <p:nvPr/>
        </p:nvSpPr>
        <p:spPr>
          <a:xfrm>
            <a:off x="8088469" y="3626651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7" name="boat">
            <a:extLst>
              <a:ext uri="{FF2B5EF4-FFF2-40B4-BE49-F238E27FC236}">
                <a16:creationId xmlns:a16="http://schemas.microsoft.com/office/drawing/2014/main" id="{F5EE7EC0-7307-4C66-8776-080FAE958DE4}"/>
              </a:ext>
            </a:extLst>
          </p:cNvPr>
          <p:cNvSpPr txBox="1"/>
          <p:nvPr/>
        </p:nvSpPr>
        <p:spPr>
          <a:xfrm>
            <a:off x="8088469" y="1713250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8" name="boat">
            <a:extLst>
              <a:ext uri="{FF2B5EF4-FFF2-40B4-BE49-F238E27FC236}">
                <a16:creationId xmlns:a16="http://schemas.microsoft.com/office/drawing/2014/main" id="{3D7629D4-4FD6-449A-8FB6-C6CF16B68D51}"/>
              </a:ext>
            </a:extLst>
          </p:cNvPr>
          <p:cNvSpPr txBox="1"/>
          <p:nvPr/>
        </p:nvSpPr>
        <p:spPr>
          <a:xfrm>
            <a:off x="8073192" y="2685474"/>
            <a:ext cx="56201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Inter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graphicFrame>
        <p:nvGraphicFramePr>
          <p:cNvPr id="69" name="Tableau">
            <a:extLst>
              <a:ext uri="{FF2B5EF4-FFF2-40B4-BE49-F238E27FC236}">
                <a16:creationId xmlns:a16="http://schemas.microsoft.com/office/drawing/2014/main" id="{94B6D7F9-2E0C-42D4-BB86-BAEE0968F5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766114"/>
              </p:ext>
            </p:extLst>
          </p:nvPr>
        </p:nvGraphicFramePr>
        <p:xfrm>
          <a:off x="180303" y="5042491"/>
          <a:ext cx="8412048" cy="750064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804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</a:tblGrid>
              <a:tr h="375032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 T operation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 Coils von Mises stress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6 Coils von Mises stress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03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Inner / inter / outer coils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145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/ / 120 MPa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158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/ 115 / 110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Date Placeholder 2">
            <a:extLst>
              <a:ext uri="{FF2B5EF4-FFF2-40B4-BE49-F238E27FC236}">
                <a16:creationId xmlns:a16="http://schemas.microsoft.com/office/drawing/2014/main" id="{D7295939-F043-A241-B635-9BBF6D017C62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5692414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Mechanical results comparison </a:t>
            </a:r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3363386603"/>
              </p:ext>
            </p:extLst>
          </p:nvPr>
        </p:nvGraphicFramePr>
        <p:xfrm>
          <a:off x="445625" y="1443858"/>
          <a:ext cx="8226852" cy="4500964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742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2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2284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</a:tblGrid>
              <a:tr h="384908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Parameter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 Coils value (MPa)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6 Coils value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908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noProof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Room temperature / cooling down / 15 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noProof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Room temperature / cooling down / 15 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0953293"/>
                  </a:ext>
                </a:extLst>
              </a:tr>
              <a:tr h="384908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Inner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9 / 52 / 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145</a:t>
                      </a:r>
                      <a:endParaRPr lang="en-US" sz="1600" b="0" i="0" u="none" strike="noStrike" cap="none" spc="0" baseline="0" dirty="0">
                        <a:solidFill>
                          <a:srgbClr val="FF000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48 / 110 / 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158</a:t>
                      </a:r>
                      <a:endParaRPr lang="en-US" sz="1600" b="0" i="0" u="none" strike="noStrike" cap="none" spc="0" baseline="0" dirty="0">
                        <a:solidFill>
                          <a:srgbClr val="FF000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Inter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-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74 / 154 / 145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Outer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55 / 103 / 135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53 / 113 / 117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9426611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Iron pole (S1)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 / 13 / 280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 / 15 / 246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0307219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Horizontal pad (S1)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92 / 157 / 109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100 / 200 / 130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65603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Vertical pad (S1)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44 / 54 / 128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57 / 77 / 78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6742938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cs typeface="Arial"/>
                          <a:sym typeface="Arial"/>
                        </a:rPr>
                        <a:t>Yoke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(S1)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92 / 155 / 194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105 / 108 / 140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4912351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titanium pole (Von Mises)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81 / 590 / 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800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370 / 766 / 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1225</a:t>
                      </a:r>
                      <a:endParaRPr lang="en-US" sz="1600" b="0" i="0" u="none" strike="noStrike" cap="none" spc="0" baseline="0" dirty="0">
                        <a:solidFill>
                          <a:srgbClr val="FF000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6839944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Shell (Azimuthal)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70 / 163 / 154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123 / 215 / 234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0550981"/>
                  </a:ext>
                </a:extLst>
              </a:tr>
            </a:tbl>
          </a:graphicData>
        </a:graphic>
      </p:graphicFrame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DC969BE-7A94-C941-8E9D-EF7342B84734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22941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Parametric analysis: horizontal tolerance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56308" y="2405979"/>
            <a:ext cx="3967164" cy="2387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4808585" y="2161293"/>
            <a:ext cx="3139382" cy="3067953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6130390-D10D-442A-9B66-4A9EEB848A24}"/>
              </a:ext>
            </a:extLst>
          </p:cNvPr>
          <p:cNvCxnSpPr>
            <a:cxnSpLocks/>
          </p:cNvCxnSpPr>
          <p:nvPr/>
        </p:nvCxnSpPr>
        <p:spPr>
          <a:xfrm>
            <a:off x="1101407" y="2276764"/>
            <a:ext cx="944447" cy="0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04BFF90-71AB-44CC-8242-6813470C65D3}"/>
              </a:ext>
            </a:extLst>
          </p:cNvPr>
          <p:cNvCxnSpPr>
            <a:cxnSpLocks/>
          </p:cNvCxnSpPr>
          <p:nvPr/>
        </p:nvCxnSpPr>
        <p:spPr>
          <a:xfrm flipV="1">
            <a:off x="1724861" y="3886589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72CA3A3-2A5A-4F3E-A980-67B4CDC90608}"/>
              </a:ext>
            </a:extLst>
          </p:cNvPr>
          <p:cNvCxnSpPr>
            <a:cxnSpLocks/>
          </p:cNvCxnSpPr>
          <p:nvPr/>
        </p:nvCxnSpPr>
        <p:spPr>
          <a:xfrm flipV="1">
            <a:off x="1101407" y="1866663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F8707DE-A4B0-460D-B828-F49F472A482F}"/>
              </a:ext>
            </a:extLst>
          </p:cNvPr>
          <p:cNvCxnSpPr>
            <a:cxnSpLocks/>
          </p:cNvCxnSpPr>
          <p:nvPr/>
        </p:nvCxnSpPr>
        <p:spPr>
          <a:xfrm flipV="1">
            <a:off x="6504679" y="1756065"/>
            <a:ext cx="0" cy="3233883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9" name="boat">
            <a:extLst>
              <a:ext uri="{FF2B5EF4-FFF2-40B4-BE49-F238E27FC236}">
                <a16:creationId xmlns:a16="http://schemas.microsoft.com/office/drawing/2014/main" id="{8DD796FD-9790-4F06-B355-6087C2C47CF5}"/>
              </a:ext>
            </a:extLst>
          </p:cNvPr>
          <p:cNvSpPr txBox="1"/>
          <p:nvPr/>
        </p:nvSpPr>
        <p:spPr>
          <a:xfrm>
            <a:off x="1871329" y="5040112"/>
            <a:ext cx="155266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Fixed</a:t>
            </a:r>
            <a:r>
              <a:rPr lang="fr-CH" sz="1600" dirty="0"/>
              <a:t> position </a:t>
            </a:r>
          </a:p>
          <a:p>
            <a:r>
              <a:rPr lang="fr-CH" sz="1600" dirty="0"/>
              <a:t>for the </a:t>
            </a:r>
            <a:r>
              <a:rPr lang="fr-CH" sz="1600" dirty="0" err="1"/>
              <a:t>inner</a:t>
            </a:r>
            <a:r>
              <a:rPr lang="fr-CH" sz="1600" dirty="0"/>
              <a:t> </a:t>
            </a:r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0" name="boat">
            <a:extLst>
              <a:ext uri="{FF2B5EF4-FFF2-40B4-BE49-F238E27FC236}">
                <a16:creationId xmlns:a16="http://schemas.microsoft.com/office/drawing/2014/main" id="{5F7AFD24-F9CE-4146-9AC2-E6A543199BDF}"/>
              </a:ext>
            </a:extLst>
          </p:cNvPr>
          <p:cNvSpPr txBox="1"/>
          <p:nvPr/>
        </p:nvSpPr>
        <p:spPr>
          <a:xfrm>
            <a:off x="1204498" y="1844701"/>
            <a:ext cx="233653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Horizontal </a:t>
            </a:r>
            <a:r>
              <a:rPr lang="en-US" sz="1600" dirty="0"/>
              <a:t>misalignment</a:t>
            </a:r>
            <a:r>
              <a:rPr lang="fr-CH" sz="1600" dirty="0"/>
              <a:t> </a:t>
            </a:r>
          </a:p>
        </p:txBody>
      </p:sp>
      <p:sp>
        <p:nvSpPr>
          <p:cNvPr id="64" name="boat">
            <a:extLst>
              <a:ext uri="{FF2B5EF4-FFF2-40B4-BE49-F238E27FC236}">
                <a16:creationId xmlns:a16="http://schemas.microsoft.com/office/drawing/2014/main" id="{AB6CE070-9CDB-49B9-A534-DBE9D689AA57}"/>
              </a:ext>
            </a:extLst>
          </p:cNvPr>
          <p:cNvSpPr txBox="1"/>
          <p:nvPr/>
        </p:nvSpPr>
        <p:spPr>
          <a:xfrm>
            <a:off x="4160646" y="3886589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5" name="boat">
            <a:extLst>
              <a:ext uri="{FF2B5EF4-FFF2-40B4-BE49-F238E27FC236}">
                <a16:creationId xmlns:a16="http://schemas.microsoft.com/office/drawing/2014/main" id="{244C0FE6-B956-4AEC-B988-091DCA5CFA07}"/>
              </a:ext>
            </a:extLst>
          </p:cNvPr>
          <p:cNvSpPr txBox="1"/>
          <p:nvPr/>
        </p:nvSpPr>
        <p:spPr>
          <a:xfrm>
            <a:off x="4138306" y="2769404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F12DF54-B2D4-4088-93BC-BFEDA6CBB4E7}"/>
              </a:ext>
            </a:extLst>
          </p:cNvPr>
          <p:cNvCxnSpPr>
            <a:cxnSpLocks/>
          </p:cNvCxnSpPr>
          <p:nvPr/>
        </p:nvCxnSpPr>
        <p:spPr>
          <a:xfrm>
            <a:off x="6496113" y="4072340"/>
            <a:ext cx="944447" cy="0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boat">
            <a:extLst>
              <a:ext uri="{FF2B5EF4-FFF2-40B4-BE49-F238E27FC236}">
                <a16:creationId xmlns:a16="http://schemas.microsoft.com/office/drawing/2014/main" id="{17FBAD87-3850-41B3-B803-725FE653FCC0}"/>
              </a:ext>
            </a:extLst>
          </p:cNvPr>
          <p:cNvSpPr txBox="1"/>
          <p:nvPr/>
        </p:nvSpPr>
        <p:spPr>
          <a:xfrm>
            <a:off x="6486876" y="3372957"/>
            <a:ext cx="135710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Horizontal </a:t>
            </a:r>
          </a:p>
          <a:p>
            <a:r>
              <a:rPr lang="en-US" sz="1600" dirty="0"/>
              <a:t>misalignment</a:t>
            </a:r>
            <a:r>
              <a:rPr lang="fr-CH" sz="1600" dirty="0"/>
              <a:t>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7460FAF-990A-4643-AD31-70EC680307BB}"/>
              </a:ext>
            </a:extLst>
          </p:cNvPr>
          <p:cNvCxnSpPr>
            <a:cxnSpLocks/>
          </p:cNvCxnSpPr>
          <p:nvPr/>
        </p:nvCxnSpPr>
        <p:spPr>
          <a:xfrm>
            <a:off x="6497908" y="2017476"/>
            <a:ext cx="944447" cy="0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2" name="boat">
            <a:extLst>
              <a:ext uri="{FF2B5EF4-FFF2-40B4-BE49-F238E27FC236}">
                <a16:creationId xmlns:a16="http://schemas.microsoft.com/office/drawing/2014/main" id="{0B99EB8D-65F8-4B50-81A0-6DF2AD227DA4}"/>
              </a:ext>
            </a:extLst>
          </p:cNvPr>
          <p:cNvSpPr txBox="1"/>
          <p:nvPr/>
        </p:nvSpPr>
        <p:spPr>
          <a:xfrm>
            <a:off x="6600999" y="1585413"/>
            <a:ext cx="233653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Horizontal </a:t>
            </a:r>
            <a:r>
              <a:rPr lang="en-US" sz="1600" dirty="0"/>
              <a:t>misalignment</a:t>
            </a:r>
            <a:r>
              <a:rPr lang="fr-CH" sz="1600" dirty="0"/>
              <a:t> 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8E6EDEE-4E10-4F41-B26D-0AC2BCD5685A}"/>
              </a:ext>
            </a:extLst>
          </p:cNvPr>
          <p:cNvCxnSpPr>
            <a:cxnSpLocks/>
          </p:cNvCxnSpPr>
          <p:nvPr/>
        </p:nvCxnSpPr>
        <p:spPr>
          <a:xfrm flipV="1">
            <a:off x="6517758" y="4103822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boat">
            <a:extLst>
              <a:ext uri="{FF2B5EF4-FFF2-40B4-BE49-F238E27FC236}">
                <a16:creationId xmlns:a16="http://schemas.microsoft.com/office/drawing/2014/main" id="{72430D49-F020-4FCD-9580-9D3809D1815A}"/>
              </a:ext>
            </a:extLst>
          </p:cNvPr>
          <p:cNvSpPr txBox="1"/>
          <p:nvPr/>
        </p:nvSpPr>
        <p:spPr>
          <a:xfrm>
            <a:off x="6664226" y="5257345"/>
            <a:ext cx="155266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Fixed</a:t>
            </a:r>
            <a:r>
              <a:rPr lang="fr-CH" sz="1600" dirty="0"/>
              <a:t> position </a:t>
            </a:r>
          </a:p>
          <a:p>
            <a:r>
              <a:rPr lang="fr-CH" sz="1600" dirty="0"/>
              <a:t>for the </a:t>
            </a:r>
            <a:r>
              <a:rPr lang="fr-CH" sz="1600" dirty="0" err="1"/>
              <a:t>inner</a:t>
            </a:r>
            <a:r>
              <a:rPr lang="fr-CH" sz="1600" dirty="0"/>
              <a:t> </a:t>
            </a:r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7" name="boat">
            <a:extLst>
              <a:ext uri="{FF2B5EF4-FFF2-40B4-BE49-F238E27FC236}">
                <a16:creationId xmlns:a16="http://schemas.microsoft.com/office/drawing/2014/main" id="{F94C025C-D014-41CC-85E2-1B8E96244EF8}"/>
              </a:ext>
            </a:extLst>
          </p:cNvPr>
          <p:cNvSpPr txBox="1"/>
          <p:nvPr/>
        </p:nvSpPr>
        <p:spPr>
          <a:xfrm>
            <a:off x="8071410" y="4338807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8" name="boat">
            <a:extLst>
              <a:ext uri="{FF2B5EF4-FFF2-40B4-BE49-F238E27FC236}">
                <a16:creationId xmlns:a16="http://schemas.microsoft.com/office/drawing/2014/main" id="{91D14CEB-EF4E-41B9-B730-A0AED73EDED7}"/>
              </a:ext>
            </a:extLst>
          </p:cNvPr>
          <p:cNvSpPr txBox="1"/>
          <p:nvPr/>
        </p:nvSpPr>
        <p:spPr>
          <a:xfrm>
            <a:off x="8046344" y="2423032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9" name="boat">
            <a:extLst>
              <a:ext uri="{FF2B5EF4-FFF2-40B4-BE49-F238E27FC236}">
                <a16:creationId xmlns:a16="http://schemas.microsoft.com/office/drawing/2014/main" id="{9B6E2C6F-3B53-4CAB-9B21-9264923FB996}"/>
              </a:ext>
            </a:extLst>
          </p:cNvPr>
          <p:cNvSpPr txBox="1"/>
          <p:nvPr/>
        </p:nvSpPr>
        <p:spPr>
          <a:xfrm>
            <a:off x="8059078" y="3348809"/>
            <a:ext cx="56201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Inter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60CA3073-8361-F54E-8854-BE362EA53353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7032215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Parametric analysis: horizontal tolerance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2525536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6742548" y="1433921"/>
            <a:ext cx="1297222" cy="1267707"/>
          </a:xfrm>
          <a:prstGeom prst="rect">
            <a:avLst/>
          </a:prstGeom>
        </p:spPr>
      </p:pic>
      <p:pic>
        <p:nvPicPr>
          <p:cNvPr id="21" name="36_HEPDipo_APLOT.png" descr="36_HEPDipo_APLOT.png">
            <a:extLst>
              <a:ext uri="{FF2B5EF4-FFF2-40B4-BE49-F238E27FC236}">
                <a16:creationId xmlns:a16="http://schemas.microsoft.com/office/drawing/2014/main" id="{9A09E855-19B1-4DF5-958A-5E04E7B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 flipH="1">
            <a:off x="894588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C8ECBF8-EE66-48A0-82B1-F3AA38B6B6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0399" r="78063" b="4646"/>
          <a:stretch/>
        </p:blipFill>
        <p:spPr>
          <a:xfrm flipH="1">
            <a:off x="5588426" y="1433922"/>
            <a:ext cx="1218774" cy="1267706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741B959-A0D7-472D-AD4C-FF03141DA4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2618718"/>
              </p:ext>
            </p:extLst>
          </p:nvPr>
        </p:nvGraphicFramePr>
        <p:xfrm>
          <a:off x="323368" y="2900217"/>
          <a:ext cx="5382080" cy="3121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boat">
            <a:extLst>
              <a:ext uri="{FF2B5EF4-FFF2-40B4-BE49-F238E27FC236}">
                <a16:creationId xmlns:a16="http://schemas.microsoft.com/office/drawing/2014/main" id="{F7C869AA-6B25-41B5-A23F-ADD63D5AE33C}"/>
              </a:ext>
            </a:extLst>
          </p:cNvPr>
          <p:cNvSpPr txBox="1"/>
          <p:nvPr/>
        </p:nvSpPr>
        <p:spPr>
          <a:xfrm>
            <a:off x="2166785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4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29" name="boat">
            <a:extLst>
              <a:ext uri="{FF2B5EF4-FFF2-40B4-BE49-F238E27FC236}">
                <a16:creationId xmlns:a16="http://schemas.microsoft.com/office/drawing/2014/main" id="{3E4B8767-1302-4002-95E2-345A762873AA}"/>
              </a:ext>
            </a:extLst>
          </p:cNvPr>
          <p:cNvSpPr txBox="1"/>
          <p:nvPr/>
        </p:nvSpPr>
        <p:spPr>
          <a:xfrm>
            <a:off x="6448449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6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30" name="boat">
            <a:extLst>
              <a:ext uri="{FF2B5EF4-FFF2-40B4-BE49-F238E27FC236}">
                <a16:creationId xmlns:a16="http://schemas.microsoft.com/office/drawing/2014/main" id="{1360AFD0-7F62-423D-AC4D-C0F32AAA63E3}"/>
              </a:ext>
            </a:extLst>
          </p:cNvPr>
          <p:cNvSpPr txBox="1"/>
          <p:nvPr/>
        </p:nvSpPr>
        <p:spPr>
          <a:xfrm>
            <a:off x="5969094" y="3345489"/>
            <a:ext cx="3128418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/>
              <a:t>For a mm of displacement </a:t>
            </a:r>
          </a:p>
          <a:p>
            <a:r>
              <a:rPr lang="en-US" sz="1600" dirty="0"/>
              <a:t>the peak of stress of the </a:t>
            </a:r>
            <a:r>
              <a:rPr lang="en-US" sz="1600" dirty="0">
                <a:solidFill>
                  <a:srgbClr val="00B050"/>
                </a:solidFill>
              </a:rPr>
              <a:t>4 coils </a:t>
            </a:r>
          </a:p>
          <a:p>
            <a:r>
              <a:rPr lang="en-US" sz="1600" dirty="0"/>
              <a:t>option </a:t>
            </a:r>
            <a:r>
              <a:rPr lang="en-US" sz="1600" dirty="0">
                <a:solidFill>
                  <a:srgbClr val="00B050"/>
                </a:solidFill>
              </a:rPr>
              <a:t>remains the same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r>
              <a:rPr lang="en-US" sz="1600" dirty="0"/>
              <a:t>The peak is stress of the </a:t>
            </a:r>
            <a:r>
              <a:rPr lang="en-US" sz="1600" dirty="0">
                <a:solidFill>
                  <a:srgbClr val="FF0000"/>
                </a:solidFill>
              </a:rPr>
              <a:t>6 coils </a:t>
            </a:r>
          </a:p>
          <a:p>
            <a:r>
              <a:rPr lang="en-US" sz="1600" dirty="0"/>
              <a:t>option goes from </a:t>
            </a:r>
            <a:r>
              <a:rPr lang="en-US" sz="1600" dirty="0">
                <a:solidFill>
                  <a:srgbClr val="FF0000"/>
                </a:solidFill>
              </a:rPr>
              <a:t>157 to 186 MPa</a:t>
            </a: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6D745094-FA6B-5E43-B436-ACA738DD0B1B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424841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Parametric analysis: vertical tolerance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148668" y="2073482"/>
            <a:ext cx="3967164" cy="2387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4900945" y="1828796"/>
            <a:ext cx="3139382" cy="3067953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6130390-D10D-442A-9B66-4A9EEB848A24}"/>
              </a:ext>
            </a:extLst>
          </p:cNvPr>
          <p:cNvCxnSpPr>
            <a:cxnSpLocks/>
          </p:cNvCxnSpPr>
          <p:nvPr/>
        </p:nvCxnSpPr>
        <p:spPr>
          <a:xfrm>
            <a:off x="148668" y="2239830"/>
            <a:ext cx="3967164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F8707DE-A4B0-460D-B828-F49F472A482F}"/>
              </a:ext>
            </a:extLst>
          </p:cNvPr>
          <p:cNvCxnSpPr>
            <a:cxnSpLocks/>
          </p:cNvCxnSpPr>
          <p:nvPr/>
        </p:nvCxnSpPr>
        <p:spPr>
          <a:xfrm flipH="1">
            <a:off x="5865504" y="4757966"/>
            <a:ext cx="2623162" cy="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4" name="boat">
            <a:extLst>
              <a:ext uri="{FF2B5EF4-FFF2-40B4-BE49-F238E27FC236}">
                <a16:creationId xmlns:a16="http://schemas.microsoft.com/office/drawing/2014/main" id="{AB6CE070-9CDB-49B9-A534-DBE9D689AA57}"/>
              </a:ext>
            </a:extLst>
          </p:cNvPr>
          <p:cNvSpPr txBox="1"/>
          <p:nvPr/>
        </p:nvSpPr>
        <p:spPr>
          <a:xfrm>
            <a:off x="4253006" y="3554092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5" name="boat">
            <a:extLst>
              <a:ext uri="{FF2B5EF4-FFF2-40B4-BE49-F238E27FC236}">
                <a16:creationId xmlns:a16="http://schemas.microsoft.com/office/drawing/2014/main" id="{244C0FE6-B956-4AEC-B988-091DCA5CFA07}"/>
              </a:ext>
            </a:extLst>
          </p:cNvPr>
          <p:cNvSpPr txBox="1"/>
          <p:nvPr/>
        </p:nvSpPr>
        <p:spPr>
          <a:xfrm>
            <a:off x="4230666" y="2436907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6" name="boat">
            <a:extLst>
              <a:ext uri="{FF2B5EF4-FFF2-40B4-BE49-F238E27FC236}">
                <a16:creationId xmlns:a16="http://schemas.microsoft.com/office/drawing/2014/main" id="{72430D49-F020-4FCD-9580-9D3809D1815A}"/>
              </a:ext>
            </a:extLst>
          </p:cNvPr>
          <p:cNvSpPr txBox="1"/>
          <p:nvPr/>
        </p:nvSpPr>
        <p:spPr>
          <a:xfrm>
            <a:off x="4692503" y="4465578"/>
            <a:ext cx="155266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Fixed</a:t>
            </a:r>
            <a:r>
              <a:rPr lang="fr-CH" sz="1600" dirty="0"/>
              <a:t> position </a:t>
            </a:r>
          </a:p>
          <a:p>
            <a:r>
              <a:rPr lang="fr-CH" sz="1600" dirty="0"/>
              <a:t>for the </a:t>
            </a:r>
            <a:r>
              <a:rPr lang="fr-CH" sz="1600" dirty="0" err="1"/>
              <a:t>inner</a:t>
            </a:r>
            <a:r>
              <a:rPr lang="fr-CH" sz="1600" dirty="0"/>
              <a:t> </a:t>
            </a:r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7" name="boat">
            <a:extLst>
              <a:ext uri="{FF2B5EF4-FFF2-40B4-BE49-F238E27FC236}">
                <a16:creationId xmlns:a16="http://schemas.microsoft.com/office/drawing/2014/main" id="{F94C025C-D014-41CC-85E2-1B8E96244EF8}"/>
              </a:ext>
            </a:extLst>
          </p:cNvPr>
          <p:cNvSpPr txBox="1"/>
          <p:nvPr/>
        </p:nvSpPr>
        <p:spPr>
          <a:xfrm>
            <a:off x="8163770" y="4006310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8" name="boat">
            <a:extLst>
              <a:ext uri="{FF2B5EF4-FFF2-40B4-BE49-F238E27FC236}">
                <a16:creationId xmlns:a16="http://schemas.microsoft.com/office/drawing/2014/main" id="{91D14CEB-EF4E-41B9-B730-A0AED73EDED7}"/>
              </a:ext>
            </a:extLst>
          </p:cNvPr>
          <p:cNvSpPr txBox="1"/>
          <p:nvPr/>
        </p:nvSpPr>
        <p:spPr>
          <a:xfrm>
            <a:off x="8138704" y="2090535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9" name="boat">
            <a:extLst>
              <a:ext uri="{FF2B5EF4-FFF2-40B4-BE49-F238E27FC236}">
                <a16:creationId xmlns:a16="http://schemas.microsoft.com/office/drawing/2014/main" id="{9B6E2C6F-3B53-4CAB-9B21-9264923FB996}"/>
              </a:ext>
            </a:extLst>
          </p:cNvPr>
          <p:cNvSpPr txBox="1"/>
          <p:nvPr/>
        </p:nvSpPr>
        <p:spPr>
          <a:xfrm>
            <a:off x="8151438" y="3016312"/>
            <a:ext cx="56201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Inter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2B36831-786D-4A3D-AB60-03EA666656EE}"/>
              </a:ext>
            </a:extLst>
          </p:cNvPr>
          <p:cNvCxnSpPr>
            <a:cxnSpLocks/>
          </p:cNvCxnSpPr>
          <p:nvPr/>
        </p:nvCxnSpPr>
        <p:spPr>
          <a:xfrm>
            <a:off x="5027285" y="1901314"/>
            <a:ext cx="2977597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0E5A086-673D-4835-A51A-A2749B89A031}"/>
              </a:ext>
            </a:extLst>
          </p:cNvPr>
          <p:cNvCxnSpPr>
            <a:cxnSpLocks/>
          </p:cNvCxnSpPr>
          <p:nvPr/>
        </p:nvCxnSpPr>
        <p:spPr>
          <a:xfrm flipH="1">
            <a:off x="1361837" y="4358262"/>
            <a:ext cx="2962437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boat">
            <a:extLst>
              <a:ext uri="{FF2B5EF4-FFF2-40B4-BE49-F238E27FC236}">
                <a16:creationId xmlns:a16="http://schemas.microsoft.com/office/drawing/2014/main" id="{FD82270C-BAAC-425D-B492-81E53EE40032}"/>
              </a:ext>
            </a:extLst>
          </p:cNvPr>
          <p:cNvSpPr txBox="1"/>
          <p:nvPr/>
        </p:nvSpPr>
        <p:spPr>
          <a:xfrm>
            <a:off x="96471" y="4050545"/>
            <a:ext cx="1413205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Fixed</a:t>
            </a:r>
            <a:r>
              <a:rPr lang="fr-CH" sz="1600" dirty="0"/>
              <a:t> position </a:t>
            </a:r>
          </a:p>
          <a:p>
            <a:r>
              <a:rPr lang="fr-CH" sz="1600" dirty="0"/>
              <a:t>for the </a:t>
            </a:r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22" name="boat">
            <a:extLst>
              <a:ext uri="{FF2B5EF4-FFF2-40B4-BE49-F238E27FC236}">
                <a16:creationId xmlns:a16="http://schemas.microsoft.com/office/drawing/2014/main" id="{E346B64C-EFA7-439E-9241-E7D4715FBBCE}"/>
              </a:ext>
            </a:extLst>
          </p:cNvPr>
          <p:cNvSpPr txBox="1"/>
          <p:nvPr/>
        </p:nvSpPr>
        <p:spPr>
          <a:xfrm>
            <a:off x="147776" y="5185878"/>
            <a:ext cx="4222835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n-US" sz="1600" dirty="0"/>
              <a:t>The inner coil position is fixed. An interference, representing the dimension tolerance is introduced between coils (    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6E405C-8699-40AB-9869-C1EC6C3EB734}"/>
              </a:ext>
            </a:extLst>
          </p:cNvPr>
          <p:cNvCxnSpPr>
            <a:cxnSpLocks/>
          </p:cNvCxnSpPr>
          <p:nvPr/>
        </p:nvCxnSpPr>
        <p:spPr>
          <a:xfrm>
            <a:off x="3642414" y="5851747"/>
            <a:ext cx="301513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Date Placeholder 2">
            <a:extLst>
              <a:ext uri="{FF2B5EF4-FFF2-40B4-BE49-F238E27FC236}">
                <a16:creationId xmlns:a16="http://schemas.microsoft.com/office/drawing/2014/main" id="{30B4411C-D5B4-F841-86F6-00F8DA3ED0A4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92609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Parametric analysis: vertical tolerance - coils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2525536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6742548" y="1433921"/>
            <a:ext cx="1297222" cy="1267707"/>
          </a:xfrm>
          <a:prstGeom prst="rect">
            <a:avLst/>
          </a:prstGeom>
        </p:spPr>
      </p:pic>
      <p:pic>
        <p:nvPicPr>
          <p:cNvPr id="21" name="36_HEPDipo_APLOT.png" descr="36_HEPDipo_APLOT.png">
            <a:extLst>
              <a:ext uri="{FF2B5EF4-FFF2-40B4-BE49-F238E27FC236}">
                <a16:creationId xmlns:a16="http://schemas.microsoft.com/office/drawing/2014/main" id="{9A09E855-19B1-4DF5-958A-5E04E7B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 flipH="1">
            <a:off x="894588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C8ECBF8-EE66-48A0-82B1-F3AA38B6B6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0399" r="78063" b="4646"/>
          <a:stretch/>
        </p:blipFill>
        <p:spPr>
          <a:xfrm flipH="1">
            <a:off x="5588426" y="1433922"/>
            <a:ext cx="1218774" cy="1267706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741B959-A0D7-472D-AD4C-FF03141DA4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0464060"/>
              </p:ext>
            </p:extLst>
          </p:nvPr>
        </p:nvGraphicFramePr>
        <p:xfrm>
          <a:off x="323368" y="2900217"/>
          <a:ext cx="5382080" cy="3121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boat">
            <a:extLst>
              <a:ext uri="{FF2B5EF4-FFF2-40B4-BE49-F238E27FC236}">
                <a16:creationId xmlns:a16="http://schemas.microsoft.com/office/drawing/2014/main" id="{F7C869AA-6B25-41B5-A23F-ADD63D5AE33C}"/>
              </a:ext>
            </a:extLst>
          </p:cNvPr>
          <p:cNvSpPr txBox="1"/>
          <p:nvPr/>
        </p:nvSpPr>
        <p:spPr>
          <a:xfrm>
            <a:off x="2166785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4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29" name="boat">
            <a:extLst>
              <a:ext uri="{FF2B5EF4-FFF2-40B4-BE49-F238E27FC236}">
                <a16:creationId xmlns:a16="http://schemas.microsoft.com/office/drawing/2014/main" id="{3E4B8767-1302-4002-95E2-345A762873AA}"/>
              </a:ext>
            </a:extLst>
          </p:cNvPr>
          <p:cNvSpPr txBox="1"/>
          <p:nvPr/>
        </p:nvSpPr>
        <p:spPr>
          <a:xfrm>
            <a:off x="6448449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6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30" name="boat">
            <a:extLst>
              <a:ext uri="{FF2B5EF4-FFF2-40B4-BE49-F238E27FC236}">
                <a16:creationId xmlns:a16="http://schemas.microsoft.com/office/drawing/2014/main" id="{1360AFD0-7F62-423D-AC4D-C0F32AAA63E3}"/>
              </a:ext>
            </a:extLst>
          </p:cNvPr>
          <p:cNvSpPr txBox="1"/>
          <p:nvPr/>
        </p:nvSpPr>
        <p:spPr>
          <a:xfrm>
            <a:off x="5969094" y="3345489"/>
            <a:ext cx="3232614" cy="1815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/>
              <a:t>For a mm of interference between </a:t>
            </a:r>
          </a:p>
          <a:p>
            <a:r>
              <a:rPr lang="en-US" sz="1600" dirty="0"/>
              <a:t>Coils, the peak of stress of the </a:t>
            </a:r>
          </a:p>
          <a:p>
            <a:r>
              <a:rPr lang="en-US" sz="1600" dirty="0">
                <a:solidFill>
                  <a:srgbClr val="00B050"/>
                </a:solidFill>
              </a:rPr>
              <a:t>4 coils </a:t>
            </a:r>
            <a:r>
              <a:rPr lang="en-US" sz="1600" dirty="0"/>
              <a:t>option goes from </a:t>
            </a:r>
            <a:r>
              <a:rPr lang="en-US" sz="1600" dirty="0">
                <a:solidFill>
                  <a:srgbClr val="00B050"/>
                </a:solidFill>
              </a:rPr>
              <a:t>145 to </a:t>
            </a:r>
          </a:p>
          <a:p>
            <a:r>
              <a:rPr lang="en-US" sz="1600" dirty="0">
                <a:solidFill>
                  <a:srgbClr val="00B050"/>
                </a:solidFill>
              </a:rPr>
              <a:t>187 MPa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The peak of stress of the </a:t>
            </a:r>
            <a:r>
              <a:rPr lang="en-US" sz="1600" dirty="0">
                <a:solidFill>
                  <a:srgbClr val="FF0000"/>
                </a:solidFill>
              </a:rPr>
              <a:t>6 coils </a:t>
            </a:r>
          </a:p>
          <a:p>
            <a:r>
              <a:rPr lang="en-US" sz="1600" dirty="0"/>
              <a:t>option goes from </a:t>
            </a:r>
            <a:r>
              <a:rPr lang="en-US" sz="1600" dirty="0">
                <a:solidFill>
                  <a:srgbClr val="FF0000"/>
                </a:solidFill>
              </a:rPr>
              <a:t>157 to 290 MPa</a:t>
            </a: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E78AE5A0-05C4-AD46-9E56-1A86254CE128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427368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13816">
              <a:defRPr sz="3204"/>
            </a:lvl1pPr>
          </a:lstStyle>
          <a:p>
            <a:r>
              <a:rPr lang="en-US" dirty="0"/>
              <a:t>Parametric analysis: vertical tolerance – </a:t>
            </a:r>
            <a:r>
              <a:rPr lang="en-US" dirty="0" err="1"/>
              <a:t>Ti</a:t>
            </a:r>
            <a:r>
              <a:rPr lang="en-US" dirty="0"/>
              <a:t> pole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2525536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6742548" y="1433921"/>
            <a:ext cx="1297222" cy="1267707"/>
          </a:xfrm>
          <a:prstGeom prst="rect">
            <a:avLst/>
          </a:prstGeom>
        </p:spPr>
      </p:pic>
      <p:pic>
        <p:nvPicPr>
          <p:cNvPr id="21" name="36_HEPDipo_APLOT.png" descr="36_HEPDipo_APLOT.png">
            <a:extLst>
              <a:ext uri="{FF2B5EF4-FFF2-40B4-BE49-F238E27FC236}">
                <a16:creationId xmlns:a16="http://schemas.microsoft.com/office/drawing/2014/main" id="{9A09E855-19B1-4DF5-958A-5E04E7B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 flipH="1">
            <a:off x="894588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C8ECBF8-EE66-48A0-82B1-F3AA38B6B6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0399" r="78063" b="4646"/>
          <a:stretch/>
        </p:blipFill>
        <p:spPr>
          <a:xfrm flipH="1">
            <a:off x="5588426" y="1433922"/>
            <a:ext cx="1218774" cy="1267706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741B959-A0D7-472D-AD4C-FF03141DA4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8754336"/>
              </p:ext>
            </p:extLst>
          </p:nvPr>
        </p:nvGraphicFramePr>
        <p:xfrm>
          <a:off x="323368" y="2900217"/>
          <a:ext cx="5382080" cy="3121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boat">
            <a:extLst>
              <a:ext uri="{FF2B5EF4-FFF2-40B4-BE49-F238E27FC236}">
                <a16:creationId xmlns:a16="http://schemas.microsoft.com/office/drawing/2014/main" id="{F7C869AA-6B25-41B5-A23F-ADD63D5AE33C}"/>
              </a:ext>
            </a:extLst>
          </p:cNvPr>
          <p:cNvSpPr txBox="1"/>
          <p:nvPr/>
        </p:nvSpPr>
        <p:spPr>
          <a:xfrm>
            <a:off x="2166785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4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29" name="boat">
            <a:extLst>
              <a:ext uri="{FF2B5EF4-FFF2-40B4-BE49-F238E27FC236}">
                <a16:creationId xmlns:a16="http://schemas.microsoft.com/office/drawing/2014/main" id="{3E4B8767-1302-4002-95E2-345A762873AA}"/>
              </a:ext>
            </a:extLst>
          </p:cNvPr>
          <p:cNvSpPr txBox="1"/>
          <p:nvPr/>
        </p:nvSpPr>
        <p:spPr>
          <a:xfrm>
            <a:off x="6448449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6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30" name="boat">
            <a:extLst>
              <a:ext uri="{FF2B5EF4-FFF2-40B4-BE49-F238E27FC236}">
                <a16:creationId xmlns:a16="http://schemas.microsoft.com/office/drawing/2014/main" id="{1360AFD0-7F62-423D-AC4D-C0F32AAA63E3}"/>
              </a:ext>
            </a:extLst>
          </p:cNvPr>
          <p:cNvSpPr txBox="1"/>
          <p:nvPr/>
        </p:nvSpPr>
        <p:spPr>
          <a:xfrm>
            <a:off x="5901768" y="3345489"/>
            <a:ext cx="3333603" cy="2062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/>
              <a:t>For a mm of interference between </a:t>
            </a:r>
          </a:p>
          <a:p>
            <a:r>
              <a:rPr lang="en-US" sz="1600" dirty="0"/>
              <a:t>coils the peak of stress on the </a:t>
            </a:r>
            <a:r>
              <a:rPr lang="en-US" sz="1600" dirty="0" err="1"/>
              <a:t>Ti</a:t>
            </a:r>
            <a:r>
              <a:rPr lang="en-US" sz="1600" dirty="0"/>
              <a:t> </a:t>
            </a:r>
          </a:p>
          <a:p>
            <a:r>
              <a:rPr lang="en-US" sz="1600" dirty="0"/>
              <a:t>Pole of the </a:t>
            </a:r>
            <a:r>
              <a:rPr lang="en-US" sz="1600" dirty="0">
                <a:solidFill>
                  <a:srgbClr val="00B050"/>
                </a:solidFill>
              </a:rPr>
              <a:t>4 coils </a:t>
            </a:r>
            <a:r>
              <a:rPr lang="en-US" sz="1600" dirty="0"/>
              <a:t>option goes from </a:t>
            </a:r>
          </a:p>
          <a:p>
            <a:r>
              <a:rPr lang="en-US" sz="1600" dirty="0">
                <a:solidFill>
                  <a:srgbClr val="00B050"/>
                </a:solidFill>
              </a:rPr>
              <a:t>800 to 1438 MPa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The peak is stress on the </a:t>
            </a:r>
            <a:r>
              <a:rPr lang="en-US" sz="1600" dirty="0" err="1"/>
              <a:t>Ti</a:t>
            </a:r>
            <a:r>
              <a:rPr lang="en-US" sz="1600" dirty="0"/>
              <a:t> pole </a:t>
            </a:r>
          </a:p>
          <a:p>
            <a:r>
              <a:rPr lang="en-US" sz="1600" dirty="0"/>
              <a:t>of the </a:t>
            </a:r>
            <a:r>
              <a:rPr lang="en-US" sz="1600" dirty="0">
                <a:solidFill>
                  <a:srgbClr val="FF0000"/>
                </a:solidFill>
              </a:rPr>
              <a:t>6 coils </a:t>
            </a:r>
            <a:r>
              <a:rPr lang="en-US" sz="1600" dirty="0"/>
              <a:t>option goes from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1225 to 2262 MPa</a:t>
            </a: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1A1E0587-4A90-0647-A9EA-96D2C64FC92C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9147172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Conclusions about the 4 coils option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9FC9DA2-69AE-1A41-BA58-AB82CACFA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98" y="1226750"/>
            <a:ext cx="8563233" cy="4840416"/>
          </a:xfrm>
        </p:spPr>
        <p:txBody>
          <a:bodyPr>
            <a:normAutofit/>
          </a:bodyPr>
          <a:lstStyle/>
          <a:p>
            <a:r>
              <a:rPr lang="en-US" sz="2000" dirty="0"/>
              <a:t>Magnetic analysis</a:t>
            </a:r>
          </a:p>
          <a:p>
            <a:pPr lvl="5"/>
            <a:r>
              <a:rPr lang="en-US" sz="2000" dirty="0"/>
              <a:t>The 4 coils option is more efficient</a:t>
            </a:r>
          </a:p>
          <a:p>
            <a:pPr lvl="5"/>
            <a:r>
              <a:rPr lang="en-US" sz="2000" dirty="0"/>
              <a:t>It presents a better field quality</a:t>
            </a:r>
          </a:p>
          <a:p>
            <a:pPr lvl="5"/>
            <a:r>
              <a:rPr lang="en-US" sz="2000" dirty="0"/>
              <a:t>It requires less </a:t>
            </a:r>
            <a:r>
              <a:rPr lang="en-US" sz="2000" dirty="0" err="1"/>
              <a:t>sc</a:t>
            </a:r>
            <a:r>
              <a:rPr lang="en-US" sz="2000" dirty="0"/>
              <a:t> conductor</a:t>
            </a:r>
          </a:p>
          <a:p>
            <a:r>
              <a:rPr lang="en-US" sz="2000" dirty="0"/>
              <a:t>Mechanical analysis</a:t>
            </a:r>
          </a:p>
          <a:p>
            <a:pPr lvl="5"/>
            <a:r>
              <a:rPr lang="en-US" sz="2000" dirty="0"/>
              <a:t>The 4 coils option seems to be more robust in respect to tolerances</a:t>
            </a:r>
          </a:p>
          <a:p>
            <a:pPr lvl="5"/>
            <a:r>
              <a:rPr lang="en-US" sz="2000" dirty="0"/>
              <a:t>It is easier to reach compression criterium (end)</a:t>
            </a:r>
          </a:p>
          <a:p>
            <a:pPr lvl="5"/>
            <a:r>
              <a:rPr lang="en-US" sz="2000" dirty="0"/>
              <a:t>It presents less stress on the </a:t>
            </a:r>
            <a:r>
              <a:rPr lang="en-US" sz="2000" dirty="0" err="1"/>
              <a:t>Ti</a:t>
            </a:r>
            <a:r>
              <a:rPr lang="en-US" sz="2000" dirty="0"/>
              <a:t> pole</a:t>
            </a:r>
          </a:p>
          <a:p>
            <a:r>
              <a:rPr lang="en-US" sz="2000" dirty="0"/>
              <a:t>Coil manufacturing</a:t>
            </a:r>
          </a:p>
          <a:p>
            <a:pPr lvl="5"/>
            <a:r>
              <a:rPr lang="en-US" sz="2000" dirty="0"/>
              <a:t>It requires 6 coils (4 + 2 spares) instead of 9</a:t>
            </a:r>
          </a:p>
          <a:p>
            <a:pPr lvl="5"/>
            <a:r>
              <a:rPr lang="en-US" sz="2000" dirty="0"/>
              <a:t>Since it requires less coils, it could be delivered faster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2ADD847B-3FFA-544F-8F99-75F2EBD1AE26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520108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/>
          </a:bodyPr>
          <a:lstStyle>
            <a:lvl1pPr defTabSz="813816">
              <a:defRPr sz="3204"/>
            </a:lvl1pPr>
          </a:lstStyle>
          <a:p>
            <a:r>
              <a:rPr lang="en-US" dirty="0"/>
              <a:t>Status of cable trials</a:t>
            </a:r>
          </a:p>
        </p:txBody>
      </p:sp>
      <p:pic>
        <p:nvPicPr>
          <p:cNvPr id="6" name="Picture 2" descr="A picture containing toy&#10;&#10;Description automatically generated">
            <a:extLst>
              <a:ext uri="{FF2B5EF4-FFF2-40B4-BE49-F238E27FC236}">
                <a16:creationId xmlns:a16="http://schemas.microsoft.com/office/drawing/2014/main" id="{B3127452-8DF1-154C-94D5-C2C0B6BE8F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3755"/>
            <a:ext cx="9144000" cy="3776478"/>
          </a:xfrm>
          <a:prstGeom prst="rect">
            <a:avLst/>
          </a:prstGeom>
        </p:spPr>
      </p:pic>
      <p:sp>
        <p:nvSpPr>
          <p:cNvPr id="7" name="15 T in a rectangular aperture…">
            <a:extLst>
              <a:ext uri="{FF2B5EF4-FFF2-40B4-BE49-F238E27FC236}">
                <a16:creationId xmlns:a16="http://schemas.microsoft.com/office/drawing/2014/main" id="{BEFEC8E8-F87B-484D-BFFC-0B2895EE527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325606"/>
            <a:ext cx="8048119" cy="369792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/>
              <a:t>3D view of the tooling used for cable testing of several geometries</a:t>
            </a:r>
          </a:p>
        </p:txBody>
      </p:sp>
      <p:sp>
        <p:nvSpPr>
          <p:cNvPr id="5" name="Aluminium Shell">
            <a:extLst>
              <a:ext uri="{FF2B5EF4-FFF2-40B4-BE49-F238E27FC236}">
                <a16:creationId xmlns:a16="http://schemas.microsoft.com/office/drawing/2014/main" id="{7980DEDF-9356-AD4D-8CB7-4567CA98D7D1}"/>
              </a:ext>
            </a:extLst>
          </p:cNvPr>
          <p:cNvSpPr txBox="1"/>
          <p:nvPr/>
        </p:nvSpPr>
        <p:spPr>
          <a:xfrm>
            <a:off x="457200" y="5023535"/>
            <a:ext cx="6509289" cy="1077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dirty="0"/>
              <a:t>Conceptual design and drawings – November 2019 to January 2020</a:t>
            </a:r>
          </a:p>
          <a:p>
            <a:pPr marL="285750" indent="-285750">
              <a:buFont typeface="Wingdings" panose="05000000000000000000" pitchFamily="2" charset="2"/>
              <a:buChar char="Ø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dirty="0"/>
              <a:t>Manufacturing – February 2020</a:t>
            </a:r>
          </a:p>
          <a:p>
            <a:pPr marL="285750" indent="-285750">
              <a:buFont typeface="Wingdings" panose="05000000000000000000" pitchFamily="2" charset="2"/>
              <a:buChar char="Ø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dirty="0"/>
              <a:t>Cable trials – February and March 2020</a:t>
            </a:r>
          </a:p>
          <a:p>
            <a:pPr marL="285750" indent="-285750">
              <a:buFont typeface="Wingdings" panose="05000000000000000000" pitchFamily="2" charset="2"/>
              <a:buChar char="Ø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600" dirty="0"/>
              <a:t>Data analysis – March 2020 ongoing</a:t>
            </a:r>
          </a:p>
        </p:txBody>
      </p:sp>
      <p:sp>
        <p:nvSpPr>
          <p:cNvPr id="8" name="horizontal pad">
            <a:extLst>
              <a:ext uri="{FF2B5EF4-FFF2-40B4-BE49-F238E27FC236}">
                <a16:creationId xmlns:a16="http://schemas.microsoft.com/office/drawing/2014/main" id="{B9E0DDCB-C9A4-174D-9CAE-CDB18BED16D2}"/>
              </a:ext>
            </a:extLst>
          </p:cNvPr>
          <p:cNvSpPr txBox="1"/>
          <p:nvPr/>
        </p:nvSpPr>
        <p:spPr>
          <a:xfrm>
            <a:off x="6756169" y="5680677"/>
            <a:ext cx="209287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dirty="0" err="1"/>
              <a:t>Thanks</a:t>
            </a:r>
            <a:r>
              <a:rPr lang="fr-CH" dirty="0"/>
              <a:t> to P. Martin</a:t>
            </a:r>
            <a:endParaRPr dirty="0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828BDFAD-F9DD-A243-B1AA-71277072D241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8615698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9EBCC9-E4BF-EB48-90C4-30AEB804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4" dirty="0"/>
              <a:t>Baseline geometry with 25 kg of load – hard way bend – z deviation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1B149B-787A-9843-88BE-5BC6B5511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4114800" cy="758223"/>
          </a:xfrm>
        </p:spPr>
        <p:txBody>
          <a:bodyPr>
            <a:normAutofit/>
          </a:bodyPr>
          <a:lstStyle/>
          <a:p>
            <a:r>
              <a:rPr lang="en-US" sz="2400" dirty="0"/>
              <a:t>tooling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8FEDF734-DE12-EA45-8D0F-88577547CB45}"/>
              </a:ext>
            </a:extLst>
          </p:cNvPr>
          <p:cNvSpPr txBox="1">
            <a:spLocks/>
          </p:cNvSpPr>
          <p:nvPr/>
        </p:nvSpPr>
        <p:spPr>
          <a:xfrm>
            <a:off x="4569254" y="1325606"/>
            <a:ext cx="4114800" cy="1576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493776" marR="0" indent="-4572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975594" marR="0" indent="-527538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78433" marR="0" indent="-428625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556766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21942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1792223" marR="0" indent="-27431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-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042159" marR="0" indent="-3047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2299715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▪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2491739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sz="2400" dirty="0"/>
              <a:t>Analysis being performed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DDAA903-BBA5-F143-888D-A1875DBB2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80" y="2083829"/>
            <a:ext cx="4201298" cy="3150973"/>
          </a:xfrm>
          <a:prstGeom prst="rect">
            <a:avLst/>
          </a:prstGeom>
        </p:spPr>
      </p:pic>
      <p:pic>
        <p:nvPicPr>
          <p:cNvPr id="1025" name="Picture 1" descr="page5image36086512">
            <a:extLst>
              <a:ext uri="{FF2B5EF4-FFF2-40B4-BE49-F238E27FC236}">
                <a16:creationId xmlns:a16="http://schemas.microsoft.com/office/drawing/2014/main" id="{B2C87EC0-93F7-BB42-BED2-75AD039E1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9" r="48823" b="24897"/>
          <a:stretch/>
        </p:blipFill>
        <p:spPr bwMode="auto">
          <a:xfrm>
            <a:off x="4660471" y="3429000"/>
            <a:ext cx="3704281" cy="197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5image36086512">
            <a:extLst>
              <a:ext uri="{FF2B5EF4-FFF2-40B4-BE49-F238E27FC236}">
                <a16:creationId xmlns:a16="http://schemas.microsoft.com/office/drawing/2014/main" id="{5F54EE77-91EE-924A-9A53-4DB552901A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47"/>
          <a:stretch/>
        </p:blipFill>
        <p:spPr bwMode="auto">
          <a:xfrm>
            <a:off x="8455969" y="2127102"/>
            <a:ext cx="545413" cy="340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5image36086512">
            <a:extLst>
              <a:ext uri="{FF2B5EF4-FFF2-40B4-BE49-F238E27FC236}">
                <a16:creationId xmlns:a16="http://schemas.microsoft.com/office/drawing/2014/main" id="{37B71795-6937-7545-A8F0-F76BA45220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5" r="90867" b="4848"/>
          <a:stretch/>
        </p:blipFill>
        <p:spPr bwMode="auto">
          <a:xfrm>
            <a:off x="7359050" y="3152887"/>
            <a:ext cx="1005702" cy="803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horizontal pad">
            <a:extLst>
              <a:ext uri="{FF2B5EF4-FFF2-40B4-BE49-F238E27FC236}">
                <a16:creationId xmlns:a16="http://schemas.microsoft.com/office/drawing/2014/main" id="{628D8045-AAD7-294D-911E-0D3D6CA2394B}"/>
              </a:ext>
            </a:extLst>
          </p:cNvPr>
          <p:cNvSpPr txBox="1"/>
          <p:nvPr/>
        </p:nvSpPr>
        <p:spPr>
          <a:xfrm>
            <a:off x="6756169" y="5680677"/>
            <a:ext cx="238783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dirty="0" err="1"/>
              <a:t>Thanks</a:t>
            </a:r>
            <a:r>
              <a:rPr lang="fr-CH" dirty="0"/>
              <a:t> to C. </a:t>
            </a:r>
            <a:r>
              <a:rPr lang="fr-CH" dirty="0" err="1"/>
              <a:t>Sequeiro</a:t>
            </a:r>
            <a:endParaRPr dirty="0"/>
          </a:p>
        </p:txBody>
      </p:sp>
      <p:sp>
        <p:nvSpPr>
          <p:cNvPr id="11" name="horizontal pad">
            <a:extLst>
              <a:ext uri="{FF2B5EF4-FFF2-40B4-BE49-F238E27FC236}">
                <a16:creationId xmlns:a16="http://schemas.microsoft.com/office/drawing/2014/main" id="{696224FB-0872-864A-A82F-312A26B6CF64}"/>
              </a:ext>
            </a:extLst>
          </p:cNvPr>
          <p:cNvSpPr txBox="1"/>
          <p:nvPr/>
        </p:nvSpPr>
        <p:spPr>
          <a:xfrm>
            <a:off x="457200" y="5652530"/>
            <a:ext cx="4606387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No pop out strand was identified in this case</a:t>
            </a:r>
          </a:p>
        </p:txBody>
      </p:sp>
      <p:sp>
        <p:nvSpPr>
          <p:cNvPr id="12" name="horizontal pad">
            <a:extLst>
              <a:ext uri="{FF2B5EF4-FFF2-40B4-BE49-F238E27FC236}">
                <a16:creationId xmlns:a16="http://schemas.microsoft.com/office/drawing/2014/main" id="{75D537BD-044F-8147-86AF-D3A9705B48C8}"/>
              </a:ext>
            </a:extLst>
          </p:cNvPr>
          <p:cNvSpPr txBox="1"/>
          <p:nvPr/>
        </p:nvSpPr>
        <p:spPr>
          <a:xfrm>
            <a:off x="4671083" y="2045334"/>
            <a:ext cx="368305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The method allows to compute the </a:t>
            </a:r>
          </a:p>
          <a:p>
            <a:r>
              <a:rPr lang="en-US" dirty="0"/>
              <a:t>strands relative position</a:t>
            </a:r>
          </a:p>
        </p:txBody>
      </p:sp>
      <p:sp>
        <p:nvSpPr>
          <p:cNvPr id="13" name="horizontal pad">
            <a:extLst>
              <a:ext uri="{FF2B5EF4-FFF2-40B4-BE49-F238E27FC236}">
                <a16:creationId xmlns:a16="http://schemas.microsoft.com/office/drawing/2014/main" id="{DC6B735D-6C50-EF4D-A26A-25B5669A89E8}"/>
              </a:ext>
            </a:extLst>
          </p:cNvPr>
          <p:cNvSpPr txBox="1"/>
          <p:nvPr/>
        </p:nvSpPr>
        <p:spPr>
          <a:xfrm>
            <a:off x="4681694" y="2839948"/>
            <a:ext cx="3766414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As example, a deviation of ~300 um</a:t>
            </a:r>
          </a:p>
          <a:p>
            <a:r>
              <a:rPr lang="en-US" dirty="0"/>
              <a:t>can be observed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410922D-D872-564A-B1F1-56BC4A948D6C}"/>
              </a:ext>
            </a:extLst>
          </p:cNvPr>
          <p:cNvCxnSpPr>
            <a:cxnSpLocks/>
          </p:cNvCxnSpPr>
          <p:nvPr/>
        </p:nvCxnSpPr>
        <p:spPr>
          <a:xfrm flipV="1">
            <a:off x="5622325" y="4326335"/>
            <a:ext cx="0" cy="1510861"/>
          </a:xfrm>
          <a:prstGeom prst="straightConnector1">
            <a:avLst/>
          </a:prstGeom>
          <a:noFill/>
          <a:ln w="38100" cap="flat">
            <a:solidFill>
              <a:srgbClr val="00B05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E13DF1C2-EE03-CE40-9EF4-67C7C8F94A10}"/>
              </a:ext>
            </a:extLst>
          </p:cNvPr>
          <p:cNvCxnSpPr>
            <a:cxnSpLocks/>
          </p:cNvCxnSpPr>
          <p:nvPr/>
        </p:nvCxnSpPr>
        <p:spPr>
          <a:xfrm flipV="1">
            <a:off x="5923006" y="4416783"/>
            <a:ext cx="0" cy="1448560"/>
          </a:xfrm>
          <a:prstGeom prst="straightConnector1">
            <a:avLst/>
          </a:prstGeom>
          <a:noFill/>
          <a:ln w="38100" cap="flat">
            <a:solidFill>
              <a:srgbClr val="0070C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horizontal pad">
            <a:extLst>
              <a:ext uri="{FF2B5EF4-FFF2-40B4-BE49-F238E27FC236}">
                <a16:creationId xmlns:a16="http://schemas.microsoft.com/office/drawing/2014/main" id="{F0012EB5-99E4-6042-B08E-4DB5F44A57EE}"/>
              </a:ext>
            </a:extLst>
          </p:cNvPr>
          <p:cNvSpPr txBox="1"/>
          <p:nvPr/>
        </p:nvSpPr>
        <p:spPr>
          <a:xfrm>
            <a:off x="732549" y="6211669"/>
            <a:ext cx="433103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This measurement will help us to better choose the winding machine parameters</a:t>
            </a:r>
          </a:p>
        </p:txBody>
      </p:sp>
      <p:sp>
        <p:nvSpPr>
          <p:cNvPr id="21" name="Date Placeholder 2">
            <a:extLst>
              <a:ext uri="{FF2B5EF4-FFF2-40B4-BE49-F238E27FC236}">
                <a16:creationId xmlns:a16="http://schemas.microsoft.com/office/drawing/2014/main" id="{8A639608-4F57-8149-B947-8535B132C084}"/>
              </a:ext>
            </a:extLst>
          </p:cNvPr>
          <p:cNvSpPr txBox="1"/>
          <p:nvPr/>
        </p:nvSpPr>
        <p:spPr>
          <a:xfrm>
            <a:off x="5258321" y="6294966"/>
            <a:ext cx="149784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  <p:sp>
        <p:nvSpPr>
          <p:cNvPr id="22" name="Slide Number Placeholder 3">
            <a:extLst>
              <a:ext uri="{FF2B5EF4-FFF2-40B4-BE49-F238E27FC236}">
                <a16:creationId xmlns:a16="http://schemas.microsoft.com/office/drawing/2014/main" id="{90955DB2-4B6D-F148-99CF-021C2ABAE8DC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709601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" descr="page6image35914144">
            <a:extLst>
              <a:ext uri="{FF2B5EF4-FFF2-40B4-BE49-F238E27FC236}">
                <a16:creationId xmlns:a16="http://schemas.microsoft.com/office/drawing/2014/main" id="{E5C2EA88-BF71-C540-8564-F092F4030E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2" t="13882" r="45059" b="16284"/>
          <a:stretch/>
        </p:blipFill>
        <p:spPr bwMode="auto">
          <a:xfrm>
            <a:off x="4549113" y="3811085"/>
            <a:ext cx="3906856" cy="177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09EBCC9-E4BF-EB48-90C4-30AEB804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4" dirty="0"/>
              <a:t>Baseline geometry with 25 kg of load – hard way bend – radial deviation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1B149B-787A-9843-88BE-5BC6B5511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4114800" cy="758223"/>
          </a:xfrm>
        </p:spPr>
        <p:txBody>
          <a:bodyPr>
            <a:normAutofit/>
          </a:bodyPr>
          <a:lstStyle/>
          <a:p>
            <a:r>
              <a:rPr lang="en-US" sz="2400" dirty="0"/>
              <a:t>tooling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8FEDF734-DE12-EA45-8D0F-88577547CB45}"/>
              </a:ext>
            </a:extLst>
          </p:cNvPr>
          <p:cNvSpPr txBox="1">
            <a:spLocks/>
          </p:cNvSpPr>
          <p:nvPr/>
        </p:nvSpPr>
        <p:spPr>
          <a:xfrm>
            <a:off x="4569254" y="1325606"/>
            <a:ext cx="4114800" cy="1576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493776" marR="0" indent="-4572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975594" marR="0" indent="-527538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78433" marR="0" indent="-428625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556766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21942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1792223" marR="0" indent="-27431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-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042159" marR="0" indent="-3047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2299715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▪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2491739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sz="2400" dirty="0"/>
              <a:t>Analysis being performed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DDAA903-BBA5-F143-888D-A1875DBB2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080" y="2083829"/>
            <a:ext cx="4201298" cy="3150973"/>
          </a:xfrm>
          <a:prstGeom prst="rect">
            <a:avLst/>
          </a:prstGeom>
        </p:spPr>
      </p:pic>
      <p:pic>
        <p:nvPicPr>
          <p:cNvPr id="1027" name="Picture 3" descr="page5image36086512">
            <a:extLst>
              <a:ext uri="{FF2B5EF4-FFF2-40B4-BE49-F238E27FC236}">
                <a16:creationId xmlns:a16="http://schemas.microsoft.com/office/drawing/2014/main" id="{37B71795-6937-7545-A8F0-F76BA45220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5" r="90867" b="4848"/>
          <a:stretch/>
        </p:blipFill>
        <p:spPr bwMode="auto">
          <a:xfrm>
            <a:off x="7359050" y="3152887"/>
            <a:ext cx="1005702" cy="803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horizontal pad">
            <a:extLst>
              <a:ext uri="{FF2B5EF4-FFF2-40B4-BE49-F238E27FC236}">
                <a16:creationId xmlns:a16="http://schemas.microsoft.com/office/drawing/2014/main" id="{696224FB-0872-864A-A82F-312A26B6CF64}"/>
              </a:ext>
            </a:extLst>
          </p:cNvPr>
          <p:cNvSpPr txBox="1"/>
          <p:nvPr/>
        </p:nvSpPr>
        <p:spPr>
          <a:xfrm>
            <a:off x="457200" y="5652530"/>
            <a:ext cx="4606387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No pop out strand was identified in this case</a:t>
            </a:r>
          </a:p>
        </p:txBody>
      </p:sp>
      <p:sp>
        <p:nvSpPr>
          <p:cNvPr id="12" name="horizontal pad">
            <a:extLst>
              <a:ext uri="{FF2B5EF4-FFF2-40B4-BE49-F238E27FC236}">
                <a16:creationId xmlns:a16="http://schemas.microsoft.com/office/drawing/2014/main" id="{75D537BD-044F-8147-86AF-D3A9705B48C8}"/>
              </a:ext>
            </a:extLst>
          </p:cNvPr>
          <p:cNvSpPr txBox="1"/>
          <p:nvPr/>
        </p:nvSpPr>
        <p:spPr>
          <a:xfrm>
            <a:off x="4671083" y="2045334"/>
            <a:ext cx="368305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The method allows to compute the </a:t>
            </a:r>
          </a:p>
          <a:p>
            <a:r>
              <a:rPr lang="en-US" dirty="0"/>
              <a:t>strands relative position</a:t>
            </a:r>
          </a:p>
        </p:txBody>
      </p:sp>
      <p:sp>
        <p:nvSpPr>
          <p:cNvPr id="13" name="horizontal pad">
            <a:extLst>
              <a:ext uri="{FF2B5EF4-FFF2-40B4-BE49-F238E27FC236}">
                <a16:creationId xmlns:a16="http://schemas.microsoft.com/office/drawing/2014/main" id="{DC6B735D-6C50-EF4D-A26A-25B5669A89E8}"/>
              </a:ext>
            </a:extLst>
          </p:cNvPr>
          <p:cNvSpPr txBox="1"/>
          <p:nvPr/>
        </p:nvSpPr>
        <p:spPr>
          <a:xfrm>
            <a:off x="4681694" y="2839948"/>
            <a:ext cx="3548405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Max deviation of only ~100 um on</a:t>
            </a:r>
          </a:p>
          <a:p>
            <a:r>
              <a:rPr lang="en-US" dirty="0"/>
              <a:t>cable dimension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410922D-D872-564A-B1F1-56BC4A948D6C}"/>
              </a:ext>
            </a:extLst>
          </p:cNvPr>
          <p:cNvCxnSpPr>
            <a:cxnSpLocks/>
          </p:cNvCxnSpPr>
          <p:nvPr/>
        </p:nvCxnSpPr>
        <p:spPr>
          <a:xfrm flipV="1">
            <a:off x="4806779" y="3943720"/>
            <a:ext cx="0" cy="1644035"/>
          </a:xfrm>
          <a:prstGeom prst="straightConnector1">
            <a:avLst/>
          </a:prstGeom>
          <a:noFill/>
          <a:ln w="38100" cap="flat">
            <a:solidFill>
              <a:srgbClr val="FFFF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E13DF1C2-EE03-CE40-9EF4-67C7C8F94A10}"/>
              </a:ext>
            </a:extLst>
          </p:cNvPr>
          <p:cNvCxnSpPr>
            <a:cxnSpLocks/>
          </p:cNvCxnSpPr>
          <p:nvPr/>
        </p:nvCxnSpPr>
        <p:spPr>
          <a:xfrm flipV="1">
            <a:off x="5354595" y="4992130"/>
            <a:ext cx="0" cy="595626"/>
          </a:xfrm>
          <a:prstGeom prst="straightConnector1">
            <a:avLst/>
          </a:prstGeom>
          <a:noFill/>
          <a:ln w="38100" cap="flat">
            <a:solidFill>
              <a:srgbClr val="7030A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horizontal pad">
            <a:extLst>
              <a:ext uri="{FF2B5EF4-FFF2-40B4-BE49-F238E27FC236}">
                <a16:creationId xmlns:a16="http://schemas.microsoft.com/office/drawing/2014/main" id="{F0012EB5-99E4-6042-B08E-4DB5F44A57EE}"/>
              </a:ext>
            </a:extLst>
          </p:cNvPr>
          <p:cNvSpPr txBox="1"/>
          <p:nvPr/>
        </p:nvSpPr>
        <p:spPr>
          <a:xfrm>
            <a:off x="732549" y="6211669"/>
            <a:ext cx="5668252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This measurement will help us to better understand differences between the ideal coil geometry and reality</a:t>
            </a:r>
          </a:p>
        </p:txBody>
      </p:sp>
      <p:pic>
        <p:nvPicPr>
          <p:cNvPr id="3073" name="Picture 1" descr="page6image35914144">
            <a:extLst>
              <a:ext uri="{FF2B5EF4-FFF2-40B4-BE49-F238E27FC236}">
                <a16:creationId xmlns:a16="http://schemas.microsoft.com/office/drawing/2014/main" id="{B1F4E5C0-E924-A746-B301-FEEE05839E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46"/>
          <a:stretch/>
        </p:blipFill>
        <p:spPr bwMode="auto">
          <a:xfrm>
            <a:off x="8474958" y="1865241"/>
            <a:ext cx="618946" cy="378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CA4066C0-79B4-CA4F-BA37-A1B02D36F084}"/>
              </a:ext>
            </a:extLst>
          </p:cNvPr>
          <p:cNvSpPr txBox="1"/>
          <p:nvPr/>
        </p:nvSpPr>
        <p:spPr>
          <a:xfrm>
            <a:off x="6400801" y="6304001"/>
            <a:ext cx="149784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965B3149-1178-2748-8F52-928E26722CC1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594838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page3image36081104">
            <a:extLst>
              <a:ext uri="{FF2B5EF4-FFF2-40B4-BE49-F238E27FC236}">
                <a16:creationId xmlns:a16="http://schemas.microsoft.com/office/drawing/2014/main" id="{C63A2EA1-F96A-D74E-9F98-55CFBEDDD1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0" t="842" r="16439" b="-842"/>
          <a:stretch/>
        </p:blipFill>
        <p:spPr bwMode="auto">
          <a:xfrm>
            <a:off x="4671043" y="3388441"/>
            <a:ext cx="3704282" cy="252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09EBCC9-E4BF-EB48-90C4-30AEB8047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4" dirty="0"/>
              <a:t>Baseline geometry with 25 kg of load – easy way bend – radial deviation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1B149B-787A-9843-88BE-5BC6B5511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4114800" cy="758223"/>
          </a:xfrm>
        </p:spPr>
        <p:txBody>
          <a:bodyPr>
            <a:normAutofit/>
          </a:bodyPr>
          <a:lstStyle/>
          <a:p>
            <a:r>
              <a:rPr lang="en-US" sz="2400" dirty="0"/>
              <a:t>tooling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8FEDF734-DE12-EA45-8D0F-88577547CB45}"/>
              </a:ext>
            </a:extLst>
          </p:cNvPr>
          <p:cNvSpPr txBox="1">
            <a:spLocks/>
          </p:cNvSpPr>
          <p:nvPr/>
        </p:nvSpPr>
        <p:spPr>
          <a:xfrm>
            <a:off x="4569254" y="1325606"/>
            <a:ext cx="4114800" cy="1576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marL="493776" marR="0" indent="-4572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975594" marR="0" indent="-527538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78433" marR="0" indent="-428625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556766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21942" marR="0" indent="-5143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1792223" marR="0" indent="-27431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-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042159" marR="0" indent="-3047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2299715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▪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2491739" marR="0" indent="-34289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sz="3000" b="0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US" sz="2400" dirty="0"/>
              <a:t>Analysis being performed</a:t>
            </a:r>
          </a:p>
        </p:txBody>
      </p:sp>
      <p:pic>
        <p:nvPicPr>
          <p:cNvPr id="1027" name="Picture 3" descr="page5image36086512">
            <a:extLst>
              <a:ext uri="{FF2B5EF4-FFF2-40B4-BE49-F238E27FC236}">
                <a16:creationId xmlns:a16="http://schemas.microsoft.com/office/drawing/2014/main" id="{37B71795-6937-7545-A8F0-F76BA45220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65" r="90867" b="4848"/>
          <a:stretch/>
        </p:blipFill>
        <p:spPr bwMode="auto">
          <a:xfrm>
            <a:off x="7359050" y="3152887"/>
            <a:ext cx="1005702" cy="803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horizontal pad">
            <a:extLst>
              <a:ext uri="{FF2B5EF4-FFF2-40B4-BE49-F238E27FC236}">
                <a16:creationId xmlns:a16="http://schemas.microsoft.com/office/drawing/2014/main" id="{696224FB-0872-864A-A82F-312A26B6CF64}"/>
              </a:ext>
            </a:extLst>
          </p:cNvPr>
          <p:cNvSpPr txBox="1"/>
          <p:nvPr/>
        </p:nvSpPr>
        <p:spPr>
          <a:xfrm>
            <a:off x="142618" y="1754213"/>
            <a:ext cx="4272963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No pop out strand was identified in this </a:t>
            </a:r>
          </a:p>
          <a:p>
            <a:r>
              <a:rPr lang="en-US" dirty="0"/>
              <a:t>Case</a:t>
            </a:r>
          </a:p>
          <a:p>
            <a:endParaRPr lang="en-US" dirty="0"/>
          </a:p>
          <a:p>
            <a:r>
              <a:rPr lang="en-US" dirty="0"/>
              <a:t>Dishing is difficult to be measured with a </a:t>
            </a:r>
          </a:p>
          <a:p>
            <a:r>
              <a:rPr lang="en-US" dirty="0"/>
              <a:t>caliper</a:t>
            </a:r>
          </a:p>
        </p:txBody>
      </p:sp>
      <p:sp>
        <p:nvSpPr>
          <p:cNvPr id="12" name="horizontal pad">
            <a:extLst>
              <a:ext uri="{FF2B5EF4-FFF2-40B4-BE49-F238E27FC236}">
                <a16:creationId xmlns:a16="http://schemas.microsoft.com/office/drawing/2014/main" id="{75D537BD-044F-8147-86AF-D3A9705B48C8}"/>
              </a:ext>
            </a:extLst>
          </p:cNvPr>
          <p:cNvSpPr txBox="1"/>
          <p:nvPr/>
        </p:nvSpPr>
        <p:spPr>
          <a:xfrm>
            <a:off x="4671083" y="2045334"/>
            <a:ext cx="329833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The method allows to compute </a:t>
            </a:r>
          </a:p>
          <a:p>
            <a:r>
              <a:rPr lang="en-US" dirty="0"/>
              <a:t>dishing</a:t>
            </a:r>
          </a:p>
        </p:txBody>
      </p:sp>
      <p:sp>
        <p:nvSpPr>
          <p:cNvPr id="13" name="horizontal pad">
            <a:extLst>
              <a:ext uri="{FF2B5EF4-FFF2-40B4-BE49-F238E27FC236}">
                <a16:creationId xmlns:a16="http://schemas.microsoft.com/office/drawing/2014/main" id="{DC6B735D-6C50-EF4D-A26A-25B5669A89E8}"/>
              </a:ext>
            </a:extLst>
          </p:cNvPr>
          <p:cNvSpPr txBox="1"/>
          <p:nvPr/>
        </p:nvSpPr>
        <p:spPr>
          <a:xfrm>
            <a:off x="4681695" y="2788287"/>
            <a:ext cx="3574053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dirty="0"/>
              <a:t>As example, a dishing of ~250 um</a:t>
            </a:r>
          </a:p>
          <a:p>
            <a:r>
              <a:rPr lang="en-US" dirty="0"/>
              <a:t>can be observed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410922D-D872-564A-B1F1-56BC4A948D6C}"/>
              </a:ext>
            </a:extLst>
          </p:cNvPr>
          <p:cNvCxnSpPr>
            <a:cxnSpLocks/>
          </p:cNvCxnSpPr>
          <p:nvPr/>
        </p:nvCxnSpPr>
        <p:spPr>
          <a:xfrm>
            <a:off x="5500275" y="4570108"/>
            <a:ext cx="1" cy="749503"/>
          </a:xfrm>
          <a:prstGeom prst="straightConnector1">
            <a:avLst/>
          </a:prstGeom>
          <a:noFill/>
          <a:ln w="38100" cap="flat">
            <a:solidFill>
              <a:srgbClr val="92D05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E13DF1C2-EE03-CE40-9EF4-67C7C8F94A10}"/>
              </a:ext>
            </a:extLst>
          </p:cNvPr>
          <p:cNvCxnSpPr>
            <a:cxnSpLocks/>
          </p:cNvCxnSpPr>
          <p:nvPr/>
        </p:nvCxnSpPr>
        <p:spPr>
          <a:xfrm>
            <a:off x="5836509" y="4594822"/>
            <a:ext cx="0" cy="615735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761C14A8-9A03-E94E-AD2D-EC484BD80A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806" t="28728" r="8060" b="12902"/>
          <a:stretch/>
        </p:blipFill>
        <p:spPr>
          <a:xfrm>
            <a:off x="152239" y="3224937"/>
            <a:ext cx="4310068" cy="2690343"/>
          </a:xfrm>
          <a:prstGeom prst="rect">
            <a:avLst/>
          </a:prstGeom>
        </p:spPr>
      </p:pic>
      <p:pic>
        <p:nvPicPr>
          <p:cNvPr id="2050" name="Picture 2" descr="page3image36081104">
            <a:extLst>
              <a:ext uri="{FF2B5EF4-FFF2-40B4-BE49-F238E27FC236}">
                <a16:creationId xmlns:a16="http://schemas.microsoft.com/office/drawing/2014/main" id="{B3863CA1-C3E9-5D46-9AB4-17BDF1404E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10"/>
          <a:stretch/>
        </p:blipFill>
        <p:spPr bwMode="auto">
          <a:xfrm>
            <a:off x="8477114" y="2109033"/>
            <a:ext cx="612046" cy="395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horizontal pad">
            <a:extLst>
              <a:ext uri="{FF2B5EF4-FFF2-40B4-BE49-F238E27FC236}">
                <a16:creationId xmlns:a16="http://schemas.microsoft.com/office/drawing/2014/main" id="{888B8829-FEFC-6147-A787-AF470BEB3862}"/>
              </a:ext>
            </a:extLst>
          </p:cNvPr>
          <p:cNvSpPr txBox="1"/>
          <p:nvPr/>
        </p:nvSpPr>
        <p:spPr>
          <a:xfrm>
            <a:off x="732549" y="6211669"/>
            <a:ext cx="3295754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This measurement will help us to better predict coil geometry</a:t>
            </a: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id="{33B0C505-3333-F740-9A5C-EF9C92ED704C}"/>
              </a:ext>
            </a:extLst>
          </p:cNvPr>
          <p:cNvSpPr txBox="1"/>
          <p:nvPr/>
        </p:nvSpPr>
        <p:spPr>
          <a:xfrm>
            <a:off x="5063587" y="6422048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0C2D7D8B-8551-4946-BFB7-290DA4B76757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392145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 dirty="0"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/>
          </a:bodyPr>
          <a:lstStyle>
            <a:lvl1pPr defTabSz="813816">
              <a:defRPr sz="3204"/>
            </a:lvl1pPr>
          </a:lstStyle>
          <a:p>
            <a:r>
              <a:rPr lang="en-US" dirty="0"/>
              <a:t>Status of cable trials</a:t>
            </a:r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504253061"/>
              </p:ext>
            </p:extLst>
          </p:nvPr>
        </p:nvGraphicFramePr>
        <p:xfrm>
          <a:off x="445625" y="1173936"/>
          <a:ext cx="8412050" cy="4880777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002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782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445366870"/>
                    </a:ext>
                  </a:extLst>
                </a:gridCol>
                <a:gridCol w="988293">
                  <a:extLst>
                    <a:ext uri="{9D8B030D-6E8A-4147-A177-3AD203B41FA5}">
                      <a16:colId xmlns:a16="http://schemas.microsoft.com/office/drawing/2014/main" val="2993776638"/>
                    </a:ext>
                  </a:extLst>
                </a:gridCol>
              </a:tblGrid>
              <a:tr h="606255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Magnet / option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Ramp </a:t>
                      </a:r>
                    </a:p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angle (°)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Winding machine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load 25 and 50 kg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cap="none" spc="0" baseline="0" dirty="0" err="1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Geometric</a:t>
                      </a:r>
                      <a:endParaRPr lang="fr-CH" sz="1600" b="0" i="0" u="none" strike="noStrike" cap="none" spc="0" baseline="0" dirty="0">
                        <a:solidFill>
                          <a:schemeClr val="accent1">
                            <a:lumOff val="51343"/>
                          </a:schemeClr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cap="none" spc="0" baseline="0" dirty="0" err="1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measurements</a:t>
                      </a:r>
                      <a:endParaRPr lang="en-US" sz="1600" b="0" i="0" u="none" strike="noStrike" cap="none" spc="0" baseline="0" dirty="0">
                        <a:solidFill>
                          <a:schemeClr val="accent1">
                            <a:lumOff val="51343"/>
                          </a:schemeClr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Laser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cap="none" spc="0" baseline="0" dirty="0" err="1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track</a:t>
                      </a:r>
                      <a:endParaRPr lang="en-US" sz="1600" b="0" i="0" u="none" strike="noStrike" cap="none" spc="0" baseline="0" dirty="0">
                        <a:solidFill>
                          <a:schemeClr val="accent1">
                            <a:lumOff val="51343"/>
                          </a:schemeClr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533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HEPDipo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baseline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10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52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HEPDipo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baseline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17 (FRESCA2)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663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HEPDipo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4 coils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Outer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10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663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HEPDipo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4 coils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Outer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17 (FRESCA2)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689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DEMO 16 T for FCC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Inner layer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-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9945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DEMO 16 T for FCC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Outer layer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-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3855991"/>
                  </a:ext>
                </a:extLst>
              </a:tr>
              <a:tr h="1249041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finished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finished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finished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noProof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Data under analysis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4595912"/>
                  </a:ext>
                </a:extLst>
              </a:tr>
            </a:tbl>
          </a:graphicData>
        </a:graphic>
      </p:graphicFrame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FA385943-9B44-9246-BF09-2700D3538A8A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621543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/>
          </a:bodyPr>
          <a:lstStyle>
            <a:lvl1pPr defTabSz="813816">
              <a:defRPr sz="3204"/>
            </a:lvl1pPr>
          </a:lstStyle>
          <a:p>
            <a:r>
              <a:rPr lang="en-US" dirty="0"/>
              <a:t>Brief historic of modelling and options</a:t>
            </a:r>
          </a:p>
        </p:txBody>
      </p:sp>
      <p:sp>
        <p:nvSpPr>
          <p:cNvPr id="6" name="boat">
            <a:extLst>
              <a:ext uri="{FF2B5EF4-FFF2-40B4-BE49-F238E27FC236}">
                <a16:creationId xmlns:a16="http://schemas.microsoft.com/office/drawing/2014/main" id="{E9F8139A-9AA0-3240-9047-E032B46EA49A}"/>
              </a:ext>
            </a:extLst>
          </p:cNvPr>
          <p:cNvSpPr txBox="1"/>
          <p:nvPr/>
        </p:nvSpPr>
        <p:spPr>
          <a:xfrm>
            <a:off x="445625" y="1545588"/>
            <a:ext cx="197425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ASC 2018</a:t>
            </a:r>
          </a:p>
          <a:p>
            <a:r>
              <a:rPr lang="fr-CH" sz="1600" dirty="0"/>
              <a:t>End of 2018 - </a:t>
            </a:r>
            <a:r>
              <a:rPr lang="en-US" sz="1600" dirty="0"/>
              <a:t>review</a:t>
            </a:r>
          </a:p>
        </p:txBody>
      </p:sp>
      <p:sp>
        <p:nvSpPr>
          <p:cNvPr id="7" name="boat">
            <a:extLst>
              <a:ext uri="{FF2B5EF4-FFF2-40B4-BE49-F238E27FC236}">
                <a16:creationId xmlns:a16="http://schemas.microsoft.com/office/drawing/2014/main" id="{91EC2425-38A5-944F-B43D-B5F14178C89B}"/>
              </a:ext>
            </a:extLst>
          </p:cNvPr>
          <p:cNvSpPr txBox="1"/>
          <p:nvPr/>
        </p:nvSpPr>
        <p:spPr>
          <a:xfrm>
            <a:off x="3343936" y="1545588"/>
            <a:ext cx="547584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2019</a:t>
            </a:r>
          </a:p>
        </p:txBody>
      </p:sp>
      <p:sp>
        <p:nvSpPr>
          <p:cNvPr id="8" name="boat">
            <a:extLst>
              <a:ext uri="{FF2B5EF4-FFF2-40B4-BE49-F238E27FC236}">
                <a16:creationId xmlns:a16="http://schemas.microsoft.com/office/drawing/2014/main" id="{0714E936-0F45-6F49-BECB-4E0D834998A4}"/>
              </a:ext>
            </a:extLst>
          </p:cNvPr>
          <p:cNvSpPr txBox="1"/>
          <p:nvPr/>
        </p:nvSpPr>
        <p:spPr>
          <a:xfrm>
            <a:off x="5228321" y="1545588"/>
            <a:ext cx="1974256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/>
              <a:t>End of 2019 - review</a:t>
            </a:r>
          </a:p>
        </p:txBody>
      </p:sp>
      <p:sp>
        <p:nvSpPr>
          <p:cNvPr id="9" name="boat">
            <a:extLst>
              <a:ext uri="{FF2B5EF4-FFF2-40B4-BE49-F238E27FC236}">
                <a16:creationId xmlns:a16="http://schemas.microsoft.com/office/drawing/2014/main" id="{EBB47D3A-59D1-1542-92F8-30B83EB59BF3}"/>
              </a:ext>
            </a:extLst>
          </p:cNvPr>
          <p:cNvSpPr txBox="1"/>
          <p:nvPr/>
        </p:nvSpPr>
        <p:spPr>
          <a:xfrm>
            <a:off x="8224110" y="1545588"/>
            <a:ext cx="547584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/>
              <a:t>2020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51FDF43-E443-8946-ABA3-FFAF8F83D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506" y="2502016"/>
            <a:ext cx="3958431" cy="320998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1E2CE01-D4BD-DF4E-A4CF-885F31621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312" y="2584908"/>
            <a:ext cx="4039166" cy="312709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E2E9C37-E330-7B40-AF74-67CE3A18F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487" y="2728993"/>
            <a:ext cx="4280202" cy="275603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F10A598-8536-B44F-B50A-7E247DBE35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8708" y="2728993"/>
            <a:ext cx="3831187" cy="307600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70A914A-7C2D-8D42-8149-AB8E4D07D5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6" r="25947" b="5004"/>
          <a:stretch/>
        </p:blipFill>
        <p:spPr>
          <a:xfrm>
            <a:off x="328506" y="2292866"/>
            <a:ext cx="3960000" cy="371913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DF3FB80-E890-DA4C-923E-D55233A35CD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" t="3810" r="27864" b="5431"/>
          <a:stretch/>
        </p:blipFill>
        <p:spPr>
          <a:xfrm>
            <a:off x="4235449" y="2226549"/>
            <a:ext cx="3960000" cy="376091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BBDA62A-14ED-9B4E-AEC9-36E751FD9B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9" y="2657565"/>
            <a:ext cx="4145596" cy="312075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8EB2EF0-67E2-6441-AADB-276FE26E1A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084" y="2725631"/>
            <a:ext cx="4273999" cy="3043959"/>
          </a:xfrm>
          <a:prstGeom prst="rect">
            <a:avLst/>
          </a:prstGeom>
        </p:spPr>
      </p:pic>
      <p:pic>
        <p:nvPicPr>
          <p:cNvPr id="22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26A904EA-33C4-BA42-9E49-777A3F65D16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" t="4861" r="28691" b="4583"/>
          <a:stretch/>
        </p:blipFill>
        <p:spPr>
          <a:xfrm>
            <a:off x="4838817" y="2325452"/>
            <a:ext cx="3709727" cy="3682735"/>
          </a:xfrm>
          <a:prstGeom prst="rect">
            <a:avLst/>
          </a:prstGeom>
        </p:spPr>
      </p:pic>
      <p:pic>
        <p:nvPicPr>
          <p:cNvPr id="23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74DB9F56-5C48-8844-8282-45DA5C4B0FC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" t="3404" r="27646" b="4722"/>
          <a:stretch/>
        </p:blipFill>
        <p:spPr>
          <a:xfrm>
            <a:off x="300355" y="2309444"/>
            <a:ext cx="3735699" cy="3682735"/>
          </a:xfrm>
          <a:prstGeom prst="rect">
            <a:avLst/>
          </a:prstGeom>
        </p:spPr>
      </p:pic>
      <p:grpSp>
        <p:nvGrpSpPr>
          <p:cNvPr id="24" name="Aluminium Shell">
            <a:extLst>
              <a:ext uri="{FF2B5EF4-FFF2-40B4-BE49-F238E27FC236}">
                <a16:creationId xmlns:a16="http://schemas.microsoft.com/office/drawing/2014/main" id="{0D7BCC7F-CE58-5842-86AD-C00A2971BBBB}"/>
              </a:ext>
            </a:extLst>
          </p:cNvPr>
          <p:cNvGrpSpPr/>
          <p:nvPr/>
        </p:nvGrpSpPr>
        <p:grpSpPr>
          <a:xfrm>
            <a:off x="2640028" y="5546474"/>
            <a:ext cx="1800000" cy="651329"/>
            <a:chOff x="-75525" y="10751"/>
            <a:chExt cx="2172204" cy="857897"/>
          </a:xfrm>
        </p:grpSpPr>
        <p:sp>
          <p:nvSpPr>
            <p:cNvPr id="25" name="Aluminium Shell">
              <a:extLst>
                <a:ext uri="{FF2B5EF4-FFF2-40B4-BE49-F238E27FC236}">
                  <a16:creationId xmlns:a16="http://schemas.microsoft.com/office/drawing/2014/main" id="{2DE68E42-0DDF-C745-97DD-B62F5A55574F}"/>
                </a:ext>
              </a:extLst>
            </p:cNvPr>
            <p:cNvSpPr txBox="1"/>
            <p:nvPr/>
          </p:nvSpPr>
          <p:spPr>
            <a:xfrm>
              <a:off x="215899" y="139700"/>
              <a:ext cx="1589357" cy="405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fr-CH" sz="1400" dirty="0"/>
                <a:t>At nominal </a:t>
              </a:r>
              <a:r>
                <a:rPr lang="fr-CH" sz="1400" dirty="0" err="1"/>
                <a:t>field</a:t>
              </a:r>
              <a:endParaRPr lang="en-US" sz="1400" dirty="0"/>
            </a:p>
          </p:txBody>
        </p:sp>
        <p:pic>
          <p:nvPicPr>
            <p:cNvPr id="26" name="Aluminium Shell" descr="Aluminium Shell">
              <a:extLst>
                <a:ext uri="{FF2B5EF4-FFF2-40B4-BE49-F238E27FC236}">
                  <a16:creationId xmlns:a16="http://schemas.microsoft.com/office/drawing/2014/main" id="{B8CB65AB-5245-B741-A1C1-E79A546A9DAE}"/>
                </a:ext>
              </a:extLst>
            </p:cNvPr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-75525" y="10751"/>
              <a:ext cx="2172204" cy="857897"/>
            </a:xfrm>
            <a:prstGeom prst="rect">
              <a:avLst/>
            </a:prstGeom>
            <a:effectLst/>
          </p:spPr>
        </p:pic>
      </p:grpSp>
      <p:pic>
        <p:nvPicPr>
          <p:cNvPr id="27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67F45668-6C2C-0F4F-828A-73E870566E1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08" y="2444430"/>
            <a:ext cx="4406273" cy="3089379"/>
          </a:xfrm>
          <a:prstGeom prst="rect">
            <a:avLst/>
          </a:prstGeom>
        </p:spPr>
      </p:pic>
      <p:pic>
        <p:nvPicPr>
          <p:cNvPr id="28" name="Picture 25" descr="A close up of a device&#10;&#10;Description automatically generated">
            <a:extLst>
              <a:ext uri="{FF2B5EF4-FFF2-40B4-BE49-F238E27FC236}">
                <a16:creationId xmlns:a16="http://schemas.microsoft.com/office/drawing/2014/main" id="{D29821E2-B75D-1549-B21E-F2598394B45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836" y="2492845"/>
            <a:ext cx="4081054" cy="3069317"/>
          </a:xfrm>
          <a:prstGeom prst="rect">
            <a:avLst/>
          </a:prstGeom>
        </p:spPr>
      </p:pic>
      <p:pic>
        <p:nvPicPr>
          <p:cNvPr id="31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EBE3009-DB50-364D-88D9-EF1B1C525867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7" t="3404" r="27395" b="4511"/>
          <a:stretch/>
        </p:blipFill>
        <p:spPr>
          <a:xfrm>
            <a:off x="369311" y="2259284"/>
            <a:ext cx="3838400" cy="3847125"/>
          </a:xfrm>
          <a:prstGeom prst="rect">
            <a:avLst/>
          </a:prstGeom>
        </p:spPr>
      </p:pic>
      <p:pic>
        <p:nvPicPr>
          <p:cNvPr id="32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F66D5535-ED9B-4F4D-B4AE-641461A252DA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" t="3404" r="27514" b="4511"/>
          <a:stretch/>
        </p:blipFill>
        <p:spPr>
          <a:xfrm>
            <a:off x="4534026" y="2226548"/>
            <a:ext cx="3848697" cy="3847125"/>
          </a:xfrm>
          <a:prstGeom prst="rect">
            <a:avLst/>
          </a:prstGeom>
        </p:spPr>
      </p:pic>
      <p:sp>
        <p:nvSpPr>
          <p:cNvPr id="29" name="Aluminium Shell">
            <a:extLst>
              <a:ext uri="{FF2B5EF4-FFF2-40B4-BE49-F238E27FC236}">
                <a16:creationId xmlns:a16="http://schemas.microsoft.com/office/drawing/2014/main" id="{FBA6C79A-4662-F84D-99A0-997BC8CF9263}"/>
              </a:ext>
            </a:extLst>
          </p:cNvPr>
          <p:cNvSpPr txBox="1"/>
          <p:nvPr/>
        </p:nvSpPr>
        <p:spPr>
          <a:xfrm>
            <a:off x="143050" y="5629957"/>
            <a:ext cx="1795212" cy="307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CH" sz="1400" dirty="0">
                <a:sym typeface="Arial"/>
              </a:rPr>
              <a:t>Peak of 170 MPa</a:t>
            </a:r>
            <a:endParaRPr lang="en-US" sz="1400" dirty="0"/>
          </a:p>
        </p:txBody>
      </p:sp>
      <p:sp>
        <p:nvSpPr>
          <p:cNvPr id="30" name="Aluminium Shell">
            <a:extLst>
              <a:ext uri="{FF2B5EF4-FFF2-40B4-BE49-F238E27FC236}">
                <a16:creationId xmlns:a16="http://schemas.microsoft.com/office/drawing/2014/main" id="{720B126A-11A0-D049-8528-C62F9EE3C592}"/>
              </a:ext>
            </a:extLst>
          </p:cNvPr>
          <p:cNvSpPr txBox="1"/>
          <p:nvPr/>
        </p:nvSpPr>
        <p:spPr>
          <a:xfrm>
            <a:off x="4708976" y="5594889"/>
            <a:ext cx="1795212" cy="307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CH" sz="1400" dirty="0">
                <a:sym typeface="Arial"/>
              </a:rPr>
              <a:t>Peak of 166 MPa</a:t>
            </a:r>
            <a:endParaRPr lang="en-US" sz="1400" dirty="0"/>
          </a:p>
        </p:txBody>
      </p:sp>
      <p:sp>
        <p:nvSpPr>
          <p:cNvPr id="33" name="Date Placeholder 2">
            <a:extLst>
              <a:ext uri="{FF2B5EF4-FFF2-40B4-BE49-F238E27FC236}">
                <a16:creationId xmlns:a16="http://schemas.microsoft.com/office/drawing/2014/main" id="{42CDAD23-8DFD-0343-936B-2D402B233996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155F25DB-E7A2-5C40-B71F-719A8F97CD39}"/>
              </a:ext>
            </a:extLst>
          </p:cNvPr>
          <p:cNvCxnSpPr/>
          <p:nvPr/>
        </p:nvCxnSpPr>
        <p:spPr>
          <a:xfrm>
            <a:off x="230487" y="1272745"/>
            <a:ext cx="8625596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206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9" grpId="0" animBg="1"/>
      <p:bldP spid="29" grpId="1" animBg="1"/>
      <p:bldP spid="30" grpId="0" animBg="1"/>
      <p:bldP spid="3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/>
          </a:bodyPr>
          <a:lstStyle>
            <a:lvl1pPr defTabSz="813816">
              <a:defRPr sz="3204"/>
            </a:lvl1pPr>
          </a:lstStyle>
          <a:p>
            <a:r>
              <a:rPr lang="en-US" dirty="0"/>
              <a:t>Status of models and design</a:t>
            </a:r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1818207068"/>
              </p:ext>
            </p:extLst>
          </p:nvPr>
        </p:nvGraphicFramePr>
        <p:xfrm>
          <a:off x="445625" y="1173935"/>
          <a:ext cx="8412048" cy="4960404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804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</a:tblGrid>
              <a:tr h="338799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Model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Baseline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 coils option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799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2D Ansys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09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2D Opera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064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2D Roxie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396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2D Ansys mechanical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3D Ansys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3D Opera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3855991"/>
                  </a:ext>
                </a:extLst>
              </a:tr>
              <a:tr h="35098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3D Ansys mechanical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Updating for the new 4 coils solution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2523498"/>
                  </a:ext>
                </a:extLst>
              </a:tr>
              <a:tr h="35098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Magnet protection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Updating for the new 4 coils solution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50940"/>
                  </a:ext>
                </a:extLst>
              </a:tr>
              <a:tr h="61208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Status of design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Addressing issues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: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pre-load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criterium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noProof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Ti</a:t>
                      </a:r>
                      <a:r>
                        <a:rPr lang="en-US" sz="1600" b="0" i="0" u="none" strike="noStrike" cap="none" spc="0" baseline="0" noProof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pole deformation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Stress on the wedge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Rod (Al / SS)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Addressing issues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: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pre-load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criterium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Stress on the end plate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etc..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4595912"/>
                  </a:ext>
                </a:extLst>
              </a:tr>
            </a:tbl>
          </a:graphicData>
        </a:graphic>
      </p:graphicFrame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329D4851-4E9A-2E45-9FF0-1040897B9643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765969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36_HEPDipo_APLOT.png" descr="36_HEPDipo_APLOT.png"/>
          <p:cNvPicPr>
            <a:picLocks noChangeAspect="1"/>
          </p:cNvPicPr>
          <p:nvPr/>
        </p:nvPicPr>
        <p:blipFill>
          <a:blip r:embed="rId2"/>
          <a:srcRect l="3637" t="5289" r="28808" b="4993"/>
          <a:stretch>
            <a:fillRect/>
          </a:stretch>
        </p:blipFill>
        <p:spPr>
          <a:xfrm>
            <a:off x="940603" y="1505365"/>
            <a:ext cx="3891131" cy="38865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0" y="0"/>
                </a:moveTo>
                <a:lnTo>
                  <a:pt x="0" y="1200"/>
                </a:lnTo>
                <a:lnTo>
                  <a:pt x="0" y="2402"/>
                </a:lnTo>
                <a:lnTo>
                  <a:pt x="84" y="2414"/>
                </a:lnTo>
                <a:cubicBezTo>
                  <a:pt x="163" y="2426"/>
                  <a:pt x="168" y="2446"/>
                  <a:pt x="178" y="2744"/>
                </a:cubicBezTo>
                <a:cubicBezTo>
                  <a:pt x="186" y="2975"/>
                  <a:pt x="204" y="3071"/>
                  <a:pt x="243" y="3093"/>
                </a:cubicBezTo>
                <a:cubicBezTo>
                  <a:pt x="326" y="3139"/>
                  <a:pt x="326" y="4765"/>
                  <a:pt x="243" y="4797"/>
                </a:cubicBezTo>
                <a:cubicBezTo>
                  <a:pt x="213" y="4809"/>
                  <a:pt x="187" y="4857"/>
                  <a:pt x="187" y="4904"/>
                </a:cubicBezTo>
                <a:cubicBezTo>
                  <a:pt x="187" y="4952"/>
                  <a:pt x="213" y="5000"/>
                  <a:pt x="243" y="5012"/>
                </a:cubicBezTo>
                <a:cubicBezTo>
                  <a:pt x="328" y="5044"/>
                  <a:pt x="328" y="6982"/>
                  <a:pt x="243" y="7014"/>
                </a:cubicBezTo>
                <a:cubicBezTo>
                  <a:pt x="194" y="7033"/>
                  <a:pt x="187" y="7426"/>
                  <a:pt x="187" y="10242"/>
                </a:cubicBezTo>
                <a:lnTo>
                  <a:pt x="187" y="13451"/>
                </a:lnTo>
                <a:lnTo>
                  <a:pt x="594" y="13451"/>
                </a:lnTo>
                <a:cubicBezTo>
                  <a:pt x="922" y="13451"/>
                  <a:pt x="1007" y="13439"/>
                  <a:pt x="1024" y="13394"/>
                </a:cubicBezTo>
                <a:cubicBezTo>
                  <a:pt x="1043" y="13346"/>
                  <a:pt x="1193" y="13337"/>
                  <a:pt x="2057" y="13337"/>
                </a:cubicBezTo>
                <a:cubicBezTo>
                  <a:pt x="2857" y="13337"/>
                  <a:pt x="3074" y="13348"/>
                  <a:pt x="3098" y="13387"/>
                </a:cubicBezTo>
                <a:cubicBezTo>
                  <a:pt x="3114" y="13415"/>
                  <a:pt x="3158" y="13448"/>
                  <a:pt x="3195" y="13461"/>
                </a:cubicBezTo>
                <a:cubicBezTo>
                  <a:pt x="3292" y="13497"/>
                  <a:pt x="3274" y="13550"/>
                  <a:pt x="3142" y="13617"/>
                </a:cubicBezTo>
                <a:cubicBezTo>
                  <a:pt x="3044" y="13666"/>
                  <a:pt x="2859" y="13675"/>
                  <a:pt x="2038" y="13675"/>
                </a:cubicBezTo>
                <a:cubicBezTo>
                  <a:pt x="1422" y="13675"/>
                  <a:pt x="1045" y="13661"/>
                  <a:pt x="1031" y="13638"/>
                </a:cubicBezTo>
                <a:cubicBezTo>
                  <a:pt x="1017" y="13615"/>
                  <a:pt x="799" y="13600"/>
                  <a:pt x="504" y="13600"/>
                </a:cubicBezTo>
                <a:lnTo>
                  <a:pt x="0" y="13600"/>
                </a:lnTo>
                <a:lnTo>
                  <a:pt x="0" y="16621"/>
                </a:lnTo>
                <a:lnTo>
                  <a:pt x="0" y="19645"/>
                </a:lnTo>
                <a:lnTo>
                  <a:pt x="420" y="19656"/>
                </a:lnTo>
                <a:cubicBezTo>
                  <a:pt x="825" y="19666"/>
                  <a:pt x="843" y="19669"/>
                  <a:pt x="854" y="19750"/>
                </a:cubicBezTo>
                <a:cubicBezTo>
                  <a:pt x="866" y="19834"/>
                  <a:pt x="872" y="19834"/>
                  <a:pt x="1482" y="19834"/>
                </a:cubicBezTo>
                <a:cubicBezTo>
                  <a:pt x="2167" y="19834"/>
                  <a:pt x="2340" y="19875"/>
                  <a:pt x="2473" y="20061"/>
                </a:cubicBezTo>
                <a:cubicBezTo>
                  <a:pt x="2541" y="20157"/>
                  <a:pt x="2548" y="20227"/>
                  <a:pt x="2548" y="20883"/>
                </a:cubicBezTo>
                <a:lnTo>
                  <a:pt x="2548" y="21599"/>
                </a:lnTo>
                <a:lnTo>
                  <a:pt x="5151" y="21599"/>
                </a:lnTo>
                <a:cubicBezTo>
                  <a:pt x="7741" y="21599"/>
                  <a:pt x="7754" y="21600"/>
                  <a:pt x="7766" y="21524"/>
                </a:cubicBezTo>
                <a:cubicBezTo>
                  <a:pt x="7782" y="21425"/>
                  <a:pt x="7849" y="21425"/>
                  <a:pt x="7865" y="21524"/>
                </a:cubicBezTo>
                <a:cubicBezTo>
                  <a:pt x="7876" y="21599"/>
                  <a:pt x="7894" y="21599"/>
                  <a:pt x="9407" y="21599"/>
                </a:cubicBezTo>
                <a:lnTo>
                  <a:pt x="10940" y="21599"/>
                </a:lnTo>
                <a:lnTo>
                  <a:pt x="10952" y="21421"/>
                </a:lnTo>
                <a:cubicBezTo>
                  <a:pt x="10958" y="21323"/>
                  <a:pt x="10980" y="21242"/>
                  <a:pt x="11000" y="21242"/>
                </a:cubicBezTo>
                <a:cubicBezTo>
                  <a:pt x="11021" y="21242"/>
                  <a:pt x="11042" y="21323"/>
                  <a:pt x="11049" y="21421"/>
                </a:cubicBezTo>
                <a:lnTo>
                  <a:pt x="11061" y="21599"/>
                </a:lnTo>
                <a:lnTo>
                  <a:pt x="16332" y="21599"/>
                </a:lnTo>
                <a:lnTo>
                  <a:pt x="21600" y="21599"/>
                </a:lnTo>
                <a:lnTo>
                  <a:pt x="21575" y="21328"/>
                </a:lnTo>
                <a:cubicBezTo>
                  <a:pt x="21561" y="21179"/>
                  <a:pt x="21534" y="20692"/>
                  <a:pt x="21514" y="20248"/>
                </a:cubicBezTo>
                <a:cubicBezTo>
                  <a:pt x="21472" y="19308"/>
                  <a:pt x="21405" y="18703"/>
                  <a:pt x="21287" y="18183"/>
                </a:cubicBezTo>
                <a:cubicBezTo>
                  <a:pt x="21262" y="18069"/>
                  <a:pt x="21242" y="17951"/>
                  <a:pt x="21243" y="17920"/>
                </a:cubicBezTo>
                <a:cubicBezTo>
                  <a:pt x="21244" y="17889"/>
                  <a:pt x="21212" y="17722"/>
                  <a:pt x="21172" y="17548"/>
                </a:cubicBezTo>
                <a:cubicBezTo>
                  <a:pt x="21131" y="17375"/>
                  <a:pt x="21094" y="17171"/>
                  <a:pt x="21088" y="17096"/>
                </a:cubicBezTo>
                <a:cubicBezTo>
                  <a:pt x="21070" y="16863"/>
                  <a:pt x="20944" y="16292"/>
                  <a:pt x="20872" y="16109"/>
                </a:cubicBezTo>
                <a:cubicBezTo>
                  <a:pt x="20833" y="16012"/>
                  <a:pt x="20802" y="15909"/>
                  <a:pt x="20802" y="15880"/>
                </a:cubicBezTo>
                <a:cubicBezTo>
                  <a:pt x="20802" y="15850"/>
                  <a:pt x="20771" y="15743"/>
                  <a:pt x="20733" y="15642"/>
                </a:cubicBezTo>
                <a:cubicBezTo>
                  <a:pt x="20627" y="15361"/>
                  <a:pt x="20538" y="15091"/>
                  <a:pt x="20523" y="15008"/>
                </a:cubicBezTo>
                <a:cubicBezTo>
                  <a:pt x="20516" y="14966"/>
                  <a:pt x="20482" y="14857"/>
                  <a:pt x="20448" y="14764"/>
                </a:cubicBezTo>
                <a:cubicBezTo>
                  <a:pt x="20413" y="14671"/>
                  <a:pt x="20379" y="14567"/>
                  <a:pt x="20372" y="14533"/>
                </a:cubicBezTo>
                <a:cubicBezTo>
                  <a:pt x="20357" y="14461"/>
                  <a:pt x="20261" y="14157"/>
                  <a:pt x="20158" y="13862"/>
                </a:cubicBezTo>
                <a:cubicBezTo>
                  <a:pt x="20081" y="13640"/>
                  <a:pt x="20026" y="13520"/>
                  <a:pt x="19803" y="13060"/>
                </a:cubicBezTo>
                <a:cubicBezTo>
                  <a:pt x="19724" y="12896"/>
                  <a:pt x="19658" y="12752"/>
                  <a:pt x="19656" y="12740"/>
                </a:cubicBezTo>
                <a:cubicBezTo>
                  <a:pt x="19655" y="12728"/>
                  <a:pt x="19544" y="12490"/>
                  <a:pt x="19409" y="12211"/>
                </a:cubicBezTo>
                <a:cubicBezTo>
                  <a:pt x="19099" y="11572"/>
                  <a:pt x="18928" y="11205"/>
                  <a:pt x="18928" y="11177"/>
                </a:cubicBezTo>
                <a:cubicBezTo>
                  <a:pt x="18928" y="11165"/>
                  <a:pt x="18897" y="11109"/>
                  <a:pt x="18859" y="11053"/>
                </a:cubicBezTo>
                <a:cubicBezTo>
                  <a:pt x="18821" y="10997"/>
                  <a:pt x="18724" y="10851"/>
                  <a:pt x="18645" y="10727"/>
                </a:cubicBezTo>
                <a:cubicBezTo>
                  <a:pt x="18565" y="10603"/>
                  <a:pt x="18467" y="10463"/>
                  <a:pt x="18426" y="10416"/>
                </a:cubicBezTo>
                <a:cubicBezTo>
                  <a:pt x="18386" y="10370"/>
                  <a:pt x="18365" y="10332"/>
                  <a:pt x="18378" y="10332"/>
                </a:cubicBezTo>
                <a:cubicBezTo>
                  <a:pt x="18392" y="10332"/>
                  <a:pt x="18352" y="10260"/>
                  <a:pt x="18290" y="10172"/>
                </a:cubicBezTo>
                <a:cubicBezTo>
                  <a:pt x="18139" y="9958"/>
                  <a:pt x="18106" y="9909"/>
                  <a:pt x="17898" y="9582"/>
                </a:cubicBezTo>
                <a:cubicBezTo>
                  <a:pt x="17384" y="8774"/>
                  <a:pt x="16941" y="8164"/>
                  <a:pt x="16751" y="8004"/>
                </a:cubicBezTo>
                <a:cubicBezTo>
                  <a:pt x="16715" y="7973"/>
                  <a:pt x="16511" y="7742"/>
                  <a:pt x="16298" y="7491"/>
                </a:cubicBezTo>
                <a:cubicBezTo>
                  <a:pt x="15503" y="6554"/>
                  <a:pt x="15324" y="6357"/>
                  <a:pt x="15041" y="6115"/>
                </a:cubicBezTo>
                <a:cubicBezTo>
                  <a:pt x="14881" y="5978"/>
                  <a:pt x="14683" y="5804"/>
                  <a:pt x="14600" y="5726"/>
                </a:cubicBezTo>
                <a:cubicBezTo>
                  <a:pt x="14518" y="5648"/>
                  <a:pt x="14256" y="5417"/>
                  <a:pt x="14019" y="5213"/>
                </a:cubicBezTo>
                <a:cubicBezTo>
                  <a:pt x="13782" y="5009"/>
                  <a:pt x="13480" y="4746"/>
                  <a:pt x="13349" y="4629"/>
                </a:cubicBezTo>
                <a:cubicBezTo>
                  <a:pt x="13218" y="4512"/>
                  <a:pt x="13049" y="4374"/>
                  <a:pt x="12971" y="4322"/>
                </a:cubicBezTo>
                <a:cubicBezTo>
                  <a:pt x="12722" y="4156"/>
                  <a:pt x="12509" y="4017"/>
                  <a:pt x="12069" y="3730"/>
                </a:cubicBezTo>
                <a:cubicBezTo>
                  <a:pt x="11832" y="3575"/>
                  <a:pt x="11596" y="3421"/>
                  <a:pt x="11544" y="3385"/>
                </a:cubicBezTo>
                <a:cubicBezTo>
                  <a:pt x="11091" y="3073"/>
                  <a:pt x="10628" y="2780"/>
                  <a:pt x="10457" y="2698"/>
                </a:cubicBezTo>
                <a:cubicBezTo>
                  <a:pt x="10130" y="2541"/>
                  <a:pt x="9135" y="2062"/>
                  <a:pt x="8582" y="1795"/>
                </a:cubicBezTo>
                <a:cubicBezTo>
                  <a:pt x="8304" y="1660"/>
                  <a:pt x="7815" y="1465"/>
                  <a:pt x="7495" y="1360"/>
                </a:cubicBezTo>
                <a:cubicBezTo>
                  <a:pt x="7176" y="1255"/>
                  <a:pt x="6560" y="1050"/>
                  <a:pt x="6127" y="908"/>
                </a:cubicBezTo>
                <a:cubicBezTo>
                  <a:pt x="5694" y="765"/>
                  <a:pt x="5256" y="638"/>
                  <a:pt x="5153" y="624"/>
                </a:cubicBezTo>
                <a:cubicBezTo>
                  <a:pt x="5050" y="611"/>
                  <a:pt x="4814" y="567"/>
                  <a:pt x="4628" y="527"/>
                </a:cubicBezTo>
                <a:cubicBezTo>
                  <a:pt x="4443" y="488"/>
                  <a:pt x="4106" y="421"/>
                  <a:pt x="3879" y="378"/>
                </a:cubicBezTo>
                <a:cubicBezTo>
                  <a:pt x="3652" y="335"/>
                  <a:pt x="3315" y="267"/>
                  <a:pt x="3129" y="227"/>
                </a:cubicBezTo>
                <a:cubicBezTo>
                  <a:pt x="2944" y="186"/>
                  <a:pt x="2704" y="153"/>
                  <a:pt x="2596" y="153"/>
                </a:cubicBezTo>
                <a:cubicBezTo>
                  <a:pt x="2489" y="154"/>
                  <a:pt x="2109" y="130"/>
                  <a:pt x="1753" y="101"/>
                </a:cubicBezTo>
                <a:cubicBezTo>
                  <a:pt x="1396" y="71"/>
                  <a:pt x="856" y="36"/>
                  <a:pt x="552" y="23"/>
                </a:cubicBez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13816">
              <a:defRPr sz="3204"/>
            </a:lvl1pPr>
          </a:lstStyle>
          <a:p>
            <a:r>
              <a:rPr lang="en-US" dirty="0"/>
              <a:t>New studies: </a:t>
            </a:r>
            <a:r>
              <a:rPr lang="fr-CH" dirty="0"/>
              <a:t>4 </a:t>
            </a:r>
            <a:r>
              <a:rPr lang="fr-CH" dirty="0" err="1"/>
              <a:t>coils</a:t>
            </a:r>
            <a:r>
              <a:rPr lang="fr-CH" dirty="0"/>
              <a:t> option vs 6 </a:t>
            </a:r>
            <a:r>
              <a:rPr lang="fr-CH" dirty="0" err="1"/>
              <a:t>coils</a:t>
            </a:r>
            <a:r>
              <a:rPr lang="fr-CH" dirty="0"/>
              <a:t> (</a:t>
            </a:r>
            <a:r>
              <a:rPr lang="fr-CH" dirty="0" err="1"/>
              <a:t>baseline</a:t>
            </a:r>
            <a:r>
              <a:rPr lang="fr-CH" dirty="0"/>
              <a:t>)</a:t>
            </a:r>
            <a:endParaRPr dirty="0"/>
          </a:p>
        </p:txBody>
      </p:sp>
      <p:sp>
        <p:nvSpPr>
          <p:cNvPr id="140" name="Yoke"/>
          <p:cNvSpPr txBox="1"/>
          <p:nvPr/>
        </p:nvSpPr>
        <p:spPr>
          <a:xfrm>
            <a:off x="3614319" y="4799758"/>
            <a:ext cx="604203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Yoke</a:t>
            </a:r>
          </a:p>
        </p:txBody>
      </p:sp>
      <p:sp>
        <p:nvSpPr>
          <p:cNvPr id="141" name="horizontal pad"/>
          <p:cNvSpPr txBox="1"/>
          <p:nvPr/>
        </p:nvSpPr>
        <p:spPr>
          <a:xfrm>
            <a:off x="2674297" y="5488105"/>
            <a:ext cx="1540258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horizontal pad</a:t>
            </a:r>
          </a:p>
        </p:txBody>
      </p:sp>
      <p:sp>
        <p:nvSpPr>
          <p:cNvPr id="142" name="vertical…"/>
          <p:cNvSpPr txBox="1"/>
          <p:nvPr/>
        </p:nvSpPr>
        <p:spPr>
          <a:xfrm>
            <a:off x="-4013" y="3879729"/>
            <a:ext cx="891739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vertical</a:t>
            </a:r>
          </a:p>
          <a:p>
            <a:r>
              <a:rPr dirty="0"/>
              <a:t>pusher </a:t>
            </a:r>
          </a:p>
        </p:txBody>
      </p:sp>
      <p:sp>
        <p:nvSpPr>
          <p:cNvPr id="143" name="iron pole"/>
          <p:cNvSpPr txBox="1"/>
          <p:nvPr/>
        </p:nvSpPr>
        <p:spPr>
          <a:xfrm>
            <a:off x="-2482" y="4551936"/>
            <a:ext cx="98103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iron pole</a:t>
            </a:r>
          </a:p>
        </p:txBody>
      </p:sp>
      <p:sp>
        <p:nvSpPr>
          <p:cNvPr id="144" name="Aluminium Shell"/>
          <p:cNvSpPr txBox="1"/>
          <p:nvPr/>
        </p:nvSpPr>
        <p:spPr>
          <a:xfrm>
            <a:off x="3291565" y="1474710"/>
            <a:ext cx="169533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Aluminum Shell</a:t>
            </a:r>
          </a:p>
        </p:txBody>
      </p:sp>
      <p:sp>
        <p:nvSpPr>
          <p:cNvPr id="145" name="titanium…"/>
          <p:cNvSpPr txBox="1"/>
          <p:nvPr/>
        </p:nvSpPr>
        <p:spPr>
          <a:xfrm>
            <a:off x="630273" y="5471037"/>
            <a:ext cx="1031601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titanium </a:t>
            </a:r>
          </a:p>
          <a:p>
            <a:r>
              <a:rPr dirty="0"/>
              <a:t>pole</a:t>
            </a:r>
          </a:p>
        </p:txBody>
      </p:sp>
      <p:sp>
        <p:nvSpPr>
          <p:cNvPr id="147" name="mid-plane…"/>
          <p:cNvSpPr txBox="1"/>
          <p:nvPr/>
        </p:nvSpPr>
        <p:spPr>
          <a:xfrm>
            <a:off x="1602912" y="5471037"/>
            <a:ext cx="1171462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mid-plane</a:t>
            </a:r>
          </a:p>
          <a:p>
            <a:r>
              <a:t> shim</a:t>
            </a:r>
          </a:p>
        </p:txBody>
      </p:sp>
      <p:sp>
        <p:nvSpPr>
          <p:cNvPr id="148" name="inter-coil…"/>
          <p:cNvSpPr txBox="1"/>
          <p:nvPr/>
        </p:nvSpPr>
        <p:spPr>
          <a:xfrm>
            <a:off x="0" y="4957443"/>
            <a:ext cx="1031489" cy="61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inter-coil</a:t>
            </a:r>
          </a:p>
          <a:p>
            <a:r>
              <a:rPr dirty="0"/>
              <a:t>shim</a:t>
            </a:r>
          </a:p>
        </p:txBody>
      </p:sp>
      <p:sp>
        <p:nvSpPr>
          <p:cNvPr id="149" name="Ligne"/>
          <p:cNvSpPr/>
          <p:nvPr/>
        </p:nvSpPr>
        <p:spPr>
          <a:xfrm flipV="1">
            <a:off x="939409" y="4957443"/>
            <a:ext cx="182164" cy="18216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8AC51302-C2EE-456B-A414-AC7D081B2D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" t="3404" r="27615" b="4646"/>
          <a:stretch/>
        </p:blipFill>
        <p:spPr>
          <a:xfrm>
            <a:off x="5023844" y="1474710"/>
            <a:ext cx="3970204" cy="3922633"/>
          </a:xfrm>
          <a:prstGeom prst="rect">
            <a:avLst/>
          </a:prstGeom>
        </p:spPr>
      </p:pic>
      <p:sp>
        <p:nvSpPr>
          <p:cNvPr id="18" name="Yoke">
            <a:extLst>
              <a:ext uri="{FF2B5EF4-FFF2-40B4-BE49-F238E27FC236}">
                <a16:creationId xmlns:a16="http://schemas.microsoft.com/office/drawing/2014/main" id="{4AEDC5E5-84D8-4055-8759-7C1E8C7BE5A6}"/>
              </a:ext>
            </a:extLst>
          </p:cNvPr>
          <p:cNvSpPr txBox="1"/>
          <p:nvPr/>
        </p:nvSpPr>
        <p:spPr>
          <a:xfrm>
            <a:off x="6132181" y="5048525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Coil1</a:t>
            </a:r>
            <a:endParaRPr sz="1400" dirty="0"/>
          </a:p>
        </p:txBody>
      </p:sp>
      <p:sp>
        <p:nvSpPr>
          <p:cNvPr id="19" name="Yoke">
            <a:extLst>
              <a:ext uri="{FF2B5EF4-FFF2-40B4-BE49-F238E27FC236}">
                <a16:creationId xmlns:a16="http://schemas.microsoft.com/office/drawing/2014/main" id="{DBEA04F7-49D1-444C-BF46-BC70D5B5A07D}"/>
              </a:ext>
            </a:extLst>
          </p:cNvPr>
          <p:cNvSpPr txBox="1"/>
          <p:nvPr/>
        </p:nvSpPr>
        <p:spPr>
          <a:xfrm>
            <a:off x="6114110" y="4699707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Coil2</a:t>
            </a:r>
            <a:endParaRPr sz="1400" dirty="0"/>
          </a:p>
        </p:txBody>
      </p:sp>
      <p:sp>
        <p:nvSpPr>
          <p:cNvPr id="20" name="Yoke">
            <a:extLst>
              <a:ext uri="{FF2B5EF4-FFF2-40B4-BE49-F238E27FC236}">
                <a16:creationId xmlns:a16="http://schemas.microsoft.com/office/drawing/2014/main" id="{7467885D-8DAB-42ED-BAFB-F0A00D4C2589}"/>
              </a:ext>
            </a:extLst>
          </p:cNvPr>
          <p:cNvSpPr txBox="1"/>
          <p:nvPr/>
        </p:nvSpPr>
        <p:spPr>
          <a:xfrm>
            <a:off x="6132181" y="4343202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Coil3</a:t>
            </a:r>
            <a:endParaRPr sz="1400" dirty="0"/>
          </a:p>
        </p:txBody>
      </p:sp>
      <p:sp>
        <p:nvSpPr>
          <p:cNvPr id="21" name="Yoke">
            <a:extLst>
              <a:ext uri="{FF2B5EF4-FFF2-40B4-BE49-F238E27FC236}">
                <a16:creationId xmlns:a16="http://schemas.microsoft.com/office/drawing/2014/main" id="{2CB547EF-A6F6-4C85-9319-AEBF774C4CBE}"/>
              </a:ext>
            </a:extLst>
          </p:cNvPr>
          <p:cNvSpPr txBox="1"/>
          <p:nvPr/>
        </p:nvSpPr>
        <p:spPr>
          <a:xfrm>
            <a:off x="2382096" y="4980317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Coil1</a:t>
            </a:r>
            <a:endParaRPr sz="1400" dirty="0"/>
          </a:p>
        </p:txBody>
      </p:sp>
      <p:sp>
        <p:nvSpPr>
          <p:cNvPr id="22" name="Yoke">
            <a:extLst>
              <a:ext uri="{FF2B5EF4-FFF2-40B4-BE49-F238E27FC236}">
                <a16:creationId xmlns:a16="http://schemas.microsoft.com/office/drawing/2014/main" id="{054FCCCB-DE8F-4F9C-A526-3F5AA2ED6F1E}"/>
              </a:ext>
            </a:extLst>
          </p:cNvPr>
          <p:cNvSpPr txBox="1"/>
          <p:nvPr/>
        </p:nvSpPr>
        <p:spPr>
          <a:xfrm>
            <a:off x="2364025" y="4631499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Coil2</a:t>
            </a:r>
            <a:endParaRPr sz="1400" dirty="0"/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87F16679-5168-0348-8FBC-6845C475B77C}"/>
              </a:ext>
            </a:extLst>
          </p:cNvPr>
          <p:cNvSpPr txBox="1"/>
          <p:nvPr/>
        </p:nvSpPr>
        <p:spPr>
          <a:xfrm>
            <a:off x="3739353" y="6412770"/>
            <a:ext cx="247609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2, </a:t>
            </a:r>
            <a:r>
              <a:rPr dirty="0"/>
              <a:t>20</a:t>
            </a:r>
            <a:r>
              <a:rPr lang="fr-CH" dirty="0"/>
              <a:t>20 – D. Martins Araujo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987832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ERNCorporate4-3">
  <a:themeElements>
    <a:clrScheme name="CERNCorporate4-3">
      <a:dk1>
        <a:srgbClr val="104282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Corporate4-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6243</TotalTime>
  <Words>1438</Words>
  <Application>Microsoft Macintosh PowerPoint</Application>
  <PresentationFormat>Affichage à l'écran (4:3)</PresentationFormat>
  <Paragraphs>397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CERNCorporate4-3</vt:lpstr>
      <vt:lpstr>HEPDipo  Status of the cable trials Historic of the conceptual design New studies</vt:lpstr>
      <vt:lpstr>Status of cable trials</vt:lpstr>
      <vt:lpstr>Baseline geometry with 25 kg of load – hard way bend – z deviation</vt:lpstr>
      <vt:lpstr>Baseline geometry with 25 kg of load – hard way bend – radial deviation</vt:lpstr>
      <vt:lpstr>Baseline geometry with 25 kg of load – easy way bend – radial deviation</vt:lpstr>
      <vt:lpstr>Status of cable trials</vt:lpstr>
      <vt:lpstr>Brief historic of modelling and options</vt:lpstr>
      <vt:lpstr>Status of models and design</vt:lpstr>
      <vt:lpstr>New studies: 4 coils option vs 6 coils (baseline)</vt:lpstr>
      <vt:lpstr>4 coils option vs 6 coils (baseline)</vt:lpstr>
      <vt:lpstr>Magnetic results comparison (85 % of LL – 4.2 K) </vt:lpstr>
      <vt:lpstr>Stress on coils comparison</vt:lpstr>
      <vt:lpstr>Mechanical results comparison </vt:lpstr>
      <vt:lpstr>Parametric analysis: horizontal tolerance</vt:lpstr>
      <vt:lpstr>Parametric analysis: horizontal tolerance</vt:lpstr>
      <vt:lpstr>Parametric analysis: vertical tolerance</vt:lpstr>
      <vt:lpstr>Parametric analysis: vertical tolerance - coils</vt:lpstr>
      <vt:lpstr>Parametric analysis: vertical tolerance – Ti pole</vt:lpstr>
      <vt:lpstr>Conclusions about the 4 coils option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FRESCA3  4 Coils option, 15 and 16 T 2D magnetic and mechanical results</dc:title>
  <cp:lastModifiedBy>Douglas Martins Araujo</cp:lastModifiedBy>
  <cp:revision>141</cp:revision>
  <cp:lastPrinted>2020-04-02T13:13:04Z</cp:lastPrinted>
  <dcterms:modified xsi:type="dcterms:W3CDTF">2020-04-02T13:29:51Z</dcterms:modified>
</cp:coreProperties>
</file>