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8"/>
  </p:notesMasterIdLst>
  <p:sldIdLst>
    <p:sldId id="554" r:id="rId2"/>
    <p:sldId id="1190" r:id="rId3"/>
    <p:sldId id="1210" r:id="rId4"/>
    <p:sldId id="1188" r:id="rId5"/>
    <p:sldId id="1173" r:id="rId6"/>
    <p:sldId id="1175" r:id="rId7"/>
    <p:sldId id="1176" r:id="rId8"/>
    <p:sldId id="1193" r:id="rId9"/>
    <p:sldId id="1209" r:id="rId10"/>
    <p:sldId id="1207" r:id="rId11"/>
    <p:sldId id="1208" r:id="rId12"/>
    <p:sldId id="1194" r:id="rId13"/>
    <p:sldId id="1195" r:id="rId14"/>
    <p:sldId id="1196" r:id="rId15"/>
    <p:sldId id="1198" r:id="rId16"/>
    <p:sldId id="1178" r:id="rId17"/>
    <p:sldId id="1179" r:id="rId18"/>
    <p:sldId id="1180" r:id="rId19"/>
    <p:sldId id="1181" r:id="rId20"/>
    <p:sldId id="1182" r:id="rId21"/>
    <p:sldId id="1183" r:id="rId22"/>
    <p:sldId id="1184" r:id="rId23"/>
    <p:sldId id="1185" r:id="rId24"/>
    <p:sldId id="1189" r:id="rId25"/>
    <p:sldId id="1211" r:id="rId26"/>
    <p:sldId id="1212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roen Koelemeij" initials="JK" lastIdx="1" clrIdx="0">
    <p:extLst>
      <p:ext uri="{19B8F6BF-5375-455C-9EA6-DF929625EA0E}">
        <p15:presenceInfo xmlns:p15="http://schemas.microsoft.com/office/powerpoint/2012/main" userId="Jeroen Koelemeij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  <a:srgbClr val="4472C4"/>
    <a:srgbClr val="548235"/>
    <a:srgbClr val="8FAADC"/>
    <a:srgbClr val="993366"/>
    <a:srgbClr val="DF9514"/>
    <a:srgbClr val="00B050"/>
    <a:srgbClr val="FFFFFF"/>
    <a:srgbClr val="D2716F"/>
    <a:srgbClr val="0088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41" autoAdjust="0"/>
    <p:restoredTop sz="94660"/>
  </p:normalViewPr>
  <p:slideViewPr>
    <p:cSldViewPr>
      <p:cViewPr varScale="1">
        <p:scale>
          <a:sx n="81" d="100"/>
          <a:sy n="81" d="100"/>
        </p:scale>
        <p:origin x="46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9A6497-02F8-40BF-A4B7-E2E0C37FA729}" type="datetimeFigureOut">
              <a:rPr lang="en-US" smtClean="0"/>
              <a:t>2/8/2024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2C3A66-CE11-4F9E-8FAF-C77AA8A19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36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7C516-3761-4E8C-8238-01CD2E34D2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2022AE-F88E-43A6-8D30-B3E9EEC644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CFA927-C0F1-46D8-84B9-6048AD9E3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fld id="{05F9DA6A-61E7-427A-B763-04F6B41481C0}" type="datetime1">
              <a:rPr lang="en-US" smtClean="0"/>
              <a:t>2/8/2024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F01D1-78FC-4A8E-9AA8-E77738986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73CCB-BE26-4D89-87C5-0DE4C45AD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82900" y="6356350"/>
            <a:ext cx="656700" cy="365125"/>
          </a:xfrm>
        </p:spPr>
        <p:txBody>
          <a:bodyPr/>
          <a:lstStyle>
            <a:lvl1pPr algn="r">
              <a:defRPr/>
            </a:lvl1pPr>
          </a:lstStyle>
          <a:p>
            <a:fld id="{3B949BC6-0B50-4768-A024-7AB035D16C1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D:\Work\Talks\Figs\VUlogo_NL_Wit_HR_RGB_tcm9-201376.png">
            <a:extLst>
              <a:ext uri="{FF2B5EF4-FFF2-40B4-BE49-F238E27FC236}">
                <a16:creationId xmlns:a16="http://schemas.microsoft.com/office/drawing/2014/main" id="{19ABBC37-1929-4293-BE5D-757B1B8EBFD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6311900"/>
            <a:ext cx="1697505" cy="5051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81769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E45D7-F1D0-472F-B7CF-44761D2AA6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A19CD7-6127-47C9-903C-65AA782398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7B5CF8-B053-4C47-A176-DB5E440CB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72E7D-A20B-421B-9167-AAFD337A335C}" type="datetime1">
              <a:rPr lang="en-US" smtClean="0"/>
              <a:t>2/8/2024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380403-6781-4AE0-B575-6A6A0ABE8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B9AED-87BF-47F4-AE83-33053FDDD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9BC6-0B50-4768-A024-7AB035D16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66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A146CE-F440-4836-BC28-716D8E66C2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DE4B50-C029-4791-87D6-E2FD16E0B1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5876E1-5E12-4C01-B688-25B3450E5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FFA5A-D48C-401A-B31E-0D1E31D555F3}" type="datetime1">
              <a:rPr lang="en-US" smtClean="0"/>
              <a:t>2/8/2024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9004F1-1DC9-4F5F-B23E-D566D4D47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4A3DD4-D919-468D-9006-524F06299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9BC6-0B50-4768-A024-7AB035D16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306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17F20-376D-431B-99EE-7E6BBE51B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87005-D40A-4227-AF5E-2CCE0EF8C2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8EA04E-EBFB-45E9-8C2E-F97459C3A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fld id="{3319D6FE-E2B7-4616-A7F8-3CC19FAECE47}" type="datetime1">
              <a:rPr lang="en-US" smtClean="0"/>
              <a:t>2/8/2024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1C318-7E7F-4AFA-999A-E22DDA397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7D6C39-0583-4FE7-B8EE-36C9F31B6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82900" y="6356350"/>
            <a:ext cx="656700" cy="365125"/>
          </a:xfrm>
        </p:spPr>
        <p:txBody>
          <a:bodyPr/>
          <a:lstStyle>
            <a:lvl1pPr algn="r">
              <a:defRPr/>
            </a:lvl1pPr>
          </a:lstStyle>
          <a:p>
            <a:fld id="{3B949BC6-0B50-4768-A024-7AB035D16C1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D:\Work\Talks\Figs\VUlogo_NL_Wit_HR_RGB_tcm9-201376.png">
            <a:extLst>
              <a:ext uri="{FF2B5EF4-FFF2-40B4-BE49-F238E27FC236}">
                <a16:creationId xmlns:a16="http://schemas.microsoft.com/office/drawing/2014/main" id="{3D44956D-D8C5-479B-BAE2-D426E44F72F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6311900"/>
            <a:ext cx="1697505" cy="5051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29769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E1E6F-75BC-429C-8E6E-5692B1478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26E3ED-5E12-4764-BD3C-BD947CC75F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DD87F9-AF43-4B05-AEFD-1685627DF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933B8-BCAA-4981-ACEA-475F432FA66B}" type="datetime1">
              <a:rPr lang="en-US" smtClean="0"/>
              <a:t>2/8/2024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2AFF73-382C-4E94-B6A6-199FD7DC8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05ACD0-9BD4-47A0-B206-E4B1ADD3D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9BC6-0B50-4768-A024-7AB035D16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813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484D1-9C9C-4A1E-9A4B-3497DF074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26CF4A-C4B5-434F-9B7E-EEC4D2165C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70F990-E18E-406A-AE27-734CC3C4E8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690D14-846F-45C9-9862-94F4D5864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67942-3D4C-412C-84A8-10BDE80DBD56}" type="datetime1">
              <a:rPr lang="en-US" smtClean="0"/>
              <a:t>2/8/2024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0038B4-EB57-4086-93DC-5B89B903A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BF8DCF-956B-4305-BE25-71932B366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9BC6-0B50-4768-A024-7AB035D16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06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94A6C-CF94-42E1-AD69-831DA636F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19C050-B974-4C60-88D5-12CB36BD6A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C358C9-B60B-4DF8-99FE-8D8278557D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3E71B1-A3A4-460E-8C89-5FA661E4EF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AA9DFC-104C-4A8F-83F1-D677B1A310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78BF0BB-E580-41F2-B307-2A69FFEE7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EA63EBA5-0971-47F2-82A5-3F4549F66DD1}" type="datetime1">
              <a:rPr lang="en-US" smtClean="0"/>
              <a:pPr/>
              <a:t>2/8/2024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E6903C-515D-4407-9DDB-59F1D94F4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3B4390-4AFD-49B4-8CE1-D367A351D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3B949BC6-0B50-4768-A024-7AB035D16C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715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7ED80-6D8F-49A3-9BD1-D0E1B70D8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B6D053-4B52-49C8-9DA5-C515B6127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EFAF-006A-4AB7-9689-1DB1076E4AB3}" type="datetime1">
              <a:rPr lang="en-US" smtClean="0"/>
              <a:t>2/8/2024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8635AA-7D42-4FCD-8949-C07A4EB31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9DE2D7-36C2-41E3-AE15-3D05075FD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9BC6-0B50-4768-A024-7AB035D16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239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5289C7-9784-405E-A664-1A519D28B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31A5-CB13-44BF-8BA1-EB5F4061C54A}" type="datetime1">
              <a:rPr lang="en-US" smtClean="0"/>
              <a:t>2/8/2024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92701A-9D8B-49DF-B64E-3F7C226CA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A4C537-580B-4FED-A7CF-494791D85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9BC6-0B50-4768-A024-7AB035D16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494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C6EE3-37E2-441B-9E34-B4B57164AD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E6AFD4-3500-4974-B642-5D20F70A4E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53ED8F-E99C-49A8-AE6F-0A1606A093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4C3009-072D-481B-BEC7-1D8F34761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A355C-8587-40C4-B39E-AFE5DA6082BD}" type="datetime1">
              <a:rPr lang="en-US" smtClean="0"/>
              <a:t>2/8/2024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6E4646-5567-456B-ABD3-C31C476CD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8A4625-9241-4A52-8A8C-805A30785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9BC6-0B50-4768-A024-7AB035D16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93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A3D4A-5806-4621-9C9E-2420238B9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269017-C911-42E0-A55A-D790BE8B1E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9190FB-114D-46F5-8685-0BED3F1F41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773FEE-D146-4569-91A3-C45488FC7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E004-42BE-443B-BCB3-5F98221C73C4}" type="datetime1">
              <a:rPr lang="en-US" smtClean="0"/>
              <a:t>2/8/2024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1B9A39-B23E-4FAE-A6CA-5BBFD7057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52B801-D718-4EE0-A4B2-74F6FB391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9BC6-0B50-4768-A024-7AB035D16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67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818C85-B6AA-4215-9E18-A75976953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2B3256-72DF-45C5-88E1-10685369B0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5A0639-D29D-4C8A-A942-7570BEDDEC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66BB1-FA5C-432C-A081-427BE7CC0780}" type="datetime1">
              <a:rPr lang="en-US" smtClean="0"/>
              <a:t>2/8/2024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28AA51-593B-4B69-B63A-B5E58F1484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D064F6-99E9-409A-B888-3D59B41563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49BC6-0B50-4768-A024-7AB035D16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816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Calibri" panose="020F0502020204030204" pitchFamily="34" charset="0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.png"/><Relationship Id="rId3" Type="http://schemas.microsoft.com/office/2007/relationships/hdphoto" Target="../media/hdphoto1.wdp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17" Type="http://schemas.openxmlformats.org/officeDocument/2006/relationships/image" Target="../media/image15.png"/><Relationship Id="rId2" Type="http://schemas.openxmlformats.org/officeDocument/2006/relationships/image" Target="../media/image2.jpeg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3.jpe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3.jpe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12" Type="http://schemas.openxmlformats.org/officeDocument/2006/relationships/image" Target="../media/image52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11" Type="http://schemas.openxmlformats.org/officeDocument/2006/relationships/image" Target="../media/image51.png"/><Relationship Id="rId5" Type="http://schemas.openxmlformats.org/officeDocument/2006/relationships/image" Target="../media/image45.jpeg"/><Relationship Id="rId10" Type="http://schemas.openxmlformats.org/officeDocument/2006/relationships/image" Target="../media/image50.svg"/><Relationship Id="rId4" Type="http://schemas.openxmlformats.org/officeDocument/2006/relationships/image" Target="../media/image44.svg"/><Relationship Id="rId9" Type="http://schemas.openxmlformats.org/officeDocument/2006/relationships/image" Target="../media/image49.png"/><Relationship Id="rId14" Type="http://schemas.openxmlformats.org/officeDocument/2006/relationships/image" Target="../media/image5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25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12" Type="http://schemas.openxmlformats.org/officeDocument/2006/relationships/image" Target="../media/image52.png"/><Relationship Id="rId2" Type="http://schemas.openxmlformats.org/officeDocument/2006/relationships/image" Target="../media/image42.png"/><Relationship Id="rId16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11" Type="http://schemas.openxmlformats.org/officeDocument/2006/relationships/image" Target="../media/image51.png"/><Relationship Id="rId5" Type="http://schemas.openxmlformats.org/officeDocument/2006/relationships/image" Target="../media/image45.jpeg"/><Relationship Id="rId15" Type="http://schemas.openxmlformats.org/officeDocument/2006/relationships/image" Target="../media/image53.jpeg"/><Relationship Id="rId10" Type="http://schemas.openxmlformats.org/officeDocument/2006/relationships/image" Target="../media/image50.svg"/><Relationship Id="rId4" Type="http://schemas.openxmlformats.org/officeDocument/2006/relationships/image" Target="../media/image44.svg"/><Relationship Id="rId9" Type="http://schemas.openxmlformats.org/officeDocument/2006/relationships/image" Target="../media/image49.png"/><Relationship Id="rId14" Type="http://schemas.openxmlformats.org/officeDocument/2006/relationships/image" Target="../media/image26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6.png"/><Relationship Id="rId7" Type="http://schemas.openxmlformats.org/officeDocument/2006/relationships/image" Target="../media/image58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61.png"/><Relationship Id="rId7" Type="http://schemas.openxmlformats.org/officeDocument/2006/relationships/image" Target="../media/image12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56.png"/><Relationship Id="rId4" Type="http://schemas.openxmlformats.org/officeDocument/2006/relationships/image" Target="../media/image6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74.jpeg"/><Relationship Id="rId7" Type="http://schemas.openxmlformats.org/officeDocument/2006/relationships/image" Target="../media/image77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11" Type="http://schemas.openxmlformats.org/officeDocument/2006/relationships/image" Target="../media/image3.png"/><Relationship Id="rId5" Type="http://schemas.openxmlformats.org/officeDocument/2006/relationships/image" Target="../media/image10.png"/><Relationship Id="rId10" Type="http://schemas.openxmlformats.org/officeDocument/2006/relationships/image" Target="../media/image79.png"/><Relationship Id="rId4" Type="http://schemas.openxmlformats.org/officeDocument/2006/relationships/image" Target="../media/image75.png"/><Relationship Id="rId9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lonets.eu/clonets.html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3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asterics2020.eu/sites/default/files/documents/asterics-d5.14.pdf" TargetMode="External"/><Relationship Id="rId11" Type="http://schemas.openxmlformats.org/officeDocument/2006/relationships/image" Target="../media/image40.jpeg"/><Relationship Id="rId5" Type="http://schemas.openxmlformats.org/officeDocument/2006/relationships/image" Target="../media/image35.jpeg"/><Relationship Id="rId10" Type="http://schemas.openxmlformats.org/officeDocument/2006/relationships/image" Target="../media/image39.png"/><Relationship Id="rId4" Type="http://schemas.openxmlformats.org/officeDocument/2006/relationships/image" Target="../media/image34.jpeg"/><Relationship Id="rId9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D7F740D-399B-08D6-1E1B-9A109C4332D9}"/>
              </a:ext>
            </a:extLst>
          </p:cNvPr>
          <p:cNvSpPr/>
          <p:nvPr/>
        </p:nvSpPr>
        <p:spPr>
          <a:xfrm>
            <a:off x="370114" y="6299397"/>
            <a:ext cx="2057400" cy="5255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 descr="C:\DATA\Work\OPNT\Artwork\251kmLink_ESA_20180607_155527.jpg">
            <a:extLst>
              <a:ext uri="{FF2B5EF4-FFF2-40B4-BE49-F238E27FC236}">
                <a16:creationId xmlns:a16="http://schemas.microsoft.com/office/drawing/2014/main" id="{0212B347-C0BE-4E7C-9B41-1379BC045E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409" t="17596" r="6136" b="4571"/>
          <a:stretch/>
        </p:blipFill>
        <p:spPr bwMode="auto">
          <a:xfrm rot="16200000" flipH="1">
            <a:off x="8910717" y="1197864"/>
            <a:ext cx="3366101" cy="244233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7D3233E-594B-4CEE-B869-86E24B596F89}"/>
              </a:ext>
            </a:extLst>
          </p:cNvPr>
          <p:cNvSpPr/>
          <p:nvPr/>
        </p:nvSpPr>
        <p:spPr>
          <a:xfrm>
            <a:off x="9144000" y="609600"/>
            <a:ext cx="3048000" cy="3581400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73B914-D73F-4277-BBA3-5DD87F0A93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" y="674531"/>
            <a:ext cx="9220200" cy="1181070"/>
          </a:xfrm>
        </p:spPr>
        <p:txBody>
          <a:bodyPr anchor="t">
            <a:noAutofit/>
          </a:bodyPr>
          <a:lstStyle/>
          <a:p>
            <a:pPr algn="l">
              <a:lnSpc>
                <a:spcPct val="100000"/>
              </a:lnSpc>
            </a:pPr>
            <a:r>
              <a:rPr lang="en-US" sz="2400" b="1" i="0" dirty="0">
                <a:effectLst/>
              </a:rPr>
              <a:t>Applications enabled by precise time &amp; frequency services and their integration into existing networks</a:t>
            </a:r>
            <a:endParaRPr lang="en-US" sz="2400" b="1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E7693927-F823-4AD9-9F04-FB5912141105}"/>
              </a:ext>
            </a:extLst>
          </p:cNvPr>
          <p:cNvSpPr txBox="1">
            <a:spLocks/>
          </p:cNvSpPr>
          <p:nvPr/>
        </p:nvSpPr>
        <p:spPr>
          <a:xfrm>
            <a:off x="325014" y="2198098"/>
            <a:ext cx="9144000" cy="21756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Dr. Jeroen C. J. Koelemeij			</a:t>
            </a:r>
          </a:p>
          <a:p>
            <a:pPr algn="l"/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Vrije Universiteit Amsterdam (The Netherlands)</a:t>
            </a:r>
          </a:p>
          <a:p>
            <a:pPr algn="l"/>
            <a:endParaRPr lang="en-US" sz="100" b="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sz="2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GÉANT Time and Frequency Workshop</a:t>
            </a:r>
          </a:p>
          <a:p>
            <a:pPr algn="l"/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CERN</a:t>
            </a:r>
          </a:p>
          <a:p>
            <a:pPr algn="l"/>
            <a:r>
              <a:rPr lang="en-US" sz="1600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February 8, 2024</a:t>
            </a:r>
          </a:p>
        </p:txBody>
      </p:sp>
      <p:pic>
        <p:nvPicPr>
          <p:cNvPr id="3" name="Picture 2" descr="Quantum Delta NL | Swapcard">
            <a:extLst>
              <a:ext uri="{FF2B5EF4-FFF2-40B4-BE49-F238E27FC236}">
                <a16:creationId xmlns:a16="http://schemas.microsoft.com/office/drawing/2014/main" id="{198FD4AA-8BF8-48E3-0127-B67E6288B8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76" b="18439"/>
          <a:stretch/>
        </p:blipFill>
        <p:spPr bwMode="auto">
          <a:xfrm>
            <a:off x="609600" y="4917858"/>
            <a:ext cx="2589269" cy="83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F1081D2-951C-F3B1-6F38-F1A21B30B9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44061" y="5243528"/>
            <a:ext cx="761739" cy="12334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631E0EC-F6DC-FD0E-7E21-158C1C7CE40E}"/>
              </a:ext>
            </a:extLst>
          </p:cNvPr>
          <p:cNvSpPr txBox="1"/>
          <p:nvPr/>
        </p:nvSpPr>
        <p:spPr>
          <a:xfrm>
            <a:off x="3581400" y="4724400"/>
            <a:ext cx="5313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Research carried out in collaboration with/with support from: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 descr="SURFnet - Wikipedia">
            <a:extLst>
              <a:ext uri="{FF2B5EF4-FFF2-40B4-BE49-F238E27FC236}">
                <a16:creationId xmlns:a16="http://schemas.microsoft.com/office/drawing/2014/main" id="{C62A4987-80F9-CBD3-DD4D-DAC4DCC239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065" y="5289193"/>
            <a:ext cx="1260335" cy="654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6">
            <a:extLst>
              <a:ext uri="{FF2B5EF4-FFF2-40B4-BE49-F238E27FC236}">
                <a16:creationId xmlns:a16="http://schemas.microsoft.com/office/drawing/2014/main" id="{6167ED93-3609-7BEA-9517-7F1189B4F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96400" y="4917858"/>
            <a:ext cx="1466350" cy="821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EURAMET - European Association of National Metrology Institutes">
            <a:extLst>
              <a:ext uri="{FF2B5EF4-FFF2-40B4-BE49-F238E27FC236}">
                <a16:creationId xmlns:a16="http://schemas.microsoft.com/office/drawing/2014/main" id="{517C08EA-F5A6-A987-BB44-93D7435DE6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5200" y="5181600"/>
            <a:ext cx="1114911" cy="573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7" descr="https://encrypted-tbn1.gstatic.com/images?q=tbn:ANd9GcStwYEPEITBfFP83kepnPACsVZ6jJQUPZ29Exe47AnqlFoo_CJocU-uGx9g">
            <a:extLst>
              <a:ext uri="{FF2B5EF4-FFF2-40B4-BE49-F238E27FC236}">
                <a16:creationId xmlns:a16="http://schemas.microsoft.com/office/drawing/2014/main" id="{3487FAE0-6748-72E9-E364-B63CE4B271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0439" y="5867400"/>
            <a:ext cx="973161" cy="697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7">
            <a:extLst>
              <a:ext uri="{FF2B5EF4-FFF2-40B4-BE49-F238E27FC236}">
                <a16:creationId xmlns:a16="http://schemas.microsoft.com/office/drawing/2014/main" id="{C1CCC99A-11C6-0EC5-7137-2A711E6342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5905" y="5867400"/>
            <a:ext cx="1050095" cy="440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http://ic.tweakimg.net/ext/i/1238605490.png">
            <a:extLst>
              <a:ext uri="{FF2B5EF4-FFF2-40B4-BE49-F238E27FC236}">
                <a16:creationId xmlns:a16="http://schemas.microsoft.com/office/drawing/2014/main" id="{A3D80C2C-42A8-C45B-0ADE-E7CBA1DECF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400" y="5831396"/>
            <a:ext cx="520177" cy="792088"/>
          </a:xfrm>
          <a:prstGeom prst="rect">
            <a:avLst/>
          </a:prstGeom>
          <a:noFill/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BA01CFC-A5EF-2235-9345-657618F4E0A0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93295" y="5257800"/>
            <a:ext cx="1202705" cy="464699"/>
          </a:xfrm>
          <a:prstGeom prst="rect">
            <a:avLst/>
          </a:prstGeom>
        </p:spPr>
      </p:pic>
      <p:pic>
        <p:nvPicPr>
          <p:cNvPr id="17" name="Picture 2" descr="D:\Work\Talks\Figs\VUlogo_NL_Wit_HR_RGB_tcm9-201376.png">
            <a:extLst>
              <a:ext uri="{FF2B5EF4-FFF2-40B4-BE49-F238E27FC236}">
                <a16:creationId xmlns:a16="http://schemas.microsoft.com/office/drawing/2014/main" id="{A406F538-1DCA-B903-29A8-471F06342B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9565" y="2153031"/>
            <a:ext cx="3007235" cy="894969"/>
          </a:xfrm>
          <a:prstGeom prst="rect">
            <a:avLst/>
          </a:prstGeom>
          <a:noFill/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0B53F49-84FB-8C87-38A2-70A763290CCB}"/>
              </a:ext>
            </a:extLst>
          </p:cNvPr>
          <p:cNvSpPr/>
          <p:nvPr/>
        </p:nvSpPr>
        <p:spPr>
          <a:xfrm>
            <a:off x="366178" y="4711682"/>
            <a:ext cx="11455708" cy="1993918"/>
          </a:xfrm>
          <a:prstGeom prst="rect">
            <a:avLst/>
          </a:pr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0" descr="http://www.ezcompany.nl/sites/ezcompany.nl/files/styles/projectimage/public/TU-Delft.png">
            <a:extLst>
              <a:ext uri="{FF2B5EF4-FFF2-40B4-BE49-F238E27FC236}">
                <a16:creationId xmlns:a16="http://schemas.microsoft.com/office/drawing/2014/main" id="{53019C93-B1A6-7CD7-5716-E1BD02CE79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905" b="25476"/>
          <a:stretch/>
        </p:blipFill>
        <p:spPr bwMode="auto">
          <a:xfrm>
            <a:off x="762000" y="5943599"/>
            <a:ext cx="1464026" cy="609601"/>
          </a:xfrm>
          <a:prstGeom prst="rect">
            <a:avLst/>
          </a:prstGeom>
          <a:noFill/>
        </p:spPr>
      </p:pic>
      <p:pic>
        <p:nvPicPr>
          <p:cNvPr id="19" name="Picture 2" descr="Diverimpacts - UvA - University of Amsterdam, The Netherlands">
            <a:extLst>
              <a:ext uri="{FF2B5EF4-FFF2-40B4-BE49-F238E27FC236}">
                <a16:creationId xmlns:a16="http://schemas.microsoft.com/office/drawing/2014/main" id="{82B14AA0-E722-5B3A-2964-6F82BCE308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4415" y="5858877"/>
            <a:ext cx="2006585" cy="727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36FBB1E-1F14-1D39-28D8-9B49D29FEBA7}"/>
              </a:ext>
            </a:extLst>
          </p:cNvPr>
          <p:cNvSpPr txBox="1"/>
          <p:nvPr/>
        </p:nvSpPr>
        <p:spPr>
          <a:xfrm>
            <a:off x="5334000" y="6324600"/>
            <a:ext cx="20160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b="1" dirty="0"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rPr>
              <a:t>Marc Weiss Consulting</a:t>
            </a:r>
            <a:endParaRPr lang="en-US" sz="1600" b="1" dirty="0">
              <a:latin typeface="Calibri Light" panose="020F0302020204030204" pitchFamily="34" charset="0"/>
              <a:ea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7AC23667-B2FE-C74A-7AF8-ACD020109E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5071" y="6019800"/>
            <a:ext cx="629729" cy="57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>
            <a:extLst>
              <a:ext uri="{FF2B5EF4-FFF2-40B4-BE49-F238E27FC236}">
                <a16:creationId xmlns:a16="http://schemas.microsoft.com/office/drawing/2014/main" id="{5FD94664-8193-3134-4A1B-211447F776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048" y="6019800"/>
            <a:ext cx="564352" cy="564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59079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8BB57-A07E-7BFF-25B2-B48D3C887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2400"/>
            <a:ext cx="10515600" cy="1205057"/>
          </a:xfrm>
        </p:spPr>
        <p:txBody>
          <a:bodyPr>
            <a:normAutofit/>
          </a:bodyPr>
          <a:lstStyle/>
          <a:p>
            <a:r>
              <a:rPr lang="en-GB" sz="3600" dirty="0"/>
              <a:t>‘</a:t>
            </a:r>
            <a:r>
              <a:rPr lang="en-GB" sz="3600" dirty="0" err="1"/>
              <a:t>SuperGPS</a:t>
            </a:r>
            <a:r>
              <a:rPr lang="en-GB" sz="3600" dirty="0"/>
              <a:t>’ project</a:t>
            </a:r>
            <a:br>
              <a:rPr lang="en-GB" sz="3600" dirty="0"/>
            </a:br>
            <a:r>
              <a:rPr lang="en-GB" sz="1800" b="0" dirty="0"/>
              <a:t>(collaboration with Delft University of Technology, VSL Delft, and private partners)</a:t>
            </a:r>
            <a:endParaRPr lang="en-US" sz="18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A71D2E-D846-EB28-2C0F-3C3E4DEF4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9BC6-0B50-4768-A024-7AB035D16C10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ED9C5AA-0477-3C20-429F-43144C8D25D4}"/>
              </a:ext>
            </a:extLst>
          </p:cNvPr>
          <p:cNvGrpSpPr/>
          <p:nvPr/>
        </p:nvGrpSpPr>
        <p:grpSpPr>
          <a:xfrm>
            <a:off x="0" y="2057400"/>
            <a:ext cx="12209299" cy="4800600"/>
            <a:chOff x="1555" y="2057400"/>
            <a:chExt cx="12209299" cy="480060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4417A2C2-7BCF-31FE-5BF8-A3D851343E38}"/>
                </a:ext>
              </a:extLst>
            </p:cNvPr>
            <p:cNvGrpSpPr/>
            <p:nvPr/>
          </p:nvGrpSpPr>
          <p:grpSpPr>
            <a:xfrm>
              <a:off x="1555" y="2057400"/>
              <a:ext cx="12209299" cy="4800600"/>
              <a:chOff x="1555" y="2057400"/>
              <a:chExt cx="12209299" cy="4800600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540E29B4-C6AE-8C49-192C-8AB7422D9224}"/>
                  </a:ext>
                </a:extLst>
              </p:cNvPr>
              <p:cNvPicPr>
                <a:picLocks noChangeArrowheads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555" y="3005380"/>
                <a:ext cx="12209299" cy="25310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" name="Graphic 9" descr="Satellite">
                <a:extLst>
                  <a:ext uri="{FF2B5EF4-FFF2-40B4-BE49-F238E27FC236}">
                    <a16:creationId xmlns:a16="http://schemas.microsoft.com/office/drawing/2014/main" id="{55B91059-8DD0-4CFD-3E03-5D4AA7DE9A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18830821">
                <a:off x="4307971" y="2148852"/>
                <a:ext cx="317164" cy="317164"/>
              </a:xfrm>
              <a:prstGeom prst="rect">
                <a:avLst/>
              </a:prstGeom>
            </p:spPr>
          </p:pic>
          <p:pic>
            <p:nvPicPr>
              <p:cNvPr id="11" name="Graphic 10" descr="Satellite">
                <a:extLst>
                  <a:ext uri="{FF2B5EF4-FFF2-40B4-BE49-F238E27FC236}">
                    <a16:creationId xmlns:a16="http://schemas.microsoft.com/office/drawing/2014/main" id="{6F2B57E0-AC75-32BD-1B9C-A8F122D986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0150284">
                <a:off x="8308168" y="2728732"/>
                <a:ext cx="383769" cy="383769"/>
              </a:xfrm>
              <a:prstGeom prst="rect">
                <a:avLst/>
              </a:prstGeom>
            </p:spPr>
          </p:pic>
          <p:pic>
            <p:nvPicPr>
              <p:cNvPr id="12" name="Graphic 11" descr="Satellite">
                <a:extLst>
                  <a:ext uri="{FF2B5EF4-FFF2-40B4-BE49-F238E27FC236}">
                    <a16:creationId xmlns:a16="http://schemas.microsoft.com/office/drawing/2014/main" id="{6E063F1C-6332-BF8B-2BD5-B436BE34D5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18259566">
                <a:off x="1471763" y="2545689"/>
                <a:ext cx="561875" cy="561875"/>
              </a:xfrm>
              <a:prstGeom prst="rect">
                <a:avLst/>
              </a:prstGeom>
            </p:spPr>
          </p:pic>
          <p:pic>
            <p:nvPicPr>
              <p:cNvPr id="13" name="Graphic 12" descr="Satellite">
                <a:extLst>
                  <a:ext uri="{FF2B5EF4-FFF2-40B4-BE49-F238E27FC236}">
                    <a16:creationId xmlns:a16="http://schemas.microsoft.com/office/drawing/2014/main" id="{31234B1D-1F5B-41A1-44C9-49886891D5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19679200">
                <a:off x="7258553" y="2352826"/>
                <a:ext cx="510796" cy="510796"/>
              </a:xfrm>
              <a:prstGeom prst="rect">
                <a:avLst/>
              </a:prstGeom>
            </p:spPr>
          </p:pic>
          <p:pic>
            <p:nvPicPr>
              <p:cNvPr id="14" name="Graphic 9" descr="Satellite">
                <a:extLst>
                  <a:ext uri="{FF2B5EF4-FFF2-40B4-BE49-F238E27FC236}">
                    <a16:creationId xmlns:a16="http://schemas.microsoft.com/office/drawing/2014/main" id="{A84A0079-33FA-CA8C-3467-E538B10EE2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18414239">
                <a:off x="3118251" y="2366070"/>
                <a:ext cx="196934" cy="196934"/>
              </a:xfrm>
              <a:prstGeom prst="rect">
                <a:avLst/>
              </a:prstGeom>
            </p:spPr>
          </p:pic>
          <p:pic>
            <p:nvPicPr>
              <p:cNvPr id="15" name="Graphic 9" descr="Satellite">
                <a:extLst>
                  <a:ext uri="{FF2B5EF4-FFF2-40B4-BE49-F238E27FC236}">
                    <a16:creationId xmlns:a16="http://schemas.microsoft.com/office/drawing/2014/main" id="{55C5CCAC-FE42-2820-5897-D06FB585E2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18905246">
                <a:off x="5918304" y="2293712"/>
                <a:ext cx="262119" cy="262119"/>
              </a:xfrm>
              <a:prstGeom prst="rect">
                <a:avLst/>
              </a:prstGeom>
            </p:spPr>
          </p:pic>
          <p:pic>
            <p:nvPicPr>
              <p:cNvPr id="16" name="Picture 2">
                <a:extLst>
                  <a:ext uri="{FF2B5EF4-FFF2-40B4-BE49-F238E27FC236}">
                    <a16:creationId xmlns:a16="http://schemas.microsoft.com/office/drawing/2014/main" id="{10A1748F-C483-97BC-FA76-3727D2D938E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49199" y="2407740"/>
                <a:ext cx="204961" cy="3677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" name="Picture 2">
                <a:extLst>
                  <a:ext uri="{FF2B5EF4-FFF2-40B4-BE49-F238E27FC236}">
                    <a16:creationId xmlns:a16="http://schemas.microsoft.com/office/drawing/2014/main" id="{B5EB2B5E-3706-30A3-0C25-3FAAC6FD378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93756" y="2286016"/>
                <a:ext cx="86925" cy="1559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" name="Picture 2">
                <a:extLst>
                  <a:ext uri="{FF2B5EF4-FFF2-40B4-BE49-F238E27FC236}">
                    <a16:creationId xmlns:a16="http://schemas.microsoft.com/office/drawing/2014/main" id="{A2D1AD13-3D24-E867-85E0-003338F2269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18230" y="2057400"/>
                <a:ext cx="115699" cy="2075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Picture 2">
                <a:extLst>
                  <a:ext uri="{FF2B5EF4-FFF2-40B4-BE49-F238E27FC236}">
                    <a16:creationId xmlns:a16="http://schemas.microsoft.com/office/drawing/2014/main" id="{B31DC802-D682-151D-F758-F1BBEBF875C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07915" y="2221766"/>
                <a:ext cx="115699" cy="2075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Picture 2">
                <a:extLst>
                  <a:ext uri="{FF2B5EF4-FFF2-40B4-BE49-F238E27FC236}">
                    <a16:creationId xmlns:a16="http://schemas.microsoft.com/office/drawing/2014/main" id="{B6E9AF76-501C-3359-7DAC-7F9DFFC09CC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34227" y="2250099"/>
                <a:ext cx="204968" cy="3677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" name="Picture 2">
                <a:extLst>
                  <a:ext uri="{FF2B5EF4-FFF2-40B4-BE49-F238E27FC236}">
                    <a16:creationId xmlns:a16="http://schemas.microsoft.com/office/drawing/2014/main" id="{C2B45410-1E49-8927-46BE-F4F4C7DB9F8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58200" y="2590800"/>
                <a:ext cx="169396" cy="3039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Graphic 9" descr="Satellite">
                <a:extLst>
                  <a:ext uri="{FF2B5EF4-FFF2-40B4-BE49-F238E27FC236}">
                    <a16:creationId xmlns:a16="http://schemas.microsoft.com/office/drawing/2014/main" id="{B7A3BF68-A10B-4F3A-1DEA-E9D43BC0D8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18414239">
                <a:off x="487268" y="2643748"/>
                <a:ext cx="196934" cy="196934"/>
              </a:xfrm>
              <a:prstGeom prst="rect">
                <a:avLst/>
              </a:prstGeom>
            </p:spPr>
          </p:pic>
          <p:pic>
            <p:nvPicPr>
              <p:cNvPr id="23" name="Picture 2">
                <a:extLst>
                  <a:ext uri="{FF2B5EF4-FFF2-40B4-BE49-F238E27FC236}">
                    <a16:creationId xmlns:a16="http://schemas.microsoft.com/office/drawing/2014/main" id="{D4C4F54A-3806-DE08-D8D2-F8071C5859E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2773" y="2563694"/>
                <a:ext cx="86925" cy="1559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FA1C3ED3-0070-77EF-AE81-4731B0B694D8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88044" y="3583549"/>
                <a:ext cx="8335449" cy="3274451"/>
                <a:chOff x="1378721" y="3424026"/>
                <a:chExt cx="7577681" cy="2976774"/>
              </a:xfrm>
            </p:grpSpPr>
            <p:grpSp>
              <p:nvGrpSpPr>
                <p:cNvPr id="26" name="Group 25">
                  <a:extLst>
                    <a:ext uri="{FF2B5EF4-FFF2-40B4-BE49-F238E27FC236}">
                      <a16:creationId xmlns:a16="http://schemas.microsoft.com/office/drawing/2014/main" id="{179188BA-9924-B1A6-F5BC-56E5BC62D972}"/>
                    </a:ext>
                  </a:extLst>
                </p:cNvPr>
                <p:cNvGrpSpPr/>
                <p:nvPr/>
              </p:nvGrpSpPr>
              <p:grpSpPr>
                <a:xfrm>
                  <a:off x="2024031" y="3424026"/>
                  <a:ext cx="6932371" cy="2976774"/>
                  <a:chOff x="2119114" y="2828642"/>
                  <a:chExt cx="5768791" cy="2477130"/>
                </a:xfrm>
              </p:grpSpPr>
              <p:pic>
                <p:nvPicPr>
                  <p:cNvPr id="29" name="Graphic 82" descr="Airplane">
                    <a:extLst>
                      <a:ext uri="{FF2B5EF4-FFF2-40B4-BE49-F238E27FC236}">
                        <a16:creationId xmlns:a16="http://schemas.microsoft.com/office/drawing/2014/main" id="{9CFCCF09-8721-EF20-649A-4841B8E6A4C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  <a:ext uri="{96DAC541-7B7A-43D3-8B79-37D633B846F1}">
                        <asvg:svgBlip xmlns:asvg="http://schemas.microsoft.com/office/drawing/2016/SVG/main" r:embed="rId10"/>
                      </a:ext>
                    </a:extLst>
                  </a:blip>
                  <a:stretch>
                    <a:fillRect/>
                  </a:stretch>
                </p:blipFill>
                <p:spPr>
                  <a:xfrm rot="15956670">
                    <a:off x="6830096" y="2978106"/>
                    <a:ext cx="270506" cy="270506"/>
                  </a:xfrm>
                  <a:prstGeom prst="rect">
                    <a:avLst/>
                  </a:prstGeom>
                </p:spPr>
              </p:pic>
              <p:pic>
                <p:nvPicPr>
                  <p:cNvPr id="30" name="Graphic 84" descr="Airplane">
                    <a:extLst>
                      <a:ext uri="{FF2B5EF4-FFF2-40B4-BE49-F238E27FC236}">
                        <a16:creationId xmlns:a16="http://schemas.microsoft.com/office/drawing/2014/main" id="{D26FDF65-B85A-824C-AF87-0EC90314F14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  <a:ext uri="{96DAC541-7B7A-43D3-8B79-37D633B846F1}">
                        <asvg:svgBlip xmlns:asvg="http://schemas.microsoft.com/office/drawing/2016/SVG/main" r:embed="rId10"/>
                      </a:ext>
                    </a:extLst>
                  </a:blip>
                  <a:stretch>
                    <a:fillRect/>
                  </a:stretch>
                </p:blipFill>
                <p:spPr>
                  <a:xfrm rot="15505706">
                    <a:off x="2699830" y="2828642"/>
                    <a:ext cx="327311" cy="327311"/>
                  </a:xfrm>
                  <a:prstGeom prst="rect">
                    <a:avLst/>
                  </a:prstGeom>
                </p:spPr>
              </p:pic>
              <p:pic>
                <p:nvPicPr>
                  <p:cNvPr id="31" name="Graphic 82" descr="Airplane">
                    <a:extLst>
                      <a:ext uri="{FF2B5EF4-FFF2-40B4-BE49-F238E27FC236}">
                        <a16:creationId xmlns:a16="http://schemas.microsoft.com/office/drawing/2014/main" id="{331B4785-D21D-4394-F61D-5F9DA1DDA7E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  <a:ext uri="{96DAC541-7B7A-43D3-8B79-37D633B846F1}">
                        <asvg:svgBlip xmlns:asvg="http://schemas.microsoft.com/office/drawing/2016/SVG/main" r:embed="rId10"/>
                      </a:ext>
                    </a:extLst>
                  </a:blip>
                  <a:stretch>
                    <a:fillRect/>
                  </a:stretch>
                </p:blipFill>
                <p:spPr>
                  <a:xfrm rot="16873411">
                    <a:off x="5696893" y="2872915"/>
                    <a:ext cx="327311" cy="327311"/>
                  </a:xfrm>
                  <a:prstGeom prst="rect">
                    <a:avLst/>
                  </a:prstGeom>
                </p:spPr>
              </p:pic>
              <p:grpSp>
                <p:nvGrpSpPr>
                  <p:cNvPr id="32" name="Group 31">
                    <a:extLst>
                      <a:ext uri="{FF2B5EF4-FFF2-40B4-BE49-F238E27FC236}">
                        <a16:creationId xmlns:a16="http://schemas.microsoft.com/office/drawing/2014/main" id="{A4E2C887-CB50-3AEF-5900-1F9D7219E62F}"/>
                      </a:ext>
                    </a:extLst>
                  </p:cNvPr>
                  <p:cNvGrpSpPr/>
                  <p:nvPr/>
                </p:nvGrpSpPr>
                <p:grpSpPr>
                  <a:xfrm>
                    <a:off x="2119114" y="3001516"/>
                    <a:ext cx="5768791" cy="2304256"/>
                    <a:chOff x="2119114" y="3001516"/>
                    <a:chExt cx="5768791" cy="2304256"/>
                  </a:xfrm>
                </p:grpSpPr>
                <p:grpSp>
                  <p:nvGrpSpPr>
                    <p:cNvPr id="33" name="Group 32">
                      <a:extLst>
                        <a:ext uri="{FF2B5EF4-FFF2-40B4-BE49-F238E27FC236}">
                          <a16:creationId xmlns:a16="http://schemas.microsoft.com/office/drawing/2014/main" id="{507A143A-8509-425B-F6C5-3CCD0B11B579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>
                    <a:xfrm>
                      <a:off x="2119114" y="3200038"/>
                      <a:ext cx="5768791" cy="2105734"/>
                      <a:chOff x="820548" y="2640618"/>
                      <a:chExt cx="6980237" cy="2547938"/>
                    </a:xfrm>
                  </p:grpSpPr>
                  <p:pic>
                    <p:nvPicPr>
                      <p:cNvPr id="35" name="Picture 2">
                        <a:extLst>
                          <a:ext uri="{FF2B5EF4-FFF2-40B4-BE49-F238E27FC236}">
                            <a16:creationId xmlns:a16="http://schemas.microsoft.com/office/drawing/2014/main" id="{C9B63FB5-C092-49F3-3036-545F3C9615A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0548" y="2640618"/>
                        <a:ext cx="6980237" cy="2547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  <p:pic>
                    <p:nvPicPr>
                      <p:cNvPr id="36" name="Picture 3">
                        <a:extLst>
                          <a:ext uri="{FF2B5EF4-FFF2-40B4-BE49-F238E27FC236}">
                            <a16:creationId xmlns:a16="http://schemas.microsoft.com/office/drawing/2014/main" id="{34F51C7E-F64B-B475-42E9-D4688D0CF48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 rotWithShape="1">
                      <a:blip r:embed="rId12" cstate="screen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rcRect t="12476" b="8941"/>
                      <a:stretch/>
                    </p:blipFill>
                    <p:spPr bwMode="auto">
                      <a:xfrm>
                        <a:off x="2567351" y="4779562"/>
                        <a:ext cx="981364" cy="305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grpSp>
                <p:sp>
                  <p:nvSpPr>
                    <p:cNvPr id="34" name="TextBox 33">
                      <a:extLst>
                        <a:ext uri="{FF2B5EF4-FFF2-40B4-BE49-F238E27FC236}">
                          <a16:creationId xmlns:a16="http://schemas.microsoft.com/office/drawing/2014/main" id="{595C152C-5DC4-21DC-2F76-0742EAE269C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232128" y="3001516"/>
                      <a:ext cx="504716" cy="180446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nl-NL" sz="950" b="1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Lao UI" panose="020B0502040204020203" pitchFamily="34" charset="0"/>
                          <a:cs typeface="Lao UI" panose="020B0502040204020203" pitchFamily="34" charset="0"/>
                        </a:rPr>
                        <a:t>Aviation</a:t>
                      </a:r>
                      <a:endParaRPr lang="nl-NL" sz="95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Lao UI" panose="020B0502040204020203" pitchFamily="34" charset="0"/>
                        <a:cs typeface="Lao UI" panose="020B0502040204020203" pitchFamily="34" charset="0"/>
                      </a:endParaRPr>
                    </a:p>
                  </p:txBody>
                </p:sp>
              </p:grpSp>
            </p:grpSp>
            <p:pic>
              <p:nvPicPr>
                <p:cNvPr id="27" name="Graphic 84" descr="Airplane">
                  <a:extLst>
                    <a:ext uri="{FF2B5EF4-FFF2-40B4-BE49-F238E27FC236}">
                      <a16:creationId xmlns:a16="http://schemas.microsoft.com/office/drawing/2014/main" id="{D64BE7C5-CDFA-2699-58E0-60BA1E9EC5A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 cstate="screen">
                  <a:extLst>
                    <a:ext uri="{28A0092B-C50C-407E-A947-70E740481C1C}">
                      <a14:useLocalDpi xmlns:a14="http://schemas.microsoft.com/office/drawing/2010/main"/>
                    </a:ex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p:blipFill>
              <p:spPr>
                <a:xfrm rot="5569936">
                  <a:off x="1378721" y="3659764"/>
                  <a:ext cx="295515" cy="295515"/>
                </a:xfrm>
                <a:prstGeom prst="rect">
                  <a:avLst/>
                </a:prstGeom>
              </p:spPr>
            </p:pic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758E3C29-550C-846A-A956-01C0E98C651B}"/>
                    </a:ext>
                  </a:extLst>
                </p:cNvPr>
                <p:cNvSpPr txBox="1"/>
                <p:nvPr/>
              </p:nvSpPr>
              <p:spPr>
                <a:xfrm>
                  <a:off x="5029200" y="5895108"/>
                  <a:ext cx="821983" cy="3497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nl-NL" sz="950" b="1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Lao UI" panose="020B0502040204020203" pitchFamily="34" charset="0"/>
                      <a:cs typeface="Lao UI" panose="020B0502040204020203" pitchFamily="34" charset="0"/>
                    </a:rPr>
                    <a:t>Relativistic</a:t>
                  </a:r>
                  <a:r>
                    <a:rPr lang="nl-NL" sz="95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Lao UI" panose="020B0502040204020203" pitchFamily="34" charset="0"/>
                      <a:cs typeface="Lao UI" panose="020B0502040204020203" pitchFamily="34" charset="0"/>
                    </a:rPr>
                    <a:t> </a:t>
                  </a:r>
                  <a:r>
                    <a:rPr lang="nl-NL" sz="950" b="1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Lao UI" panose="020B0502040204020203" pitchFamily="34" charset="0"/>
                      <a:cs typeface="Lao UI" panose="020B0502040204020203" pitchFamily="34" charset="0"/>
                    </a:rPr>
                    <a:t>geodesy</a:t>
                  </a:r>
                  <a:endParaRPr lang="nl-NL" sz="95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o UI" panose="020B0502040204020203" pitchFamily="34" charset="0"/>
                    <a:cs typeface="Lao UI" panose="020B0502040204020203" pitchFamily="34" charset="0"/>
                  </a:endParaRPr>
                </a:p>
              </p:txBody>
            </p:sp>
          </p:grp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93DA915-37C4-415F-3F37-FFDE6BDAC9AE}"/>
                  </a:ext>
                </a:extLst>
              </p:cNvPr>
              <p:cNvSpPr txBox="1"/>
              <p:nvPr/>
            </p:nvSpPr>
            <p:spPr>
              <a:xfrm>
                <a:off x="3724469" y="2499081"/>
                <a:ext cx="502004" cy="320492"/>
              </a:xfrm>
              <a:prstGeom prst="rect">
                <a:avLst/>
              </a:prstGeom>
              <a:noFill/>
            </p:spPr>
            <p:txBody>
              <a:bodyPr wrap="none" rtlCol="0">
                <a:noAutofit/>
              </a:bodyPr>
              <a:lstStyle/>
              <a:p>
                <a:pPr algn="l"/>
                <a:r>
                  <a:rPr lang="en-GB" sz="1200" b="1" dirty="0"/>
                  <a:t>GNSS</a:t>
                </a:r>
                <a:endParaRPr lang="en-US" sz="1200" b="1" dirty="0" err="1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893C4B6-558D-8360-FA34-E118AB7D5C7C}"/>
                </a:ext>
              </a:extLst>
            </p:cNvPr>
            <p:cNvSpPr/>
            <p:nvPr/>
          </p:nvSpPr>
          <p:spPr>
            <a:xfrm>
              <a:off x="371669" y="6299397"/>
              <a:ext cx="2057400" cy="5255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0923921-A4C7-66DC-FBB7-878E1EB3E3E7}"/>
                </a:ext>
              </a:extLst>
            </p:cNvPr>
            <p:cNvSpPr/>
            <p:nvPr/>
          </p:nvSpPr>
          <p:spPr>
            <a:xfrm>
              <a:off x="9439469" y="6105579"/>
              <a:ext cx="2057400" cy="7250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Subtitle 2">
            <a:extLst>
              <a:ext uri="{FF2B5EF4-FFF2-40B4-BE49-F238E27FC236}">
                <a16:creationId xmlns:a16="http://schemas.microsoft.com/office/drawing/2014/main" id="{811A12C3-CC8B-8F18-95A5-D438336FE45F}"/>
              </a:ext>
            </a:extLst>
          </p:cNvPr>
          <p:cNvSpPr txBox="1">
            <a:spLocks/>
          </p:cNvSpPr>
          <p:nvPr/>
        </p:nvSpPr>
        <p:spPr>
          <a:xfrm>
            <a:off x="8913627" y="2113722"/>
            <a:ext cx="3012540" cy="484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284163" algn="l"/>
              </a:tabLst>
            </a:pP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 	Reference atomic clock</a:t>
            </a:r>
          </a:p>
          <a:p>
            <a:pPr algn="l"/>
            <a:endParaRPr lang="en-US" sz="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tabLst>
                <a:tab pos="284163" algn="l"/>
              </a:tabLst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	</a:t>
            </a:r>
            <a:r>
              <a:rPr lang="en-US" sz="2000" dirty="0" err="1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Subnanosecond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time 	through fixed network</a:t>
            </a:r>
          </a:p>
          <a:p>
            <a:pPr algn="l"/>
            <a:endParaRPr lang="en-US" sz="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tabLst>
                <a:tab pos="284163" algn="l"/>
              </a:tabLst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 	Wireless network for 	decimeter-level 	positioning (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TDoA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algn="l"/>
            <a:endParaRPr lang="en-US" sz="6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tabLst>
                <a:tab pos="284163" algn="l"/>
              </a:tabLst>
            </a:pP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No dependence on 	satellites in space</a:t>
            </a:r>
          </a:p>
          <a:p>
            <a:pPr algn="l">
              <a:tabLst>
                <a:tab pos="284163" algn="l"/>
              </a:tabLst>
            </a:pP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Secure (fiber-optic) 	connections</a:t>
            </a:r>
          </a:p>
          <a:p>
            <a:pPr algn="l">
              <a:tabLst>
                <a:tab pos="284163" algn="l"/>
              </a:tabLst>
            </a:pP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Received signal power 		10</a:t>
            </a:r>
            <a:r>
              <a:rPr lang="en-US" sz="2000" i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times that of GNSS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7A2500F-BCB7-7B24-CA3B-515DA5986F0C}"/>
              </a:ext>
            </a:extLst>
          </p:cNvPr>
          <p:cNvGrpSpPr/>
          <p:nvPr/>
        </p:nvGrpSpPr>
        <p:grpSpPr>
          <a:xfrm>
            <a:off x="381000" y="1905000"/>
            <a:ext cx="8382000" cy="1414776"/>
            <a:chOff x="381000" y="1752600"/>
            <a:chExt cx="8382000" cy="1414776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C63E618B-EC1F-B984-4456-094417EC0AB4}"/>
                </a:ext>
              </a:extLst>
            </p:cNvPr>
            <p:cNvSpPr/>
            <p:nvPr/>
          </p:nvSpPr>
          <p:spPr>
            <a:xfrm>
              <a:off x="381000" y="2127149"/>
              <a:ext cx="1800936" cy="1040227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85000"/>
                  </a:schemeClr>
                </a:gs>
                <a:gs pos="100000">
                  <a:schemeClr val="bg1">
                    <a:alpha val="8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F52C7E73-1675-DAC7-9CED-A3517651C4BC}"/>
                </a:ext>
              </a:extLst>
            </p:cNvPr>
            <p:cNvSpPr/>
            <p:nvPr/>
          </p:nvSpPr>
          <p:spPr>
            <a:xfrm>
              <a:off x="2923464" y="1752600"/>
              <a:ext cx="1800936" cy="1040227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85000"/>
                  </a:schemeClr>
                </a:gs>
                <a:gs pos="100000">
                  <a:schemeClr val="bg1">
                    <a:alpha val="8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3726C689-7D00-3C9D-E362-49D08F25EBD8}"/>
                </a:ext>
              </a:extLst>
            </p:cNvPr>
            <p:cNvSpPr/>
            <p:nvPr/>
          </p:nvSpPr>
          <p:spPr>
            <a:xfrm>
              <a:off x="5493145" y="1865883"/>
              <a:ext cx="2397046" cy="1040227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85000"/>
                  </a:schemeClr>
                </a:gs>
                <a:gs pos="100000">
                  <a:schemeClr val="bg1">
                    <a:alpha val="8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55D50EF7-F9C8-9C36-A7CE-B104FDEF8932}"/>
                </a:ext>
              </a:extLst>
            </p:cNvPr>
            <p:cNvSpPr/>
            <p:nvPr/>
          </p:nvSpPr>
          <p:spPr>
            <a:xfrm>
              <a:off x="8288757" y="2413711"/>
              <a:ext cx="474243" cy="71048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85000"/>
                  </a:schemeClr>
                </a:gs>
                <a:gs pos="100000">
                  <a:schemeClr val="bg1">
                    <a:alpha val="8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Picture 4" descr="Wireless @ TU Delft">
            <a:extLst>
              <a:ext uri="{FF2B5EF4-FFF2-40B4-BE49-F238E27FC236}">
                <a16:creationId xmlns:a16="http://schemas.microsoft.com/office/drawing/2014/main" id="{BEE2F5F6-4839-83BF-79C3-CD032CBAC7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0722" y="1162878"/>
            <a:ext cx="752010" cy="943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6" descr="Dr.ir. C.C.J.M. (Christian) Tiberius">
            <a:extLst>
              <a:ext uri="{FF2B5EF4-FFF2-40B4-BE49-F238E27FC236}">
                <a16:creationId xmlns:a16="http://schemas.microsoft.com/office/drawing/2014/main" id="{DCF3922E-030A-5A10-A1C8-EAD830A71F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05000" y="1172859"/>
            <a:ext cx="825356" cy="940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5802BCE1-E54B-43D1-FD34-233D0DD5635F}"/>
              </a:ext>
            </a:extLst>
          </p:cNvPr>
          <p:cNvSpPr txBox="1"/>
          <p:nvPr/>
        </p:nvSpPr>
        <p:spPr>
          <a:xfrm>
            <a:off x="994059" y="2057400"/>
            <a:ext cx="7585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>
                <a:solidFill>
                  <a:srgbClr val="4472C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Gerard </a:t>
            </a:r>
          </a:p>
          <a:p>
            <a:pPr algn="ctr"/>
            <a:r>
              <a:rPr lang="en-GB" sz="1400" b="1" dirty="0">
                <a:solidFill>
                  <a:srgbClr val="4472C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Janssen</a:t>
            </a:r>
            <a:endParaRPr lang="en-US" sz="1400" b="1" dirty="0">
              <a:solidFill>
                <a:srgbClr val="4472C4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34851DB-1E0A-14B2-688B-AED16E2E471C}"/>
              </a:ext>
            </a:extLst>
          </p:cNvPr>
          <p:cNvSpPr txBox="1"/>
          <p:nvPr/>
        </p:nvSpPr>
        <p:spPr>
          <a:xfrm>
            <a:off x="1864569" y="2057400"/>
            <a:ext cx="846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>
                <a:solidFill>
                  <a:srgbClr val="4472C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Christian</a:t>
            </a:r>
          </a:p>
          <a:p>
            <a:pPr algn="ctr"/>
            <a:r>
              <a:rPr lang="en-GB" sz="1400" b="1" dirty="0">
                <a:solidFill>
                  <a:srgbClr val="4472C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Tiberius</a:t>
            </a:r>
            <a:endParaRPr lang="en-US" sz="1400" b="1" dirty="0">
              <a:solidFill>
                <a:srgbClr val="4472C4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878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8BB57-A07E-7BFF-25B2-B48D3C887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191"/>
            <a:ext cx="10515600" cy="1205057"/>
          </a:xfrm>
        </p:spPr>
        <p:txBody>
          <a:bodyPr>
            <a:normAutofit/>
          </a:bodyPr>
          <a:lstStyle/>
          <a:p>
            <a:r>
              <a:rPr lang="en-GB" sz="3600" dirty="0"/>
              <a:t>‘</a:t>
            </a:r>
            <a:r>
              <a:rPr lang="en-GB" sz="3600" dirty="0" err="1"/>
              <a:t>SuperGPS</a:t>
            </a:r>
            <a:r>
              <a:rPr lang="en-GB" sz="3600" dirty="0"/>
              <a:t>’ project</a:t>
            </a:r>
            <a:br>
              <a:rPr lang="en-GB" sz="3600" dirty="0"/>
            </a:br>
            <a:r>
              <a:rPr lang="en-GB" sz="1800" b="0" dirty="0"/>
              <a:t>(collaboration with Delft University of Technology, VSL Delft, and private partners)</a:t>
            </a:r>
            <a:endParaRPr lang="en-US" sz="36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A71D2E-D846-EB28-2C0F-3C3E4DEF4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9BC6-0B50-4768-A024-7AB035D16C10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ED9C5AA-0477-3C20-429F-43144C8D25D4}"/>
              </a:ext>
            </a:extLst>
          </p:cNvPr>
          <p:cNvGrpSpPr/>
          <p:nvPr/>
        </p:nvGrpSpPr>
        <p:grpSpPr>
          <a:xfrm>
            <a:off x="0" y="2057400"/>
            <a:ext cx="12209299" cy="4800600"/>
            <a:chOff x="1555" y="2057400"/>
            <a:chExt cx="12209299" cy="480060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4417A2C2-7BCF-31FE-5BF8-A3D851343E38}"/>
                </a:ext>
              </a:extLst>
            </p:cNvPr>
            <p:cNvGrpSpPr/>
            <p:nvPr/>
          </p:nvGrpSpPr>
          <p:grpSpPr>
            <a:xfrm>
              <a:off x="1555" y="2057400"/>
              <a:ext cx="12209299" cy="4800600"/>
              <a:chOff x="1555" y="2057400"/>
              <a:chExt cx="12209299" cy="4800600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540E29B4-C6AE-8C49-192C-8AB7422D9224}"/>
                  </a:ext>
                </a:extLst>
              </p:cNvPr>
              <p:cNvPicPr>
                <a:picLocks noChangeArrowheads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555" y="3005380"/>
                <a:ext cx="12209299" cy="25310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" name="Graphic 9" descr="Satellite">
                <a:extLst>
                  <a:ext uri="{FF2B5EF4-FFF2-40B4-BE49-F238E27FC236}">
                    <a16:creationId xmlns:a16="http://schemas.microsoft.com/office/drawing/2014/main" id="{55B91059-8DD0-4CFD-3E03-5D4AA7DE9A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18830821">
                <a:off x="4307971" y="2148852"/>
                <a:ext cx="317164" cy="317164"/>
              </a:xfrm>
              <a:prstGeom prst="rect">
                <a:avLst/>
              </a:prstGeom>
            </p:spPr>
          </p:pic>
          <p:pic>
            <p:nvPicPr>
              <p:cNvPr id="11" name="Graphic 10" descr="Satellite">
                <a:extLst>
                  <a:ext uri="{FF2B5EF4-FFF2-40B4-BE49-F238E27FC236}">
                    <a16:creationId xmlns:a16="http://schemas.microsoft.com/office/drawing/2014/main" id="{6F2B57E0-AC75-32BD-1B9C-A8F122D986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0150284">
                <a:off x="8308168" y="2728732"/>
                <a:ext cx="383769" cy="383769"/>
              </a:xfrm>
              <a:prstGeom prst="rect">
                <a:avLst/>
              </a:prstGeom>
            </p:spPr>
          </p:pic>
          <p:pic>
            <p:nvPicPr>
              <p:cNvPr id="12" name="Graphic 11" descr="Satellite">
                <a:extLst>
                  <a:ext uri="{FF2B5EF4-FFF2-40B4-BE49-F238E27FC236}">
                    <a16:creationId xmlns:a16="http://schemas.microsoft.com/office/drawing/2014/main" id="{6E063F1C-6332-BF8B-2BD5-B436BE34D5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18259566">
                <a:off x="1471763" y="2545689"/>
                <a:ext cx="561875" cy="561875"/>
              </a:xfrm>
              <a:prstGeom prst="rect">
                <a:avLst/>
              </a:prstGeom>
            </p:spPr>
          </p:pic>
          <p:pic>
            <p:nvPicPr>
              <p:cNvPr id="13" name="Graphic 12" descr="Satellite">
                <a:extLst>
                  <a:ext uri="{FF2B5EF4-FFF2-40B4-BE49-F238E27FC236}">
                    <a16:creationId xmlns:a16="http://schemas.microsoft.com/office/drawing/2014/main" id="{31234B1D-1F5B-41A1-44C9-49886891D5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19679200">
                <a:off x="7258553" y="2352826"/>
                <a:ext cx="510796" cy="510796"/>
              </a:xfrm>
              <a:prstGeom prst="rect">
                <a:avLst/>
              </a:prstGeom>
            </p:spPr>
          </p:pic>
          <p:pic>
            <p:nvPicPr>
              <p:cNvPr id="14" name="Graphic 9" descr="Satellite">
                <a:extLst>
                  <a:ext uri="{FF2B5EF4-FFF2-40B4-BE49-F238E27FC236}">
                    <a16:creationId xmlns:a16="http://schemas.microsoft.com/office/drawing/2014/main" id="{A84A0079-33FA-CA8C-3467-E538B10EE2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18414239">
                <a:off x="3118251" y="2366070"/>
                <a:ext cx="196934" cy="196934"/>
              </a:xfrm>
              <a:prstGeom prst="rect">
                <a:avLst/>
              </a:prstGeom>
            </p:spPr>
          </p:pic>
          <p:pic>
            <p:nvPicPr>
              <p:cNvPr id="15" name="Graphic 9" descr="Satellite">
                <a:extLst>
                  <a:ext uri="{FF2B5EF4-FFF2-40B4-BE49-F238E27FC236}">
                    <a16:creationId xmlns:a16="http://schemas.microsoft.com/office/drawing/2014/main" id="{55C5CCAC-FE42-2820-5897-D06FB585E2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18905246">
                <a:off x="5918304" y="2293712"/>
                <a:ext cx="262119" cy="262119"/>
              </a:xfrm>
              <a:prstGeom prst="rect">
                <a:avLst/>
              </a:prstGeom>
            </p:spPr>
          </p:pic>
          <p:pic>
            <p:nvPicPr>
              <p:cNvPr id="16" name="Picture 2">
                <a:extLst>
                  <a:ext uri="{FF2B5EF4-FFF2-40B4-BE49-F238E27FC236}">
                    <a16:creationId xmlns:a16="http://schemas.microsoft.com/office/drawing/2014/main" id="{10A1748F-C483-97BC-FA76-3727D2D938E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49199" y="2407740"/>
                <a:ext cx="204961" cy="3677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" name="Picture 2">
                <a:extLst>
                  <a:ext uri="{FF2B5EF4-FFF2-40B4-BE49-F238E27FC236}">
                    <a16:creationId xmlns:a16="http://schemas.microsoft.com/office/drawing/2014/main" id="{B5EB2B5E-3706-30A3-0C25-3FAAC6FD378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93756" y="2286016"/>
                <a:ext cx="86925" cy="1559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" name="Picture 2">
                <a:extLst>
                  <a:ext uri="{FF2B5EF4-FFF2-40B4-BE49-F238E27FC236}">
                    <a16:creationId xmlns:a16="http://schemas.microsoft.com/office/drawing/2014/main" id="{A2D1AD13-3D24-E867-85E0-003338F2269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18230" y="2057400"/>
                <a:ext cx="115699" cy="2075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Picture 2">
                <a:extLst>
                  <a:ext uri="{FF2B5EF4-FFF2-40B4-BE49-F238E27FC236}">
                    <a16:creationId xmlns:a16="http://schemas.microsoft.com/office/drawing/2014/main" id="{B31DC802-D682-151D-F758-F1BBEBF875C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07915" y="2221766"/>
                <a:ext cx="115699" cy="2075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Picture 2">
                <a:extLst>
                  <a:ext uri="{FF2B5EF4-FFF2-40B4-BE49-F238E27FC236}">
                    <a16:creationId xmlns:a16="http://schemas.microsoft.com/office/drawing/2014/main" id="{B6E9AF76-501C-3359-7DAC-7F9DFFC09CC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34227" y="2250099"/>
                <a:ext cx="204968" cy="3677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" name="Picture 2">
                <a:extLst>
                  <a:ext uri="{FF2B5EF4-FFF2-40B4-BE49-F238E27FC236}">
                    <a16:creationId xmlns:a16="http://schemas.microsoft.com/office/drawing/2014/main" id="{C2B45410-1E49-8927-46BE-F4F4C7DB9F8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58200" y="2590800"/>
                <a:ext cx="169396" cy="3039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2" name="Graphic 9" descr="Satellite">
                <a:extLst>
                  <a:ext uri="{FF2B5EF4-FFF2-40B4-BE49-F238E27FC236}">
                    <a16:creationId xmlns:a16="http://schemas.microsoft.com/office/drawing/2014/main" id="{B7A3BF68-A10B-4F3A-1DEA-E9D43BC0D8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18414239">
                <a:off x="487268" y="2643748"/>
                <a:ext cx="196934" cy="196934"/>
              </a:xfrm>
              <a:prstGeom prst="rect">
                <a:avLst/>
              </a:prstGeom>
            </p:spPr>
          </p:pic>
          <p:pic>
            <p:nvPicPr>
              <p:cNvPr id="23" name="Picture 2">
                <a:extLst>
                  <a:ext uri="{FF2B5EF4-FFF2-40B4-BE49-F238E27FC236}">
                    <a16:creationId xmlns:a16="http://schemas.microsoft.com/office/drawing/2014/main" id="{D4C4F54A-3806-DE08-D8D2-F8071C5859E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2773" y="2563694"/>
                <a:ext cx="86925" cy="1559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FA1C3ED3-0070-77EF-AE81-4731B0B694D8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88044" y="3583549"/>
                <a:ext cx="8335449" cy="3274451"/>
                <a:chOff x="1378721" y="3424026"/>
                <a:chExt cx="7577681" cy="2976774"/>
              </a:xfrm>
            </p:grpSpPr>
            <p:grpSp>
              <p:nvGrpSpPr>
                <p:cNvPr id="26" name="Group 25">
                  <a:extLst>
                    <a:ext uri="{FF2B5EF4-FFF2-40B4-BE49-F238E27FC236}">
                      <a16:creationId xmlns:a16="http://schemas.microsoft.com/office/drawing/2014/main" id="{179188BA-9924-B1A6-F5BC-56E5BC62D972}"/>
                    </a:ext>
                  </a:extLst>
                </p:cNvPr>
                <p:cNvGrpSpPr/>
                <p:nvPr/>
              </p:nvGrpSpPr>
              <p:grpSpPr>
                <a:xfrm>
                  <a:off x="2024031" y="3424026"/>
                  <a:ext cx="6932371" cy="2976774"/>
                  <a:chOff x="2119114" y="2828642"/>
                  <a:chExt cx="5768791" cy="2477130"/>
                </a:xfrm>
              </p:grpSpPr>
              <p:pic>
                <p:nvPicPr>
                  <p:cNvPr id="29" name="Graphic 82" descr="Airplane">
                    <a:extLst>
                      <a:ext uri="{FF2B5EF4-FFF2-40B4-BE49-F238E27FC236}">
                        <a16:creationId xmlns:a16="http://schemas.microsoft.com/office/drawing/2014/main" id="{9CFCCF09-8721-EF20-649A-4841B8E6A4C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  <a:ext uri="{96DAC541-7B7A-43D3-8B79-37D633B846F1}">
                        <asvg:svgBlip xmlns:asvg="http://schemas.microsoft.com/office/drawing/2016/SVG/main" r:embed="rId10"/>
                      </a:ext>
                    </a:extLst>
                  </a:blip>
                  <a:stretch>
                    <a:fillRect/>
                  </a:stretch>
                </p:blipFill>
                <p:spPr>
                  <a:xfrm rot="15956670">
                    <a:off x="6830096" y="2978106"/>
                    <a:ext cx="270506" cy="270506"/>
                  </a:xfrm>
                  <a:prstGeom prst="rect">
                    <a:avLst/>
                  </a:prstGeom>
                </p:spPr>
              </p:pic>
              <p:pic>
                <p:nvPicPr>
                  <p:cNvPr id="30" name="Graphic 84" descr="Airplane">
                    <a:extLst>
                      <a:ext uri="{FF2B5EF4-FFF2-40B4-BE49-F238E27FC236}">
                        <a16:creationId xmlns:a16="http://schemas.microsoft.com/office/drawing/2014/main" id="{D26FDF65-B85A-824C-AF87-0EC90314F14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  <a:ext uri="{96DAC541-7B7A-43D3-8B79-37D633B846F1}">
                        <asvg:svgBlip xmlns:asvg="http://schemas.microsoft.com/office/drawing/2016/SVG/main" r:embed="rId10"/>
                      </a:ext>
                    </a:extLst>
                  </a:blip>
                  <a:stretch>
                    <a:fillRect/>
                  </a:stretch>
                </p:blipFill>
                <p:spPr>
                  <a:xfrm rot="15505706">
                    <a:off x="2699830" y="2828642"/>
                    <a:ext cx="327311" cy="327311"/>
                  </a:xfrm>
                  <a:prstGeom prst="rect">
                    <a:avLst/>
                  </a:prstGeom>
                </p:spPr>
              </p:pic>
              <p:pic>
                <p:nvPicPr>
                  <p:cNvPr id="31" name="Graphic 82" descr="Airplane">
                    <a:extLst>
                      <a:ext uri="{FF2B5EF4-FFF2-40B4-BE49-F238E27FC236}">
                        <a16:creationId xmlns:a16="http://schemas.microsoft.com/office/drawing/2014/main" id="{331B4785-D21D-4394-F61D-5F9DA1DDA7E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  <a:ext uri="{96DAC541-7B7A-43D3-8B79-37D633B846F1}">
                        <asvg:svgBlip xmlns:asvg="http://schemas.microsoft.com/office/drawing/2016/SVG/main" r:embed="rId10"/>
                      </a:ext>
                    </a:extLst>
                  </a:blip>
                  <a:stretch>
                    <a:fillRect/>
                  </a:stretch>
                </p:blipFill>
                <p:spPr>
                  <a:xfrm rot="16873411">
                    <a:off x="5696893" y="2872915"/>
                    <a:ext cx="327311" cy="327311"/>
                  </a:xfrm>
                  <a:prstGeom prst="rect">
                    <a:avLst/>
                  </a:prstGeom>
                </p:spPr>
              </p:pic>
              <p:grpSp>
                <p:nvGrpSpPr>
                  <p:cNvPr id="32" name="Group 31">
                    <a:extLst>
                      <a:ext uri="{FF2B5EF4-FFF2-40B4-BE49-F238E27FC236}">
                        <a16:creationId xmlns:a16="http://schemas.microsoft.com/office/drawing/2014/main" id="{A4E2C887-CB50-3AEF-5900-1F9D7219E62F}"/>
                      </a:ext>
                    </a:extLst>
                  </p:cNvPr>
                  <p:cNvGrpSpPr/>
                  <p:nvPr/>
                </p:nvGrpSpPr>
                <p:grpSpPr>
                  <a:xfrm>
                    <a:off x="2119114" y="3001516"/>
                    <a:ext cx="5768791" cy="2304256"/>
                    <a:chOff x="2119114" y="3001516"/>
                    <a:chExt cx="5768791" cy="2304256"/>
                  </a:xfrm>
                </p:grpSpPr>
                <p:grpSp>
                  <p:nvGrpSpPr>
                    <p:cNvPr id="33" name="Group 32">
                      <a:extLst>
                        <a:ext uri="{FF2B5EF4-FFF2-40B4-BE49-F238E27FC236}">
                          <a16:creationId xmlns:a16="http://schemas.microsoft.com/office/drawing/2014/main" id="{507A143A-8509-425B-F6C5-3CCD0B11B579}"/>
                        </a:ext>
                      </a:extLst>
                    </p:cNvPr>
                    <p:cNvGrpSpPr>
                      <a:grpSpLocks noChangeAspect="1"/>
                    </p:cNvGrpSpPr>
                    <p:nvPr/>
                  </p:nvGrpSpPr>
                  <p:grpSpPr>
                    <a:xfrm>
                      <a:off x="2119114" y="3200038"/>
                      <a:ext cx="5768791" cy="2105734"/>
                      <a:chOff x="820548" y="2640618"/>
                      <a:chExt cx="6980237" cy="2547938"/>
                    </a:xfrm>
                  </p:grpSpPr>
                  <p:pic>
                    <p:nvPicPr>
                      <p:cNvPr id="35" name="Picture 2">
                        <a:extLst>
                          <a:ext uri="{FF2B5EF4-FFF2-40B4-BE49-F238E27FC236}">
                            <a16:creationId xmlns:a16="http://schemas.microsoft.com/office/drawing/2014/main" id="{C9B63FB5-C092-49F3-3036-545F3C9615A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0548" y="2640618"/>
                        <a:ext cx="6980237" cy="2547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  <p:pic>
                    <p:nvPicPr>
                      <p:cNvPr id="36" name="Picture 3">
                        <a:extLst>
                          <a:ext uri="{FF2B5EF4-FFF2-40B4-BE49-F238E27FC236}">
                            <a16:creationId xmlns:a16="http://schemas.microsoft.com/office/drawing/2014/main" id="{34F51C7E-F64B-B475-42E9-D4688D0CF48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 rotWithShape="1">
                      <a:blip r:embed="rId12" cstate="screen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rcRect t="12476" b="8941"/>
                      <a:stretch/>
                    </p:blipFill>
                    <p:spPr bwMode="auto">
                      <a:xfrm>
                        <a:off x="2567351" y="4779562"/>
                        <a:ext cx="981364" cy="305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grpSp>
                <p:sp>
                  <p:nvSpPr>
                    <p:cNvPr id="34" name="TextBox 33">
                      <a:extLst>
                        <a:ext uri="{FF2B5EF4-FFF2-40B4-BE49-F238E27FC236}">
                          <a16:creationId xmlns:a16="http://schemas.microsoft.com/office/drawing/2014/main" id="{595C152C-5DC4-21DC-2F76-0742EAE269C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232128" y="3001516"/>
                      <a:ext cx="504716" cy="180446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nl-NL" sz="950" b="1" dirty="0" err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Lao UI" panose="020B0502040204020203" pitchFamily="34" charset="0"/>
                          <a:cs typeface="Lao UI" panose="020B0502040204020203" pitchFamily="34" charset="0"/>
                        </a:rPr>
                        <a:t>Aviation</a:t>
                      </a:r>
                      <a:endParaRPr lang="nl-NL" sz="95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Lao UI" panose="020B0502040204020203" pitchFamily="34" charset="0"/>
                        <a:cs typeface="Lao UI" panose="020B0502040204020203" pitchFamily="34" charset="0"/>
                      </a:endParaRPr>
                    </a:p>
                  </p:txBody>
                </p:sp>
              </p:grpSp>
            </p:grpSp>
            <p:pic>
              <p:nvPicPr>
                <p:cNvPr id="27" name="Graphic 84" descr="Airplane">
                  <a:extLst>
                    <a:ext uri="{FF2B5EF4-FFF2-40B4-BE49-F238E27FC236}">
                      <a16:creationId xmlns:a16="http://schemas.microsoft.com/office/drawing/2014/main" id="{D64BE7C5-CDFA-2699-58E0-60BA1E9EC5A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 cstate="screen">
                  <a:extLst>
                    <a:ext uri="{28A0092B-C50C-407E-A947-70E740481C1C}">
                      <a14:useLocalDpi xmlns:a14="http://schemas.microsoft.com/office/drawing/2010/main"/>
                    </a:ex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p:blipFill>
              <p:spPr>
                <a:xfrm rot="5569936">
                  <a:off x="1378721" y="3659764"/>
                  <a:ext cx="295515" cy="295515"/>
                </a:xfrm>
                <a:prstGeom prst="rect">
                  <a:avLst/>
                </a:prstGeom>
              </p:spPr>
            </p:pic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758E3C29-550C-846A-A956-01C0E98C651B}"/>
                    </a:ext>
                  </a:extLst>
                </p:cNvPr>
                <p:cNvSpPr txBox="1"/>
                <p:nvPr/>
              </p:nvSpPr>
              <p:spPr>
                <a:xfrm>
                  <a:off x="5029200" y="5895108"/>
                  <a:ext cx="821983" cy="3497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nl-NL" sz="950" b="1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Lao UI" panose="020B0502040204020203" pitchFamily="34" charset="0"/>
                      <a:cs typeface="Lao UI" panose="020B0502040204020203" pitchFamily="34" charset="0"/>
                    </a:rPr>
                    <a:t>Relativistic</a:t>
                  </a:r>
                  <a:r>
                    <a:rPr lang="nl-NL" sz="95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Lao UI" panose="020B0502040204020203" pitchFamily="34" charset="0"/>
                      <a:cs typeface="Lao UI" panose="020B0502040204020203" pitchFamily="34" charset="0"/>
                    </a:rPr>
                    <a:t> </a:t>
                  </a:r>
                  <a:r>
                    <a:rPr lang="nl-NL" sz="950" b="1" dirty="0" err="1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Lao UI" panose="020B0502040204020203" pitchFamily="34" charset="0"/>
                      <a:cs typeface="Lao UI" panose="020B0502040204020203" pitchFamily="34" charset="0"/>
                    </a:rPr>
                    <a:t>geodesy</a:t>
                  </a:r>
                  <a:endParaRPr lang="nl-NL" sz="95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Lao UI" panose="020B0502040204020203" pitchFamily="34" charset="0"/>
                    <a:cs typeface="Lao UI" panose="020B0502040204020203" pitchFamily="34" charset="0"/>
                  </a:endParaRPr>
                </a:p>
              </p:txBody>
            </p:sp>
          </p:grp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93DA915-37C4-415F-3F37-FFDE6BDAC9AE}"/>
                  </a:ext>
                </a:extLst>
              </p:cNvPr>
              <p:cNvSpPr txBox="1"/>
              <p:nvPr/>
            </p:nvSpPr>
            <p:spPr>
              <a:xfrm>
                <a:off x="3724469" y="2499081"/>
                <a:ext cx="502004" cy="320492"/>
              </a:xfrm>
              <a:prstGeom prst="rect">
                <a:avLst/>
              </a:prstGeom>
              <a:noFill/>
            </p:spPr>
            <p:txBody>
              <a:bodyPr wrap="none" rtlCol="0">
                <a:noAutofit/>
              </a:bodyPr>
              <a:lstStyle/>
              <a:p>
                <a:pPr algn="l"/>
                <a:r>
                  <a:rPr lang="en-GB" sz="1200" b="1" dirty="0"/>
                  <a:t>GNSS</a:t>
                </a:r>
                <a:endParaRPr lang="en-US" sz="1200" b="1" dirty="0" err="1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893C4B6-558D-8360-FA34-E118AB7D5C7C}"/>
                </a:ext>
              </a:extLst>
            </p:cNvPr>
            <p:cNvSpPr/>
            <p:nvPr/>
          </p:nvSpPr>
          <p:spPr>
            <a:xfrm>
              <a:off x="371669" y="6299397"/>
              <a:ext cx="2057400" cy="5255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0923921-A4C7-66DC-FBB7-878E1EB3E3E7}"/>
                </a:ext>
              </a:extLst>
            </p:cNvPr>
            <p:cNvSpPr/>
            <p:nvPr/>
          </p:nvSpPr>
          <p:spPr>
            <a:xfrm>
              <a:off x="9439469" y="6105579"/>
              <a:ext cx="2057400" cy="7250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7A2500F-BCB7-7B24-CA3B-515DA5986F0C}"/>
              </a:ext>
            </a:extLst>
          </p:cNvPr>
          <p:cNvGrpSpPr/>
          <p:nvPr/>
        </p:nvGrpSpPr>
        <p:grpSpPr>
          <a:xfrm>
            <a:off x="381000" y="1905000"/>
            <a:ext cx="8382000" cy="1414776"/>
            <a:chOff x="381000" y="1752600"/>
            <a:chExt cx="8382000" cy="1414776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C63E618B-EC1F-B984-4456-094417EC0AB4}"/>
                </a:ext>
              </a:extLst>
            </p:cNvPr>
            <p:cNvSpPr/>
            <p:nvPr/>
          </p:nvSpPr>
          <p:spPr>
            <a:xfrm>
              <a:off x="381000" y="2127149"/>
              <a:ext cx="1800936" cy="1040227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85000"/>
                  </a:schemeClr>
                </a:gs>
                <a:gs pos="100000">
                  <a:schemeClr val="bg1">
                    <a:alpha val="8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F52C7E73-1675-DAC7-9CED-A3517651C4BC}"/>
                </a:ext>
              </a:extLst>
            </p:cNvPr>
            <p:cNvSpPr/>
            <p:nvPr/>
          </p:nvSpPr>
          <p:spPr>
            <a:xfrm>
              <a:off x="2923464" y="1752600"/>
              <a:ext cx="1800936" cy="1040227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85000"/>
                  </a:schemeClr>
                </a:gs>
                <a:gs pos="100000">
                  <a:schemeClr val="bg1">
                    <a:alpha val="8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3726C689-7D00-3C9D-E362-49D08F25EBD8}"/>
                </a:ext>
              </a:extLst>
            </p:cNvPr>
            <p:cNvSpPr/>
            <p:nvPr/>
          </p:nvSpPr>
          <p:spPr>
            <a:xfrm>
              <a:off x="5493145" y="1865883"/>
              <a:ext cx="2397046" cy="1040227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85000"/>
                  </a:schemeClr>
                </a:gs>
                <a:gs pos="100000">
                  <a:schemeClr val="bg1">
                    <a:alpha val="8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55D50EF7-F9C8-9C36-A7CE-B104FDEF8932}"/>
                </a:ext>
              </a:extLst>
            </p:cNvPr>
            <p:cNvSpPr/>
            <p:nvPr/>
          </p:nvSpPr>
          <p:spPr>
            <a:xfrm>
              <a:off x="8288757" y="2413711"/>
              <a:ext cx="474243" cy="71048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85000"/>
                  </a:schemeClr>
                </a:gs>
                <a:gs pos="100000">
                  <a:schemeClr val="bg1">
                    <a:alpha val="8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4DA1D299-A0A3-D8BA-073C-905877A013B8}"/>
              </a:ext>
            </a:extLst>
          </p:cNvPr>
          <p:cNvGrpSpPr/>
          <p:nvPr/>
        </p:nvGrpSpPr>
        <p:grpSpPr>
          <a:xfrm>
            <a:off x="1275221" y="2044639"/>
            <a:ext cx="6159085" cy="4346309"/>
            <a:chOff x="1275221" y="2044639"/>
            <a:chExt cx="6159085" cy="4346309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78E9F9FF-7FD7-6619-2A8D-5B024633E8B5}"/>
                </a:ext>
              </a:extLst>
            </p:cNvPr>
            <p:cNvGrpSpPr>
              <a:grpSpLocks noChangeAspect="1"/>
            </p:cNvGrpSpPr>
            <p:nvPr/>
          </p:nvGrpSpPr>
          <p:grpSpPr>
            <a:xfrm rot="20806665">
              <a:off x="2369555" y="4778947"/>
              <a:ext cx="340663" cy="568268"/>
              <a:chOff x="6890969" y="4367915"/>
              <a:chExt cx="548640" cy="915201"/>
            </a:xfrm>
          </p:grpSpPr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4DEBED69-30BB-393C-3599-B42B71B82E80}"/>
                  </a:ext>
                </a:extLst>
              </p:cNvPr>
              <p:cNvGrpSpPr/>
              <p:nvPr/>
            </p:nvGrpSpPr>
            <p:grpSpPr>
              <a:xfrm>
                <a:off x="7144322" y="5171093"/>
                <a:ext cx="44626" cy="112023"/>
                <a:chOff x="2948750" y="4077072"/>
                <a:chExt cx="91227" cy="229002"/>
              </a:xfrm>
            </p:grpSpPr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5467BDE1-F60C-B8BB-E011-C27C3560E2C6}"/>
                    </a:ext>
                  </a:extLst>
                </p:cNvPr>
                <p:cNvSpPr/>
                <p:nvPr/>
              </p:nvSpPr>
              <p:spPr>
                <a:xfrm>
                  <a:off x="2948750" y="4077072"/>
                  <a:ext cx="87130" cy="229002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  <a:scene3d>
                  <a:camera prst="perspectiveRelaxed" fov="7200000">
                    <a:rot lat="2073597" lon="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53" name="Oval 52">
                  <a:extLst>
                    <a:ext uri="{FF2B5EF4-FFF2-40B4-BE49-F238E27FC236}">
                      <a16:creationId xmlns:a16="http://schemas.microsoft.com/office/drawing/2014/main" id="{A68DF2CE-BD5A-CBE5-3115-2DE15C1E13ED}"/>
                    </a:ext>
                  </a:extLst>
                </p:cNvPr>
                <p:cNvSpPr/>
                <p:nvPr/>
              </p:nvSpPr>
              <p:spPr>
                <a:xfrm>
                  <a:off x="2952847" y="4264179"/>
                  <a:ext cx="87130" cy="4164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2D732839-4655-0786-1DCB-8734A9FDCEFC}"/>
                  </a:ext>
                </a:extLst>
              </p:cNvPr>
              <p:cNvGrpSpPr/>
              <p:nvPr/>
            </p:nvGrpSpPr>
            <p:grpSpPr>
              <a:xfrm>
                <a:off x="6890969" y="4367915"/>
                <a:ext cx="548640" cy="800817"/>
                <a:chOff x="2411760" y="2492896"/>
                <a:chExt cx="1184002" cy="1637068"/>
              </a:xfrm>
            </p:grpSpPr>
            <p:sp>
              <p:nvSpPr>
                <p:cNvPr id="41" name="Oval 51">
                  <a:extLst>
                    <a:ext uri="{FF2B5EF4-FFF2-40B4-BE49-F238E27FC236}">
                      <a16:creationId xmlns:a16="http://schemas.microsoft.com/office/drawing/2014/main" id="{B6D9BD63-E1BA-5B7B-38E1-9CD3D08107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11760" y="3008408"/>
                  <a:ext cx="1184002" cy="112155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lumMod val="61000"/>
                        <a:lumOff val="39000"/>
                      </a:srgbClr>
                    </a:gs>
                    <a:gs pos="53300">
                      <a:srgbClr val="EE6049">
                        <a:lumMod val="80000"/>
                        <a:lumOff val="20000"/>
                      </a:srgbClr>
                    </a:gs>
                    <a:gs pos="100000">
                      <a:srgbClr val="C00000">
                        <a:lumMod val="65000"/>
                      </a:srgbClr>
                    </a:gs>
                  </a:gsLst>
                  <a:lin ang="2700000" scaled="1"/>
                </a:gradFill>
                <a:ln w="9525" algn="ctr">
                  <a:solidFill>
                    <a:schemeClr val="tx1">
                      <a:lumMod val="65000"/>
                      <a:lumOff val="3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2200">
                    <a:solidFill>
                      <a:srgbClr val="FFE701"/>
                    </a:solidFill>
                  </a:endParaRPr>
                </a:p>
              </p:txBody>
            </p:sp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id="{C1E44722-E946-C8CE-8DFD-D2541E59A8B4}"/>
                    </a:ext>
                  </a:extLst>
                </p:cNvPr>
                <p:cNvGrpSpPr/>
                <p:nvPr/>
              </p:nvGrpSpPr>
              <p:grpSpPr>
                <a:xfrm>
                  <a:off x="2858266" y="2492896"/>
                  <a:ext cx="258210" cy="577675"/>
                  <a:chOff x="2858266" y="2537608"/>
                  <a:chExt cx="258210" cy="577675"/>
                </a:xfrm>
              </p:grpSpPr>
              <p:grpSp>
                <p:nvGrpSpPr>
                  <p:cNvPr id="48" name="Group 47">
                    <a:extLst>
                      <a:ext uri="{FF2B5EF4-FFF2-40B4-BE49-F238E27FC236}">
                        <a16:creationId xmlns:a16="http://schemas.microsoft.com/office/drawing/2014/main" id="{A728C37F-E8F0-29CA-5B57-FB10CBC92683}"/>
                      </a:ext>
                    </a:extLst>
                  </p:cNvPr>
                  <p:cNvGrpSpPr/>
                  <p:nvPr/>
                </p:nvGrpSpPr>
                <p:grpSpPr>
                  <a:xfrm>
                    <a:off x="2858266" y="2537608"/>
                    <a:ext cx="257606" cy="577675"/>
                    <a:chOff x="2898400" y="2537608"/>
                    <a:chExt cx="257606" cy="577675"/>
                  </a:xfrm>
                </p:grpSpPr>
                <p:sp>
                  <p:nvSpPr>
                    <p:cNvPr id="50" name="Down Arrow 252">
                      <a:extLst>
                        <a:ext uri="{FF2B5EF4-FFF2-40B4-BE49-F238E27FC236}">
                          <a16:creationId xmlns:a16="http://schemas.microsoft.com/office/drawing/2014/main" id="{11CA161E-FB17-95B4-166E-3FCB2355B89A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2898400" y="2537608"/>
                      <a:ext cx="257606" cy="577675"/>
                    </a:xfrm>
                    <a:prstGeom prst="downArrow">
                      <a:avLst>
                        <a:gd name="adj1" fmla="val 37894"/>
                        <a:gd name="adj2" fmla="val 130980"/>
                      </a:avLst>
                    </a:prstGeom>
                    <a:solidFill>
                      <a:schemeClr val="tx1"/>
                    </a:solidFill>
                    <a:ln>
                      <a:noFill/>
                    </a:ln>
                    <a:scene3d>
                      <a:camera prst="perspectiveAbove" fov="7200000">
                        <a:rot lat="19799989" lon="0" rev="0"/>
                      </a:camera>
                      <a:lightRig rig="threePt" dir="t"/>
                    </a:scene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/>
                    </a:p>
                  </p:txBody>
                </p:sp>
                <p:sp>
                  <p:nvSpPr>
                    <p:cNvPr id="51" name="Oval 50">
                      <a:extLst>
                        <a:ext uri="{FF2B5EF4-FFF2-40B4-BE49-F238E27FC236}">
                          <a16:creationId xmlns:a16="http://schemas.microsoft.com/office/drawing/2014/main" id="{010986AE-228E-A727-E31E-9D4624E21D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80670" y="3059434"/>
                      <a:ext cx="95843" cy="55424"/>
                    </a:xfrm>
                    <a:prstGeom prst="ellipse">
                      <a:avLst/>
                    </a:prstGeom>
                    <a:solidFill>
                      <a:schemeClr val="tx1">
                        <a:lumMod val="85000"/>
                        <a:lumOff val="1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/>
                    </a:p>
                  </p:txBody>
                </p:sp>
              </p:grpSp>
              <p:sp>
                <p:nvSpPr>
                  <p:cNvPr id="49" name="Oval 48">
                    <a:extLst>
                      <a:ext uri="{FF2B5EF4-FFF2-40B4-BE49-F238E27FC236}">
                        <a16:creationId xmlns:a16="http://schemas.microsoft.com/office/drawing/2014/main" id="{07BA0EB6-1CDC-A462-1BBE-F40E78244FFF}"/>
                      </a:ext>
                    </a:extLst>
                  </p:cNvPr>
                  <p:cNvSpPr/>
                  <p:nvPr/>
                </p:nvSpPr>
                <p:spPr>
                  <a:xfrm>
                    <a:off x="2867884" y="2837608"/>
                    <a:ext cx="248592" cy="60966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/>
                  </a:p>
                </p:txBody>
              </p:sp>
            </p:grpSp>
          </p:grp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E9E195D5-51AF-A6B2-D445-353135B5AF07}"/>
                </a:ext>
              </a:extLst>
            </p:cNvPr>
            <p:cNvGrpSpPr>
              <a:grpSpLocks noChangeAspect="1"/>
            </p:cNvGrpSpPr>
            <p:nvPr/>
          </p:nvGrpSpPr>
          <p:grpSpPr>
            <a:xfrm rot="1151922">
              <a:off x="4031454" y="4369374"/>
              <a:ext cx="281540" cy="469643"/>
              <a:chOff x="6890969" y="4367915"/>
              <a:chExt cx="548640" cy="915201"/>
            </a:xfrm>
          </p:grpSpPr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3D328D08-021F-BACD-8D67-8C8A0B53F0A8}"/>
                  </a:ext>
                </a:extLst>
              </p:cNvPr>
              <p:cNvGrpSpPr/>
              <p:nvPr/>
            </p:nvGrpSpPr>
            <p:grpSpPr>
              <a:xfrm>
                <a:off x="7144322" y="5171093"/>
                <a:ext cx="44626" cy="112023"/>
                <a:chOff x="2948750" y="4077072"/>
                <a:chExt cx="91227" cy="229002"/>
              </a:xfrm>
            </p:grpSpPr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id="{61C7F975-1A61-15E8-5B23-326BBDE72A6B}"/>
                    </a:ext>
                  </a:extLst>
                </p:cNvPr>
                <p:cNvSpPr/>
                <p:nvPr/>
              </p:nvSpPr>
              <p:spPr>
                <a:xfrm>
                  <a:off x="2948750" y="4077072"/>
                  <a:ext cx="87130" cy="229002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  <a:scene3d>
                  <a:camera prst="perspectiveRelaxed" fov="7200000">
                    <a:rot lat="2073597" lon="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64" name="Oval 63">
                  <a:extLst>
                    <a:ext uri="{FF2B5EF4-FFF2-40B4-BE49-F238E27FC236}">
                      <a16:creationId xmlns:a16="http://schemas.microsoft.com/office/drawing/2014/main" id="{B088EA03-22AB-70B7-4FCA-861269C9BF2A}"/>
                    </a:ext>
                  </a:extLst>
                </p:cNvPr>
                <p:cNvSpPr/>
                <p:nvPr/>
              </p:nvSpPr>
              <p:spPr>
                <a:xfrm>
                  <a:off x="2952847" y="4264179"/>
                  <a:ext cx="87130" cy="4164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15EAAC95-1733-B5F0-322F-680933E61200}"/>
                  </a:ext>
                </a:extLst>
              </p:cNvPr>
              <p:cNvGrpSpPr/>
              <p:nvPr/>
            </p:nvGrpSpPr>
            <p:grpSpPr>
              <a:xfrm>
                <a:off x="6890969" y="4367915"/>
                <a:ext cx="548640" cy="800817"/>
                <a:chOff x="2411760" y="2492896"/>
                <a:chExt cx="1184002" cy="1637068"/>
              </a:xfrm>
            </p:grpSpPr>
            <p:sp>
              <p:nvSpPr>
                <p:cNvPr id="57" name="Oval 51">
                  <a:extLst>
                    <a:ext uri="{FF2B5EF4-FFF2-40B4-BE49-F238E27FC236}">
                      <a16:creationId xmlns:a16="http://schemas.microsoft.com/office/drawing/2014/main" id="{DD2E2A05-C67F-58C7-9B23-3F2A24B003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11760" y="3008408"/>
                  <a:ext cx="1184002" cy="112155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lumMod val="61000"/>
                        <a:lumOff val="39000"/>
                      </a:srgbClr>
                    </a:gs>
                    <a:gs pos="53300">
                      <a:srgbClr val="EE6049">
                        <a:lumMod val="80000"/>
                        <a:lumOff val="20000"/>
                      </a:srgbClr>
                    </a:gs>
                    <a:gs pos="100000">
                      <a:srgbClr val="C00000">
                        <a:lumMod val="65000"/>
                      </a:srgbClr>
                    </a:gs>
                  </a:gsLst>
                  <a:lin ang="2700000" scaled="1"/>
                </a:gradFill>
                <a:ln w="9525" algn="ctr">
                  <a:solidFill>
                    <a:schemeClr val="tx1">
                      <a:lumMod val="65000"/>
                      <a:lumOff val="3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2200">
                    <a:solidFill>
                      <a:srgbClr val="FFE701"/>
                    </a:solidFill>
                  </a:endParaRPr>
                </a:p>
              </p:txBody>
            </p:sp>
            <p:grpSp>
              <p:nvGrpSpPr>
                <p:cNvPr id="58" name="Group 57">
                  <a:extLst>
                    <a:ext uri="{FF2B5EF4-FFF2-40B4-BE49-F238E27FC236}">
                      <a16:creationId xmlns:a16="http://schemas.microsoft.com/office/drawing/2014/main" id="{4D840762-5F45-2F5E-A9AA-89200614C3AE}"/>
                    </a:ext>
                  </a:extLst>
                </p:cNvPr>
                <p:cNvGrpSpPr/>
                <p:nvPr/>
              </p:nvGrpSpPr>
              <p:grpSpPr>
                <a:xfrm>
                  <a:off x="2858266" y="2492896"/>
                  <a:ext cx="258210" cy="577675"/>
                  <a:chOff x="2858266" y="2537608"/>
                  <a:chExt cx="258210" cy="577675"/>
                </a:xfrm>
              </p:grpSpPr>
              <p:grpSp>
                <p:nvGrpSpPr>
                  <p:cNvPr id="59" name="Group 58">
                    <a:extLst>
                      <a:ext uri="{FF2B5EF4-FFF2-40B4-BE49-F238E27FC236}">
                        <a16:creationId xmlns:a16="http://schemas.microsoft.com/office/drawing/2014/main" id="{F8AC3F13-98A4-2B4B-E350-FFBC692B09B6}"/>
                      </a:ext>
                    </a:extLst>
                  </p:cNvPr>
                  <p:cNvGrpSpPr/>
                  <p:nvPr/>
                </p:nvGrpSpPr>
                <p:grpSpPr>
                  <a:xfrm>
                    <a:off x="2858266" y="2537608"/>
                    <a:ext cx="257606" cy="577675"/>
                    <a:chOff x="2898400" y="2537608"/>
                    <a:chExt cx="257606" cy="577675"/>
                  </a:xfrm>
                </p:grpSpPr>
                <p:sp>
                  <p:nvSpPr>
                    <p:cNvPr id="61" name="Down Arrow 252">
                      <a:extLst>
                        <a:ext uri="{FF2B5EF4-FFF2-40B4-BE49-F238E27FC236}">
                          <a16:creationId xmlns:a16="http://schemas.microsoft.com/office/drawing/2014/main" id="{C9040F6A-D950-C0DD-A92A-A2CEA9D01758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2898400" y="2537608"/>
                      <a:ext cx="257606" cy="577675"/>
                    </a:xfrm>
                    <a:prstGeom prst="downArrow">
                      <a:avLst>
                        <a:gd name="adj1" fmla="val 37894"/>
                        <a:gd name="adj2" fmla="val 130980"/>
                      </a:avLst>
                    </a:prstGeom>
                    <a:solidFill>
                      <a:schemeClr val="tx1"/>
                    </a:solidFill>
                    <a:ln>
                      <a:noFill/>
                    </a:ln>
                    <a:scene3d>
                      <a:camera prst="perspectiveAbove" fov="7200000">
                        <a:rot lat="19799989" lon="0" rev="0"/>
                      </a:camera>
                      <a:lightRig rig="threePt" dir="t"/>
                    </a:scene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/>
                    </a:p>
                  </p:txBody>
                </p:sp>
                <p:sp>
                  <p:nvSpPr>
                    <p:cNvPr id="62" name="Oval 61">
                      <a:extLst>
                        <a:ext uri="{FF2B5EF4-FFF2-40B4-BE49-F238E27FC236}">
                          <a16:creationId xmlns:a16="http://schemas.microsoft.com/office/drawing/2014/main" id="{85BB4707-7DB3-85D6-23A5-E76AC69D41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80670" y="3059434"/>
                      <a:ext cx="95843" cy="55424"/>
                    </a:xfrm>
                    <a:prstGeom prst="ellipse">
                      <a:avLst/>
                    </a:prstGeom>
                    <a:solidFill>
                      <a:schemeClr val="tx1">
                        <a:lumMod val="85000"/>
                        <a:lumOff val="1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/>
                    </a:p>
                  </p:txBody>
                </p:sp>
              </p:grpSp>
              <p:sp>
                <p:nvSpPr>
                  <p:cNvPr id="60" name="Oval 59">
                    <a:extLst>
                      <a:ext uri="{FF2B5EF4-FFF2-40B4-BE49-F238E27FC236}">
                        <a16:creationId xmlns:a16="http://schemas.microsoft.com/office/drawing/2014/main" id="{1A2A6637-211B-4AB7-4277-4E54D6CD1024}"/>
                      </a:ext>
                    </a:extLst>
                  </p:cNvPr>
                  <p:cNvSpPr/>
                  <p:nvPr/>
                </p:nvSpPr>
                <p:spPr>
                  <a:xfrm>
                    <a:off x="2867884" y="2837608"/>
                    <a:ext cx="248592" cy="60966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/>
                  </a:p>
                </p:txBody>
              </p:sp>
            </p:grpSp>
          </p:grp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E0F3B5AC-B448-A3F8-B3B8-2D947EEE5EF9}"/>
                </a:ext>
              </a:extLst>
            </p:cNvPr>
            <p:cNvGrpSpPr>
              <a:grpSpLocks noChangeAspect="1"/>
            </p:cNvGrpSpPr>
            <p:nvPr/>
          </p:nvGrpSpPr>
          <p:grpSpPr>
            <a:xfrm rot="712830">
              <a:off x="6296424" y="5554575"/>
              <a:ext cx="412202" cy="687605"/>
              <a:chOff x="6890969" y="4367915"/>
              <a:chExt cx="548640" cy="915201"/>
            </a:xfrm>
          </p:grpSpPr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31C01A0F-3E57-D558-9400-BB647EAFA211}"/>
                  </a:ext>
                </a:extLst>
              </p:cNvPr>
              <p:cNvGrpSpPr/>
              <p:nvPr/>
            </p:nvGrpSpPr>
            <p:grpSpPr>
              <a:xfrm>
                <a:off x="7144322" y="5171093"/>
                <a:ext cx="44626" cy="112023"/>
                <a:chOff x="2948750" y="4077072"/>
                <a:chExt cx="91227" cy="229002"/>
              </a:xfrm>
            </p:grpSpPr>
            <p:sp>
              <p:nvSpPr>
                <p:cNvPr id="74" name="Rectangle 73">
                  <a:extLst>
                    <a:ext uri="{FF2B5EF4-FFF2-40B4-BE49-F238E27FC236}">
                      <a16:creationId xmlns:a16="http://schemas.microsoft.com/office/drawing/2014/main" id="{7B33E65D-A311-ECD4-C9A3-8041EB5D6D93}"/>
                    </a:ext>
                  </a:extLst>
                </p:cNvPr>
                <p:cNvSpPr/>
                <p:nvPr/>
              </p:nvSpPr>
              <p:spPr>
                <a:xfrm>
                  <a:off x="2948750" y="4077072"/>
                  <a:ext cx="87130" cy="229002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  <a:scene3d>
                  <a:camera prst="perspectiveRelaxed" fov="7200000">
                    <a:rot lat="2073597" lon="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75" name="Oval 74">
                  <a:extLst>
                    <a:ext uri="{FF2B5EF4-FFF2-40B4-BE49-F238E27FC236}">
                      <a16:creationId xmlns:a16="http://schemas.microsoft.com/office/drawing/2014/main" id="{BFDB401D-9D11-E78B-C26F-E91E5EB31307}"/>
                    </a:ext>
                  </a:extLst>
                </p:cNvPr>
                <p:cNvSpPr/>
                <p:nvPr/>
              </p:nvSpPr>
              <p:spPr>
                <a:xfrm>
                  <a:off x="2952847" y="4264179"/>
                  <a:ext cx="87130" cy="4164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1107CEAC-A0E9-84CF-56F0-0BA9BEEEEB5A}"/>
                  </a:ext>
                </a:extLst>
              </p:cNvPr>
              <p:cNvGrpSpPr/>
              <p:nvPr/>
            </p:nvGrpSpPr>
            <p:grpSpPr>
              <a:xfrm>
                <a:off x="6890969" y="4367915"/>
                <a:ext cx="548640" cy="800817"/>
                <a:chOff x="2411760" y="2492896"/>
                <a:chExt cx="1184002" cy="1637068"/>
              </a:xfrm>
            </p:grpSpPr>
            <p:sp>
              <p:nvSpPr>
                <p:cNvPr id="68" name="Oval 51">
                  <a:extLst>
                    <a:ext uri="{FF2B5EF4-FFF2-40B4-BE49-F238E27FC236}">
                      <a16:creationId xmlns:a16="http://schemas.microsoft.com/office/drawing/2014/main" id="{0B2E8272-C23D-F9AE-F14F-8F1BE2970D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11760" y="3008408"/>
                  <a:ext cx="1184002" cy="112155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lumMod val="61000"/>
                        <a:lumOff val="39000"/>
                      </a:srgbClr>
                    </a:gs>
                    <a:gs pos="53300">
                      <a:srgbClr val="EE6049">
                        <a:lumMod val="80000"/>
                        <a:lumOff val="20000"/>
                      </a:srgbClr>
                    </a:gs>
                    <a:gs pos="100000">
                      <a:srgbClr val="C00000">
                        <a:lumMod val="65000"/>
                      </a:srgbClr>
                    </a:gs>
                  </a:gsLst>
                  <a:lin ang="2700000" scaled="1"/>
                </a:gradFill>
                <a:ln w="9525" algn="ctr">
                  <a:solidFill>
                    <a:schemeClr val="tx1">
                      <a:lumMod val="65000"/>
                      <a:lumOff val="3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2200">
                    <a:solidFill>
                      <a:srgbClr val="FFE701"/>
                    </a:solidFill>
                  </a:endParaRPr>
                </a:p>
              </p:txBody>
            </p:sp>
            <p:grpSp>
              <p:nvGrpSpPr>
                <p:cNvPr id="69" name="Group 68">
                  <a:extLst>
                    <a:ext uri="{FF2B5EF4-FFF2-40B4-BE49-F238E27FC236}">
                      <a16:creationId xmlns:a16="http://schemas.microsoft.com/office/drawing/2014/main" id="{2250CFF8-24C4-8EC9-6BE5-EA74E49C8798}"/>
                    </a:ext>
                  </a:extLst>
                </p:cNvPr>
                <p:cNvGrpSpPr/>
                <p:nvPr/>
              </p:nvGrpSpPr>
              <p:grpSpPr>
                <a:xfrm>
                  <a:off x="2858266" y="2492896"/>
                  <a:ext cx="258210" cy="577675"/>
                  <a:chOff x="2858266" y="2537608"/>
                  <a:chExt cx="258210" cy="577675"/>
                </a:xfrm>
              </p:grpSpPr>
              <p:grpSp>
                <p:nvGrpSpPr>
                  <p:cNvPr id="70" name="Group 69">
                    <a:extLst>
                      <a:ext uri="{FF2B5EF4-FFF2-40B4-BE49-F238E27FC236}">
                        <a16:creationId xmlns:a16="http://schemas.microsoft.com/office/drawing/2014/main" id="{863A4791-1E4D-F33D-439C-0E399F7A3CDA}"/>
                      </a:ext>
                    </a:extLst>
                  </p:cNvPr>
                  <p:cNvGrpSpPr/>
                  <p:nvPr/>
                </p:nvGrpSpPr>
                <p:grpSpPr>
                  <a:xfrm>
                    <a:off x="2858266" y="2537608"/>
                    <a:ext cx="257606" cy="577675"/>
                    <a:chOff x="2898400" y="2537608"/>
                    <a:chExt cx="257606" cy="577675"/>
                  </a:xfrm>
                </p:grpSpPr>
                <p:sp>
                  <p:nvSpPr>
                    <p:cNvPr id="72" name="Down Arrow 252">
                      <a:extLst>
                        <a:ext uri="{FF2B5EF4-FFF2-40B4-BE49-F238E27FC236}">
                          <a16:creationId xmlns:a16="http://schemas.microsoft.com/office/drawing/2014/main" id="{7491A387-C579-669A-586F-2F4178ACDEAE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2898400" y="2537608"/>
                      <a:ext cx="257606" cy="577675"/>
                    </a:xfrm>
                    <a:prstGeom prst="downArrow">
                      <a:avLst>
                        <a:gd name="adj1" fmla="val 37894"/>
                        <a:gd name="adj2" fmla="val 130980"/>
                      </a:avLst>
                    </a:prstGeom>
                    <a:solidFill>
                      <a:schemeClr val="tx1"/>
                    </a:solidFill>
                    <a:ln>
                      <a:noFill/>
                    </a:ln>
                    <a:scene3d>
                      <a:camera prst="perspectiveAbove" fov="7200000">
                        <a:rot lat="19799989" lon="0" rev="0"/>
                      </a:camera>
                      <a:lightRig rig="threePt" dir="t"/>
                    </a:scene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/>
                    </a:p>
                  </p:txBody>
                </p:sp>
                <p:sp>
                  <p:nvSpPr>
                    <p:cNvPr id="73" name="Oval 72">
                      <a:extLst>
                        <a:ext uri="{FF2B5EF4-FFF2-40B4-BE49-F238E27FC236}">
                          <a16:creationId xmlns:a16="http://schemas.microsoft.com/office/drawing/2014/main" id="{0E43D07C-B49D-6030-427B-35C4883AFC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80670" y="3059434"/>
                      <a:ext cx="95843" cy="55424"/>
                    </a:xfrm>
                    <a:prstGeom prst="ellipse">
                      <a:avLst/>
                    </a:prstGeom>
                    <a:solidFill>
                      <a:schemeClr val="tx1">
                        <a:lumMod val="85000"/>
                        <a:lumOff val="1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/>
                    </a:p>
                  </p:txBody>
                </p:sp>
              </p:grpSp>
              <p:sp>
                <p:nvSpPr>
                  <p:cNvPr id="71" name="Oval 70">
                    <a:extLst>
                      <a:ext uri="{FF2B5EF4-FFF2-40B4-BE49-F238E27FC236}">
                        <a16:creationId xmlns:a16="http://schemas.microsoft.com/office/drawing/2014/main" id="{9EF36B6A-907A-ACC6-E0C8-0EB483CBCF12}"/>
                      </a:ext>
                    </a:extLst>
                  </p:cNvPr>
                  <p:cNvSpPr/>
                  <p:nvPr/>
                </p:nvSpPr>
                <p:spPr>
                  <a:xfrm>
                    <a:off x="2867884" y="2837608"/>
                    <a:ext cx="248592" cy="60966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/>
                  </a:p>
                </p:txBody>
              </p:sp>
            </p:grpSp>
          </p:grp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6193F0C7-4143-A77C-572F-EB0CD2B617AC}"/>
                </a:ext>
              </a:extLst>
            </p:cNvPr>
            <p:cNvGrpSpPr>
              <a:grpSpLocks noChangeAspect="1"/>
            </p:cNvGrpSpPr>
            <p:nvPr/>
          </p:nvGrpSpPr>
          <p:grpSpPr>
            <a:xfrm rot="20806665">
              <a:off x="4931777" y="4788822"/>
              <a:ext cx="309694" cy="516607"/>
              <a:chOff x="6890969" y="4367915"/>
              <a:chExt cx="548640" cy="915201"/>
            </a:xfrm>
          </p:grpSpPr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2899C3B5-0C2C-4556-BE33-0196A84CED55}"/>
                  </a:ext>
                </a:extLst>
              </p:cNvPr>
              <p:cNvGrpSpPr/>
              <p:nvPr/>
            </p:nvGrpSpPr>
            <p:grpSpPr>
              <a:xfrm>
                <a:off x="7144322" y="5171093"/>
                <a:ext cx="44626" cy="112023"/>
                <a:chOff x="2948750" y="4077072"/>
                <a:chExt cx="91227" cy="229002"/>
              </a:xfrm>
            </p:grpSpPr>
            <p:sp>
              <p:nvSpPr>
                <p:cNvPr id="85" name="Rectangle 84">
                  <a:extLst>
                    <a:ext uri="{FF2B5EF4-FFF2-40B4-BE49-F238E27FC236}">
                      <a16:creationId xmlns:a16="http://schemas.microsoft.com/office/drawing/2014/main" id="{BBB83E61-2F0E-F627-C7DE-AD08BC17F2E0}"/>
                    </a:ext>
                  </a:extLst>
                </p:cNvPr>
                <p:cNvSpPr/>
                <p:nvPr/>
              </p:nvSpPr>
              <p:spPr>
                <a:xfrm>
                  <a:off x="2948750" y="4077072"/>
                  <a:ext cx="87130" cy="229002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  <a:scene3d>
                  <a:camera prst="perspectiveRelaxed" fov="7200000">
                    <a:rot lat="2073597" lon="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86" name="Oval 85">
                  <a:extLst>
                    <a:ext uri="{FF2B5EF4-FFF2-40B4-BE49-F238E27FC236}">
                      <a16:creationId xmlns:a16="http://schemas.microsoft.com/office/drawing/2014/main" id="{099AFCE1-E508-DA7F-CE06-1624728037CC}"/>
                    </a:ext>
                  </a:extLst>
                </p:cNvPr>
                <p:cNvSpPr/>
                <p:nvPr/>
              </p:nvSpPr>
              <p:spPr>
                <a:xfrm>
                  <a:off x="2952847" y="4264179"/>
                  <a:ext cx="87130" cy="4164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78" name="Group 77">
                <a:extLst>
                  <a:ext uri="{FF2B5EF4-FFF2-40B4-BE49-F238E27FC236}">
                    <a16:creationId xmlns:a16="http://schemas.microsoft.com/office/drawing/2014/main" id="{A19EF1C9-2C8A-99BC-E661-6C9DC804D8AB}"/>
                  </a:ext>
                </a:extLst>
              </p:cNvPr>
              <p:cNvGrpSpPr/>
              <p:nvPr/>
            </p:nvGrpSpPr>
            <p:grpSpPr>
              <a:xfrm>
                <a:off x="6890969" y="4367915"/>
                <a:ext cx="548640" cy="800817"/>
                <a:chOff x="2411760" y="2492896"/>
                <a:chExt cx="1184002" cy="1637068"/>
              </a:xfrm>
            </p:grpSpPr>
            <p:sp>
              <p:nvSpPr>
                <p:cNvPr id="79" name="Oval 51">
                  <a:extLst>
                    <a:ext uri="{FF2B5EF4-FFF2-40B4-BE49-F238E27FC236}">
                      <a16:creationId xmlns:a16="http://schemas.microsoft.com/office/drawing/2014/main" id="{F074681D-C932-FDBD-1AD4-92442A6F01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11760" y="3008408"/>
                  <a:ext cx="1184002" cy="112155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lumMod val="61000"/>
                        <a:lumOff val="39000"/>
                      </a:srgbClr>
                    </a:gs>
                    <a:gs pos="53300">
                      <a:srgbClr val="EE6049">
                        <a:lumMod val="80000"/>
                        <a:lumOff val="20000"/>
                      </a:srgbClr>
                    </a:gs>
                    <a:gs pos="100000">
                      <a:srgbClr val="C00000">
                        <a:lumMod val="65000"/>
                      </a:srgbClr>
                    </a:gs>
                  </a:gsLst>
                  <a:lin ang="2700000" scaled="1"/>
                </a:gradFill>
                <a:ln w="9525" algn="ctr">
                  <a:solidFill>
                    <a:schemeClr val="tx1">
                      <a:lumMod val="65000"/>
                      <a:lumOff val="3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2200">
                    <a:solidFill>
                      <a:srgbClr val="FFE701"/>
                    </a:solidFill>
                  </a:endParaRPr>
                </a:p>
              </p:txBody>
            </p:sp>
            <p:grpSp>
              <p:nvGrpSpPr>
                <p:cNvPr id="80" name="Group 79">
                  <a:extLst>
                    <a:ext uri="{FF2B5EF4-FFF2-40B4-BE49-F238E27FC236}">
                      <a16:creationId xmlns:a16="http://schemas.microsoft.com/office/drawing/2014/main" id="{A8AA583E-87E4-00C0-55B6-2A62F772F99C}"/>
                    </a:ext>
                  </a:extLst>
                </p:cNvPr>
                <p:cNvGrpSpPr/>
                <p:nvPr/>
              </p:nvGrpSpPr>
              <p:grpSpPr>
                <a:xfrm>
                  <a:off x="2858266" y="2492896"/>
                  <a:ext cx="258210" cy="577675"/>
                  <a:chOff x="2858266" y="2537608"/>
                  <a:chExt cx="258210" cy="577675"/>
                </a:xfrm>
              </p:grpSpPr>
              <p:grpSp>
                <p:nvGrpSpPr>
                  <p:cNvPr id="81" name="Group 80">
                    <a:extLst>
                      <a:ext uri="{FF2B5EF4-FFF2-40B4-BE49-F238E27FC236}">
                        <a16:creationId xmlns:a16="http://schemas.microsoft.com/office/drawing/2014/main" id="{926018FB-60BD-2CE8-FA12-AC4D316E6B43}"/>
                      </a:ext>
                    </a:extLst>
                  </p:cNvPr>
                  <p:cNvGrpSpPr/>
                  <p:nvPr/>
                </p:nvGrpSpPr>
                <p:grpSpPr>
                  <a:xfrm>
                    <a:off x="2858266" y="2537608"/>
                    <a:ext cx="257606" cy="577675"/>
                    <a:chOff x="2898400" y="2537608"/>
                    <a:chExt cx="257606" cy="577675"/>
                  </a:xfrm>
                </p:grpSpPr>
                <p:sp>
                  <p:nvSpPr>
                    <p:cNvPr id="83" name="Down Arrow 252">
                      <a:extLst>
                        <a:ext uri="{FF2B5EF4-FFF2-40B4-BE49-F238E27FC236}">
                          <a16:creationId xmlns:a16="http://schemas.microsoft.com/office/drawing/2014/main" id="{9AFD6F28-BF78-B764-55C7-408C117A6582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2898400" y="2537608"/>
                      <a:ext cx="257606" cy="577675"/>
                    </a:xfrm>
                    <a:prstGeom prst="downArrow">
                      <a:avLst>
                        <a:gd name="adj1" fmla="val 37894"/>
                        <a:gd name="adj2" fmla="val 130980"/>
                      </a:avLst>
                    </a:prstGeom>
                    <a:solidFill>
                      <a:schemeClr val="tx1"/>
                    </a:solidFill>
                    <a:ln>
                      <a:noFill/>
                    </a:ln>
                    <a:scene3d>
                      <a:camera prst="perspectiveAbove" fov="7200000">
                        <a:rot lat="19799989" lon="0" rev="0"/>
                      </a:camera>
                      <a:lightRig rig="threePt" dir="t"/>
                    </a:scene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/>
                    </a:p>
                  </p:txBody>
                </p:sp>
                <p:sp>
                  <p:nvSpPr>
                    <p:cNvPr id="84" name="Oval 83">
                      <a:extLst>
                        <a:ext uri="{FF2B5EF4-FFF2-40B4-BE49-F238E27FC236}">
                          <a16:creationId xmlns:a16="http://schemas.microsoft.com/office/drawing/2014/main" id="{BEE3BC61-90FC-EA65-679C-B2F89B38C8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80670" y="3059434"/>
                      <a:ext cx="95843" cy="55424"/>
                    </a:xfrm>
                    <a:prstGeom prst="ellipse">
                      <a:avLst/>
                    </a:prstGeom>
                    <a:solidFill>
                      <a:schemeClr val="tx1">
                        <a:lumMod val="85000"/>
                        <a:lumOff val="1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/>
                    </a:p>
                  </p:txBody>
                </p:sp>
              </p:grpSp>
              <p:sp>
                <p:nvSpPr>
                  <p:cNvPr id="82" name="Oval 81">
                    <a:extLst>
                      <a:ext uri="{FF2B5EF4-FFF2-40B4-BE49-F238E27FC236}">
                        <a16:creationId xmlns:a16="http://schemas.microsoft.com/office/drawing/2014/main" id="{EEF604F2-6A9D-EC94-C68C-847969EE281E}"/>
                      </a:ext>
                    </a:extLst>
                  </p:cNvPr>
                  <p:cNvSpPr/>
                  <p:nvPr/>
                </p:nvSpPr>
                <p:spPr>
                  <a:xfrm>
                    <a:off x="2867884" y="2837608"/>
                    <a:ext cx="248592" cy="60966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/>
                  </a:p>
                </p:txBody>
              </p:sp>
            </p:grpSp>
          </p:grpSp>
        </p:grp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249A9864-C16C-281B-527A-A6303BB7F7A7}"/>
                </a:ext>
              </a:extLst>
            </p:cNvPr>
            <p:cNvGrpSpPr>
              <a:grpSpLocks noChangeAspect="1"/>
            </p:cNvGrpSpPr>
            <p:nvPr/>
          </p:nvGrpSpPr>
          <p:grpSpPr>
            <a:xfrm rot="20806665">
              <a:off x="3019824" y="5679440"/>
              <a:ext cx="412202" cy="687605"/>
              <a:chOff x="6890969" y="4367915"/>
              <a:chExt cx="548640" cy="915201"/>
            </a:xfrm>
          </p:grpSpPr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4C542D47-2FF9-A74E-0C43-58DC3E4454EF}"/>
                  </a:ext>
                </a:extLst>
              </p:cNvPr>
              <p:cNvGrpSpPr/>
              <p:nvPr/>
            </p:nvGrpSpPr>
            <p:grpSpPr>
              <a:xfrm>
                <a:off x="7144322" y="5171093"/>
                <a:ext cx="44626" cy="112023"/>
                <a:chOff x="2948750" y="4077072"/>
                <a:chExt cx="91227" cy="229002"/>
              </a:xfrm>
            </p:grpSpPr>
            <p:sp>
              <p:nvSpPr>
                <p:cNvPr id="96" name="Rectangle 95">
                  <a:extLst>
                    <a:ext uri="{FF2B5EF4-FFF2-40B4-BE49-F238E27FC236}">
                      <a16:creationId xmlns:a16="http://schemas.microsoft.com/office/drawing/2014/main" id="{4D0D1C6C-5B8E-E6E1-1C06-3C59CA3A1212}"/>
                    </a:ext>
                  </a:extLst>
                </p:cNvPr>
                <p:cNvSpPr/>
                <p:nvPr/>
              </p:nvSpPr>
              <p:spPr>
                <a:xfrm>
                  <a:off x="2948750" y="4077072"/>
                  <a:ext cx="87130" cy="229002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  <a:scene3d>
                  <a:camera prst="perspectiveRelaxed" fov="7200000">
                    <a:rot lat="2073597" lon="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97" name="Oval 96">
                  <a:extLst>
                    <a:ext uri="{FF2B5EF4-FFF2-40B4-BE49-F238E27FC236}">
                      <a16:creationId xmlns:a16="http://schemas.microsoft.com/office/drawing/2014/main" id="{5D9716FF-97F7-E281-483D-61B9528838E6}"/>
                    </a:ext>
                  </a:extLst>
                </p:cNvPr>
                <p:cNvSpPr/>
                <p:nvPr/>
              </p:nvSpPr>
              <p:spPr>
                <a:xfrm>
                  <a:off x="2952847" y="4264179"/>
                  <a:ext cx="87130" cy="4164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89" name="Group 88">
                <a:extLst>
                  <a:ext uri="{FF2B5EF4-FFF2-40B4-BE49-F238E27FC236}">
                    <a16:creationId xmlns:a16="http://schemas.microsoft.com/office/drawing/2014/main" id="{70C2698B-A0C4-2FF7-0C0C-25DE4520289B}"/>
                  </a:ext>
                </a:extLst>
              </p:cNvPr>
              <p:cNvGrpSpPr/>
              <p:nvPr/>
            </p:nvGrpSpPr>
            <p:grpSpPr>
              <a:xfrm>
                <a:off x="6890969" y="4367915"/>
                <a:ext cx="548640" cy="800817"/>
                <a:chOff x="2411760" y="2492896"/>
                <a:chExt cx="1184002" cy="1637068"/>
              </a:xfrm>
            </p:grpSpPr>
            <p:sp>
              <p:nvSpPr>
                <p:cNvPr id="90" name="Oval 51">
                  <a:extLst>
                    <a:ext uri="{FF2B5EF4-FFF2-40B4-BE49-F238E27FC236}">
                      <a16:creationId xmlns:a16="http://schemas.microsoft.com/office/drawing/2014/main" id="{AA7013F9-9DE5-8AC0-22B7-36FE413852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11760" y="3008408"/>
                  <a:ext cx="1184002" cy="112155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lumMod val="61000"/>
                        <a:lumOff val="39000"/>
                      </a:srgbClr>
                    </a:gs>
                    <a:gs pos="53300">
                      <a:srgbClr val="EE6049">
                        <a:lumMod val="80000"/>
                        <a:lumOff val="20000"/>
                      </a:srgbClr>
                    </a:gs>
                    <a:gs pos="100000">
                      <a:srgbClr val="C00000">
                        <a:lumMod val="65000"/>
                      </a:srgbClr>
                    </a:gs>
                  </a:gsLst>
                  <a:lin ang="2700000" scaled="1"/>
                </a:gradFill>
                <a:ln w="9525" algn="ctr">
                  <a:solidFill>
                    <a:schemeClr val="tx1">
                      <a:lumMod val="65000"/>
                      <a:lumOff val="3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2200">
                    <a:solidFill>
                      <a:srgbClr val="FFE701"/>
                    </a:solidFill>
                  </a:endParaRPr>
                </a:p>
              </p:txBody>
            </p:sp>
            <p:grpSp>
              <p:nvGrpSpPr>
                <p:cNvPr id="91" name="Group 90">
                  <a:extLst>
                    <a:ext uri="{FF2B5EF4-FFF2-40B4-BE49-F238E27FC236}">
                      <a16:creationId xmlns:a16="http://schemas.microsoft.com/office/drawing/2014/main" id="{AAC41826-28F2-C48F-DFF9-9603ADCCC586}"/>
                    </a:ext>
                  </a:extLst>
                </p:cNvPr>
                <p:cNvGrpSpPr/>
                <p:nvPr/>
              </p:nvGrpSpPr>
              <p:grpSpPr>
                <a:xfrm>
                  <a:off x="2858266" y="2492896"/>
                  <a:ext cx="258210" cy="577675"/>
                  <a:chOff x="2858266" y="2537608"/>
                  <a:chExt cx="258210" cy="577675"/>
                </a:xfrm>
              </p:grpSpPr>
              <p:grpSp>
                <p:nvGrpSpPr>
                  <p:cNvPr id="92" name="Group 91">
                    <a:extLst>
                      <a:ext uri="{FF2B5EF4-FFF2-40B4-BE49-F238E27FC236}">
                        <a16:creationId xmlns:a16="http://schemas.microsoft.com/office/drawing/2014/main" id="{47E081AA-E9D2-6E8C-E69B-86EBA6927876}"/>
                      </a:ext>
                    </a:extLst>
                  </p:cNvPr>
                  <p:cNvGrpSpPr/>
                  <p:nvPr/>
                </p:nvGrpSpPr>
                <p:grpSpPr>
                  <a:xfrm>
                    <a:off x="2858266" y="2537608"/>
                    <a:ext cx="257606" cy="577675"/>
                    <a:chOff x="2898400" y="2537608"/>
                    <a:chExt cx="257606" cy="577675"/>
                  </a:xfrm>
                </p:grpSpPr>
                <p:sp>
                  <p:nvSpPr>
                    <p:cNvPr id="94" name="Down Arrow 252">
                      <a:extLst>
                        <a:ext uri="{FF2B5EF4-FFF2-40B4-BE49-F238E27FC236}">
                          <a16:creationId xmlns:a16="http://schemas.microsoft.com/office/drawing/2014/main" id="{C9260D1E-5923-B8F2-0C60-1224C19D8363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2898400" y="2537608"/>
                      <a:ext cx="257606" cy="577675"/>
                    </a:xfrm>
                    <a:prstGeom prst="downArrow">
                      <a:avLst>
                        <a:gd name="adj1" fmla="val 37894"/>
                        <a:gd name="adj2" fmla="val 130980"/>
                      </a:avLst>
                    </a:prstGeom>
                    <a:solidFill>
                      <a:schemeClr val="tx1"/>
                    </a:solidFill>
                    <a:ln>
                      <a:noFill/>
                    </a:ln>
                    <a:scene3d>
                      <a:camera prst="perspectiveAbove" fov="7200000">
                        <a:rot lat="19799989" lon="0" rev="0"/>
                      </a:camera>
                      <a:lightRig rig="threePt" dir="t"/>
                    </a:scene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/>
                    </a:p>
                  </p:txBody>
                </p:sp>
                <p:sp>
                  <p:nvSpPr>
                    <p:cNvPr id="95" name="Oval 94">
                      <a:extLst>
                        <a:ext uri="{FF2B5EF4-FFF2-40B4-BE49-F238E27FC236}">
                          <a16:creationId xmlns:a16="http://schemas.microsoft.com/office/drawing/2014/main" id="{5FE7F0F7-D73B-1CCE-1874-0E21DB26DB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80670" y="3059434"/>
                      <a:ext cx="95843" cy="55424"/>
                    </a:xfrm>
                    <a:prstGeom prst="ellipse">
                      <a:avLst/>
                    </a:prstGeom>
                    <a:solidFill>
                      <a:schemeClr val="tx1">
                        <a:lumMod val="85000"/>
                        <a:lumOff val="1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/>
                    </a:p>
                  </p:txBody>
                </p:sp>
              </p:grpSp>
              <p:sp>
                <p:nvSpPr>
                  <p:cNvPr id="93" name="Oval 92">
                    <a:extLst>
                      <a:ext uri="{FF2B5EF4-FFF2-40B4-BE49-F238E27FC236}">
                        <a16:creationId xmlns:a16="http://schemas.microsoft.com/office/drawing/2014/main" id="{9D93EE19-3849-BC1A-C477-E5EC42243F37}"/>
                      </a:ext>
                    </a:extLst>
                  </p:cNvPr>
                  <p:cNvSpPr/>
                  <p:nvPr/>
                </p:nvSpPr>
                <p:spPr>
                  <a:xfrm>
                    <a:off x="2867884" y="2837608"/>
                    <a:ext cx="248592" cy="60966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/>
                  </a:p>
                </p:txBody>
              </p:sp>
            </p:grpSp>
          </p:grp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D17D8F19-E94D-D0E1-A26E-98DA38F4A354}"/>
                </a:ext>
              </a:extLst>
            </p:cNvPr>
            <p:cNvGrpSpPr>
              <a:grpSpLocks noChangeAspect="1"/>
            </p:cNvGrpSpPr>
            <p:nvPr/>
          </p:nvGrpSpPr>
          <p:grpSpPr>
            <a:xfrm rot="663810">
              <a:off x="1275221" y="4752971"/>
              <a:ext cx="309694" cy="516607"/>
              <a:chOff x="6890969" y="4367915"/>
              <a:chExt cx="548640" cy="915201"/>
            </a:xfrm>
          </p:grpSpPr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EC75588C-5616-6E0A-8D65-33D75C829939}"/>
                  </a:ext>
                </a:extLst>
              </p:cNvPr>
              <p:cNvGrpSpPr/>
              <p:nvPr/>
            </p:nvGrpSpPr>
            <p:grpSpPr>
              <a:xfrm>
                <a:off x="7144322" y="5171093"/>
                <a:ext cx="44626" cy="112023"/>
                <a:chOff x="2948750" y="4077072"/>
                <a:chExt cx="91227" cy="229002"/>
              </a:xfrm>
            </p:grpSpPr>
            <p:sp>
              <p:nvSpPr>
                <p:cNvPr id="107" name="Rectangle 106">
                  <a:extLst>
                    <a:ext uri="{FF2B5EF4-FFF2-40B4-BE49-F238E27FC236}">
                      <a16:creationId xmlns:a16="http://schemas.microsoft.com/office/drawing/2014/main" id="{84ABB809-89F1-DE91-CD29-9DE488A1FB25}"/>
                    </a:ext>
                  </a:extLst>
                </p:cNvPr>
                <p:cNvSpPr/>
                <p:nvPr/>
              </p:nvSpPr>
              <p:spPr>
                <a:xfrm>
                  <a:off x="2948750" y="4077072"/>
                  <a:ext cx="87130" cy="229002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  <a:scene3d>
                  <a:camera prst="perspectiveRelaxed" fov="7200000">
                    <a:rot lat="2073597" lon="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08" name="Oval 107">
                  <a:extLst>
                    <a:ext uri="{FF2B5EF4-FFF2-40B4-BE49-F238E27FC236}">
                      <a16:creationId xmlns:a16="http://schemas.microsoft.com/office/drawing/2014/main" id="{99918ADF-D14A-19C5-3297-6573173F79FF}"/>
                    </a:ext>
                  </a:extLst>
                </p:cNvPr>
                <p:cNvSpPr/>
                <p:nvPr/>
              </p:nvSpPr>
              <p:spPr>
                <a:xfrm>
                  <a:off x="2952847" y="4264179"/>
                  <a:ext cx="87130" cy="4164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100" name="Group 99">
                <a:extLst>
                  <a:ext uri="{FF2B5EF4-FFF2-40B4-BE49-F238E27FC236}">
                    <a16:creationId xmlns:a16="http://schemas.microsoft.com/office/drawing/2014/main" id="{4AFE5B4D-9AF2-9404-9988-AAB5A1B79E45}"/>
                  </a:ext>
                </a:extLst>
              </p:cNvPr>
              <p:cNvGrpSpPr/>
              <p:nvPr/>
            </p:nvGrpSpPr>
            <p:grpSpPr>
              <a:xfrm>
                <a:off x="6890969" y="4367915"/>
                <a:ext cx="548640" cy="800817"/>
                <a:chOff x="2411760" y="2492896"/>
                <a:chExt cx="1184002" cy="1637068"/>
              </a:xfrm>
            </p:grpSpPr>
            <p:sp>
              <p:nvSpPr>
                <p:cNvPr id="101" name="Oval 51">
                  <a:extLst>
                    <a:ext uri="{FF2B5EF4-FFF2-40B4-BE49-F238E27FC236}">
                      <a16:creationId xmlns:a16="http://schemas.microsoft.com/office/drawing/2014/main" id="{C762A5F1-5E25-76A5-C4A6-04B3F83365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11760" y="3008408"/>
                  <a:ext cx="1184002" cy="112155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lumMod val="61000"/>
                        <a:lumOff val="39000"/>
                      </a:srgbClr>
                    </a:gs>
                    <a:gs pos="53300">
                      <a:srgbClr val="EE6049">
                        <a:lumMod val="80000"/>
                        <a:lumOff val="20000"/>
                      </a:srgbClr>
                    </a:gs>
                    <a:gs pos="100000">
                      <a:srgbClr val="C00000">
                        <a:lumMod val="65000"/>
                      </a:srgbClr>
                    </a:gs>
                  </a:gsLst>
                  <a:lin ang="2700000" scaled="1"/>
                </a:gradFill>
                <a:ln w="9525" algn="ctr">
                  <a:solidFill>
                    <a:schemeClr val="tx1">
                      <a:lumMod val="65000"/>
                      <a:lumOff val="3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2200">
                    <a:solidFill>
                      <a:srgbClr val="FFE701"/>
                    </a:solidFill>
                  </a:endParaRPr>
                </a:p>
              </p:txBody>
            </p:sp>
            <p:grpSp>
              <p:nvGrpSpPr>
                <p:cNvPr id="102" name="Group 101">
                  <a:extLst>
                    <a:ext uri="{FF2B5EF4-FFF2-40B4-BE49-F238E27FC236}">
                      <a16:creationId xmlns:a16="http://schemas.microsoft.com/office/drawing/2014/main" id="{7AA402CC-815F-741E-DFCA-F513123F40E5}"/>
                    </a:ext>
                  </a:extLst>
                </p:cNvPr>
                <p:cNvGrpSpPr/>
                <p:nvPr/>
              </p:nvGrpSpPr>
              <p:grpSpPr>
                <a:xfrm>
                  <a:off x="2858266" y="2492896"/>
                  <a:ext cx="258210" cy="577675"/>
                  <a:chOff x="2858266" y="2537608"/>
                  <a:chExt cx="258210" cy="577675"/>
                </a:xfrm>
              </p:grpSpPr>
              <p:grpSp>
                <p:nvGrpSpPr>
                  <p:cNvPr id="103" name="Group 102">
                    <a:extLst>
                      <a:ext uri="{FF2B5EF4-FFF2-40B4-BE49-F238E27FC236}">
                        <a16:creationId xmlns:a16="http://schemas.microsoft.com/office/drawing/2014/main" id="{9B892564-403A-CA39-8DDB-FC0873B5DA79}"/>
                      </a:ext>
                    </a:extLst>
                  </p:cNvPr>
                  <p:cNvGrpSpPr/>
                  <p:nvPr/>
                </p:nvGrpSpPr>
                <p:grpSpPr>
                  <a:xfrm>
                    <a:off x="2858266" y="2537608"/>
                    <a:ext cx="257606" cy="577675"/>
                    <a:chOff x="2898400" y="2537608"/>
                    <a:chExt cx="257606" cy="577675"/>
                  </a:xfrm>
                </p:grpSpPr>
                <p:sp>
                  <p:nvSpPr>
                    <p:cNvPr id="105" name="Down Arrow 252">
                      <a:extLst>
                        <a:ext uri="{FF2B5EF4-FFF2-40B4-BE49-F238E27FC236}">
                          <a16:creationId xmlns:a16="http://schemas.microsoft.com/office/drawing/2014/main" id="{2BFB02E1-7D20-6441-CC2A-5FAC9773E17D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2898400" y="2537608"/>
                      <a:ext cx="257606" cy="577675"/>
                    </a:xfrm>
                    <a:prstGeom prst="downArrow">
                      <a:avLst>
                        <a:gd name="adj1" fmla="val 37894"/>
                        <a:gd name="adj2" fmla="val 130980"/>
                      </a:avLst>
                    </a:prstGeom>
                    <a:solidFill>
                      <a:schemeClr val="tx1"/>
                    </a:solidFill>
                    <a:ln>
                      <a:noFill/>
                    </a:ln>
                    <a:scene3d>
                      <a:camera prst="perspectiveAbove" fov="7200000">
                        <a:rot lat="19799989" lon="0" rev="0"/>
                      </a:camera>
                      <a:lightRig rig="threePt" dir="t"/>
                    </a:scene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/>
                    </a:p>
                  </p:txBody>
                </p:sp>
                <p:sp>
                  <p:nvSpPr>
                    <p:cNvPr id="106" name="Oval 105">
                      <a:extLst>
                        <a:ext uri="{FF2B5EF4-FFF2-40B4-BE49-F238E27FC236}">
                          <a16:creationId xmlns:a16="http://schemas.microsoft.com/office/drawing/2014/main" id="{5051F954-212E-BEA0-DE7F-5990CDFF37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80670" y="3059434"/>
                      <a:ext cx="95843" cy="55424"/>
                    </a:xfrm>
                    <a:prstGeom prst="ellipse">
                      <a:avLst/>
                    </a:prstGeom>
                    <a:solidFill>
                      <a:schemeClr val="tx1">
                        <a:lumMod val="85000"/>
                        <a:lumOff val="1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/>
                    </a:p>
                  </p:txBody>
                </p:sp>
              </p:grpSp>
              <p:sp>
                <p:nvSpPr>
                  <p:cNvPr id="104" name="Oval 103">
                    <a:extLst>
                      <a:ext uri="{FF2B5EF4-FFF2-40B4-BE49-F238E27FC236}">
                        <a16:creationId xmlns:a16="http://schemas.microsoft.com/office/drawing/2014/main" id="{CCC02BBF-41C0-7855-0821-DBACB7D4542D}"/>
                      </a:ext>
                    </a:extLst>
                  </p:cNvPr>
                  <p:cNvSpPr/>
                  <p:nvPr/>
                </p:nvSpPr>
                <p:spPr>
                  <a:xfrm>
                    <a:off x="2867884" y="2837608"/>
                    <a:ext cx="248592" cy="60966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/>
                  </a:p>
                </p:txBody>
              </p:sp>
            </p:grpSp>
          </p:grpSp>
        </p:grpSp>
        <p:pic>
          <p:nvPicPr>
            <p:cNvPr id="109" name="Graphic 108">
              <a:extLst>
                <a:ext uri="{FF2B5EF4-FFF2-40B4-BE49-F238E27FC236}">
                  <a16:creationId xmlns:a16="http://schemas.microsoft.com/office/drawing/2014/main" id="{973CBD72-469E-EB18-5A0A-CB741138F52F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 rot="20470065">
              <a:off x="2736728" y="4806618"/>
              <a:ext cx="503154" cy="310938"/>
            </a:xfrm>
            <a:prstGeom prst="rect">
              <a:avLst/>
            </a:prstGeom>
          </p:spPr>
        </p:pic>
        <p:pic>
          <p:nvPicPr>
            <p:cNvPr id="110" name="Graphic 109">
              <a:extLst>
                <a:ext uri="{FF2B5EF4-FFF2-40B4-BE49-F238E27FC236}">
                  <a16:creationId xmlns:a16="http://schemas.microsoft.com/office/drawing/2014/main" id="{C45A3D07-622C-C0F2-DF43-CE81F157771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 rot="1380220">
              <a:off x="5288652" y="5126835"/>
              <a:ext cx="503154" cy="310938"/>
            </a:xfrm>
            <a:prstGeom prst="rect">
              <a:avLst/>
            </a:prstGeom>
          </p:spPr>
        </p:pic>
        <p:pic>
          <p:nvPicPr>
            <p:cNvPr id="111" name="Graphic 110">
              <a:extLst>
                <a:ext uri="{FF2B5EF4-FFF2-40B4-BE49-F238E27FC236}">
                  <a16:creationId xmlns:a16="http://schemas.microsoft.com/office/drawing/2014/main" id="{3D5C514E-0B6B-47B4-96A9-2549064AF3D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 rot="312292">
              <a:off x="1869551" y="5115151"/>
              <a:ext cx="503154" cy="310938"/>
            </a:xfrm>
            <a:prstGeom prst="rect">
              <a:avLst/>
            </a:prstGeom>
          </p:spPr>
        </p:pic>
        <p:pic>
          <p:nvPicPr>
            <p:cNvPr id="112" name="Graphic 111">
              <a:extLst>
                <a:ext uri="{FF2B5EF4-FFF2-40B4-BE49-F238E27FC236}">
                  <a16:creationId xmlns:a16="http://schemas.microsoft.com/office/drawing/2014/main" id="{CD71D652-065B-F666-9327-EDC916EAC11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 rot="783483">
              <a:off x="4208179" y="4727920"/>
              <a:ext cx="503154" cy="310938"/>
            </a:xfrm>
            <a:prstGeom prst="rect">
              <a:avLst/>
            </a:prstGeom>
          </p:spPr>
        </p:pic>
        <p:pic>
          <p:nvPicPr>
            <p:cNvPr id="113" name="Graphic 112">
              <a:extLst>
                <a:ext uri="{FF2B5EF4-FFF2-40B4-BE49-F238E27FC236}">
                  <a16:creationId xmlns:a16="http://schemas.microsoft.com/office/drawing/2014/main" id="{7248CDD0-0A0F-E4A5-A045-83806A36EF0F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 rot="20217753">
              <a:off x="4231777" y="6080010"/>
              <a:ext cx="503154" cy="310938"/>
            </a:xfrm>
            <a:prstGeom prst="rect">
              <a:avLst/>
            </a:prstGeom>
          </p:spPr>
        </p:pic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A80C79CF-58AF-E63E-768C-D468AB460538}"/>
                </a:ext>
              </a:extLst>
            </p:cNvPr>
            <p:cNvGrpSpPr>
              <a:grpSpLocks noChangeAspect="1"/>
            </p:cNvGrpSpPr>
            <p:nvPr/>
          </p:nvGrpSpPr>
          <p:grpSpPr>
            <a:xfrm rot="1151922">
              <a:off x="3264481" y="2044639"/>
              <a:ext cx="346575" cy="578128"/>
              <a:chOff x="6890969" y="4367915"/>
              <a:chExt cx="548640" cy="915201"/>
            </a:xfrm>
          </p:grpSpPr>
          <p:grpSp>
            <p:nvGrpSpPr>
              <p:cNvPr id="116" name="Group 115">
                <a:extLst>
                  <a:ext uri="{FF2B5EF4-FFF2-40B4-BE49-F238E27FC236}">
                    <a16:creationId xmlns:a16="http://schemas.microsoft.com/office/drawing/2014/main" id="{9E74CA00-EF61-D798-FD69-BC09505B6D6E}"/>
                  </a:ext>
                </a:extLst>
              </p:cNvPr>
              <p:cNvGrpSpPr/>
              <p:nvPr/>
            </p:nvGrpSpPr>
            <p:grpSpPr>
              <a:xfrm>
                <a:off x="7144322" y="5171093"/>
                <a:ext cx="44626" cy="112023"/>
                <a:chOff x="2948750" y="4077072"/>
                <a:chExt cx="91227" cy="229002"/>
              </a:xfrm>
            </p:grpSpPr>
            <p:sp>
              <p:nvSpPr>
                <p:cNvPr id="124" name="Rectangle 123">
                  <a:extLst>
                    <a:ext uri="{FF2B5EF4-FFF2-40B4-BE49-F238E27FC236}">
                      <a16:creationId xmlns:a16="http://schemas.microsoft.com/office/drawing/2014/main" id="{C0CD6B52-5506-7720-90E4-C43858AE44FB}"/>
                    </a:ext>
                  </a:extLst>
                </p:cNvPr>
                <p:cNvSpPr/>
                <p:nvPr/>
              </p:nvSpPr>
              <p:spPr>
                <a:xfrm>
                  <a:off x="2948750" y="4077072"/>
                  <a:ext cx="87130" cy="229002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  <a:scene3d>
                  <a:camera prst="perspectiveRelaxed" fov="7200000">
                    <a:rot lat="2073597" lon="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25" name="Oval 124">
                  <a:extLst>
                    <a:ext uri="{FF2B5EF4-FFF2-40B4-BE49-F238E27FC236}">
                      <a16:creationId xmlns:a16="http://schemas.microsoft.com/office/drawing/2014/main" id="{41B1E64F-5007-BBFA-272A-2D790941BB6C}"/>
                    </a:ext>
                  </a:extLst>
                </p:cNvPr>
                <p:cNvSpPr/>
                <p:nvPr/>
              </p:nvSpPr>
              <p:spPr>
                <a:xfrm>
                  <a:off x="2952847" y="4264179"/>
                  <a:ext cx="87130" cy="4164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117" name="Group 116">
                <a:extLst>
                  <a:ext uri="{FF2B5EF4-FFF2-40B4-BE49-F238E27FC236}">
                    <a16:creationId xmlns:a16="http://schemas.microsoft.com/office/drawing/2014/main" id="{A6437B44-9A3A-602A-D442-57F0E352D944}"/>
                  </a:ext>
                </a:extLst>
              </p:cNvPr>
              <p:cNvGrpSpPr/>
              <p:nvPr/>
            </p:nvGrpSpPr>
            <p:grpSpPr>
              <a:xfrm>
                <a:off x="6890969" y="4367915"/>
                <a:ext cx="548640" cy="800817"/>
                <a:chOff x="2411760" y="2492896"/>
                <a:chExt cx="1184002" cy="1637068"/>
              </a:xfrm>
            </p:grpSpPr>
            <p:sp>
              <p:nvSpPr>
                <p:cNvPr id="118" name="Oval 51">
                  <a:extLst>
                    <a:ext uri="{FF2B5EF4-FFF2-40B4-BE49-F238E27FC236}">
                      <a16:creationId xmlns:a16="http://schemas.microsoft.com/office/drawing/2014/main" id="{779ABAB9-FB3F-203D-B81A-6AE12FAA88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11760" y="3008408"/>
                  <a:ext cx="1184002" cy="112155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lumMod val="61000"/>
                        <a:lumOff val="39000"/>
                      </a:srgbClr>
                    </a:gs>
                    <a:gs pos="53300">
                      <a:srgbClr val="EE6049">
                        <a:lumMod val="80000"/>
                        <a:lumOff val="20000"/>
                      </a:srgbClr>
                    </a:gs>
                    <a:gs pos="100000">
                      <a:srgbClr val="C00000">
                        <a:lumMod val="65000"/>
                      </a:srgbClr>
                    </a:gs>
                  </a:gsLst>
                  <a:lin ang="2700000" scaled="1"/>
                </a:gradFill>
                <a:ln w="9525" algn="ctr">
                  <a:solidFill>
                    <a:schemeClr val="tx1">
                      <a:lumMod val="65000"/>
                      <a:lumOff val="3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2200">
                    <a:solidFill>
                      <a:srgbClr val="FFE701"/>
                    </a:solidFill>
                  </a:endParaRPr>
                </a:p>
              </p:txBody>
            </p:sp>
            <p:grpSp>
              <p:nvGrpSpPr>
                <p:cNvPr id="119" name="Group 118">
                  <a:extLst>
                    <a:ext uri="{FF2B5EF4-FFF2-40B4-BE49-F238E27FC236}">
                      <a16:creationId xmlns:a16="http://schemas.microsoft.com/office/drawing/2014/main" id="{1F5F7051-0179-3477-D051-356322190C5A}"/>
                    </a:ext>
                  </a:extLst>
                </p:cNvPr>
                <p:cNvGrpSpPr/>
                <p:nvPr/>
              </p:nvGrpSpPr>
              <p:grpSpPr>
                <a:xfrm>
                  <a:off x="2858266" y="2492896"/>
                  <a:ext cx="258210" cy="577675"/>
                  <a:chOff x="2858266" y="2537608"/>
                  <a:chExt cx="258210" cy="577675"/>
                </a:xfrm>
              </p:grpSpPr>
              <p:grpSp>
                <p:nvGrpSpPr>
                  <p:cNvPr id="120" name="Group 119">
                    <a:extLst>
                      <a:ext uri="{FF2B5EF4-FFF2-40B4-BE49-F238E27FC236}">
                        <a16:creationId xmlns:a16="http://schemas.microsoft.com/office/drawing/2014/main" id="{5FFC5D5A-EF19-A366-1F80-F561B29A9841}"/>
                      </a:ext>
                    </a:extLst>
                  </p:cNvPr>
                  <p:cNvGrpSpPr/>
                  <p:nvPr/>
                </p:nvGrpSpPr>
                <p:grpSpPr>
                  <a:xfrm>
                    <a:off x="2858266" y="2537608"/>
                    <a:ext cx="257606" cy="577675"/>
                    <a:chOff x="2898400" y="2537608"/>
                    <a:chExt cx="257606" cy="577675"/>
                  </a:xfrm>
                </p:grpSpPr>
                <p:sp>
                  <p:nvSpPr>
                    <p:cNvPr id="122" name="Down Arrow 252">
                      <a:extLst>
                        <a:ext uri="{FF2B5EF4-FFF2-40B4-BE49-F238E27FC236}">
                          <a16:creationId xmlns:a16="http://schemas.microsoft.com/office/drawing/2014/main" id="{B9D704AF-3059-A371-B418-1FB25FC57F51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2898400" y="2537608"/>
                      <a:ext cx="257606" cy="577675"/>
                    </a:xfrm>
                    <a:prstGeom prst="downArrow">
                      <a:avLst>
                        <a:gd name="adj1" fmla="val 37894"/>
                        <a:gd name="adj2" fmla="val 130980"/>
                      </a:avLst>
                    </a:prstGeom>
                    <a:solidFill>
                      <a:schemeClr val="tx1"/>
                    </a:solidFill>
                    <a:ln>
                      <a:noFill/>
                    </a:ln>
                    <a:scene3d>
                      <a:camera prst="perspectiveAbove" fov="7200000">
                        <a:rot lat="19799989" lon="0" rev="0"/>
                      </a:camera>
                      <a:lightRig rig="threePt" dir="t"/>
                    </a:scene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/>
                    </a:p>
                  </p:txBody>
                </p:sp>
                <p:sp>
                  <p:nvSpPr>
                    <p:cNvPr id="123" name="Oval 122">
                      <a:extLst>
                        <a:ext uri="{FF2B5EF4-FFF2-40B4-BE49-F238E27FC236}">
                          <a16:creationId xmlns:a16="http://schemas.microsoft.com/office/drawing/2014/main" id="{95A9FF54-9F3A-6ED7-FE78-90048BCA3E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80670" y="3059434"/>
                      <a:ext cx="95843" cy="55424"/>
                    </a:xfrm>
                    <a:prstGeom prst="ellipse">
                      <a:avLst/>
                    </a:prstGeom>
                    <a:solidFill>
                      <a:schemeClr val="tx1">
                        <a:lumMod val="85000"/>
                        <a:lumOff val="1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/>
                    </a:p>
                  </p:txBody>
                </p:sp>
              </p:grpSp>
              <p:sp>
                <p:nvSpPr>
                  <p:cNvPr id="121" name="Oval 120">
                    <a:extLst>
                      <a:ext uri="{FF2B5EF4-FFF2-40B4-BE49-F238E27FC236}">
                        <a16:creationId xmlns:a16="http://schemas.microsoft.com/office/drawing/2014/main" id="{EB373262-E6B5-C225-FEB8-351E175BFC10}"/>
                      </a:ext>
                    </a:extLst>
                  </p:cNvPr>
                  <p:cNvSpPr/>
                  <p:nvPr/>
                </p:nvSpPr>
                <p:spPr>
                  <a:xfrm>
                    <a:off x="2867884" y="2837608"/>
                    <a:ext cx="248592" cy="60966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/>
                  </a:p>
                </p:txBody>
              </p:sp>
            </p:grpSp>
          </p:grpSp>
        </p:grpSp>
        <p:pic>
          <p:nvPicPr>
            <p:cNvPr id="126" name="Graphic 125" descr="Satellite">
              <a:extLst>
                <a:ext uri="{FF2B5EF4-FFF2-40B4-BE49-F238E27FC236}">
                  <a16:creationId xmlns:a16="http://schemas.microsoft.com/office/drawing/2014/main" id="{C00E5D5E-C339-C0E4-8502-D57D7169237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8259566">
              <a:off x="3157494" y="2452831"/>
              <a:ext cx="561875" cy="561875"/>
            </a:xfrm>
            <a:prstGeom prst="rect">
              <a:avLst/>
            </a:prstGeom>
          </p:spPr>
        </p:pic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13B24EF6-112C-4E90-8692-CEBBE3678AE6}"/>
                </a:ext>
              </a:extLst>
            </p:cNvPr>
            <p:cNvGrpSpPr>
              <a:grpSpLocks noChangeAspect="1"/>
            </p:cNvGrpSpPr>
            <p:nvPr/>
          </p:nvGrpSpPr>
          <p:grpSpPr>
            <a:xfrm rot="21273683">
              <a:off x="7044825" y="2044639"/>
              <a:ext cx="346575" cy="578128"/>
              <a:chOff x="6890969" y="4367915"/>
              <a:chExt cx="548640" cy="915201"/>
            </a:xfrm>
          </p:grpSpPr>
          <p:grpSp>
            <p:nvGrpSpPr>
              <p:cNvPr id="128" name="Group 127">
                <a:extLst>
                  <a:ext uri="{FF2B5EF4-FFF2-40B4-BE49-F238E27FC236}">
                    <a16:creationId xmlns:a16="http://schemas.microsoft.com/office/drawing/2014/main" id="{2195D16F-7BE1-2646-12CF-98DA3583BF70}"/>
                  </a:ext>
                </a:extLst>
              </p:cNvPr>
              <p:cNvGrpSpPr/>
              <p:nvPr/>
            </p:nvGrpSpPr>
            <p:grpSpPr>
              <a:xfrm>
                <a:off x="7144322" y="5171093"/>
                <a:ext cx="44626" cy="112023"/>
                <a:chOff x="2948750" y="4077072"/>
                <a:chExt cx="91227" cy="229002"/>
              </a:xfrm>
            </p:grpSpPr>
            <p:sp>
              <p:nvSpPr>
                <p:cNvPr id="136" name="Rectangle 135">
                  <a:extLst>
                    <a:ext uri="{FF2B5EF4-FFF2-40B4-BE49-F238E27FC236}">
                      <a16:creationId xmlns:a16="http://schemas.microsoft.com/office/drawing/2014/main" id="{4DB2CD64-689F-944B-90DC-0109F2704DB4}"/>
                    </a:ext>
                  </a:extLst>
                </p:cNvPr>
                <p:cNvSpPr/>
                <p:nvPr/>
              </p:nvSpPr>
              <p:spPr>
                <a:xfrm>
                  <a:off x="2948750" y="4077072"/>
                  <a:ext cx="87130" cy="229002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  <a:scene3d>
                  <a:camera prst="perspectiveRelaxed" fov="7200000">
                    <a:rot lat="2073597" lon="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137" name="Oval 136">
                  <a:extLst>
                    <a:ext uri="{FF2B5EF4-FFF2-40B4-BE49-F238E27FC236}">
                      <a16:creationId xmlns:a16="http://schemas.microsoft.com/office/drawing/2014/main" id="{6E38BE51-66F7-E7F6-67EF-769A59DAA1F6}"/>
                    </a:ext>
                  </a:extLst>
                </p:cNvPr>
                <p:cNvSpPr/>
                <p:nvPr/>
              </p:nvSpPr>
              <p:spPr>
                <a:xfrm>
                  <a:off x="2952847" y="4264179"/>
                  <a:ext cx="87130" cy="4164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129" name="Group 128">
                <a:extLst>
                  <a:ext uri="{FF2B5EF4-FFF2-40B4-BE49-F238E27FC236}">
                    <a16:creationId xmlns:a16="http://schemas.microsoft.com/office/drawing/2014/main" id="{1884196E-544B-FA33-DFDD-FFC5B2621010}"/>
                  </a:ext>
                </a:extLst>
              </p:cNvPr>
              <p:cNvGrpSpPr/>
              <p:nvPr/>
            </p:nvGrpSpPr>
            <p:grpSpPr>
              <a:xfrm>
                <a:off x="6890969" y="4367915"/>
                <a:ext cx="548640" cy="800817"/>
                <a:chOff x="2411760" y="2492896"/>
                <a:chExt cx="1184002" cy="1637068"/>
              </a:xfrm>
            </p:grpSpPr>
            <p:sp>
              <p:nvSpPr>
                <p:cNvPr id="130" name="Oval 51">
                  <a:extLst>
                    <a:ext uri="{FF2B5EF4-FFF2-40B4-BE49-F238E27FC236}">
                      <a16:creationId xmlns:a16="http://schemas.microsoft.com/office/drawing/2014/main" id="{8F1EAD65-01BD-2296-48DD-00AA7B3A2E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11760" y="3008408"/>
                  <a:ext cx="1184002" cy="112155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lumMod val="61000"/>
                        <a:lumOff val="39000"/>
                      </a:srgbClr>
                    </a:gs>
                    <a:gs pos="53300">
                      <a:srgbClr val="EE6049">
                        <a:lumMod val="80000"/>
                        <a:lumOff val="20000"/>
                      </a:srgbClr>
                    </a:gs>
                    <a:gs pos="100000">
                      <a:srgbClr val="C00000">
                        <a:lumMod val="65000"/>
                      </a:srgbClr>
                    </a:gs>
                  </a:gsLst>
                  <a:lin ang="2700000" scaled="1"/>
                </a:gradFill>
                <a:ln w="9525" algn="ctr">
                  <a:solidFill>
                    <a:schemeClr val="tx1">
                      <a:lumMod val="65000"/>
                      <a:lumOff val="3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2200">
                    <a:solidFill>
                      <a:srgbClr val="FFE701"/>
                    </a:solidFill>
                  </a:endParaRPr>
                </a:p>
              </p:txBody>
            </p:sp>
            <p:grpSp>
              <p:nvGrpSpPr>
                <p:cNvPr id="131" name="Group 130">
                  <a:extLst>
                    <a:ext uri="{FF2B5EF4-FFF2-40B4-BE49-F238E27FC236}">
                      <a16:creationId xmlns:a16="http://schemas.microsoft.com/office/drawing/2014/main" id="{AB5847D1-6A05-C97F-0FAE-DF4B4120837F}"/>
                    </a:ext>
                  </a:extLst>
                </p:cNvPr>
                <p:cNvGrpSpPr/>
                <p:nvPr/>
              </p:nvGrpSpPr>
              <p:grpSpPr>
                <a:xfrm>
                  <a:off x="2858266" y="2492896"/>
                  <a:ext cx="258210" cy="577675"/>
                  <a:chOff x="2858266" y="2537608"/>
                  <a:chExt cx="258210" cy="577675"/>
                </a:xfrm>
              </p:grpSpPr>
              <p:grpSp>
                <p:nvGrpSpPr>
                  <p:cNvPr id="132" name="Group 131">
                    <a:extLst>
                      <a:ext uri="{FF2B5EF4-FFF2-40B4-BE49-F238E27FC236}">
                        <a16:creationId xmlns:a16="http://schemas.microsoft.com/office/drawing/2014/main" id="{7C874194-CB57-DB40-374E-32B14CC352DC}"/>
                      </a:ext>
                    </a:extLst>
                  </p:cNvPr>
                  <p:cNvGrpSpPr/>
                  <p:nvPr/>
                </p:nvGrpSpPr>
                <p:grpSpPr>
                  <a:xfrm>
                    <a:off x="2858266" y="2537608"/>
                    <a:ext cx="257606" cy="577675"/>
                    <a:chOff x="2898400" y="2537608"/>
                    <a:chExt cx="257606" cy="577675"/>
                  </a:xfrm>
                </p:grpSpPr>
                <p:sp>
                  <p:nvSpPr>
                    <p:cNvPr id="134" name="Down Arrow 252">
                      <a:extLst>
                        <a:ext uri="{FF2B5EF4-FFF2-40B4-BE49-F238E27FC236}">
                          <a16:creationId xmlns:a16="http://schemas.microsoft.com/office/drawing/2014/main" id="{60887C6C-AD78-6D05-A1B0-E9D5AED77EB8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2898400" y="2537608"/>
                      <a:ext cx="257606" cy="577675"/>
                    </a:xfrm>
                    <a:prstGeom prst="downArrow">
                      <a:avLst>
                        <a:gd name="adj1" fmla="val 37894"/>
                        <a:gd name="adj2" fmla="val 130980"/>
                      </a:avLst>
                    </a:prstGeom>
                    <a:solidFill>
                      <a:schemeClr val="tx1"/>
                    </a:solidFill>
                    <a:ln>
                      <a:noFill/>
                    </a:ln>
                    <a:scene3d>
                      <a:camera prst="perspectiveAbove" fov="7200000">
                        <a:rot lat="19799989" lon="0" rev="0"/>
                      </a:camera>
                      <a:lightRig rig="threePt" dir="t"/>
                    </a:scene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/>
                    </a:p>
                  </p:txBody>
                </p:sp>
                <p:sp>
                  <p:nvSpPr>
                    <p:cNvPr id="135" name="Oval 134">
                      <a:extLst>
                        <a:ext uri="{FF2B5EF4-FFF2-40B4-BE49-F238E27FC236}">
                          <a16:creationId xmlns:a16="http://schemas.microsoft.com/office/drawing/2014/main" id="{2F3AD0C9-3772-369B-AC7D-13EEB1CB64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80670" y="3059434"/>
                      <a:ext cx="95843" cy="55424"/>
                    </a:xfrm>
                    <a:prstGeom prst="ellipse">
                      <a:avLst/>
                    </a:prstGeom>
                    <a:solidFill>
                      <a:schemeClr val="tx1">
                        <a:lumMod val="85000"/>
                        <a:lumOff val="1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/>
                    </a:p>
                  </p:txBody>
                </p:sp>
              </p:grpSp>
              <p:sp>
                <p:nvSpPr>
                  <p:cNvPr id="133" name="Oval 132">
                    <a:extLst>
                      <a:ext uri="{FF2B5EF4-FFF2-40B4-BE49-F238E27FC236}">
                        <a16:creationId xmlns:a16="http://schemas.microsoft.com/office/drawing/2014/main" id="{8CBF3903-B2F8-E832-9732-8073B75937BB}"/>
                      </a:ext>
                    </a:extLst>
                  </p:cNvPr>
                  <p:cNvSpPr/>
                  <p:nvPr/>
                </p:nvSpPr>
                <p:spPr>
                  <a:xfrm>
                    <a:off x="2867884" y="2837608"/>
                    <a:ext cx="248592" cy="60966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/>
                  </a:p>
                </p:txBody>
              </p:sp>
            </p:grpSp>
          </p:grpSp>
        </p:grpSp>
        <p:pic>
          <p:nvPicPr>
            <p:cNvPr id="138" name="Graphic 137" descr="Satellite">
              <a:extLst>
                <a:ext uri="{FF2B5EF4-FFF2-40B4-BE49-F238E27FC236}">
                  <a16:creationId xmlns:a16="http://schemas.microsoft.com/office/drawing/2014/main" id="{0C2AF7BC-D6C3-7023-71F8-688AFDCFC8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9822811">
              <a:off x="6872431" y="2452831"/>
              <a:ext cx="561875" cy="561875"/>
            </a:xfrm>
            <a:prstGeom prst="rect">
              <a:avLst/>
            </a:prstGeom>
          </p:spPr>
        </p:pic>
        <p:pic>
          <p:nvPicPr>
            <p:cNvPr id="139" name="Graphic 138">
              <a:extLst>
                <a:ext uri="{FF2B5EF4-FFF2-40B4-BE49-F238E27FC236}">
                  <a16:creationId xmlns:a16="http://schemas.microsoft.com/office/drawing/2014/main" id="{97A12002-220E-CDDD-1F07-3C342074E5F0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 rot="17477209">
              <a:off x="6690217" y="3183386"/>
              <a:ext cx="503154" cy="310938"/>
            </a:xfrm>
            <a:prstGeom prst="rect">
              <a:avLst/>
            </a:prstGeom>
          </p:spPr>
        </p:pic>
        <p:pic>
          <p:nvPicPr>
            <p:cNvPr id="140" name="Graphic 139">
              <a:extLst>
                <a:ext uri="{FF2B5EF4-FFF2-40B4-BE49-F238E27FC236}">
                  <a16:creationId xmlns:a16="http://schemas.microsoft.com/office/drawing/2014/main" id="{4314731E-AB71-064A-3B12-5A72FE53CE7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 rot="4686596">
              <a:off x="3305190" y="3223919"/>
              <a:ext cx="503154" cy="310938"/>
            </a:xfrm>
            <a:prstGeom prst="rect">
              <a:avLst/>
            </a:prstGeom>
          </p:spPr>
        </p:pic>
        <p:pic>
          <p:nvPicPr>
            <p:cNvPr id="141" name="Graphic 140">
              <a:extLst>
                <a:ext uri="{FF2B5EF4-FFF2-40B4-BE49-F238E27FC236}">
                  <a16:creationId xmlns:a16="http://schemas.microsoft.com/office/drawing/2014/main" id="{3FE80F22-CA12-48D6-273C-DD228D5B470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5135646" y="2209800"/>
              <a:ext cx="503154" cy="310938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BF76710D-1CF4-C21D-E6C2-2AA7803EAE89}"/>
              </a:ext>
            </a:extLst>
          </p:cNvPr>
          <p:cNvSpPr txBox="1"/>
          <p:nvPr/>
        </p:nvSpPr>
        <p:spPr>
          <a:xfrm>
            <a:off x="2974050" y="1143000"/>
            <a:ext cx="71605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i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Back-up system for PNT through GNSS</a:t>
            </a:r>
          </a:p>
          <a:p>
            <a:pPr algn="ctr"/>
            <a:endParaRPr lang="en-GB" sz="800" i="1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i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Could also support quantum networks and distributed quantum computing</a:t>
            </a:r>
            <a:endParaRPr lang="en-US" i="1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4" name="Picture 4" descr="Wireless @ TU Delft">
            <a:extLst>
              <a:ext uri="{FF2B5EF4-FFF2-40B4-BE49-F238E27FC236}">
                <a16:creationId xmlns:a16="http://schemas.microsoft.com/office/drawing/2014/main" id="{E27B8083-7C3F-4D0D-E95E-B10FE1019B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0722" y="1162878"/>
            <a:ext cx="752010" cy="943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" name="Picture 142" descr="Dr.ir. C.C.J.M. (Christian) Tiberius">
            <a:extLst>
              <a:ext uri="{FF2B5EF4-FFF2-40B4-BE49-F238E27FC236}">
                <a16:creationId xmlns:a16="http://schemas.microsoft.com/office/drawing/2014/main" id="{733A05BA-2E55-3E50-A063-B8AAAD20BE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05000" y="1172859"/>
            <a:ext cx="825356" cy="940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4" name="TextBox 143">
            <a:extLst>
              <a:ext uri="{FF2B5EF4-FFF2-40B4-BE49-F238E27FC236}">
                <a16:creationId xmlns:a16="http://schemas.microsoft.com/office/drawing/2014/main" id="{B411A75E-B6D5-D0ED-FD65-272D87CE60B6}"/>
              </a:ext>
            </a:extLst>
          </p:cNvPr>
          <p:cNvSpPr txBox="1"/>
          <p:nvPr/>
        </p:nvSpPr>
        <p:spPr>
          <a:xfrm>
            <a:off x="994059" y="2057400"/>
            <a:ext cx="7585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>
                <a:solidFill>
                  <a:srgbClr val="4472C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Gerard </a:t>
            </a:r>
          </a:p>
          <a:p>
            <a:pPr algn="ctr"/>
            <a:r>
              <a:rPr lang="en-GB" sz="1400" b="1" dirty="0">
                <a:solidFill>
                  <a:srgbClr val="4472C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Janssen</a:t>
            </a:r>
            <a:endParaRPr lang="en-US" sz="1400" b="1" dirty="0">
              <a:solidFill>
                <a:srgbClr val="4472C4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8AC5F72C-4839-B8C4-A937-FD787A32AB98}"/>
              </a:ext>
            </a:extLst>
          </p:cNvPr>
          <p:cNvSpPr txBox="1"/>
          <p:nvPr/>
        </p:nvSpPr>
        <p:spPr>
          <a:xfrm>
            <a:off x="1864569" y="2057400"/>
            <a:ext cx="846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>
                <a:solidFill>
                  <a:srgbClr val="4472C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Christian</a:t>
            </a:r>
          </a:p>
          <a:p>
            <a:pPr algn="ctr"/>
            <a:r>
              <a:rPr lang="en-GB" sz="1400" b="1" dirty="0">
                <a:solidFill>
                  <a:srgbClr val="4472C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Tiberius</a:t>
            </a:r>
            <a:endParaRPr lang="en-US" sz="1400" b="1" dirty="0">
              <a:solidFill>
                <a:srgbClr val="4472C4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6" name="Subtitle 2">
            <a:extLst>
              <a:ext uri="{FF2B5EF4-FFF2-40B4-BE49-F238E27FC236}">
                <a16:creationId xmlns:a16="http://schemas.microsoft.com/office/drawing/2014/main" id="{E04EFD27-B50D-16F0-5450-9138388ADE63}"/>
              </a:ext>
            </a:extLst>
          </p:cNvPr>
          <p:cNvSpPr txBox="1">
            <a:spLocks/>
          </p:cNvSpPr>
          <p:nvPr/>
        </p:nvSpPr>
        <p:spPr>
          <a:xfrm>
            <a:off x="8913627" y="2113722"/>
            <a:ext cx="3012540" cy="4843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284163" algn="l"/>
              </a:tabLst>
            </a:pPr>
            <a:r>
              <a:rPr lang="en-US" sz="20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 	Reference atomic clock</a:t>
            </a:r>
          </a:p>
          <a:p>
            <a:pPr algn="l"/>
            <a:endParaRPr lang="en-US" sz="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tabLst>
                <a:tab pos="284163" algn="l"/>
              </a:tabLst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	</a:t>
            </a:r>
            <a:r>
              <a:rPr lang="en-US" sz="2000" dirty="0" err="1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Subnanosecond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time 	through fixed network</a:t>
            </a:r>
          </a:p>
          <a:p>
            <a:pPr algn="l"/>
            <a:endParaRPr lang="en-US" sz="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tabLst>
                <a:tab pos="284163" algn="l"/>
              </a:tabLst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 	Wireless network for 	decimeter-level 	positioning (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TDoA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algn="l"/>
            <a:endParaRPr lang="en-US" sz="6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tabLst>
                <a:tab pos="284163" algn="l"/>
              </a:tabLst>
            </a:pP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No dependence on 	satellites in space</a:t>
            </a:r>
          </a:p>
          <a:p>
            <a:pPr algn="l">
              <a:tabLst>
                <a:tab pos="284163" algn="l"/>
              </a:tabLst>
            </a:pP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Secure (fiber-optic) 	connections</a:t>
            </a:r>
          </a:p>
          <a:p>
            <a:pPr algn="l">
              <a:tabLst>
                <a:tab pos="284163" algn="l"/>
              </a:tabLst>
            </a:pP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Received signal power 		10</a:t>
            </a:r>
            <a:r>
              <a:rPr lang="en-US" sz="2000" i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US" sz="2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times that of GNSS</a:t>
            </a:r>
          </a:p>
        </p:txBody>
      </p:sp>
    </p:spTree>
    <p:extLst>
      <p:ext uri="{BB962C8B-B14F-4D97-AF65-F5344CB8AC3E}">
        <p14:creationId xmlns:p14="http://schemas.microsoft.com/office/powerpoint/2010/main" val="24307338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AF04585-1ADE-B8C2-0421-85BB66D05B4C}"/>
              </a:ext>
            </a:extLst>
          </p:cNvPr>
          <p:cNvSpPr/>
          <p:nvPr/>
        </p:nvSpPr>
        <p:spPr>
          <a:xfrm>
            <a:off x="457200" y="6162040"/>
            <a:ext cx="2133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450BB3-F53C-A322-0FD6-B3A035768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0"/>
            <a:ext cx="11049000" cy="1325563"/>
          </a:xfrm>
        </p:spPr>
        <p:txBody>
          <a:bodyPr/>
          <a:lstStyle/>
          <a:p>
            <a:r>
              <a:rPr lang="en-GB" dirty="0"/>
              <a:t>WR network VSL </a:t>
            </a:r>
            <a:r>
              <a:rPr lang="en-GB" dirty="0">
                <a:sym typeface="Symbol" panose="05050102010706020507" pitchFamily="18" charset="2"/>
              </a:rPr>
              <a:t>– </a:t>
            </a:r>
            <a:r>
              <a:rPr lang="en-GB" dirty="0"/>
              <a:t>TU Delft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1BF5C2-B4B3-FFAF-EA1E-1A2EA8B7665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1942785"/>
            <a:ext cx="3778513" cy="4534215"/>
          </a:xfrm>
          <a:prstGeom prst="rect">
            <a:avLst/>
          </a:prstGeom>
        </p:spPr>
      </p:pic>
      <p:pic>
        <p:nvPicPr>
          <p:cNvPr id="9" name="Picture 2" descr="SURFnet - Wikipedia">
            <a:extLst>
              <a:ext uri="{FF2B5EF4-FFF2-40B4-BE49-F238E27FC236}">
                <a16:creationId xmlns:a16="http://schemas.microsoft.com/office/drawing/2014/main" id="{DB361753-5A76-508E-1CAA-C607E37AC6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781" y="2084176"/>
            <a:ext cx="680790" cy="35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http://ic.tweakimg.net/ext/i/1238605490.png">
            <a:extLst>
              <a:ext uri="{FF2B5EF4-FFF2-40B4-BE49-F238E27FC236}">
                <a16:creationId xmlns:a16="http://schemas.microsoft.com/office/drawing/2014/main" id="{1CB3BB90-847C-4AC4-B8B2-31D882CE70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3175" y="5862637"/>
            <a:ext cx="293625" cy="447113"/>
          </a:xfrm>
          <a:prstGeom prst="rect">
            <a:avLst/>
          </a:prstGeom>
          <a:noFill/>
        </p:spPr>
      </p:pic>
      <p:pic>
        <p:nvPicPr>
          <p:cNvPr id="11" name="Picture 10" descr="http://www.ezcompany.nl/sites/ezcompany.nl/files/styles/projectimage/public/TU-Delft.png">
            <a:extLst>
              <a:ext uri="{FF2B5EF4-FFF2-40B4-BE49-F238E27FC236}">
                <a16:creationId xmlns:a16="http://schemas.microsoft.com/office/drawing/2014/main" id="{141568DD-76DC-5219-85A4-55A92A0A06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4267200"/>
            <a:ext cx="1464026" cy="1022495"/>
          </a:xfrm>
          <a:prstGeom prst="rect">
            <a:avLst/>
          </a:prstGeom>
          <a:noFill/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6C81290-8401-91C1-0AF5-6D057CBAF032}"/>
              </a:ext>
            </a:extLst>
          </p:cNvPr>
          <p:cNvSpPr txBox="1"/>
          <p:nvPr/>
        </p:nvSpPr>
        <p:spPr>
          <a:xfrm>
            <a:off x="610771" y="1421565"/>
            <a:ext cx="28259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Network map (Delft)</a:t>
            </a:r>
            <a:endParaRPr lang="en-US" sz="2400" b="1" dirty="0" err="1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FDEC1BE-04D1-A41B-2233-7FAF666EC83E}"/>
              </a:ext>
            </a:extLst>
          </p:cNvPr>
          <p:cNvSpPr/>
          <p:nvPr/>
        </p:nvSpPr>
        <p:spPr>
          <a:xfrm>
            <a:off x="9525000" y="6162040"/>
            <a:ext cx="2133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Announcing: Statime, a Rust PTP implementation - Blog - Tweede golf">
            <a:extLst>
              <a:ext uri="{FF2B5EF4-FFF2-40B4-BE49-F238E27FC236}">
                <a16:creationId xmlns:a16="http://schemas.microsoft.com/office/drawing/2014/main" id="{717853E3-B7A8-5113-CEBA-6DDF09A2CC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4851" y="2005350"/>
            <a:ext cx="3877949" cy="2908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http://ic.tweakimg.net/ext/i/1238605490.png">
            <a:extLst>
              <a:ext uri="{FF2B5EF4-FFF2-40B4-BE49-F238E27FC236}">
                <a16:creationId xmlns:a16="http://schemas.microsoft.com/office/drawing/2014/main" id="{DBC674D6-9D0F-AAB0-49F1-AE3C863C88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19258" y="5269782"/>
            <a:ext cx="692716" cy="1054818"/>
          </a:xfrm>
          <a:prstGeom prst="rect">
            <a:avLst/>
          </a:prstGeom>
          <a:noFill/>
        </p:spPr>
      </p:pic>
      <p:pic>
        <p:nvPicPr>
          <p:cNvPr id="15" name="Picture 8" descr="Yan Xie - Scientist - VSL Dutch Metrology Institute | LinkedIn">
            <a:extLst>
              <a:ext uri="{FF2B5EF4-FFF2-40B4-BE49-F238E27FC236}">
                <a16:creationId xmlns:a16="http://schemas.microsoft.com/office/drawing/2014/main" id="{FBE06925-A28D-581B-EC0B-0B38756815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51161" y="5274827"/>
            <a:ext cx="931039" cy="1049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Erik DIERIKX | Scientist | Master of Science in Electrical Engineering |  VSL - Dutch Metrology Institute, Delft | VSL | Department of Research and  Development | Research profile">
            <a:extLst>
              <a:ext uri="{FF2B5EF4-FFF2-40B4-BE49-F238E27FC236}">
                <a16:creationId xmlns:a16="http://schemas.microsoft.com/office/drawing/2014/main" id="{DAB71507-B77F-A93C-70C0-D228611B5E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0768" y="5274826"/>
            <a:ext cx="1049773" cy="1049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E0A8C6D-313D-2D37-A014-CDC3A7D85139}"/>
              </a:ext>
            </a:extLst>
          </p:cNvPr>
          <p:cNvSpPr txBox="1"/>
          <p:nvPr/>
        </p:nvSpPr>
        <p:spPr>
          <a:xfrm>
            <a:off x="7848600" y="4953000"/>
            <a:ext cx="11544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Erik </a:t>
            </a:r>
            <a:r>
              <a:rPr lang="en-GB" sz="16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Dierikx</a:t>
            </a:r>
            <a:endParaRPr lang="en-US" sz="1600" b="1" dirty="0" err="1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33B66F8-EF09-CB6B-912B-843251DD41DC}"/>
              </a:ext>
            </a:extLst>
          </p:cNvPr>
          <p:cNvSpPr txBox="1"/>
          <p:nvPr/>
        </p:nvSpPr>
        <p:spPr>
          <a:xfrm>
            <a:off x="9133114" y="4953000"/>
            <a:ext cx="802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Yan </a:t>
            </a:r>
            <a:r>
              <a:rPr lang="en-GB" sz="16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Xie</a:t>
            </a:r>
            <a:endParaRPr lang="en-US" sz="1600" b="1" dirty="0" err="1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96499257-43A6-C807-3A8E-E1BC615DDB38}"/>
              </a:ext>
            </a:extLst>
          </p:cNvPr>
          <p:cNvSpPr/>
          <p:nvPr/>
        </p:nvSpPr>
        <p:spPr>
          <a:xfrm rot="20420765">
            <a:off x="3595498" y="4832842"/>
            <a:ext cx="3401201" cy="217493"/>
          </a:xfrm>
          <a:prstGeom prst="rightArrow">
            <a:avLst>
              <a:gd name="adj1" fmla="val 33386"/>
              <a:gd name="adj2" fmla="val 11027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F7A12CE-C049-34EB-BB96-20AC98E27A61}"/>
              </a:ext>
            </a:extLst>
          </p:cNvPr>
          <p:cNvSpPr txBox="1"/>
          <p:nvPr/>
        </p:nvSpPr>
        <p:spPr>
          <a:xfrm>
            <a:off x="8258717" y="1524000"/>
            <a:ext cx="1342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2400" b="1" dirty="0">
                <a:solidFill>
                  <a:srgbClr val="1F4E7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UTC(VSL)</a:t>
            </a:r>
            <a:endParaRPr lang="en-US" sz="2400" b="1" dirty="0" err="1">
              <a:solidFill>
                <a:srgbClr val="1F4E79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3280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2102A-DD12-EAA0-65AE-77B32B929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2400"/>
            <a:ext cx="10515600" cy="823070"/>
          </a:xfrm>
        </p:spPr>
        <p:txBody>
          <a:bodyPr/>
          <a:lstStyle/>
          <a:p>
            <a:r>
              <a:rPr lang="en-GB" dirty="0"/>
              <a:t>Hybrid optical-wireless network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C255FD-FDBA-0636-68CC-12DB60BE3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9BC6-0B50-4768-A024-7AB035D16C1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D0C6F1C-B3F6-5760-1FA1-DE4EFADC7BCB}"/>
              </a:ext>
            </a:extLst>
          </p:cNvPr>
          <p:cNvSpPr/>
          <p:nvPr/>
        </p:nvSpPr>
        <p:spPr>
          <a:xfrm>
            <a:off x="685800" y="6247125"/>
            <a:ext cx="10697100" cy="57141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5C84F9-FBC3-70E5-9A0A-FE8A55C856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76400" y="1466760"/>
            <a:ext cx="8628056" cy="516264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D18238B-A893-AC01-99F2-0EA81A74B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53692"/>
            <a:ext cx="10515600" cy="47057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000" dirty="0"/>
              <a:t>WR </a:t>
            </a:r>
            <a:r>
              <a:rPr lang="en-GB" sz="2000" dirty="0" err="1"/>
              <a:t>subnanosecond</a:t>
            </a:r>
            <a:r>
              <a:rPr lang="en-GB" sz="2000" dirty="0"/>
              <a:t> time distribution through optical </a:t>
            </a:r>
            <a:r>
              <a:rPr lang="en-GB" sz="2000" dirty="0" err="1"/>
              <a:t>fiber</a:t>
            </a:r>
            <a:endParaRPr lang="en-US" sz="20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70513F9-C8F7-9AD5-A00B-9A21FF74CF00}"/>
              </a:ext>
            </a:extLst>
          </p:cNvPr>
          <p:cNvSpPr/>
          <p:nvPr/>
        </p:nvSpPr>
        <p:spPr>
          <a:xfrm>
            <a:off x="533400" y="3200400"/>
            <a:ext cx="10697100" cy="3647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SURFnet - Wikipedia">
            <a:extLst>
              <a:ext uri="{FF2B5EF4-FFF2-40B4-BE49-F238E27FC236}">
                <a16:creationId xmlns:a16="http://schemas.microsoft.com/office/drawing/2014/main" id="{3BC9D851-8DAA-5C36-DC78-C46BF7C5AB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0708" y="1416604"/>
            <a:ext cx="823756" cy="428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30085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2102A-DD12-EAA0-65AE-77B32B929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2400"/>
            <a:ext cx="10515600" cy="823070"/>
          </a:xfrm>
        </p:spPr>
        <p:txBody>
          <a:bodyPr/>
          <a:lstStyle/>
          <a:p>
            <a:r>
              <a:rPr lang="en-GB" dirty="0"/>
              <a:t>Hybrid optical-wireless network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C255FD-FDBA-0636-68CC-12DB60BE3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9BC6-0B50-4768-A024-7AB035D16C10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D0C6F1C-B3F6-5760-1FA1-DE4EFADC7BCB}"/>
              </a:ext>
            </a:extLst>
          </p:cNvPr>
          <p:cNvSpPr/>
          <p:nvPr/>
        </p:nvSpPr>
        <p:spPr>
          <a:xfrm>
            <a:off x="685800" y="6247125"/>
            <a:ext cx="10697100" cy="57141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5C84F9-FBC3-70E5-9A0A-FE8A55C856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76400" y="1466760"/>
            <a:ext cx="8628056" cy="516264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02E7B4A-05C0-70E6-518F-FC1F3683635D}"/>
              </a:ext>
            </a:extLst>
          </p:cNvPr>
          <p:cNvSpPr txBox="1">
            <a:spLocks/>
          </p:cNvSpPr>
          <p:nvPr/>
        </p:nvSpPr>
        <p:spPr>
          <a:xfrm>
            <a:off x="838200" y="953692"/>
            <a:ext cx="10515600" cy="4705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2000" dirty="0"/>
              <a:t>WR </a:t>
            </a:r>
            <a:r>
              <a:rPr lang="en-GB" sz="2000" dirty="0" err="1"/>
              <a:t>subnanosecond</a:t>
            </a:r>
            <a:r>
              <a:rPr lang="en-GB" sz="2000" dirty="0"/>
              <a:t> time distribution through optical </a:t>
            </a:r>
            <a:r>
              <a:rPr lang="en-GB" sz="2000" dirty="0" err="1"/>
              <a:t>fiber</a:t>
            </a:r>
            <a:r>
              <a:rPr lang="en-GB" sz="2000" dirty="0"/>
              <a:t> </a:t>
            </a:r>
            <a:r>
              <a:rPr lang="en-GB" sz="2000" b="1" dirty="0"/>
              <a:t>+ wireless PNT</a:t>
            </a:r>
            <a:endParaRPr lang="en-US" sz="2000" b="1" dirty="0"/>
          </a:p>
        </p:txBody>
      </p:sp>
      <p:pic>
        <p:nvPicPr>
          <p:cNvPr id="7" name="Picture 2" descr="SURFnet - Wikipedia">
            <a:extLst>
              <a:ext uri="{FF2B5EF4-FFF2-40B4-BE49-F238E27FC236}">
                <a16:creationId xmlns:a16="http://schemas.microsoft.com/office/drawing/2014/main" id="{28E69411-35AB-8253-3E78-6A5ACD7168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0708" y="1416604"/>
            <a:ext cx="823756" cy="428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8701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50BB3-F53C-A322-0FD6-B3A035768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/>
              <a:t>Field trial &amp; performance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3DA698-AB0B-FBE6-1320-A9616E5CE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9BC6-0B50-4768-A024-7AB035D16C10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1BF5C2-B4B3-FFAF-EA1E-1A2EA8B7665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9771" y="2269355"/>
            <a:ext cx="3778513" cy="45342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F0DA70-4571-31A3-631F-D01783CF29F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706" b="10903"/>
          <a:stretch/>
        </p:blipFill>
        <p:spPr>
          <a:xfrm>
            <a:off x="3611048" y="4593770"/>
            <a:ext cx="8541196" cy="2188030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E5D78D7C-0574-88A1-9C8D-A7458BCA51A6}"/>
              </a:ext>
            </a:extLst>
          </p:cNvPr>
          <p:cNvGrpSpPr/>
          <p:nvPr/>
        </p:nvGrpSpPr>
        <p:grpSpPr>
          <a:xfrm>
            <a:off x="1922232" y="1249017"/>
            <a:ext cx="4413254" cy="3339120"/>
            <a:chOff x="1922232" y="1265538"/>
            <a:chExt cx="4413254" cy="333912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4E140A2-FBF1-FFC8-FACA-5AA78E8ECA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35853" y="1265538"/>
              <a:ext cx="2699633" cy="3339120"/>
            </a:xfrm>
            <a:prstGeom prst="rect">
              <a:avLst/>
            </a:prstGeom>
            <a:ln w="28575">
              <a:solidFill>
                <a:schemeClr val="bg1"/>
              </a:solidFill>
            </a:ln>
          </p:spPr>
        </p:pic>
        <p:sp>
          <p:nvSpPr>
            <p:cNvPr id="8" name="Arrow: Right 7">
              <a:extLst>
                <a:ext uri="{FF2B5EF4-FFF2-40B4-BE49-F238E27FC236}">
                  <a16:creationId xmlns:a16="http://schemas.microsoft.com/office/drawing/2014/main" id="{6718600C-E607-85A4-7365-7C9DA2A632AC}"/>
                </a:ext>
              </a:extLst>
            </p:cNvPr>
            <p:cNvSpPr/>
            <p:nvPr/>
          </p:nvSpPr>
          <p:spPr>
            <a:xfrm rot="20951473">
              <a:off x="1922232" y="3820053"/>
              <a:ext cx="1586685" cy="217493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Picture 2" descr="SURFnet - Wikipedia">
            <a:extLst>
              <a:ext uri="{FF2B5EF4-FFF2-40B4-BE49-F238E27FC236}">
                <a16:creationId xmlns:a16="http://schemas.microsoft.com/office/drawing/2014/main" id="{DB361753-5A76-508E-1CAA-C607E37AC6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410" y="2410746"/>
            <a:ext cx="680790" cy="35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http://ic.tweakimg.net/ext/i/1238605490.png">
            <a:extLst>
              <a:ext uri="{FF2B5EF4-FFF2-40B4-BE49-F238E27FC236}">
                <a16:creationId xmlns:a16="http://schemas.microsoft.com/office/drawing/2014/main" id="{1CB3BB90-847C-4AC4-B8B2-31D882CE70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8404" y="6041570"/>
            <a:ext cx="293625" cy="447113"/>
          </a:xfrm>
          <a:prstGeom prst="rect">
            <a:avLst/>
          </a:prstGeom>
          <a:noFill/>
        </p:spPr>
      </p:pic>
      <p:pic>
        <p:nvPicPr>
          <p:cNvPr id="11" name="Picture 10" descr="http://www.ezcompany.nl/sites/ezcompany.nl/files/styles/projectimage/public/TU-Delft.png">
            <a:extLst>
              <a:ext uri="{FF2B5EF4-FFF2-40B4-BE49-F238E27FC236}">
                <a16:creationId xmlns:a16="http://schemas.microsoft.com/office/drawing/2014/main" id="{141568DD-76DC-5219-85A4-55A92A0A06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429" y="4593770"/>
            <a:ext cx="1464026" cy="1022495"/>
          </a:xfrm>
          <a:prstGeom prst="rect">
            <a:avLst/>
          </a:prstGeom>
          <a:noFill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A7DFAA3-06D8-6622-DA8B-F0164F2CFFF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1881067"/>
            <a:ext cx="5943600" cy="2729865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32589C7-7A48-4FAC-960D-4987AAFE61A0}"/>
              </a:ext>
            </a:extLst>
          </p:cNvPr>
          <p:cNvSpPr txBox="1"/>
          <p:nvPr/>
        </p:nvSpPr>
        <p:spPr>
          <a:xfrm>
            <a:off x="6114563" y="1456794"/>
            <a:ext cx="6057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Green Village site @TU Delft, Sep 2020</a:t>
            </a:r>
            <a:endParaRPr lang="en-US" sz="2400" b="1" dirty="0" err="1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6C81290-8401-91C1-0AF5-6D057CBAF032}"/>
              </a:ext>
            </a:extLst>
          </p:cNvPr>
          <p:cNvSpPr txBox="1"/>
          <p:nvPr/>
        </p:nvSpPr>
        <p:spPr>
          <a:xfrm>
            <a:off x="152400" y="1748135"/>
            <a:ext cx="28259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Network map (Delft)</a:t>
            </a:r>
            <a:endParaRPr lang="en-US" sz="2400" b="1" dirty="0" err="1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A74760A-C1AE-B45C-9A4D-7C5E589C01A0}"/>
              </a:ext>
            </a:extLst>
          </p:cNvPr>
          <p:cNvSpPr txBox="1"/>
          <p:nvPr/>
        </p:nvSpPr>
        <p:spPr>
          <a:xfrm>
            <a:off x="2806736" y="3632164"/>
            <a:ext cx="7281160" cy="221599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Positioning with 10 cm uncertainty</a:t>
            </a:r>
          </a:p>
          <a:p>
            <a:pPr algn="ctr"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Wireless network time distribution with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subnanosecond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uncertainty</a:t>
            </a:r>
          </a:p>
          <a:p>
            <a:pPr algn="ctr">
              <a:lnSpc>
                <a:spcPct val="150000"/>
              </a:lnSpc>
            </a:pP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Radio spectrum and modulation similar to 4G/5G networks</a:t>
            </a:r>
          </a:p>
          <a:p>
            <a:pPr algn="ctr"/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Koelemeij et al., </a:t>
            </a:r>
            <a:r>
              <a:rPr lang="en-GB" sz="1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Nature </a:t>
            </a:r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611,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473 (2022); </a:t>
            </a:r>
          </a:p>
          <a:p>
            <a:pPr algn="ctr"/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Tiberius et al., </a:t>
            </a:r>
            <a:r>
              <a:rPr lang="en-GB" sz="1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NAVIGATION: J. Inst. Nav.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Sep. 2023, 70 (3) navi.589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862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58F9741-77E9-EE59-5C73-B7A244111D3D}"/>
              </a:ext>
            </a:extLst>
          </p:cNvPr>
          <p:cNvSpPr/>
          <p:nvPr/>
        </p:nvSpPr>
        <p:spPr>
          <a:xfrm>
            <a:off x="304800" y="6324600"/>
            <a:ext cx="11353800" cy="4407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7BF2219-C579-9013-DD5E-A2A963881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Redundancy and fail-over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BB473-356E-6C8B-8041-D23B97019E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72816"/>
            <a:ext cx="10515600" cy="4404147"/>
          </a:xfrm>
        </p:spPr>
        <p:txBody>
          <a:bodyPr>
            <a:normAutofit/>
          </a:bodyPr>
          <a:lstStyle/>
          <a:p>
            <a:r>
              <a:rPr lang="en-GB" sz="2000" dirty="0"/>
              <a:t>GNSS backup &amp; quantum networks: </a:t>
            </a:r>
            <a:r>
              <a:rPr lang="en-GB" sz="2000" b="1" dirty="0"/>
              <a:t>security and reliability are of the essence</a:t>
            </a:r>
            <a:r>
              <a:rPr lang="en-GB" sz="2000" dirty="0"/>
              <a:t>, and so must be timing accuracy, availability and integrity</a:t>
            </a:r>
          </a:p>
          <a:p>
            <a:r>
              <a:rPr lang="en-GB" sz="2000" dirty="0"/>
              <a:t>BUT: WR designed for single reference clock: single point of failure</a:t>
            </a:r>
          </a:p>
          <a:p>
            <a:r>
              <a:rPr lang="en-GB" sz="2000" dirty="0"/>
              <a:t>Need for redundant clocks and paths  +  fail-over mechanisms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3D544B-F434-386F-A25D-59A7783DD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9BC6-0B50-4768-A024-7AB035D16C10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524A65-CE58-925C-0F36-87A7D567AD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384" y="3509399"/>
            <a:ext cx="8785230" cy="305513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EF8B9742-D4AF-2A7C-64F8-B0FFEBF225DF}"/>
              </a:ext>
            </a:extLst>
          </p:cNvPr>
          <p:cNvGrpSpPr/>
          <p:nvPr/>
        </p:nvGrpSpPr>
        <p:grpSpPr>
          <a:xfrm>
            <a:off x="2473433" y="5071877"/>
            <a:ext cx="1498298" cy="1786123"/>
            <a:chOff x="2421290" y="4954014"/>
            <a:chExt cx="1498298" cy="178612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C3B8870-7C72-2202-D449-2E9DDE5398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20526"/>
            <a:stretch/>
          </p:blipFill>
          <p:spPr>
            <a:xfrm>
              <a:off x="2421290" y="4954014"/>
              <a:ext cx="1498298" cy="1786123"/>
            </a:xfrm>
            <a:prstGeom prst="rect">
              <a:avLst/>
            </a:prstGeom>
          </p:spPr>
        </p:pic>
        <p:sp>
          <p:nvSpPr>
            <p:cNvPr id="7" name="Explosion: 8 Points 6">
              <a:extLst>
                <a:ext uri="{FF2B5EF4-FFF2-40B4-BE49-F238E27FC236}">
                  <a16:creationId xmlns:a16="http://schemas.microsoft.com/office/drawing/2014/main" id="{4F78F8CF-905C-4B17-A0D5-CCAE535629E4}"/>
                </a:ext>
              </a:extLst>
            </p:cNvPr>
            <p:cNvSpPr/>
            <p:nvPr/>
          </p:nvSpPr>
          <p:spPr>
            <a:xfrm>
              <a:off x="2891790" y="6338093"/>
              <a:ext cx="461010" cy="401638"/>
            </a:xfrm>
            <a:prstGeom prst="irregularSeal1">
              <a:avLst/>
            </a:prstGeom>
            <a:solidFill>
              <a:srgbClr val="FFFF00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01AFF54-1D3A-75C2-C0F1-8827762DB74A}"/>
              </a:ext>
            </a:extLst>
          </p:cNvPr>
          <p:cNvSpPr txBox="1"/>
          <p:nvPr/>
        </p:nvSpPr>
        <p:spPr>
          <a:xfrm>
            <a:off x="8042889" y="5715000"/>
            <a:ext cx="38851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Challenge: seamless fail-over</a:t>
            </a:r>
          </a:p>
          <a:p>
            <a:pPr algn="ctr"/>
            <a:r>
              <a:rPr lang="en-GB" sz="2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(clocks drift by nanoseconds)</a:t>
            </a:r>
            <a:endParaRPr lang="en-US" sz="24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A2F70242-3C6F-976A-C591-6A0A642EDC2C}"/>
              </a:ext>
            </a:extLst>
          </p:cNvPr>
          <p:cNvSpPr/>
          <p:nvPr/>
        </p:nvSpPr>
        <p:spPr>
          <a:xfrm rot="2231895">
            <a:off x="3983929" y="4822129"/>
            <a:ext cx="520456" cy="520456"/>
          </a:xfrm>
          <a:prstGeom prst="plus">
            <a:avLst>
              <a:gd name="adj" fmla="val 46344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372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7A9E0-367E-E19A-0FE5-D75EB2B43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Network timescale based on a clock ensemble</a:t>
            </a:r>
            <a:endParaRPr lang="en-US" sz="4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538558-D063-4CAC-4544-53167B3156C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3428895" y="2747733"/>
            <a:ext cx="381105" cy="381105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758E982-9F18-5D43-0062-FC970522784A}"/>
              </a:ext>
            </a:extLst>
          </p:cNvPr>
          <p:cNvCxnSpPr>
            <a:stCxn id="7" idx="3"/>
            <a:endCxn id="10" idx="1"/>
          </p:cNvCxnSpPr>
          <p:nvPr/>
        </p:nvCxnSpPr>
        <p:spPr>
          <a:xfrm>
            <a:off x="3810000" y="2938286"/>
            <a:ext cx="577845" cy="2703"/>
          </a:xfrm>
          <a:prstGeom prst="line">
            <a:avLst/>
          </a:prstGeom>
          <a:ln w="50800" cmpd="dbl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04A0F908-518B-BF37-283E-CCF446F271E6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3428895" y="4292274"/>
            <a:ext cx="381105" cy="381105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3DC53FE-3122-D9BE-66C4-7ED3D0B3D4D7}"/>
              </a:ext>
            </a:extLst>
          </p:cNvPr>
          <p:cNvCxnSpPr>
            <a:cxnSpLocks/>
            <a:stCxn id="21" idx="3"/>
            <a:endCxn id="48" idx="1"/>
          </p:cNvCxnSpPr>
          <p:nvPr/>
        </p:nvCxnSpPr>
        <p:spPr>
          <a:xfrm>
            <a:off x="3810000" y="4482827"/>
            <a:ext cx="588303" cy="2703"/>
          </a:xfrm>
          <a:prstGeom prst="line">
            <a:avLst/>
          </a:prstGeom>
          <a:ln w="50800" cmpd="dbl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7342CD66-E634-4CB0-C345-7946FDC001C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3428895" y="5816274"/>
            <a:ext cx="381105" cy="381105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BC96391-C463-D991-DD2D-7107DC40EAA6}"/>
              </a:ext>
            </a:extLst>
          </p:cNvPr>
          <p:cNvCxnSpPr>
            <a:cxnSpLocks/>
            <a:stCxn id="28" idx="3"/>
            <a:endCxn id="55" idx="1"/>
          </p:cNvCxnSpPr>
          <p:nvPr/>
        </p:nvCxnSpPr>
        <p:spPr>
          <a:xfrm>
            <a:off x="3810000" y="6006827"/>
            <a:ext cx="588303" cy="2703"/>
          </a:xfrm>
          <a:prstGeom prst="line">
            <a:avLst/>
          </a:prstGeom>
          <a:ln w="50800" cmpd="dbl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D78EDA5B-3C68-E63D-7809-89B0D2B123CB}"/>
              </a:ext>
            </a:extLst>
          </p:cNvPr>
          <p:cNvSpPr txBox="1"/>
          <p:nvPr/>
        </p:nvSpPr>
        <p:spPr>
          <a:xfrm>
            <a:off x="3244793" y="2460305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Clock 1</a:t>
            </a:r>
            <a:endParaRPr lang="en-US" sz="16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4C298A4-C5BA-74FE-0B29-5728EDB9A409}"/>
              </a:ext>
            </a:extLst>
          </p:cNvPr>
          <p:cNvSpPr txBox="1"/>
          <p:nvPr/>
        </p:nvSpPr>
        <p:spPr>
          <a:xfrm>
            <a:off x="3244793" y="3984305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Clock 2</a:t>
            </a:r>
            <a:endParaRPr lang="en-US" sz="16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0924B01-0972-A5EA-322F-A28CFA6026A8}"/>
              </a:ext>
            </a:extLst>
          </p:cNvPr>
          <p:cNvSpPr txBox="1"/>
          <p:nvPr/>
        </p:nvSpPr>
        <p:spPr>
          <a:xfrm>
            <a:off x="3244793" y="5528846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Clock 3</a:t>
            </a:r>
            <a:endParaRPr lang="en-US" sz="1600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B3BBB1B-FF1C-F114-3DEF-611CE7166A5C}"/>
              </a:ext>
            </a:extLst>
          </p:cNvPr>
          <p:cNvGrpSpPr/>
          <p:nvPr/>
        </p:nvGrpSpPr>
        <p:grpSpPr>
          <a:xfrm>
            <a:off x="4387845" y="2397318"/>
            <a:ext cx="554697" cy="1087341"/>
            <a:chOff x="4387845" y="2036859"/>
            <a:chExt cx="554697" cy="108734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F96A9C3-A598-F190-DE29-AC7D26159FC6}"/>
                </a:ext>
              </a:extLst>
            </p:cNvPr>
            <p:cNvSpPr/>
            <p:nvPr/>
          </p:nvSpPr>
          <p:spPr>
            <a:xfrm>
              <a:off x="4387845" y="2036859"/>
              <a:ext cx="412755" cy="108734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WR</a:t>
              </a:r>
            </a:p>
            <a:p>
              <a:pPr algn="ctr"/>
              <a:r>
                <a:rPr lang="en-GB" dirty="0">
                  <a:solidFill>
                    <a:schemeClr val="tx1"/>
                  </a:solidFill>
                </a:rPr>
                <a:t>S1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335913F-8D94-F446-63C3-8297801F6FC5}"/>
                </a:ext>
              </a:extLst>
            </p:cNvPr>
            <p:cNvSpPr/>
            <p:nvPr/>
          </p:nvSpPr>
          <p:spPr>
            <a:xfrm>
              <a:off x="4800600" y="2971800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21126FE-6988-F388-9FB9-E99F69020EE1}"/>
                </a:ext>
              </a:extLst>
            </p:cNvPr>
            <p:cNvSpPr/>
            <p:nvPr/>
          </p:nvSpPr>
          <p:spPr>
            <a:xfrm>
              <a:off x="4800600" y="211633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C47F28D0-A769-9955-CB8D-436DBBF35841}"/>
                </a:ext>
              </a:extLst>
            </p:cNvPr>
            <p:cNvSpPr/>
            <p:nvPr/>
          </p:nvSpPr>
          <p:spPr>
            <a:xfrm>
              <a:off x="4800600" y="239827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0048B827-13CE-767A-74C4-0321272C578E}"/>
                </a:ext>
              </a:extLst>
            </p:cNvPr>
            <p:cNvSpPr/>
            <p:nvPr/>
          </p:nvSpPr>
          <p:spPr>
            <a:xfrm>
              <a:off x="4800600" y="269164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7861516-7112-2A95-D06F-3E7585A060DD}"/>
              </a:ext>
            </a:extLst>
          </p:cNvPr>
          <p:cNvGrpSpPr/>
          <p:nvPr/>
        </p:nvGrpSpPr>
        <p:grpSpPr>
          <a:xfrm>
            <a:off x="4398303" y="3941859"/>
            <a:ext cx="554697" cy="1087341"/>
            <a:chOff x="4387845" y="2036859"/>
            <a:chExt cx="554697" cy="1087341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4BDE258-615E-9760-D4A0-1721FA7D1364}"/>
                </a:ext>
              </a:extLst>
            </p:cNvPr>
            <p:cNvSpPr/>
            <p:nvPr/>
          </p:nvSpPr>
          <p:spPr>
            <a:xfrm>
              <a:off x="4387845" y="2036859"/>
              <a:ext cx="412755" cy="108734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WR</a:t>
              </a:r>
            </a:p>
            <a:p>
              <a:pPr algn="ctr"/>
              <a:r>
                <a:rPr lang="en-GB" dirty="0">
                  <a:solidFill>
                    <a:schemeClr val="tx1"/>
                  </a:solidFill>
                </a:rPr>
                <a:t>S2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92A754D-9FC9-83A9-BAD1-D5450912C1B2}"/>
                </a:ext>
              </a:extLst>
            </p:cNvPr>
            <p:cNvSpPr/>
            <p:nvPr/>
          </p:nvSpPr>
          <p:spPr>
            <a:xfrm>
              <a:off x="4800600" y="2971800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EF1C407-734F-73ED-920C-CD71F6997A60}"/>
                </a:ext>
              </a:extLst>
            </p:cNvPr>
            <p:cNvSpPr/>
            <p:nvPr/>
          </p:nvSpPr>
          <p:spPr>
            <a:xfrm>
              <a:off x="4800600" y="211633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4D4DE42A-0503-811A-F590-A85AA3ABE8EA}"/>
                </a:ext>
              </a:extLst>
            </p:cNvPr>
            <p:cNvSpPr/>
            <p:nvPr/>
          </p:nvSpPr>
          <p:spPr>
            <a:xfrm>
              <a:off x="4800600" y="239827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AAA465BB-3DEB-A13C-C5FC-D547DA4AA615}"/>
                </a:ext>
              </a:extLst>
            </p:cNvPr>
            <p:cNvSpPr/>
            <p:nvPr/>
          </p:nvSpPr>
          <p:spPr>
            <a:xfrm>
              <a:off x="4800600" y="269164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1C1CF73-374E-DAC0-F398-7924525C4282}"/>
              </a:ext>
            </a:extLst>
          </p:cNvPr>
          <p:cNvGrpSpPr/>
          <p:nvPr/>
        </p:nvGrpSpPr>
        <p:grpSpPr>
          <a:xfrm>
            <a:off x="4398303" y="5465859"/>
            <a:ext cx="554697" cy="1087341"/>
            <a:chOff x="4387845" y="2036859"/>
            <a:chExt cx="554697" cy="1087341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590101C4-B58E-74F8-93B4-77076B294E59}"/>
                </a:ext>
              </a:extLst>
            </p:cNvPr>
            <p:cNvSpPr/>
            <p:nvPr/>
          </p:nvSpPr>
          <p:spPr>
            <a:xfrm>
              <a:off x="4387845" y="2036859"/>
              <a:ext cx="412755" cy="108734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WR</a:t>
              </a:r>
            </a:p>
            <a:p>
              <a:pPr algn="ctr"/>
              <a:r>
                <a:rPr lang="en-GB" dirty="0">
                  <a:solidFill>
                    <a:schemeClr val="tx1"/>
                  </a:solidFill>
                </a:rPr>
                <a:t>S3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24F17F83-7DCA-01AA-26D3-54139C0B6C58}"/>
                </a:ext>
              </a:extLst>
            </p:cNvPr>
            <p:cNvSpPr/>
            <p:nvPr/>
          </p:nvSpPr>
          <p:spPr>
            <a:xfrm>
              <a:off x="4800600" y="2971800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2E8A8B94-20FD-CFAB-8C9E-71E872419962}"/>
                </a:ext>
              </a:extLst>
            </p:cNvPr>
            <p:cNvSpPr/>
            <p:nvPr/>
          </p:nvSpPr>
          <p:spPr>
            <a:xfrm>
              <a:off x="4800600" y="211633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DD6EEC0-8807-29DA-49D0-2FEE784ED698}"/>
                </a:ext>
              </a:extLst>
            </p:cNvPr>
            <p:cNvSpPr/>
            <p:nvPr/>
          </p:nvSpPr>
          <p:spPr>
            <a:xfrm>
              <a:off x="4800600" y="239827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C250E3CA-142A-84E0-7859-E2878BD8D9C1}"/>
                </a:ext>
              </a:extLst>
            </p:cNvPr>
            <p:cNvSpPr/>
            <p:nvPr/>
          </p:nvSpPr>
          <p:spPr>
            <a:xfrm>
              <a:off x="4800600" y="269164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38B247A6-F7D1-8BF6-8547-193B3EFF4DA3}"/>
              </a:ext>
            </a:extLst>
          </p:cNvPr>
          <p:cNvSpPr/>
          <p:nvPr/>
        </p:nvSpPr>
        <p:spPr>
          <a:xfrm>
            <a:off x="4912383" y="3089835"/>
            <a:ext cx="802617" cy="2507056"/>
          </a:xfrm>
          <a:custGeom>
            <a:avLst/>
            <a:gdLst>
              <a:gd name="connsiteX0" fmla="*/ 0 w 624426"/>
              <a:gd name="connsiteY0" fmla="*/ 803861 h 836566"/>
              <a:gd name="connsiteX1" fmla="*/ 521109 w 624426"/>
              <a:gd name="connsiteY1" fmla="*/ 754700 h 836566"/>
              <a:gd name="connsiteX2" fmla="*/ 580103 w 624426"/>
              <a:gd name="connsiteY2" fmla="*/ 95938 h 836566"/>
              <a:gd name="connsiteX3" fmla="*/ 9832 w 624426"/>
              <a:gd name="connsiteY3" fmla="*/ 17280 h 836566"/>
              <a:gd name="connsiteX0" fmla="*/ 0 w 624426"/>
              <a:gd name="connsiteY0" fmla="*/ 849362 h 868019"/>
              <a:gd name="connsiteX1" fmla="*/ 521109 w 624426"/>
              <a:gd name="connsiteY1" fmla="*/ 754700 h 868019"/>
              <a:gd name="connsiteX2" fmla="*/ 580103 w 624426"/>
              <a:gd name="connsiteY2" fmla="*/ 95938 h 868019"/>
              <a:gd name="connsiteX3" fmla="*/ 9832 w 624426"/>
              <a:gd name="connsiteY3" fmla="*/ 17280 h 868019"/>
              <a:gd name="connsiteX0" fmla="*/ 0 w 624426"/>
              <a:gd name="connsiteY0" fmla="*/ 849362 h 854117"/>
              <a:gd name="connsiteX1" fmla="*/ 521109 w 624426"/>
              <a:gd name="connsiteY1" fmla="*/ 754700 h 854117"/>
              <a:gd name="connsiteX2" fmla="*/ 580103 w 624426"/>
              <a:gd name="connsiteY2" fmla="*/ 95938 h 854117"/>
              <a:gd name="connsiteX3" fmla="*/ 9832 w 624426"/>
              <a:gd name="connsiteY3" fmla="*/ 17280 h 854117"/>
              <a:gd name="connsiteX0" fmla="*/ 0 w 624426"/>
              <a:gd name="connsiteY0" fmla="*/ 857272 h 862027"/>
              <a:gd name="connsiteX1" fmla="*/ 521109 w 624426"/>
              <a:gd name="connsiteY1" fmla="*/ 762610 h 862027"/>
              <a:gd name="connsiteX2" fmla="*/ 580103 w 624426"/>
              <a:gd name="connsiteY2" fmla="*/ 103848 h 862027"/>
              <a:gd name="connsiteX3" fmla="*/ 28120 w 624426"/>
              <a:gd name="connsiteY3" fmla="*/ 13815 h 862027"/>
              <a:gd name="connsiteX0" fmla="*/ 0 w 624426"/>
              <a:gd name="connsiteY0" fmla="*/ 845909 h 850664"/>
              <a:gd name="connsiteX1" fmla="*/ 521109 w 624426"/>
              <a:gd name="connsiteY1" fmla="*/ 751247 h 850664"/>
              <a:gd name="connsiteX2" fmla="*/ 580103 w 624426"/>
              <a:gd name="connsiteY2" fmla="*/ 92485 h 850664"/>
              <a:gd name="connsiteX3" fmla="*/ 28120 w 624426"/>
              <a:gd name="connsiteY3" fmla="*/ 2452 h 850664"/>
              <a:gd name="connsiteX0" fmla="*/ 0 w 624426"/>
              <a:gd name="connsiteY0" fmla="*/ 845909 h 850664"/>
              <a:gd name="connsiteX1" fmla="*/ 521109 w 624426"/>
              <a:gd name="connsiteY1" fmla="*/ 751247 h 850664"/>
              <a:gd name="connsiteX2" fmla="*/ 580103 w 624426"/>
              <a:gd name="connsiteY2" fmla="*/ 92485 h 850664"/>
              <a:gd name="connsiteX3" fmla="*/ 28120 w 624426"/>
              <a:gd name="connsiteY3" fmla="*/ 2452 h 850664"/>
              <a:gd name="connsiteX0" fmla="*/ 0 w 603018"/>
              <a:gd name="connsiteY0" fmla="*/ 843457 h 847609"/>
              <a:gd name="connsiteX1" fmla="*/ 521109 w 603018"/>
              <a:gd name="connsiteY1" fmla="*/ 748795 h 847609"/>
              <a:gd name="connsiteX2" fmla="*/ 549623 w 603018"/>
              <a:gd name="connsiteY2" fmla="*/ 107096 h 847609"/>
              <a:gd name="connsiteX3" fmla="*/ 28120 w 603018"/>
              <a:gd name="connsiteY3" fmla="*/ 0 h 847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018" h="847609">
                <a:moveTo>
                  <a:pt x="0" y="843457"/>
                </a:moveTo>
                <a:cubicBezTo>
                  <a:pt x="285364" y="846588"/>
                  <a:pt x="429505" y="871522"/>
                  <a:pt x="521109" y="748795"/>
                </a:cubicBezTo>
                <a:cubicBezTo>
                  <a:pt x="612713" y="626068"/>
                  <a:pt x="634836" y="229999"/>
                  <a:pt x="549623" y="107096"/>
                </a:cubicBezTo>
                <a:cubicBezTo>
                  <a:pt x="464410" y="-15807"/>
                  <a:pt x="270649" y="3471"/>
                  <a:pt x="28120" y="0"/>
                </a:cubicBezTo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DF946F88-964D-EC0B-CA4A-5ED0B63089A5}"/>
              </a:ext>
            </a:extLst>
          </p:cNvPr>
          <p:cNvSpPr/>
          <p:nvPr/>
        </p:nvSpPr>
        <p:spPr>
          <a:xfrm>
            <a:off x="4946904" y="3376958"/>
            <a:ext cx="498362" cy="693613"/>
          </a:xfrm>
          <a:custGeom>
            <a:avLst/>
            <a:gdLst>
              <a:gd name="connsiteX0" fmla="*/ 0 w 624426"/>
              <a:gd name="connsiteY0" fmla="*/ 803861 h 836566"/>
              <a:gd name="connsiteX1" fmla="*/ 521109 w 624426"/>
              <a:gd name="connsiteY1" fmla="*/ 754700 h 836566"/>
              <a:gd name="connsiteX2" fmla="*/ 580103 w 624426"/>
              <a:gd name="connsiteY2" fmla="*/ 95938 h 836566"/>
              <a:gd name="connsiteX3" fmla="*/ 9832 w 624426"/>
              <a:gd name="connsiteY3" fmla="*/ 17280 h 836566"/>
              <a:gd name="connsiteX0" fmla="*/ 0 w 624426"/>
              <a:gd name="connsiteY0" fmla="*/ 849362 h 868019"/>
              <a:gd name="connsiteX1" fmla="*/ 521109 w 624426"/>
              <a:gd name="connsiteY1" fmla="*/ 754700 h 868019"/>
              <a:gd name="connsiteX2" fmla="*/ 580103 w 624426"/>
              <a:gd name="connsiteY2" fmla="*/ 95938 h 868019"/>
              <a:gd name="connsiteX3" fmla="*/ 9832 w 624426"/>
              <a:gd name="connsiteY3" fmla="*/ 17280 h 868019"/>
              <a:gd name="connsiteX0" fmla="*/ 0 w 624426"/>
              <a:gd name="connsiteY0" fmla="*/ 849362 h 854117"/>
              <a:gd name="connsiteX1" fmla="*/ 521109 w 624426"/>
              <a:gd name="connsiteY1" fmla="*/ 754700 h 854117"/>
              <a:gd name="connsiteX2" fmla="*/ 580103 w 624426"/>
              <a:gd name="connsiteY2" fmla="*/ 95938 h 854117"/>
              <a:gd name="connsiteX3" fmla="*/ 9832 w 624426"/>
              <a:gd name="connsiteY3" fmla="*/ 17280 h 854117"/>
              <a:gd name="connsiteX0" fmla="*/ 0 w 624426"/>
              <a:gd name="connsiteY0" fmla="*/ 857272 h 862027"/>
              <a:gd name="connsiteX1" fmla="*/ 521109 w 624426"/>
              <a:gd name="connsiteY1" fmla="*/ 762610 h 862027"/>
              <a:gd name="connsiteX2" fmla="*/ 580103 w 624426"/>
              <a:gd name="connsiteY2" fmla="*/ 103848 h 862027"/>
              <a:gd name="connsiteX3" fmla="*/ 28120 w 624426"/>
              <a:gd name="connsiteY3" fmla="*/ 13815 h 862027"/>
              <a:gd name="connsiteX0" fmla="*/ 0 w 624426"/>
              <a:gd name="connsiteY0" fmla="*/ 845909 h 850664"/>
              <a:gd name="connsiteX1" fmla="*/ 521109 w 624426"/>
              <a:gd name="connsiteY1" fmla="*/ 751247 h 850664"/>
              <a:gd name="connsiteX2" fmla="*/ 580103 w 624426"/>
              <a:gd name="connsiteY2" fmla="*/ 92485 h 850664"/>
              <a:gd name="connsiteX3" fmla="*/ 28120 w 624426"/>
              <a:gd name="connsiteY3" fmla="*/ 2452 h 850664"/>
              <a:gd name="connsiteX0" fmla="*/ 0 w 624426"/>
              <a:gd name="connsiteY0" fmla="*/ 845909 h 850664"/>
              <a:gd name="connsiteX1" fmla="*/ 521109 w 624426"/>
              <a:gd name="connsiteY1" fmla="*/ 751247 h 850664"/>
              <a:gd name="connsiteX2" fmla="*/ 580103 w 624426"/>
              <a:gd name="connsiteY2" fmla="*/ 92485 h 850664"/>
              <a:gd name="connsiteX3" fmla="*/ 28120 w 624426"/>
              <a:gd name="connsiteY3" fmla="*/ 2452 h 850664"/>
              <a:gd name="connsiteX0" fmla="*/ 0 w 603018"/>
              <a:gd name="connsiteY0" fmla="*/ 843457 h 847609"/>
              <a:gd name="connsiteX1" fmla="*/ 521109 w 603018"/>
              <a:gd name="connsiteY1" fmla="*/ 748795 h 847609"/>
              <a:gd name="connsiteX2" fmla="*/ 549623 w 603018"/>
              <a:gd name="connsiteY2" fmla="*/ 107096 h 847609"/>
              <a:gd name="connsiteX3" fmla="*/ 28120 w 603018"/>
              <a:gd name="connsiteY3" fmla="*/ 0 h 847609"/>
              <a:gd name="connsiteX0" fmla="*/ 0 w 603018"/>
              <a:gd name="connsiteY0" fmla="*/ 843457 h 847609"/>
              <a:gd name="connsiteX1" fmla="*/ 521109 w 603018"/>
              <a:gd name="connsiteY1" fmla="*/ 748795 h 847609"/>
              <a:gd name="connsiteX2" fmla="*/ 549623 w 603018"/>
              <a:gd name="connsiteY2" fmla="*/ 107096 h 847609"/>
              <a:gd name="connsiteX3" fmla="*/ 3533 w 603018"/>
              <a:gd name="connsiteY3" fmla="*/ 0 h 847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018" h="847609">
                <a:moveTo>
                  <a:pt x="0" y="843457"/>
                </a:moveTo>
                <a:cubicBezTo>
                  <a:pt x="285364" y="846588"/>
                  <a:pt x="429505" y="871522"/>
                  <a:pt x="521109" y="748795"/>
                </a:cubicBezTo>
                <a:cubicBezTo>
                  <a:pt x="612713" y="626068"/>
                  <a:pt x="634836" y="229999"/>
                  <a:pt x="549623" y="107096"/>
                </a:cubicBezTo>
                <a:cubicBezTo>
                  <a:pt x="464410" y="-15807"/>
                  <a:pt x="246062" y="3471"/>
                  <a:pt x="3533" y="0"/>
                </a:cubicBezTo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6571A67F-6CB5-6D74-3F21-DB7E48533909}"/>
              </a:ext>
            </a:extLst>
          </p:cNvPr>
          <p:cNvSpPr txBox="1"/>
          <p:nvPr/>
        </p:nvSpPr>
        <p:spPr>
          <a:xfrm>
            <a:off x="5709588" y="1600200"/>
            <a:ext cx="3850926" cy="92333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WR switch measures time differences</a:t>
            </a:r>
          </a:p>
          <a:p>
            <a:pPr algn="ctr"/>
            <a:r>
              <a:rPr lang="en-GB" dirty="0"/>
              <a:t>between all three clocks:</a:t>
            </a:r>
          </a:p>
          <a:p>
            <a:pPr algn="ctr"/>
            <a:r>
              <a:rPr lang="en-GB" sz="1800" dirty="0">
                <a:latin typeface="Cambria" panose="02040503050406030204" pitchFamily="18" charset="0"/>
                <a:ea typeface="Cambria" panose="02040503050406030204" pitchFamily="18" charset="0"/>
              </a:rPr>
              <a:t>{ </a:t>
            </a:r>
            <a:r>
              <a:rPr lang="en-GB" sz="1800" i="1" dirty="0">
                <a:latin typeface="Cambria" panose="02040503050406030204" pitchFamily="18" charset="0"/>
                <a:ea typeface="Cambria" panose="02040503050406030204" pitchFamily="18" charset="0"/>
              </a:rPr>
              <a:t>x</a:t>
            </a:r>
            <a:r>
              <a:rPr lang="en-GB" sz="1800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12</a:t>
            </a:r>
            <a:r>
              <a:rPr lang="en-GB" sz="1800" dirty="0"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GB" sz="1800" i="1" dirty="0">
                <a:latin typeface="Cambria" panose="02040503050406030204" pitchFamily="18" charset="0"/>
                <a:ea typeface="Cambria" panose="02040503050406030204" pitchFamily="18" charset="0"/>
              </a:rPr>
              <a:t>t</a:t>
            </a:r>
            <a:r>
              <a:rPr lang="en-GB" sz="1800" dirty="0">
                <a:latin typeface="Cambria" panose="02040503050406030204" pitchFamily="18" charset="0"/>
                <a:ea typeface="Cambria" panose="02040503050406030204" pitchFamily="18" charset="0"/>
              </a:rPr>
              <a:t>), </a:t>
            </a:r>
            <a:r>
              <a:rPr lang="en-GB" sz="1800" i="1" dirty="0">
                <a:latin typeface="Cambria" panose="02040503050406030204" pitchFamily="18" charset="0"/>
                <a:ea typeface="Cambria" panose="02040503050406030204" pitchFamily="18" charset="0"/>
              </a:rPr>
              <a:t>x</a:t>
            </a:r>
            <a:r>
              <a:rPr lang="en-GB" sz="1800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13</a:t>
            </a:r>
            <a:r>
              <a:rPr lang="en-GB" sz="1800" dirty="0"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GB" sz="1800" i="1" dirty="0">
                <a:latin typeface="Cambria" panose="02040503050406030204" pitchFamily="18" charset="0"/>
                <a:ea typeface="Cambria" panose="02040503050406030204" pitchFamily="18" charset="0"/>
              </a:rPr>
              <a:t>t</a:t>
            </a:r>
            <a:r>
              <a:rPr lang="en-GB" sz="1800" dirty="0">
                <a:latin typeface="Cambria" panose="02040503050406030204" pitchFamily="18" charset="0"/>
                <a:ea typeface="Cambria" panose="02040503050406030204" pitchFamily="18" charset="0"/>
              </a:rPr>
              <a:t>), </a:t>
            </a:r>
            <a:r>
              <a:rPr lang="en-GB" sz="1800" i="1" dirty="0">
                <a:latin typeface="Cambria" panose="02040503050406030204" pitchFamily="18" charset="0"/>
                <a:ea typeface="Cambria" panose="02040503050406030204" pitchFamily="18" charset="0"/>
              </a:rPr>
              <a:t>x</a:t>
            </a:r>
            <a:r>
              <a:rPr lang="en-GB" sz="1800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23</a:t>
            </a:r>
            <a:r>
              <a:rPr lang="en-GB" sz="1800" dirty="0"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GB" sz="1800" i="1" dirty="0">
                <a:latin typeface="Cambria" panose="02040503050406030204" pitchFamily="18" charset="0"/>
                <a:ea typeface="Cambria" panose="02040503050406030204" pitchFamily="18" charset="0"/>
              </a:rPr>
              <a:t>t</a:t>
            </a:r>
            <a:r>
              <a:rPr lang="en-GB" sz="1800" dirty="0">
                <a:latin typeface="Cambria" panose="02040503050406030204" pitchFamily="18" charset="0"/>
                <a:ea typeface="Cambria" panose="02040503050406030204" pitchFamily="18" charset="0"/>
              </a:rPr>
              <a:t>) }</a:t>
            </a:r>
            <a:endParaRPr lang="en-US" sz="1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131" name="Slide Number Placeholder 130">
            <a:extLst>
              <a:ext uri="{FF2B5EF4-FFF2-40B4-BE49-F238E27FC236}">
                <a16:creationId xmlns:a16="http://schemas.microsoft.com/office/drawing/2014/main" id="{805FB573-AA15-EDFE-75A4-EA93C3F5C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0116A-026C-4783-B1F0-43ADCBF650E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3530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7A9E0-367E-E19A-0FE5-D75EB2B43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Network timescale based on a clock ensemble</a:t>
            </a:r>
            <a:endParaRPr lang="en-US" sz="4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538558-D063-4CAC-4544-53167B3156C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3428895" y="2747733"/>
            <a:ext cx="381105" cy="381105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758E982-9F18-5D43-0062-FC970522784A}"/>
              </a:ext>
            </a:extLst>
          </p:cNvPr>
          <p:cNvCxnSpPr>
            <a:stCxn id="7" idx="3"/>
            <a:endCxn id="10" idx="1"/>
          </p:cNvCxnSpPr>
          <p:nvPr/>
        </p:nvCxnSpPr>
        <p:spPr>
          <a:xfrm>
            <a:off x="3810000" y="2938286"/>
            <a:ext cx="577845" cy="2703"/>
          </a:xfrm>
          <a:prstGeom prst="line">
            <a:avLst/>
          </a:prstGeom>
          <a:ln w="50800" cmpd="dbl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04A0F908-518B-BF37-283E-CCF446F271E6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3428895" y="4292274"/>
            <a:ext cx="381105" cy="381105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3DC53FE-3122-D9BE-66C4-7ED3D0B3D4D7}"/>
              </a:ext>
            </a:extLst>
          </p:cNvPr>
          <p:cNvCxnSpPr>
            <a:cxnSpLocks/>
            <a:stCxn id="21" idx="3"/>
            <a:endCxn id="48" idx="1"/>
          </p:cNvCxnSpPr>
          <p:nvPr/>
        </p:nvCxnSpPr>
        <p:spPr>
          <a:xfrm>
            <a:off x="3810000" y="4482827"/>
            <a:ext cx="588303" cy="2703"/>
          </a:xfrm>
          <a:prstGeom prst="line">
            <a:avLst/>
          </a:prstGeom>
          <a:ln w="50800" cmpd="dbl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7342CD66-E634-4CB0-C345-7946FDC001C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3428895" y="5816274"/>
            <a:ext cx="381105" cy="381105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BC96391-C463-D991-DD2D-7107DC40EAA6}"/>
              </a:ext>
            </a:extLst>
          </p:cNvPr>
          <p:cNvCxnSpPr>
            <a:cxnSpLocks/>
            <a:stCxn id="28" idx="3"/>
            <a:endCxn id="55" idx="1"/>
          </p:cNvCxnSpPr>
          <p:nvPr/>
        </p:nvCxnSpPr>
        <p:spPr>
          <a:xfrm>
            <a:off x="3810000" y="6006827"/>
            <a:ext cx="588303" cy="2703"/>
          </a:xfrm>
          <a:prstGeom prst="line">
            <a:avLst/>
          </a:prstGeom>
          <a:ln w="50800" cmpd="dbl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D78EDA5B-3C68-E63D-7809-89B0D2B123CB}"/>
              </a:ext>
            </a:extLst>
          </p:cNvPr>
          <p:cNvSpPr txBox="1"/>
          <p:nvPr/>
        </p:nvSpPr>
        <p:spPr>
          <a:xfrm>
            <a:off x="3244793" y="2460305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Clock 1</a:t>
            </a:r>
            <a:endParaRPr lang="en-US" sz="16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4C298A4-C5BA-74FE-0B29-5728EDB9A409}"/>
              </a:ext>
            </a:extLst>
          </p:cNvPr>
          <p:cNvSpPr txBox="1"/>
          <p:nvPr/>
        </p:nvSpPr>
        <p:spPr>
          <a:xfrm>
            <a:off x="3244793" y="3984305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Clock 2</a:t>
            </a:r>
            <a:endParaRPr lang="en-US" sz="16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0924B01-0972-A5EA-322F-A28CFA6026A8}"/>
              </a:ext>
            </a:extLst>
          </p:cNvPr>
          <p:cNvSpPr txBox="1"/>
          <p:nvPr/>
        </p:nvSpPr>
        <p:spPr>
          <a:xfrm>
            <a:off x="3244793" y="5528846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Clock 3</a:t>
            </a:r>
            <a:endParaRPr lang="en-US" sz="1600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B3BBB1B-FF1C-F114-3DEF-611CE7166A5C}"/>
              </a:ext>
            </a:extLst>
          </p:cNvPr>
          <p:cNvGrpSpPr/>
          <p:nvPr/>
        </p:nvGrpSpPr>
        <p:grpSpPr>
          <a:xfrm>
            <a:off x="4387845" y="2397318"/>
            <a:ext cx="554697" cy="1087341"/>
            <a:chOff x="4387845" y="2036859"/>
            <a:chExt cx="554697" cy="108734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F96A9C3-A598-F190-DE29-AC7D26159FC6}"/>
                </a:ext>
              </a:extLst>
            </p:cNvPr>
            <p:cNvSpPr/>
            <p:nvPr/>
          </p:nvSpPr>
          <p:spPr>
            <a:xfrm>
              <a:off x="4387845" y="2036859"/>
              <a:ext cx="412755" cy="108734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WR</a:t>
              </a:r>
            </a:p>
            <a:p>
              <a:pPr algn="ctr"/>
              <a:r>
                <a:rPr lang="en-GB" dirty="0">
                  <a:solidFill>
                    <a:schemeClr val="tx1"/>
                  </a:solidFill>
                </a:rPr>
                <a:t>S1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335913F-8D94-F446-63C3-8297801F6FC5}"/>
                </a:ext>
              </a:extLst>
            </p:cNvPr>
            <p:cNvSpPr/>
            <p:nvPr/>
          </p:nvSpPr>
          <p:spPr>
            <a:xfrm>
              <a:off x="4800600" y="2971800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21126FE-6988-F388-9FB9-E99F69020EE1}"/>
                </a:ext>
              </a:extLst>
            </p:cNvPr>
            <p:cNvSpPr/>
            <p:nvPr/>
          </p:nvSpPr>
          <p:spPr>
            <a:xfrm>
              <a:off x="4800600" y="211633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C47F28D0-A769-9955-CB8D-436DBBF35841}"/>
                </a:ext>
              </a:extLst>
            </p:cNvPr>
            <p:cNvSpPr/>
            <p:nvPr/>
          </p:nvSpPr>
          <p:spPr>
            <a:xfrm>
              <a:off x="4800600" y="239827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0048B827-13CE-767A-74C4-0321272C578E}"/>
                </a:ext>
              </a:extLst>
            </p:cNvPr>
            <p:cNvSpPr/>
            <p:nvPr/>
          </p:nvSpPr>
          <p:spPr>
            <a:xfrm>
              <a:off x="4800600" y="269164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7861516-7112-2A95-D06F-3E7585A060DD}"/>
              </a:ext>
            </a:extLst>
          </p:cNvPr>
          <p:cNvGrpSpPr/>
          <p:nvPr/>
        </p:nvGrpSpPr>
        <p:grpSpPr>
          <a:xfrm>
            <a:off x="4398303" y="3941859"/>
            <a:ext cx="554697" cy="1087341"/>
            <a:chOff x="4387845" y="2036859"/>
            <a:chExt cx="554697" cy="1087341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4BDE258-615E-9760-D4A0-1721FA7D1364}"/>
                </a:ext>
              </a:extLst>
            </p:cNvPr>
            <p:cNvSpPr/>
            <p:nvPr/>
          </p:nvSpPr>
          <p:spPr>
            <a:xfrm>
              <a:off x="4387845" y="2036859"/>
              <a:ext cx="412755" cy="108734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WR</a:t>
              </a:r>
            </a:p>
            <a:p>
              <a:pPr algn="ctr"/>
              <a:r>
                <a:rPr lang="en-GB" dirty="0">
                  <a:solidFill>
                    <a:schemeClr val="tx1"/>
                  </a:solidFill>
                </a:rPr>
                <a:t>S2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92A754D-9FC9-83A9-BAD1-D5450912C1B2}"/>
                </a:ext>
              </a:extLst>
            </p:cNvPr>
            <p:cNvSpPr/>
            <p:nvPr/>
          </p:nvSpPr>
          <p:spPr>
            <a:xfrm>
              <a:off x="4800600" y="2971800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EF1C407-734F-73ED-920C-CD71F6997A60}"/>
                </a:ext>
              </a:extLst>
            </p:cNvPr>
            <p:cNvSpPr/>
            <p:nvPr/>
          </p:nvSpPr>
          <p:spPr>
            <a:xfrm>
              <a:off x="4800600" y="211633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4D4DE42A-0503-811A-F590-A85AA3ABE8EA}"/>
                </a:ext>
              </a:extLst>
            </p:cNvPr>
            <p:cNvSpPr/>
            <p:nvPr/>
          </p:nvSpPr>
          <p:spPr>
            <a:xfrm>
              <a:off x="4800600" y="239827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AAA465BB-3DEB-A13C-C5FC-D547DA4AA615}"/>
                </a:ext>
              </a:extLst>
            </p:cNvPr>
            <p:cNvSpPr/>
            <p:nvPr/>
          </p:nvSpPr>
          <p:spPr>
            <a:xfrm>
              <a:off x="4800600" y="269164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1C1CF73-374E-DAC0-F398-7924525C4282}"/>
              </a:ext>
            </a:extLst>
          </p:cNvPr>
          <p:cNvGrpSpPr/>
          <p:nvPr/>
        </p:nvGrpSpPr>
        <p:grpSpPr>
          <a:xfrm>
            <a:off x="4398303" y="5465859"/>
            <a:ext cx="554697" cy="1087341"/>
            <a:chOff x="4387845" y="2036859"/>
            <a:chExt cx="554697" cy="1087341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590101C4-B58E-74F8-93B4-77076B294E59}"/>
                </a:ext>
              </a:extLst>
            </p:cNvPr>
            <p:cNvSpPr/>
            <p:nvPr/>
          </p:nvSpPr>
          <p:spPr>
            <a:xfrm>
              <a:off x="4387845" y="2036859"/>
              <a:ext cx="412755" cy="108734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WR</a:t>
              </a:r>
            </a:p>
            <a:p>
              <a:pPr algn="ctr"/>
              <a:r>
                <a:rPr lang="en-GB" dirty="0">
                  <a:solidFill>
                    <a:schemeClr val="tx1"/>
                  </a:solidFill>
                </a:rPr>
                <a:t>S3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24F17F83-7DCA-01AA-26D3-54139C0B6C58}"/>
                </a:ext>
              </a:extLst>
            </p:cNvPr>
            <p:cNvSpPr/>
            <p:nvPr/>
          </p:nvSpPr>
          <p:spPr>
            <a:xfrm>
              <a:off x="4800600" y="2971800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2E8A8B94-20FD-CFAB-8C9E-71E872419962}"/>
                </a:ext>
              </a:extLst>
            </p:cNvPr>
            <p:cNvSpPr/>
            <p:nvPr/>
          </p:nvSpPr>
          <p:spPr>
            <a:xfrm>
              <a:off x="4800600" y="211633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DD6EEC0-8807-29DA-49D0-2FEE784ED698}"/>
                </a:ext>
              </a:extLst>
            </p:cNvPr>
            <p:cNvSpPr/>
            <p:nvPr/>
          </p:nvSpPr>
          <p:spPr>
            <a:xfrm>
              <a:off x="4800600" y="239827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C250E3CA-142A-84E0-7859-E2878BD8D9C1}"/>
                </a:ext>
              </a:extLst>
            </p:cNvPr>
            <p:cNvSpPr/>
            <p:nvPr/>
          </p:nvSpPr>
          <p:spPr>
            <a:xfrm>
              <a:off x="4800600" y="269164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38B247A6-F7D1-8BF6-8547-193B3EFF4DA3}"/>
              </a:ext>
            </a:extLst>
          </p:cNvPr>
          <p:cNvSpPr/>
          <p:nvPr/>
        </p:nvSpPr>
        <p:spPr>
          <a:xfrm>
            <a:off x="4912383" y="3089835"/>
            <a:ext cx="802617" cy="2507056"/>
          </a:xfrm>
          <a:custGeom>
            <a:avLst/>
            <a:gdLst>
              <a:gd name="connsiteX0" fmla="*/ 0 w 624426"/>
              <a:gd name="connsiteY0" fmla="*/ 803861 h 836566"/>
              <a:gd name="connsiteX1" fmla="*/ 521109 w 624426"/>
              <a:gd name="connsiteY1" fmla="*/ 754700 h 836566"/>
              <a:gd name="connsiteX2" fmla="*/ 580103 w 624426"/>
              <a:gd name="connsiteY2" fmla="*/ 95938 h 836566"/>
              <a:gd name="connsiteX3" fmla="*/ 9832 w 624426"/>
              <a:gd name="connsiteY3" fmla="*/ 17280 h 836566"/>
              <a:gd name="connsiteX0" fmla="*/ 0 w 624426"/>
              <a:gd name="connsiteY0" fmla="*/ 849362 h 868019"/>
              <a:gd name="connsiteX1" fmla="*/ 521109 w 624426"/>
              <a:gd name="connsiteY1" fmla="*/ 754700 h 868019"/>
              <a:gd name="connsiteX2" fmla="*/ 580103 w 624426"/>
              <a:gd name="connsiteY2" fmla="*/ 95938 h 868019"/>
              <a:gd name="connsiteX3" fmla="*/ 9832 w 624426"/>
              <a:gd name="connsiteY3" fmla="*/ 17280 h 868019"/>
              <a:gd name="connsiteX0" fmla="*/ 0 w 624426"/>
              <a:gd name="connsiteY0" fmla="*/ 849362 h 854117"/>
              <a:gd name="connsiteX1" fmla="*/ 521109 w 624426"/>
              <a:gd name="connsiteY1" fmla="*/ 754700 h 854117"/>
              <a:gd name="connsiteX2" fmla="*/ 580103 w 624426"/>
              <a:gd name="connsiteY2" fmla="*/ 95938 h 854117"/>
              <a:gd name="connsiteX3" fmla="*/ 9832 w 624426"/>
              <a:gd name="connsiteY3" fmla="*/ 17280 h 854117"/>
              <a:gd name="connsiteX0" fmla="*/ 0 w 624426"/>
              <a:gd name="connsiteY0" fmla="*/ 857272 h 862027"/>
              <a:gd name="connsiteX1" fmla="*/ 521109 w 624426"/>
              <a:gd name="connsiteY1" fmla="*/ 762610 h 862027"/>
              <a:gd name="connsiteX2" fmla="*/ 580103 w 624426"/>
              <a:gd name="connsiteY2" fmla="*/ 103848 h 862027"/>
              <a:gd name="connsiteX3" fmla="*/ 28120 w 624426"/>
              <a:gd name="connsiteY3" fmla="*/ 13815 h 862027"/>
              <a:gd name="connsiteX0" fmla="*/ 0 w 624426"/>
              <a:gd name="connsiteY0" fmla="*/ 845909 h 850664"/>
              <a:gd name="connsiteX1" fmla="*/ 521109 w 624426"/>
              <a:gd name="connsiteY1" fmla="*/ 751247 h 850664"/>
              <a:gd name="connsiteX2" fmla="*/ 580103 w 624426"/>
              <a:gd name="connsiteY2" fmla="*/ 92485 h 850664"/>
              <a:gd name="connsiteX3" fmla="*/ 28120 w 624426"/>
              <a:gd name="connsiteY3" fmla="*/ 2452 h 850664"/>
              <a:gd name="connsiteX0" fmla="*/ 0 w 624426"/>
              <a:gd name="connsiteY0" fmla="*/ 845909 h 850664"/>
              <a:gd name="connsiteX1" fmla="*/ 521109 w 624426"/>
              <a:gd name="connsiteY1" fmla="*/ 751247 h 850664"/>
              <a:gd name="connsiteX2" fmla="*/ 580103 w 624426"/>
              <a:gd name="connsiteY2" fmla="*/ 92485 h 850664"/>
              <a:gd name="connsiteX3" fmla="*/ 28120 w 624426"/>
              <a:gd name="connsiteY3" fmla="*/ 2452 h 850664"/>
              <a:gd name="connsiteX0" fmla="*/ 0 w 603018"/>
              <a:gd name="connsiteY0" fmla="*/ 843457 h 847609"/>
              <a:gd name="connsiteX1" fmla="*/ 521109 w 603018"/>
              <a:gd name="connsiteY1" fmla="*/ 748795 h 847609"/>
              <a:gd name="connsiteX2" fmla="*/ 549623 w 603018"/>
              <a:gd name="connsiteY2" fmla="*/ 107096 h 847609"/>
              <a:gd name="connsiteX3" fmla="*/ 28120 w 603018"/>
              <a:gd name="connsiteY3" fmla="*/ 0 h 847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018" h="847609">
                <a:moveTo>
                  <a:pt x="0" y="843457"/>
                </a:moveTo>
                <a:cubicBezTo>
                  <a:pt x="285364" y="846588"/>
                  <a:pt x="429505" y="871522"/>
                  <a:pt x="521109" y="748795"/>
                </a:cubicBezTo>
                <a:cubicBezTo>
                  <a:pt x="612713" y="626068"/>
                  <a:pt x="634836" y="229999"/>
                  <a:pt x="549623" y="107096"/>
                </a:cubicBezTo>
                <a:cubicBezTo>
                  <a:pt x="464410" y="-15807"/>
                  <a:pt x="270649" y="3471"/>
                  <a:pt x="28120" y="0"/>
                </a:cubicBezTo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DF946F88-964D-EC0B-CA4A-5ED0B63089A5}"/>
              </a:ext>
            </a:extLst>
          </p:cNvPr>
          <p:cNvSpPr/>
          <p:nvPr/>
        </p:nvSpPr>
        <p:spPr>
          <a:xfrm>
            <a:off x="4946904" y="3376958"/>
            <a:ext cx="498362" cy="693613"/>
          </a:xfrm>
          <a:custGeom>
            <a:avLst/>
            <a:gdLst>
              <a:gd name="connsiteX0" fmla="*/ 0 w 624426"/>
              <a:gd name="connsiteY0" fmla="*/ 803861 h 836566"/>
              <a:gd name="connsiteX1" fmla="*/ 521109 w 624426"/>
              <a:gd name="connsiteY1" fmla="*/ 754700 h 836566"/>
              <a:gd name="connsiteX2" fmla="*/ 580103 w 624426"/>
              <a:gd name="connsiteY2" fmla="*/ 95938 h 836566"/>
              <a:gd name="connsiteX3" fmla="*/ 9832 w 624426"/>
              <a:gd name="connsiteY3" fmla="*/ 17280 h 836566"/>
              <a:gd name="connsiteX0" fmla="*/ 0 w 624426"/>
              <a:gd name="connsiteY0" fmla="*/ 849362 h 868019"/>
              <a:gd name="connsiteX1" fmla="*/ 521109 w 624426"/>
              <a:gd name="connsiteY1" fmla="*/ 754700 h 868019"/>
              <a:gd name="connsiteX2" fmla="*/ 580103 w 624426"/>
              <a:gd name="connsiteY2" fmla="*/ 95938 h 868019"/>
              <a:gd name="connsiteX3" fmla="*/ 9832 w 624426"/>
              <a:gd name="connsiteY3" fmla="*/ 17280 h 868019"/>
              <a:gd name="connsiteX0" fmla="*/ 0 w 624426"/>
              <a:gd name="connsiteY0" fmla="*/ 849362 h 854117"/>
              <a:gd name="connsiteX1" fmla="*/ 521109 w 624426"/>
              <a:gd name="connsiteY1" fmla="*/ 754700 h 854117"/>
              <a:gd name="connsiteX2" fmla="*/ 580103 w 624426"/>
              <a:gd name="connsiteY2" fmla="*/ 95938 h 854117"/>
              <a:gd name="connsiteX3" fmla="*/ 9832 w 624426"/>
              <a:gd name="connsiteY3" fmla="*/ 17280 h 854117"/>
              <a:gd name="connsiteX0" fmla="*/ 0 w 624426"/>
              <a:gd name="connsiteY0" fmla="*/ 857272 h 862027"/>
              <a:gd name="connsiteX1" fmla="*/ 521109 w 624426"/>
              <a:gd name="connsiteY1" fmla="*/ 762610 h 862027"/>
              <a:gd name="connsiteX2" fmla="*/ 580103 w 624426"/>
              <a:gd name="connsiteY2" fmla="*/ 103848 h 862027"/>
              <a:gd name="connsiteX3" fmla="*/ 28120 w 624426"/>
              <a:gd name="connsiteY3" fmla="*/ 13815 h 862027"/>
              <a:gd name="connsiteX0" fmla="*/ 0 w 624426"/>
              <a:gd name="connsiteY0" fmla="*/ 845909 h 850664"/>
              <a:gd name="connsiteX1" fmla="*/ 521109 w 624426"/>
              <a:gd name="connsiteY1" fmla="*/ 751247 h 850664"/>
              <a:gd name="connsiteX2" fmla="*/ 580103 w 624426"/>
              <a:gd name="connsiteY2" fmla="*/ 92485 h 850664"/>
              <a:gd name="connsiteX3" fmla="*/ 28120 w 624426"/>
              <a:gd name="connsiteY3" fmla="*/ 2452 h 850664"/>
              <a:gd name="connsiteX0" fmla="*/ 0 w 624426"/>
              <a:gd name="connsiteY0" fmla="*/ 845909 h 850664"/>
              <a:gd name="connsiteX1" fmla="*/ 521109 w 624426"/>
              <a:gd name="connsiteY1" fmla="*/ 751247 h 850664"/>
              <a:gd name="connsiteX2" fmla="*/ 580103 w 624426"/>
              <a:gd name="connsiteY2" fmla="*/ 92485 h 850664"/>
              <a:gd name="connsiteX3" fmla="*/ 28120 w 624426"/>
              <a:gd name="connsiteY3" fmla="*/ 2452 h 850664"/>
              <a:gd name="connsiteX0" fmla="*/ 0 w 603018"/>
              <a:gd name="connsiteY0" fmla="*/ 843457 h 847609"/>
              <a:gd name="connsiteX1" fmla="*/ 521109 w 603018"/>
              <a:gd name="connsiteY1" fmla="*/ 748795 h 847609"/>
              <a:gd name="connsiteX2" fmla="*/ 549623 w 603018"/>
              <a:gd name="connsiteY2" fmla="*/ 107096 h 847609"/>
              <a:gd name="connsiteX3" fmla="*/ 28120 w 603018"/>
              <a:gd name="connsiteY3" fmla="*/ 0 h 847609"/>
              <a:gd name="connsiteX0" fmla="*/ 0 w 603018"/>
              <a:gd name="connsiteY0" fmla="*/ 843457 h 847609"/>
              <a:gd name="connsiteX1" fmla="*/ 521109 w 603018"/>
              <a:gd name="connsiteY1" fmla="*/ 748795 h 847609"/>
              <a:gd name="connsiteX2" fmla="*/ 549623 w 603018"/>
              <a:gd name="connsiteY2" fmla="*/ 107096 h 847609"/>
              <a:gd name="connsiteX3" fmla="*/ 3533 w 603018"/>
              <a:gd name="connsiteY3" fmla="*/ 0 h 847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018" h="847609">
                <a:moveTo>
                  <a:pt x="0" y="843457"/>
                </a:moveTo>
                <a:cubicBezTo>
                  <a:pt x="285364" y="846588"/>
                  <a:pt x="429505" y="871522"/>
                  <a:pt x="521109" y="748795"/>
                </a:cubicBezTo>
                <a:cubicBezTo>
                  <a:pt x="612713" y="626068"/>
                  <a:pt x="634836" y="229999"/>
                  <a:pt x="549623" y="107096"/>
                </a:cubicBezTo>
                <a:cubicBezTo>
                  <a:pt x="464410" y="-15807"/>
                  <a:pt x="246062" y="3471"/>
                  <a:pt x="3533" y="0"/>
                </a:cubicBezTo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2C6637E-B3A7-4C21-001A-7989B3B8CB4E}"/>
              </a:ext>
            </a:extLst>
          </p:cNvPr>
          <p:cNvSpPr txBox="1"/>
          <p:nvPr/>
        </p:nvSpPr>
        <p:spPr>
          <a:xfrm>
            <a:off x="5531263" y="1960659"/>
            <a:ext cx="3231737" cy="4001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{</a:t>
            </a:r>
            <a:r>
              <a:rPr lang="en-GB" sz="1600" i="1" dirty="0">
                <a:latin typeface="Cambria" panose="02040503050406030204" pitchFamily="18" charset="0"/>
                <a:ea typeface="Cambria" panose="02040503050406030204" pitchFamily="18" charset="0"/>
              </a:rPr>
              <a:t>x</a:t>
            </a:r>
            <a:r>
              <a:rPr lang="en-GB" sz="1600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12</a:t>
            </a: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GB" sz="1600" i="1" dirty="0">
                <a:latin typeface="Cambria" panose="02040503050406030204" pitchFamily="18" charset="0"/>
                <a:ea typeface="Cambria" panose="02040503050406030204" pitchFamily="18" charset="0"/>
              </a:rPr>
              <a:t>t</a:t>
            </a: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), </a:t>
            </a:r>
            <a:r>
              <a:rPr lang="en-GB" sz="1600" i="1" dirty="0">
                <a:latin typeface="Cambria" panose="02040503050406030204" pitchFamily="18" charset="0"/>
                <a:ea typeface="Cambria" panose="02040503050406030204" pitchFamily="18" charset="0"/>
              </a:rPr>
              <a:t>x</a:t>
            </a:r>
            <a:r>
              <a:rPr lang="en-GB" sz="1600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13</a:t>
            </a: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GB" sz="1600" i="1" dirty="0">
                <a:latin typeface="Cambria" panose="02040503050406030204" pitchFamily="18" charset="0"/>
                <a:ea typeface="Cambria" panose="02040503050406030204" pitchFamily="18" charset="0"/>
              </a:rPr>
              <a:t>t</a:t>
            </a: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), </a:t>
            </a:r>
            <a:r>
              <a:rPr lang="en-GB" sz="1600" i="1" dirty="0">
                <a:latin typeface="Cambria" panose="02040503050406030204" pitchFamily="18" charset="0"/>
                <a:ea typeface="Cambria" panose="02040503050406030204" pitchFamily="18" charset="0"/>
              </a:rPr>
              <a:t>x</a:t>
            </a:r>
            <a:r>
              <a:rPr lang="en-GB" sz="1600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23</a:t>
            </a: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GB" sz="1600" i="1" dirty="0">
                <a:latin typeface="Cambria" panose="02040503050406030204" pitchFamily="18" charset="0"/>
                <a:ea typeface="Cambria" panose="02040503050406030204" pitchFamily="18" charset="0"/>
              </a:rPr>
              <a:t>t</a:t>
            </a: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)}</a:t>
            </a:r>
            <a:endParaRPr lang="en-U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9DA5DAE1-9880-EB18-AD7C-F949AF970FF9}"/>
              </a:ext>
            </a:extLst>
          </p:cNvPr>
          <p:cNvCxnSpPr>
            <a:cxnSpLocks/>
            <a:stCxn id="10" idx="0"/>
            <a:endCxn id="72" idx="1"/>
          </p:cNvCxnSpPr>
          <p:nvPr/>
        </p:nvCxnSpPr>
        <p:spPr>
          <a:xfrm rot="5400000" flipH="1" flipV="1">
            <a:off x="4944441" y="1810496"/>
            <a:ext cx="236604" cy="937040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or: Elbow 92">
            <a:extLst>
              <a:ext uri="{FF2B5EF4-FFF2-40B4-BE49-F238E27FC236}">
                <a16:creationId xmlns:a16="http://schemas.microsoft.com/office/drawing/2014/main" id="{AD3C0D7D-E301-B480-A462-F88F00649750}"/>
              </a:ext>
            </a:extLst>
          </p:cNvPr>
          <p:cNvCxnSpPr>
            <a:cxnSpLocks/>
            <a:stCxn id="72" idx="3"/>
            <a:endCxn id="92" idx="1"/>
          </p:cNvCxnSpPr>
          <p:nvPr/>
        </p:nvCxnSpPr>
        <p:spPr>
          <a:xfrm>
            <a:off x="8763000" y="2160714"/>
            <a:ext cx="307279" cy="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>
            <a:extLst>
              <a:ext uri="{FF2B5EF4-FFF2-40B4-BE49-F238E27FC236}">
                <a16:creationId xmlns:a16="http://schemas.microsoft.com/office/drawing/2014/main" id="{A8455EF2-C43E-2360-7287-91AC864C5F2E}"/>
              </a:ext>
            </a:extLst>
          </p:cNvPr>
          <p:cNvSpPr/>
          <p:nvPr/>
        </p:nvSpPr>
        <p:spPr>
          <a:xfrm>
            <a:off x="9070279" y="1960659"/>
            <a:ext cx="2207321" cy="4001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Timescale algorithm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6571A67F-6CB5-6D74-3F21-DB7E48533909}"/>
              </a:ext>
            </a:extLst>
          </p:cNvPr>
          <p:cNvSpPr txBox="1"/>
          <p:nvPr/>
        </p:nvSpPr>
        <p:spPr>
          <a:xfrm>
            <a:off x="6183876" y="2743200"/>
            <a:ext cx="4255524" cy="92333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Clock comparison data used by </a:t>
            </a:r>
          </a:p>
          <a:p>
            <a:pPr algn="ctr"/>
            <a:r>
              <a:rPr lang="en-GB" dirty="0"/>
              <a:t>timescale algorithm to determine</a:t>
            </a:r>
          </a:p>
          <a:p>
            <a:pPr algn="ctr"/>
            <a:r>
              <a:rPr lang="en-GB" dirty="0"/>
              <a:t>optimum ‘average time’ (=ensemble time)</a:t>
            </a:r>
          </a:p>
        </p:txBody>
      </p:sp>
      <p:sp>
        <p:nvSpPr>
          <p:cNvPr id="131" name="Slide Number Placeholder 130">
            <a:extLst>
              <a:ext uri="{FF2B5EF4-FFF2-40B4-BE49-F238E27FC236}">
                <a16:creationId xmlns:a16="http://schemas.microsoft.com/office/drawing/2014/main" id="{805FB573-AA15-EDFE-75A4-EA93C3F5C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0116A-026C-4783-B1F0-43ADCBF650E8}" type="slidenum">
              <a:rPr lang="en-US" smtClean="0"/>
              <a:t>18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0CB99C-4F9B-DD67-C95A-08D3B32C7702}"/>
              </a:ext>
            </a:extLst>
          </p:cNvPr>
          <p:cNvSpPr txBox="1"/>
          <p:nvPr/>
        </p:nvSpPr>
        <p:spPr>
          <a:xfrm>
            <a:off x="6268874" y="3984305"/>
            <a:ext cx="409432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See for example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Weiss &amp; </a:t>
            </a:r>
            <a:r>
              <a:rPr lang="en-GB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Weissert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6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Metrologia</a:t>
            </a:r>
            <a:r>
              <a:rPr lang="en-GB" sz="1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28,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65 (1991)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Greenhall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IEEE TUFFC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59,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491 (2012) </a:t>
            </a:r>
          </a:p>
          <a:p>
            <a:pPr algn="l"/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references therein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43700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7A9E0-367E-E19A-0FE5-D75EB2B43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Network timescale based on a clock ensemble</a:t>
            </a:r>
            <a:endParaRPr lang="en-US" sz="4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538558-D063-4CAC-4544-53167B3156C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3428895" y="2747733"/>
            <a:ext cx="381105" cy="381105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758E982-9F18-5D43-0062-FC970522784A}"/>
              </a:ext>
            </a:extLst>
          </p:cNvPr>
          <p:cNvCxnSpPr>
            <a:stCxn id="7" idx="3"/>
            <a:endCxn id="10" idx="1"/>
          </p:cNvCxnSpPr>
          <p:nvPr/>
        </p:nvCxnSpPr>
        <p:spPr>
          <a:xfrm>
            <a:off x="3810000" y="2938286"/>
            <a:ext cx="577845" cy="2703"/>
          </a:xfrm>
          <a:prstGeom prst="line">
            <a:avLst/>
          </a:prstGeom>
          <a:ln w="50800" cmpd="dbl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7733694-AB7D-D1D5-BC7A-5634E0FF19FD}"/>
              </a:ext>
            </a:extLst>
          </p:cNvPr>
          <p:cNvCxnSpPr>
            <a:cxnSpLocks/>
            <a:stCxn id="14" idx="3"/>
            <a:endCxn id="7" idx="1"/>
          </p:cNvCxnSpPr>
          <p:nvPr/>
        </p:nvCxnSpPr>
        <p:spPr>
          <a:xfrm flipV="1">
            <a:off x="3014144" y="2938286"/>
            <a:ext cx="414751" cy="2703"/>
          </a:xfrm>
          <a:prstGeom prst="line">
            <a:avLst/>
          </a:prstGeom>
          <a:ln w="50800" cmpd="dbl">
            <a:solidFill>
              <a:schemeClr val="accent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9435042B-DDA5-AC73-539D-87089B2CDCD0}"/>
              </a:ext>
            </a:extLst>
          </p:cNvPr>
          <p:cNvSpPr/>
          <p:nvPr/>
        </p:nvSpPr>
        <p:spPr>
          <a:xfrm>
            <a:off x="2209800" y="2767759"/>
            <a:ext cx="804344" cy="34645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l-GR" sz="1400" dirty="0">
                <a:solidFill>
                  <a:schemeClr val="tx1"/>
                </a:solidFill>
              </a:rPr>
              <a:t>μ</a:t>
            </a:r>
            <a:r>
              <a:rPr lang="en-GB" sz="1400" dirty="0">
                <a:solidFill>
                  <a:schemeClr val="tx1"/>
                </a:solidFill>
              </a:rPr>
              <a:t>stepper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67545BA-C4B9-F6EF-B002-3813DF80496F}"/>
              </a:ext>
            </a:extLst>
          </p:cNvPr>
          <p:cNvCxnSpPr>
            <a:cxnSpLocks/>
            <a:stCxn id="17" idx="3"/>
            <a:endCxn id="14" idx="1"/>
          </p:cNvCxnSpPr>
          <p:nvPr/>
        </p:nvCxnSpPr>
        <p:spPr>
          <a:xfrm>
            <a:off x="1784355" y="2940989"/>
            <a:ext cx="425445" cy="0"/>
          </a:xfrm>
          <a:prstGeom prst="line">
            <a:avLst/>
          </a:prstGeom>
          <a:ln w="50800" cmpd="dbl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04A0F908-518B-BF37-283E-CCF446F271E6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3428895" y="4292274"/>
            <a:ext cx="381105" cy="381105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3DC53FE-3122-D9BE-66C4-7ED3D0B3D4D7}"/>
              </a:ext>
            </a:extLst>
          </p:cNvPr>
          <p:cNvCxnSpPr>
            <a:cxnSpLocks/>
            <a:stCxn id="21" idx="3"/>
            <a:endCxn id="48" idx="1"/>
          </p:cNvCxnSpPr>
          <p:nvPr/>
        </p:nvCxnSpPr>
        <p:spPr>
          <a:xfrm>
            <a:off x="3810000" y="4482827"/>
            <a:ext cx="588303" cy="2703"/>
          </a:xfrm>
          <a:prstGeom prst="line">
            <a:avLst/>
          </a:prstGeom>
          <a:ln w="50800" cmpd="dbl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7342CD66-E634-4CB0-C345-7946FDC001C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3428895" y="5816274"/>
            <a:ext cx="381105" cy="381105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BC96391-C463-D991-DD2D-7107DC40EAA6}"/>
              </a:ext>
            </a:extLst>
          </p:cNvPr>
          <p:cNvCxnSpPr>
            <a:cxnSpLocks/>
            <a:stCxn id="28" idx="3"/>
            <a:endCxn id="55" idx="1"/>
          </p:cNvCxnSpPr>
          <p:nvPr/>
        </p:nvCxnSpPr>
        <p:spPr>
          <a:xfrm>
            <a:off x="3810000" y="6006827"/>
            <a:ext cx="588303" cy="2703"/>
          </a:xfrm>
          <a:prstGeom prst="line">
            <a:avLst/>
          </a:prstGeom>
          <a:ln w="50800" cmpd="dbl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D78EDA5B-3C68-E63D-7809-89B0D2B123CB}"/>
              </a:ext>
            </a:extLst>
          </p:cNvPr>
          <p:cNvSpPr txBox="1"/>
          <p:nvPr/>
        </p:nvSpPr>
        <p:spPr>
          <a:xfrm>
            <a:off x="3244793" y="2460305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Clock 1</a:t>
            </a:r>
            <a:endParaRPr lang="en-US" sz="16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4C298A4-C5BA-74FE-0B29-5728EDB9A409}"/>
              </a:ext>
            </a:extLst>
          </p:cNvPr>
          <p:cNvSpPr txBox="1"/>
          <p:nvPr/>
        </p:nvSpPr>
        <p:spPr>
          <a:xfrm>
            <a:off x="3244793" y="3984305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Clock 2</a:t>
            </a:r>
            <a:endParaRPr lang="en-US" sz="16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0924B01-0972-A5EA-322F-A28CFA6026A8}"/>
              </a:ext>
            </a:extLst>
          </p:cNvPr>
          <p:cNvSpPr txBox="1"/>
          <p:nvPr/>
        </p:nvSpPr>
        <p:spPr>
          <a:xfrm>
            <a:off x="3244793" y="5528846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Clock 3</a:t>
            </a:r>
            <a:endParaRPr lang="en-US" sz="1600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B3BBB1B-FF1C-F114-3DEF-611CE7166A5C}"/>
              </a:ext>
            </a:extLst>
          </p:cNvPr>
          <p:cNvGrpSpPr/>
          <p:nvPr/>
        </p:nvGrpSpPr>
        <p:grpSpPr>
          <a:xfrm>
            <a:off x="4387845" y="2397318"/>
            <a:ext cx="554697" cy="1087341"/>
            <a:chOff x="4387845" y="2036859"/>
            <a:chExt cx="554697" cy="108734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F96A9C3-A598-F190-DE29-AC7D26159FC6}"/>
                </a:ext>
              </a:extLst>
            </p:cNvPr>
            <p:cNvSpPr/>
            <p:nvPr/>
          </p:nvSpPr>
          <p:spPr>
            <a:xfrm>
              <a:off x="4387845" y="2036859"/>
              <a:ext cx="412755" cy="108734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WR</a:t>
              </a:r>
            </a:p>
            <a:p>
              <a:pPr algn="ctr"/>
              <a:r>
                <a:rPr lang="en-GB" dirty="0">
                  <a:solidFill>
                    <a:schemeClr val="tx1"/>
                  </a:solidFill>
                </a:rPr>
                <a:t>S1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335913F-8D94-F446-63C3-8297801F6FC5}"/>
                </a:ext>
              </a:extLst>
            </p:cNvPr>
            <p:cNvSpPr/>
            <p:nvPr/>
          </p:nvSpPr>
          <p:spPr>
            <a:xfrm>
              <a:off x="4800600" y="2971800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21126FE-6988-F388-9FB9-E99F69020EE1}"/>
                </a:ext>
              </a:extLst>
            </p:cNvPr>
            <p:cNvSpPr/>
            <p:nvPr/>
          </p:nvSpPr>
          <p:spPr>
            <a:xfrm>
              <a:off x="4800600" y="211633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C47F28D0-A769-9955-CB8D-436DBBF35841}"/>
                </a:ext>
              </a:extLst>
            </p:cNvPr>
            <p:cNvSpPr/>
            <p:nvPr/>
          </p:nvSpPr>
          <p:spPr>
            <a:xfrm>
              <a:off x="4800600" y="239827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0048B827-13CE-767A-74C4-0321272C578E}"/>
                </a:ext>
              </a:extLst>
            </p:cNvPr>
            <p:cNvSpPr/>
            <p:nvPr/>
          </p:nvSpPr>
          <p:spPr>
            <a:xfrm>
              <a:off x="4800600" y="269164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7861516-7112-2A95-D06F-3E7585A060DD}"/>
              </a:ext>
            </a:extLst>
          </p:cNvPr>
          <p:cNvGrpSpPr/>
          <p:nvPr/>
        </p:nvGrpSpPr>
        <p:grpSpPr>
          <a:xfrm>
            <a:off x="4398303" y="3941859"/>
            <a:ext cx="554697" cy="1087341"/>
            <a:chOff x="4387845" y="2036859"/>
            <a:chExt cx="554697" cy="1087341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4BDE258-615E-9760-D4A0-1721FA7D1364}"/>
                </a:ext>
              </a:extLst>
            </p:cNvPr>
            <p:cNvSpPr/>
            <p:nvPr/>
          </p:nvSpPr>
          <p:spPr>
            <a:xfrm>
              <a:off x="4387845" y="2036859"/>
              <a:ext cx="412755" cy="108734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WR</a:t>
              </a:r>
            </a:p>
            <a:p>
              <a:pPr algn="ctr"/>
              <a:r>
                <a:rPr lang="en-GB" dirty="0">
                  <a:solidFill>
                    <a:schemeClr val="tx1"/>
                  </a:solidFill>
                </a:rPr>
                <a:t>S2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92A754D-9FC9-83A9-BAD1-D5450912C1B2}"/>
                </a:ext>
              </a:extLst>
            </p:cNvPr>
            <p:cNvSpPr/>
            <p:nvPr/>
          </p:nvSpPr>
          <p:spPr>
            <a:xfrm>
              <a:off x="4800600" y="2971800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EF1C407-734F-73ED-920C-CD71F6997A60}"/>
                </a:ext>
              </a:extLst>
            </p:cNvPr>
            <p:cNvSpPr/>
            <p:nvPr/>
          </p:nvSpPr>
          <p:spPr>
            <a:xfrm>
              <a:off x="4800600" y="211633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4D4DE42A-0503-811A-F590-A85AA3ABE8EA}"/>
                </a:ext>
              </a:extLst>
            </p:cNvPr>
            <p:cNvSpPr/>
            <p:nvPr/>
          </p:nvSpPr>
          <p:spPr>
            <a:xfrm>
              <a:off x="4800600" y="239827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AAA465BB-3DEB-A13C-C5FC-D547DA4AA615}"/>
                </a:ext>
              </a:extLst>
            </p:cNvPr>
            <p:cNvSpPr/>
            <p:nvPr/>
          </p:nvSpPr>
          <p:spPr>
            <a:xfrm>
              <a:off x="4800600" y="269164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1C1CF73-374E-DAC0-F398-7924525C4282}"/>
              </a:ext>
            </a:extLst>
          </p:cNvPr>
          <p:cNvGrpSpPr/>
          <p:nvPr/>
        </p:nvGrpSpPr>
        <p:grpSpPr>
          <a:xfrm>
            <a:off x="4398303" y="5465859"/>
            <a:ext cx="554697" cy="1087341"/>
            <a:chOff x="4387845" y="2036859"/>
            <a:chExt cx="554697" cy="1087341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590101C4-B58E-74F8-93B4-77076B294E59}"/>
                </a:ext>
              </a:extLst>
            </p:cNvPr>
            <p:cNvSpPr/>
            <p:nvPr/>
          </p:nvSpPr>
          <p:spPr>
            <a:xfrm>
              <a:off x="4387845" y="2036859"/>
              <a:ext cx="412755" cy="108734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WR</a:t>
              </a:r>
            </a:p>
            <a:p>
              <a:pPr algn="ctr"/>
              <a:r>
                <a:rPr lang="en-GB" dirty="0">
                  <a:solidFill>
                    <a:schemeClr val="tx1"/>
                  </a:solidFill>
                </a:rPr>
                <a:t>S3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24F17F83-7DCA-01AA-26D3-54139C0B6C58}"/>
                </a:ext>
              </a:extLst>
            </p:cNvPr>
            <p:cNvSpPr/>
            <p:nvPr/>
          </p:nvSpPr>
          <p:spPr>
            <a:xfrm>
              <a:off x="4800600" y="2971800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2E8A8B94-20FD-CFAB-8C9E-71E872419962}"/>
                </a:ext>
              </a:extLst>
            </p:cNvPr>
            <p:cNvSpPr/>
            <p:nvPr/>
          </p:nvSpPr>
          <p:spPr>
            <a:xfrm>
              <a:off x="4800600" y="211633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DD6EEC0-8807-29DA-49D0-2FEE784ED698}"/>
                </a:ext>
              </a:extLst>
            </p:cNvPr>
            <p:cNvSpPr/>
            <p:nvPr/>
          </p:nvSpPr>
          <p:spPr>
            <a:xfrm>
              <a:off x="4800600" y="239827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C250E3CA-142A-84E0-7859-E2878BD8D9C1}"/>
                </a:ext>
              </a:extLst>
            </p:cNvPr>
            <p:cNvSpPr/>
            <p:nvPr/>
          </p:nvSpPr>
          <p:spPr>
            <a:xfrm>
              <a:off x="4800600" y="269164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38B247A6-F7D1-8BF6-8547-193B3EFF4DA3}"/>
              </a:ext>
            </a:extLst>
          </p:cNvPr>
          <p:cNvSpPr/>
          <p:nvPr/>
        </p:nvSpPr>
        <p:spPr>
          <a:xfrm>
            <a:off x="4912383" y="3089835"/>
            <a:ext cx="802617" cy="2507056"/>
          </a:xfrm>
          <a:custGeom>
            <a:avLst/>
            <a:gdLst>
              <a:gd name="connsiteX0" fmla="*/ 0 w 624426"/>
              <a:gd name="connsiteY0" fmla="*/ 803861 h 836566"/>
              <a:gd name="connsiteX1" fmla="*/ 521109 w 624426"/>
              <a:gd name="connsiteY1" fmla="*/ 754700 h 836566"/>
              <a:gd name="connsiteX2" fmla="*/ 580103 w 624426"/>
              <a:gd name="connsiteY2" fmla="*/ 95938 h 836566"/>
              <a:gd name="connsiteX3" fmla="*/ 9832 w 624426"/>
              <a:gd name="connsiteY3" fmla="*/ 17280 h 836566"/>
              <a:gd name="connsiteX0" fmla="*/ 0 w 624426"/>
              <a:gd name="connsiteY0" fmla="*/ 849362 h 868019"/>
              <a:gd name="connsiteX1" fmla="*/ 521109 w 624426"/>
              <a:gd name="connsiteY1" fmla="*/ 754700 h 868019"/>
              <a:gd name="connsiteX2" fmla="*/ 580103 w 624426"/>
              <a:gd name="connsiteY2" fmla="*/ 95938 h 868019"/>
              <a:gd name="connsiteX3" fmla="*/ 9832 w 624426"/>
              <a:gd name="connsiteY3" fmla="*/ 17280 h 868019"/>
              <a:gd name="connsiteX0" fmla="*/ 0 w 624426"/>
              <a:gd name="connsiteY0" fmla="*/ 849362 h 854117"/>
              <a:gd name="connsiteX1" fmla="*/ 521109 w 624426"/>
              <a:gd name="connsiteY1" fmla="*/ 754700 h 854117"/>
              <a:gd name="connsiteX2" fmla="*/ 580103 w 624426"/>
              <a:gd name="connsiteY2" fmla="*/ 95938 h 854117"/>
              <a:gd name="connsiteX3" fmla="*/ 9832 w 624426"/>
              <a:gd name="connsiteY3" fmla="*/ 17280 h 854117"/>
              <a:gd name="connsiteX0" fmla="*/ 0 w 624426"/>
              <a:gd name="connsiteY0" fmla="*/ 857272 h 862027"/>
              <a:gd name="connsiteX1" fmla="*/ 521109 w 624426"/>
              <a:gd name="connsiteY1" fmla="*/ 762610 h 862027"/>
              <a:gd name="connsiteX2" fmla="*/ 580103 w 624426"/>
              <a:gd name="connsiteY2" fmla="*/ 103848 h 862027"/>
              <a:gd name="connsiteX3" fmla="*/ 28120 w 624426"/>
              <a:gd name="connsiteY3" fmla="*/ 13815 h 862027"/>
              <a:gd name="connsiteX0" fmla="*/ 0 w 624426"/>
              <a:gd name="connsiteY0" fmla="*/ 845909 h 850664"/>
              <a:gd name="connsiteX1" fmla="*/ 521109 w 624426"/>
              <a:gd name="connsiteY1" fmla="*/ 751247 h 850664"/>
              <a:gd name="connsiteX2" fmla="*/ 580103 w 624426"/>
              <a:gd name="connsiteY2" fmla="*/ 92485 h 850664"/>
              <a:gd name="connsiteX3" fmla="*/ 28120 w 624426"/>
              <a:gd name="connsiteY3" fmla="*/ 2452 h 850664"/>
              <a:gd name="connsiteX0" fmla="*/ 0 w 624426"/>
              <a:gd name="connsiteY0" fmla="*/ 845909 h 850664"/>
              <a:gd name="connsiteX1" fmla="*/ 521109 w 624426"/>
              <a:gd name="connsiteY1" fmla="*/ 751247 h 850664"/>
              <a:gd name="connsiteX2" fmla="*/ 580103 w 624426"/>
              <a:gd name="connsiteY2" fmla="*/ 92485 h 850664"/>
              <a:gd name="connsiteX3" fmla="*/ 28120 w 624426"/>
              <a:gd name="connsiteY3" fmla="*/ 2452 h 850664"/>
              <a:gd name="connsiteX0" fmla="*/ 0 w 603018"/>
              <a:gd name="connsiteY0" fmla="*/ 843457 h 847609"/>
              <a:gd name="connsiteX1" fmla="*/ 521109 w 603018"/>
              <a:gd name="connsiteY1" fmla="*/ 748795 h 847609"/>
              <a:gd name="connsiteX2" fmla="*/ 549623 w 603018"/>
              <a:gd name="connsiteY2" fmla="*/ 107096 h 847609"/>
              <a:gd name="connsiteX3" fmla="*/ 28120 w 603018"/>
              <a:gd name="connsiteY3" fmla="*/ 0 h 847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018" h="847609">
                <a:moveTo>
                  <a:pt x="0" y="843457"/>
                </a:moveTo>
                <a:cubicBezTo>
                  <a:pt x="285364" y="846588"/>
                  <a:pt x="429505" y="871522"/>
                  <a:pt x="521109" y="748795"/>
                </a:cubicBezTo>
                <a:cubicBezTo>
                  <a:pt x="612713" y="626068"/>
                  <a:pt x="634836" y="229999"/>
                  <a:pt x="549623" y="107096"/>
                </a:cubicBezTo>
                <a:cubicBezTo>
                  <a:pt x="464410" y="-15807"/>
                  <a:pt x="270649" y="3471"/>
                  <a:pt x="28120" y="0"/>
                </a:cubicBezTo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DF946F88-964D-EC0B-CA4A-5ED0B63089A5}"/>
              </a:ext>
            </a:extLst>
          </p:cNvPr>
          <p:cNvSpPr/>
          <p:nvPr/>
        </p:nvSpPr>
        <p:spPr>
          <a:xfrm>
            <a:off x="4946904" y="3376958"/>
            <a:ext cx="498362" cy="693613"/>
          </a:xfrm>
          <a:custGeom>
            <a:avLst/>
            <a:gdLst>
              <a:gd name="connsiteX0" fmla="*/ 0 w 624426"/>
              <a:gd name="connsiteY0" fmla="*/ 803861 h 836566"/>
              <a:gd name="connsiteX1" fmla="*/ 521109 w 624426"/>
              <a:gd name="connsiteY1" fmla="*/ 754700 h 836566"/>
              <a:gd name="connsiteX2" fmla="*/ 580103 w 624426"/>
              <a:gd name="connsiteY2" fmla="*/ 95938 h 836566"/>
              <a:gd name="connsiteX3" fmla="*/ 9832 w 624426"/>
              <a:gd name="connsiteY3" fmla="*/ 17280 h 836566"/>
              <a:gd name="connsiteX0" fmla="*/ 0 w 624426"/>
              <a:gd name="connsiteY0" fmla="*/ 849362 h 868019"/>
              <a:gd name="connsiteX1" fmla="*/ 521109 w 624426"/>
              <a:gd name="connsiteY1" fmla="*/ 754700 h 868019"/>
              <a:gd name="connsiteX2" fmla="*/ 580103 w 624426"/>
              <a:gd name="connsiteY2" fmla="*/ 95938 h 868019"/>
              <a:gd name="connsiteX3" fmla="*/ 9832 w 624426"/>
              <a:gd name="connsiteY3" fmla="*/ 17280 h 868019"/>
              <a:gd name="connsiteX0" fmla="*/ 0 w 624426"/>
              <a:gd name="connsiteY0" fmla="*/ 849362 h 854117"/>
              <a:gd name="connsiteX1" fmla="*/ 521109 w 624426"/>
              <a:gd name="connsiteY1" fmla="*/ 754700 h 854117"/>
              <a:gd name="connsiteX2" fmla="*/ 580103 w 624426"/>
              <a:gd name="connsiteY2" fmla="*/ 95938 h 854117"/>
              <a:gd name="connsiteX3" fmla="*/ 9832 w 624426"/>
              <a:gd name="connsiteY3" fmla="*/ 17280 h 854117"/>
              <a:gd name="connsiteX0" fmla="*/ 0 w 624426"/>
              <a:gd name="connsiteY0" fmla="*/ 857272 h 862027"/>
              <a:gd name="connsiteX1" fmla="*/ 521109 w 624426"/>
              <a:gd name="connsiteY1" fmla="*/ 762610 h 862027"/>
              <a:gd name="connsiteX2" fmla="*/ 580103 w 624426"/>
              <a:gd name="connsiteY2" fmla="*/ 103848 h 862027"/>
              <a:gd name="connsiteX3" fmla="*/ 28120 w 624426"/>
              <a:gd name="connsiteY3" fmla="*/ 13815 h 862027"/>
              <a:gd name="connsiteX0" fmla="*/ 0 w 624426"/>
              <a:gd name="connsiteY0" fmla="*/ 845909 h 850664"/>
              <a:gd name="connsiteX1" fmla="*/ 521109 w 624426"/>
              <a:gd name="connsiteY1" fmla="*/ 751247 h 850664"/>
              <a:gd name="connsiteX2" fmla="*/ 580103 w 624426"/>
              <a:gd name="connsiteY2" fmla="*/ 92485 h 850664"/>
              <a:gd name="connsiteX3" fmla="*/ 28120 w 624426"/>
              <a:gd name="connsiteY3" fmla="*/ 2452 h 850664"/>
              <a:gd name="connsiteX0" fmla="*/ 0 w 624426"/>
              <a:gd name="connsiteY0" fmla="*/ 845909 h 850664"/>
              <a:gd name="connsiteX1" fmla="*/ 521109 w 624426"/>
              <a:gd name="connsiteY1" fmla="*/ 751247 h 850664"/>
              <a:gd name="connsiteX2" fmla="*/ 580103 w 624426"/>
              <a:gd name="connsiteY2" fmla="*/ 92485 h 850664"/>
              <a:gd name="connsiteX3" fmla="*/ 28120 w 624426"/>
              <a:gd name="connsiteY3" fmla="*/ 2452 h 850664"/>
              <a:gd name="connsiteX0" fmla="*/ 0 w 603018"/>
              <a:gd name="connsiteY0" fmla="*/ 843457 h 847609"/>
              <a:gd name="connsiteX1" fmla="*/ 521109 w 603018"/>
              <a:gd name="connsiteY1" fmla="*/ 748795 h 847609"/>
              <a:gd name="connsiteX2" fmla="*/ 549623 w 603018"/>
              <a:gd name="connsiteY2" fmla="*/ 107096 h 847609"/>
              <a:gd name="connsiteX3" fmla="*/ 28120 w 603018"/>
              <a:gd name="connsiteY3" fmla="*/ 0 h 847609"/>
              <a:gd name="connsiteX0" fmla="*/ 0 w 603018"/>
              <a:gd name="connsiteY0" fmla="*/ 843457 h 847609"/>
              <a:gd name="connsiteX1" fmla="*/ 521109 w 603018"/>
              <a:gd name="connsiteY1" fmla="*/ 748795 h 847609"/>
              <a:gd name="connsiteX2" fmla="*/ 549623 w 603018"/>
              <a:gd name="connsiteY2" fmla="*/ 107096 h 847609"/>
              <a:gd name="connsiteX3" fmla="*/ 3533 w 603018"/>
              <a:gd name="connsiteY3" fmla="*/ 0 h 847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018" h="847609">
                <a:moveTo>
                  <a:pt x="0" y="843457"/>
                </a:moveTo>
                <a:cubicBezTo>
                  <a:pt x="285364" y="846588"/>
                  <a:pt x="429505" y="871522"/>
                  <a:pt x="521109" y="748795"/>
                </a:cubicBezTo>
                <a:cubicBezTo>
                  <a:pt x="612713" y="626068"/>
                  <a:pt x="634836" y="229999"/>
                  <a:pt x="549623" y="107096"/>
                </a:cubicBezTo>
                <a:cubicBezTo>
                  <a:pt x="464410" y="-15807"/>
                  <a:pt x="246062" y="3471"/>
                  <a:pt x="3533" y="0"/>
                </a:cubicBezTo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2C6637E-B3A7-4C21-001A-7989B3B8CB4E}"/>
              </a:ext>
            </a:extLst>
          </p:cNvPr>
          <p:cNvSpPr txBox="1"/>
          <p:nvPr/>
        </p:nvSpPr>
        <p:spPr>
          <a:xfrm>
            <a:off x="5531263" y="1960659"/>
            <a:ext cx="3231737" cy="4001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{</a:t>
            </a:r>
            <a:r>
              <a:rPr lang="en-GB" sz="1600" i="1" dirty="0">
                <a:latin typeface="Cambria" panose="02040503050406030204" pitchFamily="18" charset="0"/>
                <a:ea typeface="Cambria" panose="02040503050406030204" pitchFamily="18" charset="0"/>
              </a:rPr>
              <a:t>x</a:t>
            </a:r>
            <a:r>
              <a:rPr lang="en-GB" sz="1600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12</a:t>
            </a: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GB" sz="1600" i="1" dirty="0">
                <a:latin typeface="Cambria" panose="02040503050406030204" pitchFamily="18" charset="0"/>
                <a:ea typeface="Cambria" panose="02040503050406030204" pitchFamily="18" charset="0"/>
              </a:rPr>
              <a:t>t</a:t>
            </a: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), </a:t>
            </a:r>
            <a:r>
              <a:rPr lang="en-GB" sz="1600" i="1" dirty="0">
                <a:latin typeface="Cambria" panose="02040503050406030204" pitchFamily="18" charset="0"/>
                <a:ea typeface="Cambria" panose="02040503050406030204" pitchFamily="18" charset="0"/>
              </a:rPr>
              <a:t>x</a:t>
            </a:r>
            <a:r>
              <a:rPr lang="en-GB" sz="1600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13</a:t>
            </a: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GB" sz="1600" i="1" dirty="0">
                <a:latin typeface="Cambria" panose="02040503050406030204" pitchFamily="18" charset="0"/>
                <a:ea typeface="Cambria" panose="02040503050406030204" pitchFamily="18" charset="0"/>
              </a:rPr>
              <a:t>t</a:t>
            </a: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), </a:t>
            </a:r>
            <a:r>
              <a:rPr lang="en-GB" sz="1600" i="1" dirty="0">
                <a:latin typeface="Cambria" panose="02040503050406030204" pitchFamily="18" charset="0"/>
                <a:ea typeface="Cambria" panose="02040503050406030204" pitchFamily="18" charset="0"/>
              </a:rPr>
              <a:t>x</a:t>
            </a:r>
            <a:r>
              <a:rPr lang="en-GB" sz="1600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23</a:t>
            </a: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GB" sz="1600" i="1" dirty="0">
                <a:latin typeface="Cambria" panose="02040503050406030204" pitchFamily="18" charset="0"/>
                <a:ea typeface="Cambria" panose="02040503050406030204" pitchFamily="18" charset="0"/>
              </a:rPr>
              <a:t>t</a:t>
            </a: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)}</a:t>
            </a:r>
            <a:endParaRPr lang="en-U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9DA5DAE1-9880-EB18-AD7C-F949AF970FF9}"/>
              </a:ext>
            </a:extLst>
          </p:cNvPr>
          <p:cNvCxnSpPr>
            <a:cxnSpLocks/>
            <a:stCxn id="10" idx="0"/>
            <a:endCxn id="72" idx="1"/>
          </p:cNvCxnSpPr>
          <p:nvPr/>
        </p:nvCxnSpPr>
        <p:spPr>
          <a:xfrm rot="5400000" flipH="1" flipV="1">
            <a:off x="4944441" y="1810496"/>
            <a:ext cx="236604" cy="937040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8F8B6F9-7BBB-E078-3EE2-12C5AB47412B}"/>
              </a:ext>
            </a:extLst>
          </p:cNvPr>
          <p:cNvGrpSpPr/>
          <p:nvPr/>
        </p:nvGrpSpPr>
        <p:grpSpPr>
          <a:xfrm>
            <a:off x="1229658" y="2397318"/>
            <a:ext cx="554697" cy="1087341"/>
            <a:chOff x="1229658" y="2036859"/>
            <a:chExt cx="554697" cy="1087341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783AE7C-9E50-CE6E-A8DB-B5DC955C7B3E}"/>
                </a:ext>
              </a:extLst>
            </p:cNvPr>
            <p:cNvSpPr/>
            <p:nvPr/>
          </p:nvSpPr>
          <p:spPr>
            <a:xfrm>
              <a:off x="1371600" y="2036859"/>
              <a:ext cx="412755" cy="108734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WR S1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35E96566-43B2-844F-2AD6-A792765C2F7E}"/>
                </a:ext>
              </a:extLst>
            </p:cNvPr>
            <p:cNvSpPr/>
            <p:nvPr/>
          </p:nvSpPr>
          <p:spPr>
            <a:xfrm>
              <a:off x="1229658" y="2971678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C0E66EA1-E956-75F4-62BC-D24EC5FA5F21}"/>
                </a:ext>
              </a:extLst>
            </p:cNvPr>
            <p:cNvSpPr/>
            <p:nvPr/>
          </p:nvSpPr>
          <p:spPr>
            <a:xfrm>
              <a:off x="1229658" y="2116211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D54444CB-B827-65C3-D794-AE84ECCE50F6}"/>
                </a:ext>
              </a:extLst>
            </p:cNvPr>
            <p:cNvSpPr/>
            <p:nvPr/>
          </p:nvSpPr>
          <p:spPr>
            <a:xfrm>
              <a:off x="1229658" y="2398151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A0E0E714-F185-E26A-CDEA-E3F80AC9CBDB}"/>
                </a:ext>
              </a:extLst>
            </p:cNvPr>
            <p:cNvSpPr/>
            <p:nvPr/>
          </p:nvSpPr>
          <p:spPr>
            <a:xfrm>
              <a:off x="1229658" y="2691521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3" name="Connector: Elbow 92">
            <a:extLst>
              <a:ext uri="{FF2B5EF4-FFF2-40B4-BE49-F238E27FC236}">
                <a16:creationId xmlns:a16="http://schemas.microsoft.com/office/drawing/2014/main" id="{AD3C0D7D-E301-B480-A462-F88F00649750}"/>
              </a:ext>
            </a:extLst>
          </p:cNvPr>
          <p:cNvCxnSpPr>
            <a:cxnSpLocks/>
            <a:stCxn id="72" idx="3"/>
            <a:endCxn id="92" idx="1"/>
          </p:cNvCxnSpPr>
          <p:nvPr/>
        </p:nvCxnSpPr>
        <p:spPr>
          <a:xfrm>
            <a:off x="8763000" y="2160714"/>
            <a:ext cx="307279" cy="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ctor: Elbow 95">
            <a:extLst>
              <a:ext uri="{FF2B5EF4-FFF2-40B4-BE49-F238E27FC236}">
                <a16:creationId xmlns:a16="http://schemas.microsoft.com/office/drawing/2014/main" id="{6C4533CF-361A-17D1-57FB-9737DBF6BFE1}"/>
              </a:ext>
            </a:extLst>
          </p:cNvPr>
          <p:cNvCxnSpPr>
            <a:cxnSpLocks/>
            <a:stCxn id="92" idx="3"/>
            <a:endCxn id="105" idx="3"/>
          </p:cNvCxnSpPr>
          <p:nvPr/>
        </p:nvCxnSpPr>
        <p:spPr>
          <a:xfrm flipH="1" flipV="1">
            <a:off x="4143318" y="1779715"/>
            <a:ext cx="7134282" cy="381000"/>
          </a:xfrm>
          <a:prstGeom prst="bentConnector3">
            <a:avLst>
              <a:gd name="adj1" fmla="val -3204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ectangle 104">
            <a:extLst>
              <a:ext uri="{FF2B5EF4-FFF2-40B4-BE49-F238E27FC236}">
                <a16:creationId xmlns:a16="http://schemas.microsoft.com/office/drawing/2014/main" id="{8F30586A-4518-3A36-E013-E649BAEB0249}"/>
              </a:ext>
            </a:extLst>
          </p:cNvPr>
          <p:cNvSpPr/>
          <p:nvPr/>
        </p:nvSpPr>
        <p:spPr>
          <a:xfrm>
            <a:off x="3010613" y="1579659"/>
            <a:ext cx="1132705" cy="4001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mbria" panose="02040503050406030204" pitchFamily="18" charset="0"/>
                <a:cs typeface="+mn-cs"/>
              </a:rPr>
              <a:t>Correction 1</a:t>
            </a:r>
            <a:r>
              <a:rPr kumimoji="0" lang="en-GB" sz="16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mbria" panose="02040503050406030204" pitchFamily="18" charset="0"/>
                <a:cs typeface="+mn-cs"/>
              </a:rPr>
              <a:t> 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07" name="Connector: Elbow 106">
            <a:extLst>
              <a:ext uri="{FF2B5EF4-FFF2-40B4-BE49-F238E27FC236}">
                <a16:creationId xmlns:a16="http://schemas.microsoft.com/office/drawing/2014/main" id="{8C0484D7-0650-238A-D2E5-90EC50BA00EE}"/>
              </a:ext>
            </a:extLst>
          </p:cNvPr>
          <p:cNvCxnSpPr>
            <a:cxnSpLocks/>
            <a:stCxn id="105" idx="1"/>
            <a:endCxn id="14" idx="0"/>
          </p:cNvCxnSpPr>
          <p:nvPr/>
        </p:nvCxnSpPr>
        <p:spPr>
          <a:xfrm rot="10800000" flipV="1">
            <a:off x="2611973" y="1779715"/>
            <a:ext cx="398641" cy="988044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274AB385-6414-2C3B-B0ED-8024A62FCBE8}"/>
              </a:ext>
            </a:extLst>
          </p:cNvPr>
          <p:cNvGrpSpPr/>
          <p:nvPr/>
        </p:nvGrpSpPr>
        <p:grpSpPr>
          <a:xfrm>
            <a:off x="9070279" y="1960659"/>
            <a:ext cx="2374057" cy="400111"/>
            <a:chOff x="9070279" y="1676400"/>
            <a:chExt cx="2374057" cy="400111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8455EF2-C43E-2360-7287-91AC864C5F2E}"/>
                </a:ext>
              </a:extLst>
            </p:cNvPr>
            <p:cNvSpPr/>
            <p:nvPr/>
          </p:nvSpPr>
          <p:spPr>
            <a:xfrm>
              <a:off x="9070279" y="1676400"/>
              <a:ext cx="2207321" cy="40011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Timescale algorithm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3054312B-96DC-5C7F-B7F0-C3CE6B8020FA}"/>
                </a:ext>
              </a:extLst>
            </p:cNvPr>
            <p:cNvCxnSpPr/>
            <p:nvPr/>
          </p:nvCxnSpPr>
          <p:spPr>
            <a:xfrm>
              <a:off x="11279505" y="1876425"/>
              <a:ext cx="164831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0" name="TextBox 129">
            <a:extLst>
              <a:ext uri="{FF2B5EF4-FFF2-40B4-BE49-F238E27FC236}">
                <a16:creationId xmlns:a16="http://schemas.microsoft.com/office/drawing/2014/main" id="{6571A67F-6CB5-6D74-3F21-DB7E48533909}"/>
              </a:ext>
            </a:extLst>
          </p:cNvPr>
          <p:cNvSpPr txBox="1"/>
          <p:nvPr/>
        </p:nvSpPr>
        <p:spPr>
          <a:xfrm>
            <a:off x="7696200" y="2514600"/>
            <a:ext cx="3821367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Timescale algorithm provides time</a:t>
            </a:r>
          </a:p>
          <a:p>
            <a:pPr algn="ctr"/>
            <a:r>
              <a:rPr lang="en-GB" sz="1800" dirty="0">
                <a:ea typeface="Cambria" panose="02040503050406030204" pitchFamily="18" charset="0"/>
              </a:rPr>
              <a:t>correction to be applied to each clock</a:t>
            </a:r>
            <a:endParaRPr lang="en-US" sz="1800" dirty="0">
              <a:ea typeface="Cambria" panose="02040503050406030204" pitchFamily="18" charset="0"/>
            </a:endParaRPr>
          </a:p>
        </p:txBody>
      </p:sp>
      <p:sp>
        <p:nvSpPr>
          <p:cNvPr id="131" name="Slide Number Placeholder 130">
            <a:extLst>
              <a:ext uri="{FF2B5EF4-FFF2-40B4-BE49-F238E27FC236}">
                <a16:creationId xmlns:a16="http://schemas.microsoft.com/office/drawing/2014/main" id="{805FB573-AA15-EDFE-75A4-EA93C3F5C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0116A-026C-4783-B1F0-43ADCBF650E8}" type="slidenum">
              <a:rPr lang="en-US" smtClean="0"/>
              <a:t>19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747090-2CD7-40EE-4422-181447A3814D}"/>
              </a:ext>
            </a:extLst>
          </p:cNvPr>
          <p:cNvSpPr txBox="1"/>
          <p:nvPr/>
        </p:nvSpPr>
        <p:spPr>
          <a:xfrm>
            <a:off x="304799" y="3648269"/>
            <a:ext cx="2705813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err="1"/>
              <a:t>Microstepper</a:t>
            </a:r>
            <a:r>
              <a:rPr lang="en-GB" dirty="0"/>
              <a:t> allows </a:t>
            </a:r>
          </a:p>
          <a:p>
            <a:pPr algn="ctr"/>
            <a:r>
              <a:rPr lang="en-GB" dirty="0"/>
              <a:t>correcting the clock </a:t>
            </a:r>
          </a:p>
          <a:p>
            <a:pPr algn="ctr"/>
            <a:r>
              <a:rPr lang="en-GB" dirty="0"/>
              <a:t>output without </a:t>
            </a:r>
          </a:p>
          <a:p>
            <a:pPr algn="ctr"/>
            <a:r>
              <a:rPr lang="en-GB" dirty="0"/>
              <a:t>disturbing the clock itself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6BE64E-1BC3-04BF-8D5E-5B6C0CB05B9E}"/>
              </a:ext>
            </a:extLst>
          </p:cNvPr>
          <p:cNvSpPr txBox="1"/>
          <p:nvPr/>
        </p:nvSpPr>
        <p:spPr>
          <a:xfrm>
            <a:off x="298580" y="1600200"/>
            <a:ext cx="1485774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Timescale</a:t>
            </a:r>
          </a:p>
          <a:p>
            <a:pPr algn="ctr"/>
            <a:r>
              <a:rPr lang="en-GB" dirty="0" err="1"/>
              <a:t>ouput</a:t>
            </a:r>
            <a:endParaRPr lang="en-GB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F7B8CD3-190E-FCEB-36DA-734C62072DBE}"/>
              </a:ext>
            </a:extLst>
          </p:cNvPr>
          <p:cNvCxnSpPr>
            <a:cxnSpLocks/>
          </p:cNvCxnSpPr>
          <p:nvPr/>
        </p:nvCxnSpPr>
        <p:spPr>
          <a:xfrm flipH="1">
            <a:off x="901013" y="3083474"/>
            <a:ext cx="318187" cy="6361"/>
          </a:xfrm>
          <a:prstGeom prst="straightConnector1">
            <a:avLst/>
          </a:prstGeom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2F627A2-F8D6-3927-B90F-9336701A332F}"/>
              </a:ext>
            </a:extLst>
          </p:cNvPr>
          <p:cNvCxnSpPr>
            <a:cxnSpLocks/>
          </p:cNvCxnSpPr>
          <p:nvPr/>
        </p:nvCxnSpPr>
        <p:spPr>
          <a:xfrm flipH="1">
            <a:off x="914400" y="2800546"/>
            <a:ext cx="318187" cy="6361"/>
          </a:xfrm>
          <a:prstGeom prst="straightConnector1">
            <a:avLst/>
          </a:prstGeom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F97297B-F220-0C04-C5E5-B26FA27A3FF2}"/>
              </a:ext>
            </a:extLst>
          </p:cNvPr>
          <p:cNvCxnSpPr>
            <a:cxnSpLocks/>
          </p:cNvCxnSpPr>
          <p:nvPr/>
        </p:nvCxnSpPr>
        <p:spPr>
          <a:xfrm flipH="1">
            <a:off x="914400" y="2508239"/>
            <a:ext cx="318187" cy="6361"/>
          </a:xfrm>
          <a:prstGeom prst="straightConnector1">
            <a:avLst/>
          </a:prstGeom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3E99309-0A7D-1278-7D78-26372DFEAD5F}"/>
              </a:ext>
            </a:extLst>
          </p:cNvPr>
          <p:cNvCxnSpPr>
            <a:cxnSpLocks/>
          </p:cNvCxnSpPr>
          <p:nvPr/>
        </p:nvCxnSpPr>
        <p:spPr>
          <a:xfrm flipH="1">
            <a:off x="914400" y="3355866"/>
            <a:ext cx="318187" cy="6361"/>
          </a:xfrm>
          <a:prstGeom prst="straightConnector1">
            <a:avLst/>
          </a:prstGeom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A5BA8D1-BAC1-5288-0638-80F0E44835D3}"/>
              </a:ext>
            </a:extLst>
          </p:cNvPr>
          <p:cNvSpPr txBox="1"/>
          <p:nvPr/>
        </p:nvSpPr>
        <p:spPr>
          <a:xfrm rot="16200000">
            <a:off x="-54205" y="2756322"/>
            <a:ext cx="1087341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To user</a:t>
            </a:r>
            <a:r>
              <a:rPr lang="en-US" dirty="0"/>
              <a:t>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0310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F3EAC-E246-4521-B030-2DEFFFCD7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White Rabbit research in the Netherlands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C0054B-9700-480E-B804-A25BA9FD00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33599"/>
            <a:ext cx="10515600" cy="4043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>
                <a:solidFill>
                  <a:srgbClr val="00B050"/>
                </a:solidFill>
              </a:rPr>
              <a:t>Many groups active in WR worldwide</a:t>
            </a:r>
          </a:p>
          <a:p>
            <a:pPr marL="0" indent="0">
              <a:buNone/>
            </a:pPr>
            <a:r>
              <a:rPr lang="en-GB" sz="2000" dirty="0"/>
              <a:t>WR research in the Netherlands: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000" dirty="0" err="1"/>
              <a:t>Nikhef</a:t>
            </a:r>
            <a:r>
              <a:rPr lang="en-GB" sz="2000" dirty="0"/>
              <a:t> Amsterdam (WR hardware, KM3NeT neutrino telescope)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000" dirty="0"/>
              <a:t>VSL Delft [UTC(VSL)]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000" dirty="0"/>
              <a:t>SURF (NREN)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000" dirty="0"/>
              <a:t>JIVE </a:t>
            </a:r>
            <a:r>
              <a:rPr lang="en-GB" sz="2000" dirty="0" err="1"/>
              <a:t>Dwingeloo</a:t>
            </a:r>
            <a:r>
              <a:rPr lang="en-GB" sz="2000" dirty="0"/>
              <a:t> (VLBI radio astronomy)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000" dirty="0"/>
              <a:t>ASTRON (LOFAR radio telescope)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000" b="1" dirty="0">
                <a:latin typeface="+mj-lt"/>
              </a:rPr>
              <a:t>VU Amsterdam</a:t>
            </a:r>
          </a:p>
          <a:p>
            <a:pPr marL="457200" lvl="1" indent="0">
              <a:buNone/>
            </a:pPr>
            <a:r>
              <a:rPr lang="en-GB" sz="2000" dirty="0">
                <a:sym typeface="Symbol" panose="05050102010706020507" pitchFamily="18" charset="2"/>
              </a:rPr>
              <a:t> </a:t>
            </a:r>
            <a:r>
              <a:rPr lang="en-GB" sz="2000" dirty="0"/>
              <a:t>OPNT B.V. (spin-off company, 2014)</a:t>
            </a: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21A0D1-13E3-444A-8F2F-0F120333F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9BC6-0B50-4768-A024-7AB035D16C10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FD10F29-954D-4B7F-ABEF-1755EAC155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5800" y="2137032"/>
            <a:ext cx="3462902" cy="4263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703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D810F89-5E64-BABF-6F99-DC35702B7FB4}"/>
              </a:ext>
            </a:extLst>
          </p:cNvPr>
          <p:cNvSpPr/>
          <p:nvPr/>
        </p:nvSpPr>
        <p:spPr>
          <a:xfrm>
            <a:off x="304800" y="6324600"/>
            <a:ext cx="11353800" cy="4407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97A9E0-367E-E19A-0FE5-D75EB2B43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Extensions for increased redundancy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538558-D063-4CAC-4544-53167B3156C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3428895" y="2747733"/>
            <a:ext cx="381105" cy="381105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758E982-9F18-5D43-0062-FC970522784A}"/>
              </a:ext>
            </a:extLst>
          </p:cNvPr>
          <p:cNvCxnSpPr>
            <a:stCxn id="7" idx="3"/>
            <a:endCxn id="10" idx="1"/>
          </p:cNvCxnSpPr>
          <p:nvPr/>
        </p:nvCxnSpPr>
        <p:spPr>
          <a:xfrm>
            <a:off x="3810000" y="2938286"/>
            <a:ext cx="577845" cy="2703"/>
          </a:xfrm>
          <a:prstGeom prst="line">
            <a:avLst/>
          </a:prstGeom>
          <a:ln w="50800" cmpd="dbl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7733694-AB7D-D1D5-BC7A-5634E0FF19FD}"/>
              </a:ext>
            </a:extLst>
          </p:cNvPr>
          <p:cNvCxnSpPr>
            <a:cxnSpLocks/>
            <a:stCxn id="14" idx="3"/>
            <a:endCxn id="7" idx="1"/>
          </p:cNvCxnSpPr>
          <p:nvPr/>
        </p:nvCxnSpPr>
        <p:spPr>
          <a:xfrm flipV="1">
            <a:off x="3014144" y="2938286"/>
            <a:ext cx="414751" cy="2703"/>
          </a:xfrm>
          <a:prstGeom prst="line">
            <a:avLst/>
          </a:prstGeom>
          <a:ln w="50800" cmpd="dbl">
            <a:solidFill>
              <a:schemeClr val="accent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9435042B-DDA5-AC73-539D-87089B2CDCD0}"/>
              </a:ext>
            </a:extLst>
          </p:cNvPr>
          <p:cNvSpPr/>
          <p:nvPr/>
        </p:nvSpPr>
        <p:spPr>
          <a:xfrm>
            <a:off x="2209800" y="2767759"/>
            <a:ext cx="804344" cy="34645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l-GR" sz="1400" dirty="0">
                <a:solidFill>
                  <a:schemeClr val="tx1"/>
                </a:solidFill>
              </a:rPr>
              <a:t>μ</a:t>
            </a:r>
            <a:r>
              <a:rPr lang="en-GB" sz="1400" dirty="0">
                <a:solidFill>
                  <a:schemeClr val="tx1"/>
                </a:solidFill>
              </a:rPr>
              <a:t>stepper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67545BA-C4B9-F6EF-B002-3813DF80496F}"/>
              </a:ext>
            </a:extLst>
          </p:cNvPr>
          <p:cNvCxnSpPr>
            <a:cxnSpLocks/>
            <a:stCxn id="17" idx="3"/>
            <a:endCxn id="14" idx="1"/>
          </p:cNvCxnSpPr>
          <p:nvPr/>
        </p:nvCxnSpPr>
        <p:spPr>
          <a:xfrm>
            <a:off x="1784355" y="2940989"/>
            <a:ext cx="425445" cy="0"/>
          </a:xfrm>
          <a:prstGeom prst="line">
            <a:avLst/>
          </a:prstGeom>
          <a:ln w="50800" cmpd="dbl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04A0F908-518B-BF37-283E-CCF446F271E6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3428895" y="4292274"/>
            <a:ext cx="381105" cy="381105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3DC53FE-3122-D9BE-66C4-7ED3D0B3D4D7}"/>
              </a:ext>
            </a:extLst>
          </p:cNvPr>
          <p:cNvCxnSpPr>
            <a:cxnSpLocks/>
            <a:stCxn id="21" idx="3"/>
            <a:endCxn id="48" idx="1"/>
          </p:cNvCxnSpPr>
          <p:nvPr/>
        </p:nvCxnSpPr>
        <p:spPr>
          <a:xfrm>
            <a:off x="3810000" y="4482827"/>
            <a:ext cx="588303" cy="2703"/>
          </a:xfrm>
          <a:prstGeom prst="line">
            <a:avLst/>
          </a:prstGeom>
          <a:ln w="50800" cmpd="dbl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3CAD805-DA36-755C-30CD-8B0470E36462}"/>
              </a:ext>
            </a:extLst>
          </p:cNvPr>
          <p:cNvCxnSpPr>
            <a:cxnSpLocks/>
            <a:stCxn id="25" idx="3"/>
            <a:endCxn id="21" idx="1"/>
          </p:cNvCxnSpPr>
          <p:nvPr/>
        </p:nvCxnSpPr>
        <p:spPr>
          <a:xfrm flipV="1">
            <a:off x="3014144" y="4482827"/>
            <a:ext cx="414751" cy="2703"/>
          </a:xfrm>
          <a:prstGeom prst="line">
            <a:avLst/>
          </a:prstGeom>
          <a:ln w="50800" cmpd="dbl">
            <a:solidFill>
              <a:schemeClr val="accent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C8373D6A-5B15-FF2F-80FA-3646FAA2AF9A}"/>
              </a:ext>
            </a:extLst>
          </p:cNvPr>
          <p:cNvSpPr/>
          <p:nvPr/>
        </p:nvSpPr>
        <p:spPr>
          <a:xfrm>
            <a:off x="2209800" y="4312300"/>
            <a:ext cx="804344" cy="34645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l-GR" sz="1400" dirty="0">
                <a:solidFill>
                  <a:schemeClr val="tx1"/>
                </a:solidFill>
              </a:rPr>
              <a:t>μ</a:t>
            </a:r>
            <a:r>
              <a:rPr lang="en-GB" sz="1400" dirty="0">
                <a:solidFill>
                  <a:schemeClr val="tx1"/>
                </a:solidFill>
              </a:rPr>
              <a:t>stepper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212505D-CC86-F026-58D2-45BCF01E36C8}"/>
              </a:ext>
            </a:extLst>
          </p:cNvPr>
          <p:cNvCxnSpPr>
            <a:cxnSpLocks/>
            <a:stCxn id="26" idx="3"/>
            <a:endCxn id="25" idx="1"/>
          </p:cNvCxnSpPr>
          <p:nvPr/>
        </p:nvCxnSpPr>
        <p:spPr>
          <a:xfrm>
            <a:off x="1784355" y="4485530"/>
            <a:ext cx="425445" cy="0"/>
          </a:xfrm>
          <a:prstGeom prst="line">
            <a:avLst/>
          </a:prstGeom>
          <a:ln w="50800" cmpd="dbl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7342CD66-E634-4CB0-C345-7946FDC001C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3428895" y="5816274"/>
            <a:ext cx="381105" cy="381105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BC96391-C463-D991-DD2D-7107DC40EAA6}"/>
              </a:ext>
            </a:extLst>
          </p:cNvPr>
          <p:cNvCxnSpPr>
            <a:cxnSpLocks/>
            <a:stCxn id="28" idx="3"/>
            <a:endCxn id="55" idx="1"/>
          </p:cNvCxnSpPr>
          <p:nvPr/>
        </p:nvCxnSpPr>
        <p:spPr>
          <a:xfrm>
            <a:off x="3810000" y="6006827"/>
            <a:ext cx="588303" cy="2703"/>
          </a:xfrm>
          <a:prstGeom prst="line">
            <a:avLst/>
          </a:prstGeom>
          <a:ln w="50800" cmpd="dbl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EC66691-F9A0-94A3-D508-1C527E74307E}"/>
              </a:ext>
            </a:extLst>
          </p:cNvPr>
          <p:cNvCxnSpPr>
            <a:cxnSpLocks/>
            <a:stCxn id="32" idx="3"/>
            <a:endCxn id="28" idx="1"/>
          </p:cNvCxnSpPr>
          <p:nvPr/>
        </p:nvCxnSpPr>
        <p:spPr>
          <a:xfrm flipV="1">
            <a:off x="3014144" y="6006827"/>
            <a:ext cx="414751" cy="2703"/>
          </a:xfrm>
          <a:prstGeom prst="line">
            <a:avLst/>
          </a:prstGeom>
          <a:ln w="50800" cmpd="dbl">
            <a:solidFill>
              <a:schemeClr val="accent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F24D35ED-F551-CCA7-389C-255A441F593A}"/>
              </a:ext>
            </a:extLst>
          </p:cNvPr>
          <p:cNvSpPr/>
          <p:nvPr/>
        </p:nvSpPr>
        <p:spPr>
          <a:xfrm>
            <a:off x="2209800" y="5836300"/>
            <a:ext cx="804344" cy="34645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l-GR" sz="1400" dirty="0">
                <a:solidFill>
                  <a:schemeClr val="tx1"/>
                </a:solidFill>
              </a:rPr>
              <a:t>μ</a:t>
            </a:r>
            <a:r>
              <a:rPr lang="en-GB" sz="1400" dirty="0">
                <a:solidFill>
                  <a:schemeClr val="tx1"/>
                </a:solidFill>
              </a:rPr>
              <a:t>stepper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784A524-88E7-D24C-215F-AAAD31F71522}"/>
              </a:ext>
            </a:extLst>
          </p:cNvPr>
          <p:cNvCxnSpPr>
            <a:cxnSpLocks/>
            <a:stCxn id="33" idx="3"/>
            <a:endCxn id="32" idx="1"/>
          </p:cNvCxnSpPr>
          <p:nvPr/>
        </p:nvCxnSpPr>
        <p:spPr>
          <a:xfrm>
            <a:off x="1784355" y="6009530"/>
            <a:ext cx="425445" cy="0"/>
          </a:xfrm>
          <a:prstGeom prst="line">
            <a:avLst/>
          </a:prstGeom>
          <a:ln w="50800" cmpd="dbl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D78EDA5B-3C68-E63D-7809-89B0D2B123CB}"/>
              </a:ext>
            </a:extLst>
          </p:cNvPr>
          <p:cNvSpPr txBox="1"/>
          <p:nvPr/>
        </p:nvSpPr>
        <p:spPr>
          <a:xfrm>
            <a:off x="3244793" y="2460305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Clock 1</a:t>
            </a:r>
            <a:endParaRPr lang="en-US" sz="16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4C298A4-C5BA-74FE-0B29-5728EDB9A409}"/>
              </a:ext>
            </a:extLst>
          </p:cNvPr>
          <p:cNvSpPr txBox="1"/>
          <p:nvPr/>
        </p:nvSpPr>
        <p:spPr>
          <a:xfrm>
            <a:off x="3244793" y="3984305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Clock 2</a:t>
            </a:r>
            <a:endParaRPr lang="en-US" sz="16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0924B01-0972-A5EA-322F-A28CFA6026A8}"/>
              </a:ext>
            </a:extLst>
          </p:cNvPr>
          <p:cNvSpPr txBox="1"/>
          <p:nvPr/>
        </p:nvSpPr>
        <p:spPr>
          <a:xfrm>
            <a:off x="3244793" y="5528846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Clock 3</a:t>
            </a:r>
            <a:endParaRPr lang="en-US" sz="1600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B3BBB1B-FF1C-F114-3DEF-611CE7166A5C}"/>
              </a:ext>
            </a:extLst>
          </p:cNvPr>
          <p:cNvGrpSpPr/>
          <p:nvPr/>
        </p:nvGrpSpPr>
        <p:grpSpPr>
          <a:xfrm>
            <a:off x="4387845" y="2397318"/>
            <a:ext cx="554697" cy="1087341"/>
            <a:chOff x="4387845" y="2036859"/>
            <a:chExt cx="554697" cy="108734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F96A9C3-A598-F190-DE29-AC7D26159FC6}"/>
                </a:ext>
              </a:extLst>
            </p:cNvPr>
            <p:cNvSpPr/>
            <p:nvPr/>
          </p:nvSpPr>
          <p:spPr>
            <a:xfrm>
              <a:off x="4387845" y="2036859"/>
              <a:ext cx="412755" cy="108734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WR</a:t>
              </a:r>
            </a:p>
            <a:p>
              <a:pPr algn="ctr"/>
              <a:r>
                <a:rPr lang="en-GB" dirty="0">
                  <a:solidFill>
                    <a:schemeClr val="tx1"/>
                  </a:solidFill>
                </a:rPr>
                <a:t>S1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335913F-8D94-F446-63C3-8297801F6FC5}"/>
                </a:ext>
              </a:extLst>
            </p:cNvPr>
            <p:cNvSpPr/>
            <p:nvPr/>
          </p:nvSpPr>
          <p:spPr>
            <a:xfrm>
              <a:off x="4800600" y="2971800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21126FE-6988-F388-9FB9-E99F69020EE1}"/>
                </a:ext>
              </a:extLst>
            </p:cNvPr>
            <p:cNvSpPr/>
            <p:nvPr/>
          </p:nvSpPr>
          <p:spPr>
            <a:xfrm>
              <a:off x="4800600" y="211633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C47F28D0-A769-9955-CB8D-436DBBF35841}"/>
                </a:ext>
              </a:extLst>
            </p:cNvPr>
            <p:cNvSpPr/>
            <p:nvPr/>
          </p:nvSpPr>
          <p:spPr>
            <a:xfrm>
              <a:off x="4800600" y="239827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0048B827-13CE-767A-74C4-0321272C578E}"/>
                </a:ext>
              </a:extLst>
            </p:cNvPr>
            <p:cNvSpPr/>
            <p:nvPr/>
          </p:nvSpPr>
          <p:spPr>
            <a:xfrm>
              <a:off x="4800600" y="269164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7861516-7112-2A95-D06F-3E7585A060DD}"/>
              </a:ext>
            </a:extLst>
          </p:cNvPr>
          <p:cNvGrpSpPr/>
          <p:nvPr/>
        </p:nvGrpSpPr>
        <p:grpSpPr>
          <a:xfrm>
            <a:off x="4398303" y="3941859"/>
            <a:ext cx="554697" cy="1087341"/>
            <a:chOff x="4387845" y="2036859"/>
            <a:chExt cx="554697" cy="1087341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4BDE258-615E-9760-D4A0-1721FA7D1364}"/>
                </a:ext>
              </a:extLst>
            </p:cNvPr>
            <p:cNvSpPr/>
            <p:nvPr/>
          </p:nvSpPr>
          <p:spPr>
            <a:xfrm>
              <a:off x="4387845" y="2036859"/>
              <a:ext cx="412755" cy="108734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WR</a:t>
              </a:r>
            </a:p>
            <a:p>
              <a:pPr algn="ctr"/>
              <a:r>
                <a:rPr lang="en-GB" dirty="0">
                  <a:solidFill>
                    <a:schemeClr val="tx1"/>
                  </a:solidFill>
                </a:rPr>
                <a:t>S2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92A754D-9FC9-83A9-BAD1-D5450912C1B2}"/>
                </a:ext>
              </a:extLst>
            </p:cNvPr>
            <p:cNvSpPr/>
            <p:nvPr/>
          </p:nvSpPr>
          <p:spPr>
            <a:xfrm>
              <a:off x="4800600" y="2971800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EF1C407-734F-73ED-920C-CD71F6997A60}"/>
                </a:ext>
              </a:extLst>
            </p:cNvPr>
            <p:cNvSpPr/>
            <p:nvPr/>
          </p:nvSpPr>
          <p:spPr>
            <a:xfrm>
              <a:off x="4800600" y="211633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4D4DE42A-0503-811A-F590-A85AA3ABE8EA}"/>
                </a:ext>
              </a:extLst>
            </p:cNvPr>
            <p:cNvSpPr/>
            <p:nvPr/>
          </p:nvSpPr>
          <p:spPr>
            <a:xfrm>
              <a:off x="4800600" y="239827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AAA465BB-3DEB-A13C-C5FC-D547DA4AA615}"/>
                </a:ext>
              </a:extLst>
            </p:cNvPr>
            <p:cNvSpPr/>
            <p:nvPr/>
          </p:nvSpPr>
          <p:spPr>
            <a:xfrm>
              <a:off x="4800600" y="269164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1C1CF73-374E-DAC0-F398-7924525C4282}"/>
              </a:ext>
            </a:extLst>
          </p:cNvPr>
          <p:cNvGrpSpPr/>
          <p:nvPr/>
        </p:nvGrpSpPr>
        <p:grpSpPr>
          <a:xfrm>
            <a:off x="4398303" y="5465859"/>
            <a:ext cx="554697" cy="1087341"/>
            <a:chOff x="4387845" y="2036859"/>
            <a:chExt cx="554697" cy="1087341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590101C4-B58E-74F8-93B4-77076B294E59}"/>
                </a:ext>
              </a:extLst>
            </p:cNvPr>
            <p:cNvSpPr/>
            <p:nvPr/>
          </p:nvSpPr>
          <p:spPr>
            <a:xfrm>
              <a:off x="4387845" y="2036859"/>
              <a:ext cx="412755" cy="108734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WR</a:t>
              </a:r>
            </a:p>
            <a:p>
              <a:pPr algn="ctr"/>
              <a:r>
                <a:rPr lang="en-GB" dirty="0">
                  <a:solidFill>
                    <a:schemeClr val="tx1"/>
                  </a:solidFill>
                </a:rPr>
                <a:t>S3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24F17F83-7DCA-01AA-26D3-54139C0B6C58}"/>
                </a:ext>
              </a:extLst>
            </p:cNvPr>
            <p:cNvSpPr/>
            <p:nvPr/>
          </p:nvSpPr>
          <p:spPr>
            <a:xfrm>
              <a:off x="4800600" y="2971800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2E8A8B94-20FD-CFAB-8C9E-71E872419962}"/>
                </a:ext>
              </a:extLst>
            </p:cNvPr>
            <p:cNvSpPr/>
            <p:nvPr/>
          </p:nvSpPr>
          <p:spPr>
            <a:xfrm>
              <a:off x="4800600" y="211633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DD6EEC0-8807-29DA-49D0-2FEE784ED698}"/>
                </a:ext>
              </a:extLst>
            </p:cNvPr>
            <p:cNvSpPr/>
            <p:nvPr/>
          </p:nvSpPr>
          <p:spPr>
            <a:xfrm>
              <a:off x="4800600" y="239827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C250E3CA-142A-84E0-7859-E2878BD8D9C1}"/>
                </a:ext>
              </a:extLst>
            </p:cNvPr>
            <p:cNvSpPr/>
            <p:nvPr/>
          </p:nvSpPr>
          <p:spPr>
            <a:xfrm>
              <a:off x="4800600" y="269164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38B247A6-F7D1-8BF6-8547-193B3EFF4DA3}"/>
              </a:ext>
            </a:extLst>
          </p:cNvPr>
          <p:cNvSpPr/>
          <p:nvPr/>
        </p:nvSpPr>
        <p:spPr>
          <a:xfrm>
            <a:off x="4912383" y="3089835"/>
            <a:ext cx="802617" cy="2507056"/>
          </a:xfrm>
          <a:custGeom>
            <a:avLst/>
            <a:gdLst>
              <a:gd name="connsiteX0" fmla="*/ 0 w 624426"/>
              <a:gd name="connsiteY0" fmla="*/ 803861 h 836566"/>
              <a:gd name="connsiteX1" fmla="*/ 521109 w 624426"/>
              <a:gd name="connsiteY1" fmla="*/ 754700 h 836566"/>
              <a:gd name="connsiteX2" fmla="*/ 580103 w 624426"/>
              <a:gd name="connsiteY2" fmla="*/ 95938 h 836566"/>
              <a:gd name="connsiteX3" fmla="*/ 9832 w 624426"/>
              <a:gd name="connsiteY3" fmla="*/ 17280 h 836566"/>
              <a:gd name="connsiteX0" fmla="*/ 0 w 624426"/>
              <a:gd name="connsiteY0" fmla="*/ 849362 h 868019"/>
              <a:gd name="connsiteX1" fmla="*/ 521109 w 624426"/>
              <a:gd name="connsiteY1" fmla="*/ 754700 h 868019"/>
              <a:gd name="connsiteX2" fmla="*/ 580103 w 624426"/>
              <a:gd name="connsiteY2" fmla="*/ 95938 h 868019"/>
              <a:gd name="connsiteX3" fmla="*/ 9832 w 624426"/>
              <a:gd name="connsiteY3" fmla="*/ 17280 h 868019"/>
              <a:gd name="connsiteX0" fmla="*/ 0 w 624426"/>
              <a:gd name="connsiteY0" fmla="*/ 849362 h 854117"/>
              <a:gd name="connsiteX1" fmla="*/ 521109 w 624426"/>
              <a:gd name="connsiteY1" fmla="*/ 754700 h 854117"/>
              <a:gd name="connsiteX2" fmla="*/ 580103 w 624426"/>
              <a:gd name="connsiteY2" fmla="*/ 95938 h 854117"/>
              <a:gd name="connsiteX3" fmla="*/ 9832 w 624426"/>
              <a:gd name="connsiteY3" fmla="*/ 17280 h 854117"/>
              <a:gd name="connsiteX0" fmla="*/ 0 w 624426"/>
              <a:gd name="connsiteY0" fmla="*/ 857272 h 862027"/>
              <a:gd name="connsiteX1" fmla="*/ 521109 w 624426"/>
              <a:gd name="connsiteY1" fmla="*/ 762610 h 862027"/>
              <a:gd name="connsiteX2" fmla="*/ 580103 w 624426"/>
              <a:gd name="connsiteY2" fmla="*/ 103848 h 862027"/>
              <a:gd name="connsiteX3" fmla="*/ 28120 w 624426"/>
              <a:gd name="connsiteY3" fmla="*/ 13815 h 862027"/>
              <a:gd name="connsiteX0" fmla="*/ 0 w 624426"/>
              <a:gd name="connsiteY0" fmla="*/ 845909 h 850664"/>
              <a:gd name="connsiteX1" fmla="*/ 521109 w 624426"/>
              <a:gd name="connsiteY1" fmla="*/ 751247 h 850664"/>
              <a:gd name="connsiteX2" fmla="*/ 580103 w 624426"/>
              <a:gd name="connsiteY2" fmla="*/ 92485 h 850664"/>
              <a:gd name="connsiteX3" fmla="*/ 28120 w 624426"/>
              <a:gd name="connsiteY3" fmla="*/ 2452 h 850664"/>
              <a:gd name="connsiteX0" fmla="*/ 0 w 624426"/>
              <a:gd name="connsiteY0" fmla="*/ 845909 h 850664"/>
              <a:gd name="connsiteX1" fmla="*/ 521109 w 624426"/>
              <a:gd name="connsiteY1" fmla="*/ 751247 h 850664"/>
              <a:gd name="connsiteX2" fmla="*/ 580103 w 624426"/>
              <a:gd name="connsiteY2" fmla="*/ 92485 h 850664"/>
              <a:gd name="connsiteX3" fmla="*/ 28120 w 624426"/>
              <a:gd name="connsiteY3" fmla="*/ 2452 h 850664"/>
              <a:gd name="connsiteX0" fmla="*/ 0 w 603018"/>
              <a:gd name="connsiteY0" fmla="*/ 843457 h 847609"/>
              <a:gd name="connsiteX1" fmla="*/ 521109 w 603018"/>
              <a:gd name="connsiteY1" fmla="*/ 748795 h 847609"/>
              <a:gd name="connsiteX2" fmla="*/ 549623 w 603018"/>
              <a:gd name="connsiteY2" fmla="*/ 107096 h 847609"/>
              <a:gd name="connsiteX3" fmla="*/ 28120 w 603018"/>
              <a:gd name="connsiteY3" fmla="*/ 0 h 847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018" h="847609">
                <a:moveTo>
                  <a:pt x="0" y="843457"/>
                </a:moveTo>
                <a:cubicBezTo>
                  <a:pt x="285364" y="846588"/>
                  <a:pt x="429505" y="871522"/>
                  <a:pt x="521109" y="748795"/>
                </a:cubicBezTo>
                <a:cubicBezTo>
                  <a:pt x="612713" y="626068"/>
                  <a:pt x="634836" y="229999"/>
                  <a:pt x="549623" y="107096"/>
                </a:cubicBezTo>
                <a:cubicBezTo>
                  <a:pt x="464410" y="-15807"/>
                  <a:pt x="270649" y="3471"/>
                  <a:pt x="28120" y="0"/>
                </a:cubicBezTo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DF946F88-964D-EC0B-CA4A-5ED0B63089A5}"/>
              </a:ext>
            </a:extLst>
          </p:cNvPr>
          <p:cNvSpPr/>
          <p:nvPr/>
        </p:nvSpPr>
        <p:spPr>
          <a:xfrm>
            <a:off x="4946904" y="3376958"/>
            <a:ext cx="498362" cy="693613"/>
          </a:xfrm>
          <a:custGeom>
            <a:avLst/>
            <a:gdLst>
              <a:gd name="connsiteX0" fmla="*/ 0 w 624426"/>
              <a:gd name="connsiteY0" fmla="*/ 803861 h 836566"/>
              <a:gd name="connsiteX1" fmla="*/ 521109 w 624426"/>
              <a:gd name="connsiteY1" fmla="*/ 754700 h 836566"/>
              <a:gd name="connsiteX2" fmla="*/ 580103 w 624426"/>
              <a:gd name="connsiteY2" fmla="*/ 95938 h 836566"/>
              <a:gd name="connsiteX3" fmla="*/ 9832 w 624426"/>
              <a:gd name="connsiteY3" fmla="*/ 17280 h 836566"/>
              <a:gd name="connsiteX0" fmla="*/ 0 w 624426"/>
              <a:gd name="connsiteY0" fmla="*/ 849362 h 868019"/>
              <a:gd name="connsiteX1" fmla="*/ 521109 w 624426"/>
              <a:gd name="connsiteY1" fmla="*/ 754700 h 868019"/>
              <a:gd name="connsiteX2" fmla="*/ 580103 w 624426"/>
              <a:gd name="connsiteY2" fmla="*/ 95938 h 868019"/>
              <a:gd name="connsiteX3" fmla="*/ 9832 w 624426"/>
              <a:gd name="connsiteY3" fmla="*/ 17280 h 868019"/>
              <a:gd name="connsiteX0" fmla="*/ 0 w 624426"/>
              <a:gd name="connsiteY0" fmla="*/ 849362 h 854117"/>
              <a:gd name="connsiteX1" fmla="*/ 521109 w 624426"/>
              <a:gd name="connsiteY1" fmla="*/ 754700 h 854117"/>
              <a:gd name="connsiteX2" fmla="*/ 580103 w 624426"/>
              <a:gd name="connsiteY2" fmla="*/ 95938 h 854117"/>
              <a:gd name="connsiteX3" fmla="*/ 9832 w 624426"/>
              <a:gd name="connsiteY3" fmla="*/ 17280 h 854117"/>
              <a:gd name="connsiteX0" fmla="*/ 0 w 624426"/>
              <a:gd name="connsiteY0" fmla="*/ 857272 h 862027"/>
              <a:gd name="connsiteX1" fmla="*/ 521109 w 624426"/>
              <a:gd name="connsiteY1" fmla="*/ 762610 h 862027"/>
              <a:gd name="connsiteX2" fmla="*/ 580103 w 624426"/>
              <a:gd name="connsiteY2" fmla="*/ 103848 h 862027"/>
              <a:gd name="connsiteX3" fmla="*/ 28120 w 624426"/>
              <a:gd name="connsiteY3" fmla="*/ 13815 h 862027"/>
              <a:gd name="connsiteX0" fmla="*/ 0 w 624426"/>
              <a:gd name="connsiteY0" fmla="*/ 845909 h 850664"/>
              <a:gd name="connsiteX1" fmla="*/ 521109 w 624426"/>
              <a:gd name="connsiteY1" fmla="*/ 751247 h 850664"/>
              <a:gd name="connsiteX2" fmla="*/ 580103 w 624426"/>
              <a:gd name="connsiteY2" fmla="*/ 92485 h 850664"/>
              <a:gd name="connsiteX3" fmla="*/ 28120 w 624426"/>
              <a:gd name="connsiteY3" fmla="*/ 2452 h 850664"/>
              <a:gd name="connsiteX0" fmla="*/ 0 w 624426"/>
              <a:gd name="connsiteY0" fmla="*/ 845909 h 850664"/>
              <a:gd name="connsiteX1" fmla="*/ 521109 w 624426"/>
              <a:gd name="connsiteY1" fmla="*/ 751247 h 850664"/>
              <a:gd name="connsiteX2" fmla="*/ 580103 w 624426"/>
              <a:gd name="connsiteY2" fmla="*/ 92485 h 850664"/>
              <a:gd name="connsiteX3" fmla="*/ 28120 w 624426"/>
              <a:gd name="connsiteY3" fmla="*/ 2452 h 850664"/>
              <a:gd name="connsiteX0" fmla="*/ 0 w 603018"/>
              <a:gd name="connsiteY0" fmla="*/ 843457 h 847609"/>
              <a:gd name="connsiteX1" fmla="*/ 521109 w 603018"/>
              <a:gd name="connsiteY1" fmla="*/ 748795 h 847609"/>
              <a:gd name="connsiteX2" fmla="*/ 549623 w 603018"/>
              <a:gd name="connsiteY2" fmla="*/ 107096 h 847609"/>
              <a:gd name="connsiteX3" fmla="*/ 28120 w 603018"/>
              <a:gd name="connsiteY3" fmla="*/ 0 h 847609"/>
              <a:gd name="connsiteX0" fmla="*/ 0 w 603018"/>
              <a:gd name="connsiteY0" fmla="*/ 843457 h 847609"/>
              <a:gd name="connsiteX1" fmla="*/ 521109 w 603018"/>
              <a:gd name="connsiteY1" fmla="*/ 748795 h 847609"/>
              <a:gd name="connsiteX2" fmla="*/ 549623 w 603018"/>
              <a:gd name="connsiteY2" fmla="*/ 107096 h 847609"/>
              <a:gd name="connsiteX3" fmla="*/ 3533 w 603018"/>
              <a:gd name="connsiteY3" fmla="*/ 0 h 847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018" h="847609">
                <a:moveTo>
                  <a:pt x="0" y="843457"/>
                </a:moveTo>
                <a:cubicBezTo>
                  <a:pt x="285364" y="846588"/>
                  <a:pt x="429505" y="871522"/>
                  <a:pt x="521109" y="748795"/>
                </a:cubicBezTo>
                <a:cubicBezTo>
                  <a:pt x="612713" y="626068"/>
                  <a:pt x="634836" y="229999"/>
                  <a:pt x="549623" y="107096"/>
                </a:cubicBezTo>
                <a:cubicBezTo>
                  <a:pt x="464410" y="-15807"/>
                  <a:pt x="246062" y="3471"/>
                  <a:pt x="3533" y="0"/>
                </a:cubicBezTo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2C6637E-B3A7-4C21-001A-7989B3B8CB4E}"/>
              </a:ext>
            </a:extLst>
          </p:cNvPr>
          <p:cNvSpPr txBox="1"/>
          <p:nvPr/>
        </p:nvSpPr>
        <p:spPr>
          <a:xfrm>
            <a:off x="5531263" y="1960659"/>
            <a:ext cx="3231737" cy="4001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{</a:t>
            </a:r>
            <a:r>
              <a:rPr lang="en-GB" sz="1600" i="1" dirty="0">
                <a:latin typeface="Cambria" panose="02040503050406030204" pitchFamily="18" charset="0"/>
                <a:ea typeface="Cambria" panose="02040503050406030204" pitchFamily="18" charset="0"/>
              </a:rPr>
              <a:t>x</a:t>
            </a:r>
            <a:r>
              <a:rPr lang="en-GB" sz="1600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12</a:t>
            </a: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GB" sz="1600" i="1" dirty="0">
                <a:latin typeface="Cambria" panose="02040503050406030204" pitchFamily="18" charset="0"/>
                <a:ea typeface="Cambria" panose="02040503050406030204" pitchFamily="18" charset="0"/>
              </a:rPr>
              <a:t>t</a:t>
            </a: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), </a:t>
            </a:r>
            <a:r>
              <a:rPr lang="en-GB" sz="1600" i="1" dirty="0">
                <a:latin typeface="Cambria" panose="02040503050406030204" pitchFamily="18" charset="0"/>
                <a:ea typeface="Cambria" panose="02040503050406030204" pitchFamily="18" charset="0"/>
              </a:rPr>
              <a:t>x</a:t>
            </a:r>
            <a:r>
              <a:rPr lang="en-GB" sz="1600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13</a:t>
            </a: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GB" sz="1600" i="1" dirty="0">
                <a:latin typeface="Cambria" panose="02040503050406030204" pitchFamily="18" charset="0"/>
                <a:ea typeface="Cambria" panose="02040503050406030204" pitchFamily="18" charset="0"/>
              </a:rPr>
              <a:t>t</a:t>
            </a: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), </a:t>
            </a:r>
            <a:r>
              <a:rPr lang="en-GB" sz="1600" i="1" dirty="0">
                <a:latin typeface="Cambria" panose="02040503050406030204" pitchFamily="18" charset="0"/>
                <a:ea typeface="Cambria" panose="02040503050406030204" pitchFamily="18" charset="0"/>
              </a:rPr>
              <a:t>x</a:t>
            </a:r>
            <a:r>
              <a:rPr lang="en-GB" sz="1600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23</a:t>
            </a: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GB" sz="1600" i="1" dirty="0">
                <a:latin typeface="Cambria" panose="02040503050406030204" pitchFamily="18" charset="0"/>
                <a:ea typeface="Cambria" panose="02040503050406030204" pitchFamily="18" charset="0"/>
              </a:rPr>
              <a:t>t</a:t>
            </a: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)}</a:t>
            </a:r>
            <a:endParaRPr lang="en-U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9DA5DAE1-9880-EB18-AD7C-F949AF970FF9}"/>
              </a:ext>
            </a:extLst>
          </p:cNvPr>
          <p:cNvCxnSpPr>
            <a:cxnSpLocks/>
            <a:stCxn id="10" idx="0"/>
            <a:endCxn id="72" idx="1"/>
          </p:cNvCxnSpPr>
          <p:nvPr/>
        </p:nvCxnSpPr>
        <p:spPr>
          <a:xfrm rot="5400000" flipH="1" flipV="1">
            <a:off x="4944441" y="1810496"/>
            <a:ext cx="236604" cy="937040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8F8B6F9-7BBB-E078-3EE2-12C5AB47412B}"/>
              </a:ext>
            </a:extLst>
          </p:cNvPr>
          <p:cNvGrpSpPr/>
          <p:nvPr/>
        </p:nvGrpSpPr>
        <p:grpSpPr>
          <a:xfrm>
            <a:off x="1229658" y="2397318"/>
            <a:ext cx="554697" cy="1087341"/>
            <a:chOff x="1229658" y="2036859"/>
            <a:chExt cx="554697" cy="1087341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783AE7C-9E50-CE6E-A8DB-B5DC955C7B3E}"/>
                </a:ext>
              </a:extLst>
            </p:cNvPr>
            <p:cNvSpPr/>
            <p:nvPr/>
          </p:nvSpPr>
          <p:spPr>
            <a:xfrm>
              <a:off x="1371600" y="2036859"/>
              <a:ext cx="412755" cy="108734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WR S1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35E96566-43B2-844F-2AD6-A792765C2F7E}"/>
                </a:ext>
              </a:extLst>
            </p:cNvPr>
            <p:cNvSpPr/>
            <p:nvPr/>
          </p:nvSpPr>
          <p:spPr>
            <a:xfrm>
              <a:off x="1229658" y="2971678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C0E66EA1-E956-75F4-62BC-D24EC5FA5F21}"/>
                </a:ext>
              </a:extLst>
            </p:cNvPr>
            <p:cNvSpPr/>
            <p:nvPr/>
          </p:nvSpPr>
          <p:spPr>
            <a:xfrm>
              <a:off x="1229658" y="2116211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D54444CB-B827-65C3-D794-AE84ECCE50F6}"/>
                </a:ext>
              </a:extLst>
            </p:cNvPr>
            <p:cNvSpPr/>
            <p:nvPr/>
          </p:nvSpPr>
          <p:spPr>
            <a:xfrm>
              <a:off x="1229658" y="2398151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A0E0E714-F185-E26A-CDEA-E3F80AC9CBDB}"/>
                </a:ext>
              </a:extLst>
            </p:cNvPr>
            <p:cNvSpPr/>
            <p:nvPr/>
          </p:nvSpPr>
          <p:spPr>
            <a:xfrm>
              <a:off x="1229658" y="2691521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90266A53-4A7D-98CC-30BC-3770174FCFAC}"/>
              </a:ext>
            </a:extLst>
          </p:cNvPr>
          <p:cNvGrpSpPr/>
          <p:nvPr/>
        </p:nvGrpSpPr>
        <p:grpSpPr>
          <a:xfrm>
            <a:off x="1229658" y="3941859"/>
            <a:ext cx="554697" cy="1087341"/>
            <a:chOff x="1229658" y="3713259"/>
            <a:chExt cx="554697" cy="1087341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3D2A1AF-B9E0-552E-B311-CFB714EF29D2}"/>
                </a:ext>
              </a:extLst>
            </p:cNvPr>
            <p:cNvSpPr/>
            <p:nvPr/>
          </p:nvSpPr>
          <p:spPr>
            <a:xfrm>
              <a:off x="1371600" y="3713259"/>
              <a:ext cx="412755" cy="108734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WR S2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41C6D52-D1C2-DD19-2A01-13DF521A2FE5}"/>
                </a:ext>
              </a:extLst>
            </p:cNvPr>
            <p:cNvSpPr/>
            <p:nvPr/>
          </p:nvSpPr>
          <p:spPr>
            <a:xfrm>
              <a:off x="1229658" y="4648078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3F0334D3-E40D-D793-424B-CC14C41A8560}"/>
                </a:ext>
              </a:extLst>
            </p:cNvPr>
            <p:cNvSpPr/>
            <p:nvPr/>
          </p:nvSpPr>
          <p:spPr>
            <a:xfrm>
              <a:off x="1229658" y="3792611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945C0BB5-B604-25AF-9BCF-B33514DDF8CF}"/>
                </a:ext>
              </a:extLst>
            </p:cNvPr>
            <p:cNvSpPr/>
            <p:nvPr/>
          </p:nvSpPr>
          <p:spPr>
            <a:xfrm>
              <a:off x="1229658" y="4074551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47ADF916-25C7-9D70-8F02-2EA5E0A8F33D}"/>
                </a:ext>
              </a:extLst>
            </p:cNvPr>
            <p:cNvSpPr/>
            <p:nvPr/>
          </p:nvSpPr>
          <p:spPr>
            <a:xfrm>
              <a:off x="1229658" y="4367921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E437973F-9C18-74D6-F98F-21AB047F505F}"/>
              </a:ext>
            </a:extLst>
          </p:cNvPr>
          <p:cNvGrpSpPr/>
          <p:nvPr/>
        </p:nvGrpSpPr>
        <p:grpSpPr>
          <a:xfrm>
            <a:off x="1229658" y="5465859"/>
            <a:ext cx="554697" cy="1087341"/>
            <a:chOff x="1229658" y="5389659"/>
            <a:chExt cx="554697" cy="1087341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02C8C17-410C-19A4-EB2B-0C7F8C85D294}"/>
                </a:ext>
              </a:extLst>
            </p:cNvPr>
            <p:cNvSpPr/>
            <p:nvPr/>
          </p:nvSpPr>
          <p:spPr>
            <a:xfrm>
              <a:off x="1371600" y="5389659"/>
              <a:ext cx="412755" cy="108734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WR S3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BBEDDCD1-AF7A-7F4A-C15D-92B13E035BA0}"/>
                </a:ext>
              </a:extLst>
            </p:cNvPr>
            <p:cNvSpPr/>
            <p:nvPr/>
          </p:nvSpPr>
          <p:spPr>
            <a:xfrm>
              <a:off x="1229658" y="6324478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193AF686-BFD2-5156-C6B9-FBF946F5E33A}"/>
                </a:ext>
              </a:extLst>
            </p:cNvPr>
            <p:cNvSpPr/>
            <p:nvPr/>
          </p:nvSpPr>
          <p:spPr>
            <a:xfrm>
              <a:off x="1229658" y="5469011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F3401749-C717-0510-7E9E-3151D0935DAF}"/>
                </a:ext>
              </a:extLst>
            </p:cNvPr>
            <p:cNvSpPr/>
            <p:nvPr/>
          </p:nvSpPr>
          <p:spPr>
            <a:xfrm>
              <a:off x="1229658" y="5750951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810ECCE5-7A64-AB20-4DBF-115FEFB16AEB}"/>
                </a:ext>
              </a:extLst>
            </p:cNvPr>
            <p:cNvSpPr/>
            <p:nvPr/>
          </p:nvSpPr>
          <p:spPr>
            <a:xfrm>
              <a:off x="1229658" y="6044321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3" name="Connector: Elbow 92">
            <a:extLst>
              <a:ext uri="{FF2B5EF4-FFF2-40B4-BE49-F238E27FC236}">
                <a16:creationId xmlns:a16="http://schemas.microsoft.com/office/drawing/2014/main" id="{AD3C0D7D-E301-B480-A462-F88F00649750}"/>
              </a:ext>
            </a:extLst>
          </p:cNvPr>
          <p:cNvCxnSpPr>
            <a:cxnSpLocks/>
            <a:stCxn id="72" idx="3"/>
            <a:endCxn id="92" idx="1"/>
          </p:cNvCxnSpPr>
          <p:nvPr/>
        </p:nvCxnSpPr>
        <p:spPr>
          <a:xfrm>
            <a:off x="8763000" y="2160714"/>
            <a:ext cx="307279" cy="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ctor: Elbow 95">
            <a:extLst>
              <a:ext uri="{FF2B5EF4-FFF2-40B4-BE49-F238E27FC236}">
                <a16:creationId xmlns:a16="http://schemas.microsoft.com/office/drawing/2014/main" id="{6C4533CF-361A-17D1-57FB-9737DBF6BFE1}"/>
              </a:ext>
            </a:extLst>
          </p:cNvPr>
          <p:cNvCxnSpPr>
            <a:cxnSpLocks/>
            <a:stCxn id="92" idx="3"/>
            <a:endCxn id="105" idx="3"/>
          </p:cNvCxnSpPr>
          <p:nvPr/>
        </p:nvCxnSpPr>
        <p:spPr>
          <a:xfrm flipH="1" flipV="1">
            <a:off x="4143318" y="1779715"/>
            <a:ext cx="7134282" cy="381000"/>
          </a:xfrm>
          <a:prstGeom prst="bentConnector3">
            <a:avLst>
              <a:gd name="adj1" fmla="val -3204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ectangle 104">
            <a:extLst>
              <a:ext uri="{FF2B5EF4-FFF2-40B4-BE49-F238E27FC236}">
                <a16:creationId xmlns:a16="http://schemas.microsoft.com/office/drawing/2014/main" id="{8F30586A-4518-3A36-E013-E649BAEB0249}"/>
              </a:ext>
            </a:extLst>
          </p:cNvPr>
          <p:cNvSpPr/>
          <p:nvPr/>
        </p:nvSpPr>
        <p:spPr>
          <a:xfrm>
            <a:off x="3010613" y="1579659"/>
            <a:ext cx="1132705" cy="4001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mbria" panose="02040503050406030204" pitchFamily="18" charset="0"/>
                <a:cs typeface="+mn-cs"/>
              </a:rPr>
              <a:t>Correction 1</a:t>
            </a:r>
            <a:r>
              <a:rPr kumimoji="0" lang="en-GB" sz="16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mbria" panose="02040503050406030204" pitchFamily="18" charset="0"/>
                <a:cs typeface="+mn-cs"/>
              </a:rPr>
              <a:t> 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07" name="Connector: Elbow 106">
            <a:extLst>
              <a:ext uri="{FF2B5EF4-FFF2-40B4-BE49-F238E27FC236}">
                <a16:creationId xmlns:a16="http://schemas.microsoft.com/office/drawing/2014/main" id="{8C0484D7-0650-238A-D2E5-90EC50BA00EE}"/>
              </a:ext>
            </a:extLst>
          </p:cNvPr>
          <p:cNvCxnSpPr>
            <a:cxnSpLocks/>
            <a:stCxn id="105" idx="1"/>
            <a:endCxn id="14" idx="0"/>
          </p:cNvCxnSpPr>
          <p:nvPr/>
        </p:nvCxnSpPr>
        <p:spPr>
          <a:xfrm rot="10800000" flipV="1">
            <a:off x="2611973" y="1779715"/>
            <a:ext cx="398641" cy="988044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ectangle 109">
            <a:extLst>
              <a:ext uri="{FF2B5EF4-FFF2-40B4-BE49-F238E27FC236}">
                <a16:creationId xmlns:a16="http://schemas.microsoft.com/office/drawing/2014/main" id="{7F96E026-BA0A-756B-EC76-AEEE65965450}"/>
              </a:ext>
            </a:extLst>
          </p:cNvPr>
          <p:cNvSpPr/>
          <p:nvPr/>
        </p:nvSpPr>
        <p:spPr>
          <a:xfrm>
            <a:off x="3011640" y="3560859"/>
            <a:ext cx="1132705" cy="4001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mbria" panose="02040503050406030204" pitchFamily="18" charset="0"/>
                <a:cs typeface="+mn-cs"/>
              </a:rPr>
              <a:t>Correction 2</a:t>
            </a:r>
            <a:r>
              <a:rPr kumimoji="0" lang="en-GB" sz="16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mbria" panose="02040503050406030204" pitchFamily="18" charset="0"/>
                <a:cs typeface="+mn-cs"/>
              </a:rPr>
              <a:t> 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9C56DE90-1B31-4E20-878F-F61B484E6200}"/>
              </a:ext>
            </a:extLst>
          </p:cNvPr>
          <p:cNvSpPr/>
          <p:nvPr/>
        </p:nvSpPr>
        <p:spPr>
          <a:xfrm>
            <a:off x="3010613" y="6400800"/>
            <a:ext cx="1132705" cy="4001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mbria" panose="02040503050406030204" pitchFamily="18" charset="0"/>
                <a:cs typeface="+mn-cs"/>
              </a:rPr>
              <a:t>Correction 3</a:t>
            </a:r>
            <a:r>
              <a:rPr kumimoji="0" lang="en-GB" sz="16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mbria" panose="02040503050406030204" pitchFamily="18" charset="0"/>
                <a:cs typeface="+mn-cs"/>
              </a:rPr>
              <a:t> 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12" name="Connector: Elbow 111">
            <a:extLst>
              <a:ext uri="{FF2B5EF4-FFF2-40B4-BE49-F238E27FC236}">
                <a16:creationId xmlns:a16="http://schemas.microsoft.com/office/drawing/2014/main" id="{8DFF611D-5B49-0D4C-27CE-064092E3E811}"/>
              </a:ext>
            </a:extLst>
          </p:cNvPr>
          <p:cNvCxnSpPr>
            <a:cxnSpLocks/>
            <a:stCxn id="92" idx="3"/>
            <a:endCxn id="110" idx="3"/>
          </p:cNvCxnSpPr>
          <p:nvPr/>
        </p:nvCxnSpPr>
        <p:spPr>
          <a:xfrm flipH="1">
            <a:off x="4144345" y="2160715"/>
            <a:ext cx="7133255" cy="1600200"/>
          </a:xfrm>
          <a:prstGeom prst="bentConnector3">
            <a:avLst>
              <a:gd name="adj1" fmla="val -3205"/>
            </a:avLst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ctor: Elbow 114">
            <a:extLst>
              <a:ext uri="{FF2B5EF4-FFF2-40B4-BE49-F238E27FC236}">
                <a16:creationId xmlns:a16="http://schemas.microsoft.com/office/drawing/2014/main" id="{923F39D7-2B46-6221-61DB-AD9191B2A160}"/>
              </a:ext>
            </a:extLst>
          </p:cNvPr>
          <p:cNvCxnSpPr>
            <a:cxnSpLocks/>
            <a:stCxn id="92" idx="3"/>
            <a:endCxn id="111" idx="3"/>
          </p:cNvCxnSpPr>
          <p:nvPr/>
        </p:nvCxnSpPr>
        <p:spPr>
          <a:xfrm flipH="1">
            <a:off x="4143318" y="2160715"/>
            <a:ext cx="7134282" cy="4440141"/>
          </a:xfrm>
          <a:prstGeom prst="bentConnector3">
            <a:avLst>
              <a:gd name="adj1" fmla="val -3204"/>
            </a:avLst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ctor: Elbow 117">
            <a:extLst>
              <a:ext uri="{FF2B5EF4-FFF2-40B4-BE49-F238E27FC236}">
                <a16:creationId xmlns:a16="http://schemas.microsoft.com/office/drawing/2014/main" id="{3E6B6D68-1A07-8213-551F-042543C8C70C}"/>
              </a:ext>
            </a:extLst>
          </p:cNvPr>
          <p:cNvCxnSpPr>
            <a:cxnSpLocks/>
            <a:stCxn id="110" idx="1"/>
            <a:endCxn id="25" idx="0"/>
          </p:cNvCxnSpPr>
          <p:nvPr/>
        </p:nvCxnSpPr>
        <p:spPr>
          <a:xfrm rot="10800000" flipV="1">
            <a:off x="2611972" y="3760914"/>
            <a:ext cx="399668" cy="551385"/>
          </a:xfrm>
          <a:prstGeom prst="bentConnector2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or: Elbow 120">
            <a:extLst>
              <a:ext uri="{FF2B5EF4-FFF2-40B4-BE49-F238E27FC236}">
                <a16:creationId xmlns:a16="http://schemas.microsoft.com/office/drawing/2014/main" id="{ACA9E84D-0276-A16B-CA46-B28EA1866E06}"/>
              </a:ext>
            </a:extLst>
          </p:cNvPr>
          <p:cNvCxnSpPr>
            <a:cxnSpLocks/>
            <a:stCxn id="111" idx="1"/>
            <a:endCxn id="32" idx="2"/>
          </p:cNvCxnSpPr>
          <p:nvPr/>
        </p:nvCxnSpPr>
        <p:spPr>
          <a:xfrm rot="10800000">
            <a:off x="2611973" y="6182760"/>
            <a:ext cx="398641" cy="418097"/>
          </a:xfrm>
          <a:prstGeom prst="bentConnector2">
            <a:avLst/>
          </a:prstGeom>
          <a:ln w="1270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274AB385-6414-2C3B-B0ED-8024A62FCBE8}"/>
              </a:ext>
            </a:extLst>
          </p:cNvPr>
          <p:cNvGrpSpPr/>
          <p:nvPr/>
        </p:nvGrpSpPr>
        <p:grpSpPr>
          <a:xfrm>
            <a:off x="9070279" y="1960659"/>
            <a:ext cx="2374057" cy="400111"/>
            <a:chOff x="9070279" y="1676400"/>
            <a:chExt cx="2374057" cy="400111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8455EF2-C43E-2360-7287-91AC864C5F2E}"/>
                </a:ext>
              </a:extLst>
            </p:cNvPr>
            <p:cNvSpPr/>
            <p:nvPr/>
          </p:nvSpPr>
          <p:spPr>
            <a:xfrm>
              <a:off x="9070279" y="1676400"/>
              <a:ext cx="2207321" cy="40011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Time-scale algorithm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3054312B-96DC-5C7F-B7F0-C3CE6B8020FA}"/>
                </a:ext>
              </a:extLst>
            </p:cNvPr>
            <p:cNvCxnSpPr/>
            <p:nvPr/>
          </p:nvCxnSpPr>
          <p:spPr>
            <a:xfrm>
              <a:off x="11279505" y="1876425"/>
              <a:ext cx="164831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0C9DE8D-9227-2569-CD77-A77157EED0D8}"/>
              </a:ext>
            </a:extLst>
          </p:cNvPr>
          <p:cNvSpPr/>
          <p:nvPr/>
        </p:nvSpPr>
        <p:spPr>
          <a:xfrm>
            <a:off x="4953000" y="4926562"/>
            <a:ext cx="498362" cy="933061"/>
          </a:xfrm>
          <a:custGeom>
            <a:avLst/>
            <a:gdLst>
              <a:gd name="connsiteX0" fmla="*/ 0 w 624426"/>
              <a:gd name="connsiteY0" fmla="*/ 803861 h 836566"/>
              <a:gd name="connsiteX1" fmla="*/ 521109 w 624426"/>
              <a:gd name="connsiteY1" fmla="*/ 754700 h 836566"/>
              <a:gd name="connsiteX2" fmla="*/ 580103 w 624426"/>
              <a:gd name="connsiteY2" fmla="*/ 95938 h 836566"/>
              <a:gd name="connsiteX3" fmla="*/ 9832 w 624426"/>
              <a:gd name="connsiteY3" fmla="*/ 17280 h 836566"/>
              <a:gd name="connsiteX0" fmla="*/ 0 w 624426"/>
              <a:gd name="connsiteY0" fmla="*/ 849362 h 868019"/>
              <a:gd name="connsiteX1" fmla="*/ 521109 w 624426"/>
              <a:gd name="connsiteY1" fmla="*/ 754700 h 868019"/>
              <a:gd name="connsiteX2" fmla="*/ 580103 w 624426"/>
              <a:gd name="connsiteY2" fmla="*/ 95938 h 868019"/>
              <a:gd name="connsiteX3" fmla="*/ 9832 w 624426"/>
              <a:gd name="connsiteY3" fmla="*/ 17280 h 868019"/>
              <a:gd name="connsiteX0" fmla="*/ 0 w 624426"/>
              <a:gd name="connsiteY0" fmla="*/ 849362 h 854117"/>
              <a:gd name="connsiteX1" fmla="*/ 521109 w 624426"/>
              <a:gd name="connsiteY1" fmla="*/ 754700 h 854117"/>
              <a:gd name="connsiteX2" fmla="*/ 580103 w 624426"/>
              <a:gd name="connsiteY2" fmla="*/ 95938 h 854117"/>
              <a:gd name="connsiteX3" fmla="*/ 9832 w 624426"/>
              <a:gd name="connsiteY3" fmla="*/ 17280 h 854117"/>
              <a:gd name="connsiteX0" fmla="*/ 0 w 624426"/>
              <a:gd name="connsiteY0" fmla="*/ 857272 h 862027"/>
              <a:gd name="connsiteX1" fmla="*/ 521109 w 624426"/>
              <a:gd name="connsiteY1" fmla="*/ 762610 h 862027"/>
              <a:gd name="connsiteX2" fmla="*/ 580103 w 624426"/>
              <a:gd name="connsiteY2" fmla="*/ 103848 h 862027"/>
              <a:gd name="connsiteX3" fmla="*/ 28120 w 624426"/>
              <a:gd name="connsiteY3" fmla="*/ 13815 h 862027"/>
              <a:gd name="connsiteX0" fmla="*/ 0 w 624426"/>
              <a:gd name="connsiteY0" fmla="*/ 845909 h 850664"/>
              <a:gd name="connsiteX1" fmla="*/ 521109 w 624426"/>
              <a:gd name="connsiteY1" fmla="*/ 751247 h 850664"/>
              <a:gd name="connsiteX2" fmla="*/ 580103 w 624426"/>
              <a:gd name="connsiteY2" fmla="*/ 92485 h 850664"/>
              <a:gd name="connsiteX3" fmla="*/ 28120 w 624426"/>
              <a:gd name="connsiteY3" fmla="*/ 2452 h 850664"/>
              <a:gd name="connsiteX0" fmla="*/ 0 w 624426"/>
              <a:gd name="connsiteY0" fmla="*/ 845909 h 850664"/>
              <a:gd name="connsiteX1" fmla="*/ 521109 w 624426"/>
              <a:gd name="connsiteY1" fmla="*/ 751247 h 850664"/>
              <a:gd name="connsiteX2" fmla="*/ 580103 w 624426"/>
              <a:gd name="connsiteY2" fmla="*/ 92485 h 850664"/>
              <a:gd name="connsiteX3" fmla="*/ 28120 w 624426"/>
              <a:gd name="connsiteY3" fmla="*/ 2452 h 850664"/>
              <a:gd name="connsiteX0" fmla="*/ 0 w 603018"/>
              <a:gd name="connsiteY0" fmla="*/ 843457 h 847609"/>
              <a:gd name="connsiteX1" fmla="*/ 521109 w 603018"/>
              <a:gd name="connsiteY1" fmla="*/ 748795 h 847609"/>
              <a:gd name="connsiteX2" fmla="*/ 549623 w 603018"/>
              <a:gd name="connsiteY2" fmla="*/ 107096 h 847609"/>
              <a:gd name="connsiteX3" fmla="*/ 28120 w 603018"/>
              <a:gd name="connsiteY3" fmla="*/ 0 h 847609"/>
              <a:gd name="connsiteX0" fmla="*/ 0 w 603018"/>
              <a:gd name="connsiteY0" fmla="*/ 843457 h 847609"/>
              <a:gd name="connsiteX1" fmla="*/ 521109 w 603018"/>
              <a:gd name="connsiteY1" fmla="*/ 748795 h 847609"/>
              <a:gd name="connsiteX2" fmla="*/ 549623 w 603018"/>
              <a:gd name="connsiteY2" fmla="*/ 107096 h 847609"/>
              <a:gd name="connsiteX3" fmla="*/ 3533 w 603018"/>
              <a:gd name="connsiteY3" fmla="*/ 0 h 847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018" h="847609">
                <a:moveTo>
                  <a:pt x="0" y="843457"/>
                </a:moveTo>
                <a:cubicBezTo>
                  <a:pt x="285364" y="846588"/>
                  <a:pt x="429505" y="871522"/>
                  <a:pt x="521109" y="748795"/>
                </a:cubicBezTo>
                <a:cubicBezTo>
                  <a:pt x="612713" y="626068"/>
                  <a:pt x="634836" y="229999"/>
                  <a:pt x="549623" y="107096"/>
                </a:cubicBezTo>
                <a:cubicBezTo>
                  <a:pt x="464410" y="-15807"/>
                  <a:pt x="246062" y="3471"/>
                  <a:pt x="3533" y="0"/>
                </a:cubicBezTo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  <a:prstDash val="dash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7333F915-7BE6-07CD-7C10-CD7DCACCB18F}"/>
              </a:ext>
            </a:extLst>
          </p:cNvPr>
          <p:cNvSpPr/>
          <p:nvPr/>
        </p:nvSpPr>
        <p:spPr>
          <a:xfrm flipV="1">
            <a:off x="4953000" y="2780523"/>
            <a:ext cx="971167" cy="1875809"/>
          </a:xfrm>
          <a:custGeom>
            <a:avLst/>
            <a:gdLst>
              <a:gd name="connsiteX0" fmla="*/ 0 w 624426"/>
              <a:gd name="connsiteY0" fmla="*/ 803861 h 836566"/>
              <a:gd name="connsiteX1" fmla="*/ 521109 w 624426"/>
              <a:gd name="connsiteY1" fmla="*/ 754700 h 836566"/>
              <a:gd name="connsiteX2" fmla="*/ 580103 w 624426"/>
              <a:gd name="connsiteY2" fmla="*/ 95938 h 836566"/>
              <a:gd name="connsiteX3" fmla="*/ 9832 w 624426"/>
              <a:gd name="connsiteY3" fmla="*/ 17280 h 836566"/>
              <a:gd name="connsiteX0" fmla="*/ 0 w 624426"/>
              <a:gd name="connsiteY0" fmla="*/ 849362 h 868019"/>
              <a:gd name="connsiteX1" fmla="*/ 521109 w 624426"/>
              <a:gd name="connsiteY1" fmla="*/ 754700 h 868019"/>
              <a:gd name="connsiteX2" fmla="*/ 580103 w 624426"/>
              <a:gd name="connsiteY2" fmla="*/ 95938 h 868019"/>
              <a:gd name="connsiteX3" fmla="*/ 9832 w 624426"/>
              <a:gd name="connsiteY3" fmla="*/ 17280 h 868019"/>
              <a:gd name="connsiteX0" fmla="*/ 0 w 624426"/>
              <a:gd name="connsiteY0" fmla="*/ 849362 h 854117"/>
              <a:gd name="connsiteX1" fmla="*/ 521109 w 624426"/>
              <a:gd name="connsiteY1" fmla="*/ 754700 h 854117"/>
              <a:gd name="connsiteX2" fmla="*/ 580103 w 624426"/>
              <a:gd name="connsiteY2" fmla="*/ 95938 h 854117"/>
              <a:gd name="connsiteX3" fmla="*/ 9832 w 624426"/>
              <a:gd name="connsiteY3" fmla="*/ 17280 h 854117"/>
              <a:gd name="connsiteX0" fmla="*/ 0 w 624426"/>
              <a:gd name="connsiteY0" fmla="*/ 857272 h 862027"/>
              <a:gd name="connsiteX1" fmla="*/ 521109 w 624426"/>
              <a:gd name="connsiteY1" fmla="*/ 762610 h 862027"/>
              <a:gd name="connsiteX2" fmla="*/ 580103 w 624426"/>
              <a:gd name="connsiteY2" fmla="*/ 103848 h 862027"/>
              <a:gd name="connsiteX3" fmla="*/ 28120 w 624426"/>
              <a:gd name="connsiteY3" fmla="*/ 13815 h 862027"/>
              <a:gd name="connsiteX0" fmla="*/ 0 w 624426"/>
              <a:gd name="connsiteY0" fmla="*/ 845909 h 850664"/>
              <a:gd name="connsiteX1" fmla="*/ 521109 w 624426"/>
              <a:gd name="connsiteY1" fmla="*/ 751247 h 850664"/>
              <a:gd name="connsiteX2" fmla="*/ 580103 w 624426"/>
              <a:gd name="connsiteY2" fmla="*/ 92485 h 850664"/>
              <a:gd name="connsiteX3" fmla="*/ 28120 w 624426"/>
              <a:gd name="connsiteY3" fmla="*/ 2452 h 850664"/>
              <a:gd name="connsiteX0" fmla="*/ 0 w 624426"/>
              <a:gd name="connsiteY0" fmla="*/ 845909 h 850664"/>
              <a:gd name="connsiteX1" fmla="*/ 521109 w 624426"/>
              <a:gd name="connsiteY1" fmla="*/ 751247 h 850664"/>
              <a:gd name="connsiteX2" fmla="*/ 580103 w 624426"/>
              <a:gd name="connsiteY2" fmla="*/ 92485 h 850664"/>
              <a:gd name="connsiteX3" fmla="*/ 28120 w 624426"/>
              <a:gd name="connsiteY3" fmla="*/ 2452 h 850664"/>
              <a:gd name="connsiteX0" fmla="*/ 0 w 603018"/>
              <a:gd name="connsiteY0" fmla="*/ 843457 h 847609"/>
              <a:gd name="connsiteX1" fmla="*/ 521109 w 603018"/>
              <a:gd name="connsiteY1" fmla="*/ 748795 h 847609"/>
              <a:gd name="connsiteX2" fmla="*/ 549623 w 603018"/>
              <a:gd name="connsiteY2" fmla="*/ 107096 h 847609"/>
              <a:gd name="connsiteX3" fmla="*/ 28120 w 603018"/>
              <a:gd name="connsiteY3" fmla="*/ 0 h 847609"/>
              <a:gd name="connsiteX0" fmla="*/ 0 w 603018"/>
              <a:gd name="connsiteY0" fmla="*/ 843457 h 847609"/>
              <a:gd name="connsiteX1" fmla="*/ 521109 w 603018"/>
              <a:gd name="connsiteY1" fmla="*/ 748795 h 847609"/>
              <a:gd name="connsiteX2" fmla="*/ 549623 w 603018"/>
              <a:gd name="connsiteY2" fmla="*/ 107096 h 847609"/>
              <a:gd name="connsiteX3" fmla="*/ 3533 w 603018"/>
              <a:gd name="connsiteY3" fmla="*/ 0 h 847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018" h="847609">
                <a:moveTo>
                  <a:pt x="0" y="843457"/>
                </a:moveTo>
                <a:cubicBezTo>
                  <a:pt x="285364" y="846588"/>
                  <a:pt x="429505" y="871522"/>
                  <a:pt x="521109" y="748795"/>
                </a:cubicBezTo>
                <a:cubicBezTo>
                  <a:pt x="612713" y="626068"/>
                  <a:pt x="634836" y="229999"/>
                  <a:pt x="549623" y="107096"/>
                </a:cubicBezTo>
                <a:cubicBezTo>
                  <a:pt x="464410" y="-15807"/>
                  <a:pt x="246062" y="3471"/>
                  <a:pt x="3533" y="0"/>
                </a:cubicBezTo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  <a:prstDash val="dash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2B4692-3EF0-DC37-E237-6393F006A7A0}"/>
              </a:ext>
            </a:extLst>
          </p:cNvPr>
          <p:cNvSpPr txBox="1"/>
          <p:nvPr/>
        </p:nvSpPr>
        <p:spPr>
          <a:xfrm>
            <a:off x="5867400" y="4933890"/>
            <a:ext cx="3390187" cy="4001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{</a:t>
            </a:r>
            <a:r>
              <a:rPr lang="en-GB" sz="1600" i="1" dirty="0">
                <a:latin typeface="Cambria" panose="02040503050406030204" pitchFamily="18" charset="0"/>
                <a:ea typeface="Cambria" panose="02040503050406030204" pitchFamily="18" charset="0"/>
              </a:rPr>
              <a:t>x’</a:t>
            </a:r>
            <a:r>
              <a:rPr lang="en-GB" sz="1600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12</a:t>
            </a: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GB" sz="1600" i="1" dirty="0">
                <a:latin typeface="Cambria" panose="02040503050406030204" pitchFamily="18" charset="0"/>
                <a:ea typeface="Cambria" panose="02040503050406030204" pitchFamily="18" charset="0"/>
              </a:rPr>
              <a:t>t</a:t>
            </a: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), </a:t>
            </a:r>
            <a:r>
              <a:rPr lang="en-GB" sz="1600" i="1" dirty="0">
                <a:latin typeface="Cambria" panose="02040503050406030204" pitchFamily="18" charset="0"/>
                <a:ea typeface="Cambria" panose="02040503050406030204" pitchFamily="18" charset="0"/>
              </a:rPr>
              <a:t>x’</a:t>
            </a:r>
            <a:r>
              <a:rPr lang="en-GB" sz="1600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13</a:t>
            </a: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GB" sz="1600" i="1" dirty="0">
                <a:latin typeface="Cambria" panose="02040503050406030204" pitchFamily="18" charset="0"/>
                <a:ea typeface="Cambria" panose="02040503050406030204" pitchFamily="18" charset="0"/>
              </a:rPr>
              <a:t>t</a:t>
            </a: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), </a:t>
            </a:r>
            <a:r>
              <a:rPr lang="en-GB" sz="1600" i="1" dirty="0">
                <a:latin typeface="Cambria" panose="02040503050406030204" pitchFamily="18" charset="0"/>
                <a:ea typeface="Cambria" panose="02040503050406030204" pitchFamily="18" charset="0"/>
              </a:rPr>
              <a:t>x’</a:t>
            </a:r>
            <a:r>
              <a:rPr lang="en-GB" sz="1600" baseline="-25000" dirty="0">
                <a:latin typeface="Cambria" panose="02040503050406030204" pitchFamily="18" charset="0"/>
                <a:ea typeface="Cambria" panose="02040503050406030204" pitchFamily="18" charset="0"/>
              </a:rPr>
              <a:t>23</a:t>
            </a: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(</a:t>
            </a:r>
            <a:r>
              <a:rPr lang="en-GB" sz="1600" i="1" dirty="0">
                <a:latin typeface="Cambria" panose="02040503050406030204" pitchFamily="18" charset="0"/>
                <a:ea typeface="Cambria" panose="02040503050406030204" pitchFamily="18" charset="0"/>
              </a:rPr>
              <a:t>t</a:t>
            </a:r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)}</a:t>
            </a:r>
            <a:endParaRPr lang="en-U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B396B701-332A-25BC-CE61-D25F17727CEF}"/>
              </a:ext>
            </a:extLst>
          </p:cNvPr>
          <p:cNvCxnSpPr>
            <a:cxnSpLocks/>
            <a:stCxn id="48" idx="2"/>
            <a:endCxn id="6" idx="1"/>
          </p:cNvCxnSpPr>
          <p:nvPr/>
        </p:nvCxnSpPr>
        <p:spPr>
          <a:xfrm rot="16200000" flipH="1">
            <a:off x="5183668" y="4450212"/>
            <a:ext cx="104745" cy="1262719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Elbow 15">
            <a:extLst>
              <a:ext uri="{FF2B5EF4-FFF2-40B4-BE49-F238E27FC236}">
                <a16:creationId xmlns:a16="http://schemas.microsoft.com/office/drawing/2014/main" id="{F172A34D-8675-457B-1E45-CC2BEE73D6FA}"/>
              </a:ext>
            </a:extLst>
          </p:cNvPr>
          <p:cNvCxnSpPr>
            <a:cxnSpLocks/>
            <a:stCxn id="6" idx="3"/>
            <a:endCxn id="92" idx="2"/>
          </p:cNvCxnSpPr>
          <p:nvPr/>
        </p:nvCxnSpPr>
        <p:spPr>
          <a:xfrm flipV="1">
            <a:off x="9257587" y="2360770"/>
            <a:ext cx="916353" cy="2773175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5F07782-98DF-708B-832A-32CCE7B99B95}"/>
              </a:ext>
            </a:extLst>
          </p:cNvPr>
          <p:cNvSpPr txBox="1"/>
          <p:nvPr/>
        </p:nvSpPr>
        <p:spPr>
          <a:xfrm>
            <a:off x="6096000" y="5562600"/>
            <a:ext cx="2933495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Many options for redundant </a:t>
            </a:r>
          </a:p>
          <a:p>
            <a:pPr algn="ctr"/>
            <a:r>
              <a:rPr lang="en-GB" dirty="0"/>
              <a:t>measurements and systems</a:t>
            </a:r>
            <a:endParaRPr lang="en-US" dirty="0"/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CEA74584-3918-CCD7-8A8B-853B36D4C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0116A-026C-4783-B1F0-43ADCBF650E8}" type="slidenum">
              <a:rPr lang="en-US" smtClean="0"/>
              <a:t>20</a:t>
            </a:fld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168ACD6-33D6-2AF9-805D-8190E5153C05}"/>
              </a:ext>
            </a:extLst>
          </p:cNvPr>
          <p:cNvCxnSpPr>
            <a:cxnSpLocks/>
          </p:cNvCxnSpPr>
          <p:nvPr/>
        </p:nvCxnSpPr>
        <p:spPr>
          <a:xfrm flipH="1">
            <a:off x="901013" y="3083474"/>
            <a:ext cx="318187" cy="6361"/>
          </a:xfrm>
          <a:prstGeom prst="straightConnector1">
            <a:avLst/>
          </a:prstGeom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731A66C-EC53-3999-46F0-FCF6EA1A4C8C}"/>
              </a:ext>
            </a:extLst>
          </p:cNvPr>
          <p:cNvCxnSpPr>
            <a:cxnSpLocks/>
          </p:cNvCxnSpPr>
          <p:nvPr/>
        </p:nvCxnSpPr>
        <p:spPr>
          <a:xfrm flipH="1">
            <a:off x="914400" y="2800546"/>
            <a:ext cx="318187" cy="6361"/>
          </a:xfrm>
          <a:prstGeom prst="straightConnector1">
            <a:avLst/>
          </a:prstGeom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0AE6AFF-B56C-1A85-15F8-F2909C152128}"/>
              </a:ext>
            </a:extLst>
          </p:cNvPr>
          <p:cNvCxnSpPr>
            <a:cxnSpLocks/>
          </p:cNvCxnSpPr>
          <p:nvPr/>
        </p:nvCxnSpPr>
        <p:spPr>
          <a:xfrm flipH="1">
            <a:off x="914400" y="2508239"/>
            <a:ext cx="318187" cy="6361"/>
          </a:xfrm>
          <a:prstGeom prst="straightConnector1">
            <a:avLst/>
          </a:prstGeom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E48E38C-4A8A-431E-2A91-F38F28103B40}"/>
              </a:ext>
            </a:extLst>
          </p:cNvPr>
          <p:cNvCxnSpPr>
            <a:cxnSpLocks/>
          </p:cNvCxnSpPr>
          <p:nvPr/>
        </p:nvCxnSpPr>
        <p:spPr>
          <a:xfrm flipH="1">
            <a:off x="914400" y="3355866"/>
            <a:ext cx="318187" cy="6361"/>
          </a:xfrm>
          <a:prstGeom prst="straightConnector1">
            <a:avLst/>
          </a:prstGeom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037E161-B35A-BC53-CF46-EFA86BE88718}"/>
              </a:ext>
            </a:extLst>
          </p:cNvPr>
          <p:cNvCxnSpPr>
            <a:cxnSpLocks/>
          </p:cNvCxnSpPr>
          <p:nvPr/>
        </p:nvCxnSpPr>
        <p:spPr>
          <a:xfrm flipH="1">
            <a:off x="914400" y="4635755"/>
            <a:ext cx="318187" cy="6361"/>
          </a:xfrm>
          <a:prstGeom prst="straightConnector1">
            <a:avLst/>
          </a:prstGeom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F1FC39B-97CF-64A5-6757-7E32C661DE4B}"/>
              </a:ext>
            </a:extLst>
          </p:cNvPr>
          <p:cNvCxnSpPr>
            <a:cxnSpLocks/>
          </p:cNvCxnSpPr>
          <p:nvPr/>
        </p:nvCxnSpPr>
        <p:spPr>
          <a:xfrm flipH="1">
            <a:off x="927787" y="4352827"/>
            <a:ext cx="318187" cy="6361"/>
          </a:xfrm>
          <a:prstGeom prst="straightConnector1">
            <a:avLst/>
          </a:prstGeom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C4CE91F-293E-9631-6953-C17CD22C6862}"/>
              </a:ext>
            </a:extLst>
          </p:cNvPr>
          <p:cNvCxnSpPr>
            <a:cxnSpLocks/>
          </p:cNvCxnSpPr>
          <p:nvPr/>
        </p:nvCxnSpPr>
        <p:spPr>
          <a:xfrm flipH="1">
            <a:off x="927787" y="4060520"/>
            <a:ext cx="318187" cy="6361"/>
          </a:xfrm>
          <a:prstGeom prst="straightConnector1">
            <a:avLst/>
          </a:prstGeom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D80CC85B-144F-D620-44CC-E57E5E6D36CF}"/>
              </a:ext>
            </a:extLst>
          </p:cNvPr>
          <p:cNvCxnSpPr>
            <a:cxnSpLocks/>
          </p:cNvCxnSpPr>
          <p:nvPr/>
        </p:nvCxnSpPr>
        <p:spPr>
          <a:xfrm flipH="1">
            <a:off x="927787" y="4908147"/>
            <a:ext cx="318187" cy="6361"/>
          </a:xfrm>
          <a:prstGeom prst="straightConnector1">
            <a:avLst/>
          </a:prstGeom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18D1ECF-4787-F1B6-1455-5A1B8DA351A0}"/>
              </a:ext>
            </a:extLst>
          </p:cNvPr>
          <p:cNvCxnSpPr>
            <a:cxnSpLocks/>
          </p:cNvCxnSpPr>
          <p:nvPr/>
        </p:nvCxnSpPr>
        <p:spPr>
          <a:xfrm flipH="1">
            <a:off x="914400" y="6156689"/>
            <a:ext cx="318187" cy="6361"/>
          </a:xfrm>
          <a:prstGeom prst="straightConnector1">
            <a:avLst/>
          </a:prstGeom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E84DC16F-2ACA-6D01-BF30-64732911FB28}"/>
              </a:ext>
            </a:extLst>
          </p:cNvPr>
          <p:cNvCxnSpPr>
            <a:cxnSpLocks/>
          </p:cNvCxnSpPr>
          <p:nvPr/>
        </p:nvCxnSpPr>
        <p:spPr>
          <a:xfrm flipH="1">
            <a:off x="927787" y="5873761"/>
            <a:ext cx="318187" cy="6361"/>
          </a:xfrm>
          <a:prstGeom prst="straightConnector1">
            <a:avLst/>
          </a:prstGeom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96859320-596C-23E9-5021-F04E67D18548}"/>
              </a:ext>
            </a:extLst>
          </p:cNvPr>
          <p:cNvCxnSpPr>
            <a:cxnSpLocks/>
          </p:cNvCxnSpPr>
          <p:nvPr/>
        </p:nvCxnSpPr>
        <p:spPr>
          <a:xfrm flipH="1">
            <a:off x="927787" y="5581454"/>
            <a:ext cx="318187" cy="6361"/>
          </a:xfrm>
          <a:prstGeom prst="straightConnector1">
            <a:avLst/>
          </a:prstGeom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D135E22F-784D-E291-17DF-352E8010863F}"/>
              </a:ext>
            </a:extLst>
          </p:cNvPr>
          <p:cNvCxnSpPr>
            <a:cxnSpLocks/>
          </p:cNvCxnSpPr>
          <p:nvPr/>
        </p:nvCxnSpPr>
        <p:spPr>
          <a:xfrm flipH="1">
            <a:off x="927787" y="6429081"/>
            <a:ext cx="318187" cy="6361"/>
          </a:xfrm>
          <a:prstGeom prst="straightConnector1">
            <a:avLst/>
          </a:prstGeom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A3EB7305-5BBE-BEBA-942E-82655C3DA6C0}"/>
              </a:ext>
            </a:extLst>
          </p:cNvPr>
          <p:cNvSpPr txBox="1"/>
          <p:nvPr/>
        </p:nvSpPr>
        <p:spPr>
          <a:xfrm rot="16200000">
            <a:off x="-51709" y="4303358"/>
            <a:ext cx="1082349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To user</a:t>
            </a:r>
            <a:r>
              <a:rPr lang="en-US" dirty="0"/>
              <a:t>s</a:t>
            </a:r>
            <a:endParaRPr lang="en-GB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D1EA188-6509-C595-CF47-E22ED175986E}"/>
              </a:ext>
            </a:extLst>
          </p:cNvPr>
          <p:cNvSpPr txBox="1"/>
          <p:nvPr/>
        </p:nvSpPr>
        <p:spPr>
          <a:xfrm rot="16200000">
            <a:off x="-51708" y="2718709"/>
            <a:ext cx="1082349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To user</a:t>
            </a:r>
            <a:r>
              <a:rPr lang="en-US" dirty="0"/>
              <a:t>s</a:t>
            </a:r>
            <a:endParaRPr lang="en-GB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BCC7B9D-1EA2-CECA-F6BD-62D01D56BC18}"/>
              </a:ext>
            </a:extLst>
          </p:cNvPr>
          <p:cNvSpPr txBox="1"/>
          <p:nvPr/>
        </p:nvSpPr>
        <p:spPr>
          <a:xfrm rot="16200000">
            <a:off x="-51708" y="5827359"/>
            <a:ext cx="1082349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To user</a:t>
            </a:r>
            <a:r>
              <a:rPr lang="en-US" dirty="0"/>
              <a:t>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84788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>
            <a:extLst>
              <a:ext uri="{FF2B5EF4-FFF2-40B4-BE49-F238E27FC236}">
                <a16:creationId xmlns:a16="http://schemas.microsoft.com/office/drawing/2014/main" id="{1B3401D9-6E17-15F5-D7E7-799B346D7CEF}"/>
              </a:ext>
            </a:extLst>
          </p:cNvPr>
          <p:cNvSpPr/>
          <p:nvPr/>
        </p:nvSpPr>
        <p:spPr>
          <a:xfrm>
            <a:off x="304800" y="6324600"/>
            <a:ext cx="11353800" cy="4407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97A9E0-367E-E19A-0FE5-D75EB2B43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990" y="76200"/>
            <a:ext cx="11818620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Time measurement and time production networks</a:t>
            </a:r>
            <a:endParaRPr lang="en-US" sz="36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538558-D063-4CAC-4544-53167B3156C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3428895" y="2747733"/>
            <a:ext cx="381105" cy="381105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758E982-9F18-5D43-0062-FC970522784A}"/>
              </a:ext>
            </a:extLst>
          </p:cNvPr>
          <p:cNvCxnSpPr>
            <a:stCxn id="7" idx="3"/>
            <a:endCxn id="10" idx="1"/>
          </p:cNvCxnSpPr>
          <p:nvPr/>
        </p:nvCxnSpPr>
        <p:spPr>
          <a:xfrm>
            <a:off x="3810000" y="2938286"/>
            <a:ext cx="577845" cy="2703"/>
          </a:xfrm>
          <a:prstGeom prst="line">
            <a:avLst/>
          </a:prstGeom>
          <a:ln w="50800" cmpd="dbl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7733694-AB7D-D1D5-BC7A-5634E0FF19FD}"/>
              </a:ext>
            </a:extLst>
          </p:cNvPr>
          <p:cNvCxnSpPr>
            <a:cxnSpLocks/>
            <a:stCxn id="14" idx="3"/>
            <a:endCxn id="7" idx="1"/>
          </p:cNvCxnSpPr>
          <p:nvPr/>
        </p:nvCxnSpPr>
        <p:spPr>
          <a:xfrm flipV="1">
            <a:off x="3014144" y="2938286"/>
            <a:ext cx="414751" cy="2703"/>
          </a:xfrm>
          <a:prstGeom prst="line">
            <a:avLst/>
          </a:prstGeom>
          <a:ln w="50800" cmpd="dbl">
            <a:solidFill>
              <a:schemeClr val="accent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9435042B-DDA5-AC73-539D-87089B2CDCD0}"/>
              </a:ext>
            </a:extLst>
          </p:cNvPr>
          <p:cNvSpPr/>
          <p:nvPr/>
        </p:nvSpPr>
        <p:spPr>
          <a:xfrm>
            <a:off x="2209800" y="2767759"/>
            <a:ext cx="804344" cy="34645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l-GR" sz="1400" dirty="0">
                <a:solidFill>
                  <a:schemeClr val="tx1"/>
                </a:solidFill>
              </a:rPr>
              <a:t>μ</a:t>
            </a:r>
            <a:r>
              <a:rPr lang="en-GB" sz="1400" dirty="0">
                <a:solidFill>
                  <a:schemeClr val="tx1"/>
                </a:solidFill>
              </a:rPr>
              <a:t>stepper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67545BA-C4B9-F6EF-B002-3813DF80496F}"/>
              </a:ext>
            </a:extLst>
          </p:cNvPr>
          <p:cNvCxnSpPr>
            <a:cxnSpLocks/>
            <a:stCxn id="17" idx="3"/>
            <a:endCxn id="14" idx="1"/>
          </p:cNvCxnSpPr>
          <p:nvPr/>
        </p:nvCxnSpPr>
        <p:spPr>
          <a:xfrm>
            <a:off x="1784355" y="2940989"/>
            <a:ext cx="425445" cy="0"/>
          </a:xfrm>
          <a:prstGeom prst="line">
            <a:avLst/>
          </a:prstGeom>
          <a:ln w="50800" cmpd="dbl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04A0F908-518B-BF37-283E-CCF446F271E6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3428895" y="4292274"/>
            <a:ext cx="381105" cy="381105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3DC53FE-3122-D9BE-66C4-7ED3D0B3D4D7}"/>
              </a:ext>
            </a:extLst>
          </p:cNvPr>
          <p:cNvCxnSpPr>
            <a:cxnSpLocks/>
            <a:stCxn id="21" idx="3"/>
            <a:endCxn id="48" idx="1"/>
          </p:cNvCxnSpPr>
          <p:nvPr/>
        </p:nvCxnSpPr>
        <p:spPr>
          <a:xfrm>
            <a:off x="3810000" y="4482827"/>
            <a:ext cx="588303" cy="2703"/>
          </a:xfrm>
          <a:prstGeom prst="line">
            <a:avLst/>
          </a:prstGeom>
          <a:ln w="50800" cmpd="dbl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3CAD805-DA36-755C-30CD-8B0470E36462}"/>
              </a:ext>
            </a:extLst>
          </p:cNvPr>
          <p:cNvCxnSpPr>
            <a:cxnSpLocks/>
            <a:stCxn id="25" idx="3"/>
            <a:endCxn id="21" idx="1"/>
          </p:cNvCxnSpPr>
          <p:nvPr/>
        </p:nvCxnSpPr>
        <p:spPr>
          <a:xfrm flipV="1">
            <a:off x="3014144" y="4482827"/>
            <a:ext cx="414751" cy="2703"/>
          </a:xfrm>
          <a:prstGeom prst="line">
            <a:avLst/>
          </a:prstGeom>
          <a:ln w="50800" cmpd="dbl">
            <a:solidFill>
              <a:schemeClr val="accent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C8373D6A-5B15-FF2F-80FA-3646FAA2AF9A}"/>
              </a:ext>
            </a:extLst>
          </p:cNvPr>
          <p:cNvSpPr/>
          <p:nvPr/>
        </p:nvSpPr>
        <p:spPr>
          <a:xfrm>
            <a:off x="2209800" y="4312300"/>
            <a:ext cx="804344" cy="34645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l-GR" sz="1400" dirty="0">
                <a:solidFill>
                  <a:schemeClr val="tx1"/>
                </a:solidFill>
              </a:rPr>
              <a:t>μ</a:t>
            </a:r>
            <a:r>
              <a:rPr lang="en-GB" sz="1400" dirty="0">
                <a:solidFill>
                  <a:schemeClr val="tx1"/>
                </a:solidFill>
              </a:rPr>
              <a:t>stepper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212505D-CC86-F026-58D2-45BCF01E36C8}"/>
              </a:ext>
            </a:extLst>
          </p:cNvPr>
          <p:cNvCxnSpPr>
            <a:cxnSpLocks/>
            <a:stCxn id="26" idx="3"/>
            <a:endCxn id="25" idx="1"/>
          </p:cNvCxnSpPr>
          <p:nvPr/>
        </p:nvCxnSpPr>
        <p:spPr>
          <a:xfrm>
            <a:off x="1784355" y="4485530"/>
            <a:ext cx="425445" cy="0"/>
          </a:xfrm>
          <a:prstGeom prst="line">
            <a:avLst/>
          </a:prstGeom>
          <a:ln w="50800" cmpd="dbl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7342CD66-E634-4CB0-C345-7946FDC001C0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3428895" y="5816274"/>
            <a:ext cx="381105" cy="381105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BC96391-C463-D991-DD2D-7107DC40EAA6}"/>
              </a:ext>
            </a:extLst>
          </p:cNvPr>
          <p:cNvCxnSpPr>
            <a:cxnSpLocks/>
            <a:stCxn id="28" idx="3"/>
            <a:endCxn id="55" idx="1"/>
          </p:cNvCxnSpPr>
          <p:nvPr/>
        </p:nvCxnSpPr>
        <p:spPr>
          <a:xfrm>
            <a:off x="3810000" y="6006827"/>
            <a:ext cx="588303" cy="2703"/>
          </a:xfrm>
          <a:prstGeom prst="line">
            <a:avLst/>
          </a:prstGeom>
          <a:ln w="50800" cmpd="dbl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EC66691-F9A0-94A3-D508-1C527E74307E}"/>
              </a:ext>
            </a:extLst>
          </p:cNvPr>
          <p:cNvCxnSpPr>
            <a:cxnSpLocks/>
            <a:stCxn id="32" idx="3"/>
            <a:endCxn id="28" idx="1"/>
          </p:cNvCxnSpPr>
          <p:nvPr/>
        </p:nvCxnSpPr>
        <p:spPr>
          <a:xfrm flipV="1">
            <a:off x="3014144" y="6006827"/>
            <a:ext cx="414751" cy="2703"/>
          </a:xfrm>
          <a:prstGeom prst="line">
            <a:avLst/>
          </a:prstGeom>
          <a:ln w="50800" cmpd="dbl">
            <a:solidFill>
              <a:schemeClr val="accent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F24D35ED-F551-CCA7-389C-255A441F593A}"/>
              </a:ext>
            </a:extLst>
          </p:cNvPr>
          <p:cNvSpPr/>
          <p:nvPr/>
        </p:nvSpPr>
        <p:spPr>
          <a:xfrm>
            <a:off x="2209800" y="5836300"/>
            <a:ext cx="804344" cy="34645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l-GR" sz="1400" dirty="0">
                <a:solidFill>
                  <a:schemeClr val="tx1"/>
                </a:solidFill>
              </a:rPr>
              <a:t>μ</a:t>
            </a:r>
            <a:r>
              <a:rPr lang="en-GB" sz="1400" dirty="0">
                <a:solidFill>
                  <a:schemeClr val="tx1"/>
                </a:solidFill>
              </a:rPr>
              <a:t>stepper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784A524-88E7-D24C-215F-AAAD31F71522}"/>
              </a:ext>
            </a:extLst>
          </p:cNvPr>
          <p:cNvCxnSpPr>
            <a:cxnSpLocks/>
            <a:stCxn id="33" idx="3"/>
            <a:endCxn id="32" idx="1"/>
          </p:cNvCxnSpPr>
          <p:nvPr/>
        </p:nvCxnSpPr>
        <p:spPr>
          <a:xfrm>
            <a:off x="1784355" y="6009530"/>
            <a:ext cx="425445" cy="0"/>
          </a:xfrm>
          <a:prstGeom prst="line">
            <a:avLst/>
          </a:prstGeom>
          <a:ln w="50800" cmpd="dbl"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D78EDA5B-3C68-E63D-7809-89B0D2B123CB}"/>
              </a:ext>
            </a:extLst>
          </p:cNvPr>
          <p:cNvSpPr txBox="1"/>
          <p:nvPr/>
        </p:nvSpPr>
        <p:spPr>
          <a:xfrm>
            <a:off x="3244793" y="2460305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Clock 1</a:t>
            </a:r>
            <a:endParaRPr lang="en-US" sz="16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4C298A4-C5BA-74FE-0B29-5728EDB9A409}"/>
              </a:ext>
            </a:extLst>
          </p:cNvPr>
          <p:cNvSpPr txBox="1"/>
          <p:nvPr/>
        </p:nvSpPr>
        <p:spPr>
          <a:xfrm>
            <a:off x="3244793" y="3984305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Clock 2</a:t>
            </a:r>
            <a:endParaRPr lang="en-US" sz="16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0924B01-0972-A5EA-322F-A28CFA6026A8}"/>
              </a:ext>
            </a:extLst>
          </p:cNvPr>
          <p:cNvSpPr txBox="1"/>
          <p:nvPr/>
        </p:nvSpPr>
        <p:spPr>
          <a:xfrm>
            <a:off x="3244793" y="5528846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Clock 3</a:t>
            </a:r>
            <a:endParaRPr lang="en-US" sz="1600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B3BBB1B-FF1C-F114-3DEF-611CE7166A5C}"/>
              </a:ext>
            </a:extLst>
          </p:cNvPr>
          <p:cNvGrpSpPr/>
          <p:nvPr/>
        </p:nvGrpSpPr>
        <p:grpSpPr>
          <a:xfrm>
            <a:off x="4387845" y="2397318"/>
            <a:ext cx="554697" cy="1087341"/>
            <a:chOff x="4387845" y="2036859"/>
            <a:chExt cx="554697" cy="108734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F96A9C3-A598-F190-DE29-AC7D26159FC6}"/>
                </a:ext>
              </a:extLst>
            </p:cNvPr>
            <p:cNvSpPr/>
            <p:nvPr/>
          </p:nvSpPr>
          <p:spPr>
            <a:xfrm>
              <a:off x="4387845" y="2036859"/>
              <a:ext cx="412755" cy="108734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WR</a:t>
              </a:r>
            </a:p>
            <a:p>
              <a:pPr algn="ctr"/>
              <a:r>
                <a:rPr lang="en-GB" dirty="0">
                  <a:solidFill>
                    <a:schemeClr val="tx1"/>
                  </a:solidFill>
                </a:rPr>
                <a:t>S1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335913F-8D94-F446-63C3-8297801F6FC5}"/>
                </a:ext>
              </a:extLst>
            </p:cNvPr>
            <p:cNvSpPr/>
            <p:nvPr/>
          </p:nvSpPr>
          <p:spPr>
            <a:xfrm>
              <a:off x="4800600" y="2971800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21126FE-6988-F388-9FB9-E99F69020EE1}"/>
                </a:ext>
              </a:extLst>
            </p:cNvPr>
            <p:cNvSpPr/>
            <p:nvPr/>
          </p:nvSpPr>
          <p:spPr>
            <a:xfrm>
              <a:off x="4800600" y="211633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C47F28D0-A769-9955-CB8D-436DBBF35841}"/>
                </a:ext>
              </a:extLst>
            </p:cNvPr>
            <p:cNvSpPr/>
            <p:nvPr/>
          </p:nvSpPr>
          <p:spPr>
            <a:xfrm>
              <a:off x="4800600" y="239827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0048B827-13CE-767A-74C4-0321272C578E}"/>
                </a:ext>
              </a:extLst>
            </p:cNvPr>
            <p:cNvSpPr/>
            <p:nvPr/>
          </p:nvSpPr>
          <p:spPr>
            <a:xfrm>
              <a:off x="4800600" y="269164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7861516-7112-2A95-D06F-3E7585A060DD}"/>
              </a:ext>
            </a:extLst>
          </p:cNvPr>
          <p:cNvGrpSpPr/>
          <p:nvPr/>
        </p:nvGrpSpPr>
        <p:grpSpPr>
          <a:xfrm>
            <a:off x="4398303" y="3941859"/>
            <a:ext cx="554697" cy="1087341"/>
            <a:chOff x="4387845" y="2036859"/>
            <a:chExt cx="554697" cy="1087341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4BDE258-615E-9760-D4A0-1721FA7D1364}"/>
                </a:ext>
              </a:extLst>
            </p:cNvPr>
            <p:cNvSpPr/>
            <p:nvPr/>
          </p:nvSpPr>
          <p:spPr>
            <a:xfrm>
              <a:off x="4387845" y="2036859"/>
              <a:ext cx="412755" cy="108734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WR</a:t>
              </a:r>
            </a:p>
            <a:p>
              <a:pPr algn="ctr"/>
              <a:r>
                <a:rPr lang="en-GB" dirty="0">
                  <a:solidFill>
                    <a:schemeClr val="tx1"/>
                  </a:solidFill>
                </a:rPr>
                <a:t>S2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92A754D-9FC9-83A9-BAD1-D5450912C1B2}"/>
                </a:ext>
              </a:extLst>
            </p:cNvPr>
            <p:cNvSpPr/>
            <p:nvPr/>
          </p:nvSpPr>
          <p:spPr>
            <a:xfrm>
              <a:off x="4800600" y="2971800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EF1C407-734F-73ED-920C-CD71F6997A60}"/>
                </a:ext>
              </a:extLst>
            </p:cNvPr>
            <p:cNvSpPr/>
            <p:nvPr/>
          </p:nvSpPr>
          <p:spPr>
            <a:xfrm>
              <a:off x="4800600" y="211633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4D4DE42A-0503-811A-F590-A85AA3ABE8EA}"/>
                </a:ext>
              </a:extLst>
            </p:cNvPr>
            <p:cNvSpPr/>
            <p:nvPr/>
          </p:nvSpPr>
          <p:spPr>
            <a:xfrm>
              <a:off x="4800600" y="239827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AAA465BB-3DEB-A13C-C5FC-D547DA4AA615}"/>
                </a:ext>
              </a:extLst>
            </p:cNvPr>
            <p:cNvSpPr/>
            <p:nvPr/>
          </p:nvSpPr>
          <p:spPr>
            <a:xfrm>
              <a:off x="4800600" y="269164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1C1CF73-374E-DAC0-F398-7924525C4282}"/>
              </a:ext>
            </a:extLst>
          </p:cNvPr>
          <p:cNvGrpSpPr/>
          <p:nvPr/>
        </p:nvGrpSpPr>
        <p:grpSpPr>
          <a:xfrm>
            <a:off x="4398303" y="5465859"/>
            <a:ext cx="554697" cy="1087341"/>
            <a:chOff x="4387845" y="2036859"/>
            <a:chExt cx="554697" cy="1087341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590101C4-B58E-74F8-93B4-77076B294E59}"/>
                </a:ext>
              </a:extLst>
            </p:cNvPr>
            <p:cNvSpPr/>
            <p:nvPr/>
          </p:nvSpPr>
          <p:spPr>
            <a:xfrm>
              <a:off x="4387845" y="2036859"/>
              <a:ext cx="412755" cy="108734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dirty="0">
                  <a:solidFill>
                    <a:schemeClr val="tx1"/>
                  </a:solidFill>
                </a:rPr>
                <a:t>WR</a:t>
              </a:r>
            </a:p>
            <a:p>
              <a:pPr algn="ctr"/>
              <a:r>
                <a:rPr lang="en-GB" dirty="0">
                  <a:solidFill>
                    <a:schemeClr val="tx1"/>
                  </a:solidFill>
                </a:rPr>
                <a:t>S3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24F17F83-7DCA-01AA-26D3-54139C0B6C58}"/>
                </a:ext>
              </a:extLst>
            </p:cNvPr>
            <p:cNvSpPr/>
            <p:nvPr/>
          </p:nvSpPr>
          <p:spPr>
            <a:xfrm>
              <a:off x="4800600" y="2971800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2E8A8B94-20FD-CFAB-8C9E-71E872419962}"/>
                </a:ext>
              </a:extLst>
            </p:cNvPr>
            <p:cNvSpPr/>
            <p:nvPr/>
          </p:nvSpPr>
          <p:spPr>
            <a:xfrm>
              <a:off x="4800600" y="211633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5DD6EEC0-8807-29DA-49D0-2FEE784ED698}"/>
                </a:ext>
              </a:extLst>
            </p:cNvPr>
            <p:cNvSpPr/>
            <p:nvPr/>
          </p:nvSpPr>
          <p:spPr>
            <a:xfrm>
              <a:off x="4800600" y="239827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C250E3CA-142A-84E0-7859-E2878BD8D9C1}"/>
                </a:ext>
              </a:extLst>
            </p:cNvPr>
            <p:cNvSpPr/>
            <p:nvPr/>
          </p:nvSpPr>
          <p:spPr>
            <a:xfrm>
              <a:off x="4800600" y="2691643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38B247A6-F7D1-8BF6-8547-193B3EFF4DA3}"/>
              </a:ext>
            </a:extLst>
          </p:cNvPr>
          <p:cNvSpPr/>
          <p:nvPr/>
        </p:nvSpPr>
        <p:spPr>
          <a:xfrm>
            <a:off x="4912383" y="3089835"/>
            <a:ext cx="802617" cy="2507056"/>
          </a:xfrm>
          <a:custGeom>
            <a:avLst/>
            <a:gdLst>
              <a:gd name="connsiteX0" fmla="*/ 0 w 624426"/>
              <a:gd name="connsiteY0" fmla="*/ 803861 h 836566"/>
              <a:gd name="connsiteX1" fmla="*/ 521109 w 624426"/>
              <a:gd name="connsiteY1" fmla="*/ 754700 h 836566"/>
              <a:gd name="connsiteX2" fmla="*/ 580103 w 624426"/>
              <a:gd name="connsiteY2" fmla="*/ 95938 h 836566"/>
              <a:gd name="connsiteX3" fmla="*/ 9832 w 624426"/>
              <a:gd name="connsiteY3" fmla="*/ 17280 h 836566"/>
              <a:gd name="connsiteX0" fmla="*/ 0 w 624426"/>
              <a:gd name="connsiteY0" fmla="*/ 849362 h 868019"/>
              <a:gd name="connsiteX1" fmla="*/ 521109 w 624426"/>
              <a:gd name="connsiteY1" fmla="*/ 754700 h 868019"/>
              <a:gd name="connsiteX2" fmla="*/ 580103 w 624426"/>
              <a:gd name="connsiteY2" fmla="*/ 95938 h 868019"/>
              <a:gd name="connsiteX3" fmla="*/ 9832 w 624426"/>
              <a:gd name="connsiteY3" fmla="*/ 17280 h 868019"/>
              <a:gd name="connsiteX0" fmla="*/ 0 w 624426"/>
              <a:gd name="connsiteY0" fmla="*/ 849362 h 854117"/>
              <a:gd name="connsiteX1" fmla="*/ 521109 w 624426"/>
              <a:gd name="connsiteY1" fmla="*/ 754700 h 854117"/>
              <a:gd name="connsiteX2" fmla="*/ 580103 w 624426"/>
              <a:gd name="connsiteY2" fmla="*/ 95938 h 854117"/>
              <a:gd name="connsiteX3" fmla="*/ 9832 w 624426"/>
              <a:gd name="connsiteY3" fmla="*/ 17280 h 854117"/>
              <a:gd name="connsiteX0" fmla="*/ 0 w 624426"/>
              <a:gd name="connsiteY0" fmla="*/ 857272 h 862027"/>
              <a:gd name="connsiteX1" fmla="*/ 521109 w 624426"/>
              <a:gd name="connsiteY1" fmla="*/ 762610 h 862027"/>
              <a:gd name="connsiteX2" fmla="*/ 580103 w 624426"/>
              <a:gd name="connsiteY2" fmla="*/ 103848 h 862027"/>
              <a:gd name="connsiteX3" fmla="*/ 28120 w 624426"/>
              <a:gd name="connsiteY3" fmla="*/ 13815 h 862027"/>
              <a:gd name="connsiteX0" fmla="*/ 0 w 624426"/>
              <a:gd name="connsiteY0" fmla="*/ 845909 h 850664"/>
              <a:gd name="connsiteX1" fmla="*/ 521109 w 624426"/>
              <a:gd name="connsiteY1" fmla="*/ 751247 h 850664"/>
              <a:gd name="connsiteX2" fmla="*/ 580103 w 624426"/>
              <a:gd name="connsiteY2" fmla="*/ 92485 h 850664"/>
              <a:gd name="connsiteX3" fmla="*/ 28120 w 624426"/>
              <a:gd name="connsiteY3" fmla="*/ 2452 h 850664"/>
              <a:gd name="connsiteX0" fmla="*/ 0 w 624426"/>
              <a:gd name="connsiteY0" fmla="*/ 845909 h 850664"/>
              <a:gd name="connsiteX1" fmla="*/ 521109 w 624426"/>
              <a:gd name="connsiteY1" fmla="*/ 751247 h 850664"/>
              <a:gd name="connsiteX2" fmla="*/ 580103 w 624426"/>
              <a:gd name="connsiteY2" fmla="*/ 92485 h 850664"/>
              <a:gd name="connsiteX3" fmla="*/ 28120 w 624426"/>
              <a:gd name="connsiteY3" fmla="*/ 2452 h 850664"/>
              <a:gd name="connsiteX0" fmla="*/ 0 w 603018"/>
              <a:gd name="connsiteY0" fmla="*/ 843457 h 847609"/>
              <a:gd name="connsiteX1" fmla="*/ 521109 w 603018"/>
              <a:gd name="connsiteY1" fmla="*/ 748795 h 847609"/>
              <a:gd name="connsiteX2" fmla="*/ 549623 w 603018"/>
              <a:gd name="connsiteY2" fmla="*/ 107096 h 847609"/>
              <a:gd name="connsiteX3" fmla="*/ 28120 w 603018"/>
              <a:gd name="connsiteY3" fmla="*/ 0 h 847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018" h="847609">
                <a:moveTo>
                  <a:pt x="0" y="843457"/>
                </a:moveTo>
                <a:cubicBezTo>
                  <a:pt x="285364" y="846588"/>
                  <a:pt x="429505" y="871522"/>
                  <a:pt x="521109" y="748795"/>
                </a:cubicBezTo>
                <a:cubicBezTo>
                  <a:pt x="612713" y="626068"/>
                  <a:pt x="634836" y="229999"/>
                  <a:pt x="549623" y="107096"/>
                </a:cubicBezTo>
                <a:cubicBezTo>
                  <a:pt x="464410" y="-15807"/>
                  <a:pt x="270649" y="3471"/>
                  <a:pt x="28120" y="0"/>
                </a:cubicBezTo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DF946F88-964D-EC0B-CA4A-5ED0B63089A5}"/>
              </a:ext>
            </a:extLst>
          </p:cNvPr>
          <p:cNvSpPr/>
          <p:nvPr/>
        </p:nvSpPr>
        <p:spPr>
          <a:xfrm>
            <a:off x="4946904" y="3376958"/>
            <a:ext cx="498362" cy="693613"/>
          </a:xfrm>
          <a:custGeom>
            <a:avLst/>
            <a:gdLst>
              <a:gd name="connsiteX0" fmla="*/ 0 w 624426"/>
              <a:gd name="connsiteY0" fmla="*/ 803861 h 836566"/>
              <a:gd name="connsiteX1" fmla="*/ 521109 w 624426"/>
              <a:gd name="connsiteY1" fmla="*/ 754700 h 836566"/>
              <a:gd name="connsiteX2" fmla="*/ 580103 w 624426"/>
              <a:gd name="connsiteY2" fmla="*/ 95938 h 836566"/>
              <a:gd name="connsiteX3" fmla="*/ 9832 w 624426"/>
              <a:gd name="connsiteY3" fmla="*/ 17280 h 836566"/>
              <a:gd name="connsiteX0" fmla="*/ 0 w 624426"/>
              <a:gd name="connsiteY0" fmla="*/ 849362 h 868019"/>
              <a:gd name="connsiteX1" fmla="*/ 521109 w 624426"/>
              <a:gd name="connsiteY1" fmla="*/ 754700 h 868019"/>
              <a:gd name="connsiteX2" fmla="*/ 580103 w 624426"/>
              <a:gd name="connsiteY2" fmla="*/ 95938 h 868019"/>
              <a:gd name="connsiteX3" fmla="*/ 9832 w 624426"/>
              <a:gd name="connsiteY3" fmla="*/ 17280 h 868019"/>
              <a:gd name="connsiteX0" fmla="*/ 0 w 624426"/>
              <a:gd name="connsiteY0" fmla="*/ 849362 h 854117"/>
              <a:gd name="connsiteX1" fmla="*/ 521109 w 624426"/>
              <a:gd name="connsiteY1" fmla="*/ 754700 h 854117"/>
              <a:gd name="connsiteX2" fmla="*/ 580103 w 624426"/>
              <a:gd name="connsiteY2" fmla="*/ 95938 h 854117"/>
              <a:gd name="connsiteX3" fmla="*/ 9832 w 624426"/>
              <a:gd name="connsiteY3" fmla="*/ 17280 h 854117"/>
              <a:gd name="connsiteX0" fmla="*/ 0 w 624426"/>
              <a:gd name="connsiteY0" fmla="*/ 857272 h 862027"/>
              <a:gd name="connsiteX1" fmla="*/ 521109 w 624426"/>
              <a:gd name="connsiteY1" fmla="*/ 762610 h 862027"/>
              <a:gd name="connsiteX2" fmla="*/ 580103 w 624426"/>
              <a:gd name="connsiteY2" fmla="*/ 103848 h 862027"/>
              <a:gd name="connsiteX3" fmla="*/ 28120 w 624426"/>
              <a:gd name="connsiteY3" fmla="*/ 13815 h 862027"/>
              <a:gd name="connsiteX0" fmla="*/ 0 w 624426"/>
              <a:gd name="connsiteY0" fmla="*/ 845909 h 850664"/>
              <a:gd name="connsiteX1" fmla="*/ 521109 w 624426"/>
              <a:gd name="connsiteY1" fmla="*/ 751247 h 850664"/>
              <a:gd name="connsiteX2" fmla="*/ 580103 w 624426"/>
              <a:gd name="connsiteY2" fmla="*/ 92485 h 850664"/>
              <a:gd name="connsiteX3" fmla="*/ 28120 w 624426"/>
              <a:gd name="connsiteY3" fmla="*/ 2452 h 850664"/>
              <a:gd name="connsiteX0" fmla="*/ 0 w 624426"/>
              <a:gd name="connsiteY0" fmla="*/ 845909 h 850664"/>
              <a:gd name="connsiteX1" fmla="*/ 521109 w 624426"/>
              <a:gd name="connsiteY1" fmla="*/ 751247 h 850664"/>
              <a:gd name="connsiteX2" fmla="*/ 580103 w 624426"/>
              <a:gd name="connsiteY2" fmla="*/ 92485 h 850664"/>
              <a:gd name="connsiteX3" fmla="*/ 28120 w 624426"/>
              <a:gd name="connsiteY3" fmla="*/ 2452 h 850664"/>
              <a:gd name="connsiteX0" fmla="*/ 0 w 603018"/>
              <a:gd name="connsiteY0" fmla="*/ 843457 h 847609"/>
              <a:gd name="connsiteX1" fmla="*/ 521109 w 603018"/>
              <a:gd name="connsiteY1" fmla="*/ 748795 h 847609"/>
              <a:gd name="connsiteX2" fmla="*/ 549623 w 603018"/>
              <a:gd name="connsiteY2" fmla="*/ 107096 h 847609"/>
              <a:gd name="connsiteX3" fmla="*/ 28120 w 603018"/>
              <a:gd name="connsiteY3" fmla="*/ 0 h 847609"/>
              <a:gd name="connsiteX0" fmla="*/ 0 w 603018"/>
              <a:gd name="connsiteY0" fmla="*/ 843457 h 847609"/>
              <a:gd name="connsiteX1" fmla="*/ 521109 w 603018"/>
              <a:gd name="connsiteY1" fmla="*/ 748795 h 847609"/>
              <a:gd name="connsiteX2" fmla="*/ 549623 w 603018"/>
              <a:gd name="connsiteY2" fmla="*/ 107096 h 847609"/>
              <a:gd name="connsiteX3" fmla="*/ 3533 w 603018"/>
              <a:gd name="connsiteY3" fmla="*/ 0 h 847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018" h="847609">
                <a:moveTo>
                  <a:pt x="0" y="843457"/>
                </a:moveTo>
                <a:cubicBezTo>
                  <a:pt x="285364" y="846588"/>
                  <a:pt x="429505" y="871522"/>
                  <a:pt x="521109" y="748795"/>
                </a:cubicBezTo>
                <a:cubicBezTo>
                  <a:pt x="612713" y="626068"/>
                  <a:pt x="634836" y="229999"/>
                  <a:pt x="549623" y="107096"/>
                </a:cubicBezTo>
                <a:cubicBezTo>
                  <a:pt x="464410" y="-15807"/>
                  <a:pt x="246062" y="3471"/>
                  <a:pt x="3533" y="0"/>
                </a:cubicBezTo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4" name="Connector: Elbow 73">
            <a:extLst>
              <a:ext uri="{FF2B5EF4-FFF2-40B4-BE49-F238E27FC236}">
                <a16:creationId xmlns:a16="http://schemas.microsoft.com/office/drawing/2014/main" id="{9DA5DAE1-9880-EB18-AD7C-F949AF970FF9}"/>
              </a:ext>
            </a:extLst>
          </p:cNvPr>
          <p:cNvCxnSpPr>
            <a:cxnSpLocks/>
            <a:stCxn id="10" idx="0"/>
            <a:endCxn id="92" idx="1"/>
          </p:cNvCxnSpPr>
          <p:nvPr/>
        </p:nvCxnSpPr>
        <p:spPr>
          <a:xfrm rot="5400000" flipH="1" flipV="1">
            <a:off x="5417310" y="1337629"/>
            <a:ext cx="236603" cy="1882777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8F8B6F9-7BBB-E078-3EE2-12C5AB47412B}"/>
              </a:ext>
            </a:extLst>
          </p:cNvPr>
          <p:cNvGrpSpPr/>
          <p:nvPr/>
        </p:nvGrpSpPr>
        <p:grpSpPr>
          <a:xfrm>
            <a:off x="1229658" y="2397318"/>
            <a:ext cx="554697" cy="1087341"/>
            <a:chOff x="1229658" y="2036859"/>
            <a:chExt cx="554697" cy="1087341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783AE7C-9E50-CE6E-A8DB-B5DC955C7B3E}"/>
                </a:ext>
              </a:extLst>
            </p:cNvPr>
            <p:cNvSpPr/>
            <p:nvPr/>
          </p:nvSpPr>
          <p:spPr>
            <a:xfrm>
              <a:off x="1371600" y="2036859"/>
              <a:ext cx="412755" cy="108734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WR S1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35E96566-43B2-844F-2AD6-A792765C2F7E}"/>
                </a:ext>
              </a:extLst>
            </p:cNvPr>
            <p:cNvSpPr/>
            <p:nvPr/>
          </p:nvSpPr>
          <p:spPr>
            <a:xfrm>
              <a:off x="1229658" y="2971678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C0E66EA1-E956-75F4-62BC-D24EC5FA5F21}"/>
                </a:ext>
              </a:extLst>
            </p:cNvPr>
            <p:cNvSpPr/>
            <p:nvPr/>
          </p:nvSpPr>
          <p:spPr>
            <a:xfrm>
              <a:off x="1229658" y="2116211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D54444CB-B827-65C3-D794-AE84ECCE50F6}"/>
                </a:ext>
              </a:extLst>
            </p:cNvPr>
            <p:cNvSpPr/>
            <p:nvPr/>
          </p:nvSpPr>
          <p:spPr>
            <a:xfrm>
              <a:off x="1229658" y="2398151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A0E0E714-F185-E26A-CDEA-E3F80AC9CBDB}"/>
                </a:ext>
              </a:extLst>
            </p:cNvPr>
            <p:cNvSpPr/>
            <p:nvPr/>
          </p:nvSpPr>
          <p:spPr>
            <a:xfrm>
              <a:off x="1229658" y="2691521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90266A53-4A7D-98CC-30BC-3770174FCFAC}"/>
              </a:ext>
            </a:extLst>
          </p:cNvPr>
          <p:cNvGrpSpPr/>
          <p:nvPr/>
        </p:nvGrpSpPr>
        <p:grpSpPr>
          <a:xfrm>
            <a:off x="1229658" y="3941859"/>
            <a:ext cx="554697" cy="1087341"/>
            <a:chOff x="1229658" y="3713259"/>
            <a:chExt cx="554697" cy="1087341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3D2A1AF-B9E0-552E-B311-CFB714EF29D2}"/>
                </a:ext>
              </a:extLst>
            </p:cNvPr>
            <p:cNvSpPr/>
            <p:nvPr/>
          </p:nvSpPr>
          <p:spPr>
            <a:xfrm>
              <a:off x="1371600" y="3713259"/>
              <a:ext cx="412755" cy="108734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WR S2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41C6D52-D1C2-DD19-2A01-13DF521A2FE5}"/>
                </a:ext>
              </a:extLst>
            </p:cNvPr>
            <p:cNvSpPr/>
            <p:nvPr/>
          </p:nvSpPr>
          <p:spPr>
            <a:xfrm>
              <a:off x="1229658" y="4648078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3F0334D3-E40D-D793-424B-CC14C41A8560}"/>
                </a:ext>
              </a:extLst>
            </p:cNvPr>
            <p:cNvSpPr/>
            <p:nvPr/>
          </p:nvSpPr>
          <p:spPr>
            <a:xfrm>
              <a:off x="1229658" y="3792611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945C0BB5-B604-25AF-9BCF-B33514DDF8CF}"/>
                </a:ext>
              </a:extLst>
            </p:cNvPr>
            <p:cNvSpPr/>
            <p:nvPr/>
          </p:nvSpPr>
          <p:spPr>
            <a:xfrm>
              <a:off x="1229658" y="4074551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47ADF916-25C7-9D70-8F02-2EA5E0A8F33D}"/>
                </a:ext>
              </a:extLst>
            </p:cNvPr>
            <p:cNvSpPr/>
            <p:nvPr/>
          </p:nvSpPr>
          <p:spPr>
            <a:xfrm>
              <a:off x="1229658" y="4367921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E437973F-9C18-74D6-F98F-21AB047F505F}"/>
              </a:ext>
            </a:extLst>
          </p:cNvPr>
          <p:cNvGrpSpPr/>
          <p:nvPr/>
        </p:nvGrpSpPr>
        <p:grpSpPr>
          <a:xfrm>
            <a:off x="1229658" y="5465859"/>
            <a:ext cx="554697" cy="1087341"/>
            <a:chOff x="1229658" y="5389659"/>
            <a:chExt cx="554697" cy="1087341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02C8C17-410C-19A4-EB2B-0C7F8C85D294}"/>
                </a:ext>
              </a:extLst>
            </p:cNvPr>
            <p:cNvSpPr/>
            <p:nvPr/>
          </p:nvSpPr>
          <p:spPr>
            <a:xfrm>
              <a:off x="1371600" y="5389659"/>
              <a:ext cx="412755" cy="108734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WR S3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BBEDDCD1-AF7A-7F4A-C15D-92B13E035BA0}"/>
                </a:ext>
              </a:extLst>
            </p:cNvPr>
            <p:cNvSpPr/>
            <p:nvPr/>
          </p:nvSpPr>
          <p:spPr>
            <a:xfrm>
              <a:off x="1229658" y="6324478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193AF686-BFD2-5156-C6B9-FBF946F5E33A}"/>
                </a:ext>
              </a:extLst>
            </p:cNvPr>
            <p:cNvSpPr/>
            <p:nvPr/>
          </p:nvSpPr>
          <p:spPr>
            <a:xfrm>
              <a:off x="1229658" y="5469011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F3401749-C717-0510-7E9E-3151D0935DAF}"/>
                </a:ext>
              </a:extLst>
            </p:cNvPr>
            <p:cNvSpPr/>
            <p:nvPr/>
          </p:nvSpPr>
          <p:spPr>
            <a:xfrm>
              <a:off x="1229658" y="5750951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810ECCE5-7A64-AB20-4DBF-115FEFB16AEB}"/>
                </a:ext>
              </a:extLst>
            </p:cNvPr>
            <p:cNvSpPr/>
            <p:nvPr/>
          </p:nvSpPr>
          <p:spPr>
            <a:xfrm>
              <a:off x="1229658" y="6044321"/>
              <a:ext cx="141942" cy="6298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6" name="Connector: Elbow 95">
            <a:extLst>
              <a:ext uri="{FF2B5EF4-FFF2-40B4-BE49-F238E27FC236}">
                <a16:creationId xmlns:a16="http://schemas.microsoft.com/office/drawing/2014/main" id="{6C4533CF-361A-17D1-57FB-9737DBF6BFE1}"/>
              </a:ext>
            </a:extLst>
          </p:cNvPr>
          <p:cNvCxnSpPr>
            <a:cxnSpLocks/>
            <a:stCxn id="92" idx="3"/>
            <a:endCxn id="105" idx="3"/>
          </p:cNvCxnSpPr>
          <p:nvPr/>
        </p:nvCxnSpPr>
        <p:spPr>
          <a:xfrm flipH="1" flipV="1">
            <a:off x="4143318" y="1779715"/>
            <a:ext cx="4541003" cy="381000"/>
          </a:xfrm>
          <a:prstGeom prst="bentConnector3">
            <a:avLst>
              <a:gd name="adj1" fmla="val -5034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ectangle 104">
            <a:extLst>
              <a:ext uri="{FF2B5EF4-FFF2-40B4-BE49-F238E27FC236}">
                <a16:creationId xmlns:a16="http://schemas.microsoft.com/office/drawing/2014/main" id="{8F30586A-4518-3A36-E013-E649BAEB0249}"/>
              </a:ext>
            </a:extLst>
          </p:cNvPr>
          <p:cNvSpPr/>
          <p:nvPr/>
        </p:nvSpPr>
        <p:spPr>
          <a:xfrm>
            <a:off x="3010613" y="1579659"/>
            <a:ext cx="1132705" cy="4001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mbria" panose="02040503050406030204" pitchFamily="18" charset="0"/>
                <a:cs typeface="+mn-cs"/>
              </a:rPr>
              <a:t>Correction 1</a:t>
            </a:r>
            <a:r>
              <a:rPr kumimoji="0" lang="en-GB" sz="16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mbria" panose="02040503050406030204" pitchFamily="18" charset="0"/>
                <a:cs typeface="+mn-cs"/>
              </a:rPr>
              <a:t> 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07" name="Connector: Elbow 106">
            <a:extLst>
              <a:ext uri="{FF2B5EF4-FFF2-40B4-BE49-F238E27FC236}">
                <a16:creationId xmlns:a16="http://schemas.microsoft.com/office/drawing/2014/main" id="{8C0484D7-0650-238A-D2E5-90EC50BA00EE}"/>
              </a:ext>
            </a:extLst>
          </p:cNvPr>
          <p:cNvCxnSpPr>
            <a:cxnSpLocks/>
            <a:stCxn id="105" idx="1"/>
            <a:endCxn id="14" idx="0"/>
          </p:cNvCxnSpPr>
          <p:nvPr/>
        </p:nvCxnSpPr>
        <p:spPr>
          <a:xfrm rot="10800000" flipV="1">
            <a:off x="2611973" y="1779715"/>
            <a:ext cx="398641" cy="988044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ectangle 109">
            <a:extLst>
              <a:ext uri="{FF2B5EF4-FFF2-40B4-BE49-F238E27FC236}">
                <a16:creationId xmlns:a16="http://schemas.microsoft.com/office/drawing/2014/main" id="{7F96E026-BA0A-756B-EC76-AEEE65965450}"/>
              </a:ext>
            </a:extLst>
          </p:cNvPr>
          <p:cNvSpPr/>
          <p:nvPr/>
        </p:nvSpPr>
        <p:spPr>
          <a:xfrm>
            <a:off x="3011640" y="3560859"/>
            <a:ext cx="1132705" cy="4001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mbria" panose="02040503050406030204" pitchFamily="18" charset="0"/>
                <a:cs typeface="+mn-cs"/>
              </a:rPr>
              <a:t>Correction 2</a:t>
            </a:r>
            <a:r>
              <a:rPr kumimoji="0" lang="en-GB" sz="16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mbria" panose="02040503050406030204" pitchFamily="18" charset="0"/>
                <a:cs typeface="+mn-cs"/>
              </a:rPr>
              <a:t> 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9C56DE90-1B31-4E20-878F-F61B484E6200}"/>
              </a:ext>
            </a:extLst>
          </p:cNvPr>
          <p:cNvSpPr/>
          <p:nvPr/>
        </p:nvSpPr>
        <p:spPr>
          <a:xfrm>
            <a:off x="3010613" y="6400800"/>
            <a:ext cx="1132705" cy="4001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mbria" panose="02040503050406030204" pitchFamily="18" charset="0"/>
                <a:cs typeface="+mn-cs"/>
              </a:rPr>
              <a:t>Correction 3</a:t>
            </a:r>
            <a:r>
              <a:rPr kumimoji="0" lang="en-GB" sz="16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Cambria" panose="02040503050406030204" pitchFamily="18" charset="0"/>
                <a:cs typeface="+mn-cs"/>
              </a:rPr>
              <a:t> 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12" name="Connector: Elbow 111">
            <a:extLst>
              <a:ext uri="{FF2B5EF4-FFF2-40B4-BE49-F238E27FC236}">
                <a16:creationId xmlns:a16="http://schemas.microsoft.com/office/drawing/2014/main" id="{8DFF611D-5B49-0D4C-27CE-064092E3E811}"/>
              </a:ext>
            </a:extLst>
          </p:cNvPr>
          <p:cNvCxnSpPr>
            <a:cxnSpLocks/>
            <a:stCxn id="92" idx="3"/>
            <a:endCxn id="110" idx="3"/>
          </p:cNvCxnSpPr>
          <p:nvPr/>
        </p:nvCxnSpPr>
        <p:spPr>
          <a:xfrm flipH="1">
            <a:off x="4144345" y="2160715"/>
            <a:ext cx="4539976" cy="1600200"/>
          </a:xfrm>
          <a:prstGeom prst="bentConnector3">
            <a:avLst>
              <a:gd name="adj1" fmla="val -5035"/>
            </a:avLst>
          </a:prstGeom>
          <a:ln w="127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ctor: Elbow 114">
            <a:extLst>
              <a:ext uri="{FF2B5EF4-FFF2-40B4-BE49-F238E27FC236}">
                <a16:creationId xmlns:a16="http://schemas.microsoft.com/office/drawing/2014/main" id="{923F39D7-2B46-6221-61DB-AD9191B2A160}"/>
              </a:ext>
            </a:extLst>
          </p:cNvPr>
          <p:cNvCxnSpPr>
            <a:cxnSpLocks/>
            <a:stCxn id="92" idx="3"/>
            <a:endCxn id="111" idx="3"/>
          </p:cNvCxnSpPr>
          <p:nvPr/>
        </p:nvCxnSpPr>
        <p:spPr>
          <a:xfrm flipH="1">
            <a:off x="4143318" y="2160715"/>
            <a:ext cx="4541003" cy="4440141"/>
          </a:xfrm>
          <a:prstGeom prst="bentConnector3">
            <a:avLst>
              <a:gd name="adj1" fmla="val -5034"/>
            </a:avLst>
          </a:prstGeom>
          <a:ln w="127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ctor: Elbow 117">
            <a:extLst>
              <a:ext uri="{FF2B5EF4-FFF2-40B4-BE49-F238E27FC236}">
                <a16:creationId xmlns:a16="http://schemas.microsoft.com/office/drawing/2014/main" id="{3E6B6D68-1A07-8213-551F-042543C8C70C}"/>
              </a:ext>
            </a:extLst>
          </p:cNvPr>
          <p:cNvCxnSpPr>
            <a:cxnSpLocks/>
            <a:stCxn id="110" idx="1"/>
            <a:endCxn id="25" idx="0"/>
          </p:cNvCxnSpPr>
          <p:nvPr/>
        </p:nvCxnSpPr>
        <p:spPr>
          <a:xfrm rot="10800000" flipV="1">
            <a:off x="2611972" y="3760914"/>
            <a:ext cx="399668" cy="551385"/>
          </a:xfrm>
          <a:prstGeom prst="bentConnector2">
            <a:avLst/>
          </a:prstGeom>
          <a:ln w="127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or: Elbow 120">
            <a:extLst>
              <a:ext uri="{FF2B5EF4-FFF2-40B4-BE49-F238E27FC236}">
                <a16:creationId xmlns:a16="http://schemas.microsoft.com/office/drawing/2014/main" id="{ACA9E84D-0276-A16B-CA46-B28EA1866E06}"/>
              </a:ext>
            </a:extLst>
          </p:cNvPr>
          <p:cNvCxnSpPr>
            <a:cxnSpLocks/>
            <a:stCxn id="111" idx="1"/>
            <a:endCxn id="32" idx="2"/>
          </p:cNvCxnSpPr>
          <p:nvPr/>
        </p:nvCxnSpPr>
        <p:spPr>
          <a:xfrm rot="10800000">
            <a:off x="2611973" y="6182760"/>
            <a:ext cx="398641" cy="418097"/>
          </a:xfrm>
          <a:prstGeom prst="bentConnector2">
            <a:avLst/>
          </a:prstGeom>
          <a:ln w="127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274AB385-6414-2C3B-B0ED-8024A62FCBE8}"/>
              </a:ext>
            </a:extLst>
          </p:cNvPr>
          <p:cNvGrpSpPr/>
          <p:nvPr/>
        </p:nvGrpSpPr>
        <p:grpSpPr>
          <a:xfrm>
            <a:off x="6477000" y="1960659"/>
            <a:ext cx="2374057" cy="400111"/>
            <a:chOff x="9070279" y="1676400"/>
            <a:chExt cx="2374057" cy="400111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8455EF2-C43E-2360-7287-91AC864C5F2E}"/>
                </a:ext>
              </a:extLst>
            </p:cNvPr>
            <p:cNvSpPr/>
            <p:nvPr/>
          </p:nvSpPr>
          <p:spPr>
            <a:xfrm>
              <a:off x="9070279" y="1676400"/>
              <a:ext cx="2207321" cy="40011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GB" sz="1600" dirty="0">
                  <a:solidFill>
                    <a:schemeClr val="tx1"/>
                  </a:solidFill>
                </a:rPr>
                <a:t>Time-scale algorithm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3054312B-96DC-5C7F-B7F0-C3CE6B8020FA}"/>
                </a:ext>
              </a:extLst>
            </p:cNvPr>
            <p:cNvCxnSpPr/>
            <p:nvPr/>
          </p:nvCxnSpPr>
          <p:spPr>
            <a:xfrm>
              <a:off x="11279505" y="1876425"/>
              <a:ext cx="164831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0C9DE8D-9227-2569-CD77-A77157EED0D8}"/>
              </a:ext>
            </a:extLst>
          </p:cNvPr>
          <p:cNvSpPr/>
          <p:nvPr/>
        </p:nvSpPr>
        <p:spPr>
          <a:xfrm>
            <a:off x="4953000" y="4926562"/>
            <a:ext cx="498362" cy="933061"/>
          </a:xfrm>
          <a:custGeom>
            <a:avLst/>
            <a:gdLst>
              <a:gd name="connsiteX0" fmla="*/ 0 w 624426"/>
              <a:gd name="connsiteY0" fmla="*/ 803861 h 836566"/>
              <a:gd name="connsiteX1" fmla="*/ 521109 w 624426"/>
              <a:gd name="connsiteY1" fmla="*/ 754700 h 836566"/>
              <a:gd name="connsiteX2" fmla="*/ 580103 w 624426"/>
              <a:gd name="connsiteY2" fmla="*/ 95938 h 836566"/>
              <a:gd name="connsiteX3" fmla="*/ 9832 w 624426"/>
              <a:gd name="connsiteY3" fmla="*/ 17280 h 836566"/>
              <a:gd name="connsiteX0" fmla="*/ 0 w 624426"/>
              <a:gd name="connsiteY0" fmla="*/ 849362 h 868019"/>
              <a:gd name="connsiteX1" fmla="*/ 521109 w 624426"/>
              <a:gd name="connsiteY1" fmla="*/ 754700 h 868019"/>
              <a:gd name="connsiteX2" fmla="*/ 580103 w 624426"/>
              <a:gd name="connsiteY2" fmla="*/ 95938 h 868019"/>
              <a:gd name="connsiteX3" fmla="*/ 9832 w 624426"/>
              <a:gd name="connsiteY3" fmla="*/ 17280 h 868019"/>
              <a:gd name="connsiteX0" fmla="*/ 0 w 624426"/>
              <a:gd name="connsiteY0" fmla="*/ 849362 h 854117"/>
              <a:gd name="connsiteX1" fmla="*/ 521109 w 624426"/>
              <a:gd name="connsiteY1" fmla="*/ 754700 h 854117"/>
              <a:gd name="connsiteX2" fmla="*/ 580103 w 624426"/>
              <a:gd name="connsiteY2" fmla="*/ 95938 h 854117"/>
              <a:gd name="connsiteX3" fmla="*/ 9832 w 624426"/>
              <a:gd name="connsiteY3" fmla="*/ 17280 h 854117"/>
              <a:gd name="connsiteX0" fmla="*/ 0 w 624426"/>
              <a:gd name="connsiteY0" fmla="*/ 857272 h 862027"/>
              <a:gd name="connsiteX1" fmla="*/ 521109 w 624426"/>
              <a:gd name="connsiteY1" fmla="*/ 762610 h 862027"/>
              <a:gd name="connsiteX2" fmla="*/ 580103 w 624426"/>
              <a:gd name="connsiteY2" fmla="*/ 103848 h 862027"/>
              <a:gd name="connsiteX3" fmla="*/ 28120 w 624426"/>
              <a:gd name="connsiteY3" fmla="*/ 13815 h 862027"/>
              <a:gd name="connsiteX0" fmla="*/ 0 w 624426"/>
              <a:gd name="connsiteY0" fmla="*/ 845909 h 850664"/>
              <a:gd name="connsiteX1" fmla="*/ 521109 w 624426"/>
              <a:gd name="connsiteY1" fmla="*/ 751247 h 850664"/>
              <a:gd name="connsiteX2" fmla="*/ 580103 w 624426"/>
              <a:gd name="connsiteY2" fmla="*/ 92485 h 850664"/>
              <a:gd name="connsiteX3" fmla="*/ 28120 w 624426"/>
              <a:gd name="connsiteY3" fmla="*/ 2452 h 850664"/>
              <a:gd name="connsiteX0" fmla="*/ 0 w 624426"/>
              <a:gd name="connsiteY0" fmla="*/ 845909 h 850664"/>
              <a:gd name="connsiteX1" fmla="*/ 521109 w 624426"/>
              <a:gd name="connsiteY1" fmla="*/ 751247 h 850664"/>
              <a:gd name="connsiteX2" fmla="*/ 580103 w 624426"/>
              <a:gd name="connsiteY2" fmla="*/ 92485 h 850664"/>
              <a:gd name="connsiteX3" fmla="*/ 28120 w 624426"/>
              <a:gd name="connsiteY3" fmla="*/ 2452 h 850664"/>
              <a:gd name="connsiteX0" fmla="*/ 0 w 603018"/>
              <a:gd name="connsiteY0" fmla="*/ 843457 h 847609"/>
              <a:gd name="connsiteX1" fmla="*/ 521109 w 603018"/>
              <a:gd name="connsiteY1" fmla="*/ 748795 h 847609"/>
              <a:gd name="connsiteX2" fmla="*/ 549623 w 603018"/>
              <a:gd name="connsiteY2" fmla="*/ 107096 h 847609"/>
              <a:gd name="connsiteX3" fmla="*/ 28120 w 603018"/>
              <a:gd name="connsiteY3" fmla="*/ 0 h 847609"/>
              <a:gd name="connsiteX0" fmla="*/ 0 w 603018"/>
              <a:gd name="connsiteY0" fmla="*/ 843457 h 847609"/>
              <a:gd name="connsiteX1" fmla="*/ 521109 w 603018"/>
              <a:gd name="connsiteY1" fmla="*/ 748795 h 847609"/>
              <a:gd name="connsiteX2" fmla="*/ 549623 w 603018"/>
              <a:gd name="connsiteY2" fmla="*/ 107096 h 847609"/>
              <a:gd name="connsiteX3" fmla="*/ 3533 w 603018"/>
              <a:gd name="connsiteY3" fmla="*/ 0 h 847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018" h="847609">
                <a:moveTo>
                  <a:pt x="0" y="843457"/>
                </a:moveTo>
                <a:cubicBezTo>
                  <a:pt x="285364" y="846588"/>
                  <a:pt x="429505" y="871522"/>
                  <a:pt x="521109" y="748795"/>
                </a:cubicBezTo>
                <a:cubicBezTo>
                  <a:pt x="612713" y="626068"/>
                  <a:pt x="634836" y="229999"/>
                  <a:pt x="549623" y="107096"/>
                </a:cubicBezTo>
                <a:cubicBezTo>
                  <a:pt x="464410" y="-15807"/>
                  <a:pt x="246062" y="3471"/>
                  <a:pt x="3533" y="0"/>
                </a:cubicBezTo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  <a:prstDash val="dash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7333F915-7BE6-07CD-7C10-CD7DCACCB18F}"/>
              </a:ext>
            </a:extLst>
          </p:cNvPr>
          <p:cNvSpPr/>
          <p:nvPr/>
        </p:nvSpPr>
        <p:spPr>
          <a:xfrm flipV="1">
            <a:off x="4953000" y="2780523"/>
            <a:ext cx="971167" cy="1875809"/>
          </a:xfrm>
          <a:custGeom>
            <a:avLst/>
            <a:gdLst>
              <a:gd name="connsiteX0" fmla="*/ 0 w 624426"/>
              <a:gd name="connsiteY0" fmla="*/ 803861 h 836566"/>
              <a:gd name="connsiteX1" fmla="*/ 521109 w 624426"/>
              <a:gd name="connsiteY1" fmla="*/ 754700 h 836566"/>
              <a:gd name="connsiteX2" fmla="*/ 580103 w 624426"/>
              <a:gd name="connsiteY2" fmla="*/ 95938 h 836566"/>
              <a:gd name="connsiteX3" fmla="*/ 9832 w 624426"/>
              <a:gd name="connsiteY3" fmla="*/ 17280 h 836566"/>
              <a:gd name="connsiteX0" fmla="*/ 0 w 624426"/>
              <a:gd name="connsiteY0" fmla="*/ 849362 h 868019"/>
              <a:gd name="connsiteX1" fmla="*/ 521109 w 624426"/>
              <a:gd name="connsiteY1" fmla="*/ 754700 h 868019"/>
              <a:gd name="connsiteX2" fmla="*/ 580103 w 624426"/>
              <a:gd name="connsiteY2" fmla="*/ 95938 h 868019"/>
              <a:gd name="connsiteX3" fmla="*/ 9832 w 624426"/>
              <a:gd name="connsiteY3" fmla="*/ 17280 h 868019"/>
              <a:gd name="connsiteX0" fmla="*/ 0 w 624426"/>
              <a:gd name="connsiteY0" fmla="*/ 849362 h 854117"/>
              <a:gd name="connsiteX1" fmla="*/ 521109 w 624426"/>
              <a:gd name="connsiteY1" fmla="*/ 754700 h 854117"/>
              <a:gd name="connsiteX2" fmla="*/ 580103 w 624426"/>
              <a:gd name="connsiteY2" fmla="*/ 95938 h 854117"/>
              <a:gd name="connsiteX3" fmla="*/ 9832 w 624426"/>
              <a:gd name="connsiteY3" fmla="*/ 17280 h 854117"/>
              <a:gd name="connsiteX0" fmla="*/ 0 w 624426"/>
              <a:gd name="connsiteY0" fmla="*/ 857272 h 862027"/>
              <a:gd name="connsiteX1" fmla="*/ 521109 w 624426"/>
              <a:gd name="connsiteY1" fmla="*/ 762610 h 862027"/>
              <a:gd name="connsiteX2" fmla="*/ 580103 w 624426"/>
              <a:gd name="connsiteY2" fmla="*/ 103848 h 862027"/>
              <a:gd name="connsiteX3" fmla="*/ 28120 w 624426"/>
              <a:gd name="connsiteY3" fmla="*/ 13815 h 862027"/>
              <a:gd name="connsiteX0" fmla="*/ 0 w 624426"/>
              <a:gd name="connsiteY0" fmla="*/ 845909 h 850664"/>
              <a:gd name="connsiteX1" fmla="*/ 521109 w 624426"/>
              <a:gd name="connsiteY1" fmla="*/ 751247 h 850664"/>
              <a:gd name="connsiteX2" fmla="*/ 580103 w 624426"/>
              <a:gd name="connsiteY2" fmla="*/ 92485 h 850664"/>
              <a:gd name="connsiteX3" fmla="*/ 28120 w 624426"/>
              <a:gd name="connsiteY3" fmla="*/ 2452 h 850664"/>
              <a:gd name="connsiteX0" fmla="*/ 0 w 624426"/>
              <a:gd name="connsiteY0" fmla="*/ 845909 h 850664"/>
              <a:gd name="connsiteX1" fmla="*/ 521109 w 624426"/>
              <a:gd name="connsiteY1" fmla="*/ 751247 h 850664"/>
              <a:gd name="connsiteX2" fmla="*/ 580103 w 624426"/>
              <a:gd name="connsiteY2" fmla="*/ 92485 h 850664"/>
              <a:gd name="connsiteX3" fmla="*/ 28120 w 624426"/>
              <a:gd name="connsiteY3" fmla="*/ 2452 h 850664"/>
              <a:gd name="connsiteX0" fmla="*/ 0 w 603018"/>
              <a:gd name="connsiteY0" fmla="*/ 843457 h 847609"/>
              <a:gd name="connsiteX1" fmla="*/ 521109 w 603018"/>
              <a:gd name="connsiteY1" fmla="*/ 748795 h 847609"/>
              <a:gd name="connsiteX2" fmla="*/ 549623 w 603018"/>
              <a:gd name="connsiteY2" fmla="*/ 107096 h 847609"/>
              <a:gd name="connsiteX3" fmla="*/ 28120 w 603018"/>
              <a:gd name="connsiteY3" fmla="*/ 0 h 847609"/>
              <a:gd name="connsiteX0" fmla="*/ 0 w 603018"/>
              <a:gd name="connsiteY0" fmla="*/ 843457 h 847609"/>
              <a:gd name="connsiteX1" fmla="*/ 521109 w 603018"/>
              <a:gd name="connsiteY1" fmla="*/ 748795 h 847609"/>
              <a:gd name="connsiteX2" fmla="*/ 549623 w 603018"/>
              <a:gd name="connsiteY2" fmla="*/ 107096 h 847609"/>
              <a:gd name="connsiteX3" fmla="*/ 3533 w 603018"/>
              <a:gd name="connsiteY3" fmla="*/ 0 h 847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018" h="847609">
                <a:moveTo>
                  <a:pt x="0" y="843457"/>
                </a:moveTo>
                <a:cubicBezTo>
                  <a:pt x="285364" y="846588"/>
                  <a:pt x="429505" y="871522"/>
                  <a:pt x="521109" y="748795"/>
                </a:cubicBezTo>
                <a:cubicBezTo>
                  <a:pt x="612713" y="626068"/>
                  <a:pt x="634836" y="229999"/>
                  <a:pt x="549623" y="107096"/>
                </a:cubicBezTo>
                <a:cubicBezTo>
                  <a:pt x="464410" y="-15807"/>
                  <a:pt x="246062" y="3471"/>
                  <a:pt x="3533" y="0"/>
                </a:cubicBezTo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  <a:prstDash val="dash"/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B396B701-332A-25BC-CE61-D25F17727CEF}"/>
              </a:ext>
            </a:extLst>
          </p:cNvPr>
          <p:cNvCxnSpPr>
            <a:cxnSpLocks/>
            <a:stCxn id="48" idx="2"/>
            <a:endCxn id="92" idx="2"/>
          </p:cNvCxnSpPr>
          <p:nvPr/>
        </p:nvCxnSpPr>
        <p:spPr>
          <a:xfrm rot="5400000" flipH="1" flipV="1">
            <a:off x="4758456" y="2206995"/>
            <a:ext cx="2668430" cy="2975980"/>
          </a:xfrm>
          <a:prstGeom prst="bentConnector3">
            <a:avLst>
              <a:gd name="adj1" fmla="val -8567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CEA74584-3918-CCD7-8A8B-853B36D4C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0116A-026C-4783-B1F0-43ADCBF650E8}" type="slidenum">
              <a:rPr lang="en-US" smtClean="0"/>
              <a:t>21</a:t>
            </a:fld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B32B002-ECE9-00E0-0280-F20F2261A255}"/>
              </a:ext>
            </a:extLst>
          </p:cNvPr>
          <p:cNvCxnSpPr>
            <a:cxnSpLocks/>
          </p:cNvCxnSpPr>
          <p:nvPr/>
        </p:nvCxnSpPr>
        <p:spPr>
          <a:xfrm flipH="1">
            <a:off x="901013" y="3083474"/>
            <a:ext cx="318187" cy="6361"/>
          </a:xfrm>
          <a:prstGeom prst="straightConnector1">
            <a:avLst/>
          </a:prstGeom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1CEB4C1-604E-B742-D198-1D42A02A5021}"/>
              </a:ext>
            </a:extLst>
          </p:cNvPr>
          <p:cNvCxnSpPr>
            <a:cxnSpLocks/>
          </p:cNvCxnSpPr>
          <p:nvPr/>
        </p:nvCxnSpPr>
        <p:spPr>
          <a:xfrm flipH="1">
            <a:off x="914400" y="2800546"/>
            <a:ext cx="318187" cy="6361"/>
          </a:xfrm>
          <a:prstGeom prst="straightConnector1">
            <a:avLst/>
          </a:prstGeom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2E31F5D-FC5A-6057-11B5-C992B3393D8D}"/>
              </a:ext>
            </a:extLst>
          </p:cNvPr>
          <p:cNvCxnSpPr>
            <a:cxnSpLocks/>
          </p:cNvCxnSpPr>
          <p:nvPr/>
        </p:nvCxnSpPr>
        <p:spPr>
          <a:xfrm flipH="1">
            <a:off x="914400" y="2508239"/>
            <a:ext cx="318187" cy="6361"/>
          </a:xfrm>
          <a:prstGeom prst="straightConnector1">
            <a:avLst/>
          </a:prstGeom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EE77EEE-D183-3F4E-2C13-B425F96105BE}"/>
              </a:ext>
            </a:extLst>
          </p:cNvPr>
          <p:cNvCxnSpPr>
            <a:cxnSpLocks/>
          </p:cNvCxnSpPr>
          <p:nvPr/>
        </p:nvCxnSpPr>
        <p:spPr>
          <a:xfrm flipH="1">
            <a:off x="914400" y="3355866"/>
            <a:ext cx="318187" cy="6361"/>
          </a:xfrm>
          <a:prstGeom prst="straightConnector1">
            <a:avLst/>
          </a:prstGeom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62D85B71-F9A2-D23C-B259-A8555DF58EA5}"/>
              </a:ext>
            </a:extLst>
          </p:cNvPr>
          <p:cNvCxnSpPr>
            <a:cxnSpLocks/>
          </p:cNvCxnSpPr>
          <p:nvPr/>
        </p:nvCxnSpPr>
        <p:spPr>
          <a:xfrm flipH="1">
            <a:off x="914400" y="4635755"/>
            <a:ext cx="318187" cy="6361"/>
          </a:xfrm>
          <a:prstGeom prst="straightConnector1">
            <a:avLst/>
          </a:prstGeom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2705358-238D-97C8-F771-153E68E55BF3}"/>
              </a:ext>
            </a:extLst>
          </p:cNvPr>
          <p:cNvCxnSpPr>
            <a:cxnSpLocks/>
          </p:cNvCxnSpPr>
          <p:nvPr/>
        </p:nvCxnSpPr>
        <p:spPr>
          <a:xfrm flipH="1">
            <a:off x="927787" y="4352827"/>
            <a:ext cx="318187" cy="6361"/>
          </a:xfrm>
          <a:prstGeom prst="straightConnector1">
            <a:avLst/>
          </a:prstGeom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9D5A781-0EB6-E761-914B-E1EB25D7387D}"/>
              </a:ext>
            </a:extLst>
          </p:cNvPr>
          <p:cNvCxnSpPr>
            <a:cxnSpLocks/>
          </p:cNvCxnSpPr>
          <p:nvPr/>
        </p:nvCxnSpPr>
        <p:spPr>
          <a:xfrm flipH="1">
            <a:off x="927787" y="4060520"/>
            <a:ext cx="318187" cy="6361"/>
          </a:xfrm>
          <a:prstGeom prst="straightConnector1">
            <a:avLst/>
          </a:prstGeom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7704EB5-7411-8061-8E3F-7F1C75C47C2C}"/>
              </a:ext>
            </a:extLst>
          </p:cNvPr>
          <p:cNvCxnSpPr>
            <a:cxnSpLocks/>
          </p:cNvCxnSpPr>
          <p:nvPr/>
        </p:nvCxnSpPr>
        <p:spPr>
          <a:xfrm flipH="1">
            <a:off x="927787" y="4908147"/>
            <a:ext cx="318187" cy="6361"/>
          </a:xfrm>
          <a:prstGeom prst="straightConnector1">
            <a:avLst/>
          </a:prstGeom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20157383-960B-C7D8-0C88-81F6E1D5BC8F}"/>
              </a:ext>
            </a:extLst>
          </p:cNvPr>
          <p:cNvCxnSpPr>
            <a:cxnSpLocks/>
          </p:cNvCxnSpPr>
          <p:nvPr/>
        </p:nvCxnSpPr>
        <p:spPr>
          <a:xfrm flipH="1">
            <a:off x="914400" y="6156689"/>
            <a:ext cx="318187" cy="6361"/>
          </a:xfrm>
          <a:prstGeom prst="straightConnector1">
            <a:avLst/>
          </a:prstGeom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47CC9B05-34D8-F1B1-013C-4707F002C8CA}"/>
              </a:ext>
            </a:extLst>
          </p:cNvPr>
          <p:cNvCxnSpPr>
            <a:cxnSpLocks/>
          </p:cNvCxnSpPr>
          <p:nvPr/>
        </p:nvCxnSpPr>
        <p:spPr>
          <a:xfrm flipH="1">
            <a:off x="927787" y="5873761"/>
            <a:ext cx="318187" cy="6361"/>
          </a:xfrm>
          <a:prstGeom prst="straightConnector1">
            <a:avLst/>
          </a:prstGeom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0D343380-047D-DBE9-097C-93D7F47B7CBB}"/>
              </a:ext>
            </a:extLst>
          </p:cNvPr>
          <p:cNvCxnSpPr>
            <a:cxnSpLocks/>
          </p:cNvCxnSpPr>
          <p:nvPr/>
        </p:nvCxnSpPr>
        <p:spPr>
          <a:xfrm flipH="1">
            <a:off x="927787" y="5581454"/>
            <a:ext cx="318187" cy="6361"/>
          </a:xfrm>
          <a:prstGeom prst="straightConnector1">
            <a:avLst/>
          </a:prstGeom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EA903341-16CB-D2C2-C0E7-408BFC21D360}"/>
              </a:ext>
            </a:extLst>
          </p:cNvPr>
          <p:cNvCxnSpPr>
            <a:cxnSpLocks/>
          </p:cNvCxnSpPr>
          <p:nvPr/>
        </p:nvCxnSpPr>
        <p:spPr>
          <a:xfrm flipH="1">
            <a:off x="927787" y="6429081"/>
            <a:ext cx="318187" cy="6361"/>
          </a:xfrm>
          <a:prstGeom prst="straightConnector1">
            <a:avLst/>
          </a:prstGeom>
          <a:ln w="19050">
            <a:solidFill>
              <a:schemeClr val="accent4">
                <a:lumMod val="75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875AEC6E-E977-06EC-A3BD-B3B181D63814}"/>
              </a:ext>
            </a:extLst>
          </p:cNvPr>
          <p:cNvSpPr/>
          <p:nvPr/>
        </p:nvSpPr>
        <p:spPr>
          <a:xfrm>
            <a:off x="197622" y="1371600"/>
            <a:ext cx="2063893" cy="534987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A129E4AB-CBF9-D423-A4D6-FAA315BB00E0}"/>
              </a:ext>
            </a:extLst>
          </p:cNvPr>
          <p:cNvSpPr/>
          <p:nvPr/>
        </p:nvSpPr>
        <p:spPr>
          <a:xfrm>
            <a:off x="4191000" y="1371600"/>
            <a:ext cx="2066544" cy="5351305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425A826-923E-4C67-7D79-7B38669A2284}"/>
              </a:ext>
            </a:extLst>
          </p:cNvPr>
          <p:cNvSpPr txBox="1"/>
          <p:nvPr/>
        </p:nvSpPr>
        <p:spPr>
          <a:xfrm>
            <a:off x="4202629" y="1371600"/>
            <a:ext cx="20554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 measurement</a:t>
            </a:r>
          </a:p>
          <a:p>
            <a:pPr algn="ctr"/>
            <a:r>
              <a:rPr lang="en-GB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network</a:t>
            </a:r>
            <a:endParaRPr lang="en-US" b="1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42A03A4-DAA0-6832-7296-9B0CAEC6470D}"/>
              </a:ext>
            </a:extLst>
          </p:cNvPr>
          <p:cNvSpPr txBox="1"/>
          <p:nvPr/>
        </p:nvSpPr>
        <p:spPr>
          <a:xfrm>
            <a:off x="342010" y="1371600"/>
            <a:ext cx="1762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Time production</a:t>
            </a:r>
          </a:p>
          <a:p>
            <a:pPr algn="ctr"/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network</a:t>
            </a:r>
            <a:endParaRPr lang="en-US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C8D30E5-3C4E-07F6-BA3F-D7C3C2A206E2}"/>
              </a:ext>
            </a:extLst>
          </p:cNvPr>
          <p:cNvSpPr txBox="1"/>
          <p:nvPr/>
        </p:nvSpPr>
        <p:spPr>
          <a:xfrm>
            <a:off x="8153400" y="5029200"/>
            <a:ext cx="3467616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Similar concept proposed by</a:t>
            </a:r>
          </a:p>
          <a:p>
            <a:pPr algn="l"/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Cosart, </a:t>
            </a:r>
            <a:r>
              <a:rPr lang="en-GB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Imlau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Zampetti</a:t>
            </a:r>
            <a:endParaRPr lang="en-GB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GB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IEEE Comms. Mag.</a:t>
            </a:r>
            <a:r>
              <a:rPr lang="en-GB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April 2023, p.28</a:t>
            </a:r>
          </a:p>
        </p:txBody>
      </p:sp>
    </p:spTree>
    <p:extLst>
      <p:ext uri="{BB962C8B-B14F-4D97-AF65-F5344CB8AC3E}">
        <p14:creationId xmlns:p14="http://schemas.microsoft.com/office/powerpoint/2010/main" val="7670659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63FBB-50D9-B54F-6D1F-0B1E088A8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8600"/>
            <a:ext cx="10515600" cy="1325563"/>
          </a:xfrm>
        </p:spPr>
        <p:txBody>
          <a:bodyPr/>
          <a:lstStyle/>
          <a:p>
            <a:r>
              <a:rPr lang="en-GB" dirty="0"/>
              <a:t>Proof-of-principle clock ensemble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6044F7-DDB2-27E2-A1A8-3C393D0D37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0200"/>
            <a:ext cx="10515600" cy="1447799"/>
          </a:xfrm>
        </p:spPr>
        <p:txBody>
          <a:bodyPr>
            <a:normAutofit/>
          </a:bodyPr>
          <a:lstStyle/>
          <a:p>
            <a:r>
              <a:rPr lang="en-GB" sz="2000" dirty="0"/>
              <a:t>Measurement network monitors four ‘clocks’</a:t>
            </a:r>
          </a:p>
          <a:p>
            <a:endParaRPr lang="en-GB" sz="2000" dirty="0"/>
          </a:p>
          <a:p>
            <a:r>
              <a:rPr lang="en-GB" sz="2000" dirty="0"/>
              <a:t>Algorithm: simple mean of clock times </a:t>
            </a:r>
            <a:r>
              <a:rPr lang="en-GB" sz="2000" dirty="0">
                <a:sym typeface="Symbol" panose="05050102010706020507" pitchFamily="18" charset="2"/>
              </a:rPr>
              <a:t> improves stability of production network time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720163-EB52-99EF-B07D-1C35F1471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82900" y="152400"/>
            <a:ext cx="656700" cy="365125"/>
          </a:xfrm>
        </p:spPr>
        <p:txBody>
          <a:bodyPr/>
          <a:lstStyle/>
          <a:p>
            <a:fld id="{3B949BC6-0B50-4768-A024-7AB035D16C10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02A9D1C-2582-1BA8-FD24-0DA71E15F4C4}"/>
              </a:ext>
            </a:extLst>
          </p:cNvPr>
          <p:cNvSpPr/>
          <p:nvPr/>
        </p:nvSpPr>
        <p:spPr>
          <a:xfrm>
            <a:off x="304800" y="6324600"/>
            <a:ext cx="11353800" cy="4407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A7F5CE-C376-1FEF-A9D2-C225D64E311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504" b="2482"/>
          <a:stretch/>
        </p:blipFill>
        <p:spPr>
          <a:xfrm>
            <a:off x="0" y="3276600"/>
            <a:ext cx="12192000" cy="3515360"/>
          </a:xfrm>
          <a:prstGeom prst="rect">
            <a:avLst/>
          </a:prstGeom>
        </p:spPr>
      </p:pic>
      <p:pic>
        <p:nvPicPr>
          <p:cNvPr id="5" name="Picture 4" descr="Rodrigo Gonzalez Escudero - Postdoctoral Researcher - Vrije ...">
            <a:extLst>
              <a:ext uri="{FF2B5EF4-FFF2-40B4-BE49-F238E27FC236}">
                <a16:creationId xmlns:a16="http://schemas.microsoft.com/office/drawing/2014/main" id="{1ECA4217-D23D-D79B-A291-CFCA2B0EC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7858" y="1143000"/>
            <a:ext cx="926725" cy="92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Marc Weiss, PhD - Workshop on Synchronization and Timing Systems">
            <a:extLst>
              <a:ext uri="{FF2B5EF4-FFF2-40B4-BE49-F238E27FC236}">
                <a16:creationId xmlns:a16="http://schemas.microsoft.com/office/drawing/2014/main" id="{112E025D-19E9-2797-91FD-F158D61298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6983" y="1143000"/>
            <a:ext cx="847905" cy="93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759796F-003F-0AEE-104E-0F111302C295}"/>
              </a:ext>
            </a:extLst>
          </p:cNvPr>
          <p:cNvSpPr txBox="1"/>
          <p:nvPr/>
        </p:nvSpPr>
        <p:spPr>
          <a:xfrm>
            <a:off x="8534400" y="2057400"/>
            <a:ext cx="14725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>
                <a:solidFill>
                  <a:srgbClr val="4472C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Rodrigo González</a:t>
            </a:r>
          </a:p>
          <a:p>
            <a:pPr algn="ctr"/>
            <a:r>
              <a:rPr lang="en-GB" sz="1400" b="1" dirty="0">
                <a:solidFill>
                  <a:srgbClr val="4472C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Escudero</a:t>
            </a:r>
            <a:endParaRPr lang="en-US" sz="1400" b="1" dirty="0">
              <a:solidFill>
                <a:srgbClr val="4472C4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8A3C0F-D9CD-19C6-4DA2-7FE081C4A4C9}"/>
              </a:ext>
            </a:extLst>
          </p:cNvPr>
          <p:cNvSpPr txBox="1"/>
          <p:nvPr/>
        </p:nvSpPr>
        <p:spPr>
          <a:xfrm>
            <a:off x="9897323" y="2054423"/>
            <a:ext cx="10429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400" b="1" dirty="0">
                <a:solidFill>
                  <a:srgbClr val="4472C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Marc Weiss</a:t>
            </a:r>
            <a:endParaRPr lang="en-US" sz="1400" b="1" dirty="0">
              <a:solidFill>
                <a:srgbClr val="4472C4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450377-7FD2-E3B8-CAC0-96015E937D88}"/>
              </a:ext>
            </a:extLst>
          </p:cNvPr>
          <p:cNvSpPr txBox="1"/>
          <p:nvPr/>
        </p:nvSpPr>
        <p:spPr>
          <a:xfrm>
            <a:off x="10820400" y="2057400"/>
            <a:ext cx="1361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 err="1">
                <a:solidFill>
                  <a:srgbClr val="4472C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Sougandh</a:t>
            </a:r>
            <a:endParaRPr lang="en-GB" sz="1400" b="1" dirty="0">
              <a:solidFill>
                <a:srgbClr val="4472C4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1400" b="1" dirty="0">
                <a:solidFill>
                  <a:srgbClr val="4472C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Kannoth </a:t>
            </a:r>
            <a:r>
              <a:rPr lang="en-GB" sz="1400" b="1" dirty="0" err="1">
                <a:solidFill>
                  <a:srgbClr val="4472C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Mavila</a:t>
            </a:r>
            <a:endParaRPr lang="en-US" sz="1400" b="1" dirty="0">
              <a:solidFill>
                <a:srgbClr val="4472C4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114787C-199A-1E89-BEEF-7A902D5F8C5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8318" t="23898" r="19984" b="21485"/>
          <a:stretch/>
        </p:blipFill>
        <p:spPr>
          <a:xfrm>
            <a:off x="11125200" y="1141520"/>
            <a:ext cx="697785" cy="930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7927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3F82EA3-8330-7067-E546-5AED62617A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0200"/>
            <a:ext cx="10515600" cy="4351338"/>
          </a:xfrm>
        </p:spPr>
        <p:txBody>
          <a:bodyPr/>
          <a:lstStyle/>
          <a:p>
            <a:r>
              <a:rPr lang="en-GB" dirty="0"/>
              <a:t>Multiple clocks offers not only redundancy, but also more stable network time!</a:t>
            </a:r>
          </a:p>
          <a:p>
            <a:pPr marL="0" indent="0">
              <a:buNone/>
            </a:pPr>
            <a:r>
              <a:rPr lang="en-GB" sz="2000" dirty="0"/>
              <a:t>	</a:t>
            </a:r>
            <a:r>
              <a:rPr lang="en-GB" sz="2000" b="1" dirty="0"/>
              <a:t>Simulation (to be tested in a WR network with real atomic clocks soon):</a:t>
            </a:r>
            <a:endParaRPr lang="en-US" sz="2000" b="1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662059-5BA5-DA1C-BE3A-8F7FBB669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The power of clock ensemble algorithms</a:t>
            </a:r>
            <a:endParaRPr lang="en-US" sz="4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18E203-D917-816D-C5E2-14D7905EE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9BC6-0B50-4768-A024-7AB035D16C10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F369D0A-53D2-5FE0-6842-6077C0AE5D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2438400"/>
            <a:ext cx="8047417" cy="380575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8214A7F-2C11-A3F7-667C-CABA1D54F3BB}"/>
              </a:ext>
            </a:extLst>
          </p:cNvPr>
          <p:cNvSpPr txBox="1"/>
          <p:nvPr/>
        </p:nvSpPr>
        <p:spPr>
          <a:xfrm>
            <a:off x="8578828" y="4759524"/>
            <a:ext cx="2871050" cy="209847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Future UTC(?)</a:t>
            </a:r>
          </a:p>
          <a:p>
            <a:pPr algn="ctr"/>
            <a:endParaRPr lang="en-GB" dirty="0"/>
          </a:p>
          <a:p>
            <a:pPr algn="ctr"/>
            <a:r>
              <a:rPr lang="en-GB" dirty="0" err="1"/>
              <a:t>Échelle</a:t>
            </a:r>
            <a:r>
              <a:rPr lang="en-GB" dirty="0"/>
              <a:t> </a:t>
            </a:r>
            <a:r>
              <a:rPr lang="en-GB" dirty="0" err="1"/>
              <a:t>Atomique</a:t>
            </a:r>
            <a:r>
              <a:rPr lang="en-GB" dirty="0"/>
              <a:t> Libre and TAI based on WR</a:t>
            </a:r>
            <a:r>
              <a:rPr lang="en-GB" sz="1800" dirty="0">
                <a:ea typeface="Cambria" panose="02040503050406030204" pitchFamily="18" charset="0"/>
              </a:rPr>
              <a:t>?</a:t>
            </a:r>
          </a:p>
          <a:p>
            <a:pPr algn="ctr"/>
            <a:endParaRPr lang="en-GB" dirty="0">
              <a:ea typeface="Cambria" panose="02040503050406030204" pitchFamily="18" charset="0"/>
            </a:endParaRPr>
          </a:p>
          <a:p>
            <a:pPr algn="ctr"/>
            <a:r>
              <a:rPr lang="en-GB" sz="1800" dirty="0">
                <a:ea typeface="Cambria" panose="02040503050406030204" pitchFamily="18" charset="0"/>
              </a:rPr>
              <a:t>Circular T every second (instead of daily/weekly)?</a:t>
            </a:r>
            <a:endParaRPr lang="en-US" sz="1800" dirty="0"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882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DA784-2572-05D3-563B-D4C0FD003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93806"/>
            <a:ext cx="10515600" cy="1325563"/>
          </a:xfrm>
        </p:spPr>
        <p:txBody>
          <a:bodyPr/>
          <a:lstStyle/>
          <a:p>
            <a:r>
              <a:rPr lang="en-GB" dirty="0"/>
              <a:t>Layered network &amp; organic growth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1AE976-31B3-6DA6-7DF0-EFABE1B0CA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46380" cy="43513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Start with backbone network</a:t>
            </a:r>
          </a:p>
          <a:p>
            <a:r>
              <a:rPr lang="en-GB" dirty="0"/>
              <a:t>Deploy WR only there where necessary</a:t>
            </a:r>
          </a:p>
          <a:p>
            <a:r>
              <a:rPr lang="en-GB" dirty="0"/>
              <a:t>WR gear can also provide time through other protocols (NTP, PTP)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Energy grids, mobile networks, data </a:t>
            </a:r>
            <a:r>
              <a:rPr lang="en-GB" dirty="0" err="1">
                <a:solidFill>
                  <a:srgbClr val="FF0000"/>
                </a:solidFill>
              </a:rPr>
              <a:t>centers</a:t>
            </a:r>
            <a:r>
              <a:rPr lang="en-GB" dirty="0">
                <a:solidFill>
                  <a:srgbClr val="FF0000"/>
                </a:solidFill>
              </a:rPr>
              <a:t>, financials, … </a:t>
            </a:r>
          </a:p>
          <a:p>
            <a:r>
              <a:rPr lang="en-GB" dirty="0"/>
              <a:t>WDM: add </a:t>
            </a:r>
            <a:r>
              <a:rPr lang="en-GB" dirty="0" err="1"/>
              <a:t>ultrastable</a:t>
            </a:r>
            <a:r>
              <a:rPr lang="en-GB" dirty="0"/>
              <a:t> laser wave</a:t>
            </a:r>
          </a:p>
          <a:p>
            <a:r>
              <a:rPr lang="en-GB" dirty="0"/>
              <a:t>Reserve 2</a:t>
            </a:r>
            <a:r>
              <a:rPr lang="en-GB" dirty="0">
                <a:sym typeface="Symbol" panose="05050102010706020507" pitchFamily="18" charset="2"/>
              </a:rPr>
              <a:t></a:t>
            </a:r>
            <a:r>
              <a:rPr lang="en-GB" dirty="0"/>
              <a:t>4 channels per </a:t>
            </a:r>
            <a:r>
              <a:rPr lang="en-GB" dirty="0" err="1"/>
              <a:t>fiber</a:t>
            </a:r>
            <a:r>
              <a:rPr lang="en-GB" dirty="0"/>
              <a:t> pair</a:t>
            </a:r>
          </a:p>
          <a:p>
            <a:pPr lvl="1"/>
            <a:r>
              <a:rPr lang="en-GB" dirty="0"/>
              <a:t>Fiber 1: 	2</a:t>
            </a:r>
            <a:r>
              <a:rPr lang="en-GB" dirty="0">
                <a:sym typeface="Symbol" panose="05050102010706020507" pitchFamily="18" charset="2"/>
              </a:rPr>
              <a:t></a:t>
            </a:r>
            <a:r>
              <a:rPr lang="en-GB" dirty="0"/>
              <a:t> WR, 2</a:t>
            </a:r>
            <a:r>
              <a:rPr lang="en-GB" dirty="0">
                <a:sym typeface="Symbol" panose="05050102010706020507" pitchFamily="18" charset="2"/>
              </a:rPr>
              <a:t></a:t>
            </a:r>
            <a:r>
              <a:rPr lang="en-GB" dirty="0"/>
              <a:t> WR calibration</a:t>
            </a:r>
          </a:p>
          <a:p>
            <a:pPr lvl="1"/>
            <a:r>
              <a:rPr lang="en-GB" dirty="0"/>
              <a:t>Fiber 2: 	2</a:t>
            </a:r>
            <a:r>
              <a:rPr lang="en-GB" dirty="0">
                <a:sym typeface="Symbol" panose="05050102010706020507" pitchFamily="18" charset="2"/>
              </a:rPr>
              <a:t></a:t>
            </a:r>
            <a:r>
              <a:rPr lang="en-GB" dirty="0"/>
              <a:t> WR, 2</a:t>
            </a:r>
            <a:r>
              <a:rPr lang="en-GB" dirty="0">
                <a:sym typeface="Symbol" panose="05050102010706020507" pitchFamily="18" charset="2"/>
              </a:rPr>
              <a:t></a:t>
            </a:r>
            <a:r>
              <a:rPr lang="en-GB" dirty="0"/>
              <a:t> </a:t>
            </a:r>
            <a:r>
              <a:rPr lang="en-GB" dirty="0" err="1"/>
              <a:t>ultrastable</a:t>
            </a:r>
            <a:r>
              <a:rPr lang="en-GB" dirty="0"/>
              <a:t> laser</a:t>
            </a:r>
          </a:p>
          <a:p>
            <a:pPr lvl="1"/>
            <a:r>
              <a:rPr lang="en-GB" dirty="0"/>
              <a:t>25 GHz spacing?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3A124E-86ED-1E0A-19F8-FFFB5F082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9BC6-0B50-4768-A024-7AB035D16C10}" type="slidenum">
              <a:rPr lang="en-US" smtClean="0"/>
              <a:pPr/>
              <a:t>24</a:t>
            </a:fld>
            <a:endParaRPr lang="en-US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B6AB418-FBBF-BAAA-3B94-D3755B8D1F8D}"/>
              </a:ext>
            </a:extLst>
          </p:cNvPr>
          <p:cNvGrpSpPr>
            <a:grpSpLocks noChangeAspect="1"/>
          </p:cNvGrpSpPr>
          <p:nvPr/>
        </p:nvGrpSpPr>
        <p:grpSpPr>
          <a:xfrm>
            <a:off x="5791200" y="1587646"/>
            <a:ext cx="6096078" cy="4535234"/>
            <a:chOff x="6620519" y="1981200"/>
            <a:chExt cx="5038081" cy="3748127"/>
          </a:xfrm>
        </p:grpSpPr>
        <p:sp>
          <p:nvSpPr>
            <p:cNvPr id="6" name="Cloud 5">
              <a:extLst>
                <a:ext uri="{FF2B5EF4-FFF2-40B4-BE49-F238E27FC236}">
                  <a16:creationId xmlns:a16="http://schemas.microsoft.com/office/drawing/2014/main" id="{A68F84E3-6A77-1BEC-D0DC-3DCD9667AA50}"/>
                </a:ext>
              </a:extLst>
            </p:cNvPr>
            <p:cNvSpPr/>
            <p:nvPr/>
          </p:nvSpPr>
          <p:spPr>
            <a:xfrm>
              <a:off x="7810610" y="2731850"/>
              <a:ext cx="3302567" cy="2997477"/>
            </a:xfrm>
            <a:prstGeom prst="cloud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D0DE655-E8C7-109D-CAB1-AF9705738001}"/>
                </a:ext>
              </a:extLst>
            </p:cNvPr>
            <p:cNvSpPr txBox="1"/>
            <p:nvPr/>
          </p:nvSpPr>
          <p:spPr>
            <a:xfrm>
              <a:off x="6633322" y="2621588"/>
              <a:ext cx="2226163" cy="892960"/>
            </a:xfrm>
            <a:prstGeom prst="rect">
              <a:avLst/>
            </a:prstGeom>
            <a:noFill/>
          </p:spPr>
          <p:txBody>
            <a:bodyPr wrap="square" lIns="64191" tIns="32096" rIns="64191" bIns="32096" rtlCol="0">
              <a:spAutoFit/>
            </a:bodyPr>
            <a:lstStyle/>
            <a:p>
              <a:pPr algn="ctr" defTabSz="385145"/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Bidirectional rings and/or other redundant topologies, over shared or </a:t>
              </a:r>
            </a:p>
            <a:p>
              <a:pPr algn="ctr" defTabSz="385145"/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dedicated dark fiber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ACF577E4-4703-6787-9B93-E4518C416E5E}"/>
                </a:ext>
              </a:extLst>
            </p:cNvPr>
            <p:cNvSpPr/>
            <p:nvPr/>
          </p:nvSpPr>
          <p:spPr>
            <a:xfrm>
              <a:off x="8593921" y="3611694"/>
              <a:ext cx="1807499" cy="1068023"/>
            </a:xfrm>
            <a:prstGeom prst="ellipse">
              <a:avLst/>
            </a:prstGeom>
            <a:noFill/>
            <a:ln w="285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4191" tIns="32096" rIns="64191" bIns="32096" rtlCol="0" anchor="ctr"/>
            <a:lstStyle/>
            <a:p>
              <a:pPr algn="ctr" defTabSz="641909">
                <a:defRPr/>
              </a:pPr>
              <a:endParaRPr lang="en-US" sz="280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2ED2537-E820-39CE-6699-E467DC209A3F}"/>
                </a:ext>
              </a:extLst>
            </p:cNvPr>
            <p:cNvSpPr/>
            <p:nvPr/>
          </p:nvSpPr>
          <p:spPr>
            <a:xfrm>
              <a:off x="8395412" y="3500802"/>
              <a:ext cx="2223935" cy="1292868"/>
            </a:xfrm>
            <a:prstGeom prst="ellipse">
              <a:avLst/>
            </a:prstGeom>
            <a:noFill/>
            <a:ln w="285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4191" tIns="32096" rIns="64191" bIns="32096" rtlCol="0" anchor="ctr"/>
            <a:lstStyle/>
            <a:p>
              <a:pPr algn="ctr" defTabSz="641909">
                <a:defRPr/>
              </a:pPr>
              <a:endParaRPr lang="en-US" sz="280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5A1E30F8-2A57-65E4-CBBF-FF6689521537}"/>
                </a:ext>
              </a:extLst>
            </p:cNvPr>
            <p:cNvSpPr/>
            <p:nvPr/>
          </p:nvSpPr>
          <p:spPr>
            <a:xfrm rot="10800000">
              <a:off x="9223725" y="2831388"/>
              <a:ext cx="208355" cy="252952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4191" tIns="32096" rIns="64191" bIns="32096" rtlCol="0" anchor="ctr"/>
            <a:lstStyle/>
            <a:p>
              <a:pPr algn="ctr" defTabSz="641909">
                <a:defRPr/>
              </a:pPr>
              <a:endParaRPr lang="en-US" sz="280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A1111B72-6A0B-C3A2-C48C-3E14DFD75DCB}"/>
                </a:ext>
              </a:extLst>
            </p:cNvPr>
            <p:cNvSpPr/>
            <p:nvPr/>
          </p:nvSpPr>
          <p:spPr>
            <a:xfrm rot="10800000">
              <a:off x="9589376" y="2836739"/>
              <a:ext cx="208355" cy="252952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4191" tIns="32096" rIns="64191" bIns="32096" rtlCol="0" anchor="ctr"/>
            <a:lstStyle/>
            <a:p>
              <a:pPr algn="ctr" defTabSz="641909">
                <a:defRPr/>
              </a:pPr>
              <a:endParaRPr lang="en-US" sz="280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8F15B9E9-5568-2147-F81A-75A1903BE2BC}"/>
                </a:ext>
              </a:extLst>
            </p:cNvPr>
            <p:cNvCxnSpPr>
              <a:cxnSpLocks/>
              <a:stCxn id="10" idx="0"/>
            </p:cNvCxnSpPr>
            <p:nvPr/>
          </p:nvCxnSpPr>
          <p:spPr>
            <a:xfrm flipH="1">
              <a:off x="9327222" y="3084340"/>
              <a:ext cx="680" cy="434686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A107060E-20C0-13FF-D05C-A56A71741325}"/>
                </a:ext>
              </a:extLst>
            </p:cNvPr>
            <p:cNvCxnSpPr>
              <a:cxnSpLocks/>
              <a:stCxn id="11" idx="0"/>
              <a:endCxn id="16" idx="0"/>
            </p:cNvCxnSpPr>
            <p:nvPr/>
          </p:nvCxnSpPr>
          <p:spPr>
            <a:xfrm>
              <a:off x="9693553" y="3089691"/>
              <a:ext cx="2443" cy="322318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8705669-9654-E1DF-B6A1-3AE28C1E5557}"/>
                </a:ext>
              </a:extLst>
            </p:cNvPr>
            <p:cNvGrpSpPr/>
            <p:nvPr/>
          </p:nvGrpSpPr>
          <p:grpSpPr>
            <a:xfrm>
              <a:off x="9215227" y="3412009"/>
              <a:ext cx="753028" cy="299088"/>
              <a:chOff x="1189117" y="2541809"/>
              <a:chExt cx="910534" cy="383135"/>
            </a:xfrm>
            <a:effectLst>
              <a:glow rad="63500">
                <a:schemeClr val="accent1">
                  <a:satMod val="175000"/>
                  <a:alpha val="40000"/>
                </a:schemeClr>
              </a:glow>
            </a:effectLst>
          </p:grpSpPr>
          <p:pic>
            <p:nvPicPr>
              <p:cNvPr id="15" name="Picture 5">
                <a:extLst>
                  <a:ext uri="{FF2B5EF4-FFF2-40B4-BE49-F238E27FC236}">
                    <a16:creationId xmlns:a16="http://schemas.microsoft.com/office/drawing/2014/main" id="{CB3A4B91-E5B1-BEA3-235E-45B93B911B6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117" y="2685825"/>
                <a:ext cx="658411" cy="2391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6" name="Picture 5">
                <a:extLst>
                  <a:ext uri="{FF2B5EF4-FFF2-40B4-BE49-F238E27FC236}">
                    <a16:creationId xmlns:a16="http://schemas.microsoft.com/office/drawing/2014/main" id="{D1442CCF-744B-3DD8-97E1-F7A0A683E58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1240" y="2541809"/>
                <a:ext cx="658411" cy="2391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D713BDDB-5883-2E36-D319-F15A6DF5AA28}"/>
                </a:ext>
              </a:extLst>
            </p:cNvPr>
            <p:cNvGrpSpPr/>
            <p:nvPr/>
          </p:nvGrpSpPr>
          <p:grpSpPr>
            <a:xfrm>
              <a:off x="10073042" y="3810853"/>
              <a:ext cx="753028" cy="299088"/>
              <a:chOff x="1189117" y="2541809"/>
              <a:chExt cx="910534" cy="383135"/>
            </a:xfrm>
          </p:grpSpPr>
          <p:pic>
            <p:nvPicPr>
              <p:cNvPr id="18" name="Picture 5">
                <a:extLst>
                  <a:ext uri="{FF2B5EF4-FFF2-40B4-BE49-F238E27FC236}">
                    <a16:creationId xmlns:a16="http://schemas.microsoft.com/office/drawing/2014/main" id="{3D04BCE2-C52C-F770-CBBD-09D58BDC502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117" y="2685825"/>
                <a:ext cx="658411" cy="2391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9" name="Picture 5">
                <a:extLst>
                  <a:ext uri="{FF2B5EF4-FFF2-40B4-BE49-F238E27FC236}">
                    <a16:creationId xmlns:a16="http://schemas.microsoft.com/office/drawing/2014/main" id="{07B64B40-B3D1-B91D-4E75-CC03D24CA83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1240" y="2541809"/>
                <a:ext cx="658411" cy="2391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3F47CE0-9000-8606-DD65-99A199715FAC}"/>
                </a:ext>
              </a:extLst>
            </p:cNvPr>
            <p:cNvGrpSpPr/>
            <p:nvPr/>
          </p:nvGrpSpPr>
          <p:grpSpPr>
            <a:xfrm>
              <a:off x="8908173" y="4569840"/>
              <a:ext cx="753028" cy="299088"/>
              <a:chOff x="1189117" y="2541809"/>
              <a:chExt cx="910534" cy="383135"/>
            </a:xfrm>
          </p:grpSpPr>
          <p:pic>
            <p:nvPicPr>
              <p:cNvPr id="21" name="Picture 5">
                <a:extLst>
                  <a:ext uri="{FF2B5EF4-FFF2-40B4-BE49-F238E27FC236}">
                    <a16:creationId xmlns:a16="http://schemas.microsoft.com/office/drawing/2014/main" id="{E3D3F544-8C6E-DE57-28A0-71BB8309657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117" y="2685825"/>
                <a:ext cx="658411" cy="2391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2" name="Picture 5">
                <a:extLst>
                  <a:ext uri="{FF2B5EF4-FFF2-40B4-BE49-F238E27FC236}">
                    <a16:creationId xmlns:a16="http://schemas.microsoft.com/office/drawing/2014/main" id="{2E3F3883-BE96-607D-9D13-A86EACDE7EA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1240" y="2541809"/>
                <a:ext cx="658411" cy="2391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97B1E91-AA76-C492-3FEF-09BC1CCA3E63}"/>
                </a:ext>
              </a:extLst>
            </p:cNvPr>
            <p:cNvGrpSpPr/>
            <p:nvPr/>
          </p:nvGrpSpPr>
          <p:grpSpPr>
            <a:xfrm>
              <a:off x="8217917" y="3924808"/>
              <a:ext cx="782722" cy="299088"/>
              <a:chOff x="1117109" y="2541809"/>
              <a:chExt cx="946443" cy="383135"/>
            </a:xfrm>
          </p:grpSpPr>
          <p:pic>
            <p:nvPicPr>
              <p:cNvPr id="24" name="Picture 5">
                <a:extLst>
                  <a:ext uri="{FF2B5EF4-FFF2-40B4-BE49-F238E27FC236}">
                    <a16:creationId xmlns:a16="http://schemas.microsoft.com/office/drawing/2014/main" id="{C1F0BDD3-7544-CC91-A1EC-BA1BD06FD97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05141" y="2685825"/>
                <a:ext cx="658411" cy="2391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5" name="Picture 5">
                <a:extLst>
                  <a:ext uri="{FF2B5EF4-FFF2-40B4-BE49-F238E27FC236}">
                    <a16:creationId xmlns:a16="http://schemas.microsoft.com/office/drawing/2014/main" id="{EC028637-F43F-749E-3BE2-D87F2F2D566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7109" y="2541809"/>
                <a:ext cx="658411" cy="2391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76D5C805-201B-6F79-76B0-4B58057C2380}"/>
                </a:ext>
              </a:extLst>
            </p:cNvPr>
            <p:cNvCxnSpPr>
              <a:cxnSpLocks/>
            </p:cNvCxnSpPr>
            <p:nvPr/>
          </p:nvCxnSpPr>
          <p:spPr>
            <a:xfrm>
              <a:off x="8442935" y="3360812"/>
              <a:ext cx="298426" cy="19416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09810ED3-1F2E-50DF-C50D-2627D7BD152D}"/>
                </a:ext>
              </a:extLst>
            </p:cNvPr>
            <p:cNvGrpSpPr/>
            <p:nvPr/>
          </p:nvGrpSpPr>
          <p:grpSpPr>
            <a:xfrm>
              <a:off x="10025737" y="4317321"/>
              <a:ext cx="753028" cy="299088"/>
              <a:chOff x="1189117" y="2541809"/>
              <a:chExt cx="910534" cy="383135"/>
            </a:xfrm>
          </p:grpSpPr>
          <p:pic>
            <p:nvPicPr>
              <p:cNvPr id="28" name="Picture 5">
                <a:extLst>
                  <a:ext uri="{FF2B5EF4-FFF2-40B4-BE49-F238E27FC236}">
                    <a16:creationId xmlns:a16="http://schemas.microsoft.com/office/drawing/2014/main" id="{0418BD49-BC4F-840F-1705-58B058AC68C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89117" y="2685825"/>
                <a:ext cx="658411" cy="2391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9" name="Picture 5">
                <a:extLst>
                  <a:ext uri="{FF2B5EF4-FFF2-40B4-BE49-F238E27FC236}">
                    <a16:creationId xmlns:a16="http://schemas.microsoft.com/office/drawing/2014/main" id="{B48AA790-1925-9603-E08E-5E7C4514B83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1240" y="2541809"/>
                <a:ext cx="658411" cy="2391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F44CFA41-FC61-7A64-E1F0-E07AFD22A70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832123" y="3901382"/>
              <a:ext cx="332873" cy="92585"/>
            </a:xfrm>
            <a:prstGeom prst="straightConnector1">
              <a:avLst/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F93B0AD-8EC1-F179-B874-CD26B40E896D}"/>
                </a:ext>
              </a:extLst>
            </p:cNvPr>
            <p:cNvSpPr txBox="1"/>
            <p:nvPr/>
          </p:nvSpPr>
          <p:spPr>
            <a:xfrm>
              <a:off x="6620519" y="5009247"/>
              <a:ext cx="1950934" cy="664036"/>
            </a:xfrm>
            <a:prstGeom prst="rect">
              <a:avLst/>
            </a:prstGeom>
            <a:noFill/>
          </p:spPr>
          <p:txBody>
            <a:bodyPr wrap="square" lIns="64191" tIns="32096" rIns="64191" bIns="32096" rtlCol="0">
              <a:spAutoFit/>
            </a:bodyPr>
            <a:lstStyle/>
            <a:p>
              <a:pPr algn="ctr" defTabSz="641909">
                <a:defRPr/>
              </a:pPr>
              <a:r>
                <a:rPr lang="en-US" sz="1600" dirty="0">
                  <a:solidFill>
                    <a:schemeClr val="accent2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High-reliability UTC</a:t>
              </a:r>
            </a:p>
            <a:p>
              <a:pPr algn="ctr" defTabSz="641909">
                <a:defRPr/>
              </a:pPr>
              <a:r>
                <a:rPr lang="en-US" sz="1600" dirty="0">
                  <a:solidFill>
                    <a:schemeClr val="accent2">
                      <a:lumMod val="7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to cloud over NTP/PTPv2/PTPv2.1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54FC04EF-4986-0CD7-D57C-985C876E11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45179" y="3496720"/>
              <a:ext cx="189768" cy="290223"/>
            </a:xfrm>
            <a:prstGeom prst="straightConnector1">
              <a:avLst/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D6890EAF-5F18-9E43-9114-D3F634C0B1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333550" y="4781226"/>
              <a:ext cx="499367" cy="143903"/>
            </a:xfrm>
            <a:prstGeom prst="straightConnector1">
              <a:avLst/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3195E543-1949-61E2-46A0-1CF378E5D882}"/>
                </a:ext>
              </a:extLst>
            </p:cNvPr>
            <p:cNvCxnSpPr>
              <a:cxnSpLocks/>
            </p:cNvCxnSpPr>
            <p:nvPr/>
          </p:nvCxnSpPr>
          <p:spPr>
            <a:xfrm>
              <a:off x="10428251" y="4640899"/>
              <a:ext cx="200192" cy="253169"/>
            </a:xfrm>
            <a:prstGeom prst="straightConnector1">
              <a:avLst/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DF34F2F-8A58-A763-7BDE-5461B8773CAE}"/>
                </a:ext>
              </a:extLst>
            </p:cNvPr>
            <p:cNvSpPr txBox="1"/>
            <p:nvPr/>
          </p:nvSpPr>
          <p:spPr>
            <a:xfrm>
              <a:off x="10626025" y="3971029"/>
              <a:ext cx="758666" cy="257058"/>
            </a:xfrm>
            <a:prstGeom prst="rect">
              <a:avLst/>
            </a:prstGeom>
            <a:noFill/>
          </p:spPr>
          <p:txBody>
            <a:bodyPr wrap="square" lIns="64191" tIns="32096" rIns="64191" bIns="32096" rtlCol="0">
              <a:spAutoFit/>
            </a:bodyPr>
            <a:lstStyle/>
            <a:p>
              <a:pPr defTabSz="641909">
                <a:defRPr/>
              </a:pPr>
              <a:r>
                <a:rPr lang="en-US" sz="1600" dirty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UTC </a:t>
              </a:r>
              <a:r>
                <a:rPr lang="en-US" sz="1600" dirty="0" err="1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PoP</a:t>
              </a:r>
              <a:endParaRPr lang="en-US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4DDEC00-D658-5808-E414-BCE33355A266}"/>
                </a:ext>
              </a:extLst>
            </p:cNvPr>
            <p:cNvSpPr txBox="1"/>
            <p:nvPr/>
          </p:nvSpPr>
          <p:spPr>
            <a:xfrm>
              <a:off x="7851373" y="3644830"/>
              <a:ext cx="764421" cy="257058"/>
            </a:xfrm>
            <a:prstGeom prst="rect">
              <a:avLst/>
            </a:prstGeom>
            <a:noFill/>
          </p:spPr>
          <p:txBody>
            <a:bodyPr wrap="square" lIns="64191" tIns="32096" rIns="64191" bIns="32096" rtlCol="0">
              <a:spAutoFit/>
            </a:bodyPr>
            <a:lstStyle/>
            <a:p>
              <a:pPr defTabSz="641909">
                <a:defRPr/>
              </a:pPr>
              <a:r>
                <a:rPr lang="en-US" sz="1600" dirty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UTC </a:t>
              </a:r>
              <a:r>
                <a:rPr lang="en-US" sz="1600" dirty="0" err="1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PoP</a:t>
              </a:r>
              <a:endParaRPr lang="en-US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B8DB86B-54A0-F967-3F35-84919E3477B7}"/>
                </a:ext>
              </a:extLst>
            </p:cNvPr>
            <p:cNvSpPr txBox="1"/>
            <p:nvPr/>
          </p:nvSpPr>
          <p:spPr>
            <a:xfrm>
              <a:off x="8643461" y="4871069"/>
              <a:ext cx="745858" cy="257058"/>
            </a:xfrm>
            <a:prstGeom prst="rect">
              <a:avLst/>
            </a:prstGeom>
            <a:noFill/>
          </p:spPr>
          <p:txBody>
            <a:bodyPr wrap="square" lIns="64191" tIns="32096" rIns="64191" bIns="32096" rtlCol="0">
              <a:spAutoFit/>
            </a:bodyPr>
            <a:lstStyle/>
            <a:p>
              <a:pPr defTabSz="641909">
                <a:defRPr/>
              </a:pPr>
              <a:r>
                <a:rPr lang="en-US" sz="1600" dirty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UTC </a:t>
              </a:r>
              <a:r>
                <a:rPr lang="en-US" sz="1600" dirty="0" err="1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PoP</a:t>
              </a:r>
              <a:endParaRPr lang="en-US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B5C11710-809F-04AD-A09B-D2E4ADA9F14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458189" y="3187738"/>
              <a:ext cx="51580" cy="191564"/>
            </a:xfrm>
            <a:prstGeom prst="straightConnector1">
              <a:avLst/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734B1161-B8BA-789B-D593-F692D694704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63541" y="2450998"/>
              <a:ext cx="167223" cy="26554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96E2F01-9018-10BB-1C75-7466C319D988}"/>
                </a:ext>
              </a:extLst>
            </p:cNvPr>
            <p:cNvSpPr txBox="1"/>
            <p:nvPr/>
          </p:nvSpPr>
          <p:spPr>
            <a:xfrm>
              <a:off x="8499445" y="1981200"/>
              <a:ext cx="3159155" cy="4832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41909">
                <a:defRPr/>
              </a:pPr>
              <a:r>
                <a:rPr lang="en-US" sz="16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Redundant UTC time inputs </a:t>
              </a:r>
            </a:p>
            <a:p>
              <a:pPr algn="ctr" defTabSz="641909">
                <a:defRPr/>
              </a:pPr>
              <a:r>
                <a:rPr lang="en-US" sz="16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(e.g. NMI, GPSDO, Galileo receiver, …)</a:t>
              </a: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99AA9A4E-B9DA-7535-023E-31E27E3DFA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90833" y="2478189"/>
              <a:ext cx="167223" cy="26554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946BD7AA-9A34-1AF1-26BB-C1203D9206C9}"/>
                </a:ext>
              </a:extLst>
            </p:cNvPr>
            <p:cNvSpPr txBox="1"/>
            <p:nvPr/>
          </p:nvSpPr>
          <p:spPr>
            <a:xfrm>
              <a:off x="9774654" y="4727053"/>
              <a:ext cx="745858" cy="257058"/>
            </a:xfrm>
            <a:prstGeom prst="rect">
              <a:avLst/>
            </a:prstGeom>
            <a:noFill/>
          </p:spPr>
          <p:txBody>
            <a:bodyPr wrap="square" lIns="64191" tIns="32096" rIns="64191" bIns="32096" rtlCol="0">
              <a:spAutoFit/>
            </a:bodyPr>
            <a:lstStyle/>
            <a:p>
              <a:pPr defTabSz="641909">
                <a:defRPr/>
              </a:pPr>
              <a:r>
                <a:rPr lang="en-US" sz="1600" dirty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UTC </a:t>
              </a:r>
              <a:r>
                <a:rPr lang="en-US" sz="1600" dirty="0" err="1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PoP</a:t>
              </a:r>
              <a:endParaRPr lang="en-US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7F919B8A-F700-513A-BF1C-61B96AE69B46}"/>
                </a:ext>
              </a:extLst>
            </p:cNvPr>
            <p:cNvSpPr txBox="1"/>
            <p:nvPr/>
          </p:nvSpPr>
          <p:spPr>
            <a:xfrm>
              <a:off x="9643554" y="3021694"/>
              <a:ext cx="1312687" cy="409674"/>
            </a:xfrm>
            <a:prstGeom prst="rect">
              <a:avLst/>
            </a:prstGeom>
            <a:noFill/>
          </p:spPr>
          <p:txBody>
            <a:bodyPr wrap="square" lIns="64191" tIns="32096" rIns="64191" bIns="32096" rtlCol="0">
              <a:spAutoFit/>
            </a:bodyPr>
            <a:lstStyle/>
            <a:p>
              <a:pPr algn="ctr" defTabSz="641909">
                <a:defRPr/>
              </a:pPr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WR Grandmasters </a:t>
              </a:r>
            </a:p>
            <a:p>
              <a:pPr algn="ctr" defTabSz="641909">
                <a:defRPr/>
              </a:pPr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(GMs)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B734963-85A8-227F-A9A8-BC8112A8AE10}"/>
                </a:ext>
              </a:extLst>
            </p:cNvPr>
            <p:cNvSpPr txBox="1"/>
            <p:nvPr/>
          </p:nvSpPr>
          <p:spPr>
            <a:xfrm>
              <a:off x="8908875" y="4006559"/>
              <a:ext cx="1312687" cy="409674"/>
            </a:xfrm>
            <a:prstGeom prst="rect">
              <a:avLst/>
            </a:prstGeom>
            <a:noFill/>
          </p:spPr>
          <p:txBody>
            <a:bodyPr wrap="square" lIns="64191" tIns="32096" rIns="64191" bIns="32096" rtlCol="0">
              <a:spAutoFit/>
            </a:bodyPr>
            <a:lstStyle/>
            <a:p>
              <a:pPr algn="ctr" defTabSz="641909">
                <a:defRPr/>
              </a:pPr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WR Boundary </a:t>
              </a:r>
            </a:p>
            <a:p>
              <a:pPr algn="ctr" defTabSz="641909">
                <a:defRPr/>
              </a:pPr>
              <a:r>
                <a:rPr lang="en-US" sz="1400" dirty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Clocks (BCs)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FB8BFBA-D645-E4B4-C86C-F427A2788D84}"/>
              </a:ext>
            </a:extLst>
          </p:cNvPr>
          <p:cNvSpPr txBox="1"/>
          <p:nvPr/>
        </p:nvSpPr>
        <p:spPr>
          <a:xfrm>
            <a:off x="2928456" y="6172200"/>
            <a:ext cx="52788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See also: </a:t>
            </a:r>
            <a:r>
              <a:rPr lang="en-GB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Krehlik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et al., </a:t>
            </a:r>
            <a:r>
              <a:rPr lang="en-GB" sz="1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IEEE TUFFC </a:t>
            </a:r>
            <a:r>
              <a:rPr lang="en-GB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64,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1884 (2017), and:</a:t>
            </a:r>
          </a:p>
          <a:p>
            <a:pPr algn="l"/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CLONETS Deliverables, </a:t>
            </a:r>
            <a:r>
              <a:rPr lang="nl-NL" sz="1600" dirty="0"/>
              <a:t>https://www.clonets.eu/clonets.html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12654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893090EF-AFD0-4638-88DC-6B1F01297662}"/>
              </a:ext>
            </a:extLst>
          </p:cNvPr>
          <p:cNvGrpSpPr>
            <a:grpSpLocks noChangeAspect="1"/>
          </p:cNvGrpSpPr>
          <p:nvPr/>
        </p:nvGrpSpPr>
        <p:grpSpPr>
          <a:xfrm>
            <a:off x="6928961" y="1361209"/>
            <a:ext cx="4958239" cy="4904343"/>
            <a:chOff x="3537381" y="533400"/>
            <a:chExt cx="4507490" cy="4458494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8E016DEA-7A41-4A82-92D1-B90626CAC2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6455"/>
            <a:stretch/>
          </p:blipFill>
          <p:spPr>
            <a:xfrm>
              <a:off x="3657600" y="533400"/>
              <a:ext cx="4387271" cy="4419777"/>
            </a:xfrm>
            <a:prstGeom prst="rect">
              <a:avLst/>
            </a:prstGeom>
          </p:spPr>
        </p:pic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F7D20F88-D1CE-4012-A2D1-7B0DFFCB72C0}"/>
                </a:ext>
              </a:extLst>
            </p:cNvPr>
            <p:cNvSpPr/>
            <p:nvPr/>
          </p:nvSpPr>
          <p:spPr>
            <a:xfrm>
              <a:off x="3537381" y="533400"/>
              <a:ext cx="4507490" cy="4458494"/>
            </a:xfrm>
            <a:prstGeom prst="rect">
              <a:avLst/>
            </a:prstGeom>
            <a:solidFill>
              <a:srgbClr val="FFFFFF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B091C87-FB53-4C37-B8BE-A39D11AD2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6200"/>
            <a:ext cx="10515600" cy="1325563"/>
          </a:xfr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01D7E813-6082-4761-AFBB-F960FD42A5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399" y="1676399"/>
            <a:ext cx="2481341" cy="4546563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 b="1" dirty="0"/>
              <a:t>VU Amsterdam</a:t>
            </a:r>
          </a:p>
          <a:p>
            <a:pPr marL="0" indent="0">
              <a:buNone/>
            </a:pPr>
            <a:r>
              <a:rPr lang="en-US" sz="1400" dirty="0"/>
              <a:t>Rodrigo Gonzalez Escudero</a:t>
            </a:r>
          </a:p>
          <a:p>
            <a:pPr marL="0" indent="0">
              <a:buNone/>
            </a:pPr>
            <a:r>
              <a:rPr lang="en-US" sz="1400" dirty="0"/>
              <a:t>Marc A. Weiss (ext. consultant)</a:t>
            </a:r>
          </a:p>
          <a:p>
            <a:pPr marL="0" indent="0">
              <a:buNone/>
            </a:pPr>
            <a:r>
              <a:rPr lang="en-US" sz="1400" dirty="0" err="1"/>
              <a:t>Sougandh</a:t>
            </a:r>
            <a:r>
              <a:rPr lang="en-US" sz="1400" dirty="0"/>
              <a:t> Kannoth </a:t>
            </a:r>
            <a:r>
              <a:rPr lang="en-US" sz="1400" dirty="0" err="1"/>
              <a:t>Mavila</a:t>
            </a:r>
            <a:endParaRPr lang="en-US" sz="1400" dirty="0"/>
          </a:p>
          <a:p>
            <a:pPr marL="0" indent="0">
              <a:buNone/>
            </a:pPr>
            <a:r>
              <a:rPr lang="en-US" sz="1400" dirty="0"/>
              <a:t>Rob </a:t>
            </a:r>
            <a:r>
              <a:rPr lang="en-US" sz="1400" dirty="0" err="1"/>
              <a:t>Kortekaas</a:t>
            </a:r>
            <a:endParaRPr lang="en-US" sz="1400" dirty="0"/>
          </a:p>
          <a:p>
            <a:pPr marL="0" indent="0">
              <a:buNone/>
            </a:pPr>
            <a:r>
              <a:rPr lang="en-US" sz="1400" dirty="0"/>
              <a:t>Kjeld </a:t>
            </a:r>
            <a:r>
              <a:rPr lang="en-US" sz="1400" dirty="0" err="1"/>
              <a:t>Eikema</a:t>
            </a: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400" b="1" dirty="0"/>
              <a:t>TU Delft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400" dirty="0"/>
              <a:t>Han Dun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400" dirty="0" err="1"/>
              <a:t>Cherif</a:t>
            </a:r>
            <a:r>
              <a:rPr lang="en-US" sz="1400" dirty="0"/>
              <a:t> Diouf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400" dirty="0"/>
              <a:t>Christian Tiberius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400" dirty="0"/>
              <a:t>Gerard Janssen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400" b="1" dirty="0"/>
              <a:t>VSL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400" dirty="0"/>
              <a:t>Erik </a:t>
            </a:r>
            <a:r>
              <a:rPr lang="en-US" sz="1400" dirty="0" err="1"/>
              <a:t>Dierikx</a:t>
            </a: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400" dirty="0"/>
              <a:t>Yan </a:t>
            </a:r>
            <a:r>
              <a:rPr lang="en-US" sz="1400" dirty="0" err="1"/>
              <a:t>Xie</a:t>
            </a:r>
            <a:endParaRPr lang="en-US" sz="1400" dirty="0"/>
          </a:p>
          <a:p>
            <a:pPr marL="0" indent="0">
              <a:buNone/>
            </a:pPr>
            <a:endParaRPr lang="en-US" sz="1400" dirty="0"/>
          </a:p>
        </p:txBody>
      </p:sp>
      <p:sp>
        <p:nvSpPr>
          <p:cNvPr id="26" name="Content Placeholder 22">
            <a:extLst>
              <a:ext uri="{FF2B5EF4-FFF2-40B4-BE49-F238E27FC236}">
                <a16:creationId xmlns:a16="http://schemas.microsoft.com/office/drawing/2014/main" id="{F5A082DB-4A46-488C-A630-C57DCE0A3D8B}"/>
              </a:ext>
            </a:extLst>
          </p:cNvPr>
          <p:cNvSpPr txBox="1">
            <a:spLocks/>
          </p:cNvSpPr>
          <p:nvPr/>
        </p:nvSpPr>
        <p:spPr>
          <a:xfrm>
            <a:off x="3505200" y="1676400"/>
            <a:ext cx="2166859" cy="45891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University of Amsterdam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Klaasjan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van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Druten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Sumit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Sarkar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Philippe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Bouyer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Florian Schreck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JIVE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Paul Boven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SURF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Rob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Smets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Sander </a:t>
            </a:r>
            <a:r>
              <a:rPr lang="en-US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Klemann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Paul Klop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White Rabbit team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" name="Picture 7" descr="https://encrypted-tbn1.gstatic.com/images?q=tbn:ANd9GcStwYEPEITBfFP83kepnPACsVZ6jJQUPZ29Exe47AnqlFoo_CJocU-uGx9g">
            <a:extLst>
              <a:ext uri="{FF2B5EF4-FFF2-40B4-BE49-F238E27FC236}">
                <a16:creationId xmlns:a16="http://schemas.microsoft.com/office/drawing/2014/main" id="{414846D0-1D44-4BBF-AE00-D3A23E752A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5237100"/>
            <a:ext cx="453986" cy="32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7">
            <a:extLst>
              <a:ext uri="{FF2B5EF4-FFF2-40B4-BE49-F238E27FC236}">
                <a16:creationId xmlns:a16="http://schemas.microsoft.com/office/drawing/2014/main" id="{997A517D-591F-4EB2-8AEB-3CD01E1F0F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4800600"/>
            <a:ext cx="867847" cy="363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1" descr="http://ic.tweakimg.net/ext/i/1238605490.png">
            <a:extLst>
              <a:ext uri="{FF2B5EF4-FFF2-40B4-BE49-F238E27FC236}">
                <a16:creationId xmlns:a16="http://schemas.microsoft.com/office/drawing/2014/main" id="{07126E80-A59F-48B9-A8C8-1EAC9BBEEC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696381" y="4869194"/>
            <a:ext cx="355287" cy="541006"/>
          </a:xfrm>
          <a:prstGeom prst="rect">
            <a:avLst/>
          </a:prstGeom>
          <a:noFill/>
        </p:spPr>
      </p:pic>
      <p:pic>
        <p:nvPicPr>
          <p:cNvPr id="36" name="Picture 12" descr="logo-surfnet">
            <a:extLst>
              <a:ext uri="{FF2B5EF4-FFF2-40B4-BE49-F238E27FC236}">
                <a16:creationId xmlns:a16="http://schemas.microsoft.com/office/drawing/2014/main" id="{4550F106-8411-4FDE-8E7C-F62DA2B4ED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046748" y="4284458"/>
            <a:ext cx="868833" cy="41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16">
            <a:extLst>
              <a:ext uri="{FF2B5EF4-FFF2-40B4-BE49-F238E27FC236}">
                <a16:creationId xmlns:a16="http://schemas.microsoft.com/office/drawing/2014/main" id="{328126AC-A66A-4B21-9543-39E407C851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0231" y="3124199"/>
            <a:ext cx="1466350" cy="821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91A634B9-59F3-4B81-9C74-01B31F7D0DA9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04" b="27064"/>
          <a:stretch/>
        </p:blipFill>
        <p:spPr>
          <a:xfrm>
            <a:off x="7931011" y="4191000"/>
            <a:ext cx="993970" cy="38404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34DBD87-8311-4D6F-BA42-74C88D5D3F7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34576" y="2210056"/>
            <a:ext cx="761737" cy="1233471"/>
          </a:xfrm>
          <a:prstGeom prst="rect">
            <a:avLst/>
          </a:prstGeom>
        </p:spPr>
      </p:pic>
      <p:pic>
        <p:nvPicPr>
          <p:cNvPr id="20" name="Picture 4" descr="EURAMET - European Association of National Metrology Institutes">
            <a:extLst>
              <a:ext uri="{FF2B5EF4-FFF2-40B4-BE49-F238E27FC236}">
                <a16:creationId xmlns:a16="http://schemas.microsoft.com/office/drawing/2014/main" id="{7125AE99-93C6-40CF-8423-B4E4E80367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0567" y="3719659"/>
            <a:ext cx="1114911" cy="573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9163167D-D9B6-47C2-9B4B-6835C632585F}"/>
              </a:ext>
            </a:extLst>
          </p:cNvPr>
          <p:cNvSpPr txBox="1"/>
          <p:nvPr/>
        </p:nvSpPr>
        <p:spPr>
          <a:xfrm>
            <a:off x="609600" y="956846"/>
            <a:ext cx="33605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0088CF"/>
                </a:solidFill>
              </a:rPr>
              <a:t>Questions: j.c.j.koelemeij@vu.nl</a:t>
            </a:r>
            <a:endParaRPr lang="en-US" sz="1600" b="1" dirty="0">
              <a:solidFill>
                <a:srgbClr val="0088CF"/>
              </a:solidFill>
            </a:endParaRPr>
          </a:p>
        </p:txBody>
      </p:sp>
      <p:pic>
        <p:nvPicPr>
          <p:cNvPr id="7170" name="Picture 2" descr="Quantum Delta NL | Swapcard">
            <a:extLst>
              <a:ext uri="{FF2B5EF4-FFF2-40B4-BE49-F238E27FC236}">
                <a16:creationId xmlns:a16="http://schemas.microsoft.com/office/drawing/2014/main" id="{C1FD8D12-F180-BC99-2492-683F1BBA19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8331" y="1753365"/>
            <a:ext cx="2589269" cy="1294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67597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1C2E6-374D-BF9B-E237-77D15BCA8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87FDF-6F0B-79C2-7716-9A79BDD8B5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6833FE-9E7C-88D2-7F89-592E14B04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9BC6-0B50-4768-A024-7AB035D16C10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247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E8B135FF-19C5-D3EF-1A3E-000BC25C68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1902" y="1905000"/>
            <a:ext cx="4010098" cy="165693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D1D8D9C-669A-320F-A0B8-8DCF192F55CD}"/>
              </a:ext>
            </a:extLst>
          </p:cNvPr>
          <p:cNvSpPr/>
          <p:nvPr/>
        </p:nvSpPr>
        <p:spPr>
          <a:xfrm>
            <a:off x="381000" y="6019800"/>
            <a:ext cx="11201400" cy="8275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A7949A-63DB-B93D-C02F-54216C732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0"/>
            <a:ext cx="11963399" cy="1325563"/>
          </a:xfrm>
        </p:spPr>
        <p:txBody>
          <a:bodyPr>
            <a:normAutofit/>
          </a:bodyPr>
          <a:lstStyle/>
          <a:p>
            <a:r>
              <a:rPr lang="en-US" sz="4300" dirty="0"/>
              <a:t>Local fiber-optic testbed                              (WR + </a:t>
            </a:r>
            <a:r>
              <a:rPr lang="en-US" sz="4300" dirty="0" err="1"/>
              <a:t>ultrastable</a:t>
            </a:r>
            <a:r>
              <a:rPr lang="en-US" sz="4300" dirty="0"/>
              <a:t> laser)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4D17FD-5651-3DFC-7C8C-CB9CAC4A2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9BC6-0B50-4768-A024-7AB035D16C10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AC5A0923-47B7-808E-E36B-6A0029A4EE33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76200" y="1295400"/>
            <a:ext cx="8152920" cy="5057280"/>
          </a:xfrm>
          <a:prstGeom prst="rect">
            <a:avLst/>
          </a:prstGeom>
          <a:ln>
            <a:noFill/>
          </a:ln>
        </p:spPr>
      </p:pic>
      <p:pic>
        <p:nvPicPr>
          <p:cNvPr id="6" name="Picture 7">
            <a:extLst>
              <a:ext uri="{FF2B5EF4-FFF2-40B4-BE49-F238E27FC236}">
                <a16:creationId xmlns:a16="http://schemas.microsoft.com/office/drawing/2014/main" id="{89813D08-A52D-3080-3226-2F1C808BC4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9399840" y="1112383"/>
            <a:ext cx="2792160" cy="673560"/>
          </a:xfrm>
          <a:prstGeom prst="rect">
            <a:avLst/>
          </a:prstGeom>
          <a:ln>
            <a:noFill/>
          </a:ln>
        </p:spPr>
      </p:pic>
      <p:pic>
        <p:nvPicPr>
          <p:cNvPr id="1026" name="Picture 2" descr="SURFnet - Wikipedia">
            <a:extLst>
              <a:ext uri="{FF2B5EF4-FFF2-40B4-BE49-F238E27FC236}">
                <a16:creationId xmlns:a16="http://schemas.microsoft.com/office/drawing/2014/main" id="{C0417468-6B70-CE11-7F4E-229985437D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6180" y="1172180"/>
            <a:ext cx="1096420" cy="570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009A56A-5D3D-DE21-969B-99835220D1B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3409" b="13933"/>
          <a:stretch/>
        </p:blipFill>
        <p:spPr>
          <a:xfrm>
            <a:off x="8153400" y="4114800"/>
            <a:ext cx="3925530" cy="264488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B961B7C-7429-B9EE-BE62-9EA81FFA70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07575" y="3810000"/>
            <a:ext cx="699505" cy="39318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60ACCC3-014F-4518-A916-B1701071A7C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16095" y="6312411"/>
            <a:ext cx="699505" cy="39318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98" name="Picture 2" descr="QuTech | LinkedIn">
            <a:extLst>
              <a:ext uri="{FF2B5EF4-FFF2-40B4-BE49-F238E27FC236}">
                <a16:creationId xmlns:a16="http://schemas.microsoft.com/office/drawing/2014/main" id="{A7924CBE-E2F8-1F7A-E183-65BC075314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517" y="4990423"/>
            <a:ext cx="311483" cy="311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SURFnet - Wikipedia">
            <a:extLst>
              <a:ext uri="{FF2B5EF4-FFF2-40B4-BE49-F238E27FC236}">
                <a16:creationId xmlns:a16="http://schemas.microsoft.com/office/drawing/2014/main" id="{33A132F0-99DF-4C6D-7EE9-53173E213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039354"/>
            <a:ext cx="748869" cy="389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SURFnet - Wikipedia">
            <a:extLst>
              <a:ext uri="{FF2B5EF4-FFF2-40B4-BE49-F238E27FC236}">
                <a16:creationId xmlns:a16="http://schemas.microsoft.com/office/drawing/2014/main" id="{2474AA25-DCF2-7E9C-E212-6DD39DF41F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8131" y="5401554"/>
            <a:ext cx="748869" cy="389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537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FAF01-14F1-3C9D-689A-F1B0BCE857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WR: </a:t>
            </a:r>
            <a:r>
              <a:rPr lang="en-GB" dirty="0" err="1"/>
              <a:t>subnanosecond</a:t>
            </a:r>
            <a:r>
              <a:rPr lang="en-GB" dirty="0"/>
              <a:t> network timing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21C004-4621-B1D4-D673-5ACF923DA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9BC6-0B50-4768-A024-7AB035D16C10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E2C03CF-FD4D-8251-E2A1-F533A3B61DFD}"/>
              </a:ext>
            </a:extLst>
          </p:cNvPr>
          <p:cNvGrpSpPr>
            <a:grpSpLocks noChangeAspect="1"/>
          </p:cNvGrpSpPr>
          <p:nvPr/>
        </p:nvGrpSpPr>
        <p:grpSpPr>
          <a:xfrm>
            <a:off x="838200" y="1981200"/>
            <a:ext cx="5748890" cy="4153731"/>
            <a:chOff x="179512" y="2492896"/>
            <a:chExt cx="5730744" cy="4140620"/>
          </a:xfrm>
        </p:grpSpPr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CFDF78DD-3397-994C-2535-D9842B18F2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2492896"/>
              <a:ext cx="5730744" cy="4140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6557C09-F977-D38B-5647-384CF5A236F4}"/>
                </a:ext>
              </a:extLst>
            </p:cNvPr>
            <p:cNvSpPr/>
            <p:nvPr/>
          </p:nvSpPr>
          <p:spPr>
            <a:xfrm>
              <a:off x="282222" y="2577604"/>
              <a:ext cx="1188132" cy="64807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400" b="1" dirty="0">
                  <a:solidFill>
                    <a:schemeClr val="tx1"/>
                  </a:solidFill>
                </a:rPr>
                <a:t>Atomic </a:t>
              </a:r>
              <a:r>
                <a:rPr lang="nl-NL" sz="1400" b="1" dirty="0" err="1">
                  <a:solidFill>
                    <a:schemeClr val="tx1"/>
                  </a:solidFill>
                </a:rPr>
                <a:t>clock</a:t>
              </a:r>
              <a:endParaRPr lang="nl-NL" sz="1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D28ACAA0-4FFA-19AF-832D-A665DC43CB1A}"/>
              </a:ext>
            </a:extLst>
          </p:cNvPr>
          <p:cNvSpPr txBox="1"/>
          <p:nvPr/>
        </p:nvSpPr>
        <p:spPr>
          <a:xfrm>
            <a:off x="2895600" y="6248400"/>
            <a:ext cx="2463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err="1"/>
              <a:t>Graph</a:t>
            </a:r>
            <a:r>
              <a:rPr lang="nl-NL" sz="1600" dirty="0"/>
              <a:t>: WR project website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6A301DC-BDD1-5A6F-4CB3-716A311AD7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7090" y="1825624"/>
            <a:ext cx="4663675" cy="4761329"/>
          </a:xfrm>
        </p:spPr>
        <p:txBody>
          <a:bodyPr>
            <a:normAutofit/>
          </a:bodyPr>
          <a:lstStyle/>
          <a:p>
            <a:r>
              <a:rPr lang="en-GB" sz="2000" dirty="0"/>
              <a:t>White Rabbit (see also talk Javier Serrano, CERN)</a:t>
            </a:r>
          </a:p>
          <a:p>
            <a:pPr lvl="1"/>
            <a:r>
              <a:rPr lang="en-GB" sz="1600" dirty="0"/>
              <a:t>Other technologies exist (e.g. ELSTAB, Poland) with even better performance</a:t>
            </a:r>
          </a:p>
          <a:p>
            <a:endParaRPr lang="en-GB" sz="2000" dirty="0"/>
          </a:p>
          <a:p>
            <a:r>
              <a:rPr lang="en-GB" sz="2000" dirty="0"/>
              <a:t>WR residual timing errors can be as small as 0.1 ns</a:t>
            </a:r>
          </a:p>
          <a:p>
            <a:endParaRPr lang="en-GB" sz="2000" dirty="0"/>
          </a:p>
          <a:p>
            <a:r>
              <a:rPr lang="en-GB" sz="2000" dirty="0"/>
              <a:t>0.1 ns timing happens to be the requirement for </a:t>
            </a:r>
            <a:r>
              <a:rPr lang="en-GB" sz="2000" b="1" dirty="0"/>
              <a:t>two potentially ground-breaking new network technologies…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66DC37-3325-BA76-6869-9383FD63B44B}"/>
              </a:ext>
            </a:extLst>
          </p:cNvPr>
          <p:cNvSpPr txBox="1"/>
          <p:nvPr/>
        </p:nvSpPr>
        <p:spPr>
          <a:xfrm>
            <a:off x="6781800" y="1295400"/>
            <a:ext cx="5114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1" dirty="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‘Timing’ = node clocks display same time of day</a:t>
            </a:r>
            <a:endParaRPr lang="en-US" b="1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883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A3AE8-36B7-80ED-D024-FE2C37E21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1. Quantum Internet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693789-7223-E860-762B-FF6EBC126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9BC6-0B50-4768-A024-7AB035D16C1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50175FB-F359-3289-73D5-F274EDE9F664}"/>
              </a:ext>
            </a:extLst>
          </p:cNvPr>
          <p:cNvSpPr/>
          <p:nvPr/>
        </p:nvSpPr>
        <p:spPr>
          <a:xfrm>
            <a:off x="304800" y="6324600"/>
            <a:ext cx="11353800" cy="4407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5D62D94-A42E-84F9-618D-6A85B7CD68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201400" cy="1325563"/>
          </a:xfrm>
        </p:spPr>
        <p:txBody>
          <a:bodyPr>
            <a:normAutofit/>
          </a:bodyPr>
          <a:lstStyle/>
          <a:p>
            <a:r>
              <a:rPr lang="en-GB" sz="2400" dirty="0"/>
              <a:t>Quantum networks:</a:t>
            </a:r>
          </a:p>
          <a:p>
            <a:pPr lvl="1"/>
            <a:r>
              <a:rPr lang="en-GB" sz="2000" dirty="0"/>
              <a:t>Now: Quantum Key Distribution (QKD) – secure exchange of quantum information (</a:t>
            </a:r>
            <a:r>
              <a:rPr lang="en-GB" sz="2000" b="1" dirty="0"/>
              <a:t>photons</a:t>
            </a:r>
            <a:r>
              <a:rPr lang="en-GB" sz="2000" dirty="0"/>
              <a:t>)</a:t>
            </a:r>
          </a:p>
          <a:p>
            <a:pPr lvl="1"/>
            <a:r>
              <a:rPr lang="en-GB" sz="2000" dirty="0"/>
              <a:t>Future: networks of entangled </a:t>
            </a:r>
            <a:r>
              <a:rPr lang="en-GB" sz="2000" b="1" dirty="0"/>
              <a:t>qubits and photons</a:t>
            </a:r>
            <a:r>
              <a:rPr lang="en-GB" sz="2000" dirty="0"/>
              <a:t> for distributed quantum information processing</a:t>
            </a:r>
            <a:endParaRPr lang="en-US" sz="20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8057E1E-87BD-8284-213B-EE703ED5E28F}"/>
              </a:ext>
            </a:extLst>
          </p:cNvPr>
          <p:cNvGrpSpPr/>
          <p:nvPr/>
        </p:nvGrpSpPr>
        <p:grpSpPr>
          <a:xfrm>
            <a:off x="2011165" y="3048000"/>
            <a:ext cx="8199635" cy="2184585"/>
            <a:chOff x="2011165" y="3048000"/>
            <a:chExt cx="8199635" cy="218458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FCAE680D-77B6-90CE-D180-7851B6541E53}"/>
                </a:ext>
              </a:extLst>
            </p:cNvPr>
            <p:cNvGrpSpPr>
              <a:grpSpLocks noChangeAspect="1"/>
            </p:cNvGrpSpPr>
            <p:nvPr/>
          </p:nvGrpSpPr>
          <p:grpSpPr>
            <a:xfrm rot="20806665">
              <a:off x="2840595" y="4241615"/>
              <a:ext cx="548640" cy="915201"/>
              <a:chOff x="6890969" y="4367915"/>
              <a:chExt cx="548640" cy="915201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ABC96CE6-285A-677F-8715-4D664664AE0D}"/>
                  </a:ext>
                </a:extLst>
              </p:cNvPr>
              <p:cNvGrpSpPr/>
              <p:nvPr/>
            </p:nvGrpSpPr>
            <p:grpSpPr>
              <a:xfrm>
                <a:off x="7144322" y="5171093"/>
                <a:ext cx="44626" cy="112023"/>
                <a:chOff x="2948750" y="4077072"/>
                <a:chExt cx="91227" cy="229002"/>
              </a:xfrm>
            </p:grpSpPr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B19104D1-92CD-DC93-11BA-CC5CE4ECA380}"/>
                    </a:ext>
                  </a:extLst>
                </p:cNvPr>
                <p:cNvSpPr/>
                <p:nvPr/>
              </p:nvSpPr>
              <p:spPr>
                <a:xfrm>
                  <a:off x="2948750" y="4077072"/>
                  <a:ext cx="87130" cy="229002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  <a:scene3d>
                  <a:camera prst="perspectiveRelaxed" fov="7200000">
                    <a:rot lat="2073597" lon="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id="{AFF70411-7DCA-606A-235F-6151438CD7E3}"/>
                    </a:ext>
                  </a:extLst>
                </p:cNvPr>
                <p:cNvSpPr/>
                <p:nvPr/>
              </p:nvSpPr>
              <p:spPr>
                <a:xfrm>
                  <a:off x="2952847" y="4264179"/>
                  <a:ext cx="87130" cy="4164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56795A7A-E143-C3F0-9770-B27425E545D8}"/>
                  </a:ext>
                </a:extLst>
              </p:cNvPr>
              <p:cNvGrpSpPr/>
              <p:nvPr/>
            </p:nvGrpSpPr>
            <p:grpSpPr>
              <a:xfrm>
                <a:off x="6890969" y="4367915"/>
                <a:ext cx="548640" cy="800817"/>
                <a:chOff x="2411760" y="2492896"/>
                <a:chExt cx="1184002" cy="1637068"/>
              </a:xfrm>
            </p:grpSpPr>
            <p:sp>
              <p:nvSpPr>
                <p:cNvPr id="44" name="Oval 51">
                  <a:extLst>
                    <a:ext uri="{FF2B5EF4-FFF2-40B4-BE49-F238E27FC236}">
                      <a16:creationId xmlns:a16="http://schemas.microsoft.com/office/drawing/2014/main" id="{214FF033-5B2C-2F10-DBA5-218BB2DDD0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11760" y="3008408"/>
                  <a:ext cx="1184002" cy="112155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lumMod val="61000"/>
                        <a:lumOff val="39000"/>
                      </a:srgbClr>
                    </a:gs>
                    <a:gs pos="53300">
                      <a:srgbClr val="EE6049">
                        <a:lumMod val="80000"/>
                        <a:lumOff val="20000"/>
                      </a:srgbClr>
                    </a:gs>
                    <a:gs pos="100000">
                      <a:srgbClr val="C00000">
                        <a:lumMod val="65000"/>
                      </a:srgbClr>
                    </a:gs>
                  </a:gsLst>
                  <a:lin ang="2700000" scaled="1"/>
                </a:gradFill>
                <a:ln w="9525" algn="ctr">
                  <a:solidFill>
                    <a:schemeClr val="tx1">
                      <a:lumMod val="65000"/>
                      <a:lumOff val="3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2200">
                    <a:solidFill>
                      <a:srgbClr val="FFE701"/>
                    </a:solidFill>
                  </a:endParaRPr>
                </a:p>
              </p:txBody>
            </p:sp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61912DA7-0885-7E1C-19A7-4267634C16DB}"/>
                    </a:ext>
                  </a:extLst>
                </p:cNvPr>
                <p:cNvGrpSpPr/>
                <p:nvPr/>
              </p:nvGrpSpPr>
              <p:grpSpPr>
                <a:xfrm>
                  <a:off x="2858266" y="2492896"/>
                  <a:ext cx="258210" cy="577675"/>
                  <a:chOff x="2858266" y="2537608"/>
                  <a:chExt cx="258210" cy="577675"/>
                </a:xfrm>
              </p:grpSpPr>
              <p:grpSp>
                <p:nvGrpSpPr>
                  <p:cNvPr id="46" name="Group 45">
                    <a:extLst>
                      <a:ext uri="{FF2B5EF4-FFF2-40B4-BE49-F238E27FC236}">
                        <a16:creationId xmlns:a16="http://schemas.microsoft.com/office/drawing/2014/main" id="{0EDED97F-76E2-1DAC-A0C1-409185F94983}"/>
                      </a:ext>
                    </a:extLst>
                  </p:cNvPr>
                  <p:cNvGrpSpPr/>
                  <p:nvPr/>
                </p:nvGrpSpPr>
                <p:grpSpPr>
                  <a:xfrm>
                    <a:off x="2858266" y="2537608"/>
                    <a:ext cx="257606" cy="577675"/>
                    <a:chOff x="2898400" y="2537608"/>
                    <a:chExt cx="257606" cy="577675"/>
                  </a:xfrm>
                </p:grpSpPr>
                <p:sp>
                  <p:nvSpPr>
                    <p:cNvPr id="48" name="Down Arrow 252">
                      <a:extLst>
                        <a:ext uri="{FF2B5EF4-FFF2-40B4-BE49-F238E27FC236}">
                          <a16:creationId xmlns:a16="http://schemas.microsoft.com/office/drawing/2014/main" id="{99B5FBAF-7BD9-682F-4F02-7C283420BEC4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2898400" y="2537608"/>
                      <a:ext cx="257606" cy="577675"/>
                    </a:xfrm>
                    <a:prstGeom prst="downArrow">
                      <a:avLst>
                        <a:gd name="adj1" fmla="val 37894"/>
                        <a:gd name="adj2" fmla="val 130980"/>
                      </a:avLst>
                    </a:prstGeom>
                    <a:solidFill>
                      <a:schemeClr val="tx1"/>
                    </a:solidFill>
                    <a:ln>
                      <a:noFill/>
                    </a:ln>
                    <a:scene3d>
                      <a:camera prst="perspectiveAbove" fov="7200000">
                        <a:rot lat="19799989" lon="0" rev="0"/>
                      </a:camera>
                      <a:lightRig rig="threePt" dir="t"/>
                    </a:scene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/>
                    </a:p>
                  </p:txBody>
                </p:sp>
                <p:sp>
                  <p:nvSpPr>
                    <p:cNvPr id="49" name="Oval 48">
                      <a:extLst>
                        <a:ext uri="{FF2B5EF4-FFF2-40B4-BE49-F238E27FC236}">
                          <a16:creationId xmlns:a16="http://schemas.microsoft.com/office/drawing/2014/main" id="{B9EEC504-A9FC-C9E2-385E-F01231AF20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80670" y="3059434"/>
                      <a:ext cx="95843" cy="55424"/>
                    </a:xfrm>
                    <a:prstGeom prst="ellipse">
                      <a:avLst/>
                    </a:prstGeom>
                    <a:solidFill>
                      <a:schemeClr val="tx1">
                        <a:lumMod val="85000"/>
                        <a:lumOff val="1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/>
                    </a:p>
                  </p:txBody>
                </p:sp>
              </p:grpSp>
              <p:sp>
                <p:nvSpPr>
                  <p:cNvPr id="47" name="Oval 46">
                    <a:extLst>
                      <a:ext uri="{FF2B5EF4-FFF2-40B4-BE49-F238E27FC236}">
                        <a16:creationId xmlns:a16="http://schemas.microsoft.com/office/drawing/2014/main" id="{57B890AC-FE66-71AC-4F28-C44239B88ED8}"/>
                      </a:ext>
                    </a:extLst>
                  </p:cNvPr>
                  <p:cNvSpPr/>
                  <p:nvPr/>
                </p:nvSpPr>
                <p:spPr>
                  <a:xfrm>
                    <a:off x="2867884" y="2837608"/>
                    <a:ext cx="248592" cy="60966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/>
                  </a:p>
                </p:txBody>
              </p:sp>
            </p:grp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A15F971-EBCB-D645-9068-821D72B6DEEA}"/>
                </a:ext>
              </a:extLst>
            </p:cNvPr>
            <p:cNvGrpSpPr>
              <a:grpSpLocks noChangeAspect="1"/>
            </p:cNvGrpSpPr>
            <p:nvPr/>
          </p:nvGrpSpPr>
          <p:grpSpPr>
            <a:xfrm rot="913841">
              <a:off x="8829548" y="4317384"/>
              <a:ext cx="548640" cy="915201"/>
              <a:chOff x="6890969" y="4367915"/>
              <a:chExt cx="548640" cy="915201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FDF0750D-949B-C374-E47A-6623CD601397}"/>
                  </a:ext>
                </a:extLst>
              </p:cNvPr>
              <p:cNvGrpSpPr/>
              <p:nvPr/>
            </p:nvGrpSpPr>
            <p:grpSpPr>
              <a:xfrm>
                <a:off x="7144322" y="5171093"/>
                <a:ext cx="44626" cy="112023"/>
                <a:chOff x="2948750" y="4077072"/>
                <a:chExt cx="91227" cy="229002"/>
              </a:xfrm>
            </p:grpSpPr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CAC6EFA7-F6CE-1E2A-78FC-B03EF3C6E565}"/>
                    </a:ext>
                  </a:extLst>
                </p:cNvPr>
                <p:cNvSpPr/>
                <p:nvPr/>
              </p:nvSpPr>
              <p:spPr>
                <a:xfrm>
                  <a:off x="2948750" y="4077072"/>
                  <a:ext cx="87130" cy="229002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  <a:scene3d>
                  <a:camera prst="perspectiveRelaxed" fov="7200000">
                    <a:rot lat="2073597" lon="0" rev="0"/>
                  </a:camera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0B57F86F-46E7-D8A3-E4EB-DF9E55FD8C52}"/>
                    </a:ext>
                  </a:extLst>
                </p:cNvPr>
                <p:cNvSpPr/>
                <p:nvPr/>
              </p:nvSpPr>
              <p:spPr>
                <a:xfrm>
                  <a:off x="2952847" y="4264179"/>
                  <a:ext cx="87130" cy="4164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</p:grp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5E757102-A0F3-52D7-E700-18E27FE6D495}"/>
                  </a:ext>
                </a:extLst>
              </p:cNvPr>
              <p:cNvGrpSpPr/>
              <p:nvPr/>
            </p:nvGrpSpPr>
            <p:grpSpPr>
              <a:xfrm>
                <a:off x="6890969" y="4367915"/>
                <a:ext cx="548640" cy="800817"/>
                <a:chOff x="2411760" y="2492896"/>
                <a:chExt cx="1184002" cy="1637068"/>
              </a:xfrm>
            </p:grpSpPr>
            <p:sp>
              <p:nvSpPr>
                <p:cNvPr id="34" name="Oval 51">
                  <a:extLst>
                    <a:ext uri="{FF2B5EF4-FFF2-40B4-BE49-F238E27FC236}">
                      <a16:creationId xmlns:a16="http://schemas.microsoft.com/office/drawing/2014/main" id="{AF91842A-0A2D-C1D9-D104-FDAFFADB29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11760" y="3008408"/>
                  <a:ext cx="1184002" cy="112155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99">
                        <a:lumMod val="61000"/>
                        <a:lumOff val="39000"/>
                      </a:srgbClr>
                    </a:gs>
                    <a:gs pos="53300">
                      <a:srgbClr val="EE6049">
                        <a:lumMod val="80000"/>
                        <a:lumOff val="20000"/>
                      </a:srgbClr>
                    </a:gs>
                    <a:gs pos="100000">
                      <a:srgbClr val="C00000">
                        <a:lumMod val="65000"/>
                      </a:srgbClr>
                    </a:gs>
                  </a:gsLst>
                  <a:lin ang="2700000" scaled="1"/>
                </a:gradFill>
                <a:ln w="9525" algn="ctr">
                  <a:solidFill>
                    <a:schemeClr val="tx1">
                      <a:lumMod val="65000"/>
                      <a:lumOff val="35000"/>
                    </a:scheme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2200">
                    <a:solidFill>
                      <a:srgbClr val="FFE701"/>
                    </a:solidFill>
                  </a:endParaRPr>
                </a:p>
              </p:txBody>
            </p:sp>
            <p:grpSp>
              <p:nvGrpSpPr>
                <p:cNvPr id="35" name="Group 34">
                  <a:extLst>
                    <a:ext uri="{FF2B5EF4-FFF2-40B4-BE49-F238E27FC236}">
                      <a16:creationId xmlns:a16="http://schemas.microsoft.com/office/drawing/2014/main" id="{891053D1-B685-C985-60D5-470D0D2D349B}"/>
                    </a:ext>
                  </a:extLst>
                </p:cNvPr>
                <p:cNvGrpSpPr/>
                <p:nvPr/>
              </p:nvGrpSpPr>
              <p:grpSpPr>
                <a:xfrm>
                  <a:off x="2858266" y="2492896"/>
                  <a:ext cx="258210" cy="577675"/>
                  <a:chOff x="2858266" y="2537608"/>
                  <a:chExt cx="258210" cy="577675"/>
                </a:xfrm>
              </p:grpSpPr>
              <p:grpSp>
                <p:nvGrpSpPr>
                  <p:cNvPr id="36" name="Group 35">
                    <a:extLst>
                      <a:ext uri="{FF2B5EF4-FFF2-40B4-BE49-F238E27FC236}">
                        <a16:creationId xmlns:a16="http://schemas.microsoft.com/office/drawing/2014/main" id="{60638141-2435-A4EA-B0C9-F8EF34FD5AA9}"/>
                      </a:ext>
                    </a:extLst>
                  </p:cNvPr>
                  <p:cNvGrpSpPr/>
                  <p:nvPr/>
                </p:nvGrpSpPr>
                <p:grpSpPr>
                  <a:xfrm>
                    <a:off x="2858266" y="2537608"/>
                    <a:ext cx="257606" cy="577675"/>
                    <a:chOff x="2898400" y="2537608"/>
                    <a:chExt cx="257606" cy="577675"/>
                  </a:xfrm>
                </p:grpSpPr>
                <p:sp>
                  <p:nvSpPr>
                    <p:cNvPr id="38" name="Down Arrow 252">
                      <a:extLst>
                        <a:ext uri="{FF2B5EF4-FFF2-40B4-BE49-F238E27FC236}">
                          <a16:creationId xmlns:a16="http://schemas.microsoft.com/office/drawing/2014/main" id="{A16BEDAB-438B-ED97-D11D-ACD4DC2AFAF2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2898400" y="2537608"/>
                      <a:ext cx="257606" cy="577675"/>
                    </a:xfrm>
                    <a:prstGeom prst="downArrow">
                      <a:avLst>
                        <a:gd name="adj1" fmla="val 37894"/>
                        <a:gd name="adj2" fmla="val 130980"/>
                      </a:avLst>
                    </a:prstGeom>
                    <a:solidFill>
                      <a:schemeClr val="tx1"/>
                    </a:solidFill>
                    <a:ln>
                      <a:noFill/>
                    </a:ln>
                    <a:scene3d>
                      <a:camera prst="perspectiveAbove" fov="7200000">
                        <a:rot lat="19799989" lon="0" rev="0"/>
                      </a:camera>
                      <a:lightRig rig="threePt" dir="t"/>
                    </a:scene3d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/>
                    </a:p>
                  </p:txBody>
                </p:sp>
                <p:sp>
                  <p:nvSpPr>
                    <p:cNvPr id="39" name="Oval 38">
                      <a:extLst>
                        <a:ext uri="{FF2B5EF4-FFF2-40B4-BE49-F238E27FC236}">
                          <a16:creationId xmlns:a16="http://schemas.microsoft.com/office/drawing/2014/main" id="{AA61EE6C-CBC7-6816-6807-587B8255AD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80670" y="3059434"/>
                      <a:ext cx="95843" cy="55424"/>
                    </a:xfrm>
                    <a:prstGeom prst="ellipse">
                      <a:avLst/>
                    </a:prstGeom>
                    <a:solidFill>
                      <a:schemeClr val="tx1">
                        <a:lumMod val="85000"/>
                        <a:lumOff val="1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nl-NL"/>
                    </a:p>
                  </p:txBody>
                </p:sp>
              </p:grpSp>
              <p:sp>
                <p:nvSpPr>
                  <p:cNvPr id="37" name="Oval 36">
                    <a:extLst>
                      <a:ext uri="{FF2B5EF4-FFF2-40B4-BE49-F238E27FC236}">
                        <a16:creationId xmlns:a16="http://schemas.microsoft.com/office/drawing/2014/main" id="{E5F06377-3912-9F2A-909A-95F98C19EE44}"/>
                      </a:ext>
                    </a:extLst>
                  </p:cNvPr>
                  <p:cNvSpPr/>
                  <p:nvPr/>
                </p:nvSpPr>
                <p:spPr>
                  <a:xfrm>
                    <a:off x="2867884" y="2837608"/>
                    <a:ext cx="248592" cy="60966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nl-NL"/>
                  </a:p>
                </p:txBody>
              </p:sp>
            </p:grpSp>
          </p:grpSp>
        </p:grp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30FDC5-338F-BEE7-0968-7BC2DC8E61AF}"/>
                </a:ext>
              </a:extLst>
            </p:cNvPr>
            <p:cNvSpPr/>
            <p:nvPr/>
          </p:nvSpPr>
          <p:spPr>
            <a:xfrm>
              <a:off x="3363310" y="3880945"/>
              <a:ext cx="2484646" cy="809175"/>
            </a:xfrm>
            <a:custGeom>
              <a:avLst/>
              <a:gdLst>
                <a:gd name="connsiteX0" fmla="*/ 0 w 2484646"/>
                <a:gd name="connsiteY0" fmla="*/ 798786 h 809175"/>
                <a:gd name="connsiteX1" fmla="*/ 252249 w 2484646"/>
                <a:gd name="connsiteY1" fmla="*/ 767255 h 809175"/>
                <a:gd name="connsiteX2" fmla="*/ 735724 w 2484646"/>
                <a:gd name="connsiteY2" fmla="*/ 462455 h 809175"/>
                <a:gd name="connsiteX3" fmla="*/ 1450428 w 2484646"/>
                <a:gd name="connsiteY3" fmla="*/ 262758 h 809175"/>
                <a:gd name="connsiteX4" fmla="*/ 2007476 w 2484646"/>
                <a:gd name="connsiteY4" fmla="*/ 262758 h 809175"/>
                <a:gd name="connsiteX5" fmla="*/ 2427890 w 2484646"/>
                <a:gd name="connsiteY5" fmla="*/ 189186 h 809175"/>
                <a:gd name="connsiteX6" fmla="*/ 2480442 w 2484646"/>
                <a:gd name="connsiteY6" fmla="*/ 0 h 809175"/>
                <a:gd name="connsiteX7" fmla="*/ 2480442 w 2484646"/>
                <a:gd name="connsiteY7" fmla="*/ 0 h 809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4646" h="809175">
                  <a:moveTo>
                    <a:pt x="0" y="798786"/>
                  </a:moveTo>
                  <a:cubicBezTo>
                    <a:pt x="64814" y="811048"/>
                    <a:pt x="129628" y="823310"/>
                    <a:pt x="252249" y="767255"/>
                  </a:cubicBezTo>
                  <a:cubicBezTo>
                    <a:pt x="374870" y="711200"/>
                    <a:pt x="536027" y="546538"/>
                    <a:pt x="735724" y="462455"/>
                  </a:cubicBezTo>
                  <a:cubicBezTo>
                    <a:pt x="935421" y="378372"/>
                    <a:pt x="1238469" y="296041"/>
                    <a:pt x="1450428" y="262758"/>
                  </a:cubicBezTo>
                  <a:cubicBezTo>
                    <a:pt x="1662387" y="229475"/>
                    <a:pt x="1844566" y="275020"/>
                    <a:pt x="2007476" y="262758"/>
                  </a:cubicBezTo>
                  <a:cubicBezTo>
                    <a:pt x="2170386" y="250496"/>
                    <a:pt x="2349062" y="232979"/>
                    <a:pt x="2427890" y="189186"/>
                  </a:cubicBezTo>
                  <a:cubicBezTo>
                    <a:pt x="2506718" y="145393"/>
                    <a:pt x="2480442" y="0"/>
                    <a:pt x="2480442" y="0"/>
                  </a:cubicBezTo>
                  <a:lnTo>
                    <a:pt x="2480442" y="0"/>
                  </a:lnTo>
                </a:path>
              </a:pathLst>
            </a:custGeom>
            <a:noFill/>
            <a:ln w="285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5191BD8-168D-6127-C897-13CFFE327899}"/>
                </a:ext>
              </a:extLst>
            </p:cNvPr>
            <p:cNvSpPr/>
            <p:nvPr/>
          </p:nvSpPr>
          <p:spPr>
            <a:xfrm>
              <a:off x="6086872" y="3891455"/>
              <a:ext cx="2762838" cy="937682"/>
            </a:xfrm>
            <a:custGeom>
              <a:avLst/>
              <a:gdLst>
                <a:gd name="connsiteX0" fmla="*/ 30149 w 2762838"/>
                <a:gd name="connsiteY0" fmla="*/ 0 h 937682"/>
                <a:gd name="connsiteX1" fmla="*/ 82700 w 2762838"/>
                <a:gd name="connsiteY1" fmla="*/ 199697 h 937682"/>
                <a:gd name="connsiteX2" fmla="*/ 734342 w 2762838"/>
                <a:gd name="connsiteY2" fmla="*/ 273269 h 937682"/>
                <a:gd name="connsiteX3" fmla="*/ 1270369 w 2762838"/>
                <a:gd name="connsiteY3" fmla="*/ 567559 h 937682"/>
                <a:gd name="connsiteX4" fmla="*/ 2037625 w 2762838"/>
                <a:gd name="connsiteY4" fmla="*/ 882869 h 937682"/>
                <a:gd name="connsiteX5" fmla="*/ 2762838 w 2762838"/>
                <a:gd name="connsiteY5" fmla="*/ 935421 h 937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62838" h="937682">
                  <a:moveTo>
                    <a:pt x="30149" y="0"/>
                  </a:moveTo>
                  <a:cubicBezTo>
                    <a:pt x="-2258" y="77076"/>
                    <a:pt x="-34665" y="154152"/>
                    <a:pt x="82700" y="199697"/>
                  </a:cubicBezTo>
                  <a:cubicBezTo>
                    <a:pt x="200065" y="245242"/>
                    <a:pt x="536397" y="211959"/>
                    <a:pt x="734342" y="273269"/>
                  </a:cubicBezTo>
                  <a:cubicBezTo>
                    <a:pt x="932287" y="334579"/>
                    <a:pt x="1053155" y="465959"/>
                    <a:pt x="1270369" y="567559"/>
                  </a:cubicBezTo>
                  <a:cubicBezTo>
                    <a:pt x="1487583" y="669159"/>
                    <a:pt x="1788880" y="821559"/>
                    <a:pt x="2037625" y="882869"/>
                  </a:cubicBezTo>
                  <a:cubicBezTo>
                    <a:pt x="2286370" y="944179"/>
                    <a:pt x="2524604" y="939800"/>
                    <a:pt x="2762838" y="935421"/>
                  </a:cubicBezTo>
                </a:path>
              </a:pathLst>
            </a:custGeom>
            <a:noFill/>
            <a:ln w="285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BEB0D54-C7B7-232C-F113-74807E10D6DE}"/>
                </a:ext>
              </a:extLst>
            </p:cNvPr>
            <p:cNvSpPr txBox="1"/>
            <p:nvPr/>
          </p:nvSpPr>
          <p:spPr>
            <a:xfrm>
              <a:off x="2011165" y="4614446"/>
              <a:ext cx="8082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6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qubit A</a:t>
              </a:r>
              <a:endParaRPr lang="en-US" sz="16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1BB47F2-36B1-0FFE-0E61-DA8CA37247A0}"/>
                </a:ext>
              </a:extLst>
            </p:cNvPr>
            <p:cNvSpPr txBox="1"/>
            <p:nvPr/>
          </p:nvSpPr>
          <p:spPr>
            <a:xfrm>
              <a:off x="9412568" y="4648200"/>
              <a:ext cx="79823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6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qubit B</a:t>
              </a:r>
              <a:endParaRPr lang="en-US" sz="16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BFD27ADD-B9AA-40FE-81C8-17E9A3EE981D}"/>
                </a:ext>
              </a:extLst>
            </p:cNvPr>
            <p:cNvGrpSpPr>
              <a:grpSpLocks noChangeAspect="1"/>
            </p:cNvGrpSpPr>
            <p:nvPr/>
          </p:nvGrpSpPr>
          <p:grpSpPr>
            <a:xfrm rot="2700000">
              <a:off x="5774961" y="3794161"/>
              <a:ext cx="329448" cy="328463"/>
              <a:chOff x="6017878" y="5224537"/>
              <a:chExt cx="642002" cy="640080"/>
            </a:xfrm>
            <a:solidFill>
              <a:schemeClr val="accent4">
                <a:lumMod val="20000"/>
                <a:lumOff val="80000"/>
              </a:schemeClr>
            </a:solidFill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353B1486-0B0E-42E5-7298-3CC985ACEBA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019800" y="5224537"/>
                <a:ext cx="640080" cy="64008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650F8693-FEA5-D481-1D01-7024B91FB03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17878" y="5224537"/>
                <a:ext cx="642002" cy="640080"/>
              </a:xfrm>
              <a:prstGeom prst="lin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Flowchart: Delay 15">
              <a:extLst>
                <a:ext uri="{FF2B5EF4-FFF2-40B4-BE49-F238E27FC236}">
                  <a16:creationId xmlns:a16="http://schemas.microsoft.com/office/drawing/2014/main" id="{FA802A75-4169-B526-1759-C9517AF5343F}"/>
                </a:ext>
              </a:extLst>
            </p:cNvPr>
            <p:cNvSpPr/>
            <p:nvPr/>
          </p:nvSpPr>
          <p:spPr>
            <a:xfrm rot="18900000">
              <a:off x="6358664" y="3360844"/>
              <a:ext cx="152400" cy="220585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lowchart: Delay 16">
              <a:extLst>
                <a:ext uri="{FF2B5EF4-FFF2-40B4-BE49-F238E27FC236}">
                  <a16:creationId xmlns:a16="http://schemas.microsoft.com/office/drawing/2014/main" id="{6D54AB61-ED7B-1688-2EA4-91371E2D9F68}"/>
                </a:ext>
              </a:extLst>
            </p:cNvPr>
            <p:cNvSpPr/>
            <p:nvPr/>
          </p:nvSpPr>
          <p:spPr>
            <a:xfrm rot="13500000">
              <a:off x="5368516" y="3368464"/>
              <a:ext cx="152400" cy="220585"/>
            </a:xfrm>
            <a:prstGeom prst="flowChartDelay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3DBBACEF-1F10-4260-1D7E-5A09F2B417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0470065">
              <a:off x="3935072" y="4365930"/>
              <a:ext cx="669698" cy="413858"/>
            </a:xfrm>
            <a:prstGeom prst="rect">
              <a:avLst/>
            </a:prstGeom>
          </p:spPr>
        </p:pic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CA22A384-9D2F-CDA1-A577-4FE2256D00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1063662">
              <a:off x="7747972" y="4294608"/>
              <a:ext cx="669698" cy="413858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58EA093-1167-7C09-F65E-88FC2F93106E}"/>
                </a:ext>
              </a:extLst>
            </p:cNvPr>
            <p:cNvSpPr txBox="1"/>
            <p:nvPr/>
          </p:nvSpPr>
          <p:spPr>
            <a:xfrm>
              <a:off x="4495800" y="4475178"/>
              <a:ext cx="9494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photon A</a:t>
              </a:r>
              <a:endPara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2A27997-0BF8-6D09-100E-8807FABBCF53}"/>
                </a:ext>
              </a:extLst>
            </p:cNvPr>
            <p:cNvSpPr txBox="1"/>
            <p:nvPr/>
          </p:nvSpPr>
          <p:spPr>
            <a:xfrm>
              <a:off x="7648349" y="3941778"/>
              <a:ext cx="9622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photon B</a:t>
              </a:r>
              <a:endPara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22" name="Graphic 21">
              <a:extLst>
                <a:ext uri="{FF2B5EF4-FFF2-40B4-BE49-F238E27FC236}">
                  <a16:creationId xmlns:a16="http://schemas.microsoft.com/office/drawing/2014/main" id="{53E9E853-6BAA-9724-C52E-4684B19FFD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798239">
              <a:off x="5397787" y="3659352"/>
              <a:ext cx="378027" cy="233613"/>
            </a:xfrm>
            <a:prstGeom prst="rect">
              <a:avLst/>
            </a:prstGeom>
          </p:spPr>
        </p:pic>
        <p:pic>
          <p:nvPicPr>
            <p:cNvPr id="23" name="Graphic 22">
              <a:extLst>
                <a:ext uri="{FF2B5EF4-FFF2-40B4-BE49-F238E27FC236}">
                  <a16:creationId xmlns:a16="http://schemas.microsoft.com/office/drawing/2014/main" id="{2B7EB0DE-1F2E-E8B5-3C39-7F4DB7589A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2798239">
              <a:off x="5550187" y="3514572"/>
              <a:ext cx="378027" cy="233613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709A425-A5B9-5F14-A976-4772756EF242}"/>
                </a:ext>
              </a:extLst>
            </p:cNvPr>
            <p:cNvSpPr txBox="1"/>
            <p:nvPr/>
          </p:nvSpPr>
          <p:spPr>
            <a:xfrm>
              <a:off x="3352800" y="3733800"/>
              <a:ext cx="15227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600" b="1" dirty="0">
                  <a:solidFill>
                    <a:schemeClr val="accent4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optical network</a:t>
              </a:r>
              <a:endParaRPr lang="en-US" sz="1600" b="1" dirty="0" err="1">
                <a:solidFill>
                  <a:schemeClr val="accent4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D707408-F6D7-044C-7747-FA1592476B58}"/>
                </a:ext>
              </a:extLst>
            </p:cNvPr>
            <p:cNvSpPr txBox="1"/>
            <p:nvPr/>
          </p:nvSpPr>
          <p:spPr>
            <a:xfrm>
              <a:off x="4438164" y="3090446"/>
              <a:ext cx="104823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detector 1</a:t>
              </a:r>
              <a:endPara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1B0D49C-55E6-75D7-E6DD-E097D504141F}"/>
                </a:ext>
              </a:extLst>
            </p:cNvPr>
            <p:cNvSpPr txBox="1"/>
            <p:nvPr/>
          </p:nvSpPr>
          <p:spPr>
            <a:xfrm>
              <a:off x="6324600" y="3048000"/>
              <a:ext cx="104823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detector 2</a:t>
              </a:r>
              <a:endPara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7A3BE6E-8CAE-26A8-0C7A-706E9EFC8C9A}"/>
                </a:ext>
              </a:extLst>
            </p:cNvPr>
            <p:cNvSpPr txBox="1"/>
            <p:nvPr/>
          </p:nvSpPr>
          <p:spPr>
            <a:xfrm>
              <a:off x="5410200" y="4114800"/>
              <a:ext cx="130676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optical beam</a:t>
              </a:r>
            </a:p>
            <a:p>
              <a:pPr algn="ctr"/>
              <a:r>
                <a:rPr lang="en-GB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splitter</a:t>
              </a:r>
              <a:endPara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8BBB5005-C073-64E6-905D-A9F2B1FCE57D}"/>
                </a:ext>
              </a:extLst>
            </p:cNvPr>
            <p:cNvCxnSpPr/>
            <p:nvPr/>
          </p:nvCxnSpPr>
          <p:spPr>
            <a:xfrm flipV="1">
              <a:off x="4615585" y="4390953"/>
              <a:ext cx="192635" cy="6865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E9B14238-2307-9CA2-587D-FFBC3949220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545158" y="4305300"/>
              <a:ext cx="182386" cy="7981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A25C02E8-578B-AA63-EF6A-8D0BC9F50CD0}"/>
              </a:ext>
            </a:extLst>
          </p:cNvPr>
          <p:cNvSpPr txBox="1"/>
          <p:nvPr/>
        </p:nvSpPr>
        <p:spPr>
          <a:xfrm>
            <a:off x="1903879" y="5334000"/>
            <a:ext cx="8013409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 anchor="ctr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Quantum information processing requires 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entangling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qubits A and B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Entanglement achieved if two photons arrive at the same detector</a:t>
            </a:r>
          </a:p>
          <a:p>
            <a:pPr algn="l">
              <a:tabLst>
                <a:tab pos="288925" algn="l"/>
              </a:tabLs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- 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but only if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two photons are 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indistinguishable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same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color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same arrival time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practice: photon emissions must be timed within 0.1 nanosecond*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C15E1E3-285A-7DD2-59A6-C4D1023731F4}"/>
              </a:ext>
            </a:extLst>
          </p:cNvPr>
          <p:cNvSpPr txBox="1"/>
          <p:nvPr/>
        </p:nvSpPr>
        <p:spPr>
          <a:xfrm>
            <a:off x="2686593" y="6551583"/>
            <a:ext cx="65175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 </a:t>
            </a:r>
            <a:r>
              <a:rPr lang="en-GB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Moehring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et al., </a:t>
            </a:r>
            <a:r>
              <a:rPr lang="en-GB" sz="1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Nature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449,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68 (2007);    </a:t>
            </a:r>
            <a:r>
              <a:rPr lang="en-GB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Stolk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et al., </a:t>
            </a:r>
            <a:r>
              <a:rPr lang="en-GB" sz="14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PRX Quantum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3,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020359 (2022)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5494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3165A-CB5B-B010-9DCC-A650AD3E3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2. PNT systems beyond GNSS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107A09-DBCF-0151-7C4E-4299C47C3F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6837"/>
            <a:ext cx="10515600" cy="4576763"/>
          </a:xfrm>
        </p:spPr>
        <p:txBody>
          <a:bodyPr/>
          <a:lstStyle/>
          <a:p>
            <a:pPr marL="0" indent="0">
              <a:buNone/>
              <a:tabLst>
                <a:tab pos="228600" algn="l"/>
              </a:tabLst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	</a:t>
            </a:r>
            <a:r>
              <a:rPr lang="en-GB" sz="2000" dirty="0">
                <a:solidFill>
                  <a:schemeClr val="bg1">
                    <a:lumMod val="50000"/>
                  </a:schemeClr>
                </a:solidFill>
              </a:rPr>
              <a:t>GNSS: global navigation satellite systems	</a:t>
            </a:r>
          </a:p>
          <a:p>
            <a:pPr marL="0" indent="0">
              <a:buNone/>
              <a:tabLst>
                <a:tab pos="228600" algn="l"/>
              </a:tabLst>
            </a:pPr>
            <a:r>
              <a:rPr lang="en-GB" sz="2000" dirty="0">
                <a:solidFill>
                  <a:schemeClr val="bg1">
                    <a:lumMod val="50000"/>
                  </a:schemeClr>
                </a:solidFill>
              </a:rPr>
              <a:t>	PNT: positioning, navigation and timing</a:t>
            </a:r>
          </a:p>
          <a:p>
            <a:r>
              <a:rPr lang="en-GB" dirty="0"/>
              <a:t>Electromagnetic wave at speed of light in vacuum: 1 ns </a:t>
            </a:r>
            <a:r>
              <a:rPr lang="en-GB" dirty="0">
                <a:sym typeface="Symbol" panose="05050102010706020507" pitchFamily="18" charset="2"/>
              </a:rPr>
              <a:t> 0.3 m</a:t>
            </a:r>
          </a:p>
          <a:p>
            <a:pPr lvl="1"/>
            <a:r>
              <a:rPr lang="en-GB" i="1" dirty="0">
                <a:solidFill>
                  <a:schemeClr val="bg1">
                    <a:lumMod val="50000"/>
                  </a:schemeClr>
                </a:solidFill>
                <a:sym typeface="Symbol" panose="05050102010706020507" pitchFamily="18" charset="2"/>
              </a:rPr>
              <a:t>c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  <a:sym typeface="Symbol" panose="05050102010706020507" pitchFamily="18" charset="2"/>
              </a:rPr>
              <a:t> = 299 792 458 m/s</a:t>
            </a:r>
            <a:endParaRPr lang="en-US" dirty="0">
              <a:solidFill>
                <a:schemeClr val="bg1">
                  <a:lumMod val="50000"/>
                </a:schemeClr>
              </a:solidFill>
              <a:sym typeface="Symbol" panose="05050102010706020507" pitchFamily="18" charset="2"/>
            </a:endParaRPr>
          </a:p>
          <a:p>
            <a:r>
              <a:rPr lang="en-GB" dirty="0">
                <a:sym typeface="Symbol" panose="05050102010706020507" pitchFamily="18" charset="2"/>
              </a:rPr>
              <a:t>Uncertainty GNSS receiver: 5-50 ns, or 1.5-15 m (or even worse)</a:t>
            </a:r>
          </a:p>
          <a:p>
            <a:endParaRPr lang="en-GB" sz="900" dirty="0">
              <a:sym typeface="Symbol" panose="05050102010706020507" pitchFamily="18" charset="2"/>
            </a:endParaRPr>
          </a:p>
          <a:p>
            <a:endParaRPr lang="en-GB" sz="1400" dirty="0">
              <a:sym typeface="Symbol" panose="05050102010706020507" pitchFamily="18" charset="2"/>
            </a:endParaRPr>
          </a:p>
          <a:p>
            <a:r>
              <a:rPr lang="en-GB" dirty="0">
                <a:sym typeface="Symbol" panose="05050102010706020507" pitchFamily="18" charset="2"/>
              </a:rPr>
              <a:t>Lane-level positioning of cars (</a:t>
            </a:r>
            <a:r>
              <a:rPr lang="en-GB" dirty="0" err="1">
                <a:sym typeface="Symbol" panose="05050102010706020507" pitchFamily="18" charset="2"/>
              </a:rPr>
              <a:t>decimeter-centimeter</a:t>
            </a:r>
            <a:r>
              <a:rPr lang="en-GB" dirty="0">
                <a:sym typeface="Symbol" panose="05050102010706020507" pitchFamily="18" charset="2"/>
              </a:rPr>
              <a:t> level) requires</a:t>
            </a:r>
            <a:r>
              <a:rPr lang="en-GB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GB" dirty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~</a:t>
            </a:r>
            <a:r>
              <a:rPr lang="en-GB" dirty="0">
                <a:solidFill>
                  <a:srgbClr val="FF0000"/>
                </a:solidFill>
                <a:sym typeface="Symbol" panose="05050102010706020507" pitchFamily="18" charset="2"/>
              </a:rPr>
              <a:t> 0.1 ns…</a:t>
            </a:r>
          </a:p>
          <a:p>
            <a:r>
              <a:rPr lang="en-GB" dirty="0">
                <a:sym typeface="Symbol" panose="05050102010706020507" pitchFamily="18" charset="2"/>
              </a:rPr>
              <a:t>Quantum Internet requires </a:t>
            </a:r>
            <a:r>
              <a:rPr lang="en-GB" dirty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~</a:t>
            </a:r>
            <a:r>
              <a:rPr lang="en-GB" dirty="0">
                <a:solidFill>
                  <a:srgbClr val="FF0000"/>
                </a:solidFill>
                <a:sym typeface="Symbol" panose="05050102010706020507" pitchFamily="18" charset="2"/>
              </a:rPr>
              <a:t> 0.1 ns…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13DC7E-18B7-03CC-8E28-3C2899A7E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9BC6-0B50-4768-A024-7AB035D16C10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2" descr="Werkzaamheden Leidsche Rijntunnel van 31 oktober tot en met 4 november •  Lage Weide">
            <a:extLst>
              <a:ext uri="{FF2B5EF4-FFF2-40B4-BE49-F238E27FC236}">
                <a16:creationId xmlns:a16="http://schemas.microsoft.com/office/drawing/2014/main" id="{DBAD9B19-8AB0-E15D-8A90-3AD3544ECD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77000" y="4495800"/>
            <a:ext cx="4199443" cy="185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6B7C7ED-1B80-71E2-F4ED-C59930685F98}"/>
              </a:ext>
            </a:extLst>
          </p:cNvPr>
          <p:cNvSpPr/>
          <p:nvPr/>
        </p:nvSpPr>
        <p:spPr>
          <a:xfrm>
            <a:off x="678180" y="6162156"/>
            <a:ext cx="1760220" cy="619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Quantum-internet komt weer een stapje dichterbij | Elektor Magazine">
            <a:extLst>
              <a:ext uri="{FF2B5EF4-FFF2-40B4-BE49-F238E27FC236}">
                <a16:creationId xmlns:a16="http://schemas.microsoft.com/office/drawing/2014/main" id="{B3017686-3233-0D8B-94BE-068CF0A456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923615"/>
            <a:ext cx="3231624" cy="185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176.900+ Drone City Stockfoto's, afbeeldingen en royalty-free beelden -  iStock">
            <a:extLst>
              <a:ext uri="{FF2B5EF4-FFF2-40B4-BE49-F238E27FC236}">
                <a16:creationId xmlns:a16="http://schemas.microsoft.com/office/drawing/2014/main" id="{302BCABD-3D78-75F5-7B5E-7824D8D39F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6400" y="2286000"/>
            <a:ext cx="2719412" cy="1528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F3E2F1E-7D6C-66F1-EDB4-8726FD380F7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5652"/>
          <a:stretch/>
        </p:blipFill>
        <p:spPr>
          <a:xfrm>
            <a:off x="9114656" y="-19878"/>
            <a:ext cx="3087282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133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1BE08-EDFC-805A-B0A8-F1518C622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WR can help achieve this – but how?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4DDF0D-744F-FC1F-5940-4AEBE9845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7800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/>
              <a:t>Must use existing </a:t>
            </a:r>
            <a:r>
              <a:rPr lang="en-GB" sz="2000" b="1" dirty="0" err="1"/>
              <a:t>fiber</a:t>
            </a:r>
            <a:r>
              <a:rPr lang="en-GB" sz="2000" b="1" dirty="0"/>
              <a:t>-optic infrastructure, in parallel with telecom data</a:t>
            </a:r>
          </a:p>
          <a:p>
            <a:r>
              <a:rPr lang="en-GB" sz="2000" b="1" dirty="0">
                <a:solidFill>
                  <a:srgbClr val="00B050"/>
                </a:solidFill>
              </a:rPr>
              <a:t>WR pro</a:t>
            </a:r>
            <a:r>
              <a:rPr lang="en-GB" sz="2000" dirty="0"/>
              <a:t>: telecom equipment, facilitates acceptance by network operators</a:t>
            </a:r>
          </a:p>
          <a:p>
            <a:r>
              <a:rPr lang="en-GB" sz="2000" b="1" dirty="0">
                <a:solidFill>
                  <a:srgbClr val="FF0000"/>
                </a:solidFill>
              </a:rPr>
              <a:t>WR con</a:t>
            </a:r>
            <a:r>
              <a:rPr lang="en-GB" sz="2000" dirty="0"/>
              <a:t>: bidirectional optical path needed, barrier to acceptance</a:t>
            </a:r>
          </a:p>
          <a:p>
            <a:pPr lvl="1"/>
            <a:r>
              <a:rPr lang="en-GB" sz="1800" dirty="0"/>
              <a:t>Can be solved by </a:t>
            </a:r>
            <a:r>
              <a:rPr lang="en-GB" sz="1800" b="1" dirty="0"/>
              <a:t>WDM </a:t>
            </a:r>
            <a:r>
              <a:rPr lang="en-GB" sz="1600" dirty="0"/>
              <a:t>	VSL, SURF, VU, VTT, CSC; </a:t>
            </a:r>
            <a:r>
              <a:rPr lang="en-GB" sz="1600" dirty="0" err="1"/>
              <a:t>Dierikx</a:t>
            </a:r>
            <a:r>
              <a:rPr lang="en-GB" sz="1600" dirty="0"/>
              <a:t> et al., </a:t>
            </a:r>
            <a:r>
              <a:rPr lang="en-GB" sz="1600" i="1" dirty="0"/>
              <a:t>IEEE TUFFC</a:t>
            </a:r>
            <a:r>
              <a:rPr lang="en-GB" sz="1600" dirty="0"/>
              <a:t> </a:t>
            </a:r>
            <a:r>
              <a:rPr lang="en-GB" sz="1600" b="1" dirty="0"/>
              <a:t>63,</a:t>
            </a:r>
            <a:r>
              <a:rPr lang="en-GB" sz="1600" dirty="0"/>
              <a:t> 945 (2016)</a:t>
            </a:r>
            <a:endParaRPr lang="en-GB" sz="1800" dirty="0"/>
          </a:p>
          <a:p>
            <a:pPr marL="0" indent="0">
              <a:buNone/>
            </a:pPr>
            <a:endParaRPr lang="en-GB" sz="20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D10233-DA96-093E-C6DE-4ACFD60FF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82900" y="6416675"/>
            <a:ext cx="656700" cy="365125"/>
          </a:xfrm>
        </p:spPr>
        <p:txBody>
          <a:bodyPr/>
          <a:lstStyle/>
          <a:p>
            <a:fld id="{3B949BC6-0B50-4768-A024-7AB035D16C10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0276A67E-F1E5-9CD3-1368-3DFC4D6FBC8A}"/>
              </a:ext>
            </a:extLst>
          </p:cNvPr>
          <p:cNvGrpSpPr/>
          <p:nvPr/>
        </p:nvGrpSpPr>
        <p:grpSpPr>
          <a:xfrm>
            <a:off x="152400" y="3124200"/>
            <a:ext cx="11857748" cy="3647420"/>
            <a:chOff x="152400" y="3124200"/>
            <a:chExt cx="11857748" cy="364742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1D8A6B9-68FB-4976-0884-B2134D014A6B}"/>
                </a:ext>
              </a:extLst>
            </p:cNvPr>
            <p:cNvSpPr txBox="1"/>
            <p:nvPr/>
          </p:nvSpPr>
          <p:spPr>
            <a:xfrm>
              <a:off x="4989295" y="3801328"/>
              <a:ext cx="21072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~100 km optical </a:t>
              </a:r>
              <a:r>
                <a:rPr lang="en-GB" sz="1600" dirty="0" err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fiber</a:t>
              </a:r>
              <a:endParaRPr lang="en-GB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/>
              <a:r>
                <a:rPr lang="en-GB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carrying many Tb/s</a:t>
              </a:r>
            </a:p>
            <a:p>
              <a:pPr algn="ctr"/>
              <a:r>
                <a:rPr lang="en-GB" sz="1600" b="1" dirty="0">
                  <a:solidFill>
                    <a:srgbClr val="C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+ </a:t>
              </a:r>
              <a:r>
                <a:rPr lang="en-GB" sz="1600" b="1" dirty="0" err="1">
                  <a:solidFill>
                    <a:srgbClr val="C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subnanosecond</a:t>
              </a:r>
              <a:r>
                <a:rPr lang="en-GB" sz="1600" b="1" dirty="0">
                  <a:solidFill>
                    <a:srgbClr val="C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time</a:t>
              </a:r>
              <a:endParaRPr lang="en-US" sz="1600" b="1" dirty="0" err="1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09ACEC4F-4397-1CBA-1D03-5A8BAD5E6774}"/>
                </a:ext>
              </a:extLst>
            </p:cNvPr>
            <p:cNvCxnSpPr>
              <a:cxnSpLocks/>
              <a:stCxn id="9" idx="2"/>
              <a:endCxn id="19" idx="2"/>
            </p:cNvCxnSpPr>
            <p:nvPr/>
          </p:nvCxnSpPr>
          <p:spPr>
            <a:xfrm>
              <a:off x="4208496" y="4636364"/>
              <a:ext cx="3763252" cy="2438"/>
            </a:xfrm>
            <a:prstGeom prst="line">
              <a:avLst/>
            </a:prstGeom>
            <a:ln w="5715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167BCA5-49C9-47A7-7FCE-30D61F698847}"/>
                </a:ext>
              </a:extLst>
            </p:cNvPr>
            <p:cNvGrpSpPr/>
            <p:nvPr/>
          </p:nvGrpSpPr>
          <p:grpSpPr>
            <a:xfrm>
              <a:off x="3065496" y="3576041"/>
              <a:ext cx="1143000" cy="2120646"/>
              <a:chOff x="2895600" y="2025778"/>
              <a:chExt cx="1143000" cy="2120646"/>
            </a:xfrm>
          </p:grpSpPr>
          <p:sp>
            <p:nvSpPr>
              <p:cNvPr id="9" name="Flowchart: Manual Operation 8">
                <a:extLst>
                  <a:ext uri="{FF2B5EF4-FFF2-40B4-BE49-F238E27FC236}">
                    <a16:creationId xmlns:a16="http://schemas.microsoft.com/office/drawing/2014/main" id="{0DD7E1C5-3684-6FA9-2235-BED16ACFAEF5}"/>
                  </a:ext>
                </a:extLst>
              </p:cNvPr>
              <p:cNvSpPr/>
              <p:nvPr/>
            </p:nvSpPr>
            <p:spPr>
              <a:xfrm rot="16200000">
                <a:off x="2749677" y="2857501"/>
                <a:ext cx="2120646" cy="457200"/>
              </a:xfrm>
              <a:prstGeom prst="flowChartManualOperation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MUX</a:t>
                </a:r>
                <a:endParaRPr lang="en-US" dirty="0"/>
              </a:p>
            </p:txBody>
          </p: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D45D172C-7F3E-B8D3-76CE-E56FFC436B84}"/>
                  </a:ext>
                </a:extLst>
              </p:cNvPr>
              <p:cNvCxnSpPr/>
              <p:nvPr/>
            </p:nvCxnSpPr>
            <p:spPr>
              <a:xfrm>
                <a:off x="2904807" y="2209800"/>
                <a:ext cx="676593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3C53895D-EA7F-78DD-F563-75AC08683953}"/>
                  </a:ext>
                </a:extLst>
              </p:cNvPr>
              <p:cNvCxnSpPr/>
              <p:nvPr/>
            </p:nvCxnSpPr>
            <p:spPr>
              <a:xfrm>
                <a:off x="2895600" y="2438400"/>
                <a:ext cx="676593" cy="0"/>
              </a:xfrm>
              <a:prstGeom prst="line">
                <a:avLst/>
              </a:prstGeom>
              <a:ln w="28575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AA4DD684-8C20-48DD-FAAF-F7703CCDE04E}"/>
                  </a:ext>
                </a:extLst>
              </p:cNvPr>
              <p:cNvCxnSpPr/>
              <p:nvPr/>
            </p:nvCxnSpPr>
            <p:spPr>
              <a:xfrm>
                <a:off x="2895600" y="2667000"/>
                <a:ext cx="676593" cy="0"/>
              </a:xfrm>
              <a:prstGeom prst="line">
                <a:avLst/>
              </a:prstGeom>
              <a:ln w="28575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7836772C-ED66-BA9C-B40D-E65D613FBAC3}"/>
                  </a:ext>
                </a:extLst>
              </p:cNvPr>
              <p:cNvCxnSpPr/>
              <p:nvPr/>
            </p:nvCxnSpPr>
            <p:spPr>
              <a:xfrm>
                <a:off x="2895600" y="3276600"/>
                <a:ext cx="676593" cy="0"/>
              </a:xfrm>
              <a:prstGeom prst="line">
                <a:avLst/>
              </a:prstGeom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5978C328-5249-B8C7-D757-83148F3154E6}"/>
                  </a:ext>
                </a:extLst>
              </p:cNvPr>
              <p:cNvCxnSpPr/>
              <p:nvPr/>
            </p:nvCxnSpPr>
            <p:spPr>
              <a:xfrm>
                <a:off x="2895600" y="3505200"/>
                <a:ext cx="676593" cy="0"/>
              </a:xfrm>
              <a:prstGeom prst="line">
                <a:avLst/>
              </a:prstGeom>
              <a:ln w="285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46C944BD-F64F-F851-8AE1-86D3AF193571}"/>
                  </a:ext>
                </a:extLst>
              </p:cNvPr>
              <p:cNvCxnSpPr/>
              <p:nvPr/>
            </p:nvCxnSpPr>
            <p:spPr>
              <a:xfrm>
                <a:off x="2895600" y="3733800"/>
                <a:ext cx="676593" cy="0"/>
              </a:xfrm>
              <a:prstGeom prst="line">
                <a:avLst/>
              </a:prstGeom>
              <a:ln w="2857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6C27D271-0149-A66F-E5B6-ED8F0211DD45}"/>
                  </a:ext>
                </a:extLst>
              </p:cNvPr>
              <p:cNvCxnSpPr/>
              <p:nvPr/>
            </p:nvCxnSpPr>
            <p:spPr>
              <a:xfrm>
                <a:off x="2895600" y="3962400"/>
                <a:ext cx="676593" cy="0"/>
              </a:xfrm>
              <a:prstGeom prst="line">
                <a:avLst/>
              </a:prstGeom>
              <a:ln w="28575">
                <a:solidFill>
                  <a:srgbClr val="9933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5E5417F7-474F-2A35-0E12-78CEB30CDB8B}"/>
                  </a:ext>
                </a:extLst>
              </p:cNvPr>
              <p:cNvCxnSpPr/>
              <p:nvPr/>
            </p:nvCxnSpPr>
            <p:spPr>
              <a:xfrm>
                <a:off x="3200400" y="2792192"/>
                <a:ext cx="0" cy="417539"/>
              </a:xfrm>
              <a:prstGeom prst="line">
                <a:avLst/>
              </a:prstGeom>
              <a:ln w="76200">
                <a:solidFill>
                  <a:schemeClr val="tx1">
                    <a:lumMod val="50000"/>
                    <a:lumOff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A383FB14-6F47-A282-1EA1-A020DE661F14}"/>
                </a:ext>
              </a:extLst>
            </p:cNvPr>
            <p:cNvGrpSpPr/>
            <p:nvPr/>
          </p:nvGrpSpPr>
          <p:grpSpPr>
            <a:xfrm flipH="1">
              <a:off x="7971748" y="3578479"/>
              <a:ext cx="1143000" cy="2120646"/>
              <a:chOff x="2895600" y="2025778"/>
              <a:chExt cx="1143000" cy="2120646"/>
            </a:xfrm>
          </p:grpSpPr>
          <p:sp>
            <p:nvSpPr>
              <p:cNvPr id="19" name="Flowchart: Manual Operation 18">
                <a:extLst>
                  <a:ext uri="{FF2B5EF4-FFF2-40B4-BE49-F238E27FC236}">
                    <a16:creationId xmlns:a16="http://schemas.microsoft.com/office/drawing/2014/main" id="{83B1E5D7-D388-9608-14B3-210CCB83DC80}"/>
                  </a:ext>
                </a:extLst>
              </p:cNvPr>
              <p:cNvSpPr/>
              <p:nvPr/>
            </p:nvSpPr>
            <p:spPr>
              <a:xfrm rot="16200000">
                <a:off x="2749677" y="2857501"/>
                <a:ext cx="2120646" cy="457200"/>
              </a:xfrm>
              <a:prstGeom prst="flowChartManualOperation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DEMUX</a:t>
                </a:r>
                <a:endParaRPr lang="en-US" dirty="0"/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EA38010A-2A0C-A457-93BA-BFDFAD688229}"/>
                  </a:ext>
                </a:extLst>
              </p:cNvPr>
              <p:cNvCxnSpPr/>
              <p:nvPr/>
            </p:nvCxnSpPr>
            <p:spPr>
              <a:xfrm>
                <a:off x="2904807" y="2209800"/>
                <a:ext cx="676593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7F049E7-FD41-4620-E3FD-1C932E9C8476}"/>
                  </a:ext>
                </a:extLst>
              </p:cNvPr>
              <p:cNvCxnSpPr/>
              <p:nvPr/>
            </p:nvCxnSpPr>
            <p:spPr>
              <a:xfrm>
                <a:off x="2895600" y="2438400"/>
                <a:ext cx="676593" cy="0"/>
              </a:xfrm>
              <a:prstGeom prst="line">
                <a:avLst/>
              </a:prstGeom>
              <a:ln w="28575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A3888513-1835-F1E0-4115-7F73E22C2639}"/>
                  </a:ext>
                </a:extLst>
              </p:cNvPr>
              <p:cNvCxnSpPr/>
              <p:nvPr/>
            </p:nvCxnSpPr>
            <p:spPr>
              <a:xfrm>
                <a:off x="2895600" y="2667000"/>
                <a:ext cx="676593" cy="0"/>
              </a:xfrm>
              <a:prstGeom prst="line">
                <a:avLst/>
              </a:prstGeom>
              <a:ln w="28575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0A2CF660-82FA-1EE5-C1DB-2B4EFF4CE8B1}"/>
                  </a:ext>
                </a:extLst>
              </p:cNvPr>
              <p:cNvCxnSpPr/>
              <p:nvPr/>
            </p:nvCxnSpPr>
            <p:spPr>
              <a:xfrm>
                <a:off x="2895600" y="3276600"/>
                <a:ext cx="676593" cy="0"/>
              </a:xfrm>
              <a:prstGeom prst="line">
                <a:avLst/>
              </a:prstGeom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AE169FB3-9E81-EB53-3A65-B41C15FB3F14}"/>
                  </a:ext>
                </a:extLst>
              </p:cNvPr>
              <p:cNvCxnSpPr/>
              <p:nvPr/>
            </p:nvCxnSpPr>
            <p:spPr>
              <a:xfrm>
                <a:off x="2895600" y="3505200"/>
                <a:ext cx="676593" cy="0"/>
              </a:xfrm>
              <a:prstGeom prst="line">
                <a:avLst/>
              </a:prstGeom>
              <a:ln w="28575"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C800667A-05E1-9092-CDE6-17D1CC3986D5}"/>
                  </a:ext>
                </a:extLst>
              </p:cNvPr>
              <p:cNvCxnSpPr/>
              <p:nvPr/>
            </p:nvCxnSpPr>
            <p:spPr>
              <a:xfrm>
                <a:off x="2895600" y="3733800"/>
                <a:ext cx="676593" cy="0"/>
              </a:xfrm>
              <a:prstGeom prst="line">
                <a:avLst/>
              </a:prstGeom>
              <a:ln w="28575"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CC80CCF2-7F2D-6AC3-CD81-EC197905F6BF}"/>
                  </a:ext>
                </a:extLst>
              </p:cNvPr>
              <p:cNvCxnSpPr/>
              <p:nvPr/>
            </p:nvCxnSpPr>
            <p:spPr>
              <a:xfrm>
                <a:off x="2895600" y="3962400"/>
                <a:ext cx="676593" cy="0"/>
              </a:xfrm>
              <a:prstGeom prst="line">
                <a:avLst/>
              </a:prstGeom>
              <a:ln w="28575">
                <a:solidFill>
                  <a:srgbClr val="9933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E21D105B-80BB-0386-E60F-5E0E237D2D13}"/>
                  </a:ext>
                </a:extLst>
              </p:cNvPr>
              <p:cNvCxnSpPr/>
              <p:nvPr/>
            </p:nvCxnSpPr>
            <p:spPr>
              <a:xfrm>
                <a:off x="3200400" y="2792192"/>
                <a:ext cx="0" cy="417539"/>
              </a:xfrm>
              <a:prstGeom prst="line">
                <a:avLst/>
              </a:prstGeom>
              <a:ln w="76200">
                <a:solidFill>
                  <a:schemeClr val="tx1">
                    <a:lumMod val="50000"/>
                    <a:lumOff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Left Brace 27">
              <a:extLst>
                <a:ext uri="{FF2B5EF4-FFF2-40B4-BE49-F238E27FC236}">
                  <a16:creationId xmlns:a16="http://schemas.microsoft.com/office/drawing/2014/main" id="{6AA188B5-7150-CC68-B333-9B22F3CE099B}"/>
                </a:ext>
              </a:extLst>
            </p:cNvPr>
            <p:cNvSpPr/>
            <p:nvPr/>
          </p:nvSpPr>
          <p:spPr>
            <a:xfrm>
              <a:off x="2825466" y="3735712"/>
              <a:ext cx="173445" cy="283286"/>
            </a:xfrm>
            <a:prstGeom prst="leftBrace">
              <a:avLst>
                <a:gd name="adj1" fmla="val 13891"/>
                <a:gd name="adj2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Left Brace 28">
              <a:extLst>
                <a:ext uri="{FF2B5EF4-FFF2-40B4-BE49-F238E27FC236}">
                  <a16:creationId xmlns:a16="http://schemas.microsoft.com/office/drawing/2014/main" id="{DEA4C507-E472-55A1-CBA1-97B99BE34942}"/>
                </a:ext>
              </a:extLst>
            </p:cNvPr>
            <p:cNvSpPr/>
            <p:nvPr/>
          </p:nvSpPr>
          <p:spPr>
            <a:xfrm>
              <a:off x="2836896" y="4802512"/>
              <a:ext cx="173445" cy="734775"/>
            </a:xfrm>
            <a:prstGeom prst="leftBrace">
              <a:avLst>
                <a:gd name="adj1" fmla="val 13891"/>
                <a:gd name="adj2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725EABF-BCC8-CAE3-AC99-CBC5AF6D165B}"/>
                </a:ext>
              </a:extLst>
            </p:cNvPr>
            <p:cNvSpPr txBox="1"/>
            <p:nvPr/>
          </p:nvSpPr>
          <p:spPr>
            <a:xfrm>
              <a:off x="1495418" y="4020430"/>
              <a:ext cx="14866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Service channel</a:t>
              </a:r>
              <a:endParaRPr lang="en-US" sz="16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225ABDE-7DD5-5559-7D8E-449690460674}"/>
                </a:ext>
              </a:extLst>
            </p:cNvPr>
            <p:cNvSpPr txBox="1"/>
            <p:nvPr/>
          </p:nvSpPr>
          <p:spPr>
            <a:xfrm>
              <a:off x="1465296" y="3659750"/>
              <a:ext cx="14205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C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WR channels</a:t>
              </a:r>
              <a:endParaRPr lang="en-US" b="1" dirty="0" err="1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E0E17A5-D872-40C3-8907-92528B636641}"/>
                </a:ext>
              </a:extLst>
            </p:cNvPr>
            <p:cNvSpPr txBox="1"/>
            <p:nvPr/>
          </p:nvSpPr>
          <p:spPr>
            <a:xfrm>
              <a:off x="703296" y="4705406"/>
              <a:ext cx="2033505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Up to 100</a:t>
              </a:r>
            </a:p>
            <a:p>
              <a:pPr algn="ctr"/>
              <a:r>
                <a:rPr lang="en-GB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other optical channels</a:t>
              </a:r>
            </a:p>
            <a:p>
              <a:pPr algn="ctr"/>
              <a:r>
                <a:rPr lang="en-GB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(&gt;100 Gb/s each)</a:t>
              </a:r>
              <a:endParaRPr lang="en-US" sz="16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3" name="Left Brace 32">
              <a:extLst>
                <a:ext uri="{FF2B5EF4-FFF2-40B4-BE49-F238E27FC236}">
                  <a16:creationId xmlns:a16="http://schemas.microsoft.com/office/drawing/2014/main" id="{A190A62B-47E9-4230-375B-D6224B02FE24}"/>
                </a:ext>
              </a:extLst>
            </p:cNvPr>
            <p:cNvSpPr/>
            <p:nvPr/>
          </p:nvSpPr>
          <p:spPr>
            <a:xfrm flipH="1">
              <a:off x="9223790" y="3739081"/>
              <a:ext cx="173445" cy="283286"/>
            </a:xfrm>
            <a:prstGeom prst="leftBrace">
              <a:avLst>
                <a:gd name="adj1" fmla="val 13891"/>
                <a:gd name="adj2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Left Brace 33">
              <a:extLst>
                <a:ext uri="{FF2B5EF4-FFF2-40B4-BE49-F238E27FC236}">
                  <a16:creationId xmlns:a16="http://schemas.microsoft.com/office/drawing/2014/main" id="{E2046B95-4F48-A773-A96B-6119F3DD9CD9}"/>
                </a:ext>
              </a:extLst>
            </p:cNvPr>
            <p:cNvSpPr/>
            <p:nvPr/>
          </p:nvSpPr>
          <p:spPr>
            <a:xfrm flipH="1">
              <a:off x="9235220" y="4805881"/>
              <a:ext cx="173445" cy="734775"/>
            </a:xfrm>
            <a:prstGeom prst="leftBrace">
              <a:avLst>
                <a:gd name="adj1" fmla="val 13891"/>
                <a:gd name="adj2" fmla="val 50000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7A19C9C-3D8B-D9A6-8724-800FED1218DC}"/>
                </a:ext>
              </a:extLst>
            </p:cNvPr>
            <p:cNvSpPr txBox="1"/>
            <p:nvPr/>
          </p:nvSpPr>
          <p:spPr>
            <a:xfrm>
              <a:off x="9353070" y="3683863"/>
              <a:ext cx="14205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C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WR channels</a:t>
              </a:r>
              <a:endParaRPr lang="en-US" b="1" dirty="0" err="1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36" name="Picture 2" descr="TOG 2018 White Rabbit">
              <a:extLst>
                <a:ext uri="{FF2B5EF4-FFF2-40B4-BE49-F238E27FC236}">
                  <a16:creationId xmlns:a16="http://schemas.microsoft.com/office/drawing/2014/main" id="{217A33A3-2DE3-C828-73D8-5FD1A86C246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52400" y="3567613"/>
              <a:ext cx="1265948" cy="6180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2" descr="TOG 2018 White Rabbit">
              <a:extLst>
                <a:ext uri="{FF2B5EF4-FFF2-40B4-BE49-F238E27FC236}">
                  <a16:creationId xmlns:a16="http://schemas.microsoft.com/office/drawing/2014/main" id="{DB4B7AA6-5FC5-1680-D002-CCCFA145994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0744200" y="3576041"/>
              <a:ext cx="1265948" cy="6180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" name="Content Placeholder 2">
              <a:extLst>
                <a:ext uri="{FF2B5EF4-FFF2-40B4-BE49-F238E27FC236}">
                  <a16:creationId xmlns:a16="http://schemas.microsoft.com/office/drawing/2014/main" id="{A1C8B5DC-79EF-3082-E8CF-75D8B05ED81A}"/>
                </a:ext>
              </a:extLst>
            </p:cNvPr>
            <p:cNvSpPr txBox="1">
              <a:spLocks/>
            </p:cNvSpPr>
            <p:nvPr/>
          </p:nvSpPr>
          <p:spPr>
            <a:xfrm>
              <a:off x="4277139" y="4863051"/>
              <a:ext cx="3792484" cy="1445674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nl-NL" sz="1800" dirty="0"/>
                <a:t>Optical </a:t>
              </a:r>
              <a:r>
                <a:rPr lang="nl-NL" sz="1800" b="1" dirty="0"/>
                <a:t>wavelength </a:t>
              </a:r>
              <a:r>
                <a:rPr lang="nl-NL" sz="1800" b="1" dirty="0" err="1"/>
                <a:t>division</a:t>
              </a:r>
              <a:r>
                <a:rPr lang="nl-NL" sz="1800" b="1" dirty="0"/>
                <a:t> </a:t>
              </a:r>
              <a:r>
                <a:rPr lang="nl-NL" sz="1800" b="1" dirty="0" err="1"/>
                <a:t>multiplexing</a:t>
              </a:r>
              <a:r>
                <a:rPr lang="nl-NL" sz="1800" dirty="0"/>
                <a:t> (WDM)</a:t>
              </a:r>
            </a:p>
            <a:p>
              <a:r>
                <a:rPr lang="nl-NL" sz="1800" dirty="0"/>
                <a:t>See </a:t>
              </a:r>
              <a:r>
                <a:rPr lang="nl-NL" sz="1800" dirty="0" err="1"/>
                <a:t>also</a:t>
              </a:r>
              <a:r>
                <a:rPr lang="nl-NL" sz="1800" dirty="0"/>
                <a:t>: </a:t>
              </a:r>
              <a:r>
                <a:rPr lang="nl-NL" sz="1800" dirty="0" err="1"/>
                <a:t>outcomes</a:t>
              </a:r>
              <a:r>
                <a:rPr lang="nl-NL" sz="1800" dirty="0"/>
                <a:t> CLONETS project </a:t>
              </a:r>
              <a:r>
                <a:rPr lang="nl-NL" sz="1400" dirty="0">
                  <a:hlinkClick r:id="rId3"/>
                </a:rPr>
                <a:t>https://www.clonets.eu/clonets.html</a:t>
              </a:r>
              <a:endParaRPr lang="nl-NL" sz="1800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11EBB28-4D9C-3869-820E-B7C77BC890B2}"/>
                </a:ext>
              </a:extLst>
            </p:cNvPr>
            <p:cNvSpPr txBox="1"/>
            <p:nvPr/>
          </p:nvSpPr>
          <p:spPr>
            <a:xfrm>
              <a:off x="2601925" y="6248400"/>
              <a:ext cx="89804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4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WR via WDM : E.F. </a:t>
              </a:r>
              <a:r>
                <a:rPr lang="en-US" sz="1400" dirty="0" err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Dierikx</a:t>
              </a:r>
              <a:r>
                <a:rPr lang="en-US" sz="14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et al. </a:t>
              </a:r>
              <a:r>
                <a:rPr lang="en-US" sz="1400" i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IEEE Trans. </a:t>
              </a:r>
              <a:r>
                <a:rPr lang="en-US" sz="1400" i="1" dirty="0" err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Ultrason</a:t>
              </a:r>
              <a:r>
                <a:rPr lang="en-US" sz="1400" i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. </a:t>
              </a:r>
              <a:r>
                <a:rPr lang="en-US" sz="1400" i="1" dirty="0" err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Ferroelectr</a:t>
              </a:r>
              <a:r>
                <a:rPr lang="en-US" sz="1400" i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. Freq. Control</a:t>
              </a:r>
              <a:r>
                <a:rPr lang="en-US" sz="14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63,</a:t>
              </a:r>
              <a:r>
                <a:rPr lang="en-US" sz="14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945-952 (2016)</a:t>
              </a:r>
            </a:p>
            <a:p>
              <a:pPr algn="l"/>
              <a:r>
                <a:rPr lang="en-US" sz="14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Earlier time transfer protocol via WDM: Lopez et al., </a:t>
              </a:r>
              <a:r>
                <a:rPr lang="en-US" sz="1400" i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Appl. Phys. B</a:t>
              </a:r>
              <a:r>
                <a:rPr lang="en-US" sz="14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110,</a:t>
              </a:r>
              <a:r>
                <a:rPr lang="en-US" sz="14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3 (2013)</a:t>
              </a:r>
            </a:p>
          </p:txBody>
        </p:sp>
        <p:sp>
          <p:nvSpPr>
            <p:cNvPr id="42" name="Content Placeholder 2">
              <a:extLst>
                <a:ext uri="{FF2B5EF4-FFF2-40B4-BE49-F238E27FC236}">
                  <a16:creationId xmlns:a16="http://schemas.microsoft.com/office/drawing/2014/main" id="{0805C2E2-A162-4073-9E55-19115F3186CE}"/>
                </a:ext>
              </a:extLst>
            </p:cNvPr>
            <p:cNvSpPr txBox="1">
              <a:spLocks/>
            </p:cNvSpPr>
            <p:nvPr/>
          </p:nvSpPr>
          <p:spPr>
            <a:xfrm>
              <a:off x="3772066" y="3124200"/>
              <a:ext cx="5047796" cy="380690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nl-NL" sz="1800" b="1" dirty="0">
                  <a:solidFill>
                    <a:srgbClr val="1F4E79"/>
                  </a:solidFill>
                </a:rPr>
                <a:t>Optical wavelength </a:t>
              </a:r>
              <a:r>
                <a:rPr lang="nl-NL" sz="1800" b="1" dirty="0" err="1">
                  <a:solidFill>
                    <a:srgbClr val="1F4E79"/>
                  </a:solidFill>
                </a:rPr>
                <a:t>division</a:t>
              </a:r>
              <a:r>
                <a:rPr lang="nl-NL" sz="1800" b="1" dirty="0">
                  <a:solidFill>
                    <a:srgbClr val="1F4E79"/>
                  </a:solidFill>
                </a:rPr>
                <a:t> </a:t>
              </a:r>
              <a:r>
                <a:rPr lang="nl-NL" sz="1800" b="1" dirty="0" err="1">
                  <a:solidFill>
                    <a:srgbClr val="1F4E79"/>
                  </a:solidFill>
                </a:rPr>
                <a:t>multiplexing</a:t>
              </a:r>
              <a:r>
                <a:rPr lang="nl-NL" sz="1800" b="1" dirty="0">
                  <a:solidFill>
                    <a:srgbClr val="1F4E79"/>
                  </a:solidFill>
                </a:rPr>
                <a:t> (WDM)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94284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384836CB-3A0A-9E5B-0C27-6DB62BFFE7D1}"/>
              </a:ext>
            </a:extLst>
          </p:cNvPr>
          <p:cNvSpPr/>
          <p:nvPr/>
        </p:nvSpPr>
        <p:spPr>
          <a:xfrm>
            <a:off x="685800" y="6246245"/>
            <a:ext cx="10697100" cy="57229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4B7AE37-2C07-FDB9-1DF2-FB984BB3952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914167" y="3580169"/>
            <a:ext cx="3752317" cy="28033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CF44FA-A0BF-779A-4E48-EC79F228D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/>
              <a:t>Example: SURFnet8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3F5B55-11BA-8244-A876-512D9156D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9BC6-0B50-4768-A024-7AB035D16C10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154BE0-562C-7058-18C2-2B711E472A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167" y="2895600"/>
            <a:ext cx="6882066" cy="3135164"/>
          </a:xfrm>
          <a:prstGeom prst="rect">
            <a:avLst/>
          </a:prstGeom>
        </p:spPr>
      </p:pic>
      <p:pic>
        <p:nvPicPr>
          <p:cNvPr id="6" name="Picture 4" descr="Afbeeldingsresultaat voor westerbork synthese radio telescoop">
            <a:extLst>
              <a:ext uri="{FF2B5EF4-FFF2-40B4-BE49-F238E27FC236}">
                <a16:creationId xmlns:a16="http://schemas.microsoft.com/office/drawing/2014/main" id="{4137F9ED-88D9-8F19-F8D3-D54C25A24E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5622" y="4947443"/>
            <a:ext cx="1430178" cy="102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Afbeeldingsresultaat voor LOFAR">
            <a:extLst>
              <a:ext uri="{FF2B5EF4-FFF2-40B4-BE49-F238E27FC236}">
                <a16:creationId xmlns:a16="http://schemas.microsoft.com/office/drawing/2014/main" id="{641059D9-8713-4BFC-4C89-94A1AB156A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4964" y="3141244"/>
            <a:ext cx="1471236" cy="821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D191408-938B-F2FF-71F8-ABC47C2964E8}"/>
              </a:ext>
            </a:extLst>
          </p:cNvPr>
          <p:cNvSpPr/>
          <p:nvPr/>
        </p:nvSpPr>
        <p:spPr>
          <a:xfrm>
            <a:off x="1046480" y="6198513"/>
            <a:ext cx="6705600" cy="430887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P. Boven, C. van Tour, R. 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</a:rPr>
              <a:t>Smets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. Demonstration of VLBI synchronization via existing </a:t>
            </a:r>
            <a:r>
              <a:rPr lang="en-US" sz="1000" dirty="0" err="1">
                <a:solidFill>
                  <a:srgbClr val="000000"/>
                </a:solidFill>
                <a:latin typeface="Arial" panose="020B0604020202020204" pitchFamily="34" charset="0"/>
              </a:rPr>
              <a:t>SURFnet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</a:rPr>
              <a:t>/LOFAR network. ASTERICS GA Deliverable D5.14. </a:t>
            </a:r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hlinkClick r:id="rId6"/>
              </a:rPr>
              <a:t>https://www.asterics2020.eu/sites/default/files/documents/asterics-d5.14.pdf</a:t>
            </a:r>
            <a:endParaRPr lang="en-US" sz="1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C3E806-59B5-C29E-2C8A-A3DAD6F2F7BA}"/>
              </a:ext>
            </a:extLst>
          </p:cNvPr>
          <p:cNvSpPr txBox="1"/>
          <p:nvPr/>
        </p:nvSpPr>
        <p:spPr>
          <a:xfrm>
            <a:off x="6811404" y="4697268"/>
            <a:ext cx="1025096" cy="33193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GB" sz="1100" b="1" dirty="0" err="1">
                <a:latin typeface="Lao UI" panose="020B0502040204020203" pitchFamily="34" charset="0"/>
                <a:cs typeface="Lao UI" panose="020B0502040204020203" pitchFamily="34" charset="0"/>
              </a:rPr>
              <a:t>Westerbork</a:t>
            </a:r>
            <a:endParaRPr lang="en-US" sz="1100" b="1" dirty="0" err="1">
              <a:latin typeface="Lao UI" panose="020B0502040204020203" pitchFamily="34" charset="0"/>
              <a:cs typeface="Lao UI" panose="020B0502040204020203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E20E4F7-D984-A3DB-02B3-57EB9C4680E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548" y="3216564"/>
            <a:ext cx="1728189" cy="101272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7B5F0E3-BDDE-1DB5-FE29-61D992DB4F58}"/>
              </a:ext>
            </a:extLst>
          </p:cNvPr>
          <p:cNvSpPr txBox="1"/>
          <p:nvPr/>
        </p:nvSpPr>
        <p:spPr>
          <a:xfrm>
            <a:off x="533400" y="4363720"/>
            <a:ext cx="931905" cy="22671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GB" sz="1100" b="1" dirty="0" err="1">
                <a:latin typeface="Lao UI" panose="020B0502040204020203" pitchFamily="34" charset="0"/>
                <a:cs typeface="Lao UI" panose="020B0502040204020203" pitchFamily="34" charset="0"/>
              </a:rPr>
              <a:t>Dwingeloo</a:t>
            </a:r>
            <a:endParaRPr lang="en-GB" sz="1100" b="1" dirty="0">
              <a:latin typeface="Lao UI" panose="020B0502040204020203" pitchFamily="34" charset="0"/>
              <a:cs typeface="Lao UI" panose="020B0502040204020203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0F42F53-2DCC-6882-AAFB-BC24B91B1228}"/>
              </a:ext>
            </a:extLst>
          </p:cNvPr>
          <p:cNvGrpSpPr>
            <a:grpSpLocks noChangeAspect="1"/>
          </p:cNvGrpSpPr>
          <p:nvPr/>
        </p:nvGrpSpPr>
        <p:grpSpPr>
          <a:xfrm>
            <a:off x="9377680" y="2600"/>
            <a:ext cx="2812373" cy="3511524"/>
            <a:chOff x="9872803" y="1938788"/>
            <a:chExt cx="2324275" cy="2902088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514904F-D9D8-C6FA-7DF9-AF68A33A788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872803" y="1938788"/>
              <a:ext cx="2324275" cy="2861813"/>
              <a:chOff x="9829798" y="2808553"/>
              <a:chExt cx="2112977" cy="2601648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FB922415-A8AB-4E36-767F-DEC5575BC8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829798" y="2808553"/>
                <a:ext cx="2112977" cy="2601648"/>
              </a:xfrm>
              <a:prstGeom prst="rect">
                <a:avLst/>
              </a:prstGeom>
            </p:spPr>
          </p:pic>
          <p:sp>
            <p:nvSpPr>
              <p:cNvPr id="14" name="Arrow: Right 13">
                <a:extLst>
                  <a:ext uri="{FF2B5EF4-FFF2-40B4-BE49-F238E27FC236}">
                    <a16:creationId xmlns:a16="http://schemas.microsoft.com/office/drawing/2014/main" id="{2D8795E0-F6CF-1611-B6DA-411849865C62}"/>
                  </a:ext>
                </a:extLst>
              </p:cNvPr>
              <p:cNvSpPr/>
              <p:nvPr/>
            </p:nvSpPr>
            <p:spPr>
              <a:xfrm rot="469796">
                <a:off x="10791778" y="3051774"/>
                <a:ext cx="624548" cy="228600"/>
              </a:xfrm>
              <a:prstGeom prst="rightArrow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5" name="Picture 2" descr="http://wiki.openstreetmap.org/w/images/thumb/e/eb/Radio_telescope_32x32_bw.svg/120px-Radio_telescope_32x32_bw.svg.png">
                <a:extLst>
                  <a:ext uri="{FF2B5EF4-FFF2-40B4-BE49-F238E27FC236}">
                    <a16:creationId xmlns:a16="http://schemas.microsoft.com/office/drawing/2014/main" id="{1A4F7B01-2E6B-3111-25BA-E3E14EC335F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11231166" y="3342409"/>
                <a:ext cx="300987" cy="3009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" name="Picture 2" descr="http://wiki.openstreetmap.org/w/images/thumb/e/eb/Radio_telescope_32x32_bw.svg/120px-Radio_telescope_32x32_bw.svg.png">
                <a:extLst>
                  <a:ext uri="{FF2B5EF4-FFF2-40B4-BE49-F238E27FC236}">
                    <a16:creationId xmlns:a16="http://schemas.microsoft.com/office/drawing/2014/main" id="{AF7BAE81-B358-2FFE-4AB8-8BB1E4E43AF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11598594" y="3352800"/>
                <a:ext cx="248750" cy="2487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BD7030C-E678-2404-FE7E-30F2DBFEAFE1}"/>
                </a:ext>
              </a:extLst>
            </p:cNvPr>
            <p:cNvSpPr txBox="1"/>
            <p:nvPr/>
          </p:nvSpPr>
          <p:spPr>
            <a:xfrm>
              <a:off x="10080859" y="3383276"/>
              <a:ext cx="434741" cy="27432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l"/>
              <a:r>
                <a:rPr lang="en-GB" sz="1100" b="1" dirty="0">
                  <a:latin typeface="Lao UI" panose="020B0502040204020203" pitchFamily="34" charset="0"/>
                  <a:cs typeface="Lao UI" panose="020B0502040204020203" pitchFamily="34" charset="0"/>
                </a:rPr>
                <a:t>VSL</a:t>
              </a:r>
              <a:endParaRPr lang="en-US" sz="1100" b="1" dirty="0" err="1"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22AA09B-72EC-61E0-B994-377724F77B2E}"/>
                </a:ext>
              </a:extLst>
            </p:cNvPr>
            <p:cNvSpPr txBox="1"/>
            <p:nvPr/>
          </p:nvSpPr>
          <p:spPr>
            <a:xfrm>
              <a:off x="10093123" y="3011057"/>
              <a:ext cx="636505" cy="22352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l"/>
              <a:r>
                <a:rPr lang="en-GB" sz="1100" b="1" dirty="0">
                  <a:latin typeface="Lao UI" panose="020B0502040204020203" pitchFamily="34" charset="0"/>
                  <a:cs typeface="Lao UI" panose="020B0502040204020203" pitchFamily="34" charset="0"/>
                </a:rPr>
                <a:t>ESTEC</a:t>
              </a:r>
              <a:endParaRPr lang="en-US" sz="1100" b="1" dirty="0" err="1"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4C6B0F3-2B3C-9BC9-97D8-D12F52017CE6}"/>
                </a:ext>
              </a:extLst>
            </p:cNvPr>
            <p:cNvSpPr txBox="1"/>
            <p:nvPr/>
          </p:nvSpPr>
          <p:spPr>
            <a:xfrm>
              <a:off x="10260095" y="4617352"/>
              <a:ext cx="636505" cy="22352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l"/>
              <a:r>
                <a:rPr lang="en-GB" sz="1100" b="1" dirty="0">
                  <a:latin typeface="Lao UI" panose="020B0502040204020203" pitchFamily="34" charset="0"/>
                  <a:cs typeface="Lao UI" panose="020B0502040204020203" pitchFamily="34" charset="0"/>
                </a:rPr>
                <a:t>SMD</a:t>
              </a:r>
              <a:endParaRPr lang="en-US" sz="1100" b="1" dirty="0" err="1"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2FB31A9A-3B0D-E359-A0C9-602FA34C1E97}"/>
              </a:ext>
            </a:extLst>
          </p:cNvPr>
          <p:cNvSpPr/>
          <p:nvPr/>
        </p:nvSpPr>
        <p:spPr>
          <a:xfrm>
            <a:off x="1219200" y="4876800"/>
            <a:ext cx="533400" cy="3454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9778A5-0127-A304-1EA5-5663D7ADF8AF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" y="4617720"/>
            <a:ext cx="894474" cy="1344153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6E2AFF-D15C-B33D-F2D1-BA721A0AF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8406"/>
            <a:ext cx="10515600" cy="1667357"/>
          </a:xfrm>
        </p:spPr>
        <p:txBody>
          <a:bodyPr>
            <a:normAutofit fontScale="92500" lnSpcReduction="10000"/>
          </a:bodyPr>
          <a:lstStyle/>
          <a:p>
            <a:r>
              <a:rPr lang="en-GB" sz="2000" dirty="0"/>
              <a:t>WR time distribution over </a:t>
            </a:r>
            <a:r>
              <a:rPr lang="en-GB" sz="2000" b="1" dirty="0"/>
              <a:t>live SURFnet8 production network</a:t>
            </a:r>
            <a:r>
              <a:rPr lang="en-GB" sz="2000" dirty="0"/>
              <a:t> (2019)</a:t>
            </a:r>
          </a:p>
          <a:p>
            <a:r>
              <a:rPr lang="en-GB" sz="2000" dirty="0"/>
              <a:t>Purpose: synchronize </a:t>
            </a:r>
            <a:r>
              <a:rPr lang="en-GB" sz="2000" dirty="0" err="1"/>
              <a:t>Dwingeloo</a:t>
            </a:r>
            <a:r>
              <a:rPr lang="en-GB" sz="2000" dirty="0"/>
              <a:t> radio telescope to </a:t>
            </a:r>
            <a:r>
              <a:rPr lang="en-GB" sz="2000" dirty="0" err="1"/>
              <a:t>Westerbork</a:t>
            </a:r>
            <a:r>
              <a:rPr lang="en-GB" sz="2000" dirty="0"/>
              <a:t> telescope array</a:t>
            </a:r>
          </a:p>
          <a:p>
            <a:pPr lvl="1"/>
            <a:r>
              <a:rPr lang="en-GB" sz="1800" dirty="0"/>
              <a:t>H2020 ASTERICS project – </a:t>
            </a:r>
            <a:r>
              <a:rPr lang="en-GB" sz="1800" b="1" dirty="0"/>
              <a:t>VLBI demonstration using WR synchronization</a:t>
            </a:r>
          </a:p>
          <a:p>
            <a:pPr lvl="1"/>
            <a:r>
              <a:rPr lang="en-GB" sz="1800" dirty="0"/>
              <a:t>Similar: LOFAR radio telescope </a:t>
            </a:r>
          </a:p>
          <a:p>
            <a:r>
              <a:rPr lang="en-GB" sz="2000" dirty="0"/>
              <a:t>2024: Nationwide time &amp; frequency network rolled out by SURF</a:t>
            </a:r>
          </a:p>
          <a:p>
            <a:endParaRPr lang="en-US" sz="20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112EA21-1BDE-DE0B-FAC1-5EF346E91561}"/>
              </a:ext>
            </a:extLst>
          </p:cNvPr>
          <p:cNvSpPr txBox="1"/>
          <p:nvPr/>
        </p:nvSpPr>
        <p:spPr>
          <a:xfrm>
            <a:off x="4724400" y="4191000"/>
            <a:ext cx="18421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169 km WR link</a:t>
            </a:r>
            <a:endParaRPr lang="en-US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DDDCA643-D84A-5942-3B7D-0779C65565B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23715" y="2209800"/>
            <a:ext cx="1748885" cy="817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255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1BE08-EDFC-805A-B0A8-F1518C622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WR and positioning – how?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4DDF0D-744F-FC1F-5940-4AEBE9845B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PNT through hybrid optical-wireless networks: ‘</a:t>
            </a:r>
            <a:r>
              <a:rPr lang="en-GB" dirty="0" err="1"/>
              <a:t>SuperGPS</a:t>
            </a:r>
            <a:r>
              <a:rPr lang="en-GB" dirty="0"/>
              <a:t>’ project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D10233-DA96-093E-C6DE-4ACFD60FF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49BC6-0B50-4768-A024-7AB035D16C1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2017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 dirty="0" smtClean="0">
            <a:latin typeface="Calibri" panose="020F0502020204030204" pitchFamily="34" charset="0"/>
            <a:ea typeface="Calibri" panose="020F0502020204030204" pitchFamily="34" charset="0"/>
            <a:cs typeface="Calibri" panose="020F0502020204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57676</TotalTime>
  <Words>1772</Words>
  <Application>Microsoft Office PowerPoint</Application>
  <PresentationFormat>Widescreen</PresentationFormat>
  <Paragraphs>360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Arial</vt:lpstr>
      <vt:lpstr>Calibri</vt:lpstr>
      <vt:lpstr>Calibri Light</vt:lpstr>
      <vt:lpstr>Cambria</vt:lpstr>
      <vt:lpstr>Franklin Gothic Book</vt:lpstr>
      <vt:lpstr>Franklin Gothic Medium</vt:lpstr>
      <vt:lpstr>Lao UI</vt:lpstr>
      <vt:lpstr>Symbol</vt:lpstr>
      <vt:lpstr>Wingdings</vt:lpstr>
      <vt:lpstr>Office Theme</vt:lpstr>
      <vt:lpstr>Applications enabled by precise time &amp; frequency services and their integration into existing networks</vt:lpstr>
      <vt:lpstr>White Rabbit research in the Netherlands</vt:lpstr>
      <vt:lpstr>Local fiber-optic testbed                              (WR + ultrastable laser)</vt:lpstr>
      <vt:lpstr>WR: subnanosecond network timing</vt:lpstr>
      <vt:lpstr>1. Quantum Internet</vt:lpstr>
      <vt:lpstr>2. PNT systems beyond GNSS</vt:lpstr>
      <vt:lpstr>WR can help achieve this – but how?</vt:lpstr>
      <vt:lpstr>Example: SURFnet8</vt:lpstr>
      <vt:lpstr>WR and positioning – how?</vt:lpstr>
      <vt:lpstr>‘SuperGPS’ project (collaboration with Delft University of Technology, VSL Delft, and private partners)</vt:lpstr>
      <vt:lpstr>‘SuperGPS’ project (collaboration with Delft University of Technology, VSL Delft, and private partners)</vt:lpstr>
      <vt:lpstr>WR network VSL – TU Delft</vt:lpstr>
      <vt:lpstr>Hybrid optical-wireless network</vt:lpstr>
      <vt:lpstr>Hybrid optical-wireless network</vt:lpstr>
      <vt:lpstr>Field trial &amp; performance</vt:lpstr>
      <vt:lpstr>Redundancy and fail-over</vt:lpstr>
      <vt:lpstr>Network timescale based on a clock ensemble</vt:lpstr>
      <vt:lpstr>Network timescale based on a clock ensemble</vt:lpstr>
      <vt:lpstr>Network timescale based on a clock ensemble</vt:lpstr>
      <vt:lpstr>Extensions for increased redundancy</vt:lpstr>
      <vt:lpstr>Time measurement and time production networks</vt:lpstr>
      <vt:lpstr>Proof-of-principle clock ensemble</vt:lpstr>
      <vt:lpstr>The power of clock ensemble algorithms</vt:lpstr>
      <vt:lpstr>Layered network &amp; organic growth</vt:lpstr>
      <vt:lpstr>Thank you!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Jeroen Koelemeij</dc:creator>
  <cp:lastModifiedBy>Jeroen Koelemeij</cp:lastModifiedBy>
  <cp:revision>2915</cp:revision>
  <dcterms:created xsi:type="dcterms:W3CDTF">2019-08-18T11:29:25Z</dcterms:created>
  <dcterms:modified xsi:type="dcterms:W3CDTF">2024-02-08T09:57:30Z</dcterms:modified>
</cp:coreProperties>
</file>