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b="def" i="def"/>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b="def" i="def"/>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42" name="Shape 242"/>
          <p:cNvSpPr/>
          <p:nvPr>
            <p:ph type="sldImg"/>
          </p:nvPr>
        </p:nvSpPr>
        <p:spPr>
          <a:xfrm>
            <a:off x="1143000" y="685800"/>
            <a:ext cx="4572000" cy="3429000"/>
          </a:xfrm>
          <a:prstGeom prst="rect">
            <a:avLst/>
          </a:prstGeom>
        </p:spPr>
        <p:txBody>
          <a:bodyPr/>
          <a:lstStyle/>
          <a:p>
            <a:pPr/>
          </a:p>
        </p:txBody>
      </p:sp>
      <p:sp>
        <p:nvSpPr>
          <p:cNvPr id="243" name="Shape 24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ogo Slide">
    <p:spTree>
      <p:nvGrpSpPr>
        <p:cNvPr id="1" name=""/>
        <p:cNvGrpSpPr/>
        <p:nvPr/>
      </p:nvGrpSpPr>
      <p:grpSpPr>
        <a:xfrm>
          <a:off x="0" y="0"/>
          <a:ext cx="0" cy="0"/>
          <a:chOff x="0" y="0"/>
          <a:chExt cx="0" cy="0"/>
        </a:xfrm>
      </p:grpSpPr>
      <p:sp>
        <p:nvSpPr>
          <p:cNvPr id="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Picture">
    <p:bg>
      <p:bgPr>
        <a:solidFill>
          <a:srgbClr val="FFFFFF"/>
        </a:solidFill>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02" name="Title Text"/>
          <p:cNvSpPr txBox="1"/>
          <p:nvPr>
            <p:ph type="title"/>
          </p:nvPr>
        </p:nvSpPr>
        <p:spPr>
          <a:xfrm>
            <a:off x="407989" y="373592"/>
            <a:ext cx="5616574" cy="1065744"/>
          </a:xfrm>
          <a:prstGeom prst="rect">
            <a:avLst/>
          </a:prstGeom>
        </p:spPr>
        <p:txBody>
          <a:bodyPr>
            <a:normAutofit fontScale="100000" lnSpcReduction="0"/>
          </a:bodyPr>
          <a:lstStyle/>
          <a:p>
            <a:pPr/>
            <a:r>
              <a:t>Title Text</a:t>
            </a:r>
          </a:p>
        </p:txBody>
      </p:sp>
      <p:sp>
        <p:nvSpPr>
          <p:cNvPr id="103"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04" name="Picture Placeholder 8"/>
          <p:cNvSpPr/>
          <p:nvPr>
            <p:ph type="pic" idx="21"/>
          </p:nvPr>
        </p:nvSpPr>
        <p:spPr>
          <a:xfrm>
            <a:off x="6167437" y="0"/>
            <a:ext cx="6024563" cy="6317987"/>
          </a:xfrm>
          <a:prstGeom prst="rect">
            <a:avLst/>
          </a:prstGeom>
        </p:spPr>
        <p:txBody>
          <a:bodyPr lIns="91439" tIns="45719" rIns="91439" bIns="45719"/>
          <a:lstStyle/>
          <a:p>
            <a:pPr/>
          </a:p>
        </p:txBody>
      </p:sp>
      <p:sp>
        <p:nvSpPr>
          <p:cNvPr id="10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2 Pictures horizontal">
    <p:bg>
      <p:bgPr>
        <a:solidFill>
          <a:srgbClr val="FFFFFF"/>
        </a:solidFill>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13"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14"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1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16" name="Picture Placeholder 5"/>
          <p:cNvSpPr/>
          <p:nvPr>
            <p:ph type="pic" sz="quarter" idx="21"/>
          </p:nvPr>
        </p:nvSpPr>
        <p:spPr>
          <a:xfrm>
            <a:off x="6167437" y="1592262"/>
            <a:ext cx="5616576" cy="2232026"/>
          </a:xfrm>
          <a:prstGeom prst="rect">
            <a:avLst/>
          </a:prstGeom>
        </p:spPr>
        <p:txBody>
          <a:bodyPr lIns="91439" tIns="45719" rIns="91439" bIns="45719"/>
          <a:lstStyle/>
          <a:p>
            <a:pPr/>
          </a:p>
        </p:txBody>
      </p:sp>
      <p:sp>
        <p:nvSpPr>
          <p:cNvPr id="117" name="Picture Placeholder 5"/>
          <p:cNvSpPr/>
          <p:nvPr>
            <p:ph type="pic" sz="quarter" idx="22"/>
          </p:nvPr>
        </p:nvSpPr>
        <p:spPr>
          <a:xfrm>
            <a:off x="6167437" y="3969703"/>
            <a:ext cx="5616576"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4 Pictures">
    <p:bg>
      <p:bgPr>
        <a:solidFill>
          <a:srgbClr val="FFFFFF"/>
        </a:solidFill>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25"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26" name="Body Level One…"/>
          <p:cNvSpPr txBox="1"/>
          <p:nvPr>
            <p:ph type="body" sz="half" idx="1"/>
          </p:nvPr>
        </p:nvSpPr>
        <p:spPr>
          <a:xfrm>
            <a:off x="407987" y="1598658"/>
            <a:ext cx="3708402"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28" name="Picture Placeholder 5"/>
          <p:cNvSpPr/>
          <p:nvPr>
            <p:ph type="pic" sz="quarter" idx="21"/>
          </p:nvPr>
        </p:nvSpPr>
        <p:spPr>
          <a:xfrm>
            <a:off x="8075613" y="1592262"/>
            <a:ext cx="3708401" cy="2232026"/>
          </a:xfrm>
          <a:prstGeom prst="rect">
            <a:avLst/>
          </a:prstGeom>
        </p:spPr>
        <p:txBody>
          <a:bodyPr lIns="91439" tIns="45719" rIns="91439" bIns="45719"/>
          <a:lstStyle/>
          <a:p>
            <a:pPr/>
          </a:p>
        </p:txBody>
      </p:sp>
      <p:sp>
        <p:nvSpPr>
          <p:cNvPr id="129" name="Picture Placeholder 5"/>
          <p:cNvSpPr/>
          <p:nvPr>
            <p:ph type="pic" sz="quarter" idx="22"/>
          </p:nvPr>
        </p:nvSpPr>
        <p:spPr>
          <a:xfrm>
            <a:off x="8124680" y="3969703"/>
            <a:ext cx="3659333" cy="2232026"/>
          </a:xfrm>
          <a:prstGeom prst="rect">
            <a:avLst/>
          </a:prstGeom>
        </p:spPr>
        <p:txBody>
          <a:bodyPr lIns="91439" tIns="45719" rIns="91439" bIns="45719"/>
          <a:lstStyle/>
          <a:p>
            <a:pPr/>
          </a:p>
        </p:txBody>
      </p:sp>
      <p:sp>
        <p:nvSpPr>
          <p:cNvPr id="130" name="Picture Placeholder 5"/>
          <p:cNvSpPr/>
          <p:nvPr>
            <p:ph type="pic" sz="quarter" idx="23"/>
          </p:nvPr>
        </p:nvSpPr>
        <p:spPr>
          <a:xfrm>
            <a:off x="4259262" y="1592262"/>
            <a:ext cx="3659333" cy="2232026"/>
          </a:xfrm>
          <a:prstGeom prst="rect">
            <a:avLst/>
          </a:prstGeom>
        </p:spPr>
        <p:txBody>
          <a:bodyPr lIns="91439" tIns="45719" rIns="91439" bIns="45719"/>
          <a:lstStyle/>
          <a:p>
            <a:pPr/>
          </a:p>
        </p:txBody>
      </p:sp>
      <p:sp>
        <p:nvSpPr>
          <p:cNvPr id="131" name="Picture Placeholder 5"/>
          <p:cNvSpPr/>
          <p:nvPr>
            <p:ph type="pic" sz="quarter" idx="24"/>
          </p:nvPr>
        </p:nvSpPr>
        <p:spPr>
          <a:xfrm>
            <a:off x="4259262" y="3978014"/>
            <a:ext cx="3659333"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s and 2 Pictures ">
    <p:bg>
      <p:bgPr>
        <a:solidFill>
          <a:srgbClr val="FFFFFF"/>
        </a:solidFill>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39"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40"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41"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142" name="Picture Placeholder 10"/>
          <p:cNvSpPr/>
          <p:nvPr>
            <p:ph type="pic" sz="half" idx="22"/>
          </p:nvPr>
        </p:nvSpPr>
        <p:spPr>
          <a:xfrm>
            <a:off x="407987" y="2420938"/>
            <a:ext cx="5616576" cy="3779838"/>
          </a:xfrm>
          <a:prstGeom prst="rect">
            <a:avLst/>
          </a:prstGeom>
        </p:spPr>
        <p:txBody>
          <a:bodyPr lIns="91439" tIns="45719" rIns="91439" bIns="45719"/>
          <a:lstStyle/>
          <a:p>
            <a:pPr/>
          </a:p>
        </p:txBody>
      </p:sp>
      <p:sp>
        <p:nvSpPr>
          <p:cNvPr id="14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44" name="Picture Placeholder 7"/>
          <p:cNvSpPr/>
          <p:nvPr>
            <p:ph type="pic" sz="half" idx="23"/>
          </p:nvPr>
        </p:nvSpPr>
        <p:spPr>
          <a:xfrm>
            <a:off x="6172200" y="2420938"/>
            <a:ext cx="5616575" cy="3779838"/>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3 Pictures">
    <p:bg>
      <p:bgPr>
        <a:solidFill>
          <a:srgbClr val="FFFFFF"/>
        </a:solidFill>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5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53" name="Body Level One…"/>
          <p:cNvSpPr txBox="1"/>
          <p:nvPr>
            <p:ph type="body" sz="quarter" idx="1"/>
          </p:nvPr>
        </p:nvSpPr>
        <p:spPr>
          <a:xfrm>
            <a:off x="407987" y="1592262"/>
            <a:ext cx="3708402" cy="668338"/>
          </a:xfrm>
          <a:prstGeom prst="rect">
            <a:avLst/>
          </a:prstGeom>
        </p:spPr>
        <p:txBody>
          <a:bodyPr>
            <a:normAutofit fontScale="100000" lnSpcReduction="0"/>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54" name="Text Placeholder 4"/>
          <p:cNvSpPr/>
          <p:nvPr>
            <p:ph type="body" sz="quarter" idx="21"/>
          </p:nvPr>
        </p:nvSpPr>
        <p:spPr>
          <a:xfrm>
            <a:off x="8075611" y="1604965"/>
            <a:ext cx="3713188" cy="655635"/>
          </a:xfrm>
          <a:prstGeom prst="rect">
            <a:avLst/>
          </a:prstGeom>
        </p:spPr>
        <p:txBody>
          <a:bodyPr>
            <a:normAutofit fontScale="100000" lnSpcReduction="0"/>
          </a:bodyPr>
          <a:lstStyle/>
          <a:p>
            <a:pPr>
              <a:spcBef>
                <a:spcPts val="400"/>
              </a:spcBef>
              <a:defRPr sz="2400">
                <a:solidFill>
                  <a:schemeClr val="accent2"/>
                </a:solidFill>
              </a:defRPr>
            </a:pPr>
          </a:p>
        </p:txBody>
      </p:sp>
      <p:sp>
        <p:nvSpPr>
          <p:cNvPr id="155" name="Picture Placeholder 10"/>
          <p:cNvSpPr/>
          <p:nvPr>
            <p:ph type="pic" sz="quarter" idx="22"/>
          </p:nvPr>
        </p:nvSpPr>
        <p:spPr>
          <a:xfrm>
            <a:off x="407989" y="2420938"/>
            <a:ext cx="3708401" cy="3779838"/>
          </a:xfrm>
          <a:prstGeom prst="rect">
            <a:avLst/>
          </a:prstGeom>
        </p:spPr>
        <p:txBody>
          <a:bodyPr lIns="91439" tIns="45719" rIns="91439" bIns="45719"/>
          <a:lstStyle/>
          <a:p>
            <a:pPr/>
          </a:p>
        </p:txBody>
      </p:sp>
      <p:sp>
        <p:nvSpPr>
          <p:cNvPr id="156" name="Picture Placeholder 12"/>
          <p:cNvSpPr/>
          <p:nvPr>
            <p:ph type="pic" sz="quarter" idx="23"/>
          </p:nvPr>
        </p:nvSpPr>
        <p:spPr>
          <a:xfrm>
            <a:off x="8075613" y="2416175"/>
            <a:ext cx="3713188" cy="3779838"/>
          </a:xfrm>
          <a:prstGeom prst="rect">
            <a:avLst/>
          </a:prstGeom>
        </p:spPr>
        <p:txBody>
          <a:bodyPr lIns="91439" tIns="45719" rIns="91439" bIns="45719"/>
          <a:lstStyle/>
          <a:p>
            <a:pPr/>
          </a:p>
        </p:txBody>
      </p:sp>
      <p:sp>
        <p:nvSpPr>
          <p:cNvPr id="157" name="Text Placeholder 2"/>
          <p:cNvSpPr/>
          <p:nvPr>
            <p:ph type="body" sz="quarter" idx="24"/>
          </p:nvPr>
        </p:nvSpPr>
        <p:spPr>
          <a:xfrm>
            <a:off x="4253846" y="1601226"/>
            <a:ext cx="3708402" cy="668338"/>
          </a:xfrm>
          <a:prstGeom prst="rect">
            <a:avLst/>
          </a:prstGeom>
        </p:spPr>
        <p:txBody>
          <a:bodyPr>
            <a:normAutofit fontScale="100000" lnSpcReduction="0"/>
          </a:bodyPr>
          <a:lstStyle/>
          <a:p>
            <a:pPr>
              <a:spcBef>
                <a:spcPts val="400"/>
              </a:spcBef>
              <a:defRPr>
                <a:solidFill>
                  <a:schemeClr val="accent2"/>
                </a:solidFill>
              </a:defRPr>
            </a:pPr>
          </a:p>
        </p:txBody>
      </p:sp>
      <p:sp>
        <p:nvSpPr>
          <p:cNvPr id="158" name="Picture Placeholder 10"/>
          <p:cNvSpPr/>
          <p:nvPr>
            <p:ph type="pic" sz="quarter" idx="25"/>
          </p:nvPr>
        </p:nvSpPr>
        <p:spPr>
          <a:xfrm>
            <a:off x="4253848" y="2429902"/>
            <a:ext cx="3708401" cy="3779838"/>
          </a:xfrm>
          <a:prstGeom prst="rect">
            <a:avLst/>
          </a:prstGeom>
        </p:spPr>
        <p:txBody>
          <a:bodyPr lIns="91439" tIns="45719" rIns="91439" bIns="45719"/>
          <a:lstStyle/>
          <a:p>
            <a:pPr/>
          </a:p>
        </p:txBody>
      </p:sp>
      <p:sp>
        <p:nvSpPr>
          <p:cNvPr id="15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3 Pictures with boxes">
    <p:bg>
      <p:bgPr>
        <a:solidFill>
          <a:srgbClr val="FFFFFF"/>
        </a:solidFill>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67"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68" name="Body Level One…"/>
          <p:cNvSpPr txBox="1"/>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fontScale="100000" lnSpcReduction="0"/>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169" name="Picture Placeholder 10"/>
          <p:cNvSpPr/>
          <p:nvPr>
            <p:ph type="pic" sz="quarter" idx="21"/>
          </p:nvPr>
        </p:nvSpPr>
        <p:spPr>
          <a:xfrm>
            <a:off x="4116385" y="2732441"/>
            <a:ext cx="3959226" cy="3477298"/>
          </a:xfrm>
          <a:prstGeom prst="rect">
            <a:avLst/>
          </a:prstGeom>
        </p:spPr>
        <p:txBody>
          <a:bodyPr lIns="91439" tIns="45719" rIns="91439" bIns="45719"/>
          <a:lstStyle/>
          <a:p>
            <a:pPr/>
          </a:p>
        </p:txBody>
      </p:sp>
      <p:sp>
        <p:nvSpPr>
          <p:cNvPr id="17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71" name="Text Placeholder 2"/>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2" name="Picture Placeholder 10"/>
          <p:cNvSpPr/>
          <p:nvPr>
            <p:ph type="pic" sz="quarter" idx="23"/>
          </p:nvPr>
        </p:nvSpPr>
        <p:spPr>
          <a:xfrm>
            <a:off x="4049" y="1601375"/>
            <a:ext cx="3959226" cy="3477299"/>
          </a:xfrm>
          <a:prstGeom prst="rect">
            <a:avLst/>
          </a:prstGeom>
        </p:spPr>
        <p:txBody>
          <a:bodyPr lIns="91439" tIns="45719" rIns="91439" bIns="45719"/>
          <a:lstStyle/>
          <a:p>
            <a:pPr/>
          </a:p>
        </p:txBody>
      </p:sp>
      <p:sp>
        <p:nvSpPr>
          <p:cNvPr id="173" name="Text Placeholder 2"/>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4" name="Picture Placeholder 10"/>
          <p:cNvSpPr/>
          <p:nvPr>
            <p:ph type="pic" sz="quarter" idx="25"/>
          </p:nvPr>
        </p:nvSpPr>
        <p:spPr>
          <a:xfrm>
            <a:off x="8232388" y="1601375"/>
            <a:ext cx="3959226" cy="347729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s">
    <p:bg>
      <p:bgPr>
        <a:solidFill>
          <a:srgbClr val="FFFFFF"/>
        </a:solidFill>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8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83" name="Picture Placeholder 10"/>
          <p:cNvSpPr/>
          <p:nvPr>
            <p:ph type="pic" sz="half" idx="21"/>
          </p:nvPr>
        </p:nvSpPr>
        <p:spPr>
          <a:xfrm>
            <a:off x="412776" y="1592262"/>
            <a:ext cx="11376025" cy="2563907"/>
          </a:xfrm>
          <a:prstGeom prst="rect">
            <a:avLst/>
          </a:prstGeom>
        </p:spPr>
        <p:txBody>
          <a:bodyPr lIns="91439" tIns="45719" rIns="91439" bIns="45719"/>
          <a:lstStyle/>
          <a:p>
            <a:pPr/>
          </a:p>
        </p:txBody>
      </p:sp>
      <p:sp>
        <p:nvSpPr>
          <p:cNvPr id="184" name="Body Level One…"/>
          <p:cNvSpPr txBox="1"/>
          <p:nvPr>
            <p:ph type="body" sz="quarter" idx="1"/>
          </p:nvPr>
        </p:nvSpPr>
        <p:spPr>
          <a:xfrm>
            <a:off x="407989" y="4294187"/>
            <a:ext cx="3708401" cy="1906588"/>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85" name="Text Placeholder 5"/>
          <p:cNvSpPr/>
          <p:nvPr>
            <p:ph type="body" sz="quarter" idx="22"/>
          </p:nvPr>
        </p:nvSpPr>
        <p:spPr>
          <a:xfrm>
            <a:off x="4267201" y="4294187"/>
            <a:ext cx="3665538" cy="1906587"/>
          </a:xfrm>
          <a:prstGeom prst="rect">
            <a:avLst/>
          </a:prstGeom>
        </p:spPr>
        <p:txBody>
          <a:bodyPr>
            <a:normAutofit fontScale="100000" lnSpcReduction="0"/>
          </a:bodyPr>
          <a:lstStyle/>
          <a:p>
            <a:pPr/>
          </a:p>
        </p:txBody>
      </p:sp>
      <p:sp>
        <p:nvSpPr>
          <p:cNvPr id="186"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87" name="Text Placeholder 5"/>
          <p:cNvSpPr/>
          <p:nvPr>
            <p:ph type="body" sz="quarter" idx="23"/>
          </p:nvPr>
        </p:nvSpPr>
        <p:spPr>
          <a:xfrm>
            <a:off x="8085667" y="4294187"/>
            <a:ext cx="3703133" cy="1906587"/>
          </a:xfrm>
          <a:prstGeom prst="rect">
            <a:avLst/>
          </a:prstGeom>
        </p:spPr>
        <p:txBody>
          <a:bodyPr>
            <a:normAutofit fontScale="100000" lnSpcReduction="0"/>
          </a:bodyPr>
          <a:lstStyle/>
          <a:p>
            <a:pPr/>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 in boxes">
    <p:bg>
      <p:bgPr>
        <a:solidFill>
          <a:srgbClr val="FFFFFF"/>
        </a:solidFill>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95"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96" name="Picture Placeholder 10"/>
          <p:cNvSpPr/>
          <p:nvPr>
            <p:ph type="pic" idx="21"/>
          </p:nvPr>
        </p:nvSpPr>
        <p:spPr>
          <a:xfrm>
            <a:off x="0" y="1592262"/>
            <a:ext cx="12192000" cy="2945871"/>
          </a:xfrm>
          <a:prstGeom prst="rect">
            <a:avLst/>
          </a:prstGeom>
        </p:spPr>
        <p:txBody>
          <a:bodyPr lIns="91439" tIns="45719" rIns="91439" bIns="45719"/>
          <a:lstStyle/>
          <a:p>
            <a:pPr/>
          </a:p>
        </p:txBody>
      </p:sp>
      <p:sp>
        <p:nvSpPr>
          <p:cNvPr id="197" name="Body Level One…"/>
          <p:cNvSpPr txBox="1"/>
          <p:nvPr>
            <p:ph type="body" sz="quarter" idx="1"/>
          </p:nvPr>
        </p:nvSpPr>
        <p:spPr>
          <a:xfrm>
            <a:off x="407989" y="4294187"/>
            <a:ext cx="3708401" cy="1906588"/>
          </a:xfrm>
          <a:prstGeom prst="rect">
            <a:avLst/>
          </a:prstGeom>
          <a:solidFill>
            <a:schemeClr val="accent1"/>
          </a:solidFill>
        </p:spPr>
        <p:txBody>
          <a:bodyPr>
            <a:normAutofit fontScale="100000" lnSpcReduction="0"/>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pPr/>
            <a:r>
              <a:t>Body Level One</a:t>
            </a:r>
          </a:p>
          <a:p>
            <a:pPr lvl="1"/>
            <a:r>
              <a:t>Body Level Two</a:t>
            </a:r>
          </a:p>
          <a:p>
            <a:pPr lvl="2"/>
            <a:r>
              <a:t>Body Level Three</a:t>
            </a:r>
          </a:p>
          <a:p>
            <a:pPr lvl="3"/>
            <a:r>
              <a:t>Body Level Four</a:t>
            </a:r>
          </a:p>
          <a:p>
            <a:pPr lvl="4"/>
            <a:r>
              <a:t>Body Level Five</a:t>
            </a:r>
          </a:p>
        </p:txBody>
      </p:sp>
      <p:sp>
        <p:nvSpPr>
          <p:cNvPr id="198" name="Text Placeholder 5"/>
          <p:cNvSpPr/>
          <p:nvPr>
            <p:ph type="body" sz="quarter" idx="22"/>
          </p:nvPr>
        </p:nvSpPr>
        <p:spPr>
          <a:xfrm>
            <a:off x="4267201" y="4294187"/>
            <a:ext cx="3665538" cy="1906587"/>
          </a:xfrm>
          <a:prstGeom prst="rect">
            <a:avLst/>
          </a:prstGeom>
          <a:solidFill>
            <a:schemeClr val="accent1"/>
          </a:solidFill>
        </p:spPr>
        <p:txBody>
          <a:bodyPr>
            <a:normAutofit fontScale="100000" lnSpcReduction="0"/>
          </a:bodyPr>
          <a:lstStyle/>
          <a:p>
            <a:pPr algn="ctr">
              <a:defRPr>
                <a:solidFill>
                  <a:srgbClr val="F8F8F8"/>
                </a:solidFill>
              </a:defRPr>
            </a:pPr>
          </a:p>
        </p:txBody>
      </p:sp>
      <p:sp>
        <p:nvSpPr>
          <p:cNvPr id="19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200" name="Text Placeholder 5"/>
          <p:cNvSpPr/>
          <p:nvPr>
            <p:ph type="body" sz="quarter" idx="23"/>
          </p:nvPr>
        </p:nvSpPr>
        <p:spPr>
          <a:xfrm>
            <a:off x="8085667" y="4294187"/>
            <a:ext cx="3703133" cy="1906587"/>
          </a:xfrm>
          <a:prstGeom prst="rect">
            <a:avLst/>
          </a:prstGeom>
          <a:solidFill>
            <a:schemeClr val="accent1"/>
          </a:solidFill>
        </p:spPr>
        <p:txBody>
          <a:bodyPr>
            <a:normAutofit fontScale="100000" lnSpcReduction="0"/>
          </a:bodyPr>
          <a:lstStyle/>
          <a:p>
            <a:pPr algn="ctr">
              <a:defRPr>
                <a:solidFill>
                  <a:srgbClr val="F8F8F8"/>
                </a:solidFill>
              </a:defRPr>
            </a:pPr>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pter Header">
    <p:bg>
      <p:bgPr>
        <a:solidFill>
          <a:srgbClr val="FFFFFF"/>
        </a:solidFill>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8" name="Title Text"/>
          <p:cNvSpPr txBox="1"/>
          <p:nvPr>
            <p:ph type="title"/>
          </p:nvPr>
        </p:nvSpPr>
        <p:spPr>
          <a:xfrm>
            <a:off x="407987" y="1709738"/>
            <a:ext cx="11376026" cy="2852737"/>
          </a:xfrm>
          <a:prstGeom prst="rect">
            <a:avLst/>
          </a:prstGeom>
        </p:spPr>
        <p:txBody>
          <a:bodyPr anchor="b">
            <a:normAutofit fontScale="100000" lnSpcReduction="0"/>
          </a:bodyPr>
          <a:lstStyle>
            <a:lvl1pPr>
              <a:defRPr sz="5000"/>
            </a:lvl1pPr>
          </a:lstStyle>
          <a:p>
            <a:pPr/>
            <a:r>
              <a:t>Title Text</a:t>
            </a:r>
          </a:p>
        </p:txBody>
      </p:sp>
      <p:sp>
        <p:nvSpPr>
          <p:cNvPr id="209" name="Body Level One…"/>
          <p:cNvSpPr txBox="1"/>
          <p:nvPr>
            <p:ph type="body" sz="half" idx="1"/>
          </p:nvPr>
        </p:nvSpPr>
        <p:spPr>
          <a:xfrm>
            <a:off x="407987" y="4589462"/>
            <a:ext cx="11376026" cy="150018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
    <p:bg>
      <p:bgPr>
        <a:solidFill>
          <a:srgbClr val="FFFFFF"/>
        </a:solidFill>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18"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21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
    <p:bg>
      <p:bgPr>
        <a:solidFill>
          <a:srgbClr val="FFFFFF"/>
        </a:solidFill>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 name="Title Text"/>
          <p:cNvSpPr txBox="1"/>
          <p:nvPr>
            <p:ph type="title"/>
          </p:nvPr>
        </p:nvSpPr>
        <p:spPr>
          <a:xfrm>
            <a:off x="1524000" y="1046162"/>
            <a:ext cx="9144000" cy="2387601"/>
          </a:xfrm>
          <a:prstGeom prst="rect">
            <a:avLst/>
          </a:prstGeom>
        </p:spPr>
        <p:txBody>
          <a:bodyPr anchor="b">
            <a:normAutofit fontScale="100000" lnSpcReduction="0"/>
          </a:bodyPr>
          <a:lstStyle>
            <a:lvl1pPr algn="ctr">
              <a:defRPr sz="6000"/>
            </a:lvl1pPr>
          </a:lstStyle>
          <a:p>
            <a:pPr/>
            <a:r>
              <a:t>Title Text</a:t>
            </a:r>
          </a:p>
        </p:txBody>
      </p:sp>
      <p:sp>
        <p:nvSpPr>
          <p:cNvPr id="21" name="Body Level One…"/>
          <p:cNvSpPr txBox="1"/>
          <p:nvPr>
            <p:ph type="body" sz="quarter" idx="1"/>
          </p:nvPr>
        </p:nvSpPr>
        <p:spPr>
          <a:xfrm>
            <a:off x="1524000" y="3602037"/>
            <a:ext cx="9144000" cy="1655763"/>
          </a:xfrm>
          <a:prstGeom prst="rect">
            <a:avLst/>
          </a:prstGeom>
        </p:spPr>
        <p:txBody>
          <a:bodyPr>
            <a:normAutofit fontScale="100000" lnSpcReduction="0"/>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Blank">
    <p:bg>
      <p:bgPr>
        <a:solidFill>
          <a:srgbClr val="FFFFFF"/>
        </a:solidFill>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ast slide">
    <p:bg>
      <p:bgPr>
        <a:solidFill>
          <a:srgbClr val="FFFFFF"/>
        </a:solidFill>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stStyle>
          <a:p>
            <a:pPr/>
            <a:r>
              <a:t>home.cern</a:t>
            </a:r>
          </a:p>
        </p:txBody>
      </p:sp>
      <p:pic>
        <p:nvPicPr>
          <p:cNvPr id="235" name="Picture 4" descr="Picture 4"/>
          <p:cNvPicPr>
            <a:picLocks noChangeAspect="1"/>
          </p:cNvPicPr>
          <p:nvPr/>
        </p:nvPicPr>
        <p:blipFill>
          <a:blip r:embed="rId2">
            <a:extLst/>
          </a:blip>
          <a:stretch>
            <a:fillRect/>
          </a:stretch>
        </p:blipFill>
        <p:spPr>
          <a:xfrm>
            <a:off x="5231903" y="2244863"/>
            <a:ext cx="1728193" cy="1728193"/>
          </a:xfrm>
          <a:prstGeom prst="rect">
            <a:avLst/>
          </a:prstGeom>
          <a:ln w="12700">
            <a:miter lim="400000"/>
          </a:ln>
        </p:spPr>
      </p:pic>
      <p:sp>
        <p:nvSpPr>
          <p:cNvPr id="23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extLst/>
          </a:blip>
          <a:stretch>
            <a:fillRect/>
          </a:stretch>
        </p:blipFill>
        <p:spPr>
          <a:xfrm>
            <a:off x="5106130" y="710117"/>
            <a:ext cx="1990425" cy="1970421"/>
          </a:xfrm>
          <a:prstGeom prst="rect">
            <a:avLst/>
          </a:prstGeom>
          <a:ln w="12700">
            <a:miter lim="400000"/>
          </a:ln>
        </p:spPr>
      </p:pic>
      <p:sp>
        <p:nvSpPr>
          <p:cNvPr id="30" name="Click to edit Master title style"/>
          <p:cNvSpPr txBox="1"/>
          <p:nvPr>
            <p:ph type="title" hasCustomPrompt="1"/>
          </p:nvPr>
        </p:nvSpPr>
        <p:spPr>
          <a:xfrm>
            <a:off x="407987" y="3429000"/>
            <a:ext cx="11376026" cy="2153266"/>
          </a:xfrm>
          <a:prstGeom prst="rect">
            <a:avLst/>
          </a:prstGeom>
        </p:spPr>
        <p:txBody>
          <a:bodyPr>
            <a:normAutofit fontScale="100000" lnSpcReduction="0"/>
          </a:bodyPr>
          <a:lstStyle>
            <a:lvl1pPr>
              <a:defRPr sz="5000">
                <a:solidFill>
                  <a:srgbClr val="FFFFFF"/>
                </a:solidFill>
              </a:defRPr>
            </a:lvl1pPr>
          </a:lstStyle>
          <a:p>
            <a:pPr/>
            <a:r>
              <a:t>Click to edit Master title style</a:t>
            </a:r>
          </a:p>
        </p:txBody>
      </p:sp>
      <p:sp>
        <p:nvSpPr>
          <p:cNvPr id="31" name="Body Level One…"/>
          <p:cNvSpPr txBox="1"/>
          <p:nvPr>
            <p:ph type="body" sz="quarter" idx="1"/>
          </p:nvPr>
        </p:nvSpPr>
        <p:spPr>
          <a:xfrm>
            <a:off x="407987" y="5700252"/>
            <a:ext cx="11376027" cy="803788"/>
          </a:xfrm>
          <a:prstGeom prst="rect">
            <a:avLst/>
          </a:prstGeom>
        </p:spPr>
        <p:txBody>
          <a:bodyPr>
            <a:normAutofit fontScale="100000" lnSpcReduction="0"/>
          </a:bodyPr>
          <a:lstStyle>
            <a:lvl1pPr>
              <a:defRPr b="0" sz="2000">
                <a:solidFill>
                  <a:srgbClr val="FFFFFF"/>
                </a:solidFill>
              </a:defRPr>
            </a:lvl1pPr>
            <a:lvl2pPr marL="0" indent="457200">
              <a:buSzTx/>
              <a:buNone/>
              <a:defRPr b="0" sz="2000">
                <a:solidFill>
                  <a:srgbClr val="FFFFFF"/>
                </a:solidFill>
              </a:defRPr>
            </a:lvl2pPr>
            <a:lvl3pPr marL="0" indent="914400">
              <a:buSzTx/>
              <a:buNone/>
              <a:defRPr b="0" sz="2000">
                <a:solidFill>
                  <a:srgbClr val="FFFFFF"/>
                </a:solidFill>
              </a:defRPr>
            </a:lvl3pPr>
            <a:lvl4pPr marL="0" indent="1371600">
              <a:buSzTx/>
              <a:buNone/>
              <a:defRPr b="0" sz="2000">
                <a:solidFill>
                  <a:srgbClr val="FFFFFF"/>
                </a:solidFill>
              </a:defRPr>
            </a:lvl4pPr>
            <a:lvl5pPr marL="0" indent="1828800">
              <a:buSzTx/>
              <a:buNone/>
              <a:defRPr b="0" sz="20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
    <p:bg>
      <p:bgPr>
        <a:solidFill>
          <a:srgbClr val="FFFFFF"/>
        </a:solidFill>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40" name="Body Level One…"/>
          <p:cNvSpPr txBox="1"/>
          <p:nvPr>
            <p:ph type="body" idx="1"/>
          </p:nvPr>
        </p:nvSpPr>
        <p:spPr>
          <a:xfrm>
            <a:off x="407989" y="1592262"/>
            <a:ext cx="11376025" cy="4608514"/>
          </a:xfrm>
          <a:prstGeom prst="rect">
            <a:avLst/>
          </a:prstGeom>
        </p:spPr>
        <p:txBody>
          <a:bodyPr>
            <a:normAutofit fontScale="100000" lnSpcReduction="0"/>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pPr/>
            <a:r>
              <a:t>Body Level One</a:t>
            </a:r>
          </a:p>
          <a:p>
            <a:pPr lvl="1"/>
            <a:r>
              <a:t>Body Level Two</a:t>
            </a:r>
          </a:p>
          <a:p>
            <a:pPr lvl="2"/>
            <a:r>
              <a:t>Body Level Three</a:t>
            </a:r>
          </a:p>
          <a:p>
            <a:pPr lvl="3"/>
            <a:r>
              <a:t>Body Level Four</a:t>
            </a:r>
          </a:p>
          <a:p>
            <a:pPr lvl="4"/>
            <a:r>
              <a:t>Body Level Five</a:t>
            </a:r>
          </a:p>
        </p:txBody>
      </p:sp>
      <p:sp>
        <p:nvSpPr>
          <p:cNvPr id="4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4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43" name="B. Salvachua - BLMTWG 27/11/2023"/>
          <p:cNvSpPr txBox="1"/>
          <p:nvPr/>
        </p:nvSpPr>
        <p:spPr>
          <a:xfrm>
            <a:off x="1155013" y="6510798"/>
            <a:ext cx="2092822"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000">
                <a:solidFill>
                  <a:srgbClr val="EBEBEB"/>
                </a:solidFill>
                <a:latin typeface="+mj-lt"/>
                <a:ea typeface="+mj-ea"/>
                <a:cs typeface="+mj-cs"/>
                <a:sym typeface="Helvetica"/>
              </a:defRPr>
            </a:lvl1pPr>
          </a:lstStyle>
          <a:p>
            <a:pPr/>
            <a:r>
              <a:t>B. Salvachua - BLMTWG 27/11/2023</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ed Content">
    <p:bg>
      <p:bgPr>
        <a:solidFill>
          <a:srgbClr val="FFFFFF"/>
        </a:solidFill>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51" name="Body Level One…"/>
          <p:cNvSpPr txBox="1"/>
          <p:nvPr>
            <p:ph type="body" idx="1" hasCustomPrompt="1"/>
          </p:nvPr>
        </p:nvSpPr>
        <p:spPr>
          <a:xfrm>
            <a:off x="407989" y="1592262"/>
            <a:ext cx="11376025" cy="4608514"/>
          </a:xfrm>
          <a:prstGeom prst="rect">
            <a:avLst/>
          </a:prstGeom>
        </p:spPr>
        <p:txBody>
          <a:bodyPr>
            <a:normAutofit fontScale="100000" lnSpcReduction="0"/>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pPr/>
            <a:r>
              <a:t>Click to edit Master text styles</a:t>
            </a:r>
          </a:p>
          <a:p>
            <a:pPr lvl="1"/>
            <a:r>
              <a:t/>
            </a:r>
          </a:p>
          <a:p>
            <a:pPr lvl="2"/>
            <a:r>
              <a:t/>
            </a:r>
          </a:p>
          <a:p>
            <a:pPr lvl="3"/>
            <a:r>
              <a:t/>
            </a:r>
          </a:p>
          <a:p>
            <a:pPr lvl="4"/>
            <a:r>
              <a:t/>
            </a:r>
          </a:p>
        </p:txBody>
      </p:sp>
      <p:sp>
        <p:nvSpPr>
          <p:cNvPr id="52"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5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Picture">
    <p:bg>
      <p:bgPr>
        <a:solidFill>
          <a:srgbClr val="FFFFFF"/>
        </a:solidFill>
      </p:bgPr>
    </p:bg>
    <p:spTree>
      <p:nvGrpSpPr>
        <p:cNvPr id="1" name=""/>
        <p:cNvGrpSpPr/>
        <p:nvPr/>
      </p:nvGrpSpPr>
      <p:grpSpPr>
        <a:xfrm>
          <a:off x="0" y="0"/>
          <a:ext cx="0" cy="0"/>
          <a:chOff x="0" y="0"/>
          <a:chExt cx="0" cy="0"/>
        </a:xfrm>
      </p:grpSpPr>
      <p:pic>
        <p:nvPicPr>
          <p:cNvPr id="6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6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6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63" name="Picture Placeholder 3"/>
          <p:cNvSpPr/>
          <p:nvPr>
            <p:ph type="pic" idx="21"/>
          </p:nvPr>
        </p:nvSpPr>
        <p:spPr>
          <a:xfrm>
            <a:off x="407987" y="1439862"/>
            <a:ext cx="11376026" cy="4760914"/>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page Picture">
    <p:bg>
      <p:bgPr>
        <a:solidFill>
          <a:srgbClr val="FFFFFF"/>
        </a:solidFill>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71" name="Picture Placeholder 3"/>
          <p:cNvSpPr/>
          <p:nvPr>
            <p:ph type="pic" idx="21"/>
          </p:nvPr>
        </p:nvSpPr>
        <p:spPr>
          <a:xfrm>
            <a:off x="0" y="-29981"/>
            <a:ext cx="12192000" cy="6351589"/>
          </a:xfrm>
          <a:prstGeom prst="rect">
            <a:avLst/>
          </a:prstGeom>
        </p:spPr>
        <p:txBody>
          <a:bodyPr lIns="91439" tIns="45719" rIns="91439" bIns="45719"/>
          <a:lstStyle/>
          <a:p>
            <a:pPr/>
          </a:p>
        </p:txBody>
      </p:sp>
      <p:sp>
        <p:nvSpPr>
          <p:cNvPr id="72" name="Body Level One…"/>
          <p:cNvSpPr txBox="1"/>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fontScale="100000" lnSpcReduction="0"/>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7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 Contents">
    <p:bg>
      <p:bgPr>
        <a:solidFill>
          <a:srgbClr val="FFFFFF"/>
        </a:solidFill>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8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82" name="Body Level One…"/>
          <p:cNvSpPr txBox="1"/>
          <p:nvPr>
            <p:ph type="body" sz="half" idx="1"/>
          </p:nvPr>
        </p:nvSpPr>
        <p:spPr>
          <a:xfrm>
            <a:off x="407987" y="1592263"/>
            <a:ext cx="5616576" cy="4608514"/>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Comparison">
    <p:bg>
      <p:bgPr>
        <a:solidFill>
          <a:srgbClr val="FFFFFF"/>
        </a:solidFill>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91"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92"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93"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94"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1"/>
        </a:solidFill>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
            <a:extLst/>
          </a:blip>
          <a:stretch>
            <a:fillRect/>
          </a:stretch>
        </p:blipFill>
        <p:spPr>
          <a:xfrm>
            <a:off x="4836402" y="2169047"/>
            <a:ext cx="2520001" cy="2494675"/>
          </a:xfrm>
          <a:prstGeom prst="rect">
            <a:avLst/>
          </a:prstGeom>
          <a:ln w="12700">
            <a:miter lim="400000"/>
          </a:ln>
        </p:spPr>
      </p:pic>
      <p:sp>
        <p:nvSpPr>
          <p:cNvPr id="3" name="Title Text"/>
          <p:cNvSpPr txBox="1"/>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Title Text</a:t>
            </a:r>
          </a:p>
        </p:txBody>
      </p:sp>
      <p:sp>
        <p:nvSpPr>
          <p:cNvPr id="4" name="Body Level One…"/>
          <p:cNvSpPr txBox="1"/>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b="1" baseline="0" cap="none" i="0" spc="0" strike="noStrike" sz="2100" u="none">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tif"/><Relationship Id="rId3" Type="http://schemas.openxmlformats.org/officeDocument/2006/relationships/image" Target="../media/image7.t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t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tif"/></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tif"/><Relationship Id="rId3" Type="http://schemas.openxmlformats.org/officeDocument/2006/relationships/image" Target="../media/image11.tif"/></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tif"/><Relationship Id="rId3" Type="http://schemas.openxmlformats.org/officeDocument/2006/relationships/image" Target="../media/image13.tif"/></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tif"/><Relationship Id="rId3" Type="http://schemas.openxmlformats.org/officeDocument/2006/relationships/image" Target="../media/image15.tif"/></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tif"/></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tif"/><Relationship Id="rId3" Type="http://schemas.openxmlformats.org/officeDocument/2006/relationships/image" Target="../media/image18.tif"/></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tif"/></Relationships>

</file>

<file path=ppt/slides/_rels/slide2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tif"/><Relationship Id="rId3" Type="http://schemas.openxmlformats.org/officeDocument/2006/relationships/image" Target="../media/image20.tif"/></Relationships>

</file>

<file path=ppt/slides/_rels/slide2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tif"/></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t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Beam Losses in IR7 during high intensity injection"/>
          <p:cNvSpPr txBox="1"/>
          <p:nvPr>
            <p:ph type="title"/>
          </p:nvPr>
        </p:nvSpPr>
        <p:spPr>
          <a:prstGeom prst="rect">
            <a:avLst/>
          </a:prstGeom>
        </p:spPr>
        <p:txBody>
          <a:bodyPr/>
          <a:lstStyle/>
          <a:p>
            <a:pPr/>
            <a:r>
              <a:t>Beam Losses in IR7 during high intensity injection</a:t>
            </a:r>
          </a:p>
        </p:txBody>
      </p:sp>
      <p:sp>
        <p:nvSpPr>
          <p:cNvPr id="246" name="B.Salvachua and S.Morales (SY-BI-BL)…"/>
          <p:cNvSpPr txBox="1"/>
          <p:nvPr>
            <p:ph type="body" sz="quarter" idx="1"/>
          </p:nvPr>
        </p:nvSpPr>
        <p:spPr>
          <a:prstGeom prst="rect">
            <a:avLst/>
          </a:prstGeom>
        </p:spPr>
        <p:txBody>
          <a:bodyPr/>
          <a:lstStyle/>
          <a:p>
            <a:pPr defTabSz="576072">
              <a:spcBef>
                <a:spcPts val="1100"/>
              </a:spcBef>
              <a:defRPr sz="1260"/>
            </a:pPr>
            <a:r>
              <a:t>B.Salvachua and S.Morales (SY-BI-BL)</a:t>
            </a:r>
          </a:p>
          <a:p>
            <a:pPr defTabSz="576072">
              <a:spcBef>
                <a:spcPts val="1100"/>
              </a:spcBef>
              <a:defRPr sz="1260"/>
            </a:pPr>
            <a:r>
              <a:t>With inputs from: J.Wenninger, D.Mirarchi, G.Trad, E.Veyrunes and C.Zamantzas</a:t>
            </a:r>
          </a:p>
          <a:p>
            <a:pPr defTabSz="576072">
              <a:spcBef>
                <a:spcPts val="1100"/>
              </a:spcBef>
              <a:defRPr sz="1260"/>
            </a:pPr>
            <a:r>
              <a:t>27 Nov 2023  - BLM Threshold Working Group</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BLM signal for different trains"/>
          <p:cNvSpPr txBox="1"/>
          <p:nvPr>
            <p:ph type="title"/>
          </p:nvPr>
        </p:nvSpPr>
        <p:spPr>
          <a:prstGeom prst="rect">
            <a:avLst/>
          </a:prstGeom>
        </p:spPr>
        <p:txBody>
          <a:bodyPr/>
          <a:lstStyle/>
          <a:p>
            <a:pPr/>
            <a:r>
              <a:t>BLM signal for different trains</a:t>
            </a:r>
          </a:p>
        </p:txBody>
      </p:sp>
      <p:sp>
        <p:nvSpPr>
          <p:cNvPr id="29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3" name="Image" descr="Image"/>
          <p:cNvPicPr>
            <a:picLocks noChangeAspect="1"/>
          </p:cNvPicPr>
          <p:nvPr/>
        </p:nvPicPr>
        <p:blipFill>
          <a:blip r:embed="rId2">
            <a:extLst/>
          </a:blip>
          <a:stretch>
            <a:fillRect/>
          </a:stretch>
        </p:blipFill>
        <p:spPr>
          <a:xfrm>
            <a:off x="-1" y="1137380"/>
            <a:ext cx="12192001" cy="2495108"/>
          </a:xfrm>
          <a:prstGeom prst="rect">
            <a:avLst/>
          </a:prstGeom>
          <a:ln w="12700">
            <a:miter lim="400000"/>
          </a:ln>
        </p:spPr>
      </p:pic>
      <p:sp>
        <p:nvSpPr>
          <p:cNvPr id="294" name="Lower beam losses observed on the 164 bpi"/>
          <p:cNvSpPr txBox="1"/>
          <p:nvPr/>
        </p:nvSpPr>
        <p:spPr>
          <a:xfrm>
            <a:off x="5296246" y="1758819"/>
            <a:ext cx="2737832" cy="5259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Lower beam losses observed on the 164 bpi</a:t>
            </a:r>
          </a:p>
        </p:txBody>
      </p:sp>
      <p:pic>
        <p:nvPicPr>
          <p:cNvPr id="295" name="Image" descr="Image"/>
          <p:cNvPicPr>
            <a:picLocks noChangeAspect="1"/>
          </p:cNvPicPr>
          <p:nvPr/>
        </p:nvPicPr>
        <p:blipFill>
          <a:blip r:embed="rId3">
            <a:extLst/>
          </a:blip>
          <a:stretch>
            <a:fillRect/>
          </a:stretch>
        </p:blipFill>
        <p:spPr>
          <a:xfrm>
            <a:off x="-1" y="3726689"/>
            <a:ext cx="12192001" cy="2495108"/>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 name="BLM signal for different trains"/>
          <p:cNvSpPr txBox="1"/>
          <p:nvPr>
            <p:ph type="title"/>
          </p:nvPr>
        </p:nvSpPr>
        <p:spPr>
          <a:prstGeom prst="rect">
            <a:avLst/>
          </a:prstGeom>
        </p:spPr>
        <p:txBody>
          <a:bodyPr/>
          <a:lstStyle/>
          <a:p>
            <a:pPr/>
            <a:r>
              <a:t>BLM signal for different trains</a:t>
            </a:r>
          </a:p>
        </p:txBody>
      </p:sp>
      <p:sp>
        <p:nvSpPr>
          <p:cNvPr id="298" name="Slide Number"/>
          <p:cNvSpPr txBox="1"/>
          <p:nvPr>
            <p:ph type="sldNum" sz="quarter" idx="2"/>
          </p:nvPr>
        </p:nvSpPr>
        <p:spPr>
          <a:xfrm>
            <a:off x="11644262" y="6471139"/>
            <a:ext cx="144538"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9" name="Image" descr="Image"/>
          <p:cNvPicPr>
            <a:picLocks noChangeAspect="1"/>
          </p:cNvPicPr>
          <p:nvPr/>
        </p:nvPicPr>
        <p:blipFill>
          <a:blip r:embed="rId2">
            <a:extLst/>
          </a:blip>
          <a:stretch>
            <a:fillRect/>
          </a:stretch>
        </p:blipFill>
        <p:spPr>
          <a:xfrm>
            <a:off x="0" y="2001974"/>
            <a:ext cx="12192000" cy="3751385"/>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1" name="Beam loss scaling with injected intensity"/>
          <p:cNvSpPr txBox="1"/>
          <p:nvPr>
            <p:ph type="title"/>
          </p:nvPr>
        </p:nvSpPr>
        <p:spPr>
          <a:prstGeom prst="rect">
            <a:avLst/>
          </a:prstGeom>
        </p:spPr>
        <p:txBody>
          <a:bodyPr/>
          <a:lstStyle/>
          <a:p>
            <a:pPr/>
            <a:r>
              <a:t>Beam loss scaling with injected intensity</a:t>
            </a:r>
          </a:p>
        </p:txBody>
      </p:sp>
      <p:sp>
        <p:nvSpPr>
          <p:cNvPr id="30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3" name="Image" descr="Image"/>
          <p:cNvPicPr>
            <a:picLocks noChangeAspect="1"/>
          </p:cNvPicPr>
          <p:nvPr/>
        </p:nvPicPr>
        <p:blipFill>
          <a:blip r:embed="rId2">
            <a:extLst/>
          </a:blip>
          <a:stretch>
            <a:fillRect/>
          </a:stretch>
        </p:blipFill>
        <p:spPr>
          <a:xfrm>
            <a:off x="0" y="1732932"/>
            <a:ext cx="12192001" cy="3751385"/>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5" name="Correlation with TDIS"/>
          <p:cNvSpPr txBox="1"/>
          <p:nvPr>
            <p:ph type="title"/>
          </p:nvPr>
        </p:nvSpPr>
        <p:spPr>
          <a:prstGeom prst="rect">
            <a:avLst/>
          </a:prstGeom>
        </p:spPr>
        <p:txBody>
          <a:bodyPr/>
          <a:lstStyle/>
          <a:p>
            <a:pPr/>
            <a:r>
              <a:t>Correlation with TDIS</a:t>
            </a:r>
          </a:p>
        </p:txBody>
      </p:sp>
      <p:sp>
        <p:nvSpPr>
          <p:cNvPr id="30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7" name="Image" descr="Image"/>
          <p:cNvPicPr>
            <a:picLocks noChangeAspect="1"/>
          </p:cNvPicPr>
          <p:nvPr/>
        </p:nvPicPr>
        <p:blipFill>
          <a:blip r:embed="rId2">
            <a:extLst/>
          </a:blip>
          <a:stretch>
            <a:fillRect/>
          </a:stretch>
        </p:blipFill>
        <p:spPr>
          <a:xfrm>
            <a:off x="380578" y="1519369"/>
            <a:ext cx="4470401" cy="4470401"/>
          </a:xfrm>
          <a:prstGeom prst="rect">
            <a:avLst/>
          </a:prstGeom>
          <a:ln w="12700">
            <a:miter lim="400000"/>
          </a:ln>
        </p:spPr>
      </p:pic>
      <p:pic>
        <p:nvPicPr>
          <p:cNvPr id="308" name="Image" descr="Image"/>
          <p:cNvPicPr>
            <a:picLocks noChangeAspect="1"/>
          </p:cNvPicPr>
          <p:nvPr/>
        </p:nvPicPr>
        <p:blipFill>
          <a:blip r:embed="rId3">
            <a:extLst/>
          </a:blip>
          <a:stretch>
            <a:fillRect/>
          </a:stretch>
        </p:blipFill>
        <p:spPr>
          <a:xfrm>
            <a:off x="5806495" y="1519369"/>
            <a:ext cx="4470401" cy="4470401"/>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Correlation with SPS scraping"/>
          <p:cNvSpPr txBox="1"/>
          <p:nvPr>
            <p:ph type="title"/>
          </p:nvPr>
        </p:nvSpPr>
        <p:spPr>
          <a:prstGeom prst="rect">
            <a:avLst/>
          </a:prstGeom>
        </p:spPr>
        <p:txBody>
          <a:bodyPr/>
          <a:lstStyle/>
          <a:p>
            <a:pPr/>
            <a:r>
              <a:t>Correlation with SPS scraping</a:t>
            </a:r>
          </a:p>
        </p:txBody>
      </p:sp>
      <p:sp>
        <p:nvSpPr>
          <p:cNvPr id="31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2" name="Image" descr="Image"/>
          <p:cNvPicPr>
            <a:picLocks noChangeAspect="1"/>
          </p:cNvPicPr>
          <p:nvPr/>
        </p:nvPicPr>
        <p:blipFill>
          <a:blip r:embed="rId2">
            <a:extLst/>
          </a:blip>
          <a:stretch>
            <a:fillRect/>
          </a:stretch>
        </p:blipFill>
        <p:spPr>
          <a:xfrm>
            <a:off x="4487520" y="1642466"/>
            <a:ext cx="7213601" cy="4470401"/>
          </a:xfrm>
          <a:prstGeom prst="rect">
            <a:avLst/>
          </a:prstGeom>
          <a:ln w="12700">
            <a:miter lim="400000"/>
          </a:ln>
        </p:spPr>
      </p:pic>
      <p:pic>
        <p:nvPicPr>
          <p:cNvPr id="313" name="Image" descr="Image"/>
          <p:cNvPicPr>
            <a:picLocks noChangeAspect="1"/>
          </p:cNvPicPr>
          <p:nvPr/>
        </p:nvPicPr>
        <p:blipFill>
          <a:blip r:embed="rId3">
            <a:extLst/>
          </a:blip>
          <a:stretch>
            <a:fillRect/>
          </a:stretch>
        </p:blipFill>
        <p:spPr>
          <a:xfrm>
            <a:off x="-33776" y="1642466"/>
            <a:ext cx="4470401" cy="4470401"/>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5" name="Correlation with Energy Matching"/>
          <p:cNvSpPr txBox="1"/>
          <p:nvPr>
            <p:ph type="title"/>
          </p:nvPr>
        </p:nvSpPr>
        <p:spPr>
          <a:prstGeom prst="rect">
            <a:avLst/>
          </a:prstGeom>
        </p:spPr>
        <p:txBody>
          <a:bodyPr/>
          <a:lstStyle/>
          <a:p>
            <a:pPr/>
            <a:r>
              <a:t>Correlation with Energy Matching</a:t>
            </a:r>
          </a:p>
        </p:txBody>
      </p:sp>
      <p:sp>
        <p:nvSpPr>
          <p:cNvPr id="31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7" name="Image" descr="Image"/>
          <p:cNvPicPr>
            <a:picLocks noChangeAspect="1"/>
          </p:cNvPicPr>
          <p:nvPr/>
        </p:nvPicPr>
        <p:blipFill>
          <a:blip r:embed="rId2">
            <a:extLst/>
          </a:blip>
          <a:stretch>
            <a:fillRect/>
          </a:stretch>
        </p:blipFill>
        <p:spPr>
          <a:xfrm>
            <a:off x="257087" y="1519369"/>
            <a:ext cx="4470401" cy="4470401"/>
          </a:xfrm>
          <a:prstGeom prst="rect">
            <a:avLst/>
          </a:prstGeom>
          <a:ln w="12700">
            <a:miter lim="400000"/>
          </a:ln>
        </p:spPr>
      </p:pic>
      <p:pic>
        <p:nvPicPr>
          <p:cNvPr id="318" name="Image" descr="Image"/>
          <p:cNvPicPr>
            <a:picLocks noChangeAspect="1"/>
          </p:cNvPicPr>
          <p:nvPr/>
        </p:nvPicPr>
        <p:blipFill>
          <a:blip r:embed="rId3">
            <a:extLst/>
          </a:blip>
          <a:stretch>
            <a:fillRect/>
          </a:stretch>
        </p:blipFill>
        <p:spPr>
          <a:xfrm>
            <a:off x="4768183" y="1519369"/>
            <a:ext cx="7213601" cy="4470401"/>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0" name="Can the losses be reduced?…"/>
          <p:cNvSpPr txBox="1"/>
          <p:nvPr>
            <p:ph type="body" sz="quarter" idx="1"/>
          </p:nvPr>
        </p:nvSpPr>
        <p:spPr>
          <a:xfrm>
            <a:off x="1485734" y="2321986"/>
            <a:ext cx="7934703" cy="1391940"/>
          </a:xfrm>
          <a:prstGeom prst="rect">
            <a:avLst/>
          </a:prstGeom>
        </p:spPr>
        <p:txBody>
          <a:bodyPr/>
          <a:lstStyle/>
          <a:p>
            <a:pPr defTabSz="896111">
              <a:spcBef>
                <a:spcPts val="1700"/>
              </a:spcBef>
              <a:defRPr b="0" sz="4018"/>
            </a:pPr>
            <a:r>
              <a:t>Can the losses be reduced?</a:t>
            </a:r>
          </a:p>
          <a:p>
            <a:pPr defTabSz="896111">
              <a:spcBef>
                <a:spcPts val="1700"/>
              </a:spcBef>
              <a:defRPr sz="4018"/>
            </a:pPr>
            <a:r>
              <a:t>Can the BLM signal be reduced?</a:t>
            </a:r>
          </a:p>
        </p:txBody>
      </p:sp>
      <p:sp>
        <p:nvSpPr>
          <p:cNvPr id="32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 name="Displace the Ionisation chamber in order to capture less shower.…"/>
          <p:cNvSpPr txBox="1"/>
          <p:nvPr>
            <p:ph type="body" idx="1"/>
          </p:nvPr>
        </p:nvSpPr>
        <p:spPr>
          <a:xfrm>
            <a:off x="407989" y="1124743"/>
            <a:ext cx="11376025" cy="4608514"/>
          </a:xfrm>
          <a:prstGeom prst="rect">
            <a:avLst/>
          </a:prstGeom>
        </p:spPr>
        <p:txBody>
          <a:bodyPr/>
          <a:lstStyle/>
          <a:p>
            <a:pPr marL="342900" indent="-342900">
              <a:buSzPct val="100000"/>
              <a:buFont typeface="Arial"/>
              <a:buChar char="•"/>
              <a:defRPr i="1">
                <a:solidFill>
                  <a:schemeClr val="accent1"/>
                </a:solidFill>
              </a:defRPr>
            </a:pPr>
            <a:r>
              <a:t>Displace the Ionisation chamber in order to capture less shower. </a:t>
            </a:r>
          </a:p>
          <a:p>
            <a:pPr lvl="1" marL="709612" indent="-342900">
              <a:buFont typeface="Arial"/>
              <a:defRPr b="0">
                <a:solidFill>
                  <a:srgbClr val="181818"/>
                </a:solidFill>
              </a:defRPr>
            </a:pPr>
            <a:r>
              <a:t>We would need about a factor of 2 reduction for the primaries, then other BLMs will be limiting. </a:t>
            </a:r>
          </a:p>
          <a:p>
            <a:pPr lvl="1" marL="709612" indent="-342900">
              <a:buFont typeface="Arial"/>
              <a:defRPr b="0">
                <a:solidFill>
                  <a:schemeClr val="accent3"/>
                </a:solidFill>
              </a:defRPr>
            </a:pPr>
            <a:r>
              <a:t>Need Fluka estimates of the optimal new position —&gt; Anton</a:t>
            </a:r>
          </a:p>
          <a:p>
            <a:pPr lvl="1" marL="709612" indent="-342900">
              <a:buFont typeface="Arial"/>
              <a:defRPr b="0">
                <a:solidFill>
                  <a:srgbClr val="181818"/>
                </a:solidFill>
              </a:defRPr>
            </a:pPr>
            <a:r>
              <a:t>We could install during EYETS an additional IC next to the present one and move the interlock functionality to these one after confirming the new signal factors. </a:t>
            </a:r>
          </a:p>
          <a:p>
            <a:pPr marL="342900" indent="-342900">
              <a:buSzPct val="100000"/>
              <a:buFont typeface="Arial"/>
              <a:buChar char="•"/>
              <a:defRPr b="0">
                <a:solidFill>
                  <a:srgbClr val="181818"/>
                </a:solidFill>
              </a:defRPr>
            </a:pPr>
            <a:r>
              <a:t>Are there other options?</a:t>
            </a:r>
          </a:p>
          <a:p>
            <a:pPr lvl="1" marL="709612" indent="-342900">
              <a:buFont typeface="Arial"/>
              <a:defRPr b="0">
                <a:solidFill>
                  <a:srgbClr val="181818"/>
                </a:solidFill>
              </a:defRPr>
            </a:pPr>
            <a:r>
              <a:t>Blindable</a:t>
            </a:r>
          </a:p>
          <a:p>
            <a:pPr lvl="1" marL="709612" indent="-342900">
              <a:buFont typeface="Arial"/>
              <a:defRPr b="0">
                <a:solidFill>
                  <a:srgbClr val="181818"/>
                </a:solidFill>
              </a:defRPr>
            </a:pPr>
            <a:r>
              <a:t>LICs</a:t>
            </a:r>
          </a:p>
        </p:txBody>
      </p:sp>
      <p:sp>
        <p:nvSpPr>
          <p:cNvPr id="324" name="Can the BLM signal be reduced?"/>
          <p:cNvSpPr txBox="1"/>
          <p:nvPr>
            <p:ph type="title"/>
          </p:nvPr>
        </p:nvSpPr>
        <p:spPr>
          <a:prstGeom prst="rect">
            <a:avLst/>
          </a:prstGeom>
        </p:spPr>
        <p:txBody>
          <a:bodyPr/>
          <a:lstStyle/>
          <a:p>
            <a:pPr/>
            <a:r>
              <a:t>Can the BLM signal be reduced?</a:t>
            </a:r>
          </a:p>
        </p:txBody>
      </p:sp>
      <p:sp>
        <p:nvSpPr>
          <p:cNvPr id="32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7" name="Brainstorming is to allow 2 BLMs in Beam 1 to inhibit the interlock during injection (probably milliseconds). Keeping the rest of the IR7 interlocked. Procedure would need to be reviewed and limits would need to be defined (how many BLMs, maximum blindin"/>
          <p:cNvSpPr txBox="1"/>
          <p:nvPr>
            <p:ph type="body" idx="1"/>
          </p:nvPr>
        </p:nvSpPr>
        <p:spPr>
          <a:prstGeom prst="rect">
            <a:avLst/>
          </a:prstGeom>
        </p:spPr>
        <p:txBody>
          <a:bodyPr/>
          <a:lstStyle/>
          <a:p>
            <a:pPr>
              <a:defRPr b="0"/>
            </a:pPr>
            <a:r>
              <a:t>Brainstorming is to allow 2 BLMs in Beam 1 to inhibit the interlock during injection (probably milliseconds). Keeping the rest of the IR7 interlocked. Procedure would need to be reviewed and limits would need to be defined (how many BLMs, maximum blinding time, etc.)</a:t>
            </a:r>
          </a:p>
          <a:p>
            <a:pPr>
              <a:defRPr b="0"/>
            </a:pPr>
            <a:r>
              <a:t>Need analysis on the impact for combined fast failure scenarios: D1 failure during injection.</a:t>
            </a:r>
          </a:p>
          <a:p>
            <a:pPr>
              <a:defRPr b="0"/>
            </a:pPr>
            <a:r>
              <a:t>No re-cabling is needed. The blindable configuration is already deployed in ALL BLMs. It is enabled only when the blindable time is not zero. </a:t>
            </a:r>
          </a:p>
          <a:p>
            <a:pPr>
              <a:defRPr b="0"/>
            </a:pPr>
            <a:r>
              <a:t>However: blinding is applied to ALL BLMs marked as MASKABLE in LSA database. At present ALL BLMs at the collimators are MASKABLE, this is needed for the loss maps and many machine developments. </a:t>
            </a:r>
          </a:p>
          <a:p>
            <a:pPr>
              <a:defRPr b="0"/>
            </a:pPr>
            <a:r>
              <a:t>No trivial option for EYETS, this can only be implemented if a new flag is created in the database + firmware upgrade to use this new flag.</a:t>
            </a:r>
          </a:p>
        </p:txBody>
      </p:sp>
      <p:sp>
        <p:nvSpPr>
          <p:cNvPr id="328" name="Blindable system in IP7"/>
          <p:cNvSpPr txBox="1"/>
          <p:nvPr>
            <p:ph type="title"/>
          </p:nvPr>
        </p:nvSpPr>
        <p:spPr>
          <a:prstGeom prst="rect">
            <a:avLst/>
          </a:prstGeom>
        </p:spPr>
        <p:txBody>
          <a:bodyPr/>
          <a:lstStyle>
            <a:lvl1pPr>
              <a:defRPr sz="5000"/>
            </a:lvl1pPr>
          </a:lstStyle>
          <a:p>
            <a:pPr/>
            <a:r>
              <a:t>Blindable system in IP7</a:t>
            </a:r>
          </a:p>
        </p:txBody>
      </p:sp>
      <p:sp>
        <p:nvSpPr>
          <p:cNvPr id="32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1" name="Interlock during injection or for fast losses on the LIC is a possibility, however this is only possible in LS3.…"/>
          <p:cNvSpPr txBox="1"/>
          <p:nvPr>
            <p:ph type="body" sz="half" idx="1"/>
          </p:nvPr>
        </p:nvSpPr>
        <p:spPr>
          <a:xfrm>
            <a:off x="407989" y="1592262"/>
            <a:ext cx="11376025" cy="1687382"/>
          </a:xfrm>
          <a:prstGeom prst="rect">
            <a:avLst/>
          </a:prstGeom>
        </p:spPr>
        <p:txBody>
          <a:bodyPr/>
          <a:lstStyle/>
          <a:p>
            <a:pPr>
              <a:defRPr i="1">
                <a:solidFill>
                  <a:schemeClr val="accent1"/>
                </a:solidFill>
              </a:defRPr>
            </a:pPr>
            <a:r>
              <a:t>Interlock during injection or for fast losses on the LIC is a possibility, however this is only possible in LS3. </a:t>
            </a:r>
          </a:p>
          <a:p>
            <a:pPr lvl="1" marL="709612" indent="-342900">
              <a:defRPr b="0"/>
            </a:pPr>
            <a:r>
              <a:t>Stability of the LICs need to be assessed. </a:t>
            </a:r>
          </a:p>
          <a:p>
            <a:pPr lvl="1" marL="709612" indent="-342900">
              <a:defRPr b="0"/>
            </a:pPr>
            <a:r>
              <a:t>SEM in IR7 would need to be replaced by LICs as soon as possible to gather this data.</a:t>
            </a:r>
          </a:p>
        </p:txBody>
      </p:sp>
      <p:sp>
        <p:nvSpPr>
          <p:cNvPr id="332" name="Usage of LIC detectors"/>
          <p:cNvSpPr txBox="1"/>
          <p:nvPr>
            <p:ph type="title"/>
          </p:nvPr>
        </p:nvSpPr>
        <p:spPr>
          <a:prstGeom prst="rect">
            <a:avLst/>
          </a:prstGeom>
        </p:spPr>
        <p:txBody>
          <a:bodyPr/>
          <a:lstStyle>
            <a:lvl1pPr>
              <a:defRPr sz="5000"/>
            </a:lvl1pPr>
          </a:lstStyle>
          <a:p>
            <a:pPr/>
            <a:r>
              <a:t>Usage of LIC detectors</a:t>
            </a:r>
          </a:p>
        </p:txBody>
      </p:sp>
      <p:sp>
        <p:nvSpPr>
          <p:cNvPr id="33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34" name="Image" descr="Image"/>
          <p:cNvPicPr>
            <a:picLocks noChangeAspect="1"/>
          </p:cNvPicPr>
          <p:nvPr/>
        </p:nvPicPr>
        <p:blipFill>
          <a:blip r:embed="rId2">
            <a:extLst/>
          </a:blip>
          <a:stretch>
            <a:fillRect/>
          </a:stretch>
        </p:blipFill>
        <p:spPr>
          <a:xfrm>
            <a:off x="-1" y="3892532"/>
            <a:ext cx="12192001" cy="1965720"/>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During 2023 proton run, losses in IR7 during injection were dumping the beam with 236b injection trains and only in Beam 1.…"/>
          <p:cNvSpPr txBox="1"/>
          <p:nvPr>
            <p:ph type="body" idx="1"/>
          </p:nvPr>
        </p:nvSpPr>
        <p:spPr>
          <a:xfrm>
            <a:off x="407989" y="1479997"/>
            <a:ext cx="11588358" cy="4009240"/>
          </a:xfrm>
          <a:prstGeom prst="rect">
            <a:avLst/>
          </a:prstGeom>
        </p:spPr>
        <p:txBody>
          <a:bodyPr/>
          <a:lstStyle/>
          <a:p>
            <a:pPr>
              <a:defRPr b="0"/>
            </a:pPr>
            <a:r>
              <a:t>During </a:t>
            </a:r>
            <a:r>
              <a:rPr b="1"/>
              <a:t>2023 proton run, losses in IR7 during injection </a:t>
            </a:r>
            <a:r>
              <a:t>were dumping the beam with </a:t>
            </a:r>
            <a:r>
              <a:rPr b="1"/>
              <a:t>236b injection trains and only in Beam 1</a:t>
            </a:r>
            <a:r>
              <a:t>.</a:t>
            </a:r>
          </a:p>
          <a:p>
            <a:pPr>
              <a:defRPr b="0"/>
            </a:pPr>
            <a:r>
              <a:t>These are </a:t>
            </a:r>
            <a:r>
              <a:rPr b="1"/>
              <a:t>fast losses</a:t>
            </a:r>
            <a:r>
              <a:t> in RS01 (40us) reaching the BLM </a:t>
            </a:r>
            <a:r>
              <a:rPr b="1"/>
              <a:t>maximum electronics limit of 23 Gy/s</a:t>
            </a:r>
            <a:r>
              <a:t> at the </a:t>
            </a:r>
            <a:r>
              <a:rPr b="1"/>
              <a:t>primary horizontal and skew collimators</a:t>
            </a:r>
            <a:r>
              <a:t>.</a:t>
            </a:r>
          </a:p>
          <a:p>
            <a:pPr>
              <a:defRPr b="0"/>
            </a:pPr>
            <a:r>
              <a:t>Detailed analysis of these events is on-going…</a:t>
            </a:r>
          </a:p>
          <a:p>
            <a:pPr>
              <a:defRPr b="0"/>
            </a:pPr>
            <a:r>
              <a:t>… we should start the discussion on what are the options to find a mitigation for </a:t>
            </a:r>
          </a:p>
          <a:p>
            <a:pPr lvl="1" marL="591552" indent="-210552">
              <a:defRPr b="0"/>
            </a:pPr>
            <a:r>
              <a:t> Short term: 2024 run</a:t>
            </a:r>
          </a:p>
          <a:p>
            <a:pPr lvl="1" marL="591552" indent="-210552">
              <a:defRPr b="0"/>
            </a:pPr>
            <a:r>
              <a:t> Long term: HL-LHC </a:t>
            </a:r>
          </a:p>
        </p:txBody>
      </p:sp>
      <p:sp>
        <p:nvSpPr>
          <p:cNvPr id="249" name="Introduction"/>
          <p:cNvSpPr txBox="1"/>
          <p:nvPr>
            <p:ph type="title"/>
          </p:nvPr>
        </p:nvSpPr>
        <p:spPr>
          <a:prstGeom prst="rect">
            <a:avLst/>
          </a:prstGeom>
        </p:spPr>
        <p:txBody>
          <a:bodyPr/>
          <a:lstStyle/>
          <a:p>
            <a:pPr/>
            <a:r>
              <a:t>Introduction</a:t>
            </a:r>
          </a:p>
        </p:txBody>
      </p:sp>
      <p:sp>
        <p:nvSpPr>
          <p:cNvPr id="250"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aturation of BLMs in the primary collimators could be a limitation for 2024 run.…"/>
          <p:cNvSpPr txBox="1"/>
          <p:nvPr>
            <p:ph type="body" idx="1"/>
          </p:nvPr>
        </p:nvSpPr>
        <p:spPr>
          <a:prstGeom prst="rect">
            <a:avLst/>
          </a:prstGeom>
        </p:spPr>
        <p:txBody>
          <a:bodyPr/>
          <a:lstStyle/>
          <a:p>
            <a:pPr>
              <a:defRPr b="0"/>
            </a:pPr>
            <a:r>
              <a:t>Saturation of BLMs in the primary collimators could be a limitation for 2024 run.</a:t>
            </a:r>
          </a:p>
          <a:p>
            <a:pPr>
              <a:defRPr b="0"/>
            </a:pPr>
            <a:r>
              <a:t>A mitigation needs to be in place during EYETS:</a:t>
            </a:r>
          </a:p>
          <a:p>
            <a:pPr lvl="1" marL="709612" indent="-342900">
              <a:defRPr b="0"/>
            </a:pPr>
            <a:r>
              <a:t>Displacement of the IC seems the only possible short term option, if the reduction factor gain is sufficient.</a:t>
            </a:r>
          </a:p>
          <a:p>
            <a:pPr lvl="1" marL="709612" indent="-342900">
              <a:defRPr b="0"/>
            </a:pPr>
            <a:r>
              <a:t>Although losses are not close to the damage limits, understanding the reason of the beam loss and correct it could be done in parallel. </a:t>
            </a:r>
          </a:p>
          <a:p>
            <a:pPr>
              <a:defRPr b="0"/>
            </a:pPr>
            <a:r>
              <a:t>For the longer term:</a:t>
            </a:r>
          </a:p>
          <a:p>
            <a:pPr lvl="1" marL="709612" indent="-342900">
              <a:defRPr b="0"/>
            </a:pPr>
            <a:r>
              <a:t>Blindable in IR7 still needs further studies and firmware changes.</a:t>
            </a:r>
          </a:p>
          <a:p>
            <a:pPr lvl="1" marL="709612" indent="-342900">
              <a:defRPr b="0"/>
            </a:pPr>
            <a:r>
              <a:t>Usage of LIC needs to be also further investigated, seems to be the best option of HL-LHC. </a:t>
            </a:r>
          </a:p>
        </p:txBody>
      </p:sp>
      <p:sp>
        <p:nvSpPr>
          <p:cNvPr id="337" name="Summary"/>
          <p:cNvSpPr txBox="1"/>
          <p:nvPr>
            <p:ph type="title"/>
          </p:nvPr>
        </p:nvSpPr>
        <p:spPr>
          <a:prstGeom prst="rect">
            <a:avLst/>
          </a:prstGeom>
        </p:spPr>
        <p:txBody>
          <a:bodyPr/>
          <a:lstStyle/>
          <a:p>
            <a:pPr/>
            <a:r>
              <a:t>Summary</a:t>
            </a:r>
          </a:p>
        </p:txBody>
      </p:sp>
      <p:sp>
        <p:nvSpPr>
          <p:cNvPr id="33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0" name="Back-up"/>
          <p:cNvSpPr txBox="1"/>
          <p:nvPr>
            <p:ph type="title"/>
          </p:nvPr>
        </p:nvSpPr>
        <p:spPr>
          <a:prstGeom prst="rect">
            <a:avLst/>
          </a:prstGeom>
        </p:spPr>
        <p:txBody>
          <a:bodyPr/>
          <a:lstStyle/>
          <a:p>
            <a:pPr/>
            <a:r>
              <a:t>Back-up</a:t>
            </a:r>
          </a:p>
        </p:txBody>
      </p:sp>
      <p:sp>
        <p:nvSpPr>
          <p:cNvPr id="34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3" name="Double-click to edit"/>
          <p:cNvSpPr txBox="1"/>
          <p:nvPr>
            <p:ph type="title"/>
          </p:nvPr>
        </p:nvSpPr>
        <p:spPr>
          <a:prstGeom prst="rect">
            <a:avLst/>
          </a:prstGeom>
        </p:spPr>
        <p:txBody>
          <a:bodyPr/>
          <a:lstStyle/>
          <a:p>
            <a:pPr/>
          </a:p>
        </p:txBody>
      </p:sp>
      <p:sp>
        <p:nvSpPr>
          <p:cNvPr id="34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45" name="Image" descr="Image"/>
          <p:cNvPicPr>
            <a:picLocks noChangeAspect="1"/>
          </p:cNvPicPr>
          <p:nvPr/>
        </p:nvPicPr>
        <p:blipFill>
          <a:blip r:embed="rId2">
            <a:extLst/>
          </a:blip>
          <a:stretch>
            <a:fillRect/>
          </a:stretch>
        </p:blipFill>
        <p:spPr>
          <a:xfrm>
            <a:off x="144822" y="1642466"/>
            <a:ext cx="4470401" cy="4470401"/>
          </a:xfrm>
          <a:prstGeom prst="rect">
            <a:avLst/>
          </a:prstGeom>
          <a:ln w="12700">
            <a:miter lim="400000"/>
          </a:ln>
        </p:spPr>
      </p:pic>
      <p:pic>
        <p:nvPicPr>
          <p:cNvPr id="346" name="Image" descr="Image"/>
          <p:cNvPicPr>
            <a:picLocks noChangeAspect="1"/>
          </p:cNvPicPr>
          <p:nvPr/>
        </p:nvPicPr>
        <p:blipFill>
          <a:blip r:embed="rId3">
            <a:extLst/>
          </a:blip>
          <a:stretch>
            <a:fillRect/>
          </a:stretch>
        </p:blipFill>
        <p:spPr>
          <a:xfrm>
            <a:off x="5062037" y="1642466"/>
            <a:ext cx="4470401" cy="4470401"/>
          </a:xfrm>
          <a:prstGeom prst="rect">
            <a:avLst/>
          </a:prstGeom>
          <a:ln w="12700">
            <a:miter lim="400000"/>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During 2023 proton run losses in IR7 were dumping the beam during the injection of 236b trains in Beam 1."/>
          <p:cNvSpPr txBox="1"/>
          <p:nvPr>
            <p:ph type="body" sz="half" idx="1"/>
          </p:nvPr>
        </p:nvSpPr>
        <p:spPr>
          <a:xfrm>
            <a:off x="407989" y="1592262"/>
            <a:ext cx="11588358" cy="1823138"/>
          </a:xfrm>
          <a:prstGeom prst="rect">
            <a:avLst/>
          </a:prstGeom>
        </p:spPr>
        <p:txBody>
          <a:bodyPr/>
          <a:lstStyle/>
          <a:p>
            <a:pPr/>
            <a:r>
              <a:t>During 2023 proton run losses in IR7 were dumping the beam during the injection of 236b trains in Beam 1.</a:t>
            </a:r>
          </a:p>
        </p:txBody>
      </p:sp>
      <p:sp>
        <p:nvSpPr>
          <p:cNvPr id="349" name="Introduction"/>
          <p:cNvSpPr txBox="1"/>
          <p:nvPr>
            <p:ph type="title"/>
          </p:nvPr>
        </p:nvSpPr>
        <p:spPr>
          <a:prstGeom prst="rect">
            <a:avLst/>
          </a:prstGeom>
        </p:spPr>
        <p:txBody>
          <a:bodyPr/>
          <a:lstStyle/>
          <a:p>
            <a:pPr/>
            <a:r>
              <a:t>Introduction</a:t>
            </a:r>
          </a:p>
        </p:txBody>
      </p:sp>
      <p:sp>
        <p:nvSpPr>
          <p:cNvPr id="35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aphicFrame>
        <p:nvGraphicFramePr>
          <p:cNvPr id="351" name="Table 1"/>
          <p:cNvGraphicFramePr/>
          <p:nvPr/>
        </p:nvGraphicFramePr>
        <p:xfrm>
          <a:off x="644762" y="2591710"/>
          <a:ext cx="11140211" cy="354400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026664"/>
                <a:gridCol w="4081943"/>
                <a:gridCol w="1351663"/>
                <a:gridCol w="4654540"/>
              </a:tblGrid>
              <a:tr h="284621">
                <a:tc>
                  <a:txBody>
                    <a:bodyPr/>
                    <a:lstStyle/>
                    <a:p>
                      <a:pPr algn="l">
                        <a:defRPr b="0" sz="1800">
                          <a:solidFill>
                            <a:srgbClr val="000000"/>
                          </a:solidFill>
                        </a:defRPr>
                      </a:pPr>
                      <a:r>
                        <a:rPr b="1">
                          <a:solidFill>
                            <a:srgbClr val="FFFFFF"/>
                          </a:solidFill>
                        </a:rPr>
                        <a:t>Fill</a:t>
                      </a:r>
                    </a:p>
                  </a:txBody>
                  <a:tcPr marL="0" marR="0" marT="0" marB="0" anchor="t" anchorCtr="0" horzOverflow="overflow">
                    <a:lnL w="25400">
                      <a:solidFill>
                        <a:schemeClr val="accent1"/>
                      </a:solidFill>
                    </a:lnL>
                  </a:tcPr>
                </a:tc>
                <a:tc>
                  <a:txBody>
                    <a:bodyPr/>
                    <a:lstStyle/>
                    <a:p>
                      <a:pPr algn="l">
                        <a:defRPr sz="1800"/>
                      </a:pPr>
                    </a:p>
                  </a:txBody>
                  <a:tcPr marL="0" marR="0" marT="0" marB="0" anchor="t" anchorCtr="0" horzOverflow="overflow"/>
                </a:tc>
                <a:tc>
                  <a:txBody>
                    <a:bodyPr/>
                    <a:lstStyle/>
                    <a:p>
                      <a:pPr algn="l">
                        <a:defRPr sz="1800"/>
                      </a:pPr>
                    </a:p>
                  </a:txBody>
                  <a:tcPr marL="0" marR="0" marT="0" marB="0" anchor="t" anchorCtr="0" horzOverflow="overflow"/>
                </a:tc>
                <a:tc>
                  <a:txBody>
                    <a:bodyPr/>
                    <a:lstStyle/>
                    <a:p>
                      <a:pPr algn="l">
                        <a:defRPr sz="1800"/>
                      </a:pPr>
                    </a:p>
                  </a:txBody>
                  <a:tcPr marL="0" marR="0" marT="0" marB="0" anchor="t" anchorCtr="0" horzOverflow="overflow">
                    <a:lnR w="25400">
                      <a:solidFill>
                        <a:schemeClr val="accent1"/>
                      </a:solidFill>
                    </a:lnR>
                  </a:tcPr>
                </a:tc>
              </a:tr>
              <a:tr h="281446">
                <a:tc>
                  <a:txBody>
                    <a:bodyPr/>
                    <a:lstStyle/>
                    <a:p>
                      <a:pPr algn="l">
                        <a:defRPr sz="1800">
                          <a:solidFill>
                            <a:srgbClr val="000000"/>
                          </a:solidFill>
                        </a:defRPr>
                      </a:pPr>
                      <a:r>
                        <a:rPr>
                          <a:solidFill>
                            <a:schemeClr val="accent1"/>
                          </a:solidFill>
                        </a:rPr>
                        <a:t>8872</a:t>
                      </a:r>
                    </a:p>
                  </a:txBody>
                  <a:tcPr marL="0" marR="0" marT="0" marB="0" anchor="t" anchorCtr="0" horzOverflow="overflow"/>
                </a:tc>
                <a:tc>
                  <a:txBody>
                    <a:bodyPr/>
                    <a:lstStyle/>
                    <a:p>
                      <a:pPr algn="l">
                        <a:defRPr sz="1800">
                          <a:solidFill>
                            <a:srgbClr val="000000"/>
                          </a:solidFill>
                        </a:defRPr>
                      </a:pPr>
                      <a:r>
                        <a:rPr>
                          <a:solidFill>
                            <a:schemeClr val="accent1"/>
                          </a:solidFill>
                        </a:rPr>
                        <a:t>04-JUN-2023 14.58.19.889000000</a:t>
                      </a:r>
                    </a:p>
                  </a:txBody>
                  <a:tcPr marL="0" marR="0" marT="0" marB="0" anchor="t" anchorCtr="0" horzOverflow="overflow"/>
                </a:tc>
                <a:tc>
                  <a:txBody>
                    <a:bodyPr/>
                    <a:lstStyle/>
                    <a:p>
                      <a:pPr algn="l">
                        <a:defRPr sz="1800">
                          <a:solidFill>
                            <a:srgbClr val="000000"/>
                          </a:solidFill>
                        </a:defRPr>
                      </a:pPr>
                      <a:r>
                        <a:rPr>
                          <a:solidFill>
                            <a:schemeClr val="accent1"/>
                          </a:solidFill>
                        </a:rPr>
                        <a:t>IR7</a:t>
                      </a:r>
                    </a:p>
                  </a:txBody>
                  <a:tcPr marL="0" marR="0" marT="0" marB="0" anchor="t" anchorCtr="0" horzOverflow="overflow"/>
                </a:tc>
                <a:tc>
                  <a:txBody>
                    <a:bodyPr/>
                    <a:lstStyle/>
                    <a:p>
                      <a:pPr algn="l">
                        <a:defRPr sz="1800">
                          <a:solidFill>
                            <a:srgbClr val="000000"/>
                          </a:solidFill>
                        </a:defRPr>
                      </a:pPr>
                      <a:r>
                        <a:rPr>
                          <a:solidFill>
                            <a:schemeClr val="accent1"/>
                          </a:solidFill>
                        </a:rPr>
                        <a:t>Classified as IR3/IR7 losses</a:t>
                      </a:r>
                    </a:p>
                  </a:txBody>
                  <a:tcPr marL="0" marR="0" marT="0" marB="0" anchor="t" anchorCtr="0" horzOverflow="overflow"/>
                </a:tc>
              </a:tr>
              <a:tr h="281446">
                <a:tc>
                  <a:txBody>
                    <a:bodyPr/>
                    <a:lstStyle/>
                    <a:p>
                      <a:pPr algn="l">
                        <a:defRPr sz="1800">
                          <a:solidFill>
                            <a:srgbClr val="000000"/>
                          </a:solidFill>
                        </a:defRPr>
                      </a:pPr>
                      <a:r>
                        <a:rPr>
                          <a:solidFill>
                            <a:schemeClr val="accent1"/>
                          </a:solidFill>
                        </a:rPr>
                        <a:t>8869</a:t>
                      </a:r>
                    </a:p>
                  </a:txBody>
                  <a:tcPr marL="0" marR="0" marT="0" marB="0" anchor="t" anchorCtr="0" horzOverflow="overflow"/>
                </a:tc>
                <a:tc>
                  <a:txBody>
                    <a:bodyPr/>
                    <a:lstStyle/>
                    <a:p>
                      <a:pPr algn="l">
                        <a:defRPr sz="1800">
                          <a:solidFill>
                            <a:srgbClr val="000000"/>
                          </a:solidFill>
                        </a:defRPr>
                      </a:pPr>
                      <a:r>
                        <a:rPr>
                          <a:solidFill>
                            <a:schemeClr val="accent1"/>
                          </a:solidFill>
                        </a:rPr>
                        <a:t>04-JUN-2023 00.28.55.889000000</a:t>
                      </a:r>
                    </a:p>
                  </a:txBody>
                  <a:tcPr marL="0" marR="0" marT="0" marB="0" anchor="t" anchorCtr="0" horzOverflow="overflow"/>
                </a:tc>
                <a:tc>
                  <a:txBody>
                    <a:bodyPr/>
                    <a:lstStyle/>
                    <a:p>
                      <a:pPr algn="l">
                        <a:defRPr sz="1800">
                          <a:solidFill>
                            <a:srgbClr val="000000"/>
                          </a:solidFill>
                        </a:defRPr>
                      </a:pPr>
                      <a:r>
                        <a:rPr>
                          <a:solidFill>
                            <a:schemeClr val="accent1"/>
                          </a:solidFill>
                        </a:rPr>
                        <a:t>IR2</a:t>
                      </a:r>
                    </a:p>
                  </a:txBody>
                  <a:tcPr marL="0" marR="0" marT="0" marB="0" anchor="t" anchorCtr="0" horzOverflow="overflow"/>
                </a:tc>
                <a:tc>
                  <a:txBody>
                    <a:bodyPr/>
                    <a:lstStyle/>
                    <a:p>
                      <a:pPr algn="l">
                        <a:defRPr sz="1800">
                          <a:solidFill>
                            <a:srgbClr val="000000"/>
                          </a:solidFill>
                        </a:defRPr>
                      </a:pPr>
                      <a:r>
                        <a:rPr>
                          <a:solidFill>
                            <a:schemeClr val="accent1"/>
                          </a:solidFill>
                        </a:rPr>
                        <a:t>Classified as IR3/IR7 losses</a:t>
                      </a:r>
                    </a:p>
                  </a:txBody>
                  <a:tcPr marL="0" marR="0" marT="0" marB="0" anchor="t" anchorCtr="0" horzOverflow="overflow"/>
                </a:tc>
              </a:tr>
              <a:tr h="281446">
                <a:tc>
                  <a:txBody>
                    <a:bodyPr/>
                    <a:lstStyle/>
                    <a:p>
                      <a:pPr algn="l">
                        <a:defRPr sz="1800">
                          <a:solidFill>
                            <a:srgbClr val="000000"/>
                          </a:solidFill>
                        </a:defRPr>
                      </a:pPr>
                      <a:r>
                        <a:rPr>
                          <a:solidFill>
                            <a:schemeClr val="accent1"/>
                          </a:solidFill>
                        </a:rPr>
                        <a:t>8868</a:t>
                      </a:r>
                    </a:p>
                  </a:txBody>
                  <a:tcPr marL="0" marR="0" marT="0" marB="0" anchor="t" anchorCtr="0" horzOverflow="overflow"/>
                </a:tc>
                <a:tc>
                  <a:txBody>
                    <a:bodyPr/>
                    <a:lstStyle/>
                    <a:p>
                      <a:pPr algn="l">
                        <a:defRPr sz="1800">
                          <a:solidFill>
                            <a:srgbClr val="000000"/>
                          </a:solidFill>
                        </a:defRPr>
                      </a:pPr>
                      <a:r>
                        <a:rPr>
                          <a:solidFill>
                            <a:schemeClr val="accent1"/>
                          </a:solidFill>
                        </a:rPr>
                        <a:t>04-JUN-2023 00.03.51.089000000</a:t>
                      </a:r>
                    </a:p>
                  </a:txBody>
                  <a:tcPr marL="0" marR="0" marT="0" marB="0" anchor="t" anchorCtr="0" horzOverflow="overflow"/>
                </a:tc>
                <a:tc>
                  <a:txBody>
                    <a:bodyPr/>
                    <a:lstStyle/>
                    <a:p>
                      <a:pPr algn="l">
                        <a:defRPr sz="1800">
                          <a:solidFill>
                            <a:srgbClr val="000000"/>
                          </a:solidFill>
                        </a:defRPr>
                      </a:pPr>
                      <a:r>
                        <a:rPr>
                          <a:solidFill>
                            <a:schemeClr val="accent1"/>
                          </a:solidFill>
                        </a:rPr>
                        <a:t>IR7</a:t>
                      </a:r>
                    </a:p>
                  </a:txBody>
                  <a:tcPr marL="0" marR="0" marT="0" marB="0" anchor="t" anchorCtr="0" horzOverflow="overflow"/>
                </a:tc>
                <a:tc>
                  <a:txBody>
                    <a:bodyPr/>
                    <a:lstStyle/>
                    <a:p>
                      <a:pPr algn="l">
                        <a:defRPr sz="1800">
                          <a:solidFill>
                            <a:srgbClr val="000000"/>
                          </a:solidFill>
                        </a:defRPr>
                      </a:pPr>
                      <a:r>
                        <a:rPr>
                          <a:solidFill>
                            <a:schemeClr val="accent1"/>
                          </a:solidFill>
                        </a:rPr>
                        <a:t>Classified as IR3/IR7 losses</a:t>
                      </a:r>
                    </a:p>
                  </a:txBody>
                  <a:tcPr marL="0" marR="0" marT="0" marB="0" anchor="t" anchorCtr="0" horzOverflow="overflow"/>
                </a:tc>
              </a:tr>
              <a:tr h="281446">
                <a:tc>
                  <a:txBody>
                    <a:bodyPr/>
                    <a:lstStyle/>
                    <a:p>
                      <a:pPr algn="l">
                        <a:defRPr sz="1800">
                          <a:solidFill>
                            <a:srgbClr val="000000"/>
                          </a:solidFill>
                        </a:defRPr>
                      </a:pPr>
                      <a:r>
                        <a:rPr>
                          <a:solidFill>
                            <a:schemeClr val="accent1"/>
                          </a:solidFill>
                        </a:rPr>
                        <a:t>8861</a:t>
                      </a:r>
                    </a:p>
                  </a:txBody>
                  <a:tcPr marL="0" marR="0" marT="0" marB="0" anchor="t" anchorCtr="0" horzOverflow="overflow">
                    <a:lnB w="25400">
                      <a:solidFill>
                        <a:schemeClr val="accent1"/>
                      </a:solidFill>
                    </a:lnB>
                  </a:tcPr>
                </a:tc>
                <a:tc>
                  <a:txBody>
                    <a:bodyPr/>
                    <a:lstStyle/>
                    <a:p>
                      <a:pPr algn="l">
                        <a:defRPr sz="1800">
                          <a:solidFill>
                            <a:srgbClr val="000000"/>
                          </a:solidFill>
                        </a:defRPr>
                      </a:pPr>
                      <a:r>
                        <a:rPr>
                          <a:solidFill>
                            <a:schemeClr val="accent1"/>
                          </a:solidFill>
                        </a:rPr>
                        <a:t>02-JUN-2023 12.12.18.689000000</a:t>
                      </a:r>
                    </a:p>
                  </a:txBody>
                  <a:tcPr marL="0" marR="0" marT="0" marB="0" anchor="t" anchorCtr="0" horzOverflow="overflow">
                    <a:lnB w="25400">
                      <a:solidFill>
                        <a:schemeClr val="accent1"/>
                      </a:solidFill>
                    </a:lnB>
                  </a:tcPr>
                </a:tc>
                <a:tc>
                  <a:txBody>
                    <a:bodyPr/>
                    <a:lstStyle/>
                    <a:p>
                      <a:pPr algn="l">
                        <a:defRPr sz="1800">
                          <a:solidFill>
                            <a:srgbClr val="000000"/>
                          </a:solidFill>
                        </a:defRPr>
                      </a:pPr>
                      <a:r>
                        <a:rPr>
                          <a:solidFill>
                            <a:schemeClr val="accent1"/>
                          </a:solidFill>
                        </a:rPr>
                        <a:t>IR7</a:t>
                      </a:r>
                    </a:p>
                  </a:txBody>
                  <a:tcPr marL="0" marR="0" marT="0" marB="0" anchor="t" anchorCtr="0" horzOverflow="overflow">
                    <a:lnB w="25400">
                      <a:solidFill>
                        <a:schemeClr val="accent1"/>
                      </a:solidFill>
                    </a:lnB>
                  </a:tcPr>
                </a:tc>
                <a:tc>
                  <a:txBody>
                    <a:bodyPr/>
                    <a:lstStyle/>
                    <a:p>
                      <a:pPr algn="l">
                        <a:defRPr sz="1800"/>
                      </a:pPr>
                    </a:p>
                  </a:txBody>
                  <a:tcPr marL="0" marR="0" marT="0" marB="0" anchor="t" anchorCtr="0" horzOverflow="overflow">
                    <a:lnB w="25400">
                      <a:solidFill>
                        <a:schemeClr val="accent1"/>
                      </a:solidFill>
                    </a:lnB>
                  </a:tcPr>
                </a:tc>
              </a:tr>
            </a:tbl>
          </a:graphicData>
        </a:graphic>
      </p:graphicFrame>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 name="Maximum Calibrated Beam Loss during Injection"/>
          <p:cNvSpPr txBox="1"/>
          <p:nvPr>
            <p:ph type="title"/>
          </p:nvPr>
        </p:nvSpPr>
        <p:spPr>
          <a:prstGeom prst="rect">
            <a:avLst/>
          </a:prstGeom>
        </p:spPr>
        <p:txBody>
          <a:bodyPr/>
          <a:lstStyle/>
          <a:p>
            <a:pPr/>
            <a:r>
              <a:t>Maximum Calibrated Beam Loss during Injection</a:t>
            </a:r>
          </a:p>
        </p:txBody>
      </p:sp>
      <p:sp>
        <p:nvSpPr>
          <p:cNvPr id="35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5" name="Image" descr="Image"/>
          <p:cNvPicPr>
            <a:picLocks noChangeAspect="1"/>
          </p:cNvPicPr>
          <p:nvPr/>
        </p:nvPicPr>
        <p:blipFill>
          <a:blip r:embed="rId2">
            <a:extLst/>
          </a:blip>
          <a:stretch>
            <a:fillRect/>
          </a:stretch>
        </p:blipFill>
        <p:spPr>
          <a:xfrm>
            <a:off x="0" y="1804662"/>
            <a:ext cx="12192000" cy="3810001"/>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7" name="Double-click to edit"/>
          <p:cNvSpPr txBox="1"/>
          <p:nvPr>
            <p:ph type="title"/>
          </p:nvPr>
        </p:nvSpPr>
        <p:spPr>
          <a:prstGeom prst="rect">
            <a:avLst/>
          </a:prstGeom>
        </p:spPr>
        <p:txBody>
          <a:bodyPr/>
          <a:lstStyle/>
          <a:p>
            <a:pPr/>
          </a:p>
        </p:txBody>
      </p:sp>
      <p:sp>
        <p:nvSpPr>
          <p:cNvPr id="35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9" name="pasted-movie.png" descr="pasted-movie.png"/>
          <p:cNvPicPr>
            <a:picLocks noChangeAspect="1"/>
          </p:cNvPicPr>
          <p:nvPr/>
        </p:nvPicPr>
        <p:blipFill>
          <a:blip r:embed="rId2">
            <a:extLst/>
          </a:blip>
          <a:stretch>
            <a:fillRect/>
          </a:stretch>
        </p:blipFill>
        <p:spPr>
          <a:xfrm>
            <a:off x="0" y="833574"/>
            <a:ext cx="12192000" cy="5190852"/>
          </a:xfrm>
          <a:prstGeom prst="rect">
            <a:avLst/>
          </a:pr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1" name="IC vs LIC"/>
          <p:cNvSpPr txBox="1"/>
          <p:nvPr>
            <p:ph type="title"/>
          </p:nvPr>
        </p:nvSpPr>
        <p:spPr>
          <a:prstGeom prst="rect">
            <a:avLst/>
          </a:prstGeom>
        </p:spPr>
        <p:txBody>
          <a:bodyPr/>
          <a:lstStyle/>
          <a:p>
            <a:pPr/>
            <a:r>
              <a:t>IC vs LIC</a:t>
            </a:r>
          </a:p>
        </p:txBody>
      </p:sp>
      <p:sp>
        <p:nvSpPr>
          <p:cNvPr id="36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3" name="Image" descr="Image"/>
          <p:cNvPicPr>
            <a:picLocks noChangeAspect="1"/>
          </p:cNvPicPr>
          <p:nvPr/>
        </p:nvPicPr>
        <p:blipFill>
          <a:blip r:embed="rId2">
            <a:extLst/>
          </a:blip>
          <a:stretch>
            <a:fillRect/>
          </a:stretch>
        </p:blipFill>
        <p:spPr>
          <a:xfrm>
            <a:off x="-1" y="1808909"/>
            <a:ext cx="12192001" cy="1965719"/>
          </a:xfrm>
          <a:prstGeom prst="rect">
            <a:avLst/>
          </a:prstGeom>
          <a:ln w="12700">
            <a:miter lim="400000"/>
          </a:ln>
        </p:spPr>
      </p:pic>
      <p:pic>
        <p:nvPicPr>
          <p:cNvPr id="364" name="Image" descr="Image"/>
          <p:cNvPicPr>
            <a:picLocks noChangeAspect="1"/>
          </p:cNvPicPr>
          <p:nvPr/>
        </p:nvPicPr>
        <p:blipFill>
          <a:blip r:embed="rId3">
            <a:extLst/>
          </a:blip>
          <a:stretch>
            <a:fillRect/>
          </a:stretch>
        </p:blipFill>
        <p:spPr>
          <a:xfrm>
            <a:off x="-1" y="3977239"/>
            <a:ext cx="12192001" cy="1965720"/>
          </a:xfrm>
          <a:prstGeom prst="rect">
            <a:avLst/>
          </a:prstGeom>
          <a:ln w="12700">
            <a:miter lim="400000"/>
          </a:ln>
        </p:spPr>
      </p:pic>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Double-click to edit"/>
          <p:cNvSpPr txBox="1"/>
          <p:nvPr>
            <p:ph type="title"/>
          </p:nvPr>
        </p:nvSpPr>
        <p:spPr>
          <a:prstGeom prst="rect">
            <a:avLst/>
          </a:prstGeom>
        </p:spPr>
        <p:txBody>
          <a:bodyPr/>
          <a:lstStyle/>
          <a:p>
            <a:pPr/>
          </a:p>
        </p:txBody>
      </p:sp>
      <p:sp>
        <p:nvSpPr>
          <p:cNvPr id="36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Estimation of protons at 450 GeV impacting the primary collimators during saturation by calibrating another BLM downstream that does not saturate."/>
          <p:cNvSpPr txBox="1"/>
          <p:nvPr>
            <p:ph type="body" sz="quarter" idx="1"/>
          </p:nvPr>
        </p:nvSpPr>
        <p:spPr>
          <a:xfrm>
            <a:off x="382587" y="1032410"/>
            <a:ext cx="11376026" cy="720541"/>
          </a:xfrm>
          <a:prstGeom prst="rect">
            <a:avLst/>
          </a:prstGeom>
        </p:spPr>
        <p:txBody>
          <a:bodyPr/>
          <a:lstStyle>
            <a:lvl1pPr>
              <a:defRPr b="0"/>
            </a:lvl1pPr>
          </a:lstStyle>
          <a:p>
            <a:pPr/>
            <a:r>
              <a:t>Estimation of protons at 450 GeV impacting the primary collimators during saturation by calibrating another BLM downstream that does not saturate. </a:t>
            </a:r>
          </a:p>
        </p:txBody>
      </p:sp>
      <p:sp>
        <p:nvSpPr>
          <p:cNvPr id="253" name="How many protons impact the primary collimator?"/>
          <p:cNvSpPr txBox="1"/>
          <p:nvPr>
            <p:ph type="title"/>
          </p:nvPr>
        </p:nvSpPr>
        <p:spPr>
          <a:xfrm>
            <a:off x="407987" y="373592"/>
            <a:ext cx="11376026" cy="622603"/>
          </a:xfrm>
          <a:prstGeom prst="rect">
            <a:avLst/>
          </a:prstGeom>
        </p:spPr>
        <p:txBody>
          <a:bodyPr/>
          <a:lstStyle/>
          <a:p>
            <a:pPr/>
            <a:r>
              <a:t>How many protons impact the primary collimator?</a:t>
            </a:r>
          </a:p>
        </p:txBody>
      </p:sp>
      <p:sp>
        <p:nvSpPr>
          <p:cNvPr id="254"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5" name="Image" descr="Image"/>
          <p:cNvPicPr>
            <a:picLocks noChangeAspect="1"/>
          </p:cNvPicPr>
          <p:nvPr/>
        </p:nvPicPr>
        <p:blipFill>
          <a:blip r:embed="rId2">
            <a:extLst/>
          </a:blip>
          <a:stretch>
            <a:fillRect/>
          </a:stretch>
        </p:blipFill>
        <p:spPr>
          <a:xfrm>
            <a:off x="1403314" y="1592517"/>
            <a:ext cx="9159494" cy="4765100"/>
          </a:xfrm>
          <a:prstGeom prst="rect">
            <a:avLst/>
          </a:prstGeom>
          <a:ln w="12700">
            <a:miter lim="400000"/>
          </a:ln>
        </p:spPr>
      </p:pic>
      <p:sp>
        <p:nvSpPr>
          <p:cNvPr id="256" name="Equivalent of 50 Joules in 40us"/>
          <p:cNvSpPr txBox="1"/>
          <p:nvPr/>
        </p:nvSpPr>
        <p:spPr>
          <a:xfrm>
            <a:off x="6532461" y="3631839"/>
            <a:ext cx="1946537" cy="14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100">
                <a:solidFill>
                  <a:srgbClr val="FF2600"/>
                </a:solidFill>
              </a:defRPr>
            </a:lvl1pPr>
          </a:lstStyle>
          <a:p>
            <a:pPr/>
            <a:r>
              <a:t>Equivalent of 50 Joules in 40us</a:t>
            </a:r>
          </a:p>
        </p:txBody>
      </p:sp>
      <p:sp>
        <p:nvSpPr>
          <p:cNvPr id="257" name="Saturation level of the TCP.C"/>
          <p:cNvSpPr txBox="1"/>
          <p:nvPr/>
        </p:nvSpPr>
        <p:spPr>
          <a:xfrm>
            <a:off x="4513246" y="3820056"/>
            <a:ext cx="293963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9300"/>
                </a:solidFill>
              </a:defRPr>
            </a:lvl1pPr>
          </a:lstStyle>
          <a:p>
            <a:pPr/>
            <a:r>
              <a:t>Saturation level of the TCP.C</a:t>
            </a:r>
          </a:p>
        </p:txBody>
      </p:sp>
      <p:sp>
        <p:nvSpPr>
          <p:cNvPr id="258" name="S.Morales"/>
          <p:cNvSpPr txBox="1"/>
          <p:nvPr/>
        </p:nvSpPr>
        <p:spPr>
          <a:xfrm>
            <a:off x="9416379" y="1789166"/>
            <a:ext cx="1041736"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S.Morales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0" name="This estimate of saturation around a pilot is confirmed by a test on 23 June."/>
          <p:cNvSpPr txBox="1"/>
          <p:nvPr>
            <p:ph type="body" sz="quarter" idx="1"/>
          </p:nvPr>
        </p:nvSpPr>
        <p:spPr>
          <a:xfrm>
            <a:off x="407987" y="1075843"/>
            <a:ext cx="11376026" cy="320815"/>
          </a:xfrm>
          <a:prstGeom prst="rect">
            <a:avLst/>
          </a:prstGeom>
        </p:spPr>
        <p:txBody>
          <a:bodyPr/>
          <a:lstStyle>
            <a:lvl1pPr>
              <a:defRPr b="0"/>
            </a:lvl1pPr>
          </a:lstStyle>
          <a:p>
            <a:pPr/>
            <a:r>
              <a:t>This estimate of saturation around a pilot is confirmed by a test on 23 June. </a:t>
            </a:r>
          </a:p>
        </p:txBody>
      </p:sp>
      <p:sp>
        <p:nvSpPr>
          <p:cNvPr id="261" name="How many protons impact the primary collimator?"/>
          <p:cNvSpPr txBox="1"/>
          <p:nvPr>
            <p:ph type="title"/>
          </p:nvPr>
        </p:nvSpPr>
        <p:spPr>
          <a:prstGeom prst="rect">
            <a:avLst/>
          </a:prstGeom>
        </p:spPr>
        <p:txBody>
          <a:bodyPr/>
          <a:lstStyle/>
          <a:p>
            <a:pPr/>
            <a:r>
              <a:t>How many protons impact the primary collimator?</a:t>
            </a:r>
          </a:p>
        </p:txBody>
      </p:sp>
      <p:sp>
        <p:nvSpPr>
          <p:cNvPr id="262"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3" name="Image" descr="Image"/>
          <p:cNvPicPr>
            <a:picLocks noChangeAspect="1"/>
          </p:cNvPicPr>
          <p:nvPr/>
        </p:nvPicPr>
        <p:blipFill>
          <a:blip r:embed="rId2">
            <a:extLst/>
          </a:blip>
          <a:stretch>
            <a:fillRect/>
          </a:stretch>
        </p:blipFill>
        <p:spPr>
          <a:xfrm>
            <a:off x="1820368" y="1544451"/>
            <a:ext cx="8551264" cy="4623753"/>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Can the losses be reduced?…"/>
          <p:cNvSpPr txBox="1"/>
          <p:nvPr>
            <p:ph type="body" sz="quarter" idx="1"/>
          </p:nvPr>
        </p:nvSpPr>
        <p:spPr>
          <a:xfrm>
            <a:off x="1485734" y="2321986"/>
            <a:ext cx="7934703" cy="1391940"/>
          </a:xfrm>
          <a:prstGeom prst="rect">
            <a:avLst/>
          </a:prstGeom>
        </p:spPr>
        <p:txBody>
          <a:bodyPr/>
          <a:lstStyle/>
          <a:p>
            <a:pPr>
              <a:defRPr sz="4100"/>
            </a:pPr>
            <a:r>
              <a:t>Can the losses be reduced?</a:t>
            </a:r>
          </a:p>
          <a:p>
            <a:pPr>
              <a:defRPr b="0" sz="4100"/>
            </a:pPr>
            <a:r>
              <a:t>Can the BLM signal be reduced?</a:t>
            </a:r>
          </a:p>
        </p:txBody>
      </p:sp>
      <p:sp>
        <p:nvSpPr>
          <p:cNvPr id="266"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2023 proton injections"/>
          <p:cNvSpPr txBox="1"/>
          <p:nvPr>
            <p:ph type="title"/>
          </p:nvPr>
        </p:nvSpPr>
        <p:spPr>
          <a:prstGeom prst="rect">
            <a:avLst/>
          </a:prstGeom>
        </p:spPr>
        <p:txBody>
          <a:bodyPr/>
          <a:lstStyle/>
          <a:p>
            <a:pPr/>
            <a:r>
              <a:t>2023 proton injections</a:t>
            </a:r>
          </a:p>
        </p:txBody>
      </p:sp>
      <p:sp>
        <p:nvSpPr>
          <p:cNvPr id="269"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0" name="Image" descr="Image"/>
          <p:cNvPicPr>
            <a:picLocks noChangeAspect="1"/>
          </p:cNvPicPr>
          <p:nvPr/>
        </p:nvPicPr>
        <p:blipFill>
          <a:blip r:embed="rId2">
            <a:extLst/>
          </a:blip>
          <a:stretch>
            <a:fillRect/>
          </a:stretch>
        </p:blipFill>
        <p:spPr>
          <a:xfrm>
            <a:off x="294134" y="782361"/>
            <a:ext cx="8756642" cy="5472902"/>
          </a:xfrm>
          <a:prstGeom prst="rect">
            <a:avLst/>
          </a:prstGeom>
          <a:ln w="12700">
            <a:miter lim="400000"/>
          </a:ln>
        </p:spPr>
      </p:pic>
      <p:sp>
        <p:nvSpPr>
          <p:cNvPr id="271" name="128 bpi"/>
          <p:cNvSpPr txBox="1"/>
          <p:nvPr/>
        </p:nvSpPr>
        <p:spPr>
          <a:xfrm>
            <a:off x="9472511" y="3299389"/>
            <a:ext cx="76268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128 bpi</a:t>
            </a:r>
          </a:p>
        </p:txBody>
      </p:sp>
      <p:sp>
        <p:nvSpPr>
          <p:cNvPr id="272" name="164 bpi"/>
          <p:cNvSpPr txBox="1"/>
          <p:nvPr/>
        </p:nvSpPr>
        <p:spPr>
          <a:xfrm>
            <a:off x="9472511" y="2505814"/>
            <a:ext cx="762683"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164 bpi</a:t>
            </a:r>
          </a:p>
        </p:txBody>
      </p:sp>
      <p:sp>
        <p:nvSpPr>
          <p:cNvPr id="273" name="236 bpi"/>
          <p:cNvSpPr txBox="1"/>
          <p:nvPr/>
        </p:nvSpPr>
        <p:spPr>
          <a:xfrm>
            <a:off x="9472511" y="1139687"/>
            <a:ext cx="76268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236 bpi</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Maximum Beam Loss during Injection"/>
          <p:cNvSpPr txBox="1"/>
          <p:nvPr>
            <p:ph type="title"/>
          </p:nvPr>
        </p:nvSpPr>
        <p:spPr>
          <a:prstGeom prst="rect">
            <a:avLst/>
          </a:prstGeom>
        </p:spPr>
        <p:txBody>
          <a:bodyPr/>
          <a:lstStyle/>
          <a:p>
            <a:pPr/>
            <a:r>
              <a:t>Maximum Beam Loss during Injection</a:t>
            </a:r>
          </a:p>
        </p:txBody>
      </p:sp>
      <p:sp>
        <p:nvSpPr>
          <p:cNvPr id="276"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77" name="Beam 2 losses are kept under control along all the year…"/>
          <p:cNvSpPr txBox="1"/>
          <p:nvPr/>
        </p:nvSpPr>
        <p:spPr>
          <a:xfrm>
            <a:off x="289218" y="5357782"/>
            <a:ext cx="8132466" cy="7926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Beam 2 losses are kept under control along all the year</a:t>
            </a:r>
          </a:p>
          <a:p>
            <a:pPr/>
            <a:r>
              <a:t>Different pattern Beam 1 vs Beam 2 (horizontal/skew)</a:t>
            </a:r>
          </a:p>
          <a:p>
            <a:pPr/>
            <a:r>
              <a:t>Last period at around 5th July and 10th July visible improvement of beam losses</a:t>
            </a:r>
          </a:p>
        </p:txBody>
      </p:sp>
      <p:pic>
        <p:nvPicPr>
          <p:cNvPr id="278" name="Untitled.png" descr="Untitled.png"/>
          <p:cNvPicPr>
            <a:picLocks noChangeAspect="1"/>
          </p:cNvPicPr>
          <p:nvPr/>
        </p:nvPicPr>
        <p:blipFill>
          <a:blip r:embed="rId2">
            <a:extLst/>
          </a:blip>
          <a:stretch>
            <a:fillRect/>
          </a:stretch>
        </p:blipFill>
        <p:spPr>
          <a:xfrm>
            <a:off x="187860" y="1166288"/>
            <a:ext cx="12115801" cy="4025901"/>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Maximum Calibrated Beam Loss during Injection"/>
          <p:cNvSpPr txBox="1"/>
          <p:nvPr>
            <p:ph type="title"/>
          </p:nvPr>
        </p:nvSpPr>
        <p:spPr>
          <a:prstGeom prst="rect">
            <a:avLst/>
          </a:prstGeom>
        </p:spPr>
        <p:txBody>
          <a:bodyPr/>
          <a:lstStyle/>
          <a:p>
            <a:pPr/>
            <a:r>
              <a:t>Maximum Calibrated Beam Loss during Injection</a:t>
            </a:r>
          </a:p>
        </p:txBody>
      </p:sp>
      <p:sp>
        <p:nvSpPr>
          <p:cNvPr id="281"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2" name="Image" descr="Image"/>
          <p:cNvPicPr>
            <a:picLocks noChangeAspect="1"/>
          </p:cNvPicPr>
          <p:nvPr/>
        </p:nvPicPr>
        <p:blipFill>
          <a:blip r:embed="rId2">
            <a:extLst/>
          </a:blip>
          <a:stretch>
            <a:fillRect/>
          </a:stretch>
        </p:blipFill>
        <p:spPr>
          <a:xfrm>
            <a:off x="325977" y="1485373"/>
            <a:ext cx="11882345" cy="3656107"/>
          </a:xfrm>
          <a:prstGeom prst="rect">
            <a:avLst/>
          </a:prstGeom>
          <a:ln w="12700">
            <a:miter lim="400000"/>
          </a:ln>
        </p:spPr>
      </p:pic>
      <p:sp>
        <p:nvSpPr>
          <p:cNvPr id="283" name="Line"/>
          <p:cNvSpPr/>
          <p:nvPr/>
        </p:nvSpPr>
        <p:spPr>
          <a:xfrm>
            <a:off x="841158" y="3030301"/>
            <a:ext cx="4988100" cy="1"/>
          </a:xfrm>
          <a:prstGeom prst="line">
            <a:avLst/>
          </a:prstGeom>
          <a:ln w="12700">
            <a:solidFill>
              <a:schemeClr val="accent3"/>
            </a:solidFill>
            <a:custDash>
              <a:ds d="200000" sp="200000"/>
            </a:custDash>
            <a:miter lim="400000"/>
          </a:ln>
        </p:spPr>
        <p:txBody>
          <a:bodyPr lIns="45719" rIns="45719"/>
          <a:lstStyle/>
          <a:p>
            <a:pPr/>
          </a:p>
        </p:txBody>
      </p:sp>
      <p:sp>
        <p:nvSpPr>
          <p:cNvPr id="284" name="6.8e8 protons at 450 GeV"/>
          <p:cNvSpPr txBox="1"/>
          <p:nvPr/>
        </p:nvSpPr>
        <p:spPr>
          <a:xfrm>
            <a:off x="4158130" y="2785268"/>
            <a:ext cx="1612634" cy="14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100">
                <a:solidFill>
                  <a:schemeClr val="accent3"/>
                </a:solidFill>
              </a:defRPr>
            </a:lvl1pPr>
          </a:lstStyle>
          <a:p>
            <a:pPr/>
            <a:r>
              <a:t>6.8e8 protons at 450 GeV</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Maximum beam loss per beam and plane"/>
          <p:cNvSpPr txBox="1"/>
          <p:nvPr>
            <p:ph type="title"/>
          </p:nvPr>
        </p:nvSpPr>
        <p:spPr>
          <a:prstGeom prst="rect">
            <a:avLst/>
          </a:prstGeom>
        </p:spPr>
        <p:txBody>
          <a:bodyPr/>
          <a:lstStyle/>
          <a:p>
            <a:pPr/>
            <a:r>
              <a:t>Maximum beam loss per beam and plane</a:t>
            </a:r>
          </a:p>
        </p:txBody>
      </p:sp>
      <p:sp>
        <p:nvSpPr>
          <p:cNvPr id="287"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8" name="Image" descr="Image"/>
          <p:cNvPicPr>
            <a:picLocks noChangeAspect="1"/>
          </p:cNvPicPr>
          <p:nvPr/>
        </p:nvPicPr>
        <p:blipFill>
          <a:blip r:embed="rId2">
            <a:extLst/>
          </a:blip>
          <a:stretch>
            <a:fillRect/>
          </a:stretch>
        </p:blipFill>
        <p:spPr>
          <a:xfrm>
            <a:off x="0" y="1620120"/>
            <a:ext cx="12192000" cy="2495108"/>
          </a:xfrm>
          <a:prstGeom prst="rect">
            <a:avLst/>
          </a:prstGeom>
          <a:ln w="12700">
            <a:miter lim="400000"/>
          </a:ln>
        </p:spPr>
      </p:pic>
      <p:sp>
        <p:nvSpPr>
          <p:cNvPr id="289" name="Main difference come from the large tails on the horizontal/skew collimator losses"/>
          <p:cNvSpPr txBox="1"/>
          <p:nvPr/>
        </p:nvSpPr>
        <p:spPr>
          <a:xfrm>
            <a:off x="1793556" y="4599128"/>
            <a:ext cx="8604888" cy="2592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Main difference come from the large tails on the horizontal/skew collimator losses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