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3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7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2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4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5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8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3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6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B. Salvachua - BLMTWG 13/03/2023"/>
          <p:cNvSpPr txBox="1"/>
          <p:nvPr/>
        </p:nvSpPr>
        <p:spPr>
          <a:xfrm>
            <a:off x="1155013" y="6510798"/>
            <a:ext cx="2102186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 Salvachua - BLMTWG 13/03/2023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3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914324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moval of BLM at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Removal of BLM at </a:t>
            </a:r>
          </a:p>
          <a:p>
            <a:r>
              <a:t>ALFA stations 7R1</a:t>
            </a:r>
          </a:p>
        </p:txBody>
      </p:sp>
      <p:sp>
        <p:nvSpPr>
          <p:cNvPr id="246" name="B.Salvachua (SY-BI-BL)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B.Salvachua (SY-BI-BL)</a:t>
            </a:r>
          </a:p>
          <a:p>
            <a:r>
              <a:t>27 Nov 2023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De-installation of ALFA 7R1 st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De-installation of ALFA 7R1 stations</a:t>
            </a:r>
          </a:p>
        </p:txBody>
      </p:sp>
      <p:sp>
        <p:nvSpPr>
          <p:cNvPr id="249" name="ECR LHC-XAFP-EC-0007 : https://edms.cern.ch/document/2914324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11184491" cy="2506260"/>
          </a:xfrm>
          <a:prstGeom prst="rect">
            <a:avLst/>
          </a:prstGeom>
        </p:spPr>
        <p:txBody>
          <a:bodyPr/>
          <a:lstStyle/>
          <a:p>
            <a:pPr defTabSz="877823">
              <a:spcBef>
                <a:spcPts val="1700"/>
              </a:spcBef>
              <a:defRPr sz="2016"/>
            </a:pPr>
            <a:r>
              <a:rPr dirty="0"/>
              <a:t>ECR LHC-XAFP-EC-0007 : </a:t>
            </a:r>
            <a:r>
              <a:rPr b="0" dirty="0">
                <a:solidFill>
                  <a:schemeClr val="accent1">
                    <a:satOff val="-51515"/>
                    <a:lumOff val="17156"/>
                  </a:schemeClr>
                </a:solidFill>
                <a:hlinkClick r:id="rId2"/>
              </a:rPr>
              <a:t>https://edms.cern.ch/document/2914324</a:t>
            </a:r>
          </a:p>
          <a:p>
            <a:pPr marL="567890" lvl="1" indent="-202130" defTabSz="877823">
              <a:spcBef>
                <a:spcPts val="1700"/>
              </a:spcBef>
              <a:defRPr sz="2016" b="0"/>
            </a:pPr>
            <a:r>
              <a:rPr dirty="0"/>
              <a:t>The ALFA stations are in the LSS1 on either side of IP1. </a:t>
            </a:r>
          </a:p>
          <a:p>
            <a:pPr marL="567890" lvl="1" indent="-202130" defTabSz="877823">
              <a:spcBef>
                <a:spcPts val="1700"/>
              </a:spcBef>
              <a:defRPr sz="2016" b="0"/>
            </a:pPr>
            <a:r>
              <a:rPr dirty="0"/>
              <a:t>The z-positions of the two stations are 237 m and 245 m, respectively for the A and B stations </a:t>
            </a:r>
          </a:p>
          <a:p>
            <a:pPr marL="567890" lvl="1" indent="-202130" defTabSz="877823">
              <a:spcBef>
                <a:spcPts val="1700"/>
              </a:spcBef>
              <a:defRPr sz="2016" b="0"/>
            </a:pPr>
            <a:r>
              <a:rPr dirty="0"/>
              <a:t>A7L1 and B7L1 for sector 8-1</a:t>
            </a:r>
          </a:p>
          <a:p>
            <a:pPr marL="567890" lvl="1" indent="-202130" defTabSz="877823">
              <a:spcBef>
                <a:spcPts val="1700"/>
              </a:spcBef>
              <a:defRPr sz="2016" b="0"/>
            </a:pPr>
            <a:r>
              <a:rPr b="1" dirty="0">
                <a:solidFill>
                  <a:srgbClr val="0433FF"/>
                </a:solidFill>
              </a:rPr>
              <a:t>A7R1 and B7R1 for sector 1-2 </a:t>
            </a:r>
            <a:r>
              <a:rPr dirty="0"/>
              <a:t> </a:t>
            </a:r>
            <a:r>
              <a:rPr i="1" dirty="0">
                <a:solidFill>
                  <a:srgbClr val="A9A9A9"/>
                </a:solidFill>
              </a:rPr>
              <a:t>&lt;— Removal during EYETS23 and re-use for proof-of-principle or a double-crystal fixed target setup (TWOCRYST)</a:t>
            </a:r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64" name="Connection Line"/>
          <p:cNvSpPr/>
          <p:nvPr/>
        </p:nvSpPr>
        <p:spPr>
          <a:xfrm>
            <a:off x="2154468" y="5048256"/>
            <a:ext cx="6691533" cy="552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2" extrusionOk="0">
                <a:moveTo>
                  <a:pt x="0" y="15410"/>
                </a:moveTo>
                <a:cubicBezTo>
                  <a:pt x="7209" y="-5398"/>
                  <a:pt x="14409" y="-5134"/>
                  <a:pt x="21600" y="16202"/>
                </a:cubicBezTo>
              </a:path>
            </a:pathLst>
          </a:custGeom>
          <a:ln w="12700">
            <a:solidFill>
              <a:schemeClr val="accent1"/>
            </a:solidFill>
            <a:miter/>
          </a:ln>
        </p:spPr>
        <p:txBody>
          <a:bodyPr/>
          <a:lstStyle/>
          <a:p>
            <a:endParaRPr/>
          </a:p>
        </p:txBody>
      </p:sp>
      <p:sp>
        <p:nvSpPr>
          <p:cNvPr id="252" name="Oval"/>
          <p:cNvSpPr/>
          <p:nvPr/>
        </p:nvSpPr>
        <p:spPr>
          <a:xfrm>
            <a:off x="5388300" y="4828911"/>
            <a:ext cx="223918" cy="40700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53" name="IP1"/>
          <p:cNvSpPr txBox="1"/>
          <p:nvPr/>
        </p:nvSpPr>
        <p:spPr>
          <a:xfrm>
            <a:off x="5322347" y="4440603"/>
            <a:ext cx="355824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t>IP1</a:t>
            </a:r>
          </a:p>
        </p:txBody>
      </p:sp>
      <p:sp>
        <p:nvSpPr>
          <p:cNvPr id="254" name="Rounded Rectangle"/>
          <p:cNvSpPr/>
          <p:nvPr/>
        </p:nvSpPr>
        <p:spPr>
          <a:xfrm>
            <a:off x="6448933" y="4846472"/>
            <a:ext cx="114301" cy="55209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55" name="Rounded Rectangle"/>
          <p:cNvSpPr/>
          <p:nvPr/>
        </p:nvSpPr>
        <p:spPr>
          <a:xfrm>
            <a:off x="6800463" y="4846472"/>
            <a:ext cx="114301" cy="55209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56" name="Rounded Rectangle"/>
          <p:cNvSpPr/>
          <p:nvPr/>
        </p:nvSpPr>
        <p:spPr>
          <a:xfrm>
            <a:off x="3734223" y="4846472"/>
            <a:ext cx="114301" cy="55209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57" name="Rounded Rectangle"/>
          <p:cNvSpPr/>
          <p:nvPr/>
        </p:nvSpPr>
        <p:spPr>
          <a:xfrm>
            <a:off x="4085753" y="4846472"/>
            <a:ext cx="114301" cy="55209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58" name="Line"/>
          <p:cNvSpPr/>
          <p:nvPr/>
        </p:nvSpPr>
        <p:spPr>
          <a:xfrm flipV="1">
            <a:off x="2558912" y="4614604"/>
            <a:ext cx="2172551" cy="224026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9" name="Beam 1"/>
          <p:cNvSpPr txBox="1"/>
          <p:nvPr/>
        </p:nvSpPr>
        <p:spPr>
          <a:xfrm>
            <a:off x="3428887" y="4339711"/>
            <a:ext cx="800523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Beam 1</a:t>
            </a:r>
          </a:p>
        </p:txBody>
      </p:sp>
      <p:sp>
        <p:nvSpPr>
          <p:cNvPr id="260" name="Beam 2"/>
          <p:cNvSpPr txBox="1"/>
          <p:nvPr/>
        </p:nvSpPr>
        <p:spPr>
          <a:xfrm>
            <a:off x="6609501" y="4251451"/>
            <a:ext cx="800522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Beam 2</a:t>
            </a:r>
          </a:p>
        </p:txBody>
      </p:sp>
      <p:sp>
        <p:nvSpPr>
          <p:cNvPr id="261" name="Line"/>
          <p:cNvSpPr/>
          <p:nvPr/>
        </p:nvSpPr>
        <p:spPr>
          <a:xfrm flipH="1" flipV="1">
            <a:off x="6435569" y="4575268"/>
            <a:ext cx="2172552" cy="224026"/>
          </a:xfrm>
          <a:prstGeom prst="line">
            <a:avLst/>
          </a:prstGeom>
          <a:ln w="12700">
            <a:solidFill>
              <a:srgbClr val="FF26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2" name="7R1.B1…"/>
          <p:cNvSpPr txBox="1"/>
          <p:nvPr/>
        </p:nvSpPr>
        <p:spPr>
          <a:xfrm>
            <a:off x="6239274" y="5597493"/>
            <a:ext cx="2795638" cy="525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7R1.B1 </a:t>
            </a:r>
          </a:p>
          <a:p>
            <a:r>
              <a:t>Exterior outgoing beam line</a:t>
            </a:r>
          </a:p>
        </p:txBody>
      </p:sp>
      <p:sp>
        <p:nvSpPr>
          <p:cNvPr id="263" name="B. Salvachua - BLMTWG 27/11/2023"/>
          <p:cNvSpPr txBox="1"/>
          <p:nvPr/>
        </p:nvSpPr>
        <p:spPr>
          <a:xfrm>
            <a:off x="1155013" y="6510798"/>
            <a:ext cx="209282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 Salvachua - BLMTWG 27/11/2023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Beam Loss Moni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Beam Loss Monitors</a:t>
            </a:r>
          </a:p>
        </p:txBody>
      </p:sp>
      <p:sp>
        <p:nvSpPr>
          <p:cNvPr id="2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268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80" y="1146948"/>
            <a:ext cx="10093185" cy="4968611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Oval"/>
          <p:cNvSpPr/>
          <p:nvPr/>
        </p:nvSpPr>
        <p:spPr>
          <a:xfrm>
            <a:off x="4372027" y="1284559"/>
            <a:ext cx="413453" cy="2712082"/>
          </a:xfrm>
          <a:prstGeom prst="ellipse">
            <a:avLst/>
          </a:prstGeom>
          <a:ln w="63500">
            <a:solidFill>
              <a:schemeClr val="accent3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chemeClr val="accent3"/>
                </a:solidFill>
              </a:defRPr>
            </a:pPr>
            <a:endParaRPr/>
          </a:p>
        </p:txBody>
      </p:sp>
      <p:sp>
        <p:nvSpPr>
          <p:cNvPr id="270" name="Oval"/>
          <p:cNvSpPr/>
          <p:nvPr/>
        </p:nvSpPr>
        <p:spPr>
          <a:xfrm>
            <a:off x="5475734" y="1284559"/>
            <a:ext cx="413453" cy="2712082"/>
          </a:xfrm>
          <a:prstGeom prst="ellipse">
            <a:avLst/>
          </a:prstGeom>
          <a:ln w="63500">
            <a:solidFill>
              <a:schemeClr val="accent3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chemeClr val="accent3"/>
                </a:solidFill>
              </a:defRPr>
            </a:pPr>
            <a:endParaRPr/>
          </a:p>
        </p:txBody>
      </p:sp>
      <p:sp>
        <p:nvSpPr>
          <p:cNvPr id="271" name="B. Salvachua - BLMTWG 27/11/2023"/>
          <p:cNvSpPr txBox="1"/>
          <p:nvPr/>
        </p:nvSpPr>
        <p:spPr>
          <a:xfrm>
            <a:off x="1155013" y="6510798"/>
            <a:ext cx="209282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 Salvachua - BLMTWG 27/11/2023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Beam Loss Moni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Beam Loss Monitors</a:t>
            </a:r>
          </a:p>
        </p:txBody>
      </p:sp>
      <p:sp>
        <p:nvSpPr>
          <p:cNvPr id="274" name="XRPV.A7R1.B1  13566.991967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3"/>
            <a:ext cx="5616576" cy="1501422"/>
          </a:xfrm>
          <a:prstGeom prst="rect">
            <a:avLst/>
          </a:prstGeom>
        </p:spPr>
        <p:txBody>
          <a:bodyPr/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1400" b="0">
                <a:solidFill>
                  <a:srgbClr val="262626"/>
                </a:solidFill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XRPV.A7R1.B1  13566.991967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 sz="1400">
                <a:solidFill>
                  <a:srgbClr val="008F00"/>
                </a:solidFill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BLMEI.07R1.B1E10_XRP.A7R1 13571.69 m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 sz="1400" b="0">
                <a:solidFill>
                  <a:srgbClr val="262626"/>
                </a:solidFill>
                <a:latin typeface="Menlo Regular"/>
                <a:ea typeface="Menlo Regular"/>
                <a:cs typeface="Menlo Regular"/>
                <a:sym typeface="Menlo Regular"/>
              </a:defRPr>
            </a:pPr>
            <a:endParaRPr dirty="0"/>
          </a:p>
          <a:p>
            <a:pPr defTabSz="457200">
              <a:lnSpc>
                <a:spcPct val="100000"/>
              </a:lnSpc>
              <a:spcBef>
                <a:spcPts val="0"/>
              </a:spcBef>
              <a:defRPr sz="1400" b="0">
                <a:solidFill>
                  <a:srgbClr val="262626"/>
                </a:solidFill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XRPV.B7R1.B1  13575.249967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 sz="1400">
                <a:solidFill>
                  <a:srgbClr val="FF9300"/>
                </a:solidFill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dirty="0"/>
              <a:t>BLMEI.07R1.B1E10_XRP.B7R1 13586.42 m</a:t>
            </a:r>
          </a:p>
        </p:txBody>
      </p:sp>
      <p:sp>
        <p:nvSpPr>
          <p:cNvPr id="2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76" name="These 2 IC BLMS are only used by ALFA and they are in the interlock chain.…"/>
          <p:cNvSpPr txBox="1"/>
          <p:nvPr/>
        </p:nvSpPr>
        <p:spPr>
          <a:xfrm>
            <a:off x="5253489" y="1514372"/>
            <a:ext cx="5932114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rPr dirty="0"/>
              <a:t>These 2 IC BLMS are only used by ALFA and they are in the interlock chain. </a:t>
            </a:r>
          </a:p>
          <a:p>
            <a:endParaRPr dirty="0"/>
          </a:p>
          <a:p>
            <a:r>
              <a:rPr dirty="0"/>
              <a:t>BLM @ A7R1 is easily accessible -&gt; permanently removal</a:t>
            </a:r>
            <a:endParaRPr lang="en-US" dirty="0"/>
          </a:p>
          <a:p>
            <a:r>
              <a:rPr lang="en-CH" dirty="0">
                <a:highlight>
                  <a:srgbClr val="FFFF00"/>
                </a:highlight>
              </a:rPr>
              <a:t>* NEEDS TO BE REMOVED FROM DB</a:t>
            </a:r>
            <a:endParaRPr dirty="0"/>
          </a:p>
          <a:p>
            <a:endParaRPr dirty="0"/>
          </a:p>
          <a:p>
            <a:r>
              <a:rPr dirty="0"/>
              <a:t>BLM @ B7R1 is behind the DFB, very difficult access. We keep this BLM to be removed in LS3 but we do not connect to the BIC.</a:t>
            </a:r>
            <a:endParaRPr lang="en-US" dirty="0"/>
          </a:p>
          <a:p>
            <a:r>
              <a:rPr lang="en-CH" dirty="0">
                <a:highlight>
                  <a:srgbClr val="FFFF00"/>
                </a:highlight>
              </a:rPr>
              <a:t>* We keep it NOT connected: * We keep it NOT connected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277" name="BLM activity planned for the 8th November 2023…"/>
          <p:cNvSpPr txBox="1"/>
          <p:nvPr/>
        </p:nvSpPr>
        <p:spPr>
          <a:xfrm>
            <a:off x="3216275" y="4895381"/>
            <a:ext cx="4904942" cy="792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rPr dirty="0"/>
              <a:t>BLM activity planned for the 8th November 2023</a:t>
            </a:r>
          </a:p>
          <a:p>
            <a:pPr>
              <a:defRPr>
                <a:solidFill>
                  <a:srgbClr val="000000"/>
                </a:solidFill>
              </a:defRPr>
            </a:pPr>
            <a:endParaRPr dirty="0"/>
          </a:p>
          <a:p>
            <a:pPr>
              <a:defRPr>
                <a:solidFill>
                  <a:srgbClr val="000000"/>
                </a:solidFill>
              </a:defRPr>
            </a:pPr>
            <a:r>
              <a:rPr dirty="0"/>
              <a:t>DONE!</a:t>
            </a:r>
          </a:p>
        </p:txBody>
      </p:sp>
      <p:sp>
        <p:nvSpPr>
          <p:cNvPr id="278" name="B. Salvachua - BLMTWG 27/11/2023"/>
          <p:cNvSpPr txBox="1"/>
          <p:nvPr/>
        </p:nvSpPr>
        <p:spPr>
          <a:xfrm>
            <a:off x="1155013" y="6510798"/>
            <a:ext cx="209282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 Salvachua - BLMTWG 27/11/2023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256</Words>
  <Application>Microsoft Macintosh PowerPoint</Application>
  <PresentationFormat>Widescreen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Helvetica</vt:lpstr>
      <vt:lpstr>Menlo Regular</vt:lpstr>
      <vt:lpstr>Office Theme</vt:lpstr>
      <vt:lpstr>Removal of BLM at  ALFA stations 7R1</vt:lpstr>
      <vt:lpstr>De-installation of ALFA 7R1 stations</vt:lpstr>
      <vt:lpstr>Beam Loss Monitors</vt:lpstr>
      <vt:lpstr>Beam Loss Monitors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Removal of BLM at  ALFA stations 7R1</dc:title>
  <cp:lastModifiedBy>Belen Maria Salvachua Ferrando</cp:lastModifiedBy>
  <cp:revision>2</cp:revision>
  <dcterms:modified xsi:type="dcterms:W3CDTF">2023-11-28T09:34:24Z</dcterms:modified>
</cp:coreProperties>
</file>