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9" r:id="rId7"/>
    <p:sldId id="262" r:id="rId8"/>
    <p:sldId id="261" r:id="rId9"/>
    <p:sldId id="257" r:id="rId1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9" d="100"/>
          <a:sy n="69" d="100"/>
        </p:scale>
        <p:origin x="78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07/12/2023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9500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07/12/2023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568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07/12/2023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1874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07/12/2023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7504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07/12/2023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1923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07/12/2023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9545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07/12/2023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738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07/12/2023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2776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07/12/2023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7231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07/12/2023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4307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07/12/2023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5072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AC920-6868-4F72-BAC8-7168F8FCD817}" type="datetimeFigureOut">
              <a:rPr lang="es-ES" smtClean="0"/>
              <a:t>07/12/2023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6892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.sharepoint.com/sites/CERN-Basketball-club/Docs/Forms/AllItems.asp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7400" y="1122363"/>
            <a:ext cx="10845800" cy="2387600"/>
          </a:xfrm>
        </p:spPr>
        <p:txBody>
          <a:bodyPr>
            <a:normAutofit/>
          </a:bodyPr>
          <a:lstStyle/>
          <a:p>
            <a:r>
              <a:rPr lang="en-US" dirty="0"/>
              <a:t>CERN Basketball Club </a:t>
            </a:r>
            <a:br>
              <a:rPr lang="en-US" dirty="0"/>
            </a:br>
            <a:r>
              <a:rPr lang="en-US" sz="4800" dirty="0"/>
              <a:t>Accounting report season 2022/2023</a:t>
            </a:r>
            <a:endParaRPr lang="es-E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Jeronimo ORTOLA</a:t>
            </a:r>
          </a:p>
          <a:p>
            <a:r>
              <a:rPr lang="es-ES" dirty="0"/>
              <a:t>General Assembly 8th </a:t>
            </a:r>
            <a:r>
              <a:rPr lang="es-ES" dirty="0" err="1"/>
              <a:t>December</a:t>
            </a:r>
            <a:r>
              <a:rPr lang="es-ES" dirty="0"/>
              <a:t> 2023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49799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67864" y="3250513"/>
            <a:ext cx="79653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2"/>
              </a:rPr>
              <a:t>https://cern.sharepoint.com/sites/CERN-Basketball-club/Docs/Forms/AllItems.aspx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4681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3F2DBD3-7323-1574-A581-0D97230675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349107"/>
              </p:ext>
            </p:extLst>
          </p:nvPr>
        </p:nvGraphicFramePr>
        <p:xfrm>
          <a:off x="1839568" y="976187"/>
          <a:ext cx="8398005" cy="4905626"/>
        </p:xfrm>
        <a:graphic>
          <a:graphicData uri="http://schemas.openxmlformats.org/drawingml/2006/table">
            <a:tbl>
              <a:tblPr/>
              <a:tblGrid>
                <a:gridCol w="4828853">
                  <a:extLst>
                    <a:ext uri="{9D8B030D-6E8A-4147-A177-3AD203B41FA5}">
                      <a16:colId xmlns:a16="http://schemas.microsoft.com/office/drawing/2014/main" val="2490576436"/>
                    </a:ext>
                  </a:extLst>
                </a:gridCol>
                <a:gridCol w="1663451">
                  <a:extLst>
                    <a:ext uri="{9D8B030D-6E8A-4147-A177-3AD203B41FA5}">
                      <a16:colId xmlns:a16="http://schemas.microsoft.com/office/drawing/2014/main" val="3129761893"/>
                    </a:ext>
                  </a:extLst>
                </a:gridCol>
                <a:gridCol w="1905701">
                  <a:extLst>
                    <a:ext uri="{9D8B030D-6E8A-4147-A177-3AD203B41FA5}">
                      <a16:colId xmlns:a16="http://schemas.microsoft.com/office/drawing/2014/main" val="32713956"/>
                    </a:ext>
                  </a:extLst>
                </a:gridCol>
              </a:tblGrid>
              <a:tr h="432314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Accounting summary Season 2022/2023</a:t>
                      </a:r>
                    </a:p>
                  </a:txBody>
                  <a:tcPr marL="9338" marR="9338" marT="9338" marB="448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5195619"/>
                  </a:ext>
                </a:extLst>
              </a:tr>
              <a:tr h="26313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9338" marR="9338" marT="9338" marB="448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CREDIT(CHF)</a:t>
                      </a:r>
                    </a:p>
                  </a:txBody>
                  <a:tcPr marL="9338" marR="9338" marT="9338" marB="4482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DEBIT(CHF)</a:t>
                      </a:r>
                    </a:p>
                  </a:txBody>
                  <a:tcPr marL="9338" marR="9338" marT="9338" marB="4482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2970862"/>
                  </a:ext>
                </a:extLst>
              </a:tr>
              <a:tr h="26313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Quotas</a:t>
                      </a:r>
                    </a:p>
                  </a:txBody>
                  <a:tcPr marL="9338" marR="9338" marT="9338" marB="448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5073.71 </a:t>
                      </a:r>
                    </a:p>
                  </a:txBody>
                  <a:tcPr marL="9338" marR="9338" marT="9338" marB="4482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8" marR="9338" marT="9338" marB="4482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978136"/>
                  </a:ext>
                </a:extLst>
              </a:tr>
              <a:tr h="26313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Club uniforms sold to members</a:t>
                      </a:r>
                    </a:p>
                  </a:txBody>
                  <a:tcPr marL="9338" marR="9338" marT="9338" marB="448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1075.00 </a:t>
                      </a:r>
                    </a:p>
                  </a:txBody>
                  <a:tcPr marL="9338" marR="9338" marT="9338" marB="4482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8" marR="9338" marT="9338" marB="4482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8712604"/>
                  </a:ext>
                </a:extLst>
              </a:tr>
              <a:tr h="26313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Contribution from Staff Association</a:t>
                      </a:r>
                    </a:p>
                  </a:txBody>
                  <a:tcPr marL="9338" marR="9338" marT="9338" marB="448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1500.00 </a:t>
                      </a:r>
                    </a:p>
                  </a:txBody>
                  <a:tcPr marL="9338" marR="9338" marT="9338" marB="4482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8" marR="9338" marT="9338" marB="4482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0289277"/>
                  </a:ext>
                </a:extLst>
              </a:tr>
              <a:tr h="26313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GAB teams registration</a:t>
                      </a:r>
                    </a:p>
                  </a:txBody>
                  <a:tcPr marL="9338" marR="9338" marT="9338" marB="448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8" marR="9338" marT="9338" marB="4482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-660.00 </a:t>
                      </a:r>
                    </a:p>
                  </a:txBody>
                  <a:tcPr marL="9338" marR="9338" marT="9338" marB="4482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5846719"/>
                  </a:ext>
                </a:extLst>
              </a:tr>
              <a:tr h="26313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GAB licenses</a:t>
                      </a:r>
                    </a:p>
                  </a:txBody>
                  <a:tcPr marL="9338" marR="9338" marT="9338" marB="448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8" marR="9338" marT="9338" marB="4482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-750.00 </a:t>
                      </a:r>
                    </a:p>
                  </a:txBody>
                  <a:tcPr marL="9338" marR="9338" marT="9338" marB="4482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5669129"/>
                  </a:ext>
                </a:extLst>
              </a:tr>
              <a:tr h="26313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Gyms</a:t>
                      </a:r>
                    </a:p>
                  </a:txBody>
                  <a:tcPr marL="9338" marR="9338" marT="9338" marB="448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8" marR="9338" marT="9338" marB="4482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-1499.80 </a:t>
                      </a:r>
                    </a:p>
                  </a:txBody>
                  <a:tcPr marL="9338" marR="9338" marT="9338" marB="4482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6290405"/>
                  </a:ext>
                </a:extLst>
              </a:tr>
              <a:tr h="26313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Referees</a:t>
                      </a:r>
                    </a:p>
                  </a:txBody>
                  <a:tcPr marL="9338" marR="9338" marT="9338" marB="448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8" marR="9338" marT="9338" marB="4482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-2800.00 </a:t>
                      </a:r>
                    </a:p>
                  </a:txBody>
                  <a:tcPr marL="9338" marR="9338" marT="9338" marB="4482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0014770"/>
                  </a:ext>
                </a:extLst>
              </a:tr>
              <a:tr h="26313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Forfeits and panalties</a:t>
                      </a:r>
                    </a:p>
                  </a:txBody>
                  <a:tcPr marL="9338" marR="9338" marT="9338" marB="448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8" marR="9338" marT="9338" marB="4482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-140.00 </a:t>
                      </a:r>
                    </a:p>
                  </a:txBody>
                  <a:tcPr marL="9338" marR="9338" marT="9338" marB="4482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8873872"/>
                  </a:ext>
                </a:extLst>
              </a:tr>
              <a:tr h="26313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Miscellaneous</a:t>
                      </a:r>
                    </a:p>
                  </a:txBody>
                  <a:tcPr marL="9338" marR="9338" marT="9338" marB="448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8" marR="9338" marT="9338" marB="4482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-81.30 </a:t>
                      </a:r>
                    </a:p>
                  </a:txBody>
                  <a:tcPr marL="9338" marR="9338" marT="9338" marB="4482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6693395"/>
                  </a:ext>
                </a:extLst>
              </a:tr>
              <a:tr h="26313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338" marR="9338" marT="9338" marB="448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7648.71 </a:t>
                      </a:r>
                    </a:p>
                  </a:txBody>
                  <a:tcPr marL="9338" marR="9338" marT="9338" marB="4482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-5931.10 </a:t>
                      </a:r>
                    </a:p>
                  </a:txBody>
                  <a:tcPr marL="9338" marR="9338" marT="9338" marB="4482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584440"/>
                  </a:ext>
                </a:extLst>
              </a:tr>
              <a:tr h="26313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Balance:</a:t>
                      </a:r>
                    </a:p>
                  </a:txBody>
                  <a:tcPr marL="9338" marR="9338" marT="9338" marB="4482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1717.61 </a:t>
                      </a:r>
                    </a:p>
                  </a:txBody>
                  <a:tcPr marL="9338" marR="9338" marT="9338" marB="4482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8" marR="9338" marT="9338" marB="4482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1488905"/>
                  </a:ext>
                </a:extLst>
              </a:tr>
              <a:tr h="26313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UBS Closing balance season 2021/2022 (July 2022)</a:t>
                      </a:r>
                    </a:p>
                  </a:txBody>
                  <a:tcPr marL="9338" marR="9338" marT="9338" marB="448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5848.60 </a:t>
                      </a:r>
                    </a:p>
                  </a:txBody>
                  <a:tcPr marL="9338" marR="9338" marT="9338" marB="4482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8" marR="9338" marT="9338" marB="448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202006"/>
                  </a:ext>
                </a:extLst>
              </a:tr>
              <a:tr h="26313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UBS Closing balance season 2022/2023 (July 2023)</a:t>
                      </a:r>
                    </a:p>
                  </a:txBody>
                  <a:tcPr marL="9338" marR="9338" marT="9338" marB="448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7566.21 </a:t>
                      </a:r>
                    </a:p>
                  </a:txBody>
                  <a:tcPr marL="9338" marR="9338" marT="9338" marB="4482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8" marR="9338" marT="9338" marB="448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8429137"/>
                  </a:ext>
                </a:extLst>
              </a:tr>
              <a:tr h="26313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Uniforms (7 x 150 CHF)</a:t>
                      </a:r>
                    </a:p>
                  </a:txBody>
                  <a:tcPr marL="9338" marR="9338" marT="9338" marB="448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1050.00 </a:t>
                      </a:r>
                    </a:p>
                  </a:txBody>
                  <a:tcPr marL="9338" marR="9338" marT="9338" marB="4482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8" marR="9338" marT="9338" marB="4482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6841710"/>
                  </a:ext>
                </a:extLst>
              </a:tr>
              <a:tr h="26313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Training shirts (5 x 25 CHF)</a:t>
                      </a:r>
                    </a:p>
                  </a:txBody>
                  <a:tcPr marL="9338" marR="9338" marT="9338" marB="448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125.00 </a:t>
                      </a:r>
                    </a:p>
                  </a:txBody>
                  <a:tcPr marL="9338" marR="9338" marT="9338" marB="4482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8" marR="9338" marT="9338" marB="4482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3952703"/>
                  </a:ext>
                </a:extLst>
              </a:tr>
              <a:tr h="263136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July 2022</a:t>
                      </a:r>
                    </a:p>
                  </a:txBody>
                  <a:tcPr marL="9338" marR="9338" marT="9338" marB="4482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8741.21 </a:t>
                      </a:r>
                    </a:p>
                  </a:txBody>
                  <a:tcPr marL="9338" marR="9338" marT="9338" marB="4482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8" marR="9338" marT="9338" marB="4482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13573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6512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Accounting facts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556" y="1485759"/>
            <a:ext cx="10515600" cy="4351338"/>
          </a:xfrm>
        </p:spPr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dirty="0"/>
              <a:t>The club is in good health</a:t>
            </a:r>
          </a:p>
          <a:p>
            <a:pPr lvl="1"/>
            <a:r>
              <a:rPr lang="en-US" dirty="0"/>
              <a:t>Balance UBS account: 7566.21 CHF</a:t>
            </a:r>
          </a:p>
          <a:p>
            <a:pPr lvl="1"/>
            <a:r>
              <a:rPr lang="en-US" dirty="0"/>
              <a:t>Uniforms on stock: 7 x 150 CHF = 1050 CHF</a:t>
            </a:r>
          </a:p>
          <a:p>
            <a:pPr lvl="1"/>
            <a:r>
              <a:rPr lang="en-US" dirty="0"/>
              <a:t>Training shirts on stock: 5 x 25 CHF: 125 CHF</a:t>
            </a:r>
          </a:p>
          <a:p>
            <a:pPr lvl="1"/>
            <a:r>
              <a:rPr lang="en-US" dirty="0">
                <a:solidFill>
                  <a:schemeClr val="accent6"/>
                </a:solidFill>
              </a:rPr>
              <a:t>TOTAL POSITIVE BALANCE: 8741.21 CHF (8398.60 CHF last year)</a:t>
            </a:r>
          </a:p>
          <a:p>
            <a:pPr lvl="1"/>
            <a:endParaRPr lang="en-US" dirty="0">
              <a:solidFill>
                <a:schemeClr val="accent6"/>
              </a:solidFill>
            </a:endParaRPr>
          </a:p>
          <a:p>
            <a:r>
              <a:rPr lang="en-US" dirty="0"/>
              <a:t>We have a surplus of </a:t>
            </a:r>
            <a:r>
              <a:rPr lang="en-US" dirty="0">
                <a:solidFill>
                  <a:schemeClr val="accent6"/>
                </a:solidFill>
              </a:rPr>
              <a:t>+342.61 CHF </a:t>
            </a:r>
            <a:r>
              <a:rPr lang="en-US" dirty="0"/>
              <a:t>regarding last season:</a:t>
            </a:r>
          </a:p>
          <a:p>
            <a:pPr lvl="1"/>
            <a:r>
              <a:rPr lang="en-US" dirty="0"/>
              <a:t>We have not increased the surplus significantly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44 club members (17 CERN1, 14 CERN2, 13 trainings)</a:t>
            </a:r>
          </a:p>
          <a:p>
            <a:endParaRPr lang="en-US" dirty="0"/>
          </a:p>
          <a:p>
            <a:r>
              <a:rPr lang="en-US" dirty="0"/>
              <a:t>UBS account maintenance fees : 81.30 CHF.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769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8353" y="4928725"/>
            <a:ext cx="9594162" cy="1519694"/>
          </a:xfrm>
        </p:spPr>
        <p:txBody>
          <a:bodyPr>
            <a:normAutofit/>
          </a:bodyPr>
          <a:lstStyle/>
          <a:p>
            <a:r>
              <a:rPr lang="en-US" dirty="0"/>
              <a:t>Currently 29 club members (11 CERN1, 14 CERN2, 4 Training)</a:t>
            </a:r>
          </a:p>
          <a:p>
            <a:r>
              <a:rPr lang="en-US" dirty="0"/>
              <a:t>Participation in mini </a:t>
            </a:r>
            <a:r>
              <a:rPr lang="en-US" dirty="0" err="1"/>
              <a:t>atomiades</a:t>
            </a:r>
            <a:r>
              <a:rPr lang="en-US" dirty="0"/>
              <a:t> not included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560FDCB-CC9A-21B4-313A-32BEB46F7A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583830"/>
              </p:ext>
            </p:extLst>
          </p:nvPr>
        </p:nvGraphicFramePr>
        <p:xfrm>
          <a:off x="2768033" y="772803"/>
          <a:ext cx="5956300" cy="3486150"/>
        </p:xfrm>
        <a:graphic>
          <a:graphicData uri="http://schemas.openxmlformats.org/drawingml/2006/table">
            <a:tbl>
              <a:tblPr/>
              <a:tblGrid>
                <a:gridCol w="3363707">
                  <a:extLst>
                    <a:ext uri="{9D8B030D-6E8A-4147-A177-3AD203B41FA5}">
                      <a16:colId xmlns:a16="http://schemas.microsoft.com/office/drawing/2014/main" val="1256825839"/>
                    </a:ext>
                  </a:extLst>
                </a:gridCol>
                <a:gridCol w="1231244">
                  <a:extLst>
                    <a:ext uri="{9D8B030D-6E8A-4147-A177-3AD203B41FA5}">
                      <a16:colId xmlns:a16="http://schemas.microsoft.com/office/drawing/2014/main" val="437580392"/>
                    </a:ext>
                  </a:extLst>
                </a:gridCol>
                <a:gridCol w="1361349">
                  <a:extLst>
                    <a:ext uri="{9D8B030D-6E8A-4147-A177-3AD203B41FA5}">
                      <a16:colId xmlns:a16="http://schemas.microsoft.com/office/drawing/2014/main" val="1512950952"/>
                    </a:ext>
                  </a:extLst>
                </a:gridCol>
              </a:tblGrid>
              <a:tr h="36195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Budget Season 2023/2024</a:t>
                      </a:r>
                    </a:p>
                  </a:txBody>
                  <a:tcPr marL="9525" marR="9525" marT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85661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9525" marR="9525" marT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CREDIT(CHF)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DEBIT(CHF)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63030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Closing balance season 2022/2023</a:t>
                      </a:r>
                    </a:p>
                  </a:txBody>
                  <a:tcPr marL="9525" marR="9525" marT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7566.21 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425397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Quotas (30 players + 15 trainings)</a:t>
                      </a:r>
                    </a:p>
                  </a:txBody>
                  <a:tcPr marL="9525" marR="9525" marT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5400.00 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781959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Contribution from Staff Association</a:t>
                      </a:r>
                    </a:p>
                  </a:txBody>
                  <a:tcPr marL="9525" marR="9525" marT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1500.00 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3079411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GAB teams registration</a:t>
                      </a:r>
                    </a:p>
                  </a:txBody>
                  <a:tcPr marL="9525" marR="9525" marT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-660.00 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338132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GAB licenses</a:t>
                      </a:r>
                    </a:p>
                  </a:txBody>
                  <a:tcPr marL="9525" marR="9525" marT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-750.00 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39458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Gyms</a:t>
                      </a:r>
                    </a:p>
                  </a:txBody>
                  <a:tcPr marL="9525" marR="9525" marT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-1500.00 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870740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Referees</a:t>
                      </a:r>
                    </a:p>
                  </a:txBody>
                  <a:tcPr marL="9525" marR="9525" marT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-3200.00 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8683288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Forfeits and panalties</a:t>
                      </a:r>
                    </a:p>
                  </a:txBody>
                  <a:tcPr marL="9525" marR="9525" marT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-200.00 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1385698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Social events</a:t>
                      </a:r>
                    </a:p>
                  </a:txBody>
                  <a:tcPr marL="9525" marR="9525" marT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-400.00 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678918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Miscellaneous</a:t>
                      </a:r>
                    </a:p>
                  </a:txBody>
                  <a:tcPr marL="9525" marR="9525" marT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-200.00 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98834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Total:</a:t>
                      </a:r>
                    </a:p>
                  </a:txBody>
                  <a:tcPr marL="9525" marR="9525" marT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14466.21 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-6910.00 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529357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foreseen July 2024</a:t>
                      </a:r>
                    </a:p>
                  </a:txBody>
                  <a:tcPr marL="9525" marR="9525" marT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7556.21 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113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2571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discuss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556" y="1485759"/>
            <a:ext cx="10515600" cy="4351338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Basketball board installation</a:t>
            </a:r>
          </a:p>
          <a:p>
            <a:r>
              <a:rPr lang="en-US" dirty="0"/>
              <a:t>Social activities partially paid by the club</a:t>
            </a:r>
          </a:p>
          <a:p>
            <a:r>
              <a:rPr lang="en-US" dirty="0"/>
              <a:t>UBS maintenance fees</a:t>
            </a:r>
          </a:p>
          <a:p>
            <a:r>
              <a:rPr lang="en-US" dirty="0"/>
              <a:t>Actions to reduce club assets </a:t>
            </a:r>
          </a:p>
        </p:txBody>
      </p:sp>
    </p:spTree>
    <p:extLst>
      <p:ext uri="{BB962C8B-B14F-4D97-AF65-F5344CB8AC3E}">
        <p14:creationId xmlns:p14="http://schemas.microsoft.com/office/powerpoint/2010/main" val="3398507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CE664045D6864197FB46A9F2385B46" ma:contentTypeVersion="1" ma:contentTypeDescription="Create a new document." ma:contentTypeScope="" ma:versionID="294e8b11ab58ef196e779b800f82b25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3f9ca9ed2b1b526ffdf70859b84e62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80CFA15-56DE-4C1B-BAB3-97DBDE54186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9CB94F-64DD-4921-865D-5B5D5377DE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4C24055-B554-4F94-BA1E-5042CAFDF8E4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328</Words>
  <Application>Microsoft Office PowerPoint</Application>
  <PresentationFormat>Widescreen</PresentationFormat>
  <Paragraphs>93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CERN Basketball Club  Accounting report season 2022/2023</vt:lpstr>
      <vt:lpstr>PowerPoint Presentation</vt:lpstr>
      <vt:lpstr>PowerPoint Presentation</vt:lpstr>
      <vt:lpstr>Accounting facts</vt:lpstr>
      <vt:lpstr>PowerPoint Presentation</vt:lpstr>
      <vt:lpstr>To discuss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Basket Club  Accounting Status as of 1st July 2018</dc:title>
  <dc:creator>Manuel Gonzalez Berges</dc:creator>
  <cp:lastModifiedBy>Jeronimo Ortola Vidal</cp:lastModifiedBy>
  <cp:revision>57</cp:revision>
  <dcterms:created xsi:type="dcterms:W3CDTF">2018-08-28T13:32:41Z</dcterms:created>
  <dcterms:modified xsi:type="dcterms:W3CDTF">2023-12-07T15:29:38Z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0x010100C8CE664045D6864197FB46A9F2385B46</vt:lpwstr>
  </property>
  <property fmtid="{D5CDD505-2E9C-101B-9397-08002B2CF9AE}" pid="3" name="Order">
    <vt:r8>8200</vt:r8>
  </property>
</Properties>
</file>