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18"/>
  </p:notesMasterIdLst>
  <p:handoutMasterIdLst>
    <p:handoutMasterId r:id="rId19"/>
  </p:handoutMasterIdLst>
  <p:sldIdLst>
    <p:sldId id="263" r:id="rId5"/>
    <p:sldId id="305" r:id="rId6"/>
    <p:sldId id="308" r:id="rId7"/>
    <p:sldId id="311" r:id="rId8"/>
    <p:sldId id="313" r:id="rId9"/>
    <p:sldId id="314" r:id="rId10"/>
    <p:sldId id="317" r:id="rId11"/>
    <p:sldId id="316" r:id="rId12"/>
    <p:sldId id="318" r:id="rId13"/>
    <p:sldId id="319" r:id="rId14"/>
    <p:sldId id="320" r:id="rId15"/>
    <p:sldId id="277" r:id="rId16"/>
    <p:sldId id="302" r:id="rId17"/>
  </p:sldIdLst>
  <p:sldSz cx="9144000" cy="5143500" type="screen16x9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04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Giovanni Casula" initials="GC" lastIdx="1" clrIdx="0">
    <p:extLst>
      <p:ext uri="{19B8F6BF-5375-455C-9EA6-DF929625EA0E}">
        <p15:presenceInfo xmlns:p15="http://schemas.microsoft.com/office/powerpoint/2012/main" userId="S::giovanni.casula@cern.ch::60d4f75f-59c8-4578-a565-3c8442a1e7e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7DB39"/>
    <a:srgbClr val="0093BE"/>
    <a:srgbClr val="662E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04" autoAdjust="0"/>
    <p:restoredTop sz="94660"/>
  </p:normalViewPr>
  <p:slideViewPr>
    <p:cSldViewPr snapToObjects="1" showGuides="1">
      <p:cViewPr varScale="1">
        <p:scale>
          <a:sx n="162" d="100"/>
          <a:sy n="162" d="100"/>
        </p:scale>
        <p:origin x="168" y="144"/>
      </p:cViewPr>
      <p:guideLst>
        <p:guide orient="horz" pos="3204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commentAuthors" Target="comment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24/11/2023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27326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24/11/2023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84422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/>
              <a:t>Presentation title - line 1 - Arial 30pt - bold </a:t>
            </a:r>
            <a:r>
              <a:rPr lang="en-GB" noProof="0" dirty="0" err="1"/>
              <a:t>HiLumi</a:t>
            </a:r>
            <a:r>
              <a:rPr lang="en-GB" noProof="0" dirty="0"/>
              <a:t> dark grey - line 2</a:t>
            </a:r>
            <a:br>
              <a:rPr lang="en-GB" noProof="0" dirty="0"/>
            </a:br>
            <a:r>
              <a:rPr lang="en-GB" noProof="0" dirty="0"/>
              <a:t>line 3</a:t>
            </a:r>
            <a:br>
              <a:rPr lang="en-GB" noProof="0" dirty="0"/>
            </a:br>
            <a:r>
              <a:rPr lang="en-GB" noProof="0" dirty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4767263"/>
            <a:ext cx="6309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pt-PT" dirty="0"/>
              <a:t>Pedro Pinheiro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>
            <a:lvl1pPr>
              <a:defRPr/>
            </a:lvl1pPr>
          </a:lstStyle>
          <a:p>
            <a:r>
              <a:rPr lang="it-IT" dirty="0"/>
              <a:t>Pedro Pinheiro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>
            <a:lvl1pPr>
              <a:defRPr/>
            </a:lvl1pPr>
          </a:lstStyle>
          <a:p>
            <a:r>
              <a:rPr lang="pt-PT" dirty="0"/>
              <a:t>Pedro Pinheiro</a:t>
            </a:r>
            <a:endParaRPr lang="en-GB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pt-PT" dirty="0"/>
              <a:t>Pedro Pinheiro</a:t>
            </a:r>
            <a:endParaRPr lang="en-GB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0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pt-PT" dirty="0"/>
              <a:t>Pedro Pinheiro</a:t>
            </a:r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9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r>
              <a:rPr lang="pt-PT" dirty="0"/>
              <a:t>Pedro Pinheiro</a:t>
            </a:r>
            <a:endParaRPr lang="en-GB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grpSp>
        <p:nvGrpSpPr>
          <p:cNvPr id="8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4767263"/>
            <a:ext cx="6440400" cy="270000"/>
          </a:xfrm>
        </p:spPr>
        <p:txBody>
          <a:bodyPr/>
          <a:lstStyle/>
          <a:p>
            <a:r>
              <a:rPr lang="pt-PT" dirty="0"/>
              <a:t>Pedro Pinheiro</a:t>
            </a:r>
            <a:endParaRPr lang="en-GB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grpSp>
        <p:nvGrpSpPr>
          <p:cNvPr id="10" name="Grouper 9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5136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438400" y="4767263"/>
            <a:ext cx="60936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it-IT"/>
              <a:t>Giovanni Casula 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3" Type="http://schemas.openxmlformats.org/officeDocument/2006/relationships/hyperlink" Target="https://layout.cern.ch/elements?id=120204" TargetMode="External"/><Relationship Id="rId18" Type="http://schemas.openxmlformats.org/officeDocument/2006/relationships/hyperlink" Target="https://layout.cern.ch/elements?id=120667" TargetMode="External"/><Relationship Id="rId26" Type="http://schemas.openxmlformats.org/officeDocument/2006/relationships/hyperlink" Target="https://layout.cern.ch/elements?id=124636" TargetMode="External"/><Relationship Id="rId21" Type="http://schemas.openxmlformats.org/officeDocument/2006/relationships/hyperlink" Target="https://layout.cern.ch/elements?id=124207" TargetMode="External"/><Relationship Id="rId34" Type="http://schemas.openxmlformats.org/officeDocument/2006/relationships/hyperlink" Target="https://layout.cern.ch/elements?id=129933" TargetMode="External"/><Relationship Id="rId7" Type="http://schemas.openxmlformats.org/officeDocument/2006/relationships/hyperlink" Target="https://layout.cern.ch/elements?id=119294" TargetMode="External"/><Relationship Id="rId12" Type="http://schemas.openxmlformats.org/officeDocument/2006/relationships/hyperlink" Target="https://layout.cern.ch/elements?id=120152" TargetMode="External"/><Relationship Id="rId17" Type="http://schemas.openxmlformats.org/officeDocument/2006/relationships/hyperlink" Target="https://layout.cern.ch/elements?id=120615" TargetMode="External"/><Relationship Id="rId25" Type="http://schemas.openxmlformats.org/officeDocument/2006/relationships/hyperlink" Target="https://layout.cern.ch/elements?id=124416" TargetMode="External"/><Relationship Id="rId33" Type="http://schemas.openxmlformats.org/officeDocument/2006/relationships/hyperlink" Target="https://layout.cern.ch/elements?id=129881" TargetMode="External"/><Relationship Id="rId2" Type="http://schemas.openxmlformats.org/officeDocument/2006/relationships/hyperlink" Target="https://layout.cern.ch/elements?id=119037" TargetMode="External"/><Relationship Id="rId16" Type="http://schemas.openxmlformats.org/officeDocument/2006/relationships/hyperlink" Target="https://layout.cern.ch/elements?id=120562" TargetMode="External"/><Relationship Id="rId20" Type="http://schemas.openxmlformats.org/officeDocument/2006/relationships/hyperlink" Target="https://layout.cern.ch/elements?id=124157" TargetMode="External"/><Relationship Id="rId29" Type="http://schemas.openxmlformats.org/officeDocument/2006/relationships/hyperlink" Target="https://layout.cern.ch/elements?id=124791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layout.cern.ch/elements?id=119244" TargetMode="External"/><Relationship Id="rId11" Type="http://schemas.openxmlformats.org/officeDocument/2006/relationships/hyperlink" Target="https://layout.cern.ch/elements?id=120100" TargetMode="External"/><Relationship Id="rId24" Type="http://schemas.openxmlformats.org/officeDocument/2006/relationships/hyperlink" Target="https://layout.cern.ch/elements?id=124364" TargetMode="External"/><Relationship Id="rId32" Type="http://schemas.openxmlformats.org/officeDocument/2006/relationships/hyperlink" Target="https://layout.cern.ch/elements?id=129831" TargetMode="External"/><Relationship Id="rId37" Type="http://schemas.openxmlformats.org/officeDocument/2006/relationships/hyperlink" Target="https://layout.cern.ch/elements?id=130090" TargetMode="External"/><Relationship Id="rId5" Type="http://schemas.openxmlformats.org/officeDocument/2006/relationships/hyperlink" Target="https://layout.cern.ch/elements?id=119193" TargetMode="External"/><Relationship Id="rId15" Type="http://schemas.openxmlformats.org/officeDocument/2006/relationships/hyperlink" Target="https://layout.cern.ch/elements?id=120508" TargetMode="External"/><Relationship Id="rId23" Type="http://schemas.openxmlformats.org/officeDocument/2006/relationships/hyperlink" Target="https://layout.cern.ch/elements?id=124312" TargetMode="External"/><Relationship Id="rId28" Type="http://schemas.openxmlformats.org/officeDocument/2006/relationships/hyperlink" Target="https://layout.cern.ch/elements?id=124738" TargetMode="External"/><Relationship Id="rId36" Type="http://schemas.openxmlformats.org/officeDocument/2006/relationships/hyperlink" Target="https://layout.cern.ch/elements?id=130037" TargetMode="External"/><Relationship Id="rId10" Type="http://schemas.openxmlformats.org/officeDocument/2006/relationships/hyperlink" Target="https://layout.cern.ch/elements?id=120047" TargetMode="External"/><Relationship Id="rId19" Type="http://schemas.openxmlformats.org/officeDocument/2006/relationships/hyperlink" Target="https://layout.cern.ch/elements?id=120718" TargetMode="External"/><Relationship Id="rId31" Type="http://schemas.openxmlformats.org/officeDocument/2006/relationships/hyperlink" Target="https://layout.cern.ch/elements?id=124892" TargetMode="External"/><Relationship Id="rId4" Type="http://schemas.openxmlformats.org/officeDocument/2006/relationships/hyperlink" Target="https://layout.cern.ch/elements?id=119141" TargetMode="External"/><Relationship Id="rId9" Type="http://schemas.openxmlformats.org/officeDocument/2006/relationships/hyperlink" Target="https://layout.cern.ch/elements?id=119995" TargetMode="External"/><Relationship Id="rId14" Type="http://schemas.openxmlformats.org/officeDocument/2006/relationships/hyperlink" Target="https://layout.cern.ch/elements?id=120457" TargetMode="External"/><Relationship Id="rId22" Type="http://schemas.openxmlformats.org/officeDocument/2006/relationships/hyperlink" Target="https://layout.cern.ch/elements?id=124259" TargetMode="External"/><Relationship Id="rId27" Type="http://schemas.openxmlformats.org/officeDocument/2006/relationships/hyperlink" Target="https://layout.cern.ch/elements?id=124686" TargetMode="External"/><Relationship Id="rId30" Type="http://schemas.openxmlformats.org/officeDocument/2006/relationships/hyperlink" Target="https://layout.cern.ch/elements?id=124842" TargetMode="External"/><Relationship Id="rId35" Type="http://schemas.openxmlformats.org/officeDocument/2006/relationships/hyperlink" Target="https://layout.cern.ch/elements?id=129986" TargetMode="External"/><Relationship Id="rId8" Type="http://schemas.openxmlformats.org/officeDocument/2006/relationships/hyperlink" Target="https://layout.cern.ch/elements?id=119945" TargetMode="External"/><Relationship Id="rId3" Type="http://schemas.openxmlformats.org/officeDocument/2006/relationships/hyperlink" Target="https://layout.cern.ch/elements?id=119088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1280376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edms.cern.ch/document/3000546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ous-titre 18"/>
          <p:cNvSpPr>
            <a:spLocks noGrp="1"/>
          </p:cNvSpPr>
          <p:nvPr>
            <p:ph type="subTitle" idx="1"/>
          </p:nvPr>
        </p:nvSpPr>
        <p:spPr>
          <a:xfrm>
            <a:off x="790648" y="3798934"/>
            <a:ext cx="6952008" cy="457726"/>
          </a:xfrm>
        </p:spPr>
        <p:txBody>
          <a:bodyPr/>
          <a:lstStyle/>
          <a:p>
            <a:r>
              <a:rPr lang="en-US" i="1" dirty="0"/>
              <a:t>Miguel Navarro Baeza, ATS-DO, HL-LHC WP15 Integration</a:t>
            </a:r>
          </a:p>
        </p:txBody>
      </p:sp>
      <p:sp>
        <p:nvSpPr>
          <p:cNvPr id="20" name="Espace réservé du texte 19"/>
          <p:cNvSpPr>
            <a:spLocks noGrp="1"/>
          </p:cNvSpPr>
          <p:nvPr>
            <p:ph type="body" sz="quarter" idx="14"/>
          </p:nvPr>
        </p:nvSpPr>
        <p:spPr>
          <a:xfrm>
            <a:off x="1115616" y="4577556"/>
            <a:ext cx="6480000" cy="261938"/>
          </a:xfrm>
        </p:spPr>
        <p:txBody>
          <a:bodyPr>
            <a:normAutofit/>
          </a:bodyPr>
          <a:lstStyle/>
          <a:p>
            <a:r>
              <a:rPr lang="en-US" b="0" i="0" dirty="0">
                <a:solidFill>
                  <a:schemeClr val="bg2"/>
                </a:solidFill>
              </a:rPr>
              <a:t>24/11/2023</a:t>
            </a:r>
            <a:endParaRPr lang="en-GB" b="0" i="0" dirty="0">
              <a:solidFill>
                <a:schemeClr val="bg2"/>
              </a:solidFill>
            </a:endParaRPr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  <p:sp>
        <p:nvSpPr>
          <p:cNvPr id="2" name="Titre 17">
            <a:extLst>
              <a:ext uri="{FF2B5EF4-FFF2-40B4-BE49-F238E27FC236}">
                <a16:creationId xmlns:a16="http://schemas.microsoft.com/office/drawing/2014/main" id="{61BC6B2D-BA1E-071C-A80B-D008B1997993}"/>
              </a:ext>
            </a:extLst>
          </p:cNvPr>
          <p:cNvSpPr txBox="1">
            <a:spLocks/>
          </p:cNvSpPr>
          <p:nvPr/>
        </p:nvSpPr>
        <p:spPr>
          <a:xfrm>
            <a:off x="790648" y="1834986"/>
            <a:ext cx="7813800" cy="2464956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800" b="1" kern="1200" baseline="0">
                <a:solidFill>
                  <a:schemeClr val="accent5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400" dirty="0"/>
              <a:t>Integration of the R2E-HL-LHC60A-10V Power Converters in HL-LHC</a:t>
            </a:r>
          </a:p>
          <a:p>
            <a:endParaRPr lang="en-GB" sz="2400" dirty="0"/>
          </a:p>
          <a:p>
            <a:r>
              <a:rPr lang="en-GB" sz="2400" b="0" i="1" dirty="0"/>
              <a:t>With inputs from WP6B (SY-EPC)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641A0CA-6008-D669-91C9-2645C54A96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Miguel Navarro Baeza WP15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F211850-0065-5E34-2817-182716A9D0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1FD89-4109-422B-9C89-BE632EB1D018}" type="slidenum">
              <a:rPr lang="en-GB" smtClean="0"/>
              <a:t>10</a:t>
            </a:fld>
            <a:endParaRPr lang="en-GB"/>
          </a:p>
        </p:txBody>
      </p:sp>
      <p:sp>
        <p:nvSpPr>
          <p:cNvPr id="7" name="Title 5">
            <a:extLst>
              <a:ext uri="{FF2B5EF4-FFF2-40B4-BE49-F238E27FC236}">
                <a16:creationId xmlns:a16="http://schemas.microsoft.com/office/drawing/2014/main" id="{D18854F4-69F1-0B6F-1730-E1020DBD4D9E}"/>
              </a:ext>
            </a:extLst>
          </p:cNvPr>
          <p:cNvSpPr txBox="1">
            <a:spLocks/>
          </p:cNvSpPr>
          <p:nvPr/>
        </p:nvSpPr>
        <p:spPr>
          <a:xfrm>
            <a:off x="766800" y="49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000" dirty="0"/>
              <a:t>Location of the new power converters</a:t>
            </a:r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44D531DE-EED1-7A23-1722-0F64A27BF25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28814"/>
              </p:ext>
            </p:extLst>
          </p:nvPr>
        </p:nvGraphicFramePr>
        <p:xfrm>
          <a:off x="846498" y="539053"/>
          <a:ext cx="3600001" cy="396000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03852">
                  <a:extLst>
                    <a:ext uri="{9D8B030D-6E8A-4147-A177-3AD203B41FA5}">
                      <a16:colId xmlns:a16="http://schemas.microsoft.com/office/drawing/2014/main" val="1497727355"/>
                    </a:ext>
                  </a:extLst>
                </a:gridCol>
                <a:gridCol w="750488">
                  <a:extLst>
                    <a:ext uri="{9D8B030D-6E8A-4147-A177-3AD203B41FA5}">
                      <a16:colId xmlns:a16="http://schemas.microsoft.com/office/drawing/2014/main" val="2454319238"/>
                    </a:ext>
                  </a:extLst>
                </a:gridCol>
                <a:gridCol w="814978">
                  <a:extLst>
                    <a:ext uri="{9D8B030D-6E8A-4147-A177-3AD203B41FA5}">
                      <a16:colId xmlns:a16="http://schemas.microsoft.com/office/drawing/2014/main" val="2162205190"/>
                    </a:ext>
                  </a:extLst>
                </a:gridCol>
                <a:gridCol w="720080">
                  <a:extLst>
                    <a:ext uri="{9D8B030D-6E8A-4147-A177-3AD203B41FA5}">
                      <a16:colId xmlns:a16="http://schemas.microsoft.com/office/drawing/2014/main" val="1763520952"/>
                    </a:ext>
                  </a:extLst>
                </a:gridCol>
                <a:gridCol w="810603">
                  <a:extLst>
                    <a:ext uri="{9D8B030D-6E8A-4147-A177-3AD203B41FA5}">
                      <a16:colId xmlns:a16="http://schemas.microsoft.com/office/drawing/2014/main" val="3507010650"/>
                    </a:ext>
                  </a:extLst>
                </a:gridCol>
              </a:tblGrid>
              <a:tr h="372209">
                <a:tc>
                  <a:txBody>
                    <a:bodyPr/>
                    <a:lstStyle/>
                    <a:p>
                      <a:pPr algn="ctr"/>
                      <a:r>
                        <a:rPr lang="en-GB" sz="800" kern="1400" dirty="0">
                          <a:effectLst/>
                        </a:rPr>
                        <a:t>IP Side</a:t>
                      </a:r>
                      <a:endParaRPr lang="en-GB" sz="8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7251" marR="37251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kern="1400" dirty="0">
                          <a:effectLst/>
                        </a:rPr>
                        <a:t>LHC60A-08V</a:t>
                      </a:r>
                    </a:p>
                    <a:p>
                      <a:pPr algn="ctr"/>
                      <a:r>
                        <a:rPr lang="en-GB" sz="800" kern="1400" dirty="0">
                          <a:effectLst/>
                        </a:rPr>
                        <a:t>Rack Name</a:t>
                      </a:r>
                      <a:endParaRPr lang="en-GB" sz="8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7251" marR="37251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kern="1400" dirty="0">
                          <a:effectLst/>
                        </a:rPr>
                        <a:t>R2E-HL-LHC60A-10V</a:t>
                      </a:r>
                    </a:p>
                    <a:p>
                      <a:pPr algn="ctr"/>
                      <a:r>
                        <a:rPr lang="en-GB" sz="800" kern="1400" dirty="0">
                          <a:effectLst/>
                        </a:rPr>
                        <a:t>Rack Name</a:t>
                      </a:r>
                      <a:endParaRPr lang="en-GB" sz="8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7251" marR="37251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kern="1400" dirty="0">
                          <a:effectLst/>
                        </a:rPr>
                        <a:t>DCUM (m)</a:t>
                      </a:r>
                      <a:endParaRPr lang="en-GB" sz="8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7251" marR="37251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kern="1400" dirty="0">
                          <a:effectLst/>
                        </a:rPr>
                        <a:t>DCUM from Closest IP (m)</a:t>
                      </a:r>
                      <a:endParaRPr lang="en-GB" sz="8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7251" marR="37251" marT="0" marB="0" anchor="ctr"/>
                </a:tc>
                <a:extLst>
                  <a:ext uri="{0D108BD9-81ED-4DB2-BD59-A6C34878D82A}">
                    <a16:rowId xmlns:a16="http://schemas.microsoft.com/office/drawing/2014/main" val="2796258048"/>
                  </a:ext>
                </a:extLst>
              </a:tr>
              <a:tr h="199322">
                <a:tc rowSpan="6">
                  <a:txBody>
                    <a:bodyPr/>
                    <a:lstStyle/>
                    <a:p>
                      <a:pPr algn="ctr"/>
                      <a:r>
                        <a:rPr lang="en-GB" sz="800" kern="1400" dirty="0">
                          <a:effectLst/>
                        </a:rPr>
                        <a:t>IP1 Right</a:t>
                      </a:r>
                      <a:endParaRPr lang="en-GB" sz="8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7251" marR="37251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u="sng" kern="1400" dirty="0">
                          <a:effectLst/>
                          <a:hlinkClick r:id="rId2"/>
                        </a:rPr>
                        <a:t>RYLA.12R1</a:t>
                      </a:r>
                      <a:endParaRPr lang="en-GB" sz="8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7251" marR="37251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kern="1400" dirty="0">
                          <a:effectLst/>
                        </a:rPr>
                        <a:t>RYLAC.12R1</a:t>
                      </a:r>
                      <a:endParaRPr lang="en-GB" sz="8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7251" marR="37251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kern="1400">
                          <a:effectLst/>
                        </a:rPr>
                        <a:t>466.03</a:t>
                      </a:r>
                      <a:endParaRPr lang="en-GB" sz="8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7251" marR="37251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kern="1400">
                          <a:effectLst/>
                        </a:rPr>
                        <a:t>466.03</a:t>
                      </a:r>
                      <a:endParaRPr lang="en-GB" sz="8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7251" marR="37251" marT="0" marB="0" anchor="ctr"/>
                </a:tc>
                <a:extLst>
                  <a:ext uri="{0D108BD9-81ED-4DB2-BD59-A6C34878D82A}">
                    <a16:rowId xmlns:a16="http://schemas.microsoft.com/office/drawing/2014/main" val="1265180370"/>
                  </a:ext>
                </a:extLst>
              </a:tr>
              <a:tr h="199322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u="sng" kern="1400" dirty="0">
                          <a:effectLst/>
                          <a:hlinkClick r:id="rId3"/>
                        </a:rPr>
                        <a:t>RYLA.14R1</a:t>
                      </a:r>
                      <a:endParaRPr lang="en-GB" sz="8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7251" marR="37251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kern="1400" dirty="0">
                          <a:effectLst/>
                        </a:rPr>
                        <a:t>RYLAC.14R1</a:t>
                      </a:r>
                      <a:endParaRPr lang="en-GB" sz="8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7251" marR="37251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kern="1400">
                          <a:effectLst/>
                        </a:rPr>
                        <a:t>572.93</a:t>
                      </a:r>
                      <a:endParaRPr lang="en-GB" sz="8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7251" marR="37251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kern="1400">
                          <a:effectLst/>
                        </a:rPr>
                        <a:t>572.93</a:t>
                      </a:r>
                      <a:endParaRPr lang="en-GB" sz="8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7251" marR="37251" marT="0" marB="0" anchor="ctr"/>
                </a:tc>
                <a:extLst>
                  <a:ext uri="{0D108BD9-81ED-4DB2-BD59-A6C34878D82A}">
                    <a16:rowId xmlns:a16="http://schemas.microsoft.com/office/drawing/2014/main" val="1623603299"/>
                  </a:ext>
                </a:extLst>
              </a:tr>
              <a:tr h="199322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u="sng" kern="1400">
                          <a:effectLst/>
                          <a:hlinkClick r:id="rId4"/>
                        </a:rPr>
                        <a:t>RYLA.16R1</a:t>
                      </a:r>
                      <a:endParaRPr lang="en-GB" sz="8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7251" marR="37251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kern="1400">
                          <a:effectLst/>
                        </a:rPr>
                        <a:t>RYLAC.16R1</a:t>
                      </a:r>
                      <a:endParaRPr lang="en-GB" sz="8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7251" marR="37251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kern="1400">
                          <a:effectLst/>
                        </a:rPr>
                        <a:t>679.83</a:t>
                      </a:r>
                      <a:endParaRPr lang="en-GB" sz="8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7251" marR="37251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kern="1400">
                          <a:effectLst/>
                        </a:rPr>
                        <a:t>679.83</a:t>
                      </a:r>
                      <a:endParaRPr lang="en-GB" sz="8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7251" marR="37251" marT="0" marB="0" anchor="ctr"/>
                </a:tc>
                <a:extLst>
                  <a:ext uri="{0D108BD9-81ED-4DB2-BD59-A6C34878D82A}">
                    <a16:rowId xmlns:a16="http://schemas.microsoft.com/office/drawing/2014/main" val="2720984706"/>
                  </a:ext>
                </a:extLst>
              </a:tr>
              <a:tr h="199322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u="sng" kern="1400">
                          <a:effectLst/>
                          <a:hlinkClick r:id="rId5"/>
                        </a:rPr>
                        <a:t>RYLA.18R1</a:t>
                      </a:r>
                      <a:endParaRPr lang="en-GB" sz="8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7251" marR="37251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kern="1400" dirty="0">
                          <a:effectLst/>
                        </a:rPr>
                        <a:t>RYLAC.18R1</a:t>
                      </a:r>
                      <a:endParaRPr lang="en-GB" sz="8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7251" marR="37251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kern="1400">
                          <a:effectLst/>
                        </a:rPr>
                        <a:t>786.73</a:t>
                      </a:r>
                      <a:endParaRPr lang="en-GB" sz="8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7251" marR="37251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kern="1400">
                          <a:effectLst/>
                        </a:rPr>
                        <a:t>786.73</a:t>
                      </a:r>
                      <a:endParaRPr lang="en-GB" sz="8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7251" marR="37251" marT="0" marB="0" anchor="ctr"/>
                </a:tc>
                <a:extLst>
                  <a:ext uri="{0D108BD9-81ED-4DB2-BD59-A6C34878D82A}">
                    <a16:rowId xmlns:a16="http://schemas.microsoft.com/office/drawing/2014/main" val="3717143027"/>
                  </a:ext>
                </a:extLst>
              </a:tr>
              <a:tr h="199322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u="sng" kern="1400">
                          <a:effectLst/>
                          <a:hlinkClick r:id="rId6"/>
                        </a:rPr>
                        <a:t>RYLA.20R1</a:t>
                      </a:r>
                      <a:endParaRPr lang="en-GB" sz="8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7251" marR="37251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kern="1400">
                          <a:effectLst/>
                        </a:rPr>
                        <a:t>RYLAC.20R1</a:t>
                      </a:r>
                      <a:endParaRPr lang="en-GB" sz="8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7251" marR="37251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kern="1400">
                          <a:effectLst/>
                        </a:rPr>
                        <a:t>893.63</a:t>
                      </a:r>
                      <a:endParaRPr lang="en-GB" sz="8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7251" marR="37251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kern="1400" dirty="0">
                          <a:effectLst/>
                        </a:rPr>
                        <a:t>893.63</a:t>
                      </a:r>
                      <a:endParaRPr lang="en-GB" sz="8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7251" marR="37251" marT="0" marB="0" anchor="ctr"/>
                </a:tc>
                <a:extLst>
                  <a:ext uri="{0D108BD9-81ED-4DB2-BD59-A6C34878D82A}">
                    <a16:rowId xmlns:a16="http://schemas.microsoft.com/office/drawing/2014/main" val="1287225180"/>
                  </a:ext>
                </a:extLst>
              </a:tr>
              <a:tr h="199322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u="sng" kern="1400">
                          <a:effectLst/>
                          <a:hlinkClick r:id="rId7"/>
                        </a:rPr>
                        <a:t>RYLA.22R1</a:t>
                      </a:r>
                      <a:endParaRPr lang="en-GB" sz="8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7251" marR="37251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kern="1400">
                          <a:effectLst/>
                        </a:rPr>
                        <a:t>RYLAC.22R1</a:t>
                      </a:r>
                      <a:endParaRPr lang="en-GB" sz="8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7251" marR="37251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kern="1400">
                          <a:effectLst/>
                        </a:rPr>
                        <a:t>1000.53</a:t>
                      </a:r>
                      <a:endParaRPr lang="en-GB" sz="8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7251" marR="37251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kern="1400">
                          <a:effectLst/>
                        </a:rPr>
                        <a:t>1000.53</a:t>
                      </a:r>
                      <a:endParaRPr lang="en-GB" sz="8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7251" marR="37251" marT="0" marB="0" anchor="ctr"/>
                </a:tc>
                <a:extLst>
                  <a:ext uri="{0D108BD9-81ED-4DB2-BD59-A6C34878D82A}">
                    <a16:rowId xmlns:a16="http://schemas.microsoft.com/office/drawing/2014/main" val="2959220215"/>
                  </a:ext>
                </a:extLst>
              </a:tr>
              <a:tr h="199322">
                <a:tc rowSpan="6">
                  <a:txBody>
                    <a:bodyPr/>
                    <a:lstStyle/>
                    <a:p>
                      <a:pPr algn="ctr"/>
                      <a:r>
                        <a:rPr lang="en-GB" sz="800" kern="1400" dirty="0">
                          <a:effectLst/>
                        </a:rPr>
                        <a:t>IP2 Left</a:t>
                      </a:r>
                      <a:endParaRPr lang="en-GB" sz="8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7251" marR="37251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u="sng" kern="1400">
                          <a:effectLst/>
                          <a:hlinkClick r:id="rId8"/>
                        </a:rPr>
                        <a:t>RYLA.22L2</a:t>
                      </a:r>
                      <a:endParaRPr lang="en-GB" sz="8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7251" marR="37251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kern="1400">
                          <a:effectLst/>
                        </a:rPr>
                        <a:t>RYLAC.22L2</a:t>
                      </a:r>
                      <a:endParaRPr lang="en-GB" sz="8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7251" marR="37251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kern="1400" dirty="0">
                          <a:effectLst/>
                        </a:rPr>
                        <a:t>2336.74</a:t>
                      </a:r>
                      <a:endParaRPr lang="en-GB" sz="8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7251" marR="37251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kern="1400">
                          <a:effectLst/>
                        </a:rPr>
                        <a:t>-995.62</a:t>
                      </a:r>
                      <a:endParaRPr lang="en-GB" sz="8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7251" marR="37251" marT="0" marB="0" anchor="ctr"/>
                </a:tc>
                <a:extLst>
                  <a:ext uri="{0D108BD9-81ED-4DB2-BD59-A6C34878D82A}">
                    <a16:rowId xmlns:a16="http://schemas.microsoft.com/office/drawing/2014/main" val="2413441838"/>
                  </a:ext>
                </a:extLst>
              </a:tr>
              <a:tr h="199322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u="sng" kern="1400">
                          <a:effectLst/>
                          <a:hlinkClick r:id="rId9"/>
                        </a:rPr>
                        <a:t>RYLA.20L2</a:t>
                      </a:r>
                      <a:endParaRPr lang="en-GB" sz="8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7251" marR="37251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kern="1400">
                          <a:effectLst/>
                        </a:rPr>
                        <a:t>RYLAC.20L2</a:t>
                      </a:r>
                      <a:endParaRPr lang="en-GB" sz="8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7251" marR="37251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kern="1400">
                          <a:effectLst/>
                        </a:rPr>
                        <a:t>2443.64</a:t>
                      </a:r>
                      <a:endParaRPr lang="en-GB" sz="8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7251" marR="37251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kern="1400">
                          <a:effectLst/>
                        </a:rPr>
                        <a:t>-888.72</a:t>
                      </a:r>
                      <a:endParaRPr lang="en-GB" sz="8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7251" marR="37251" marT="0" marB="0" anchor="ctr"/>
                </a:tc>
                <a:extLst>
                  <a:ext uri="{0D108BD9-81ED-4DB2-BD59-A6C34878D82A}">
                    <a16:rowId xmlns:a16="http://schemas.microsoft.com/office/drawing/2014/main" val="2451731257"/>
                  </a:ext>
                </a:extLst>
              </a:tr>
              <a:tr h="199322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u="sng" kern="1400">
                          <a:effectLst/>
                          <a:hlinkClick r:id="rId10"/>
                        </a:rPr>
                        <a:t>RYLA.18L2</a:t>
                      </a:r>
                      <a:endParaRPr lang="en-GB" sz="8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7251" marR="37251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kern="1400">
                          <a:effectLst/>
                        </a:rPr>
                        <a:t>RYLAC.18L2</a:t>
                      </a:r>
                      <a:endParaRPr lang="en-GB" sz="8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7251" marR="37251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kern="1400">
                          <a:effectLst/>
                        </a:rPr>
                        <a:t>2550.54</a:t>
                      </a:r>
                      <a:endParaRPr lang="en-GB" sz="8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7251" marR="37251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kern="1400">
                          <a:effectLst/>
                        </a:rPr>
                        <a:t>-781.82</a:t>
                      </a:r>
                      <a:endParaRPr lang="en-GB" sz="8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7251" marR="37251" marT="0" marB="0" anchor="ctr"/>
                </a:tc>
                <a:extLst>
                  <a:ext uri="{0D108BD9-81ED-4DB2-BD59-A6C34878D82A}">
                    <a16:rowId xmlns:a16="http://schemas.microsoft.com/office/drawing/2014/main" val="1186939774"/>
                  </a:ext>
                </a:extLst>
              </a:tr>
              <a:tr h="199322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u="sng" kern="1400">
                          <a:effectLst/>
                          <a:hlinkClick r:id="rId11"/>
                        </a:rPr>
                        <a:t>RYLA.16L2</a:t>
                      </a:r>
                      <a:endParaRPr lang="en-GB" sz="8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7251" marR="37251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kern="1400">
                          <a:effectLst/>
                        </a:rPr>
                        <a:t>RYLAC.16L2</a:t>
                      </a:r>
                      <a:endParaRPr lang="en-GB" sz="8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7251" marR="37251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kern="1400">
                          <a:effectLst/>
                        </a:rPr>
                        <a:t>2657.44</a:t>
                      </a:r>
                      <a:endParaRPr lang="en-GB" sz="8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7251" marR="37251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kern="1400" dirty="0">
                          <a:effectLst/>
                        </a:rPr>
                        <a:t>-674.92</a:t>
                      </a:r>
                      <a:endParaRPr lang="en-GB" sz="8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7251" marR="37251" marT="0" marB="0" anchor="ctr"/>
                </a:tc>
                <a:extLst>
                  <a:ext uri="{0D108BD9-81ED-4DB2-BD59-A6C34878D82A}">
                    <a16:rowId xmlns:a16="http://schemas.microsoft.com/office/drawing/2014/main" val="3762133071"/>
                  </a:ext>
                </a:extLst>
              </a:tr>
              <a:tr h="199322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u="sng" kern="1400">
                          <a:effectLst/>
                          <a:hlinkClick r:id="rId12"/>
                        </a:rPr>
                        <a:t>RYLA.14L2</a:t>
                      </a:r>
                      <a:endParaRPr lang="en-GB" sz="8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7251" marR="37251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kern="1400">
                          <a:effectLst/>
                        </a:rPr>
                        <a:t>RYLAC.14L2</a:t>
                      </a:r>
                      <a:endParaRPr lang="en-GB" sz="8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7251" marR="37251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kern="1400">
                          <a:effectLst/>
                        </a:rPr>
                        <a:t>2764.34</a:t>
                      </a:r>
                      <a:endParaRPr lang="en-GB" sz="8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7251" marR="37251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kern="1400" dirty="0">
                          <a:effectLst/>
                        </a:rPr>
                        <a:t>-568.02</a:t>
                      </a:r>
                      <a:endParaRPr lang="en-GB" sz="8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7251" marR="37251" marT="0" marB="0" anchor="ctr"/>
                </a:tc>
                <a:extLst>
                  <a:ext uri="{0D108BD9-81ED-4DB2-BD59-A6C34878D82A}">
                    <a16:rowId xmlns:a16="http://schemas.microsoft.com/office/drawing/2014/main" val="2744579160"/>
                  </a:ext>
                </a:extLst>
              </a:tr>
              <a:tr h="199322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u="sng" kern="1400">
                          <a:effectLst/>
                          <a:hlinkClick r:id="rId13"/>
                        </a:rPr>
                        <a:t>RYLA.12L2</a:t>
                      </a:r>
                      <a:endParaRPr lang="en-GB" sz="8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7251" marR="37251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kern="1400">
                          <a:effectLst/>
                        </a:rPr>
                        <a:t>RYLAC.12L2</a:t>
                      </a:r>
                      <a:endParaRPr lang="en-GB" sz="8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7251" marR="37251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kern="1400">
                          <a:effectLst/>
                        </a:rPr>
                        <a:t>2871.24</a:t>
                      </a:r>
                      <a:endParaRPr lang="en-GB" sz="8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7251" marR="37251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kern="1400" dirty="0">
                          <a:effectLst/>
                        </a:rPr>
                        <a:t>-461.12</a:t>
                      </a:r>
                      <a:endParaRPr lang="en-GB" sz="8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7251" marR="37251" marT="0" marB="0" anchor="ctr"/>
                </a:tc>
                <a:extLst>
                  <a:ext uri="{0D108BD9-81ED-4DB2-BD59-A6C34878D82A}">
                    <a16:rowId xmlns:a16="http://schemas.microsoft.com/office/drawing/2014/main" val="4144000020"/>
                  </a:ext>
                </a:extLst>
              </a:tr>
              <a:tr h="199322">
                <a:tc rowSpan="6">
                  <a:txBody>
                    <a:bodyPr/>
                    <a:lstStyle/>
                    <a:p>
                      <a:pPr algn="ctr"/>
                      <a:r>
                        <a:rPr lang="en-GB" sz="800" kern="1400" dirty="0">
                          <a:effectLst/>
                        </a:rPr>
                        <a:t>IP2 Right</a:t>
                      </a:r>
                      <a:endParaRPr lang="en-GB" sz="8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7251" marR="37251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u="sng" kern="1400">
                          <a:effectLst/>
                          <a:hlinkClick r:id="rId14"/>
                        </a:rPr>
                        <a:t>RYLA.12R2</a:t>
                      </a:r>
                      <a:endParaRPr lang="en-GB" sz="8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7251" marR="37251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kern="1400">
                          <a:effectLst/>
                        </a:rPr>
                        <a:t>RYLAC.12R2</a:t>
                      </a:r>
                      <a:endParaRPr lang="en-GB" sz="8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7251" marR="37251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kern="1400">
                          <a:effectLst/>
                        </a:rPr>
                        <a:t>3797.96</a:t>
                      </a:r>
                      <a:endParaRPr lang="en-GB" sz="8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7251" marR="37251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kern="1400" dirty="0">
                          <a:effectLst/>
                        </a:rPr>
                        <a:t>465.60</a:t>
                      </a:r>
                      <a:endParaRPr lang="en-GB" sz="8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7251" marR="37251" marT="0" marB="0" anchor="ctr"/>
                </a:tc>
                <a:extLst>
                  <a:ext uri="{0D108BD9-81ED-4DB2-BD59-A6C34878D82A}">
                    <a16:rowId xmlns:a16="http://schemas.microsoft.com/office/drawing/2014/main" val="3742084715"/>
                  </a:ext>
                </a:extLst>
              </a:tr>
              <a:tr h="199322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u="sng" kern="1400">
                          <a:effectLst/>
                          <a:hlinkClick r:id="rId15"/>
                        </a:rPr>
                        <a:t>RYLA.14R2</a:t>
                      </a:r>
                      <a:endParaRPr lang="en-GB" sz="8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7251" marR="37251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kern="1400">
                          <a:effectLst/>
                        </a:rPr>
                        <a:t>RYLAC.14R2</a:t>
                      </a:r>
                      <a:endParaRPr lang="en-GB" sz="8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7251" marR="37251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kern="1400">
                          <a:effectLst/>
                        </a:rPr>
                        <a:t>3904.86</a:t>
                      </a:r>
                      <a:endParaRPr lang="en-GB" sz="8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7251" marR="37251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kern="1400" dirty="0">
                          <a:effectLst/>
                        </a:rPr>
                        <a:t>572.50</a:t>
                      </a:r>
                      <a:endParaRPr lang="en-GB" sz="8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7251" marR="37251" marT="0" marB="0" anchor="ctr"/>
                </a:tc>
                <a:extLst>
                  <a:ext uri="{0D108BD9-81ED-4DB2-BD59-A6C34878D82A}">
                    <a16:rowId xmlns:a16="http://schemas.microsoft.com/office/drawing/2014/main" val="3614897439"/>
                  </a:ext>
                </a:extLst>
              </a:tr>
              <a:tr h="199322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u="sng" kern="1400">
                          <a:effectLst/>
                          <a:hlinkClick r:id="rId16"/>
                        </a:rPr>
                        <a:t>RYLA.16R2</a:t>
                      </a:r>
                      <a:endParaRPr lang="en-GB" sz="8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7251" marR="37251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kern="1400">
                          <a:effectLst/>
                        </a:rPr>
                        <a:t>RYLAC.16R2</a:t>
                      </a:r>
                      <a:endParaRPr lang="en-GB" sz="8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7251" marR="37251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kern="1400">
                          <a:effectLst/>
                        </a:rPr>
                        <a:t>4011.76</a:t>
                      </a:r>
                      <a:endParaRPr lang="en-GB" sz="8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7251" marR="37251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kern="1400" dirty="0">
                          <a:effectLst/>
                        </a:rPr>
                        <a:t>679.40</a:t>
                      </a:r>
                      <a:endParaRPr lang="en-GB" sz="8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7251" marR="37251" marT="0" marB="0" anchor="ctr"/>
                </a:tc>
                <a:extLst>
                  <a:ext uri="{0D108BD9-81ED-4DB2-BD59-A6C34878D82A}">
                    <a16:rowId xmlns:a16="http://schemas.microsoft.com/office/drawing/2014/main" val="558360500"/>
                  </a:ext>
                </a:extLst>
              </a:tr>
              <a:tr h="199322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u="sng" kern="1400">
                          <a:effectLst/>
                          <a:hlinkClick r:id="rId17"/>
                        </a:rPr>
                        <a:t>RYLA.18R2</a:t>
                      </a:r>
                      <a:endParaRPr lang="en-GB" sz="8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7251" marR="37251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kern="1400">
                          <a:effectLst/>
                        </a:rPr>
                        <a:t>RYLAC.18R2</a:t>
                      </a:r>
                      <a:endParaRPr lang="en-GB" sz="8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7251" marR="37251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kern="1400">
                          <a:effectLst/>
                        </a:rPr>
                        <a:t>4118.66</a:t>
                      </a:r>
                      <a:endParaRPr lang="en-GB" sz="8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7251" marR="37251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kern="1400" dirty="0">
                          <a:effectLst/>
                        </a:rPr>
                        <a:t>786.30</a:t>
                      </a:r>
                      <a:endParaRPr lang="en-GB" sz="8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7251" marR="37251" marT="0" marB="0" anchor="ctr"/>
                </a:tc>
                <a:extLst>
                  <a:ext uri="{0D108BD9-81ED-4DB2-BD59-A6C34878D82A}">
                    <a16:rowId xmlns:a16="http://schemas.microsoft.com/office/drawing/2014/main" val="2327767903"/>
                  </a:ext>
                </a:extLst>
              </a:tr>
              <a:tr h="199322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u="sng" kern="1400">
                          <a:effectLst/>
                          <a:hlinkClick r:id="rId18"/>
                        </a:rPr>
                        <a:t>RYLA.20R2</a:t>
                      </a:r>
                      <a:endParaRPr lang="en-GB" sz="8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7251" marR="37251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kern="1400">
                          <a:effectLst/>
                        </a:rPr>
                        <a:t>RYLAC.20R2</a:t>
                      </a:r>
                      <a:endParaRPr lang="en-GB" sz="8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7251" marR="37251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kern="1400">
                          <a:effectLst/>
                        </a:rPr>
                        <a:t>4225.56</a:t>
                      </a:r>
                      <a:endParaRPr lang="en-GB" sz="8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7251" marR="37251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kern="1400" dirty="0">
                          <a:effectLst/>
                        </a:rPr>
                        <a:t>893.20</a:t>
                      </a:r>
                      <a:endParaRPr lang="en-GB" sz="8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7251" marR="37251" marT="0" marB="0" anchor="ctr"/>
                </a:tc>
                <a:extLst>
                  <a:ext uri="{0D108BD9-81ED-4DB2-BD59-A6C34878D82A}">
                    <a16:rowId xmlns:a16="http://schemas.microsoft.com/office/drawing/2014/main" val="1646680095"/>
                  </a:ext>
                </a:extLst>
              </a:tr>
              <a:tr h="199322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u="sng" kern="1400">
                          <a:effectLst/>
                          <a:hlinkClick r:id="rId19"/>
                        </a:rPr>
                        <a:t>RYLA.22R2</a:t>
                      </a:r>
                      <a:endParaRPr lang="en-GB" sz="8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7251" marR="37251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kern="1400">
                          <a:effectLst/>
                        </a:rPr>
                        <a:t>RYLAC.22R2</a:t>
                      </a:r>
                      <a:endParaRPr lang="en-GB" sz="8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7251" marR="37251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kern="1400">
                          <a:effectLst/>
                        </a:rPr>
                        <a:t>4332.46</a:t>
                      </a:r>
                      <a:endParaRPr lang="en-GB" sz="8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7251" marR="37251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kern="1400" dirty="0">
                          <a:effectLst/>
                        </a:rPr>
                        <a:t>1000.10</a:t>
                      </a:r>
                      <a:endParaRPr lang="en-GB" sz="8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7251" marR="37251" marT="0" marB="0" anchor="ctr"/>
                </a:tc>
                <a:extLst>
                  <a:ext uri="{0D108BD9-81ED-4DB2-BD59-A6C34878D82A}">
                    <a16:rowId xmlns:a16="http://schemas.microsoft.com/office/drawing/2014/main" val="1902142141"/>
                  </a:ext>
                </a:extLst>
              </a:tr>
            </a:tbl>
          </a:graphicData>
        </a:graphic>
      </p:graphicFrame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65463BDD-B45B-F153-A1C6-8BDC9A9F370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4849041"/>
              </p:ext>
            </p:extLst>
          </p:nvPr>
        </p:nvGraphicFramePr>
        <p:xfrm>
          <a:off x="4779600" y="540049"/>
          <a:ext cx="3600000" cy="395999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03861">
                  <a:extLst>
                    <a:ext uri="{9D8B030D-6E8A-4147-A177-3AD203B41FA5}">
                      <a16:colId xmlns:a16="http://schemas.microsoft.com/office/drawing/2014/main" val="2270762348"/>
                    </a:ext>
                  </a:extLst>
                </a:gridCol>
                <a:gridCol w="750489">
                  <a:extLst>
                    <a:ext uri="{9D8B030D-6E8A-4147-A177-3AD203B41FA5}">
                      <a16:colId xmlns:a16="http://schemas.microsoft.com/office/drawing/2014/main" val="3590971941"/>
                    </a:ext>
                  </a:extLst>
                </a:gridCol>
                <a:gridCol w="842306">
                  <a:extLst>
                    <a:ext uri="{9D8B030D-6E8A-4147-A177-3AD203B41FA5}">
                      <a16:colId xmlns:a16="http://schemas.microsoft.com/office/drawing/2014/main" val="1409673547"/>
                    </a:ext>
                  </a:extLst>
                </a:gridCol>
                <a:gridCol w="720080">
                  <a:extLst>
                    <a:ext uri="{9D8B030D-6E8A-4147-A177-3AD203B41FA5}">
                      <a16:colId xmlns:a16="http://schemas.microsoft.com/office/drawing/2014/main" val="1652969132"/>
                    </a:ext>
                  </a:extLst>
                </a:gridCol>
                <a:gridCol w="783264">
                  <a:extLst>
                    <a:ext uri="{9D8B030D-6E8A-4147-A177-3AD203B41FA5}">
                      <a16:colId xmlns:a16="http://schemas.microsoft.com/office/drawing/2014/main" val="1786220825"/>
                    </a:ext>
                  </a:extLst>
                </a:gridCol>
              </a:tblGrid>
              <a:tr h="368801">
                <a:tc>
                  <a:txBody>
                    <a:bodyPr/>
                    <a:lstStyle/>
                    <a:p>
                      <a:pPr algn="ctr"/>
                      <a:r>
                        <a:rPr lang="en-GB" sz="800" kern="1400" dirty="0">
                          <a:effectLst/>
                        </a:rPr>
                        <a:t>IP Side</a:t>
                      </a:r>
                      <a:endParaRPr lang="en-GB" sz="8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7251" marR="37251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kern="1400" dirty="0">
                          <a:effectLst/>
                        </a:rPr>
                        <a:t>LHC60A-08V</a:t>
                      </a:r>
                    </a:p>
                    <a:p>
                      <a:pPr algn="ctr"/>
                      <a:r>
                        <a:rPr lang="en-GB" sz="800" kern="1400" dirty="0">
                          <a:effectLst/>
                        </a:rPr>
                        <a:t>Rack Name</a:t>
                      </a:r>
                      <a:endParaRPr lang="en-GB" sz="8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7251" marR="37251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kern="1400" dirty="0">
                          <a:effectLst/>
                        </a:rPr>
                        <a:t>R2E-HL-LHC60A-10V</a:t>
                      </a:r>
                    </a:p>
                    <a:p>
                      <a:pPr algn="ctr"/>
                      <a:r>
                        <a:rPr lang="en-GB" sz="800" kern="1400" dirty="0">
                          <a:effectLst/>
                        </a:rPr>
                        <a:t>Rack Name</a:t>
                      </a:r>
                      <a:endParaRPr lang="en-GB" sz="8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7251" marR="37251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kern="1400" dirty="0">
                          <a:effectLst/>
                        </a:rPr>
                        <a:t>DCUM (m)</a:t>
                      </a:r>
                      <a:endParaRPr lang="en-GB" sz="8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7251" marR="37251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kern="1400" dirty="0">
                          <a:effectLst/>
                        </a:rPr>
                        <a:t>DCUM from Closest IP (m)</a:t>
                      </a:r>
                      <a:endParaRPr lang="en-GB" sz="8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7251" marR="37251" marT="0" marB="0" anchor="ctr"/>
                </a:tc>
                <a:extLst>
                  <a:ext uri="{0D108BD9-81ED-4DB2-BD59-A6C34878D82A}">
                    <a16:rowId xmlns:a16="http://schemas.microsoft.com/office/drawing/2014/main" val="2681892016"/>
                  </a:ext>
                </a:extLst>
              </a:tr>
              <a:tr h="199511">
                <a:tc rowSpan="6">
                  <a:txBody>
                    <a:bodyPr/>
                    <a:lstStyle/>
                    <a:p>
                      <a:pPr algn="ctr"/>
                      <a:r>
                        <a:rPr lang="en-GB" sz="800" kern="1400" dirty="0">
                          <a:effectLst/>
                        </a:rPr>
                        <a:t>IP5 Left</a:t>
                      </a:r>
                      <a:endParaRPr lang="en-GB" sz="8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7251" marR="37251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u="sng" kern="1400">
                          <a:effectLst/>
                          <a:hlinkClick r:id="rId20"/>
                        </a:rPr>
                        <a:t>RYLA.22L5</a:t>
                      </a:r>
                      <a:endParaRPr lang="en-GB" sz="8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7251" marR="37251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kern="1400">
                          <a:effectLst/>
                        </a:rPr>
                        <a:t>RYLAC.22L5</a:t>
                      </a:r>
                      <a:endParaRPr lang="en-GB" sz="8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7251" marR="37251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kern="1400">
                          <a:effectLst/>
                        </a:rPr>
                        <a:t>12333.39</a:t>
                      </a:r>
                      <a:endParaRPr lang="en-GB" sz="8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7251" marR="37251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kern="1400">
                          <a:effectLst/>
                        </a:rPr>
                        <a:t>-996.05</a:t>
                      </a:r>
                      <a:endParaRPr lang="en-GB" sz="8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7251" marR="37251" marT="0" marB="0" anchor="ctr"/>
                </a:tc>
                <a:extLst>
                  <a:ext uri="{0D108BD9-81ED-4DB2-BD59-A6C34878D82A}">
                    <a16:rowId xmlns:a16="http://schemas.microsoft.com/office/drawing/2014/main" val="201951061"/>
                  </a:ext>
                </a:extLst>
              </a:tr>
              <a:tr h="199511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u="sng" kern="1400">
                          <a:effectLst/>
                          <a:hlinkClick r:id="rId21"/>
                        </a:rPr>
                        <a:t>RYLA.20L5</a:t>
                      </a:r>
                      <a:endParaRPr lang="en-GB" sz="8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7251" marR="37251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kern="1400">
                          <a:effectLst/>
                        </a:rPr>
                        <a:t>RYLAC.20L5</a:t>
                      </a:r>
                      <a:endParaRPr lang="en-GB" sz="8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7251" marR="37251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kern="1400">
                          <a:effectLst/>
                        </a:rPr>
                        <a:t>12440.29</a:t>
                      </a:r>
                      <a:endParaRPr lang="en-GB" sz="8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7251" marR="37251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kern="1400">
                          <a:effectLst/>
                        </a:rPr>
                        <a:t>-889.15</a:t>
                      </a:r>
                      <a:endParaRPr lang="en-GB" sz="8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7251" marR="37251" marT="0" marB="0" anchor="ctr"/>
                </a:tc>
                <a:extLst>
                  <a:ext uri="{0D108BD9-81ED-4DB2-BD59-A6C34878D82A}">
                    <a16:rowId xmlns:a16="http://schemas.microsoft.com/office/drawing/2014/main" val="2010148118"/>
                  </a:ext>
                </a:extLst>
              </a:tr>
              <a:tr h="199511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u="sng" kern="1400" dirty="0">
                          <a:effectLst/>
                          <a:hlinkClick r:id="rId22"/>
                        </a:rPr>
                        <a:t>RYLA.18L5</a:t>
                      </a:r>
                      <a:endParaRPr lang="en-GB" sz="8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7251" marR="37251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kern="1400">
                          <a:effectLst/>
                        </a:rPr>
                        <a:t>RYLAC.18L5</a:t>
                      </a:r>
                      <a:endParaRPr lang="en-GB" sz="8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7251" marR="37251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kern="1400">
                          <a:effectLst/>
                        </a:rPr>
                        <a:t>12547.19</a:t>
                      </a:r>
                      <a:endParaRPr lang="en-GB" sz="8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7251" marR="37251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kern="1400">
                          <a:effectLst/>
                        </a:rPr>
                        <a:t>-782.25</a:t>
                      </a:r>
                      <a:endParaRPr lang="en-GB" sz="8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7251" marR="37251" marT="0" marB="0" anchor="ctr"/>
                </a:tc>
                <a:extLst>
                  <a:ext uri="{0D108BD9-81ED-4DB2-BD59-A6C34878D82A}">
                    <a16:rowId xmlns:a16="http://schemas.microsoft.com/office/drawing/2014/main" val="2612192558"/>
                  </a:ext>
                </a:extLst>
              </a:tr>
              <a:tr h="199511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u="sng" kern="1400">
                          <a:effectLst/>
                          <a:hlinkClick r:id="rId23"/>
                        </a:rPr>
                        <a:t>RYLA.16L5</a:t>
                      </a:r>
                      <a:endParaRPr lang="en-GB" sz="8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7251" marR="37251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kern="1400">
                          <a:effectLst/>
                        </a:rPr>
                        <a:t>RYLAC.16L5</a:t>
                      </a:r>
                      <a:endParaRPr lang="en-GB" sz="8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7251" marR="37251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kern="1400">
                          <a:effectLst/>
                        </a:rPr>
                        <a:t>12654.09</a:t>
                      </a:r>
                      <a:endParaRPr lang="en-GB" sz="8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7251" marR="37251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kern="1400">
                          <a:effectLst/>
                        </a:rPr>
                        <a:t>-675.35</a:t>
                      </a:r>
                      <a:endParaRPr lang="en-GB" sz="8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7251" marR="37251" marT="0" marB="0" anchor="ctr"/>
                </a:tc>
                <a:extLst>
                  <a:ext uri="{0D108BD9-81ED-4DB2-BD59-A6C34878D82A}">
                    <a16:rowId xmlns:a16="http://schemas.microsoft.com/office/drawing/2014/main" val="688913048"/>
                  </a:ext>
                </a:extLst>
              </a:tr>
              <a:tr h="199511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u="sng" kern="1400">
                          <a:effectLst/>
                          <a:hlinkClick r:id="rId24"/>
                        </a:rPr>
                        <a:t>RYLA.14L5</a:t>
                      </a:r>
                      <a:endParaRPr lang="en-GB" sz="8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7251" marR="37251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kern="1400">
                          <a:effectLst/>
                        </a:rPr>
                        <a:t>RYLAC.14L5</a:t>
                      </a:r>
                      <a:endParaRPr lang="en-GB" sz="8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7251" marR="37251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kern="1400">
                          <a:effectLst/>
                        </a:rPr>
                        <a:t>12760.99</a:t>
                      </a:r>
                      <a:endParaRPr lang="en-GB" sz="8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7251" marR="37251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kern="1400">
                          <a:effectLst/>
                        </a:rPr>
                        <a:t>-568.45</a:t>
                      </a:r>
                      <a:endParaRPr lang="en-GB" sz="8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7251" marR="37251" marT="0" marB="0" anchor="ctr"/>
                </a:tc>
                <a:extLst>
                  <a:ext uri="{0D108BD9-81ED-4DB2-BD59-A6C34878D82A}">
                    <a16:rowId xmlns:a16="http://schemas.microsoft.com/office/drawing/2014/main" val="3758365285"/>
                  </a:ext>
                </a:extLst>
              </a:tr>
              <a:tr h="199511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u="sng" kern="1400">
                          <a:effectLst/>
                          <a:hlinkClick r:id="rId25"/>
                        </a:rPr>
                        <a:t>RYLA.12L5</a:t>
                      </a:r>
                      <a:endParaRPr lang="en-GB" sz="8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7251" marR="37251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kern="1400" dirty="0">
                          <a:effectLst/>
                        </a:rPr>
                        <a:t>RYLAC.12L5</a:t>
                      </a:r>
                      <a:endParaRPr lang="en-GB" sz="8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7251" marR="37251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kern="1400">
                          <a:effectLst/>
                        </a:rPr>
                        <a:t>12867.89</a:t>
                      </a:r>
                      <a:endParaRPr lang="en-GB" sz="8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7251" marR="37251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kern="1400">
                          <a:effectLst/>
                        </a:rPr>
                        <a:t>-461.55</a:t>
                      </a:r>
                      <a:endParaRPr lang="en-GB" sz="8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7251" marR="37251" marT="0" marB="0" anchor="ctr"/>
                </a:tc>
                <a:extLst>
                  <a:ext uri="{0D108BD9-81ED-4DB2-BD59-A6C34878D82A}">
                    <a16:rowId xmlns:a16="http://schemas.microsoft.com/office/drawing/2014/main" val="2730913961"/>
                  </a:ext>
                </a:extLst>
              </a:tr>
              <a:tr h="199511">
                <a:tc rowSpan="6">
                  <a:txBody>
                    <a:bodyPr/>
                    <a:lstStyle/>
                    <a:p>
                      <a:pPr algn="ctr"/>
                      <a:r>
                        <a:rPr lang="en-GB" sz="800" kern="1400">
                          <a:effectLst/>
                        </a:rPr>
                        <a:t>IP5 Right</a:t>
                      </a:r>
                      <a:endParaRPr lang="en-GB" sz="8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7251" marR="37251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u="sng" kern="1400">
                          <a:effectLst/>
                          <a:hlinkClick r:id="rId26"/>
                        </a:rPr>
                        <a:t>RYLA.12R5</a:t>
                      </a:r>
                      <a:endParaRPr lang="en-GB" sz="8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7251" marR="37251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kern="1400">
                          <a:effectLst/>
                        </a:rPr>
                        <a:t>RYLAC.12R5</a:t>
                      </a:r>
                      <a:endParaRPr lang="en-GB" sz="8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7251" marR="37251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kern="1400">
                          <a:effectLst/>
                        </a:rPr>
                        <a:t>13795.47</a:t>
                      </a:r>
                      <a:endParaRPr lang="en-GB" sz="8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7251" marR="37251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kern="1400">
                          <a:effectLst/>
                        </a:rPr>
                        <a:t>466.03</a:t>
                      </a:r>
                      <a:endParaRPr lang="en-GB" sz="8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7251" marR="37251" marT="0" marB="0" anchor="ctr"/>
                </a:tc>
                <a:extLst>
                  <a:ext uri="{0D108BD9-81ED-4DB2-BD59-A6C34878D82A}">
                    <a16:rowId xmlns:a16="http://schemas.microsoft.com/office/drawing/2014/main" val="628736334"/>
                  </a:ext>
                </a:extLst>
              </a:tr>
              <a:tr h="199511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u="sng" kern="1400">
                          <a:effectLst/>
                          <a:hlinkClick r:id="rId27"/>
                        </a:rPr>
                        <a:t>RYLA.14R5</a:t>
                      </a:r>
                      <a:endParaRPr lang="en-GB" sz="8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7251" marR="37251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kern="1400">
                          <a:effectLst/>
                        </a:rPr>
                        <a:t>RYLAC.14R5</a:t>
                      </a:r>
                      <a:endParaRPr lang="en-GB" sz="8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7251" marR="37251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kern="1400">
                          <a:effectLst/>
                        </a:rPr>
                        <a:t>13902.37</a:t>
                      </a:r>
                      <a:endParaRPr lang="en-GB" sz="8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7251" marR="37251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kern="1400">
                          <a:effectLst/>
                        </a:rPr>
                        <a:t>571.43</a:t>
                      </a:r>
                      <a:endParaRPr lang="en-GB" sz="8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7251" marR="37251" marT="0" marB="0" anchor="ctr"/>
                </a:tc>
                <a:extLst>
                  <a:ext uri="{0D108BD9-81ED-4DB2-BD59-A6C34878D82A}">
                    <a16:rowId xmlns:a16="http://schemas.microsoft.com/office/drawing/2014/main" val="3975265512"/>
                  </a:ext>
                </a:extLst>
              </a:tr>
              <a:tr h="199511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u="sng" kern="1400">
                          <a:effectLst/>
                          <a:hlinkClick r:id="rId28"/>
                        </a:rPr>
                        <a:t>RYLA.16R5</a:t>
                      </a:r>
                      <a:endParaRPr lang="en-GB" sz="8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7251" marR="37251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kern="1400">
                          <a:effectLst/>
                        </a:rPr>
                        <a:t>RYLAC.16R5</a:t>
                      </a:r>
                      <a:endParaRPr lang="en-GB" sz="8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7251" marR="37251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kern="1400" dirty="0">
                          <a:effectLst/>
                        </a:rPr>
                        <a:t>14009.27</a:t>
                      </a:r>
                      <a:endParaRPr lang="en-GB" sz="8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7251" marR="37251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kern="1400">
                          <a:effectLst/>
                        </a:rPr>
                        <a:t>679.83</a:t>
                      </a:r>
                      <a:endParaRPr lang="en-GB" sz="8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7251" marR="37251" marT="0" marB="0" anchor="ctr"/>
                </a:tc>
                <a:extLst>
                  <a:ext uri="{0D108BD9-81ED-4DB2-BD59-A6C34878D82A}">
                    <a16:rowId xmlns:a16="http://schemas.microsoft.com/office/drawing/2014/main" val="4254546731"/>
                  </a:ext>
                </a:extLst>
              </a:tr>
              <a:tr h="199511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u="sng" kern="1400">
                          <a:effectLst/>
                          <a:hlinkClick r:id="rId29"/>
                        </a:rPr>
                        <a:t>RYLA.18R5</a:t>
                      </a:r>
                      <a:endParaRPr lang="en-GB" sz="8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7251" marR="37251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kern="1400">
                          <a:effectLst/>
                        </a:rPr>
                        <a:t>RYLAC.18R5</a:t>
                      </a:r>
                      <a:endParaRPr lang="en-GB" sz="8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7251" marR="37251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kern="1400" dirty="0">
                          <a:effectLst/>
                        </a:rPr>
                        <a:t>14116.17</a:t>
                      </a:r>
                      <a:endParaRPr lang="en-GB" sz="8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7251" marR="37251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kern="1400">
                          <a:effectLst/>
                        </a:rPr>
                        <a:t>786.73</a:t>
                      </a:r>
                      <a:endParaRPr lang="en-GB" sz="8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7251" marR="37251" marT="0" marB="0" anchor="ctr"/>
                </a:tc>
                <a:extLst>
                  <a:ext uri="{0D108BD9-81ED-4DB2-BD59-A6C34878D82A}">
                    <a16:rowId xmlns:a16="http://schemas.microsoft.com/office/drawing/2014/main" val="3125684255"/>
                  </a:ext>
                </a:extLst>
              </a:tr>
              <a:tr h="199511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u="sng" kern="1400">
                          <a:effectLst/>
                          <a:hlinkClick r:id="rId30"/>
                        </a:rPr>
                        <a:t>RYLA.20R5</a:t>
                      </a:r>
                      <a:endParaRPr lang="en-GB" sz="8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7251" marR="37251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kern="1400">
                          <a:effectLst/>
                        </a:rPr>
                        <a:t>RYLAC.20R5</a:t>
                      </a:r>
                      <a:endParaRPr lang="en-GB" sz="8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7251" marR="37251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kern="1400" dirty="0">
                          <a:effectLst/>
                        </a:rPr>
                        <a:t>14223.07</a:t>
                      </a:r>
                      <a:endParaRPr lang="en-GB" sz="8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7251" marR="37251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kern="1400">
                          <a:effectLst/>
                        </a:rPr>
                        <a:t>893.63</a:t>
                      </a:r>
                      <a:endParaRPr lang="en-GB" sz="8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7251" marR="37251" marT="0" marB="0" anchor="ctr"/>
                </a:tc>
                <a:extLst>
                  <a:ext uri="{0D108BD9-81ED-4DB2-BD59-A6C34878D82A}">
                    <a16:rowId xmlns:a16="http://schemas.microsoft.com/office/drawing/2014/main" val="3558162165"/>
                  </a:ext>
                </a:extLst>
              </a:tr>
              <a:tr h="199511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u="sng" kern="1400">
                          <a:effectLst/>
                          <a:hlinkClick r:id="rId31"/>
                        </a:rPr>
                        <a:t>RYLA.22R5</a:t>
                      </a:r>
                      <a:endParaRPr lang="en-GB" sz="8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7251" marR="37251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kern="1400">
                          <a:effectLst/>
                        </a:rPr>
                        <a:t>RYLAC.22R5</a:t>
                      </a:r>
                      <a:endParaRPr lang="en-GB" sz="8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7251" marR="37251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kern="1400" dirty="0">
                          <a:effectLst/>
                        </a:rPr>
                        <a:t>14329.97</a:t>
                      </a:r>
                      <a:endParaRPr lang="en-GB" sz="8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7251" marR="37251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kern="1400">
                          <a:effectLst/>
                        </a:rPr>
                        <a:t>1000.53</a:t>
                      </a:r>
                      <a:endParaRPr lang="en-GB" sz="8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7251" marR="37251" marT="0" marB="0" anchor="ctr"/>
                </a:tc>
                <a:extLst>
                  <a:ext uri="{0D108BD9-81ED-4DB2-BD59-A6C34878D82A}">
                    <a16:rowId xmlns:a16="http://schemas.microsoft.com/office/drawing/2014/main" val="2681105009"/>
                  </a:ext>
                </a:extLst>
              </a:tr>
              <a:tr h="199511">
                <a:tc rowSpan="6">
                  <a:txBody>
                    <a:bodyPr/>
                    <a:lstStyle/>
                    <a:p>
                      <a:pPr algn="ctr"/>
                      <a:r>
                        <a:rPr lang="en-GB" sz="800" kern="1400" dirty="0">
                          <a:effectLst/>
                        </a:rPr>
                        <a:t>IP1 Left</a:t>
                      </a:r>
                      <a:endParaRPr lang="en-GB" sz="8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7251" marR="37251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u="sng" kern="1400">
                          <a:effectLst/>
                          <a:hlinkClick r:id="rId32"/>
                        </a:rPr>
                        <a:t>RYLA.22L1</a:t>
                      </a:r>
                      <a:endParaRPr lang="en-GB" sz="8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7251" marR="37251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kern="1400">
                          <a:effectLst/>
                        </a:rPr>
                        <a:t>RYLAC.22L1</a:t>
                      </a:r>
                      <a:endParaRPr lang="en-GB" sz="8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7251" marR="37251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kern="1400">
                          <a:effectLst/>
                        </a:rPr>
                        <a:t>25662.83</a:t>
                      </a:r>
                      <a:endParaRPr lang="en-GB" sz="8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7251" marR="37251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kern="1400" dirty="0">
                          <a:effectLst/>
                        </a:rPr>
                        <a:t>-996.05</a:t>
                      </a:r>
                      <a:endParaRPr lang="en-GB" sz="8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7251" marR="37251" marT="0" marB="0" anchor="ctr"/>
                </a:tc>
                <a:extLst>
                  <a:ext uri="{0D108BD9-81ED-4DB2-BD59-A6C34878D82A}">
                    <a16:rowId xmlns:a16="http://schemas.microsoft.com/office/drawing/2014/main" val="1122926861"/>
                  </a:ext>
                </a:extLst>
              </a:tr>
              <a:tr h="199511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u="sng" kern="1400">
                          <a:effectLst/>
                          <a:hlinkClick r:id="rId33"/>
                        </a:rPr>
                        <a:t>RYLA.20L1</a:t>
                      </a:r>
                      <a:endParaRPr lang="en-GB" sz="8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7251" marR="37251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kern="1400">
                          <a:effectLst/>
                        </a:rPr>
                        <a:t>RYLAC.20L1</a:t>
                      </a:r>
                      <a:endParaRPr lang="en-GB" sz="8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7251" marR="37251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kern="1400">
                          <a:effectLst/>
                        </a:rPr>
                        <a:t>25769.73</a:t>
                      </a:r>
                      <a:endParaRPr lang="en-GB" sz="8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7251" marR="37251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kern="1400" dirty="0">
                          <a:effectLst/>
                        </a:rPr>
                        <a:t>-889.15</a:t>
                      </a:r>
                      <a:endParaRPr lang="en-GB" sz="8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7251" marR="37251" marT="0" marB="0" anchor="ctr"/>
                </a:tc>
                <a:extLst>
                  <a:ext uri="{0D108BD9-81ED-4DB2-BD59-A6C34878D82A}">
                    <a16:rowId xmlns:a16="http://schemas.microsoft.com/office/drawing/2014/main" val="1694095216"/>
                  </a:ext>
                </a:extLst>
              </a:tr>
              <a:tr h="199511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u="sng" kern="1400">
                          <a:effectLst/>
                          <a:hlinkClick r:id="rId34"/>
                        </a:rPr>
                        <a:t>RYLA.18L1</a:t>
                      </a:r>
                      <a:endParaRPr lang="en-GB" sz="8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7251" marR="37251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kern="1400">
                          <a:effectLst/>
                        </a:rPr>
                        <a:t>RYLAC.18L1</a:t>
                      </a:r>
                      <a:endParaRPr lang="en-GB" sz="8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7251" marR="37251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kern="1400">
                          <a:effectLst/>
                        </a:rPr>
                        <a:t>25876.63</a:t>
                      </a:r>
                      <a:endParaRPr lang="en-GB" sz="8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7251" marR="37251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kern="1400" dirty="0">
                          <a:effectLst/>
                        </a:rPr>
                        <a:t>-782.25</a:t>
                      </a:r>
                      <a:endParaRPr lang="en-GB" sz="8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7251" marR="37251" marT="0" marB="0" anchor="ctr"/>
                </a:tc>
                <a:extLst>
                  <a:ext uri="{0D108BD9-81ED-4DB2-BD59-A6C34878D82A}">
                    <a16:rowId xmlns:a16="http://schemas.microsoft.com/office/drawing/2014/main" val="534538300"/>
                  </a:ext>
                </a:extLst>
              </a:tr>
              <a:tr h="199511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u="sng" kern="1400">
                          <a:effectLst/>
                          <a:hlinkClick r:id="rId35"/>
                        </a:rPr>
                        <a:t>RYLA.16L1</a:t>
                      </a:r>
                      <a:endParaRPr lang="en-GB" sz="8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7251" marR="37251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kern="1400">
                          <a:effectLst/>
                        </a:rPr>
                        <a:t>RYLAC.16L1</a:t>
                      </a:r>
                      <a:endParaRPr lang="en-GB" sz="8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7251" marR="37251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kern="1400">
                          <a:effectLst/>
                        </a:rPr>
                        <a:t>25983.53</a:t>
                      </a:r>
                      <a:endParaRPr lang="en-GB" sz="8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7251" marR="37251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kern="1400" dirty="0">
                          <a:effectLst/>
                        </a:rPr>
                        <a:t>-675.35</a:t>
                      </a:r>
                      <a:endParaRPr lang="en-GB" sz="8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7251" marR="37251" marT="0" marB="0" anchor="ctr"/>
                </a:tc>
                <a:extLst>
                  <a:ext uri="{0D108BD9-81ED-4DB2-BD59-A6C34878D82A}">
                    <a16:rowId xmlns:a16="http://schemas.microsoft.com/office/drawing/2014/main" val="1023532681"/>
                  </a:ext>
                </a:extLst>
              </a:tr>
              <a:tr h="199511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u="sng" kern="1400">
                          <a:effectLst/>
                          <a:hlinkClick r:id="rId36"/>
                        </a:rPr>
                        <a:t>RYLA.14L1</a:t>
                      </a:r>
                      <a:endParaRPr lang="en-GB" sz="8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7251" marR="37251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kern="1400">
                          <a:effectLst/>
                        </a:rPr>
                        <a:t>RYLAC.14L1</a:t>
                      </a:r>
                      <a:endParaRPr lang="en-GB" sz="8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7251" marR="37251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kern="1400">
                          <a:effectLst/>
                        </a:rPr>
                        <a:t>26090.43</a:t>
                      </a:r>
                      <a:endParaRPr lang="en-GB" sz="8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7251" marR="37251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kern="1400" dirty="0">
                          <a:effectLst/>
                        </a:rPr>
                        <a:t>-568.45</a:t>
                      </a:r>
                      <a:endParaRPr lang="en-GB" sz="8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7251" marR="37251" marT="0" marB="0" anchor="ctr"/>
                </a:tc>
                <a:extLst>
                  <a:ext uri="{0D108BD9-81ED-4DB2-BD59-A6C34878D82A}">
                    <a16:rowId xmlns:a16="http://schemas.microsoft.com/office/drawing/2014/main" val="937297521"/>
                  </a:ext>
                </a:extLst>
              </a:tr>
              <a:tr h="199511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u="sng" kern="1400">
                          <a:effectLst/>
                          <a:hlinkClick r:id="rId37"/>
                        </a:rPr>
                        <a:t>RYLA.12L1</a:t>
                      </a:r>
                      <a:endParaRPr lang="en-GB" sz="8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7251" marR="37251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kern="1400">
                          <a:effectLst/>
                        </a:rPr>
                        <a:t>RYLAC.12L1</a:t>
                      </a:r>
                      <a:endParaRPr lang="en-GB" sz="8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7251" marR="37251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kern="1400">
                          <a:effectLst/>
                        </a:rPr>
                        <a:t>26197.33</a:t>
                      </a:r>
                      <a:endParaRPr lang="en-GB" sz="8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7251" marR="37251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kern="1400" dirty="0">
                          <a:effectLst/>
                        </a:rPr>
                        <a:t>-461.55</a:t>
                      </a:r>
                      <a:endParaRPr lang="en-GB" sz="8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7251" marR="37251" marT="0" marB="0" anchor="ctr"/>
                </a:tc>
                <a:extLst>
                  <a:ext uri="{0D108BD9-81ED-4DB2-BD59-A6C34878D82A}">
                    <a16:rowId xmlns:a16="http://schemas.microsoft.com/office/drawing/2014/main" val="48946729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4348398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641A0CA-6008-D669-91C9-2645C54A96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Miguel Navarro Baeza WP15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F211850-0065-5E34-2817-182716A9D0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1FD89-4109-422B-9C89-BE632EB1D018}" type="slidenum">
              <a:rPr lang="en-GB" smtClean="0"/>
              <a:t>11</a:t>
            </a:fld>
            <a:endParaRPr lang="en-GB"/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56DD1031-DB17-4351-1A96-8A0232A227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914401"/>
            <a:ext cx="7920000" cy="3680222"/>
          </a:xfrm>
        </p:spPr>
        <p:txBody>
          <a:bodyPr>
            <a:normAutofit/>
          </a:bodyPr>
          <a:lstStyle/>
          <a:p>
            <a:pPr algn="just"/>
            <a:r>
              <a:rPr lang="en-GB" sz="1600" b="1" dirty="0"/>
              <a:t>SY-EPC</a:t>
            </a:r>
            <a:r>
              <a:rPr lang="en-GB" sz="1600" dirty="0"/>
              <a:t> to provide WP15 with 60 A impacted circuits to add them into EIN. </a:t>
            </a:r>
          </a:p>
          <a:p>
            <a:pPr algn="just"/>
            <a:endParaRPr lang="en-GB" sz="1600" dirty="0"/>
          </a:p>
          <a:p>
            <a:pPr algn="just"/>
            <a:r>
              <a:rPr lang="en-GB" sz="1600" b="1" dirty="0"/>
              <a:t>WP15</a:t>
            </a:r>
            <a:r>
              <a:rPr lang="en-GB" sz="1600" dirty="0"/>
              <a:t> and </a:t>
            </a:r>
            <a:r>
              <a:rPr lang="en-GB" sz="1600" b="1" dirty="0"/>
              <a:t>SY-EPC</a:t>
            </a:r>
            <a:r>
              <a:rPr lang="en-GB" sz="1600" dirty="0"/>
              <a:t> visit onsite for verification of integration study. </a:t>
            </a:r>
          </a:p>
          <a:p>
            <a:pPr algn="just"/>
            <a:endParaRPr lang="en-GB" sz="1600" b="1" dirty="0"/>
          </a:p>
          <a:p>
            <a:pPr algn="just"/>
            <a:r>
              <a:rPr lang="en-GB" sz="1600" b="1" dirty="0"/>
              <a:t>ALL</a:t>
            </a:r>
            <a:r>
              <a:rPr lang="en-GB" sz="1600" dirty="0"/>
              <a:t> to add comments and provide feedback on EIN.</a:t>
            </a:r>
          </a:p>
          <a:p>
            <a:pPr algn="just"/>
            <a:endParaRPr lang="en-GB" sz="1600" dirty="0"/>
          </a:p>
          <a:p>
            <a:pPr algn="just"/>
            <a:r>
              <a:rPr lang="en-GB" sz="1600" b="1" dirty="0"/>
              <a:t>WP15</a:t>
            </a:r>
            <a:r>
              <a:rPr lang="en-GB" sz="1600" dirty="0"/>
              <a:t> to update draft version and distribute for HL Engineering Approval. </a:t>
            </a:r>
          </a:p>
          <a:p>
            <a:pPr algn="just"/>
            <a:endParaRPr lang="en-GB" sz="1600" dirty="0"/>
          </a:p>
          <a:p>
            <a:pPr algn="just"/>
            <a:r>
              <a:rPr lang="en-GB" sz="1600" b="1" dirty="0"/>
              <a:t>WP15</a:t>
            </a:r>
            <a:r>
              <a:rPr lang="en-GB" sz="1600" dirty="0"/>
              <a:t> to release EIN. </a:t>
            </a:r>
            <a:endParaRPr lang="en-GB" sz="1800" b="1" dirty="0"/>
          </a:p>
          <a:p>
            <a:pPr marL="0" indent="0" algn="l">
              <a:buNone/>
            </a:pPr>
            <a:endParaRPr lang="en-GB" sz="1800" b="1" dirty="0"/>
          </a:p>
          <a:p>
            <a:pPr algn="l"/>
            <a:endParaRPr lang="en-GB" sz="1800" b="1" dirty="0"/>
          </a:p>
          <a:p>
            <a:pPr algn="l"/>
            <a:endParaRPr lang="en-GB" sz="1800" b="1" dirty="0"/>
          </a:p>
        </p:txBody>
      </p:sp>
      <p:sp>
        <p:nvSpPr>
          <p:cNvPr id="12" name="Title 5">
            <a:extLst>
              <a:ext uri="{FF2B5EF4-FFF2-40B4-BE49-F238E27FC236}">
                <a16:creationId xmlns:a16="http://schemas.microsoft.com/office/drawing/2014/main" id="{48BCCC0F-E2AD-0698-8327-1E9D2F5E76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</p:spPr>
        <p:txBody>
          <a:bodyPr/>
          <a:lstStyle/>
          <a:p>
            <a:r>
              <a:rPr lang="en-US" dirty="0"/>
              <a:t>60 A Integration - Next Steps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1578871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4C56A347-4F5A-E222-3EA3-569EDF8BF6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2301750"/>
            <a:ext cx="7920000" cy="540000"/>
          </a:xfrm>
        </p:spPr>
        <p:txBody>
          <a:bodyPr/>
          <a:lstStyle/>
          <a:p>
            <a:r>
              <a:rPr lang="en-US" dirty="0"/>
              <a:t>Thanks!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641A0CA-6008-D669-91C9-2645C54A96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Miguel Navarro Baeza WP15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F211850-0065-5E34-2817-182716A9D0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1FD89-4109-422B-9C89-BE632EB1D018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657852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4C56A347-4F5A-E222-3EA3-569EDF8BF6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2301750"/>
            <a:ext cx="7920000" cy="540000"/>
          </a:xfrm>
        </p:spPr>
        <p:txBody>
          <a:bodyPr/>
          <a:lstStyle/>
          <a:p>
            <a:r>
              <a:rPr lang="en-US" dirty="0"/>
              <a:t>Spare Slides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641A0CA-6008-D669-91C9-2645C54A96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Miguel Navarro Baeza WP15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F211850-0065-5E34-2817-182716A9D0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1FD89-4109-422B-9C89-BE632EB1D018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30344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641A0CA-6008-D669-91C9-2645C54A96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Miguel Navarro Baeza WP15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F211850-0065-5E34-2817-182716A9D0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1FD89-4109-422B-9C89-BE632EB1D018}" type="slidenum">
              <a:rPr lang="en-GB" smtClean="0"/>
              <a:t>2</a:t>
            </a:fld>
            <a:endParaRPr lang="en-GB"/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56DD1031-DB17-4351-1A96-8A0232A227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914401"/>
            <a:ext cx="7920000" cy="3680222"/>
          </a:xfrm>
        </p:spPr>
        <p:txBody>
          <a:bodyPr>
            <a:normAutofit/>
          </a:bodyPr>
          <a:lstStyle/>
          <a:p>
            <a:pPr algn="just"/>
            <a:r>
              <a:rPr lang="en-GB" sz="1600" dirty="0"/>
              <a:t>HL-LHC warm powering upgrade involves R2E consolidation phase in LS3.</a:t>
            </a:r>
          </a:p>
          <a:p>
            <a:pPr algn="just"/>
            <a:r>
              <a:rPr lang="en-GB" sz="1600" dirty="0"/>
              <a:t>HL-LHC need for radiation-tolerant converters in the upgraded system.</a:t>
            </a:r>
          </a:p>
          <a:p>
            <a:pPr algn="just"/>
            <a:r>
              <a:rPr lang="en-GB" sz="1600" dirty="0"/>
              <a:t>Partial replacement with R2E-HL-LHC60A-10V converters.</a:t>
            </a:r>
          </a:p>
          <a:p>
            <a:pPr algn="just"/>
            <a:r>
              <a:rPr lang="en-GB" sz="1600" dirty="0"/>
              <a:t>These new converters will be installed in LHC ARCs around IP1, IP2, and IP5 (higher irradiated areas).</a:t>
            </a:r>
          </a:p>
          <a:p>
            <a:pPr algn="just"/>
            <a:r>
              <a:rPr lang="en-GB" sz="1600" dirty="0"/>
              <a:t>WP15 produces Equipment Integration Note that details the replacement strategy plan for R2E-HL-LHC60A-10V converters.</a:t>
            </a:r>
            <a:endParaRPr lang="en-GB" sz="1800" b="1" dirty="0"/>
          </a:p>
          <a:p>
            <a:pPr algn="l"/>
            <a:endParaRPr lang="en-GB" sz="1800" b="1" dirty="0"/>
          </a:p>
          <a:p>
            <a:pPr marL="0" indent="0" algn="l">
              <a:buNone/>
            </a:pPr>
            <a:r>
              <a:rPr lang="en-GB" sz="1800" b="1" dirty="0"/>
              <a:t>References for this study:</a:t>
            </a:r>
            <a:r>
              <a:rPr lang="en-GB" sz="1800" b="1" kern="1400" dirty="0">
                <a:solidFill>
                  <a:schemeClr val="dk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marL="0" indent="0" algn="l">
              <a:buNone/>
            </a:pPr>
            <a:r>
              <a:rPr lang="en-GB" sz="1800" b="1" kern="1400" dirty="0">
                <a:solidFill>
                  <a:schemeClr val="bg2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HL-MCF Meeting #119 (</a:t>
            </a:r>
            <a:r>
              <a:rPr lang="en-GB" sz="1800" b="1" kern="1400" dirty="0">
                <a:solidFill>
                  <a:schemeClr val="bg2"/>
                </a:solidFill>
                <a:latin typeface="Calibri" panose="020F0502020204030204" pitchFamily="34" charset="0"/>
                <a:cs typeface="Times New Roman" panose="02020603050405020304" pitchFamily="18" charset="0"/>
                <a:hlinkClick r:id="rId2"/>
              </a:rPr>
              <a:t>https://indico.cern.ch/event/1280376/</a:t>
            </a:r>
            <a:r>
              <a:rPr lang="en-GB" sz="1800" b="1" kern="1400" dirty="0">
                <a:solidFill>
                  <a:schemeClr val="bg2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)</a:t>
            </a:r>
          </a:p>
          <a:p>
            <a:pPr marL="0" indent="0" algn="l">
              <a:buNone/>
            </a:pPr>
            <a:r>
              <a:rPr lang="en-GB" sz="1800" b="1" kern="1400" dirty="0">
                <a:solidFill>
                  <a:schemeClr val="bg2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HL-TDR</a:t>
            </a:r>
          </a:p>
          <a:p>
            <a:pPr marL="0" indent="0" algn="l">
              <a:buNone/>
            </a:pPr>
            <a:r>
              <a:rPr lang="en-GB" sz="1800" b="1" kern="1400" dirty="0">
                <a:solidFill>
                  <a:schemeClr val="bg2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Other past WP15 integration studies</a:t>
            </a:r>
          </a:p>
          <a:p>
            <a:pPr marL="0" indent="0" algn="l">
              <a:buNone/>
            </a:pPr>
            <a:endParaRPr lang="en-GB" sz="1800" b="1" dirty="0"/>
          </a:p>
          <a:p>
            <a:pPr algn="l"/>
            <a:endParaRPr lang="en-GB" sz="1800" b="1" dirty="0"/>
          </a:p>
          <a:p>
            <a:pPr algn="l"/>
            <a:endParaRPr lang="en-GB" sz="1800" b="1" dirty="0"/>
          </a:p>
        </p:txBody>
      </p:sp>
      <p:sp>
        <p:nvSpPr>
          <p:cNvPr id="12" name="Title 5">
            <a:extLst>
              <a:ext uri="{FF2B5EF4-FFF2-40B4-BE49-F238E27FC236}">
                <a16:creationId xmlns:a16="http://schemas.microsoft.com/office/drawing/2014/main" id="{48BCCC0F-E2AD-0698-8327-1E9D2F5E76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</p:spPr>
        <p:txBody>
          <a:bodyPr/>
          <a:lstStyle/>
          <a:p>
            <a:r>
              <a:rPr lang="en-US" dirty="0"/>
              <a:t>60 A Power Converters Replacement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752019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641A0CA-6008-D669-91C9-2645C54A96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Miguel Navarro Baeza WP15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F211850-0065-5E34-2817-182716A9D0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1FD89-4109-422B-9C89-BE632EB1D018}" type="slidenum">
              <a:rPr lang="en-GB" smtClean="0"/>
              <a:t>3</a:t>
            </a:fld>
            <a:endParaRPr lang="en-GB"/>
          </a:p>
        </p:txBody>
      </p:sp>
      <p:sp>
        <p:nvSpPr>
          <p:cNvPr id="7" name="Title 5">
            <a:extLst>
              <a:ext uri="{FF2B5EF4-FFF2-40B4-BE49-F238E27FC236}">
                <a16:creationId xmlns:a16="http://schemas.microsoft.com/office/drawing/2014/main" id="{D18854F4-69F1-0B6F-1730-E1020DBD4D9E}"/>
              </a:ext>
            </a:extLst>
          </p:cNvPr>
          <p:cNvSpPr txBox="1">
            <a:spLocks/>
          </p:cNvSpPr>
          <p:nvPr/>
        </p:nvSpPr>
        <p:spPr>
          <a:xfrm>
            <a:off x="764400" y="106237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dirty="0"/>
              <a:t>Equipment Integration Note v0.1</a:t>
            </a:r>
          </a:p>
          <a:p>
            <a:r>
              <a:rPr lang="en-GB" sz="1600" dirty="0"/>
              <a:t>Integration of the R2E-HL-LHC60A-10V Power converters in the HL-LHC Machine</a:t>
            </a:r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56DD1031-DB17-4351-1A96-8A0232A227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914401"/>
            <a:ext cx="7920000" cy="2953493"/>
          </a:xfrm>
        </p:spPr>
        <p:txBody>
          <a:bodyPr>
            <a:normAutofit/>
          </a:bodyPr>
          <a:lstStyle/>
          <a:p>
            <a:pPr algn="just"/>
            <a:r>
              <a:rPr lang="en-GB" sz="1600" dirty="0"/>
              <a:t>The document details the current situation of LHC60A-08V converters, technical information, current configuration and placement under LHC dipoles. </a:t>
            </a:r>
          </a:p>
          <a:p>
            <a:pPr algn="just"/>
            <a:r>
              <a:rPr lang="en-GB" sz="1600" dirty="0"/>
              <a:t>Introduces the R2E-HL-LHC60A-10V power converters, installation plan, and considerations for radiation tolerance. </a:t>
            </a:r>
          </a:p>
          <a:p>
            <a:pPr algn="just"/>
            <a:r>
              <a:rPr lang="en-GB" sz="1600" dirty="0"/>
              <a:t>Presents the R2E-HL-LHC60A-10V integration. </a:t>
            </a:r>
          </a:p>
          <a:p>
            <a:pPr lvl="1" algn="just"/>
            <a:r>
              <a:rPr lang="en-GB" sz="1400" dirty="0">
                <a:sym typeface="Wingdings" panose="05000000000000000000" pitchFamily="2" charset="2"/>
              </a:rPr>
              <a:t>Overview of the installation distribution</a:t>
            </a:r>
          </a:p>
          <a:p>
            <a:pPr lvl="1" algn="just"/>
            <a:r>
              <a:rPr lang="en-GB" sz="1400" dirty="0">
                <a:sym typeface="Wingdings" panose="05000000000000000000" pitchFamily="2" charset="2"/>
              </a:rPr>
              <a:t>Updated rack dimensions and available space</a:t>
            </a:r>
          </a:p>
          <a:p>
            <a:pPr lvl="1" algn="just"/>
            <a:r>
              <a:rPr lang="en-GB" sz="1400" dirty="0">
                <a:sym typeface="Wingdings" panose="05000000000000000000" pitchFamily="2" charset="2"/>
              </a:rPr>
              <a:t>Cable connections for new installation</a:t>
            </a:r>
          </a:p>
          <a:p>
            <a:pPr lvl="1" algn="just"/>
            <a:r>
              <a:rPr lang="en-GB" sz="1400" dirty="0">
                <a:sym typeface="Wingdings" panose="05000000000000000000" pitchFamily="2" charset="2"/>
              </a:rPr>
              <a:t>Location of the power converters</a:t>
            </a:r>
          </a:p>
          <a:p>
            <a:pPr lvl="1" algn="just"/>
            <a:r>
              <a:rPr lang="en-GB" sz="1400" dirty="0">
                <a:sym typeface="Wingdings" panose="05000000000000000000" pitchFamily="2" charset="2"/>
              </a:rPr>
              <a:t>Impacted 60A circuits (Not in this version. TBD by SY-EPC if included in next version)</a:t>
            </a:r>
            <a:endParaRPr lang="en-GB" sz="1800" b="1" dirty="0"/>
          </a:p>
          <a:p>
            <a:pPr marL="0" indent="0" algn="l">
              <a:buNone/>
            </a:pPr>
            <a:endParaRPr lang="en-GB" sz="1800" b="1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66BC523-F28E-BCFE-DA99-B326D6BE7C1F}"/>
              </a:ext>
            </a:extLst>
          </p:cNvPr>
          <p:cNvSpPr/>
          <p:nvPr/>
        </p:nvSpPr>
        <p:spPr>
          <a:xfrm>
            <a:off x="3801078" y="3961802"/>
            <a:ext cx="1656184" cy="360040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9819C26-BAC6-4848-95A8-1D6D6B8FD321}"/>
              </a:ext>
            </a:extLst>
          </p:cNvPr>
          <p:cNvSpPr txBox="1"/>
          <p:nvPr/>
        </p:nvSpPr>
        <p:spPr>
          <a:xfrm>
            <a:off x="3801078" y="3961802"/>
            <a:ext cx="165618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ctr">
              <a:buNone/>
            </a:pPr>
            <a:r>
              <a:rPr lang="en-GB" sz="1800" b="1" kern="1400" dirty="0">
                <a:solidFill>
                  <a:schemeClr val="bg2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EDMS </a:t>
            </a:r>
            <a:r>
              <a:rPr lang="en-GB" sz="1800" b="1" kern="1400" dirty="0">
                <a:solidFill>
                  <a:schemeClr val="bg2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3000546</a:t>
            </a:r>
            <a:r>
              <a:rPr lang="en-GB" sz="1800" b="1" kern="1400" dirty="0">
                <a:solidFill>
                  <a:schemeClr val="bg2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5289630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641A0CA-6008-D669-91C9-2645C54A96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Miguel Navarro Baeza WP15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F211850-0065-5E34-2817-182716A9D0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1FD89-4109-422B-9C89-BE632EB1D018}" type="slidenum">
              <a:rPr lang="en-GB" smtClean="0"/>
              <a:t>4</a:t>
            </a:fld>
            <a:endParaRPr lang="en-GB"/>
          </a:p>
        </p:txBody>
      </p:sp>
      <p:sp>
        <p:nvSpPr>
          <p:cNvPr id="7" name="Title 5">
            <a:extLst>
              <a:ext uri="{FF2B5EF4-FFF2-40B4-BE49-F238E27FC236}">
                <a16:creationId xmlns:a16="http://schemas.microsoft.com/office/drawing/2014/main" id="{D18854F4-69F1-0B6F-1730-E1020DBD4D9E}"/>
              </a:ext>
            </a:extLst>
          </p:cNvPr>
          <p:cNvSpPr txBox="1">
            <a:spLocks/>
          </p:cNvSpPr>
          <p:nvPr/>
        </p:nvSpPr>
        <p:spPr>
          <a:xfrm>
            <a:off x="764400" y="106237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000" dirty="0"/>
              <a:t>Current situation of LHC60A-08V converters</a:t>
            </a:r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56DD1031-DB17-4351-1A96-8A0232A227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685027"/>
            <a:ext cx="7920000" cy="1382668"/>
          </a:xfrm>
        </p:spPr>
        <p:txBody>
          <a:bodyPr>
            <a:normAutofit/>
          </a:bodyPr>
          <a:lstStyle/>
          <a:p>
            <a:pPr algn="just"/>
            <a:r>
              <a:rPr lang="en-GB" sz="1600" dirty="0"/>
              <a:t>Installed </a:t>
            </a:r>
            <a:r>
              <a:rPr lang="en-GB" sz="1600" b="1" dirty="0"/>
              <a:t>4x in a row within 1x rack under the LHC dipoles </a:t>
            </a:r>
            <a:r>
              <a:rPr lang="en-GB" sz="1600" dirty="0"/>
              <a:t>in the LHC ARCs.</a:t>
            </a:r>
          </a:p>
          <a:p>
            <a:pPr algn="just"/>
            <a:r>
              <a:rPr lang="en-GB" sz="1600" dirty="0"/>
              <a:t>Dimensions of RYLA rack power converter: width=3m, height=0.36m, depth=0.53m.</a:t>
            </a:r>
          </a:p>
          <a:p>
            <a:pPr algn="just"/>
            <a:r>
              <a:rPr lang="en-GB" sz="1600" dirty="0"/>
              <a:t>Type of equipment in the LDB: HCRYLA_ .</a:t>
            </a:r>
          </a:p>
          <a:p>
            <a:pPr algn="just"/>
            <a:r>
              <a:rPr lang="en-GB" sz="1600" dirty="0"/>
              <a:t>Simplified 3D model SmarTeam reference: ST0029024_01.</a:t>
            </a:r>
          </a:p>
          <a:p>
            <a:pPr lvl="1" algn="just"/>
            <a:endParaRPr lang="en-GB" sz="1400" dirty="0">
              <a:sym typeface="Wingdings" panose="05000000000000000000" pitchFamily="2" charset="2"/>
            </a:endParaRPr>
          </a:p>
          <a:p>
            <a:pPr algn="l"/>
            <a:endParaRPr lang="en-GB" sz="1800" b="1" dirty="0"/>
          </a:p>
          <a:p>
            <a:pPr algn="l"/>
            <a:endParaRPr lang="en-GB" sz="1800" b="1" dirty="0"/>
          </a:p>
          <a:p>
            <a:pPr marL="0" indent="0" algn="l">
              <a:buNone/>
            </a:pPr>
            <a:endParaRPr lang="en-GB" sz="1800" b="1" dirty="0"/>
          </a:p>
          <a:p>
            <a:pPr algn="l"/>
            <a:endParaRPr lang="en-GB" sz="1800" b="1" dirty="0"/>
          </a:p>
          <a:p>
            <a:pPr algn="l"/>
            <a:endParaRPr lang="en-GB" sz="1800" b="1" dirty="0"/>
          </a:p>
        </p:txBody>
      </p:sp>
      <p:pic>
        <p:nvPicPr>
          <p:cNvPr id="3" name="Picture 2" descr="A close-up of a machine&#10;&#10;Description automatically generated">
            <a:extLst>
              <a:ext uri="{FF2B5EF4-FFF2-40B4-BE49-F238E27FC236}">
                <a16:creationId xmlns:a16="http://schemas.microsoft.com/office/drawing/2014/main" id="{D5C2D2F0-868A-598B-7B4B-C923F3CFD09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2244" y="1923679"/>
            <a:ext cx="5639512" cy="2534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83083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641A0CA-6008-D669-91C9-2645C54A96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Miguel Navarro Baeza WP15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F211850-0065-5E34-2817-182716A9D0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1FD89-4109-422B-9C89-BE632EB1D018}" type="slidenum">
              <a:rPr lang="en-GB" smtClean="0"/>
              <a:t>5</a:t>
            </a:fld>
            <a:endParaRPr lang="en-GB"/>
          </a:p>
        </p:txBody>
      </p:sp>
      <p:sp>
        <p:nvSpPr>
          <p:cNvPr id="7" name="Title 5">
            <a:extLst>
              <a:ext uri="{FF2B5EF4-FFF2-40B4-BE49-F238E27FC236}">
                <a16:creationId xmlns:a16="http://schemas.microsoft.com/office/drawing/2014/main" id="{D18854F4-69F1-0B6F-1730-E1020DBD4D9E}"/>
              </a:ext>
            </a:extLst>
          </p:cNvPr>
          <p:cNvSpPr txBox="1">
            <a:spLocks/>
          </p:cNvSpPr>
          <p:nvPr/>
        </p:nvSpPr>
        <p:spPr>
          <a:xfrm>
            <a:off x="764400" y="106237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000" dirty="0"/>
              <a:t>Current situation of LHC60A-08V converters</a:t>
            </a:r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56DD1031-DB17-4351-1A96-8A0232A227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892673"/>
            <a:ext cx="7920000" cy="1382668"/>
          </a:xfrm>
        </p:spPr>
        <p:txBody>
          <a:bodyPr>
            <a:normAutofit/>
          </a:bodyPr>
          <a:lstStyle/>
          <a:p>
            <a:pPr algn="just"/>
            <a:r>
              <a:rPr lang="en-GB" sz="1600" dirty="0"/>
              <a:t>Occupy the space beneath the second dipole (positioned between quadrupoles)</a:t>
            </a:r>
          </a:p>
          <a:p>
            <a:pPr algn="just"/>
            <a:r>
              <a:rPr lang="en-GB" sz="1600" dirty="0">
                <a:sym typeface="Wingdings" panose="05000000000000000000" pitchFamily="2" charset="2"/>
              </a:rPr>
              <a:t>No racks present in the surroundings – low risk of interference</a:t>
            </a:r>
            <a:endParaRPr lang="en-GB" sz="1400" dirty="0">
              <a:sym typeface="Wingdings" panose="05000000000000000000" pitchFamily="2" charset="2"/>
            </a:endParaRPr>
          </a:p>
          <a:p>
            <a:pPr algn="l"/>
            <a:endParaRPr lang="en-GB" sz="1800" b="1" dirty="0"/>
          </a:p>
          <a:p>
            <a:pPr algn="l"/>
            <a:endParaRPr lang="en-GB" sz="1800" b="1" dirty="0"/>
          </a:p>
          <a:p>
            <a:pPr marL="0" indent="0" algn="l">
              <a:buNone/>
            </a:pPr>
            <a:endParaRPr lang="en-GB" sz="1800" b="1" dirty="0"/>
          </a:p>
          <a:p>
            <a:pPr algn="l"/>
            <a:endParaRPr lang="en-GB" sz="1800" b="1" dirty="0"/>
          </a:p>
          <a:p>
            <a:pPr algn="l"/>
            <a:endParaRPr lang="en-GB" sz="1800" b="1" dirty="0"/>
          </a:p>
        </p:txBody>
      </p:sp>
      <p:pic>
        <p:nvPicPr>
          <p:cNvPr id="2" name="Picture 1" descr="A diagram of a cell&#10;&#10;Description automatically generated">
            <a:extLst>
              <a:ext uri="{FF2B5EF4-FFF2-40B4-BE49-F238E27FC236}">
                <a16:creationId xmlns:a16="http://schemas.microsoft.com/office/drawing/2014/main" id="{A1ED1E65-1981-CEE1-A53C-B4355E360E6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7505" y="1719007"/>
            <a:ext cx="6193790" cy="197548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7655385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641A0CA-6008-D669-91C9-2645C54A96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Miguel Navarro Baeza WP15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F211850-0065-5E34-2817-182716A9D0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1FD89-4109-422B-9C89-BE632EB1D018}" type="slidenum">
              <a:rPr lang="en-GB" smtClean="0"/>
              <a:t>6</a:t>
            </a:fld>
            <a:endParaRPr lang="en-GB"/>
          </a:p>
        </p:txBody>
      </p:sp>
      <p:sp>
        <p:nvSpPr>
          <p:cNvPr id="7" name="Title 5">
            <a:extLst>
              <a:ext uri="{FF2B5EF4-FFF2-40B4-BE49-F238E27FC236}">
                <a16:creationId xmlns:a16="http://schemas.microsoft.com/office/drawing/2014/main" id="{D18854F4-69F1-0B6F-1730-E1020DBD4D9E}"/>
              </a:ext>
            </a:extLst>
          </p:cNvPr>
          <p:cNvSpPr txBox="1">
            <a:spLocks/>
          </p:cNvSpPr>
          <p:nvPr/>
        </p:nvSpPr>
        <p:spPr>
          <a:xfrm>
            <a:off x="764400" y="104688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000" dirty="0"/>
              <a:t>R2E-HL-LHC60A-10V integration</a:t>
            </a:r>
          </a:p>
        </p:txBody>
      </p:sp>
      <p:sp>
        <p:nvSpPr>
          <p:cNvPr id="18" name="Content Placeholder 1">
            <a:extLst>
              <a:ext uri="{FF2B5EF4-FFF2-40B4-BE49-F238E27FC236}">
                <a16:creationId xmlns:a16="http://schemas.microsoft.com/office/drawing/2014/main" id="{3AF37F28-BCC7-CDC3-A4F4-B60F9D00DD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7544" y="684384"/>
            <a:ext cx="7920000" cy="1550525"/>
          </a:xfrm>
        </p:spPr>
        <p:txBody>
          <a:bodyPr>
            <a:normAutofit/>
          </a:bodyPr>
          <a:lstStyle/>
          <a:p>
            <a:pPr algn="just"/>
            <a:r>
              <a:rPr lang="en-GB" sz="1600" b="1" dirty="0"/>
              <a:t>144x</a:t>
            </a:r>
            <a:r>
              <a:rPr lang="en-GB" sz="1600" dirty="0"/>
              <a:t> R2E-HL-LHC60A-10V power converters installed in </a:t>
            </a:r>
            <a:r>
              <a:rPr lang="en-GB" sz="1600" b="1" dirty="0"/>
              <a:t>36x RYLAC racks </a:t>
            </a:r>
            <a:r>
              <a:rPr lang="en-GB" sz="1600" dirty="0"/>
              <a:t>under the LHC dipoles in the LHC ARCs around IP1, IP2 &amp; IP5. </a:t>
            </a:r>
          </a:p>
          <a:p>
            <a:pPr lvl="1" algn="just"/>
            <a:r>
              <a:rPr lang="en-GB" sz="1200" b="1" dirty="0"/>
              <a:t>72x</a:t>
            </a:r>
            <a:r>
              <a:rPr lang="en-GB" sz="1200" dirty="0"/>
              <a:t> installed for </a:t>
            </a:r>
            <a:r>
              <a:rPr lang="en-GB" sz="1200" b="1" dirty="0"/>
              <a:t>radiation purposes</a:t>
            </a:r>
            <a:r>
              <a:rPr lang="en-GB" sz="1200" dirty="0"/>
              <a:t>, </a:t>
            </a:r>
          </a:p>
          <a:p>
            <a:pPr lvl="1" algn="just"/>
            <a:r>
              <a:rPr lang="en-GB" sz="1200" b="1" dirty="0"/>
              <a:t>72x </a:t>
            </a:r>
            <a:r>
              <a:rPr lang="en-GB" sz="1200" dirty="0"/>
              <a:t>installed as </a:t>
            </a:r>
            <a:r>
              <a:rPr lang="en-GB" sz="1200" b="1" dirty="0"/>
              <a:t>rotation units </a:t>
            </a:r>
            <a:r>
              <a:rPr lang="en-GB" sz="1200" dirty="0"/>
              <a:t>(replacement of the radiation purpose units)</a:t>
            </a:r>
          </a:p>
          <a:p>
            <a:pPr algn="just"/>
            <a:r>
              <a:rPr lang="en-GB" sz="1600" dirty="0"/>
              <a:t>3D model SmarTeam reference used for integration studies is: </a:t>
            </a:r>
            <a:r>
              <a:rPr lang="en-GB" sz="1600" b="1" dirty="0"/>
              <a:t>ST1466988_01</a:t>
            </a:r>
            <a:r>
              <a:rPr lang="en-GB" sz="1600" dirty="0"/>
              <a:t>.</a:t>
            </a:r>
          </a:p>
          <a:p>
            <a:pPr algn="l"/>
            <a:endParaRPr lang="en-GB" sz="1800" b="1" dirty="0"/>
          </a:p>
          <a:p>
            <a:pPr marL="0" indent="0" algn="l">
              <a:buNone/>
            </a:pPr>
            <a:endParaRPr lang="en-GB" sz="1800" b="1" dirty="0"/>
          </a:p>
          <a:p>
            <a:pPr algn="l"/>
            <a:endParaRPr lang="en-GB" sz="1800" b="1" dirty="0"/>
          </a:p>
          <a:p>
            <a:pPr algn="l"/>
            <a:endParaRPr lang="en-GB" sz="1800" b="1" dirty="0"/>
          </a:p>
        </p:txBody>
      </p:sp>
      <p:pic>
        <p:nvPicPr>
          <p:cNvPr id="19" name="Picture 18" descr="A diagram of a power supply&#10;&#10;Description automatically generated">
            <a:extLst>
              <a:ext uri="{FF2B5EF4-FFF2-40B4-BE49-F238E27FC236}">
                <a16:creationId xmlns:a16="http://schemas.microsoft.com/office/drawing/2014/main" id="{638E5AC2-F0BC-2558-9D7F-4947795F12B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958"/>
          <a:stretch/>
        </p:blipFill>
        <p:spPr bwMode="auto">
          <a:xfrm>
            <a:off x="2158752" y="1857208"/>
            <a:ext cx="6119495" cy="304505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3992671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641A0CA-6008-D669-91C9-2645C54A96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Miguel Navarro Baeza WP15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F211850-0065-5E34-2817-182716A9D0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1FD89-4109-422B-9C89-BE632EB1D018}" type="slidenum">
              <a:rPr lang="en-GB" smtClean="0"/>
              <a:t>7</a:t>
            </a:fld>
            <a:endParaRPr lang="en-GB"/>
          </a:p>
        </p:txBody>
      </p:sp>
      <p:sp>
        <p:nvSpPr>
          <p:cNvPr id="7" name="Title 5">
            <a:extLst>
              <a:ext uri="{FF2B5EF4-FFF2-40B4-BE49-F238E27FC236}">
                <a16:creationId xmlns:a16="http://schemas.microsoft.com/office/drawing/2014/main" id="{D18854F4-69F1-0B6F-1730-E1020DBD4D9E}"/>
              </a:ext>
            </a:extLst>
          </p:cNvPr>
          <p:cNvSpPr txBox="1">
            <a:spLocks/>
          </p:cNvSpPr>
          <p:nvPr/>
        </p:nvSpPr>
        <p:spPr>
          <a:xfrm>
            <a:off x="764400" y="104688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000" dirty="0"/>
              <a:t>Overview of the installation distribution</a:t>
            </a:r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C191258C-3568-C9F9-D650-89D6D928170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9584900"/>
              </p:ext>
            </p:extLst>
          </p:nvPr>
        </p:nvGraphicFramePr>
        <p:xfrm>
          <a:off x="267753" y="842346"/>
          <a:ext cx="8568952" cy="331358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99656">
                  <a:extLst>
                    <a:ext uri="{9D8B030D-6E8A-4147-A177-3AD203B41FA5}">
                      <a16:colId xmlns:a16="http://schemas.microsoft.com/office/drawing/2014/main" val="292229097"/>
                    </a:ext>
                  </a:extLst>
                </a:gridCol>
                <a:gridCol w="975444">
                  <a:extLst>
                    <a:ext uri="{9D8B030D-6E8A-4147-A177-3AD203B41FA5}">
                      <a16:colId xmlns:a16="http://schemas.microsoft.com/office/drawing/2014/main" val="2946092749"/>
                    </a:ext>
                  </a:extLst>
                </a:gridCol>
                <a:gridCol w="1683886">
                  <a:extLst>
                    <a:ext uri="{9D8B030D-6E8A-4147-A177-3AD203B41FA5}">
                      <a16:colId xmlns:a16="http://schemas.microsoft.com/office/drawing/2014/main" val="4225933800"/>
                    </a:ext>
                  </a:extLst>
                </a:gridCol>
                <a:gridCol w="2144908">
                  <a:extLst>
                    <a:ext uri="{9D8B030D-6E8A-4147-A177-3AD203B41FA5}">
                      <a16:colId xmlns:a16="http://schemas.microsoft.com/office/drawing/2014/main" val="3514634924"/>
                    </a:ext>
                  </a:extLst>
                </a:gridCol>
                <a:gridCol w="2265058">
                  <a:extLst>
                    <a:ext uri="{9D8B030D-6E8A-4147-A177-3AD203B41FA5}">
                      <a16:colId xmlns:a16="http://schemas.microsoft.com/office/drawing/2014/main" val="3870749580"/>
                    </a:ext>
                  </a:extLst>
                </a:gridCol>
              </a:tblGrid>
              <a:tr h="539770"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>
                          <a:effectLst/>
                        </a:rPr>
                        <a:t>Power converter type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>
                          <a:effectLst/>
                        </a:rPr>
                        <a:t>Total Quantity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>
                          <a:effectLst/>
                        </a:rPr>
                        <a:t>Circuit locations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dirty="0">
                          <a:effectLst/>
                        </a:rPr>
                        <a:t>Power Converters distribution</a:t>
                      </a:r>
                      <a:endParaRPr lang="en-GB" sz="11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>
                          <a:effectLst/>
                        </a:rPr>
                        <a:t>Dose [Gy/year]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129260611"/>
                  </a:ext>
                </a:extLst>
              </a:tr>
              <a:tr h="1214480"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kern="1400">
                          <a:effectLst/>
                        </a:rPr>
                        <a:t>R2E-HL-LHC60A-10V RPLAC (Radiation purpose)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kern="1400">
                          <a:effectLst/>
                        </a:rPr>
                        <a:t>72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kern="1400">
                          <a:effectLst/>
                        </a:rPr>
                        <a:t>Cells 12, 14 and 16 of left and right sides of IP1, IP2 and IP5.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kern="1400" dirty="0">
                          <a:effectLst/>
                        </a:rPr>
                        <a:t>4x RPLAC power converters per 1x RYLAC rack per cell.</a:t>
                      </a:r>
                      <a:endParaRPr lang="en-GB" sz="11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kern="1400">
                          <a:effectLst/>
                        </a:rPr>
                        <a:t>8x 12(L/R)2 &lt; 10</a:t>
                      </a:r>
                    </a:p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kern="1400">
                          <a:effectLst/>
                        </a:rPr>
                        <a:t>8x 12L(1/5) &lt; 10</a:t>
                      </a:r>
                    </a:p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kern="1400">
                          <a:effectLst/>
                        </a:rPr>
                        <a:t>8x 12R(1/5) &lt; 3</a:t>
                      </a:r>
                    </a:p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kern="1400">
                          <a:effectLst/>
                        </a:rPr>
                        <a:t>48x 14/16-L/R-1/2/5 &lt; 1.5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2001719"/>
                  </a:ext>
                </a:extLst>
              </a:tr>
              <a:tr h="1064544"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kern="1400">
                          <a:effectLst/>
                        </a:rPr>
                        <a:t>R2E-HL-LHC60A-10V RPLAC (Rotation Units)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kern="1400">
                          <a:effectLst/>
                        </a:rPr>
                        <a:t>72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kern="1400" dirty="0">
                          <a:effectLst/>
                        </a:rPr>
                        <a:t>Cells 18, 20 and 22 of left and right sides of IP1, IP2 and IP5. </a:t>
                      </a:r>
                    </a:p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u="sng" kern="1400" dirty="0">
                          <a:effectLst/>
                        </a:rPr>
                        <a:t>TBD in LHC Run 3.</a:t>
                      </a:r>
                      <a:endParaRPr lang="en-GB" sz="11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kern="1400" dirty="0">
                          <a:effectLst/>
                        </a:rPr>
                        <a:t>4x RPLAC power converters per 1x RYLAC rack per cell.</a:t>
                      </a:r>
                      <a:endParaRPr lang="en-GB" sz="11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kern="1400">
                          <a:effectLst/>
                        </a:rPr>
                        <a:t>0.5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597221337"/>
                  </a:ext>
                </a:extLst>
              </a:tr>
              <a:tr h="494788"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kern="1400">
                          <a:effectLst/>
                        </a:rPr>
                        <a:t>LHC60A-08V RPLA (LHC)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kern="1400">
                          <a:effectLst/>
                        </a:rPr>
                        <a:t>608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kern="1400">
                          <a:effectLst/>
                        </a:rPr>
                        <a:t>All other locations.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kern="1400">
                          <a:effectLst/>
                        </a:rPr>
                        <a:t>N/A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kern="1400" dirty="0">
                          <a:effectLst/>
                        </a:rPr>
                        <a:t>0.5</a:t>
                      </a:r>
                      <a:endParaRPr lang="en-GB" sz="11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201221116"/>
                  </a:ext>
                </a:extLst>
              </a:tr>
            </a:tbl>
          </a:graphicData>
        </a:graphic>
      </p:graphicFrame>
      <p:sp>
        <p:nvSpPr>
          <p:cNvPr id="10" name="Rectangle 9">
            <a:extLst>
              <a:ext uri="{FF2B5EF4-FFF2-40B4-BE49-F238E27FC236}">
                <a16:creationId xmlns:a16="http://schemas.microsoft.com/office/drawing/2014/main" id="{C1090690-59A9-39AB-7F87-5D8FB9DF35A9}"/>
              </a:ext>
            </a:extLst>
          </p:cNvPr>
          <p:cNvSpPr/>
          <p:nvPr/>
        </p:nvSpPr>
        <p:spPr>
          <a:xfrm>
            <a:off x="2752029" y="2571750"/>
            <a:ext cx="1656184" cy="107206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00A69276-F09F-1B9E-B4C5-971008FA3EF1}"/>
              </a:ext>
            </a:extLst>
          </p:cNvPr>
          <p:cNvCxnSpPr>
            <a:cxnSpLocks/>
            <a:endCxn id="14" idx="1"/>
          </p:cNvCxnSpPr>
          <p:nvPr/>
        </p:nvCxnSpPr>
        <p:spPr>
          <a:xfrm>
            <a:off x="4408213" y="3643818"/>
            <a:ext cx="346776" cy="85740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479FA0F5-708B-5830-03A4-961A37D939CD}"/>
              </a:ext>
            </a:extLst>
          </p:cNvPr>
          <p:cNvSpPr txBox="1"/>
          <p:nvPr/>
        </p:nvSpPr>
        <p:spPr>
          <a:xfrm>
            <a:off x="4754989" y="4239611"/>
            <a:ext cx="381642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u="sng" dirty="0"/>
              <a:t>Working assumption: 72x rotation units can be positioned "in series" with the first 72x units</a:t>
            </a:r>
          </a:p>
        </p:txBody>
      </p:sp>
    </p:spTree>
    <p:extLst>
      <p:ext uri="{BB962C8B-B14F-4D97-AF65-F5344CB8AC3E}">
        <p14:creationId xmlns:p14="http://schemas.microsoft.com/office/powerpoint/2010/main" val="2380262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641A0CA-6008-D669-91C9-2645C54A96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Miguel Navarro Baeza WP15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F211850-0065-5E34-2817-182716A9D0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1FD89-4109-422B-9C89-BE632EB1D018}" type="slidenum">
              <a:rPr lang="en-GB" smtClean="0"/>
              <a:t>8</a:t>
            </a:fld>
            <a:endParaRPr lang="en-GB"/>
          </a:p>
        </p:txBody>
      </p:sp>
      <p:sp>
        <p:nvSpPr>
          <p:cNvPr id="7" name="Title 5">
            <a:extLst>
              <a:ext uri="{FF2B5EF4-FFF2-40B4-BE49-F238E27FC236}">
                <a16:creationId xmlns:a16="http://schemas.microsoft.com/office/drawing/2014/main" id="{D18854F4-69F1-0B6F-1730-E1020DBD4D9E}"/>
              </a:ext>
            </a:extLst>
          </p:cNvPr>
          <p:cNvSpPr txBox="1">
            <a:spLocks/>
          </p:cNvSpPr>
          <p:nvPr/>
        </p:nvSpPr>
        <p:spPr>
          <a:xfrm>
            <a:off x="764400" y="106237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000" dirty="0"/>
              <a:t>Updated rack dimensions and available space</a:t>
            </a:r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56DD1031-DB17-4351-1A96-8A0232A227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685027"/>
            <a:ext cx="7920000" cy="950619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en-GB" sz="1600" dirty="0"/>
              <a:t>The installation of the new power converters will replace the existing units in their current locations.</a:t>
            </a:r>
          </a:p>
          <a:p>
            <a:pPr algn="just"/>
            <a:r>
              <a:rPr lang="en-GB" sz="1600" dirty="0"/>
              <a:t>Change in the rack dimensions, new rack being slightly deeper. The updated rack depth measures approximately 0.75 meters, an increase from the previous 0.53 meters. </a:t>
            </a:r>
          </a:p>
          <a:p>
            <a:pPr algn="just"/>
            <a:endParaRPr lang="en-GB" sz="1800" b="1" dirty="0"/>
          </a:p>
          <a:p>
            <a:pPr marL="0" indent="0" algn="l">
              <a:buNone/>
            </a:pPr>
            <a:endParaRPr lang="en-GB" sz="1800" b="1" dirty="0"/>
          </a:p>
          <a:p>
            <a:pPr algn="l"/>
            <a:endParaRPr lang="en-GB" sz="1800" b="1" dirty="0"/>
          </a:p>
          <a:p>
            <a:pPr algn="l"/>
            <a:endParaRPr lang="en-GB" sz="1800" b="1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15518C8-8B67-874E-84E0-7C2A79A941F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851670"/>
            <a:ext cx="6119495" cy="2197100"/>
          </a:xfrm>
          <a:prstGeom prst="rect">
            <a:avLst/>
          </a:prstGeom>
          <a:noFill/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A694894F-0F07-C8C6-2A19-BDEDCD1478D3}"/>
              </a:ext>
            </a:extLst>
          </p:cNvPr>
          <p:cNvCxnSpPr>
            <a:cxnSpLocks/>
          </p:cNvCxnSpPr>
          <p:nvPr/>
        </p:nvCxnSpPr>
        <p:spPr>
          <a:xfrm flipV="1">
            <a:off x="2987824" y="3075806"/>
            <a:ext cx="504056" cy="28803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6681DDD0-C88D-3317-B2C6-C1CD9AA22482}"/>
              </a:ext>
            </a:extLst>
          </p:cNvPr>
          <p:cNvCxnSpPr>
            <a:cxnSpLocks/>
          </p:cNvCxnSpPr>
          <p:nvPr/>
        </p:nvCxnSpPr>
        <p:spPr>
          <a:xfrm flipV="1">
            <a:off x="3059832" y="3507854"/>
            <a:ext cx="864096" cy="21602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155326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641A0CA-6008-D669-91C9-2645C54A96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Miguel Navarro Baeza WP15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F211850-0065-5E34-2817-182716A9D0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1FD89-4109-422B-9C89-BE632EB1D018}" type="slidenum">
              <a:rPr lang="en-GB" smtClean="0"/>
              <a:t>9</a:t>
            </a:fld>
            <a:endParaRPr lang="en-GB"/>
          </a:p>
        </p:txBody>
      </p:sp>
      <p:sp>
        <p:nvSpPr>
          <p:cNvPr id="7" name="Title 5">
            <a:extLst>
              <a:ext uri="{FF2B5EF4-FFF2-40B4-BE49-F238E27FC236}">
                <a16:creationId xmlns:a16="http://schemas.microsoft.com/office/drawing/2014/main" id="{D18854F4-69F1-0B6F-1730-E1020DBD4D9E}"/>
              </a:ext>
            </a:extLst>
          </p:cNvPr>
          <p:cNvSpPr txBox="1">
            <a:spLocks/>
          </p:cNvSpPr>
          <p:nvPr/>
        </p:nvSpPr>
        <p:spPr>
          <a:xfrm>
            <a:off x="764400" y="106237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000" dirty="0"/>
              <a:t>Cable connections</a:t>
            </a:r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56DD1031-DB17-4351-1A96-8A0232A227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685027"/>
            <a:ext cx="7920000" cy="1742081"/>
          </a:xfrm>
        </p:spPr>
        <p:txBody>
          <a:bodyPr>
            <a:normAutofit/>
          </a:bodyPr>
          <a:lstStyle/>
          <a:p>
            <a:pPr algn="just"/>
            <a:r>
              <a:rPr lang="en-GB" sz="1400" b="1" dirty="0"/>
              <a:t>AC, Leads &amp; WFIP Cables update: </a:t>
            </a:r>
            <a:r>
              <a:rPr lang="en-GB" sz="1400" dirty="0"/>
              <a:t>connectors and their respective locations remain virtually unchanged from the previous configuration. This allows the continued use of the existing cables </a:t>
            </a:r>
            <a:r>
              <a:rPr lang="en-GB" sz="1400" dirty="0">
                <a:sym typeface="Wingdings" panose="05000000000000000000" pitchFamily="2" charset="2"/>
              </a:rPr>
              <a:t> no </a:t>
            </a:r>
            <a:r>
              <a:rPr lang="en-GB" sz="1400" dirty="0"/>
              <a:t>re-cabling efforts.</a:t>
            </a:r>
          </a:p>
          <a:p>
            <a:pPr algn="just"/>
            <a:endParaRPr lang="en-GB" sz="1400" dirty="0"/>
          </a:p>
          <a:p>
            <a:pPr algn="just"/>
            <a:r>
              <a:rPr lang="en-GB" sz="1400" b="1" dirty="0"/>
              <a:t>DC Connection update:</a:t>
            </a:r>
            <a:r>
              <a:rPr lang="en-GB" sz="1400" dirty="0"/>
              <a:t> Change in the existing DC connector type, which will need to be performed by SY-EPC. </a:t>
            </a:r>
          </a:p>
          <a:p>
            <a:pPr marL="0" indent="0" algn="l">
              <a:buNone/>
            </a:pPr>
            <a:endParaRPr lang="en-GB" sz="1800" b="1" dirty="0"/>
          </a:p>
          <a:p>
            <a:pPr algn="l"/>
            <a:endParaRPr lang="en-GB" sz="1800" b="1" dirty="0"/>
          </a:p>
          <a:p>
            <a:pPr algn="l"/>
            <a:endParaRPr lang="en-GB" sz="1800" b="1" dirty="0"/>
          </a:p>
        </p:txBody>
      </p:sp>
      <p:pic>
        <p:nvPicPr>
          <p:cNvPr id="2" name="Picture 1" descr="A diagram of a computer component&#10;&#10;Description automatically generated">
            <a:extLst>
              <a:ext uri="{FF2B5EF4-FFF2-40B4-BE49-F238E27FC236}">
                <a16:creationId xmlns:a16="http://schemas.microsoft.com/office/drawing/2014/main" id="{599F3454-6B83-757F-7834-022BC6C05A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11935" y="2285379"/>
            <a:ext cx="6120130" cy="20313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177957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CERN logo, 16:9 format</Description0>
    <Note xmlns="8946e33d-fd2f-4ae4-8ee9-d90c129cdf9e">For external collaborators: you may replace the CERN logo by your home institute logo if needed
https://edms.cern.ch/document/1586456/</Note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FAF4CCA9-6824-4E14-B8F9-6E0278422E3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E21DCB4E-5F44-49E2-937F-E6AC00142344}">
  <ds:schemaRefs>
    <ds:schemaRef ds:uri="http://purl.org/dc/elements/1.1/"/>
    <ds:schemaRef ds:uri="8946e33d-fd2f-4ae4-8ee9-d90c129cdf9e"/>
    <ds:schemaRef ds:uri="http://schemas.microsoft.com/office/2006/documentManagement/types"/>
    <ds:schemaRef ds:uri="http://www.w3.org/XML/1998/namespace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purl.org/dc/dcmitype/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08F26443-B57E-462D-8A1B-8B66904E8E2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13728</TotalTime>
  <Words>1118</Words>
  <Application>Microsoft Office PowerPoint</Application>
  <PresentationFormat>On-screen Show (16:9)</PresentationFormat>
  <Paragraphs>288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Arial</vt:lpstr>
      <vt:lpstr>Calibri</vt:lpstr>
      <vt:lpstr>Wingdings</vt:lpstr>
      <vt:lpstr>Thème Office</vt:lpstr>
      <vt:lpstr>PowerPoint Presentation</vt:lpstr>
      <vt:lpstr>60 A Power Converters Replacement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60 A Integration - Next Steps</vt:lpstr>
      <vt:lpstr>Thanks!</vt:lpstr>
      <vt:lpstr>Spare Slides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HL-LHC_Update_Integration_Electrical_Layout_UJ14_UJ16_UL14_UL16_UJ56_UL557_RR73_RR77_20231110</dc:title>
  <dc:creator>miguel.navarro.baeza@cern.ch</dc:creator>
  <cp:lastModifiedBy>Miguel Navarro Baeza</cp:lastModifiedBy>
  <cp:revision>606</cp:revision>
  <dcterms:created xsi:type="dcterms:W3CDTF">2016-02-12T09:02:01Z</dcterms:created>
  <dcterms:modified xsi:type="dcterms:W3CDTF">2023-11-24T09:12:38Z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