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305" r:id="rId6"/>
    <p:sldId id="308" r:id="rId7"/>
    <p:sldId id="309" r:id="rId8"/>
    <p:sldId id="304" r:id="rId9"/>
    <p:sldId id="298" r:id="rId10"/>
    <p:sldId id="277" r:id="rId11"/>
    <p:sldId id="302" r:id="rId12"/>
    <p:sldId id="280" r:id="rId13"/>
    <p:sldId id="29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68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3496" TargetMode="External"/><Relationship Id="rId7" Type="http://schemas.openxmlformats.org/officeDocument/2006/relationships/hyperlink" Target="https://porlandi.web.cern.ch/LHC_equipements.htm" TargetMode="External"/><Relationship Id="rId2" Type="http://schemas.openxmlformats.org/officeDocument/2006/relationships/hyperlink" Target="https://edms.cern.ch/document/183678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89129" TargetMode="External"/><Relationship Id="rId5" Type="http://schemas.openxmlformats.org/officeDocument/2006/relationships/hyperlink" Target="https://edms.cern.ch/document/1904620" TargetMode="External"/><Relationship Id="rId4" Type="http://schemas.openxmlformats.org/officeDocument/2006/relationships/hyperlink" Target="https://edms.cern.ch/document/183681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8037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891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89906" TargetMode="External"/><Relationship Id="rId3" Type="http://schemas.openxmlformats.org/officeDocument/2006/relationships/hyperlink" Target="https://edms.cern.ch/document/1758110" TargetMode="External"/><Relationship Id="rId7" Type="http://schemas.openxmlformats.org/officeDocument/2006/relationships/hyperlink" Target="https://edms.cern.ch/document/1836818" TargetMode="External"/><Relationship Id="rId2" Type="http://schemas.openxmlformats.org/officeDocument/2006/relationships/hyperlink" Target="https://edms.cern.ch/document/27891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36784" TargetMode="External"/><Relationship Id="rId5" Type="http://schemas.openxmlformats.org/officeDocument/2006/relationships/hyperlink" Target="https://edms.cern.ch/document/1836699" TargetMode="External"/><Relationship Id="rId4" Type="http://schemas.openxmlformats.org/officeDocument/2006/relationships/hyperlink" Target="https://edms.cern.ch/document/175815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5500/" TargetMode="External"/><Relationship Id="rId2" Type="http://schemas.openxmlformats.org/officeDocument/2006/relationships/hyperlink" Target="https://indico.cern.ch/event/1348544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836818" TargetMode="External"/><Relationship Id="rId3" Type="http://schemas.openxmlformats.org/officeDocument/2006/relationships/hyperlink" Target="https://edms.cern.ch/document/1758110" TargetMode="External"/><Relationship Id="rId7" Type="http://schemas.openxmlformats.org/officeDocument/2006/relationships/hyperlink" Target="https://edms.cern.ch/document/2113496" TargetMode="External"/><Relationship Id="rId2" Type="http://schemas.openxmlformats.org/officeDocument/2006/relationships/hyperlink" Target="https://edms.cern.ch/document/27891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36784" TargetMode="External"/><Relationship Id="rId5" Type="http://schemas.openxmlformats.org/officeDocument/2006/relationships/hyperlink" Target="https://edms.cern.ch/document/1836699" TargetMode="External"/><Relationship Id="rId4" Type="http://schemas.openxmlformats.org/officeDocument/2006/relationships/hyperlink" Target="https://edms.cern.ch/document/1758153" TargetMode="External"/><Relationship Id="rId9" Type="http://schemas.openxmlformats.org/officeDocument/2006/relationships/hyperlink" Target="https://edms.cern.ch/document/298990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790648" y="3798934"/>
            <a:ext cx="6952008" cy="457726"/>
          </a:xfrm>
        </p:spPr>
        <p:txBody>
          <a:bodyPr/>
          <a:lstStyle/>
          <a:p>
            <a:r>
              <a:rPr lang="en-US" i="1" dirty="0"/>
              <a:t>Miguel Navarro Baeza, ATS-DO, HL-LHC WP15 Integration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24/11/2023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813800" cy="24649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Integration of the R2E-HL-LHC120A-10V Power Converters in HL-LHC</a:t>
            </a:r>
          </a:p>
          <a:p>
            <a:endParaRPr lang="en-GB" sz="2400" dirty="0"/>
          </a:p>
          <a:p>
            <a:r>
              <a:rPr lang="en-GB" sz="2400" b="0" i="1" dirty="0"/>
              <a:t>With inputs from WP6B (SY-EPC)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10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429773-F219-49A2-5820-C783D9D420B5}"/>
              </a:ext>
            </a:extLst>
          </p:cNvPr>
          <p:cNvSpPr txBox="1"/>
          <p:nvPr/>
        </p:nvSpPr>
        <p:spPr>
          <a:xfrm>
            <a:off x="1115616" y="1068668"/>
            <a:ext cx="69785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LHC to HL-LHC Transition: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 UL14 / UL16 / UJ14 / UJ16, </a:t>
            </a:r>
            <a:r>
              <a:rPr lang="en-US" sz="1400" dirty="0">
                <a:hlinkClick r:id="rId2"/>
              </a:rPr>
              <a:t>EDMS 1836784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 UJ56, </a:t>
            </a:r>
            <a:r>
              <a:rPr lang="en-US" sz="1400" dirty="0">
                <a:hlinkClick r:id="rId3"/>
              </a:rPr>
              <a:t>EDMS 2113496 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AREA INTEGRATION REPORT UL55 UL557, </a:t>
            </a:r>
            <a:r>
              <a:rPr lang="en-US" sz="1400" dirty="0">
                <a:hlinkClick r:id="rId3"/>
              </a:rPr>
              <a:t>EDMS </a:t>
            </a:r>
            <a:r>
              <a:rPr lang="en-US" sz="1400" dirty="0">
                <a:hlinkClick r:id="rId4"/>
              </a:rPr>
              <a:t>1836818 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HL-LHC INTEGRATION REPORT FOR INSTALLATION APPROVAL - WP11: 11T Dipole Full Assembly Integration Study, </a:t>
            </a:r>
            <a:r>
              <a:rPr lang="en-GB" sz="1400" dirty="0">
                <a:hlinkClick r:id="rId5"/>
              </a:rPr>
              <a:t>EDMS 1904620 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R2E-HL-LHC120A-10V POWER CONVERTER IN THE RR13,17,53,57,73,77, </a:t>
            </a:r>
            <a:r>
              <a:rPr lang="en-GB" sz="1400" dirty="0">
                <a:hlinkClick r:id="rId6"/>
              </a:rPr>
              <a:t>EDMS 2789129</a:t>
            </a:r>
            <a:endParaRPr lang="en-GB" sz="1400" dirty="0"/>
          </a:p>
          <a:p>
            <a:endParaRPr lang="en-US" sz="1400" dirty="0"/>
          </a:p>
          <a:p>
            <a:r>
              <a:rPr lang="en-US" sz="1400" u="sng" dirty="0"/>
              <a:t>LHC Electrical Layouts: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hlinkClick r:id="rId7"/>
              </a:rPr>
              <a:t>https://porlandi.web.cern.ch/LHC_equipements.htm</a:t>
            </a:r>
            <a:r>
              <a:rPr lang="en-US" sz="1400" dirty="0"/>
              <a:t> </a:t>
            </a:r>
            <a:endParaRPr lang="en-GB" sz="1400" dirty="0"/>
          </a:p>
          <a:p>
            <a:endParaRPr lang="en-GB" sz="1400" dirty="0"/>
          </a:p>
          <a:p>
            <a:r>
              <a:rPr lang="en-US" sz="1400" dirty="0">
                <a:hlinkClick r:id="rId2"/>
              </a:rPr>
              <a:t>  </a:t>
            </a:r>
          </a:p>
          <a:p>
            <a:endParaRPr lang="en-US" sz="1400" dirty="0">
              <a:hlinkClick r:id="rId2"/>
            </a:endParaRPr>
          </a:p>
          <a:p>
            <a:r>
              <a:rPr lang="en-US" sz="1400" dirty="0">
                <a:hlinkClick r:id="rId2"/>
              </a:rPr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295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Replacement of 124x RPLBC (LHC120A-10V) power converters in x44 RYLDA racks.</a:t>
            </a:r>
          </a:p>
          <a:p>
            <a:pPr algn="just"/>
            <a:r>
              <a:rPr lang="en-GB" sz="1600" dirty="0"/>
              <a:t>The replacement is integrated into the HL-LHC project.</a:t>
            </a:r>
          </a:p>
          <a:p>
            <a:pPr algn="just"/>
            <a:r>
              <a:rPr lang="en-GB" sz="1600" dirty="0"/>
              <a:t>RR13/RR17, RR53/RR57, RR73/RR77, UL14/UL16, USC55, UL557. </a:t>
            </a:r>
            <a:endParaRPr lang="en-GB" sz="1600" u="sng" dirty="0"/>
          </a:p>
          <a:p>
            <a:pPr algn="just"/>
            <a:r>
              <a:rPr lang="en-GB" sz="1600" dirty="0"/>
              <a:t>Includes radiation-tolerant RPLBC converters.</a:t>
            </a:r>
          </a:p>
          <a:p>
            <a:pPr algn="just"/>
            <a:r>
              <a:rPr lang="en-GB" sz="1600" dirty="0"/>
              <a:t>Before 2 or 4 PCs in a rack </a:t>
            </a:r>
            <a:r>
              <a:rPr lang="en-GB" sz="1600" dirty="0">
                <a:sym typeface="Wingdings" panose="05000000000000000000" pitchFamily="2" charset="2"/>
              </a:rPr>
              <a:t> Now o</a:t>
            </a:r>
            <a:r>
              <a:rPr lang="en-GB" sz="1600" dirty="0"/>
              <a:t>nly 3 converters can fit in new RYLDA rack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an additional rack is needed in each RR cavern.</a:t>
            </a:r>
          </a:p>
          <a:p>
            <a:pPr algn="just"/>
            <a:r>
              <a:rPr lang="en-GB" sz="1600" dirty="0"/>
              <a:t>While the new RYLDA racks will be positioned similarly, the replacement will impact the overall layout configuration.</a:t>
            </a:r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r>
              <a:rPr lang="en-GB" sz="1800" b="1" dirty="0"/>
              <a:t>Reference:</a:t>
            </a:r>
            <a:r>
              <a:rPr lang="en-GB" sz="1800" b="1" kern="1400" dirty="0">
                <a:solidFill>
                  <a:schemeClr val="dk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HL-MCF Meeting #119 (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https://indico.cern.ch/event/1280376/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120 A Power Converters Replacement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20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3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Engineering Specification Content</a:t>
            </a:r>
          </a:p>
          <a:p>
            <a:r>
              <a:rPr lang="en-US" sz="1600" dirty="0"/>
              <a:t> </a:t>
            </a:r>
            <a:r>
              <a:rPr lang="en-GB" sz="1600" dirty="0"/>
              <a:t>R2E-HL-LHC120A-10V POWER CONVERTER IN THE RR13,17,53,57,73,77</a:t>
            </a:r>
            <a:r>
              <a:rPr lang="en-US" sz="2000" dirty="0"/>
              <a:t>  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1600" dirty="0"/>
              <a:t>Describes replacement of 92x (/124x) RPLBC (LHC120A-10V) power converters </a:t>
            </a:r>
            <a:r>
              <a:rPr lang="en-GB" sz="1600" u="sng" dirty="0">
                <a:sym typeface="Wingdings" panose="05000000000000000000" pitchFamily="2" charset="2"/>
              </a:rPr>
              <a:t>o</a:t>
            </a:r>
            <a:r>
              <a:rPr lang="en-GB" sz="1600" u="sng" dirty="0"/>
              <a:t>nly in RR caverns</a:t>
            </a:r>
            <a:r>
              <a:rPr lang="en-GB" sz="1600" dirty="0"/>
              <a:t> (</a:t>
            </a:r>
            <a:r>
              <a:rPr lang="sv-SE" sz="1600" dirty="0"/>
              <a:t>RR13/RR17, RR53/RR57, RR73/RR77</a:t>
            </a:r>
            <a:r>
              <a:rPr lang="en-GB" sz="1600" dirty="0"/>
              <a:t>).</a:t>
            </a:r>
          </a:p>
          <a:p>
            <a:pPr algn="just"/>
            <a:r>
              <a:rPr lang="en-GB" sz="1600" dirty="0"/>
              <a:t>Technical details.</a:t>
            </a:r>
          </a:p>
          <a:p>
            <a:pPr algn="just"/>
            <a:r>
              <a:rPr lang="en-GB" sz="1600" dirty="0"/>
              <a:t>HL-LHC RRs layouts with reference to corresponding WP15 AIRs. </a:t>
            </a:r>
          </a:p>
          <a:p>
            <a:pPr algn="l"/>
            <a:r>
              <a:rPr lang="en-GB" sz="1600" dirty="0"/>
              <a:t>Also includes converter internal layout, cabling, connections updates</a:t>
            </a:r>
          </a:p>
          <a:p>
            <a:pPr lvl="1" algn="l"/>
            <a:r>
              <a:rPr lang="en-GB" sz="1200" dirty="0"/>
              <a:t>AC Cabling</a:t>
            </a:r>
          </a:p>
          <a:p>
            <a:pPr lvl="1" algn="l"/>
            <a:r>
              <a:rPr lang="en-GB" sz="1200" dirty="0"/>
              <a:t>DC Cabling</a:t>
            </a:r>
          </a:p>
          <a:p>
            <a:pPr lvl="1" algn="l"/>
            <a:r>
              <a:rPr lang="en-GB" sz="1200" dirty="0"/>
              <a:t>Lead Cabling</a:t>
            </a:r>
          </a:p>
          <a:p>
            <a:pPr lvl="1" algn="l"/>
            <a:r>
              <a:rPr lang="en-GB" sz="1200" dirty="0"/>
              <a:t>WORLDFIP CONNECTION</a:t>
            </a:r>
          </a:p>
          <a:p>
            <a:pPr lvl="1" algn="l"/>
            <a:r>
              <a:rPr lang="en-GB" sz="1200" dirty="0"/>
              <a:t>PIC CABLING</a:t>
            </a:r>
          </a:p>
          <a:p>
            <a:pPr marL="0" indent="0" algn="l">
              <a:buNone/>
            </a:pPr>
            <a:endParaRPr lang="en-GB" sz="1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Official updated layout </a:t>
            </a:r>
            <a:r>
              <a:rPr lang="en-GB" sz="1800" b="1" u="sng" dirty="0">
                <a:sym typeface="Wingdings" panose="05000000000000000000" pitchFamily="2" charset="2"/>
              </a:rPr>
              <a:t>ONLY</a:t>
            </a:r>
            <a:r>
              <a:rPr lang="en-GB" sz="1800" dirty="0">
                <a:sym typeface="Wingdings" panose="05000000000000000000" pitchFamily="2" charset="2"/>
              </a:rPr>
              <a:t> in </a:t>
            </a:r>
            <a:r>
              <a:rPr lang="en-GB" sz="1800" b="1" u="sng" dirty="0">
                <a:sym typeface="Wingdings" panose="05000000000000000000" pitchFamily="2" charset="2"/>
              </a:rPr>
              <a:t>WP15</a:t>
            </a:r>
            <a:r>
              <a:rPr lang="en-GB" sz="1800" u="sng" dirty="0">
                <a:sym typeface="Wingdings" panose="05000000000000000000" pitchFamily="2" charset="2"/>
              </a:rPr>
              <a:t> </a:t>
            </a:r>
            <a:r>
              <a:rPr lang="en-GB" sz="1800" b="1" u="sng" dirty="0">
                <a:sym typeface="Wingdings" panose="05000000000000000000" pitchFamily="2" charset="2"/>
              </a:rPr>
              <a:t>AIRs.</a:t>
            </a:r>
            <a:endParaRPr lang="en-GB" sz="1800" u="sng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r>
              <a:rPr lang="en-GB" sz="1800" b="1" dirty="0"/>
              <a:t>Reference:</a:t>
            </a:r>
            <a:r>
              <a:rPr lang="en-GB" sz="1800" b="1" kern="1400" dirty="0">
                <a:solidFill>
                  <a:schemeClr val="dk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EDMS </a:t>
            </a:r>
            <a:r>
              <a:rPr lang="en-GB" sz="1800" b="1" kern="14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2789129</a:t>
            </a:r>
            <a:r>
              <a:rPr lang="en-GB" sz="1800" b="1" kern="14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6BC523-F28E-BCFE-DA99-B326D6BE7C1F}"/>
              </a:ext>
            </a:extLst>
          </p:cNvPr>
          <p:cNvSpPr/>
          <p:nvPr/>
        </p:nvSpPr>
        <p:spPr>
          <a:xfrm>
            <a:off x="2267745" y="3291830"/>
            <a:ext cx="4608512" cy="36004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63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120 A Power converters integration documentation must be followed :</a:t>
            </a:r>
          </a:p>
          <a:p>
            <a:pPr marL="0" indent="0" algn="just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WP6B Engineering Specification </a:t>
            </a:r>
          </a:p>
          <a:p>
            <a:pPr marL="0" indent="0">
              <a:buNone/>
            </a:pPr>
            <a:r>
              <a:rPr lang="en-GB" sz="1600" dirty="0"/>
              <a:t>(Technical details)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WP15 Area Integration Reports</a:t>
            </a:r>
          </a:p>
          <a:p>
            <a:pPr marL="0" indent="0">
              <a:buNone/>
            </a:pPr>
            <a:r>
              <a:rPr lang="en-GB" sz="1600" dirty="0"/>
              <a:t>(Official layouts)</a:t>
            </a:r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Integration of 120 A Power Converters</a:t>
            </a:r>
            <a:endParaRPr lang="en-GB" sz="2400" dirty="0"/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E7ED854E-CA73-F377-7068-AB1FDF34B1B1}"/>
              </a:ext>
            </a:extLst>
          </p:cNvPr>
          <p:cNvSpPr/>
          <p:nvPr/>
        </p:nvSpPr>
        <p:spPr>
          <a:xfrm>
            <a:off x="4271392" y="2177740"/>
            <a:ext cx="601216" cy="601216"/>
          </a:xfrm>
          <a:prstGeom prst="plus">
            <a:avLst>
              <a:gd name="adj" fmla="val 3919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1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16764DB-0A64-FC57-8B11-D14C7B519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94930"/>
              </p:ext>
            </p:extLst>
          </p:nvPr>
        </p:nvGraphicFramePr>
        <p:xfrm>
          <a:off x="359532" y="725884"/>
          <a:ext cx="8424936" cy="3313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511">
                  <a:extLst>
                    <a:ext uri="{9D8B030D-6E8A-4147-A177-3AD203B41FA5}">
                      <a16:colId xmlns:a16="http://schemas.microsoft.com/office/drawing/2014/main" val="1578107572"/>
                    </a:ext>
                  </a:extLst>
                </a:gridCol>
                <a:gridCol w="2415789">
                  <a:extLst>
                    <a:ext uri="{9D8B030D-6E8A-4147-A177-3AD203B41FA5}">
                      <a16:colId xmlns:a16="http://schemas.microsoft.com/office/drawing/2014/main" val="1263168988"/>
                    </a:ext>
                  </a:extLst>
                </a:gridCol>
                <a:gridCol w="967779">
                  <a:extLst>
                    <a:ext uri="{9D8B030D-6E8A-4147-A177-3AD203B41FA5}">
                      <a16:colId xmlns:a16="http://schemas.microsoft.com/office/drawing/2014/main" val="1264334601"/>
                    </a:ext>
                  </a:extLst>
                </a:gridCol>
                <a:gridCol w="928823">
                  <a:extLst>
                    <a:ext uri="{9D8B030D-6E8A-4147-A177-3AD203B41FA5}">
                      <a16:colId xmlns:a16="http://schemas.microsoft.com/office/drawing/2014/main" val="1722004863"/>
                    </a:ext>
                  </a:extLst>
                </a:gridCol>
                <a:gridCol w="1525517">
                  <a:extLst>
                    <a:ext uri="{9D8B030D-6E8A-4147-A177-3AD203B41FA5}">
                      <a16:colId xmlns:a16="http://schemas.microsoft.com/office/drawing/2014/main" val="2180319490"/>
                    </a:ext>
                  </a:extLst>
                </a:gridCol>
                <a:gridCol w="1525517">
                  <a:extLst>
                    <a:ext uri="{9D8B030D-6E8A-4147-A177-3AD203B41FA5}">
                      <a16:colId xmlns:a16="http://schemas.microsoft.com/office/drawing/2014/main" val="612151725"/>
                    </a:ext>
                  </a:extLst>
                </a:gridCol>
              </a:tblGrid>
              <a:tr h="41711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Type of Document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</a:rPr>
                        <a:t>Title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</a:rPr>
                        <a:t>HL-LHC Responsible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</a:rPr>
                        <a:t>EDMS Number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EDMS Status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action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454953192"/>
                  </a:ext>
                </a:extLst>
              </a:tr>
              <a:tr h="62735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0" dirty="0">
                          <a:effectLst/>
                        </a:rPr>
                        <a:t>Engineering Specification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R2E-HL-LHC120A-10V POWER CONVERTER IN THE RR13,17,53,57,73,77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WP6B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2789129</a:t>
                      </a:r>
                      <a:r>
                        <a:rPr lang="en-GB" sz="1100" b="1" kern="14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</a:rPr>
                        <a:t>In work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to be updated by WP6B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2232195922"/>
                  </a:ext>
                </a:extLst>
              </a:tr>
              <a:tr h="378181">
                <a:tc row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</a:rPr>
                        <a:t>Area Integration Report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RR13 and RR17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1758110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981898329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RR53 and RR57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1758153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4082004464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USC55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1836699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3000857534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UL14 / UL16 / UJ14 / UJ16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1836784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6786" marR="5678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version upcoming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272074979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UL557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1836818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6786" marR="5678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version upcoming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422910036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RR73 and RR77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2989906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</a:rPr>
                        <a:t>In work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to be distributed for release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525950584"/>
                  </a:ext>
                </a:extLst>
              </a:tr>
            </a:tbl>
          </a:graphicData>
        </a:graphic>
      </p:graphicFrame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Documents for Integration of R2E-HL-LHC120A-10V Power Converters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4473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120 A Integration – Next steps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89611E-9CC2-8DA9-C1BD-E7E992EF9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b="1" dirty="0"/>
              <a:t>WP6B </a:t>
            </a:r>
            <a:r>
              <a:rPr lang="en-US" sz="1800" dirty="0"/>
              <a:t>to update Engineering Specification with links to RRs WP15 AIRs.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b="1" dirty="0"/>
              <a:t>WP15 </a:t>
            </a:r>
            <a:r>
              <a:rPr lang="en-US" sz="1800" dirty="0"/>
              <a:t>and</a:t>
            </a:r>
            <a:r>
              <a:rPr lang="en-US" sz="1800" b="1" dirty="0"/>
              <a:t> WP6B </a:t>
            </a:r>
            <a:r>
              <a:rPr lang="en-US" sz="1800" dirty="0"/>
              <a:t>to finish review process and release </a:t>
            </a:r>
            <a:r>
              <a:rPr lang="sv-SE" sz="1800" dirty="0"/>
              <a:t>RR13/RR17, RR53/RR57, </a:t>
            </a:r>
            <a:r>
              <a:rPr lang="en-US" sz="1800" dirty="0"/>
              <a:t>and USC55 AIRs (see comments in </a:t>
            </a:r>
            <a:r>
              <a:rPr lang="en-US" sz="1800" dirty="0">
                <a:hlinkClick r:id="rId2"/>
              </a:rPr>
              <a:t>Indico</a:t>
            </a:r>
            <a:r>
              <a:rPr lang="en-US" sz="1800" dirty="0"/>
              <a:t>).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b="1" dirty="0"/>
              <a:t>WP15</a:t>
            </a:r>
            <a:r>
              <a:rPr lang="en-US" sz="1800" dirty="0"/>
              <a:t> to update </a:t>
            </a:r>
            <a:r>
              <a:rPr lang="pl-PL" sz="1800" dirty="0"/>
              <a:t>UJ14, UJ16, UL14, UL16</a:t>
            </a:r>
            <a:r>
              <a:rPr lang="en-US" sz="1800" dirty="0"/>
              <a:t>, </a:t>
            </a:r>
            <a:r>
              <a:rPr lang="pl-PL" sz="1800" dirty="0"/>
              <a:t>UJ56, UL557 </a:t>
            </a:r>
            <a:r>
              <a:rPr lang="en-US" sz="1800" dirty="0"/>
              <a:t>Area Integration Reports (see presentation in </a:t>
            </a:r>
            <a:r>
              <a:rPr lang="en-US" sz="1800" dirty="0">
                <a:hlinkClick r:id="rId3"/>
              </a:rPr>
              <a:t>Indico</a:t>
            </a:r>
            <a:r>
              <a:rPr lang="en-US" sz="1800" dirty="0"/>
              <a:t>). 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b="1" dirty="0"/>
              <a:t>WP15</a:t>
            </a:r>
            <a:r>
              <a:rPr lang="en-US" sz="1800" dirty="0"/>
              <a:t> to distribute first version of Area Integration Reports for RRs in P7 for HL Engineering check approval.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1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Thanks!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57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034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summary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16764DB-0A64-FC57-8B11-D14C7B519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05969"/>
              </p:ext>
            </p:extLst>
          </p:nvPr>
        </p:nvGraphicFramePr>
        <p:xfrm>
          <a:off x="359532" y="725884"/>
          <a:ext cx="8424936" cy="36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511">
                  <a:extLst>
                    <a:ext uri="{9D8B030D-6E8A-4147-A177-3AD203B41FA5}">
                      <a16:colId xmlns:a16="http://schemas.microsoft.com/office/drawing/2014/main" val="1578107572"/>
                    </a:ext>
                  </a:extLst>
                </a:gridCol>
                <a:gridCol w="2415789">
                  <a:extLst>
                    <a:ext uri="{9D8B030D-6E8A-4147-A177-3AD203B41FA5}">
                      <a16:colId xmlns:a16="http://schemas.microsoft.com/office/drawing/2014/main" val="1263168988"/>
                    </a:ext>
                  </a:extLst>
                </a:gridCol>
                <a:gridCol w="967779">
                  <a:extLst>
                    <a:ext uri="{9D8B030D-6E8A-4147-A177-3AD203B41FA5}">
                      <a16:colId xmlns:a16="http://schemas.microsoft.com/office/drawing/2014/main" val="1264334601"/>
                    </a:ext>
                  </a:extLst>
                </a:gridCol>
                <a:gridCol w="928823">
                  <a:extLst>
                    <a:ext uri="{9D8B030D-6E8A-4147-A177-3AD203B41FA5}">
                      <a16:colId xmlns:a16="http://schemas.microsoft.com/office/drawing/2014/main" val="1722004863"/>
                    </a:ext>
                  </a:extLst>
                </a:gridCol>
                <a:gridCol w="1525517">
                  <a:extLst>
                    <a:ext uri="{9D8B030D-6E8A-4147-A177-3AD203B41FA5}">
                      <a16:colId xmlns:a16="http://schemas.microsoft.com/office/drawing/2014/main" val="2180319490"/>
                    </a:ext>
                  </a:extLst>
                </a:gridCol>
                <a:gridCol w="1525517">
                  <a:extLst>
                    <a:ext uri="{9D8B030D-6E8A-4147-A177-3AD203B41FA5}">
                      <a16:colId xmlns:a16="http://schemas.microsoft.com/office/drawing/2014/main" val="612151725"/>
                    </a:ext>
                  </a:extLst>
                </a:gridCol>
              </a:tblGrid>
              <a:tr h="41711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Type of Document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</a:rPr>
                        <a:t>Title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>
                          <a:effectLst/>
                        </a:rPr>
                        <a:t>HL-LHC Responsible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</a:rPr>
                        <a:t>EDMS Number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EDMS Status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action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454953192"/>
                  </a:ext>
                </a:extLst>
              </a:tr>
              <a:tr h="62735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0" dirty="0">
                          <a:effectLst/>
                        </a:rPr>
                        <a:t>Engineering Specification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R2E-HL-LHC120A-10V POWER CONVERTER IN THE RR13,17,53,57,73,77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WP6B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2789129</a:t>
                      </a:r>
                      <a:r>
                        <a:rPr lang="en-GB" sz="1100" b="1" kern="14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</a:rPr>
                        <a:t>In work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to be updated by WP6B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2232195922"/>
                  </a:ext>
                </a:extLst>
              </a:tr>
              <a:tr h="378181">
                <a:tc rowSpan="7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</a:rPr>
                        <a:t>Area Integration Report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RR13 and RR17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1758110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981898329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RR53 and RR57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1758153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4082004464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USC55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dirty="0">
                          <a:effectLst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1836699</a:t>
                      </a: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 Engineering Check</a:t>
                      </a:r>
                    </a:p>
                  </a:txBody>
                  <a:tcPr marL="56786" marR="56786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Version to be released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3000857534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UL14 / UL16 / UJ14 / UJ16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/>
                        </a:rPr>
                        <a:t>1836784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6786" marR="5678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version upcoming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272074979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Report of UJ56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/>
                        </a:rPr>
                        <a:t>2113496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6786" marR="5678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version upcoming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529162488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UL557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8"/>
                        </a:rPr>
                        <a:t>1836818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6786" marR="5678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version upcoming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422910036"/>
                  </a:ext>
                </a:extLst>
              </a:tr>
              <a:tr h="378181">
                <a:tc v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of RR73 and RR77</a:t>
                      </a: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100" b="0" i="0" u="none" strike="noStrike" kern="14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WP15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/>
                        </a:rPr>
                        <a:t>2989906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dirty="0">
                          <a:effectLst/>
                        </a:rPr>
                        <a:t>In work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to be distributed for release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786" marR="56786" marT="0" marB="0" anchor="ctr"/>
                </a:tc>
                <a:extLst>
                  <a:ext uri="{0D108BD9-81ED-4DB2-BD59-A6C34878D82A}">
                    <a16:rowId xmlns:a16="http://schemas.microsoft.com/office/drawing/2014/main" val="1525950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7031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13663</TotalTime>
  <Words>722</Words>
  <Application>Microsoft Office PowerPoint</Application>
  <PresentationFormat>On-screen Show (16:9)</PresentationFormat>
  <Paragraphs>179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PowerPoint Presentation</vt:lpstr>
      <vt:lpstr>120 A Power Converters Replacement</vt:lpstr>
      <vt:lpstr>PowerPoint Presentation</vt:lpstr>
      <vt:lpstr>Integration of 120 A Power Converters</vt:lpstr>
      <vt:lpstr>PowerPoint Presentation</vt:lpstr>
      <vt:lpstr>120 A Integration – Next steps</vt:lpstr>
      <vt:lpstr>Thanks!</vt:lpstr>
      <vt:lpstr>Spare Slides</vt:lpstr>
      <vt:lpstr>Documentation summary</vt:lpstr>
      <vt:lpstr>References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</cp:lastModifiedBy>
  <cp:revision>600</cp:revision>
  <dcterms:created xsi:type="dcterms:W3CDTF">2016-02-12T09:02:01Z</dcterms:created>
  <dcterms:modified xsi:type="dcterms:W3CDTF">2023-11-23T17:27:20Z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