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0"/>
  </p:notesMasterIdLst>
  <p:handoutMasterIdLst>
    <p:handoutMasterId r:id="rId11"/>
  </p:handoutMasterIdLst>
  <p:sldIdLst>
    <p:sldId id="1158" r:id="rId2"/>
    <p:sldId id="1159" r:id="rId3"/>
    <p:sldId id="1160" r:id="rId4"/>
    <p:sldId id="1161" r:id="rId5"/>
    <p:sldId id="1162" r:id="rId6"/>
    <p:sldId id="1163" r:id="rId7"/>
    <p:sldId id="1164" r:id="rId8"/>
    <p:sldId id="1166" r:id="rId9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1158"/>
            <p14:sldId id="1159"/>
            <p14:sldId id="1160"/>
            <p14:sldId id="1161"/>
            <p14:sldId id="1162"/>
            <p14:sldId id="1163"/>
            <p14:sldId id="1164"/>
            <p14:sldId id="11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61AC"/>
    <a:srgbClr val="FFFFFF"/>
    <a:srgbClr val="92D051"/>
    <a:srgbClr val="BF0100"/>
    <a:srgbClr val="B7D4A1"/>
    <a:srgbClr val="045E07"/>
    <a:srgbClr val="BCBDBE"/>
    <a:srgbClr val="33A698"/>
    <a:srgbClr val="FE000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63"/>
    <p:restoredTop sz="96192" autoAdjust="0"/>
  </p:normalViewPr>
  <p:slideViewPr>
    <p:cSldViewPr snapToObjects="1">
      <p:cViewPr>
        <p:scale>
          <a:sx n="105" d="100"/>
          <a:sy n="105" d="100"/>
        </p:scale>
        <p:origin x="912" y="384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498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pic>
        <p:nvPicPr>
          <p:cNvPr id="2" name="Picture 1" descr="A picture containing drawing&#10;&#10;Description automatically generated">
            <a:extLst>
              <a:ext uri="{FF2B5EF4-FFF2-40B4-BE49-F238E27FC236}">
                <a16:creationId xmlns:a16="http://schemas.microsoft.com/office/drawing/2014/main" id="{778B1E05-A8E2-BEC8-57CA-7917DCA4C9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6312" y="100029"/>
            <a:ext cx="804860" cy="80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psi.ch/event/14732/contributions/44269/attachments/26100/48296/Senatore_CHARTworkshop2023_WireChar.pdf" TargetMode="Externa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psi.ch/event/14732/contributions/44269/attachments/26100/48296/Senatore_CHARTworkshop2023_WireChar.pdf" TargetMode="External"/><Relationship Id="rId5" Type="http://schemas.openxmlformats.org/officeDocument/2006/relationships/hyperlink" Target="https://indico.psi.ch/event/14732/contributions/44295/attachments/26059/48219/CHART-workshop-MagComp_XiangKong_11Oct2023.pdf" TargetMode="Externa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psi.ch/event/14732/contributions/44295/attachments/26059/48219/CHART-workshop-MagComp_XiangKong_11Oct2023.pdf" TargetMode="External"/><Relationship Id="rId3" Type="http://schemas.openxmlformats.org/officeDocument/2006/relationships/image" Target="../media/image14.png"/><Relationship Id="rId7" Type="http://schemas.openxmlformats.org/officeDocument/2006/relationships/hyperlink" Target="https://indico.psi.ch/event/14732/contributions/44266/attachments/26147/48415/231011_CHART_MagDev.pdf" TargetMode="External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hyperlink" Target="https://indico.psi.ch/event/14732/contributions/44269/attachments/26100/48296/Senatore_CHARTworkshop2023_WireChar.pdf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hyperlink" Target="https://indico.cern.ch/event/1271589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hyperlink" Target="https://indico.cern.ch/event/1302031/contributions/5509751/attachments/2744116/4774384/2023_Nov_1_LTS_RoadMap_SMACC_DAraujo.pdf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EDC281-5988-5442-8E5F-B21B26D47B8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207374" y="6661150"/>
            <a:ext cx="57626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Textfeld 6">
            <a:extLst>
              <a:ext uri="{FF2B5EF4-FFF2-40B4-BE49-F238E27FC236}">
                <a16:creationId xmlns:a16="http://schemas.microsoft.com/office/drawing/2014/main" id="{39CA92AB-935A-569A-288E-91E80717A308}"/>
              </a:ext>
            </a:extLst>
          </p:cNvPr>
          <p:cNvSpPr txBox="1"/>
          <p:nvPr/>
        </p:nvSpPr>
        <p:spPr>
          <a:xfrm>
            <a:off x="1763688" y="6346217"/>
            <a:ext cx="7790061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100" dirty="0">
                <a:solidFill>
                  <a:srgbClr val="969696"/>
                </a:solidFill>
              </a:rPr>
              <a:t>This work was performed under the auspices of and with support from the </a:t>
            </a:r>
            <a:br>
              <a:rPr lang="en-GB" sz="1100" dirty="0">
                <a:solidFill>
                  <a:srgbClr val="969696"/>
                </a:solidFill>
              </a:rPr>
            </a:br>
            <a:r>
              <a:rPr lang="en-GB" sz="1100" dirty="0">
                <a:solidFill>
                  <a:srgbClr val="969696"/>
                </a:solidFill>
              </a:rPr>
              <a:t>Swiss Accelerator Research and Technology (CHART) program (</a:t>
            </a:r>
            <a:r>
              <a:rPr lang="en-GB" sz="1100" dirty="0" err="1">
                <a:solidFill>
                  <a:srgbClr val="969696"/>
                </a:solidFill>
              </a:rPr>
              <a:t>www.chart.ch</a:t>
            </a:r>
            <a:r>
              <a:rPr lang="en-GB" sz="1100" dirty="0">
                <a:solidFill>
                  <a:srgbClr val="969696"/>
                </a:solidFill>
              </a:rPr>
              <a:t>).</a:t>
            </a:r>
            <a:endParaRPr lang="en-GB" sz="1100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153B4CFC-30AA-5244-8D7F-5973C98915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87" y="1359763"/>
            <a:ext cx="1270820" cy="12708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C64F25-B189-E549-3F1A-8C47B304CDB8}"/>
              </a:ext>
            </a:extLst>
          </p:cNvPr>
          <p:cNvSpPr txBox="1"/>
          <p:nvPr/>
        </p:nvSpPr>
        <p:spPr>
          <a:xfrm>
            <a:off x="10098157" y="6546574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CH" sz="1800" kern="1000" spc="30" dirty="0" err="1">
              <a:latin typeface="+mn-lt"/>
              <a:cs typeface="Franklin Gothic Book"/>
            </a:endParaRPr>
          </a:p>
        </p:txBody>
      </p:sp>
      <p:pic>
        <p:nvPicPr>
          <p:cNvPr id="10" name="Picture 9" descr="A picture containing square&#10;&#10;Description automatically generated">
            <a:extLst>
              <a:ext uri="{FF2B5EF4-FFF2-40B4-BE49-F238E27FC236}">
                <a16:creationId xmlns:a16="http://schemas.microsoft.com/office/drawing/2014/main" id="{60D99524-9190-583F-7389-F686D2AC40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0352" y="199132"/>
            <a:ext cx="814586" cy="3517900"/>
          </a:xfrm>
          <a:prstGeom prst="rect">
            <a:avLst/>
          </a:prstGeom>
        </p:spPr>
      </p:pic>
      <p:sp>
        <p:nvSpPr>
          <p:cNvPr id="11" name="Title 4">
            <a:extLst>
              <a:ext uri="{FF2B5EF4-FFF2-40B4-BE49-F238E27FC236}">
                <a16:creationId xmlns:a16="http://schemas.microsoft.com/office/drawing/2014/main" id="{DA508820-B26B-7494-29D1-C81A81A0D049}"/>
              </a:ext>
            </a:extLst>
          </p:cNvPr>
          <p:cNvSpPr txBox="1">
            <a:spLocks/>
          </p:cNvSpPr>
          <p:nvPr/>
        </p:nvSpPr>
        <p:spPr bwMode="auto">
          <a:xfrm>
            <a:off x="966787" y="4437064"/>
            <a:ext cx="7969249" cy="1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 kern="1000" spc="0">
                <a:solidFill>
                  <a:srgbClr val="686868"/>
                </a:solidFill>
                <a:latin typeface="Georgia" charset="0"/>
                <a:ea typeface="ヒラギノ角ゴ Pro W3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dirty="0" err="1"/>
              <a:t>Modelization</a:t>
            </a:r>
            <a:r>
              <a:rPr lang="en-US" dirty="0"/>
              <a:t> of Impregnated </a:t>
            </a:r>
            <a:br>
              <a:rPr lang="en-US" dirty="0"/>
            </a:br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Cable Composite at PSI</a:t>
            </a:r>
            <a:br>
              <a:rPr lang="en-US" dirty="0"/>
            </a:br>
            <a:br>
              <a:rPr lang="en-US" sz="500" dirty="0"/>
            </a:br>
            <a:r>
              <a:rPr lang="en-US" sz="1800" baseline="-25000" dirty="0"/>
              <a:t>B. Auchmann (PSI/CERN), D. M. Araujo, A. </a:t>
            </a:r>
            <a:r>
              <a:rPr lang="en-US" sz="1800" baseline="-25000" dirty="0" err="1"/>
              <a:t>Brem</a:t>
            </a:r>
            <a:r>
              <a:rPr lang="en-US" sz="1800" baseline="-25000" dirty="0"/>
              <a:t>, M. Daly, A. Milanese (CERN)</a:t>
            </a:r>
            <a:br>
              <a:rPr lang="en-US" sz="1800" baseline="-25000" dirty="0"/>
            </a:br>
            <a:r>
              <a:rPr lang="en-US" sz="1800" baseline="-25000" dirty="0"/>
              <a:t>X. Kong, P. Studer, T. </a:t>
            </a:r>
            <a:r>
              <a:rPr lang="en-US" sz="1800" baseline="-25000" dirty="0" err="1"/>
              <a:t>Tervoort</a:t>
            </a:r>
            <a:r>
              <a:rPr lang="en-US" sz="1800" baseline="-25000" dirty="0"/>
              <a:t> (ETHZ/D-MAT/SMG)</a:t>
            </a:r>
            <a:endParaRPr lang="en-US" sz="1600" baseline="-25000" dirty="0"/>
          </a:p>
        </p:txBody>
      </p:sp>
      <p:sp>
        <p:nvSpPr>
          <p:cNvPr id="12" name="Subtitle 5">
            <a:extLst>
              <a:ext uri="{FF2B5EF4-FFF2-40B4-BE49-F238E27FC236}">
                <a16:creationId xmlns:a16="http://schemas.microsoft.com/office/drawing/2014/main" id="{EC5017B0-6DE5-7EC9-3E0E-CF5362AA9E90}"/>
              </a:ext>
            </a:extLst>
          </p:cNvPr>
          <p:cNvSpPr txBox="1">
            <a:spLocks/>
          </p:cNvSpPr>
          <p:nvPr/>
        </p:nvSpPr>
        <p:spPr bwMode="auto">
          <a:xfrm>
            <a:off x="966788" y="4005064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None/>
              <a:defRPr sz="1800" b="1" kern="1200" spc="0" baseline="0">
                <a:solidFill>
                  <a:srgbClr val="969696"/>
                </a:solidFill>
                <a:latin typeface="+mn-lt"/>
                <a:ea typeface="ヒラギノ角ゴ Pro W3" charset="0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b="0" dirty="0"/>
              <a:t>05.12.23 – RDL4 Mtg </a:t>
            </a:r>
          </a:p>
        </p:txBody>
      </p:sp>
    </p:spTree>
    <p:extLst>
      <p:ext uri="{BB962C8B-B14F-4D97-AF65-F5344CB8AC3E}">
        <p14:creationId xmlns:p14="http://schemas.microsoft.com/office/powerpoint/2010/main" val="406688412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9CB2E1-CD4B-00E3-22D9-FD87E88A9A3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CHART is a research network. LTS ASC competences are distributed</a:t>
            </a:r>
          </a:p>
          <a:p>
            <a:pPr lvl="1"/>
            <a:r>
              <a:rPr lang="en-US" dirty="0"/>
              <a:t>Conductor, Cable: </a:t>
            </a:r>
            <a:r>
              <a:rPr lang="en-US" dirty="0" err="1"/>
              <a:t>UniGE</a:t>
            </a:r>
            <a:r>
              <a:rPr lang="en-US" dirty="0"/>
              <a:t>, CERN</a:t>
            </a:r>
          </a:p>
          <a:p>
            <a:pPr lvl="1"/>
            <a:r>
              <a:rPr lang="en-US" dirty="0"/>
              <a:t>Insulation materials (resins, 10-stack characterization): ETHZ SMG, PSI</a:t>
            </a:r>
          </a:p>
          <a:p>
            <a:pPr lvl="1"/>
            <a:r>
              <a:rPr lang="en-US" dirty="0"/>
              <a:t>Powered samples: PSI, </a:t>
            </a:r>
            <a:r>
              <a:rPr lang="en-US" dirty="0" err="1"/>
              <a:t>UTwente</a:t>
            </a:r>
            <a:endParaRPr lang="en-US" dirty="0"/>
          </a:p>
          <a:p>
            <a:pPr lvl="1"/>
            <a:r>
              <a:rPr lang="en-US" dirty="0"/>
              <a:t>Magnet design and construction: PSI</a:t>
            </a:r>
          </a:p>
          <a:p>
            <a:r>
              <a:rPr lang="en-US" dirty="0"/>
              <a:t>PSI is working on stress-managed solutions </a:t>
            </a:r>
            <a:r>
              <a:rPr lang="en-US" dirty="0">
                <a:sym typeface="Wingdings" pitchFamily="2" charset="2"/>
              </a:rPr>
              <a:t> special requirements for coil composite:</a:t>
            </a:r>
          </a:p>
          <a:p>
            <a:pPr lvl="1"/>
            <a:r>
              <a:rPr lang="en-US" dirty="0">
                <a:sym typeface="Wingdings" pitchFamily="2" charset="2"/>
              </a:rPr>
              <a:t>Training in CCTs and possible all SM solutions scales with length of magnet.</a:t>
            </a:r>
          </a:p>
          <a:p>
            <a:pPr lvl="1"/>
            <a:r>
              <a:rPr lang="en-US" dirty="0">
                <a:sym typeface="Wingdings" pitchFamily="2" charset="2"/>
              </a:rPr>
              <a:t>Minimal-training impregnation material required.</a:t>
            </a:r>
          </a:p>
          <a:p>
            <a:pPr lvl="1"/>
            <a:r>
              <a:rPr lang="en-US" dirty="0">
                <a:sym typeface="Wingdings" pitchFamily="2" charset="2"/>
              </a:rPr>
              <a:t>No RT preload  relatively soft materials are eligible.</a:t>
            </a:r>
          </a:p>
          <a:p>
            <a:r>
              <a:rPr lang="en-US" dirty="0">
                <a:sym typeface="Wingdings" pitchFamily="2" charset="2"/>
              </a:rPr>
              <a:t>The BOX program has identified candidates:</a:t>
            </a:r>
          </a:p>
          <a:p>
            <a:pPr lvl="1"/>
            <a:r>
              <a:rPr lang="en-US" dirty="0">
                <a:sym typeface="Wingdings" pitchFamily="2" charset="2"/>
              </a:rPr>
              <a:t>Paraffin wax</a:t>
            </a:r>
          </a:p>
          <a:p>
            <a:pPr lvl="1"/>
            <a:r>
              <a:rPr lang="en-US" dirty="0">
                <a:sym typeface="Wingdings" pitchFamily="2" charset="2"/>
              </a:rPr>
              <a:t>Filled paraffin wax</a:t>
            </a:r>
          </a:p>
          <a:p>
            <a:pPr lvl="1"/>
            <a:r>
              <a:rPr lang="en-US" dirty="0">
                <a:sym typeface="Wingdings" pitchFamily="2" charset="2"/>
              </a:rPr>
              <a:t>Filled epoxy</a:t>
            </a:r>
          </a:p>
          <a:p>
            <a:r>
              <a:rPr lang="en-US" dirty="0">
                <a:sym typeface="Wingdings" pitchFamily="2" charset="2"/>
              </a:rPr>
              <a:t>No 10-stack data or Walther-spring measurements exists with these materials.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A20CF7-61ED-166C-B370-883714C0D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/ SMACC / Materials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1E1E77-6406-B928-9A53-0393FFE14F9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5" name="U-Turn Arrow 4">
            <a:extLst>
              <a:ext uri="{FF2B5EF4-FFF2-40B4-BE49-F238E27FC236}">
                <a16:creationId xmlns:a16="http://schemas.microsoft.com/office/drawing/2014/main" id="{1CA9A980-C7E4-2220-ADEA-E612EA0736C8}"/>
              </a:ext>
            </a:extLst>
          </p:cNvPr>
          <p:cNvSpPr/>
          <p:nvPr/>
        </p:nvSpPr>
        <p:spPr bwMode="auto">
          <a:xfrm rot="5400000" flipH="1">
            <a:off x="6677108" y="3517883"/>
            <a:ext cx="4104456" cy="470305"/>
          </a:xfrm>
          <a:prstGeom prst="utur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U-Turn Arrow 5">
            <a:extLst>
              <a:ext uri="{FF2B5EF4-FFF2-40B4-BE49-F238E27FC236}">
                <a16:creationId xmlns:a16="http://schemas.microsoft.com/office/drawing/2014/main" id="{AB994E85-0965-BF1E-073A-461B04AE9F73}"/>
              </a:ext>
            </a:extLst>
          </p:cNvPr>
          <p:cNvSpPr/>
          <p:nvPr/>
        </p:nvSpPr>
        <p:spPr bwMode="auto">
          <a:xfrm rot="5400000" flipH="1">
            <a:off x="6821123" y="3661899"/>
            <a:ext cx="3816424" cy="470305"/>
          </a:xfrm>
          <a:prstGeom prst="utur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U-Turn Arrow 6">
            <a:extLst>
              <a:ext uri="{FF2B5EF4-FFF2-40B4-BE49-F238E27FC236}">
                <a16:creationId xmlns:a16="http://schemas.microsoft.com/office/drawing/2014/main" id="{D903AF28-B241-81E0-6904-D1DA4AA1C4BC}"/>
              </a:ext>
            </a:extLst>
          </p:cNvPr>
          <p:cNvSpPr/>
          <p:nvPr/>
        </p:nvSpPr>
        <p:spPr bwMode="auto">
          <a:xfrm rot="5400000" flipH="1">
            <a:off x="7145159" y="3985934"/>
            <a:ext cx="3168351" cy="470305"/>
          </a:xfrm>
          <a:prstGeom prst="utur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U-Turn Arrow 7">
            <a:extLst>
              <a:ext uri="{FF2B5EF4-FFF2-40B4-BE49-F238E27FC236}">
                <a16:creationId xmlns:a16="http://schemas.microsoft.com/office/drawing/2014/main" id="{A3A966A1-1BFC-7A55-5E52-5934EF4B1654}"/>
              </a:ext>
            </a:extLst>
          </p:cNvPr>
          <p:cNvSpPr/>
          <p:nvPr/>
        </p:nvSpPr>
        <p:spPr bwMode="auto">
          <a:xfrm rot="16200000" flipH="1">
            <a:off x="-721715" y="3571890"/>
            <a:ext cx="2916325" cy="470305"/>
          </a:xfrm>
          <a:prstGeom prst="utur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5872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593FDD-8A8B-30CC-C182-3E260E67294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UniGE</a:t>
            </a:r>
            <a:r>
              <a:rPr lang="en-US" dirty="0"/>
              <a:t>: WASP measurement and simulations.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F158FA-A824-7E57-2ACA-493AE83CA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Multi-scale 1/5 </a:t>
            </a:r>
            <a:br>
              <a:rPr lang="en-US" dirty="0"/>
            </a:br>
            <a:r>
              <a:rPr lang="en-US" dirty="0" err="1"/>
              <a:t>WireChar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C1CE3B-551E-3717-3243-6E41440CCC8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10" name="Picture 9" descr="A diagram of a stress test&#10;&#10;Description automatically generated">
            <a:extLst>
              <a:ext uri="{FF2B5EF4-FFF2-40B4-BE49-F238E27FC236}">
                <a16:creationId xmlns:a16="http://schemas.microsoft.com/office/drawing/2014/main" id="{1445B27B-3BF4-F82F-372B-8F47A3B284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164091"/>
            <a:ext cx="5130853" cy="2348772"/>
          </a:xfrm>
          <a:prstGeom prst="rect">
            <a:avLst/>
          </a:prstGeom>
        </p:spPr>
      </p:pic>
      <p:pic>
        <p:nvPicPr>
          <p:cNvPr id="12" name="Picture 11" descr="A diagram of a cross section&#10;&#10;Description automatically generated">
            <a:extLst>
              <a:ext uri="{FF2B5EF4-FFF2-40B4-BE49-F238E27FC236}">
                <a16:creationId xmlns:a16="http://schemas.microsoft.com/office/drawing/2014/main" id="{A6AA3008-057D-12A0-48B7-539263F565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595132"/>
            <a:ext cx="6721059" cy="25689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F40A6A-973B-376A-5E9B-C4B6F044F2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5388" y="211297"/>
            <a:ext cx="2052216" cy="59001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B9D8264-08A3-6851-83E9-FF9D1DB9BFD2}"/>
              </a:ext>
            </a:extLst>
          </p:cNvPr>
          <p:cNvSpPr txBox="1"/>
          <p:nvPr/>
        </p:nvSpPr>
        <p:spPr>
          <a:xfrm>
            <a:off x="6090514" y="463554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[C. </a:t>
            </a:r>
            <a:r>
              <a:rPr lang="en-US" sz="1400" kern="1000" spc="30" dirty="0" err="1">
                <a:latin typeface="+mn-lt"/>
                <a:cs typeface="Franklin Gothic Book"/>
              </a:rPr>
              <a:t>Senatore</a:t>
            </a:r>
            <a:r>
              <a:rPr lang="en-US" sz="1400" kern="1000" spc="30" dirty="0">
                <a:latin typeface="+mn-lt"/>
                <a:cs typeface="Franklin Gothic Book"/>
              </a:rPr>
              <a:t>, M. </a:t>
            </a:r>
            <a:r>
              <a:rPr lang="en-US" sz="1400" kern="1000" spc="30" dirty="0" err="1">
                <a:latin typeface="+mn-lt"/>
                <a:cs typeface="Franklin Gothic Book"/>
              </a:rPr>
              <a:t>Bonura</a:t>
            </a:r>
            <a:r>
              <a:rPr lang="en-US" sz="1400" kern="1000" spc="30" dirty="0">
                <a:latin typeface="+mn-lt"/>
                <a:cs typeface="Franklin Gothic Book"/>
              </a:rPr>
              <a:t>, et al., </a:t>
            </a:r>
            <a:br>
              <a:rPr lang="en-US" sz="1400" kern="1000" spc="30" dirty="0">
                <a:latin typeface="+mn-lt"/>
                <a:cs typeface="Franklin Gothic Book"/>
              </a:rPr>
            </a:br>
            <a:r>
              <a:rPr lang="en-US" sz="1400" kern="1000" spc="30" dirty="0">
                <a:latin typeface="+mn-lt"/>
                <a:cs typeface="Franklin Gothic Book"/>
              </a:rPr>
              <a:t>CHART annual meeting, </a:t>
            </a:r>
            <a:br>
              <a:rPr lang="en-US" sz="1400" kern="1000" spc="30" dirty="0">
                <a:latin typeface="+mn-lt"/>
                <a:cs typeface="Franklin Gothic Book"/>
              </a:rPr>
            </a:br>
            <a:r>
              <a:rPr lang="en-US" sz="1400" kern="1000" spc="30" dirty="0">
                <a:latin typeface="+mn-lt"/>
                <a:cs typeface="Franklin Gothic Book"/>
                <a:hlinkClick r:id="rId5"/>
              </a:rPr>
              <a:t>indico link</a:t>
            </a:r>
            <a:r>
              <a:rPr lang="en-US" sz="1400" kern="1000" spc="30" dirty="0">
                <a:latin typeface="+mn-lt"/>
                <a:cs typeface="Franklin Gothic Book"/>
              </a:rPr>
              <a:t>, Oct. 2023.]</a:t>
            </a:r>
          </a:p>
        </p:txBody>
      </p:sp>
    </p:spTree>
    <p:extLst>
      <p:ext uri="{BB962C8B-B14F-4D97-AF65-F5344CB8AC3E}">
        <p14:creationId xmlns:p14="http://schemas.microsoft.com/office/powerpoint/2010/main" val="144117499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44664060-9814-120C-57CD-86546F6A94A7}"/>
              </a:ext>
            </a:extLst>
          </p:cNvPr>
          <p:cNvSpPr txBox="1">
            <a:spLocks/>
          </p:cNvSpPr>
          <p:nvPr/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ETHZ: 10-stack measurements with image analysis (particle-tracking method).</a:t>
            </a:r>
          </a:p>
          <a:p>
            <a:pPr lvl="1"/>
            <a:r>
              <a:rPr lang="en-US" dirty="0"/>
              <a:t>Epoxy vs. paraffin, vs. filled epoxy and paraffin.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Extraction of homogenized material description for ANSYS (or other) pending.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18B7286-3BAC-F165-FDAA-295A0BB79B3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128" y="239150"/>
            <a:ext cx="2088231" cy="56095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ECB82D7-E46C-5E9A-188A-69A9485A8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Multi-scale 2/5</a:t>
            </a:r>
            <a:br>
              <a:rPr lang="en-US" dirty="0"/>
            </a:br>
            <a:r>
              <a:rPr lang="en-US" dirty="0" err="1"/>
              <a:t>MagComp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0A2880-AF13-E244-61F6-7B7CE4FF897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7" name="Picture 6" descr="A close-up of several images&#10;&#10;Description automatically generated">
            <a:extLst>
              <a:ext uri="{FF2B5EF4-FFF2-40B4-BE49-F238E27FC236}">
                <a16:creationId xmlns:a16="http://schemas.microsoft.com/office/drawing/2014/main" id="{CAF90176-252C-FDEF-0CB7-F3A601B8CB8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2022893"/>
            <a:ext cx="7772400" cy="1813793"/>
          </a:xfrm>
          <a:prstGeom prst="rect">
            <a:avLst/>
          </a:prstGeom>
        </p:spPr>
      </p:pic>
      <p:pic>
        <p:nvPicPr>
          <p:cNvPr id="9" name="Picture 8" descr="A close-up of a screen&#10;&#10;Description automatically generated">
            <a:extLst>
              <a:ext uri="{FF2B5EF4-FFF2-40B4-BE49-F238E27FC236}">
                <a16:creationId xmlns:a16="http://schemas.microsoft.com/office/drawing/2014/main" id="{BE098C41-3E44-7AF8-A4D2-3973CE918D7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787" y="4139975"/>
            <a:ext cx="5393928" cy="18814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F18BF69-7B90-290F-3E2F-DD1797450EF8}"/>
              </a:ext>
            </a:extLst>
          </p:cNvPr>
          <p:cNvSpPr txBox="1"/>
          <p:nvPr/>
        </p:nvSpPr>
        <p:spPr>
          <a:xfrm>
            <a:off x="6466988" y="429309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[X. Kong, T. </a:t>
            </a:r>
            <a:r>
              <a:rPr lang="en-US" sz="1400" kern="1000" spc="30" dirty="0" err="1">
                <a:latin typeface="+mn-lt"/>
                <a:cs typeface="Franklin Gothic Book"/>
              </a:rPr>
              <a:t>Tervoort</a:t>
            </a:r>
            <a:r>
              <a:rPr lang="en-US" sz="1400" kern="1000" spc="30" dirty="0">
                <a:latin typeface="+mn-lt"/>
                <a:cs typeface="Franklin Gothic Book"/>
              </a:rPr>
              <a:t>, et al., </a:t>
            </a:r>
            <a:br>
              <a:rPr lang="en-US" sz="1400" kern="1000" spc="30" dirty="0">
                <a:latin typeface="+mn-lt"/>
                <a:cs typeface="Franklin Gothic Book"/>
              </a:rPr>
            </a:br>
            <a:r>
              <a:rPr lang="en-US" sz="1400" kern="1000" spc="30" dirty="0">
                <a:latin typeface="+mn-lt"/>
                <a:cs typeface="Franklin Gothic Book"/>
              </a:rPr>
              <a:t>CHART annual meeting, </a:t>
            </a:r>
            <a:br>
              <a:rPr lang="en-US" sz="1400" kern="1000" spc="30" dirty="0">
                <a:latin typeface="+mn-lt"/>
                <a:cs typeface="Franklin Gothic Book"/>
              </a:rPr>
            </a:br>
            <a:r>
              <a:rPr lang="en-US" sz="1400" kern="1000" spc="30" dirty="0">
                <a:latin typeface="+mn-lt"/>
                <a:cs typeface="Franklin Gothic Book"/>
                <a:hlinkClick r:id="rId5"/>
              </a:rPr>
              <a:t>indico lin</a:t>
            </a:r>
            <a:r>
              <a:rPr lang="en-US" sz="1400" kern="1000" spc="30" dirty="0">
                <a:latin typeface="+mn-lt"/>
                <a:cs typeface="Franklin Gothic Book"/>
                <a:hlinkClick r:id="rId6"/>
              </a:rPr>
              <a:t>k</a:t>
            </a:r>
            <a:r>
              <a:rPr lang="en-US" sz="1400" kern="1000" spc="30" dirty="0">
                <a:latin typeface="+mn-lt"/>
                <a:cs typeface="Franklin Gothic Book"/>
              </a:rPr>
              <a:t>, Oct. 2023.]</a:t>
            </a:r>
          </a:p>
        </p:txBody>
      </p:sp>
    </p:spTree>
    <p:extLst>
      <p:ext uri="{BB962C8B-B14F-4D97-AF65-F5344CB8AC3E}">
        <p14:creationId xmlns:p14="http://schemas.microsoft.com/office/powerpoint/2010/main" val="58200270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1FAF33-078F-490B-A57F-93ED7BC6587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PSI/</a:t>
            </a:r>
            <a:r>
              <a:rPr lang="en-US" dirty="0" err="1"/>
              <a:t>UTwente</a:t>
            </a:r>
            <a:r>
              <a:rPr lang="en-US" dirty="0"/>
              <a:t>: transverse</a:t>
            </a:r>
            <a:br>
              <a:rPr lang="en-US" dirty="0"/>
            </a:br>
            <a:r>
              <a:rPr lang="en-US" dirty="0"/>
              <a:t>pressure characterization</a:t>
            </a:r>
            <a:br>
              <a:rPr lang="en-US" dirty="0"/>
            </a:br>
            <a:r>
              <a:rPr lang="en-US" dirty="0"/>
              <a:t>of Rutherford cable in </a:t>
            </a:r>
            <a:br>
              <a:rPr lang="en-US" dirty="0"/>
            </a:br>
            <a:r>
              <a:rPr lang="en-US" dirty="0"/>
              <a:t>background field.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ABDC69-09ED-B27B-3057-6B8572DF3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Multi-scale 3/5</a:t>
            </a:r>
            <a:br>
              <a:rPr lang="en-US" dirty="0"/>
            </a:br>
            <a:r>
              <a:rPr lang="en-US" dirty="0" err="1"/>
              <a:t>MagDev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E413D6-59FF-A7AF-57C2-445BB425136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134082-61BC-9018-2FC2-A7E9B3DC7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7566" y="1121729"/>
            <a:ext cx="2943503" cy="20037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A06B39-05BC-C03B-48E0-3BADF9BFD4CE}"/>
              </a:ext>
            </a:extLst>
          </p:cNvPr>
          <p:cNvSpPr txBox="1"/>
          <p:nvPr/>
        </p:nvSpPr>
        <p:spPr>
          <a:xfrm>
            <a:off x="3999706" y="654704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latin typeface="+mn-lt"/>
                <a:cs typeface="Franklin Gothic Book"/>
              </a:rPr>
              <a:t>Courtesy S</a:t>
            </a:r>
            <a:r>
              <a:rPr lang="en-CH" sz="1200" kern="1000" spc="30">
                <a:latin typeface="+mn-lt"/>
                <a:cs typeface="Franklin Gothic Book"/>
              </a:rPr>
              <a:t>. Ott</a:t>
            </a:r>
            <a:r>
              <a:rPr lang="en-US" sz="1200" kern="1000" spc="30" dirty="0" err="1">
                <a:latin typeface="+mn-lt"/>
                <a:cs typeface="Franklin Gothic Book"/>
              </a:rPr>
              <a:t>en</a:t>
            </a:r>
            <a:r>
              <a:rPr lang="en-CH" sz="1200" kern="1000" spc="30">
                <a:latin typeface="+mn-lt"/>
                <a:cs typeface="Franklin Gothic Book"/>
              </a:rPr>
              <a:t> </a:t>
            </a:r>
            <a:r>
              <a:rPr lang="en-CH" sz="1200" kern="1000" spc="30" dirty="0">
                <a:latin typeface="+mn-lt"/>
                <a:cs typeface="Franklin Gothic Book"/>
              </a:rPr>
              <a:t>et al.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48F67A-C6C2-08D8-FA10-D68DA1B07C88}"/>
              </a:ext>
            </a:extLst>
          </p:cNvPr>
          <p:cNvSpPr txBox="1"/>
          <p:nvPr/>
        </p:nvSpPr>
        <p:spPr>
          <a:xfrm>
            <a:off x="4596646" y="313228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latin typeface="+mn-lt"/>
                <a:cs typeface="Franklin Gothic Book"/>
              </a:rPr>
              <a:t>Courtesy M. Daly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C8F7313-43EC-C121-939E-55B33AAD06FC}"/>
              </a:ext>
            </a:extLst>
          </p:cNvPr>
          <p:cNvGrpSpPr/>
          <p:nvPr/>
        </p:nvGrpSpPr>
        <p:grpSpPr>
          <a:xfrm>
            <a:off x="7001772" y="155219"/>
            <a:ext cx="2062932" cy="3212976"/>
            <a:chOff x="3718876" y="216024"/>
            <a:chExt cx="2062932" cy="3212976"/>
          </a:xfrm>
        </p:grpSpPr>
        <p:pic>
          <p:nvPicPr>
            <p:cNvPr id="9" name="Picture 8" descr="Diagram&#10;&#10;Description automatically generated">
              <a:extLst>
                <a:ext uri="{FF2B5EF4-FFF2-40B4-BE49-F238E27FC236}">
                  <a16:creationId xmlns:a16="http://schemas.microsoft.com/office/drawing/2014/main" id="{36FB872E-BDB6-CA6C-3F00-1068F32549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01856" y="216024"/>
              <a:ext cx="1979952" cy="3212976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FB1668D-4FFF-A629-2231-C42C4F705BC3}"/>
                </a:ext>
              </a:extLst>
            </p:cNvPr>
            <p:cNvSpPr/>
            <p:nvPr/>
          </p:nvSpPr>
          <p:spPr bwMode="auto">
            <a:xfrm>
              <a:off x="3718876" y="500080"/>
              <a:ext cx="725138" cy="49563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pic>
        <p:nvPicPr>
          <p:cNvPr id="11" name="Picture 1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69314506-1A97-871C-F5BC-3D7B9BD4BD7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40" y="3946143"/>
            <a:ext cx="4076330" cy="25672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A65767-0526-1E49-DBE1-F282B0D12CA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1832" y="3933056"/>
            <a:ext cx="4076330" cy="26268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A3DE49-1820-2674-AF93-5BBD85D9112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708" y="83955"/>
            <a:ext cx="1614485" cy="807243"/>
          </a:xfrm>
          <a:prstGeom prst="rect">
            <a:avLst/>
          </a:prstGeom>
        </p:spPr>
      </p:pic>
      <p:sp>
        <p:nvSpPr>
          <p:cNvPr id="14" name="TextBox 13">
            <a:hlinkClick r:id="rId7"/>
            <a:extLst>
              <a:ext uri="{FF2B5EF4-FFF2-40B4-BE49-F238E27FC236}">
                <a16:creationId xmlns:a16="http://schemas.microsoft.com/office/drawing/2014/main" id="{AF001442-539A-5F5C-563C-C47CCBA18A2B}"/>
              </a:ext>
            </a:extLst>
          </p:cNvPr>
          <p:cNvSpPr txBox="1"/>
          <p:nvPr/>
        </p:nvSpPr>
        <p:spPr>
          <a:xfrm>
            <a:off x="333451" y="284083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[M. Daly, S. Otten, et al., </a:t>
            </a:r>
            <a:br>
              <a:rPr lang="en-US" sz="1400" kern="1000" spc="30" dirty="0">
                <a:latin typeface="+mn-lt"/>
                <a:cs typeface="Franklin Gothic Book"/>
              </a:rPr>
            </a:br>
            <a:r>
              <a:rPr lang="en-US" sz="1400" kern="1000" spc="30" dirty="0">
                <a:latin typeface="+mn-lt"/>
                <a:cs typeface="Franklin Gothic Book"/>
              </a:rPr>
              <a:t>CHART annual meeting, </a:t>
            </a:r>
            <a:br>
              <a:rPr lang="en-US" sz="1400" kern="1000" spc="30" dirty="0">
                <a:latin typeface="+mn-lt"/>
                <a:cs typeface="Franklin Gothic Book"/>
              </a:rPr>
            </a:br>
            <a:r>
              <a:rPr lang="en-US" sz="1400" kern="1000" spc="30" dirty="0">
                <a:latin typeface="+mn-lt"/>
                <a:cs typeface="Franklin Gothic Book"/>
                <a:hlinkClick r:id="rId8"/>
              </a:rPr>
              <a:t>indico lin</a:t>
            </a:r>
            <a:r>
              <a:rPr lang="en-US" sz="1400" kern="1000" spc="30" dirty="0">
                <a:latin typeface="+mn-lt"/>
                <a:cs typeface="Franklin Gothic Book"/>
                <a:hlinkClick r:id="rId9"/>
              </a:rPr>
              <a:t>k</a:t>
            </a:r>
            <a:r>
              <a:rPr lang="en-US" sz="1400" kern="1000" spc="30" dirty="0">
                <a:latin typeface="+mn-lt"/>
                <a:cs typeface="Franklin Gothic Book"/>
              </a:rPr>
              <a:t>, Oct. 2023.]</a:t>
            </a:r>
          </a:p>
        </p:txBody>
      </p:sp>
    </p:spTree>
    <p:extLst>
      <p:ext uri="{BB962C8B-B14F-4D97-AF65-F5344CB8AC3E}">
        <p14:creationId xmlns:p14="http://schemas.microsoft.com/office/powerpoint/2010/main" val="14425167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068F0E-5A58-90DD-18F1-7908E98251F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Comparison of 10-stack to </a:t>
            </a:r>
            <a:br>
              <a:rPr lang="en-US" dirty="0"/>
            </a:br>
            <a:r>
              <a:rPr lang="en-US" dirty="0"/>
              <a:t>strand-based 2D models.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3FEEC4-BEE3-58FF-8A78-0F9534F96FA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360A0C-533D-EE55-BC49-11CB711F9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Multi-scale 4/5</a:t>
            </a:r>
            <a:br>
              <a:rPr lang="en-US" dirty="0"/>
            </a:br>
            <a:r>
              <a:rPr lang="en-US" dirty="0"/>
              <a:t>2D and 3D Approaches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ontent Placeholder 19">
                <a:extLst>
                  <a:ext uri="{FF2B5EF4-FFF2-40B4-BE49-F238E27FC236}">
                    <a16:creationId xmlns:a16="http://schemas.microsoft.com/office/drawing/2014/main" id="{683033ED-F379-65F1-ED9B-667B26326927}"/>
                  </a:ext>
                </a:extLst>
              </p:cNvPr>
              <p:cNvSpPr>
                <a:spLocks noGrp="1"/>
              </p:cNvSpPr>
              <p:nvPr>
                <p:ph sz="quarter" idx="18"/>
              </p:nvPr>
            </p:nvSpPr>
            <p:spPr/>
            <p:txBody>
              <a:bodyPr/>
              <a:lstStyle/>
              <a:p>
                <a:r>
                  <a:rPr lang="en-US" dirty="0"/>
                  <a:t>CEA </a:t>
                </a:r>
                <a:r>
                  <a:rPr lang="en-US" dirty="0" err="1"/>
                  <a:t>CoCaSCOPE</a:t>
                </a:r>
                <a:r>
                  <a:rPr lang="en-US" dirty="0"/>
                  <a:t> ANSYS model of </a:t>
                </a:r>
                <a:br>
                  <a:rPr lang="en-US" dirty="0"/>
                </a:br>
                <a:r>
                  <a:rPr lang="en-US" dirty="0"/>
                  <a:t>11-T cable for analysis of ETHZ</a:t>
                </a:r>
                <a:br>
                  <a:rPr lang="en-US" dirty="0"/>
                </a:br>
                <a:r>
                  <a:rPr lang="en-US" dirty="0"/>
                  <a:t>10-stack measurements.</a:t>
                </a:r>
              </a:p>
              <a:p>
                <a:r>
                  <a:rPr lang="en-US" dirty="0"/>
                  <a:t>Generation of </a:t>
                </a:r>
              </a:p>
              <a:p>
                <a:pPr lvl="1"/>
                <a:r>
                  <a:rPr lang="en-US" dirty="0"/>
                  <a:t>10-stack model: 3D constitutive law</a:t>
                </a:r>
              </a:p>
              <a:p>
                <a:pPr lvl="1"/>
                <a:r>
                  <a:rPr lang="en-US" dirty="0"/>
                  <a:t>U-shaped </a:t>
                </a:r>
                <a:r>
                  <a:rPr lang="en-US" dirty="0" err="1"/>
                  <a:t>UTwente</a:t>
                </a:r>
                <a:r>
                  <a:rPr lang="en-US" dirty="0"/>
                  <a:t> sample: validation of </a:t>
                </a:r>
                <a:r>
                  <a:rPr lang="en-US" i="1" dirty="0" err="1"/>
                  <a:t>I</a:t>
                </a:r>
                <a:r>
                  <a:rPr lang="en-US" baseline="-25000" dirty="0" err="1"/>
                  <a:t>c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20" name="Content Placeholder 19">
                <a:extLst>
                  <a:ext uri="{FF2B5EF4-FFF2-40B4-BE49-F238E27FC236}">
                    <a16:creationId xmlns:a16="http://schemas.microsoft.com/office/drawing/2014/main" id="{683033ED-F379-65F1-ED9B-667B263269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8"/>
              </p:nvPr>
            </p:nvSpPr>
            <p:spPr>
              <a:blipFill>
                <a:blip r:embed="rId2"/>
                <a:stretch>
                  <a:fillRect l="-3356" t="-1355" r="-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B8E9D614-1288-D1DD-41B7-036E5B3C86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7933" y="163160"/>
            <a:ext cx="889576" cy="8895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C294E50-D69E-38AB-2FFA-719E37A706A9}"/>
              </a:ext>
            </a:extLst>
          </p:cNvPr>
          <p:cNvSpPr txBox="1"/>
          <p:nvPr/>
        </p:nvSpPr>
        <p:spPr>
          <a:xfrm>
            <a:off x="6401158" y="635617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[G. Lenoir et al.]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279191B-6D43-024D-F3C2-EB0D772E37DF}"/>
              </a:ext>
            </a:extLst>
          </p:cNvPr>
          <p:cNvGrpSpPr/>
          <p:nvPr/>
        </p:nvGrpSpPr>
        <p:grpSpPr>
          <a:xfrm>
            <a:off x="257982" y="3007780"/>
            <a:ext cx="4314019" cy="3097746"/>
            <a:chOff x="685800" y="1437724"/>
            <a:chExt cx="8193088" cy="5689600"/>
          </a:xfrm>
        </p:grpSpPr>
        <p:pic>
          <p:nvPicPr>
            <p:cNvPr id="22" name="Picture 21" descr="A screenshot of a graph&#10;&#10;Description automatically generated">
              <a:extLst>
                <a:ext uri="{FF2B5EF4-FFF2-40B4-BE49-F238E27FC236}">
                  <a16:creationId xmlns:a16="http://schemas.microsoft.com/office/drawing/2014/main" id="{0B1C920C-5D3F-76B3-F3E6-A4A9F40C2E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800" y="1437724"/>
              <a:ext cx="3886200" cy="5689600"/>
            </a:xfrm>
            <a:prstGeom prst="rect">
              <a:avLst/>
            </a:prstGeom>
          </p:spPr>
        </p:pic>
        <p:pic>
          <p:nvPicPr>
            <p:cNvPr id="23" name="Picture 22" descr="A graph of a graph of a graph of a graph of a graph of a graph of a graph of a graph of a graph of a graph of a graph of a graph of a graph of&#10;&#10;Description automatically generated">
              <a:extLst>
                <a:ext uri="{FF2B5EF4-FFF2-40B4-BE49-F238E27FC236}">
                  <a16:creationId xmlns:a16="http://schemas.microsoft.com/office/drawing/2014/main" id="{8252259D-9975-A772-A45B-0114B727C9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9188" y="1437724"/>
              <a:ext cx="3949700" cy="5600700"/>
            </a:xfrm>
            <a:prstGeom prst="rect">
              <a:avLst/>
            </a:prstGeom>
          </p:spPr>
        </p:pic>
      </p:grpSp>
      <p:pic>
        <p:nvPicPr>
          <p:cNvPr id="24" name="Picture 23" descr="A close-up of a number&#10;&#10;Description automatically generated">
            <a:extLst>
              <a:ext uri="{FF2B5EF4-FFF2-40B4-BE49-F238E27FC236}">
                <a16:creationId xmlns:a16="http://schemas.microsoft.com/office/drawing/2014/main" id="{16736771-B427-0F55-0F81-5BF9F1C7119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528" y="2220256"/>
            <a:ext cx="4639512" cy="70338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B97FCD2-AC00-089F-57E2-6B28C0C88FE4}"/>
              </a:ext>
            </a:extLst>
          </p:cNvPr>
          <p:cNvSpPr txBox="1"/>
          <p:nvPr/>
        </p:nvSpPr>
        <p:spPr>
          <a:xfrm>
            <a:off x="1577911" y="630237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[J. </a:t>
            </a:r>
            <a:r>
              <a:rPr lang="en-US" sz="1400" kern="1000" spc="30" dirty="0" err="1">
                <a:latin typeface="+mn-lt"/>
                <a:cs typeface="Franklin Gothic Book"/>
              </a:rPr>
              <a:t>Ferradas</a:t>
            </a:r>
            <a:r>
              <a:rPr lang="en-US" sz="1400" kern="1000" spc="30" dirty="0">
                <a:latin typeface="+mn-lt"/>
                <a:cs typeface="Franklin Gothic Book"/>
              </a:rPr>
              <a:t>, TE-MSC Seminar,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  <a:hlinkClick r:id="rId7"/>
              </a:rPr>
              <a:t>indico link</a:t>
            </a:r>
            <a:r>
              <a:rPr lang="en-US" sz="1400" kern="1000" spc="30" dirty="0">
                <a:latin typeface="+mn-lt"/>
                <a:cs typeface="Franklin Gothic Book"/>
              </a:rPr>
              <a:t>, June 2023.]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5870A48-2708-528F-A357-1D454E34DE2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5909" y="163160"/>
            <a:ext cx="889576" cy="88957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8C1B8DC-42EC-D1ED-7812-90EAD058B6F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377522"/>
            <a:ext cx="1405357" cy="404040"/>
          </a:xfrm>
          <a:prstGeom prst="rect">
            <a:avLst/>
          </a:prstGeom>
        </p:spPr>
      </p:pic>
      <p:pic>
        <p:nvPicPr>
          <p:cNvPr id="29" name="Picture 28" descr="A blue and green spiral object with text&#10;&#10;Description automatically generated with medium confidence">
            <a:extLst>
              <a:ext uri="{FF2B5EF4-FFF2-40B4-BE49-F238E27FC236}">
                <a16:creationId xmlns:a16="http://schemas.microsoft.com/office/drawing/2014/main" id="{0E652084-A5E7-8A9F-A400-787FF441BF1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589761">
            <a:off x="6250837" y="2797201"/>
            <a:ext cx="1287352" cy="409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39791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19" descr="A screenshot of a computer&#10;&#10;Description automatically generated">
            <a:extLst>
              <a:ext uri="{FF2B5EF4-FFF2-40B4-BE49-F238E27FC236}">
                <a16:creationId xmlns:a16="http://schemas.microsoft.com/office/drawing/2014/main" id="{637E7C5C-7CED-871D-80C4-E5B27CF5DFA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5046" y="3749697"/>
            <a:ext cx="3059932" cy="235961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074A1A9-3D72-5A39-F829-988700867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Multi-scale 5/5: Impact on Magnet Design</a:t>
            </a:r>
            <a:br>
              <a:rPr lang="en-US" dirty="0"/>
            </a:br>
            <a:r>
              <a:rPr lang="en-US" dirty="0"/>
              <a:t>MagNum2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CCA298-FF18-A404-893B-FE6182EED0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92CCCD5-BB15-8B73-856E-674C940AD05B}"/>
              </a:ext>
            </a:extLst>
          </p:cNvPr>
          <p:cNvGrpSpPr/>
          <p:nvPr/>
        </p:nvGrpSpPr>
        <p:grpSpPr>
          <a:xfrm>
            <a:off x="6998568" y="1535148"/>
            <a:ext cx="1968834" cy="1949081"/>
            <a:chOff x="2542534" y="942733"/>
            <a:chExt cx="5542006" cy="5486400"/>
          </a:xfrm>
        </p:grpSpPr>
        <p:pic>
          <p:nvPicPr>
            <p:cNvPr id="15" name="Picture 14" descr="A blue and purple circle with black text&#10;&#10;Description automatically generated">
              <a:extLst>
                <a:ext uri="{FF2B5EF4-FFF2-40B4-BE49-F238E27FC236}">
                  <a16:creationId xmlns:a16="http://schemas.microsoft.com/office/drawing/2014/main" id="{1230BB67-DFB9-C13D-4F7F-A2546B95E9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13537" y="942733"/>
              <a:ext cx="2771003" cy="2743200"/>
            </a:xfrm>
            <a:prstGeom prst="rect">
              <a:avLst/>
            </a:prstGeom>
          </p:spPr>
        </p:pic>
        <p:pic>
          <p:nvPicPr>
            <p:cNvPr id="16" name="Picture 15" descr="A blue and purple circle with black text&#10;&#10;Description automatically generated">
              <a:extLst>
                <a:ext uri="{FF2B5EF4-FFF2-40B4-BE49-F238E27FC236}">
                  <a16:creationId xmlns:a16="http://schemas.microsoft.com/office/drawing/2014/main" id="{E88CF1AF-B85C-980A-19CB-9AF70B3093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2542534" y="942733"/>
              <a:ext cx="2771003" cy="2743200"/>
            </a:xfrm>
            <a:prstGeom prst="rect">
              <a:avLst/>
            </a:prstGeom>
          </p:spPr>
        </p:pic>
        <p:pic>
          <p:nvPicPr>
            <p:cNvPr id="17" name="Picture 16" descr="A blue and purple circle with black text&#10;&#10;Description automatically generated">
              <a:extLst>
                <a:ext uri="{FF2B5EF4-FFF2-40B4-BE49-F238E27FC236}">
                  <a16:creationId xmlns:a16="http://schemas.microsoft.com/office/drawing/2014/main" id="{F3A333CA-32F8-4ADB-42FA-81F5A02645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V="1">
              <a:off x="5313537" y="3685933"/>
              <a:ext cx="2771003" cy="2743200"/>
            </a:xfrm>
            <a:prstGeom prst="rect">
              <a:avLst/>
            </a:prstGeom>
          </p:spPr>
        </p:pic>
        <p:pic>
          <p:nvPicPr>
            <p:cNvPr id="18" name="Picture 17" descr="A blue and purple circle with black text&#10;&#10;Description automatically generated">
              <a:extLst>
                <a:ext uri="{FF2B5EF4-FFF2-40B4-BE49-F238E27FC236}">
                  <a16:creationId xmlns:a16="http://schemas.microsoft.com/office/drawing/2014/main" id="{3EBCE83B-74F0-EE28-7940-34E2C52E0E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2542534" y="3685933"/>
              <a:ext cx="2771003" cy="2743200"/>
            </a:xfrm>
            <a:prstGeom prst="rect">
              <a:avLst/>
            </a:prstGeom>
          </p:spPr>
        </p:pic>
      </p:grp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B9F129D8-0791-290D-D88D-5F355D53000B}"/>
              </a:ext>
            </a:extLst>
          </p:cNvPr>
          <p:cNvSpPr txBox="1">
            <a:spLocks/>
          </p:cNvSpPr>
          <p:nvPr/>
        </p:nvSpPr>
        <p:spPr>
          <a:xfrm>
            <a:off x="1038641" y="1409722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Include missing mechanical and performance data into </a:t>
            </a:r>
            <a:br>
              <a:rPr lang="en-US" dirty="0"/>
            </a:br>
            <a:r>
              <a:rPr lang="en-US" dirty="0"/>
              <a:t>conceptual design of SMACC (Stress Managed Common Coil).</a:t>
            </a:r>
          </a:p>
          <a:p>
            <a:r>
              <a:rPr lang="en-US" dirty="0"/>
              <a:t>Provide fully </a:t>
            </a:r>
            <a:r>
              <a:rPr lang="en-US" i="1" dirty="0"/>
              <a:t>consistent, traceable, and repeatable CDR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including measurement data, multi-scale FEA model </a:t>
            </a:r>
            <a:br>
              <a:rPr lang="en-US" dirty="0"/>
            </a:br>
            <a:r>
              <a:rPr lang="en-US" dirty="0"/>
              <a:t>validation, design, and expectations for strain-gauge data, </a:t>
            </a:r>
            <a:br>
              <a:rPr lang="en-US" dirty="0"/>
            </a:br>
            <a:r>
              <a:rPr lang="en-US" dirty="0"/>
              <a:t>all via Model-Based Systems Engineering (MBSE).</a:t>
            </a:r>
          </a:p>
          <a:p>
            <a:r>
              <a:rPr lang="en-US" i="1" dirty="0"/>
              <a:t>Versioned CDR as a living document</a:t>
            </a:r>
            <a:r>
              <a:rPr lang="en-US" dirty="0"/>
              <a:t>.</a:t>
            </a:r>
          </a:p>
          <a:p>
            <a:r>
              <a:rPr lang="en-US" dirty="0"/>
              <a:t>PhD at PSI with ETHZ D-ITET-IEF to start in ‘24.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ACB2FA7-B07E-CEF1-381D-0CB63F88BCB4}"/>
              </a:ext>
            </a:extLst>
          </p:cNvPr>
          <p:cNvSpPr txBox="1"/>
          <p:nvPr/>
        </p:nvSpPr>
        <p:spPr>
          <a:xfrm>
            <a:off x="6084168" y="627998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[D. M. Araujo, HFM Annual Mtg,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  <a:hlinkClick r:id="rId4"/>
              </a:rPr>
              <a:t>indico link</a:t>
            </a:r>
            <a:r>
              <a:rPr lang="en-US" sz="1400" kern="1000" spc="30" dirty="0">
                <a:latin typeface="+mn-lt"/>
                <a:cs typeface="Franklin Gothic Book"/>
              </a:rPr>
              <a:t>, Oct 2023.]</a:t>
            </a:r>
          </a:p>
        </p:txBody>
      </p:sp>
      <p:pic>
        <p:nvPicPr>
          <p:cNvPr id="24" name="Picture 23" descr="A screenshot of a computer&#10;&#10;Description automatically generated">
            <a:extLst>
              <a:ext uri="{FF2B5EF4-FFF2-40B4-BE49-F238E27FC236}">
                <a16:creationId xmlns:a16="http://schemas.microsoft.com/office/drawing/2014/main" id="{822FECCD-8C5E-01E1-7181-3BAA8F497BE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7393" y="3933056"/>
            <a:ext cx="3200399" cy="222719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1937F74-0370-542D-AA5E-9517E62DFFA2}"/>
              </a:ext>
            </a:extLst>
          </p:cNvPr>
          <p:cNvSpPr txBox="1"/>
          <p:nvPr/>
        </p:nvSpPr>
        <p:spPr>
          <a:xfrm>
            <a:off x="1475656" y="628564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[http://</a:t>
            </a:r>
            <a:r>
              <a:rPr lang="en-US" sz="1400" kern="1000" spc="30" dirty="0" err="1">
                <a:latin typeface="+mn-lt"/>
                <a:cs typeface="Franklin Gothic Book"/>
              </a:rPr>
              <a:t>cern.ch</a:t>
            </a:r>
            <a:r>
              <a:rPr lang="en-US" sz="1400" kern="1000" spc="30" dirty="0">
                <a:latin typeface="+mn-lt"/>
                <a:cs typeface="Franklin Gothic Book"/>
              </a:rPr>
              <a:t>/</a:t>
            </a:r>
            <a:r>
              <a:rPr lang="en-US" sz="1400" kern="1000" spc="30" dirty="0" err="1">
                <a:latin typeface="+mn-lt"/>
                <a:cs typeface="Franklin Gothic Book"/>
              </a:rPr>
              <a:t>auchmann</a:t>
            </a:r>
            <a:r>
              <a:rPr lang="en-US" sz="1400" kern="1000" spc="30" dirty="0">
                <a:latin typeface="+mn-lt"/>
                <a:cs typeface="Franklin Gothic Book"/>
              </a:rPr>
              <a:t>/chart/magnum</a:t>
            </a:r>
            <a:br>
              <a:rPr lang="en-US" sz="1400" kern="1000" spc="30" dirty="0">
                <a:latin typeface="+mn-lt"/>
                <a:cs typeface="Franklin Gothic Book"/>
              </a:rPr>
            </a:br>
            <a:r>
              <a:rPr lang="en-US" sz="1400" kern="1000" spc="30" dirty="0">
                <a:latin typeface="+mn-lt"/>
                <a:cs typeface="Franklin Gothic Book"/>
              </a:rPr>
              <a:t>http://</a:t>
            </a:r>
            <a:r>
              <a:rPr lang="en-US" sz="1400" kern="1000" spc="30" dirty="0" err="1">
                <a:latin typeface="+mn-lt"/>
                <a:cs typeface="Franklin Gothic Book"/>
              </a:rPr>
              <a:t>cern.ch</a:t>
            </a:r>
            <a:r>
              <a:rPr lang="en-US" sz="1400" kern="1000" spc="30" dirty="0">
                <a:latin typeface="+mn-lt"/>
                <a:cs typeface="Franklin Gothic Book"/>
              </a:rPr>
              <a:t>/</a:t>
            </a:r>
            <a:r>
              <a:rPr lang="en-US" sz="1400" kern="1000" spc="30" dirty="0" err="1">
                <a:latin typeface="+mn-lt"/>
                <a:cs typeface="Franklin Gothic Book"/>
              </a:rPr>
              <a:t>auchmann</a:t>
            </a:r>
            <a:r>
              <a:rPr lang="en-US" sz="1400" kern="1000" spc="30" dirty="0">
                <a:latin typeface="+mn-lt"/>
                <a:cs typeface="Franklin Gothic Book"/>
              </a:rPr>
              <a:t>/hts4.]</a:t>
            </a:r>
          </a:p>
        </p:txBody>
      </p:sp>
    </p:spTree>
    <p:extLst>
      <p:ext uri="{BB962C8B-B14F-4D97-AF65-F5344CB8AC3E}">
        <p14:creationId xmlns:p14="http://schemas.microsoft.com/office/powerpoint/2010/main" val="142539957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CB0A3C-5288-6B1C-CD21-69324C64509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Multi-physics multi-scale:</a:t>
            </a:r>
          </a:p>
          <a:p>
            <a:pPr lvl="1"/>
            <a:r>
              <a:rPr lang="en-US" dirty="0"/>
              <a:t>Mechanical models, discussed in this meeting,</a:t>
            </a:r>
          </a:p>
          <a:p>
            <a:pPr lvl="1"/>
            <a:r>
              <a:rPr lang="en-US" dirty="0"/>
              <a:t>Electromagnetic models (coupling currents, </a:t>
            </a:r>
            <a:r>
              <a:rPr lang="en-US" dirty="0" err="1"/>
              <a:t>etc</a:t>
            </a:r>
            <a:r>
              <a:rPr lang="en-US" dirty="0"/>
              <a:t>), </a:t>
            </a:r>
          </a:p>
          <a:p>
            <a:pPr lvl="1"/>
            <a:r>
              <a:rPr lang="en-US" dirty="0"/>
              <a:t>Thermal behavior.</a:t>
            </a:r>
          </a:p>
          <a:p>
            <a:r>
              <a:rPr lang="en-US" dirty="0"/>
              <a:t>Up- (homogenization) and down- (return to reference volume) scaling.</a:t>
            </a:r>
          </a:p>
          <a:p>
            <a:r>
              <a:rPr lang="en-US" dirty="0"/>
              <a:t>LTS and HTS models.</a:t>
            </a:r>
          </a:p>
          <a:p>
            <a:r>
              <a:rPr lang="en-US" dirty="0"/>
              <a:t>ML homogenization experiments.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D94674-8D56-34B8-1916-09398806C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Multi-scale Topics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B3C4A5-BCDE-592D-F61B-DBCBD44B50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085553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65348</TotalTime>
  <Words>624</Words>
  <Application>Microsoft Macintosh PowerPoint</Application>
  <PresentationFormat>On-screen Show (4:3)</PresentationFormat>
  <Paragraphs>78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Arial Narrow</vt:lpstr>
      <vt:lpstr>Calibri</vt:lpstr>
      <vt:lpstr>Cambria Math</vt:lpstr>
      <vt:lpstr>Georgia</vt:lpstr>
      <vt:lpstr>Rockwell</vt:lpstr>
      <vt:lpstr>Symbol</vt:lpstr>
      <vt:lpstr>Times</vt:lpstr>
      <vt:lpstr>PSI-Powerpoint-Master Calibri V2</vt:lpstr>
      <vt:lpstr>PowerPoint Presentation</vt:lpstr>
      <vt:lpstr>CHART / SMACC / Materials</vt:lpstr>
      <vt:lpstr>Multi-scale 1/5  WireChar</vt:lpstr>
      <vt:lpstr>Multi-scale 2/5 MagComp</vt:lpstr>
      <vt:lpstr>Multi-scale 3/5 MagDev</vt:lpstr>
      <vt:lpstr>Multi-scale 4/5 2D and 3D Approaches</vt:lpstr>
      <vt:lpstr>Multi-scale 5/5: Impact on Magnet Design MagNum2</vt:lpstr>
      <vt:lpstr>Future Multi-scale Topics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Microsoft Office User</dc:creator>
  <cp:lastModifiedBy>Bernhard Auchmann</cp:lastModifiedBy>
  <cp:revision>718</cp:revision>
  <cp:lastPrinted>2015-07-23T13:50:07Z</cp:lastPrinted>
  <dcterms:created xsi:type="dcterms:W3CDTF">2018-03-23T06:38:44Z</dcterms:created>
  <dcterms:modified xsi:type="dcterms:W3CDTF">2023-12-05T10:15:30Z</dcterms:modified>
</cp:coreProperties>
</file>