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63" r:id="rId2"/>
    <p:sldId id="325" r:id="rId3"/>
    <p:sldId id="373" r:id="rId4"/>
    <p:sldId id="424" r:id="rId5"/>
    <p:sldId id="425" r:id="rId6"/>
    <p:sldId id="426" r:id="rId7"/>
    <p:sldId id="379" r:id="rId8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8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21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623" autoAdjust="0"/>
    <p:restoredTop sz="69017" autoAdjust="0"/>
  </p:normalViewPr>
  <p:slideViewPr>
    <p:cSldViewPr snapToObjects="1" showGuides="1">
      <p:cViewPr varScale="1">
        <p:scale>
          <a:sx n="86" d="100"/>
          <a:sy n="86" d="100"/>
        </p:scale>
        <p:origin x="4421" y="62"/>
      </p:cViewPr>
      <p:guideLst>
        <p:guide orient="horz" pos="408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08/12/2023</a:t>
            </a:fld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0272938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08/12/2023</a:t>
            </a:fld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8321689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725293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460814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26875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4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9318734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5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3925956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6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2417313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7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473335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/>
              <a:t>Presentation title - line 1 - Arial 30pt - bold HiLumi dark grey - line 2</a:t>
            </a:r>
            <a:br>
              <a:rPr lang="en-GB" noProof="0"/>
            </a:br>
            <a:r>
              <a:rPr lang="en-GB" noProof="0"/>
              <a:t>line 3</a:t>
            </a:r>
            <a:br>
              <a:rPr lang="en-GB" noProof="0"/>
            </a:br>
            <a:r>
              <a:rPr lang="en-GB" noProof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6356350"/>
            <a:ext cx="6309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 dirty="0"/>
              <a:t>BGC collaboration meeting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7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dirty="0"/>
              <a:t>BGC collaboration meeting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grpSp>
        <p:nvGrpSpPr>
          <p:cNvPr id="8" name="Grouper 7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9" name="Rectangle 8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" name="ZoneTexte 9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dirty="0"/>
              <a:t>BGC collaboration meeting</a:t>
            </a:r>
            <a:endParaRPr lang="en-GB" noProof="0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dirty="0"/>
              <a:t>BGC collaboration meeting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0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fr-FR" noProof="0" dirty="0"/>
              <a:t>BGC collaboration meeting</a:t>
            </a:r>
            <a:endParaRPr lang="en-GB" noProof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9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fr-FR" noProof="0" dirty="0"/>
              <a:t>BGC collaboration meeting</a:t>
            </a:r>
            <a:endParaRPr lang="en-GB" noProof="0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6356350"/>
            <a:ext cx="6440400" cy="360000"/>
          </a:xfrm>
        </p:spPr>
        <p:txBody>
          <a:bodyPr/>
          <a:lstStyle/>
          <a:p>
            <a:r>
              <a:rPr lang="fr-FR" noProof="0" dirty="0"/>
              <a:t>BGC collaboration meeting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fr-FR" noProof="0" dirty="0"/>
              <a:t>BGC collaboration meeting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371600" y="2819400"/>
            <a:ext cx="7160840" cy="1329680"/>
          </a:xfrm>
        </p:spPr>
        <p:txBody>
          <a:bodyPr/>
          <a:lstStyle/>
          <a:p>
            <a:r>
              <a:rPr lang="en-GB" dirty="0"/>
              <a:t>Beam Gas Curtain Monitor</a:t>
            </a:r>
            <a:br>
              <a:rPr lang="en-GB" dirty="0"/>
            </a:br>
            <a:r>
              <a:rPr lang="en-GB" dirty="0"/>
              <a:t>Preparation for 2025 run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4359275"/>
            <a:ext cx="6480000" cy="990600"/>
          </a:xfrm>
        </p:spPr>
        <p:txBody>
          <a:bodyPr/>
          <a:lstStyle/>
          <a:p>
            <a:r>
              <a:rPr lang="en-US" dirty="0"/>
              <a:t>Gerhard Schneider</a:t>
            </a:r>
            <a:endParaRPr lang="en-GB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>
          <a:xfrm>
            <a:off x="1371600" y="5899150"/>
            <a:ext cx="6480000" cy="770210"/>
          </a:xfrm>
        </p:spPr>
        <p:txBody>
          <a:bodyPr>
            <a:normAutofit/>
          </a:bodyPr>
          <a:lstStyle/>
          <a:p>
            <a:r>
              <a:rPr lang="en-US" dirty="0"/>
              <a:t>BGC collaboration meeting, </a:t>
            </a:r>
          </a:p>
          <a:p>
            <a:r>
              <a:rPr lang="en-US" dirty="0"/>
              <a:t>May 2023, CERN, Geneva, CH</a:t>
            </a:r>
            <a:endParaRPr lang="en-GB" dirty="0"/>
          </a:p>
          <a:p>
            <a:endParaRPr lang="en-GB" dirty="0"/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1484784"/>
            <a:ext cx="7920000" cy="4010000"/>
          </a:xfrm>
        </p:spPr>
        <p:txBody>
          <a:bodyPr>
            <a:normAutofit/>
          </a:bodyPr>
          <a:lstStyle/>
          <a:p>
            <a:pPr>
              <a:spcBef>
                <a:spcPts val="1200"/>
              </a:spcBef>
            </a:pPr>
            <a:r>
              <a:rPr lang="en-US" dirty="0"/>
              <a:t>Status</a:t>
            </a:r>
          </a:p>
          <a:p>
            <a:pPr marL="0" indent="0">
              <a:spcBef>
                <a:spcPts val="1200"/>
              </a:spcBef>
              <a:buNone/>
            </a:pPr>
            <a:endParaRPr lang="en-US" dirty="0"/>
          </a:p>
          <a:p>
            <a:pPr>
              <a:spcBef>
                <a:spcPts val="1200"/>
              </a:spcBef>
            </a:pPr>
            <a:r>
              <a:rPr lang="en-US" dirty="0"/>
              <a:t>Options for run 2025</a:t>
            </a:r>
          </a:p>
          <a:p>
            <a:pPr marL="0" indent="0">
              <a:spcBef>
                <a:spcPts val="1200"/>
              </a:spcBef>
              <a:buNone/>
            </a:pPr>
            <a:endParaRPr lang="en-US" dirty="0"/>
          </a:p>
          <a:p>
            <a:pPr>
              <a:spcBef>
                <a:spcPts val="1200"/>
              </a:spcBef>
            </a:pPr>
            <a:r>
              <a:rPr lang="en-US" dirty="0"/>
              <a:t>Purchase and documentation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dirty="0"/>
              <a:t>12/12/2023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BGC collaboration meeting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28840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-12253"/>
            <a:ext cx="7920000" cy="720000"/>
          </a:xfrm>
        </p:spPr>
        <p:txBody>
          <a:bodyPr/>
          <a:lstStyle/>
          <a:p>
            <a:r>
              <a:rPr lang="en-GB" dirty="0"/>
              <a:t>Status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dirty="0"/>
              <a:t>12/12/2023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BGC collaboration meeting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C81936-3B43-3994-E36E-1E631CE8AB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7524" y="1412776"/>
            <a:ext cx="8568952" cy="3816424"/>
          </a:xfrm>
        </p:spPr>
        <p:txBody>
          <a:bodyPr>
            <a:normAutofit/>
          </a:bodyPr>
          <a:lstStyle/>
          <a:p>
            <a:pPr algn="l"/>
            <a:r>
              <a:rPr lang="en-US" dirty="0"/>
              <a:t>Where do we expect to be end 2024:</a:t>
            </a:r>
            <a:endParaRPr lang="en-US" sz="1800" dirty="0"/>
          </a:p>
          <a:p>
            <a:pPr lvl="1" algn="l">
              <a:buFont typeface="Wingdings" panose="05000000000000000000" pitchFamily="2" charset="2"/>
              <a:buChar char="Ø"/>
            </a:pPr>
            <a:r>
              <a:rPr lang="en-US" sz="2000" dirty="0"/>
              <a:t>Sufficient data both for ions and protons with Neon and 0.3 mm wide skimmer, no more advancements expected without changing the parameters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US" sz="1800" dirty="0"/>
              <a:t>Flat top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US" sz="1800" dirty="0"/>
              <a:t>Injection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US" sz="1800" dirty="0"/>
              <a:t>Ramp</a:t>
            </a:r>
          </a:p>
          <a:p>
            <a:pPr lvl="2">
              <a:buFont typeface="Wingdings" panose="05000000000000000000" pitchFamily="2" charset="2"/>
              <a:buChar char="§"/>
            </a:pPr>
            <a:endParaRPr lang="en-US" dirty="0"/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000" dirty="0"/>
              <a:t>Beam size comparison/difference understood comparing to BSRT and wire scanner measurement</a:t>
            </a:r>
          </a:p>
        </p:txBody>
      </p:sp>
    </p:spTree>
    <p:extLst>
      <p:ext uri="{BB962C8B-B14F-4D97-AF65-F5344CB8AC3E}">
        <p14:creationId xmlns:p14="http://schemas.microsoft.com/office/powerpoint/2010/main" val="34709565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260648"/>
            <a:ext cx="7920000" cy="720000"/>
          </a:xfrm>
        </p:spPr>
        <p:txBody>
          <a:bodyPr/>
          <a:lstStyle/>
          <a:p>
            <a:r>
              <a:rPr lang="en-GB" dirty="0"/>
              <a:t>Options to prepare for 2025 run</a:t>
            </a:r>
            <a:br>
              <a:rPr lang="en-GB" dirty="0"/>
            </a:br>
            <a:r>
              <a:rPr lang="en-GB" dirty="0"/>
              <a:t>- Please add!-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dirty="0"/>
              <a:t>12/12/2023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BGC collaboration meeting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C81936-3B43-3994-E36E-1E631CE8AB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7524" y="1412776"/>
            <a:ext cx="8568952" cy="4608512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en-US" dirty="0"/>
              <a:t>On BGC itself</a:t>
            </a:r>
            <a:endParaRPr lang="en-US" sz="1800" dirty="0"/>
          </a:p>
          <a:p>
            <a:pPr lvl="1" algn="l">
              <a:buFont typeface="Wingdings" panose="05000000000000000000" pitchFamily="2" charset="2"/>
              <a:buChar char="Ø"/>
            </a:pPr>
            <a:r>
              <a:rPr lang="en-US" sz="1900" dirty="0"/>
              <a:t>Change skimmer to smaller skimmer, 0.2 mm? Shorter?</a:t>
            </a:r>
          </a:p>
          <a:p>
            <a:pPr lvl="1" algn="l">
              <a:buFont typeface="Wingdings" panose="05000000000000000000" pitchFamily="2" charset="2"/>
              <a:buChar char="Ø"/>
            </a:pPr>
            <a:r>
              <a:rPr lang="en-US" sz="1900" dirty="0"/>
              <a:t>Optics?</a:t>
            </a:r>
          </a:p>
          <a:p>
            <a:pPr lvl="1" algn="l">
              <a:buFont typeface="Wingdings" panose="05000000000000000000" pitchFamily="2" charset="2"/>
              <a:buChar char="Ø"/>
            </a:pPr>
            <a:endParaRPr lang="en-US" sz="1800" dirty="0"/>
          </a:p>
          <a:p>
            <a:r>
              <a:rPr lang="en-US" dirty="0"/>
              <a:t>On the environment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1900" dirty="0"/>
              <a:t>Add pumping (Ion Pumps) to reduce local background on either side of BGC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1900" dirty="0"/>
              <a:t>How to reduce synchrotron light? </a:t>
            </a:r>
            <a:r>
              <a:rPr lang="en-US" sz="1900" dirty="0">
                <a:sym typeface="Wingdings" panose="05000000000000000000" pitchFamily="2" charset="2"/>
              </a:rPr>
              <a:t> Beam vacuum opening</a:t>
            </a:r>
            <a:endParaRPr lang="en-US" sz="1900" dirty="0"/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1900" dirty="0"/>
              <a:t>Reduce noise in camera? Shielding?</a:t>
            </a:r>
            <a:endParaRPr lang="en-US" sz="1800" dirty="0"/>
          </a:p>
          <a:p>
            <a:pPr lvl="1">
              <a:buFont typeface="Wingdings" panose="05000000000000000000" pitchFamily="2" charset="2"/>
              <a:buChar char="Ø"/>
            </a:pPr>
            <a:endParaRPr lang="en-US" sz="1800" dirty="0"/>
          </a:p>
          <a:p>
            <a:r>
              <a:rPr lang="en-US" dirty="0"/>
              <a:t>Change of gas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200" dirty="0"/>
              <a:t>Candidate gases are Argon and Nitrogen </a:t>
            </a:r>
            <a:r>
              <a:rPr lang="en-US" sz="2200" dirty="0">
                <a:sym typeface="Wingdings" panose="05000000000000000000" pitchFamily="2" charset="2"/>
              </a:rPr>
              <a:t> need CERN internal discussions and approval. Better to start the process soon.</a:t>
            </a:r>
            <a:endParaRPr lang="en-US" sz="2200" dirty="0"/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200" dirty="0"/>
              <a:t>Need to install significant Ion Pumping (and NEG pumping?) close for the BGC? Details to be evaluated. Some installation for pumps, cabling, controls </a:t>
            </a:r>
            <a:r>
              <a:rPr lang="en-US" sz="2200" dirty="0">
                <a:sym typeface="Wingdings" panose="05000000000000000000" pitchFamily="2" charset="2"/>
              </a:rPr>
              <a:t> cost but no showstoppers.</a:t>
            </a:r>
            <a:endParaRPr lang="en-US" sz="2200" dirty="0"/>
          </a:p>
          <a:p>
            <a:pPr lvl="1">
              <a:buFont typeface="Wingdings" panose="05000000000000000000" pitchFamily="2" charset="2"/>
              <a:buChar char="Ø"/>
            </a:pP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42274844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-12253"/>
            <a:ext cx="7920000" cy="720000"/>
          </a:xfrm>
        </p:spPr>
        <p:txBody>
          <a:bodyPr/>
          <a:lstStyle/>
          <a:p>
            <a:r>
              <a:rPr lang="en-GB" dirty="0"/>
              <a:t>Purchase and Documentation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dirty="0"/>
              <a:t>12/12/2023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BGC collaboration meeting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C81936-3B43-3994-E36E-1E631CE8AB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7524" y="1412776"/>
            <a:ext cx="8568952" cy="4608512"/>
          </a:xfrm>
        </p:spPr>
        <p:txBody>
          <a:bodyPr>
            <a:normAutofit/>
          </a:bodyPr>
          <a:lstStyle/>
          <a:p>
            <a:pPr algn="l"/>
            <a:r>
              <a:rPr lang="en-US" dirty="0"/>
              <a:t>Engineering Change Request</a:t>
            </a:r>
          </a:p>
          <a:p>
            <a:pPr lvl="1" algn="l">
              <a:buFont typeface="Wingdings" panose="05000000000000000000" pitchFamily="2" charset="2"/>
              <a:buChar char="Ø"/>
            </a:pPr>
            <a:r>
              <a:rPr lang="en-US" sz="1900" dirty="0"/>
              <a:t>Ideally before May 2024 to allow to for production and procurement.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US" sz="1800" dirty="0"/>
              <a:t>Change of beam pipes and warm modules?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US" sz="1800" dirty="0"/>
              <a:t>Cabling requests</a:t>
            </a:r>
          </a:p>
          <a:p>
            <a:pPr lvl="2">
              <a:buFont typeface="Wingdings" panose="05000000000000000000" pitchFamily="2" charset="2"/>
              <a:buChar char="§"/>
            </a:pPr>
            <a:endParaRPr lang="en-US" sz="1500" dirty="0"/>
          </a:p>
          <a:p>
            <a:r>
              <a:rPr lang="en-US" dirty="0"/>
              <a:t>Procure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1900" dirty="0"/>
              <a:t>Gas and the connectors (Neon, Nitrogen, Argon)</a:t>
            </a:r>
            <a:endParaRPr lang="en-US" sz="1500" dirty="0"/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1900" dirty="0"/>
              <a:t>Skimmers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1900" dirty="0"/>
              <a:t>Ion Pumps (assume 10 KCHF/unit + controllers)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1900" dirty="0"/>
              <a:t>NEG Pumps (assume 10 KCHF/unit + controllers)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1900" dirty="0"/>
              <a:t>Cabling (assume 3 KCHF per cable)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1900" dirty="0"/>
              <a:t>Tubes and WMs (15 KCHF?)</a:t>
            </a:r>
          </a:p>
          <a:p>
            <a:pPr lvl="1">
              <a:buFont typeface="Wingdings" panose="05000000000000000000" pitchFamily="2" charset="2"/>
              <a:buChar char="Ø"/>
            </a:pPr>
            <a:endParaRPr lang="en-US" sz="1500" dirty="0"/>
          </a:p>
          <a:p>
            <a:pPr lvl="1" algn="l">
              <a:buFont typeface="Wingdings" panose="05000000000000000000" pitchFamily="2" charset="2"/>
              <a:buChar char="Ø"/>
            </a:pPr>
            <a:endParaRPr lang="en-US" sz="1800" dirty="0"/>
          </a:p>
          <a:p>
            <a:pPr lvl="1">
              <a:buFont typeface="Wingdings" panose="05000000000000000000" pitchFamily="2" charset="2"/>
              <a:buChar char="Ø"/>
            </a:pP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30967872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-12253"/>
            <a:ext cx="7920000" cy="720000"/>
          </a:xfrm>
        </p:spPr>
        <p:txBody>
          <a:bodyPr/>
          <a:lstStyle/>
          <a:p>
            <a:r>
              <a:rPr lang="en-GB" dirty="0"/>
              <a:t>Summery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dirty="0"/>
              <a:t>12/12/2023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BGC collaboration meeting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C81936-3B43-3994-E36E-1E631CE8AB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7524" y="1412776"/>
            <a:ext cx="8568952" cy="4608512"/>
          </a:xfrm>
        </p:spPr>
        <p:txBody>
          <a:bodyPr>
            <a:normAutofit/>
          </a:bodyPr>
          <a:lstStyle/>
          <a:p>
            <a:pPr algn="l"/>
            <a:r>
              <a:rPr lang="en-US" dirty="0"/>
              <a:t>Many options for run 2025</a:t>
            </a:r>
          </a:p>
          <a:p>
            <a:pPr algn="l"/>
            <a:endParaRPr lang="en-US" dirty="0"/>
          </a:p>
          <a:p>
            <a:pPr algn="l"/>
            <a:r>
              <a:rPr lang="en-US" dirty="0"/>
              <a:t>How can we reduce the options?</a:t>
            </a:r>
          </a:p>
          <a:p>
            <a:pPr lvl="2">
              <a:buFont typeface="Wingdings" panose="05000000000000000000" pitchFamily="2" charset="2"/>
              <a:buChar char="§"/>
            </a:pPr>
            <a:endParaRPr lang="en-US" sz="1500" dirty="0"/>
          </a:p>
          <a:p>
            <a:r>
              <a:rPr lang="en-US" dirty="0"/>
              <a:t>Options with “only” BI and the CERN vacuum group involved easier</a:t>
            </a:r>
          </a:p>
          <a:p>
            <a:endParaRPr lang="en-US" dirty="0"/>
          </a:p>
          <a:p>
            <a:r>
              <a:rPr lang="en-US" dirty="0"/>
              <a:t>Change to Nitrogen (or Argon) will need detailed preparation and documentation</a:t>
            </a:r>
          </a:p>
          <a:p>
            <a:pPr marL="457200" lvl="1" indent="0">
              <a:buNone/>
            </a:pPr>
            <a:endParaRPr lang="en-US" sz="1500" dirty="0"/>
          </a:p>
          <a:p>
            <a:pPr lvl="1" algn="l">
              <a:buFont typeface="Wingdings" panose="05000000000000000000" pitchFamily="2" charset="2"/>
              <a:buChar char="Ø"/>
            </a:pPr>
            <a:endParaRPr lang="en-US" sz="1800" dirty="0"/>
          </a:p>
          <a:p>
            <a:pPr lvl="1">
              <a:buFont typeface="Wingdings" panose="05000000000000000000" pitchFamily="2" charset="2"/>
              <a:buChar char="Ø"/>
            </a:pP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40885449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Thank you! </a:t>
            </a:r>
            <a:br>
              <a:rPr lang="en-US" dirty="0"/>
            </a:br>
            <a:endParaRPr lang="en-GB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/>
              <a:t>BGC collaboration meeting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 dirty="0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696522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17984</TotalTime>
  <Words>360</Words>
  <Application>Microsoft Office PowerPoint</Application>
  <PresentationFormat>On-screen Show (4:3)</PresentationFormat>
  <Paragraphs>79</Paragraphs>
  <Slides>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Wingdings</vt:lpstr>
      <vt:lpstr>Thème Office</vt:lpstr>
      <vt:lpstr>Beam Gas Curtain Monitor Preparation for 2025 run</vt:lpstr>
      <vt:lpstr>Contents</vt:lpstr>
      <vt:lpstr>Status</vt:lpstr>
      <vt:lpstr>Options to prepare for 2025 run - Please add!- </vt:lpstr>
      <vt:lpstr>Purchase and Documentation</vt:lpstr>
      <vt:lpstr>Summery</vt:lpstr>
      <vt:lpstr>Thank you!  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Gerhard Schneider</cp:lastModifiedBy>
  <cp:revision>1005</cp:revision>
  <dcterms:created xsi:type="dcterms:W3CDTF">2016-02-12T10:02:27Z</dcterms:created>
  <dcterms:modified xsi:type="dcterms:W3CDTF">2023-12-11T16:35:02Z</dcterms:modified>
</cp:coreProperties>
</file>