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2"/>
  </p:notesMasterIdLst>
  <p:handoutMasterIdLst>
    <p:handoutMasterId r:id="rId33"/>
  </p:handoutMasterIdLst>
  <p:sldIdLst>
    <p:sldId id="614" r:id="rId5"/>
    <p:sldId id="783" r:id="rId6"/>
    <p:sldId id="644" r:id="rId7"/>
    <p:sldId id="801" r:id="rId8"/>
    <p:sldId id="796" r:id="rId9"/>
    <p:sldId id="795" r:id="rId10"/>
    <p:sldId id="797" r:id="rId11"/>
    <p:sldId id="798" r:id="rId12"/>
    <p:sldId id="802" r:id="rId13"/>
    <p:sldId id="262" r:id="rId14"/>
    <p:sldId id="263" r:id="rId15"/>
    <p:sldId id="805" r:id="rId16"/>
    <p:sldId id="807" r:id="rId17"/>
    <p:sldId id="825" r:id="rId18"/>
    <p:sldId id="827" r:id="rId19"/>
    <p:sldId id="828" r:id="rId20"/>
    <p:sldId id="261" r:id="rId21"/>
    <p:sldId id="461" r:id="rId22"/>
    <p:sldId id="705" r:id="rId23"/>
    <p:sldId id="731" r:id="rId24"/>
    <p:sldId id="703" r:id="rId25"/>
    <p:sldId id="713" r:id="rId26"/>
    <p:sldId id="718" r:id="rId27"/>
    <p:sldId id="743" r:id="rId28"/>
    <p:sldId id="744" r:id="rId29"/>
    <p:sldId id="746" r:id="rId30"/>
    <p:sldId id="629" r:id="rId3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69EA"/>
    <a:srgbClr val="00A1DC"/>
    <a:srgbClr val="0093BE"/>
    <a:srgbClr val="64BCD9"/>
    <a:srgbClr val="441617"/>
    <a:srgbClr val="34FF00"/>
    <a:srgbClr val="4E5250"/>
    <a:srgbClr val="F2B232"/>
    <a:srgbClr val="F7F700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73" autoAdjust="0"/>
    <p:restoredTop sz="94830"/>
  </p:normalViewPr>
  <p:slideViewPr>
    <p:cSldViewPr snapToObjects="1" showGuides="1">
      <p:cViewPr varScale="1">
        <p:scale>
          <a:sx n="149" d="100"/>
          <a:sy n="149" d="100"/>
        </p:scale>
        <p:origin x="184" y="52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11/12/2023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06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9654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The diagnostic box consists of a 6-arm chamber (pictured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on the left hand side in fig. 2), where a movable YAG Ce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scintillator screen and a multi-hole Faraday Cup (FC) can be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inserted to measure the electron beam profile and intensity.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The other arms are used for gas injection (for venting the vac-</a:t>
            </a:r>
            <a:br>
              <a:rPr lang="en-US" dirty="0"/>
            </a:br>
            <a:r>
              <a:rPr lang="en-US" b="0" i="0" dirty="0" err="1">
                <a:effectLst/>
                <a:latin typeface="Arial" panose="020B0604020202020204" pitchFamily="34" charset="0"/>
              </a:rPr>
              <a:t>uum</a:t>
            </a:r>
            <a:r>
              <a:rPr lang="en-US" b="0" i="0" dirty="0">
                <a:effectLst/>
                <a:latin typeface="Arial" panose="020B0604020202020204" pitchFamily="34" charset="0"/>
              </a:rPr>
              <a:t> system with nitrogen), pressure measurement, support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of the structure, and one spare arm. The light produced at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the YAG screen is collected by a camera positioned behind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a viewport at the back of the collector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817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The diagnostic box consists of a 6-arm chamber (pictured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on the left hand side in fig. 2), where a movable YAG Ce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scintillator screen and a multi-hole Faraday Cup (FC) can be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inserted to measure the electron beam profile and intensity.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The other arms are used for gas injection (for venting the vac-</a:t>
            </a:r>
            <a:br>
              <a:rPr lang="en-US" dirty="0"/>
            </a:br>
            <a:r>
              <a:rPr lang="en-US" b="0" i="0" dirty="0" err="1">
                <a:effectLst/>
                <a:latin typeface="Arial" panose="020B0604020202020204" pitchFamily="34" charset="0"/>
              </a:rPr>
              <a:t>uum</a:t>
            </a:r>
            <a:r>
              <a:rPr lang="en-US" b="0" i="0" dirty="0">
                <a:effectLst/>
                <a:latin typeface="Arial" panose="020B0604020202020204" pitchFamily="34" charset="0"/>
              </a:rPr>
              <a:t> system with nitrogen), pressure measurement, support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of the structure, and one spare arm. The light produced at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the YAG screen is collected by a camera positioned behind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a viewport at the back of the collector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7629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30154d297_0_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g1530154d297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78522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30154d297_0_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g1530154d297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59552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30154d297_0_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g1530154d297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03569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30154d297_0_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g1530154d297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47133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823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A schematic of the Electron Beam Test Facility is shown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in fig. 1. The magnetic system is designed to ensure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confinement of the electron beam and its transport to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collector. It is composed of ambient temperature (water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cooled) solenoid magnets, depicted in blue. Each magnet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is provided with horizontal and vertical dipoles to steer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electron beam to either compensate for mechanical misalign-</a:t>
            </a:r>
            <a:br>
              <a:rPr lang="en-US" dirty="0"/>
            </a:br>
            <a:r>
              <a:rPr lang="en-US" b="0" i="0" dirty="0" err="1">
                <a:effectLst/>
                <a:latin typeface="Arial" panose="020B0604020202020204" pitchFamily="34" charset="0"/>
              </a:rPr>
              <a:t>ment</a:t>
            </a:r>
            <a:r>
              <a:rPr lang="en-US" b="0" i="0" dirty="0">
                <a:effectLst/>
                <a:latin typeface="Arial" panose="020B0604020202020204" pitchFamily="34" charset="0"/>
              </a:rPr>
              <a:t> or displace it and measure the range of the BPM.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modularity allows to have different magnet configurations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installed, depending on need and number of components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present at the facility. At the gun side, a pair of magnets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provides an extended region of constant field. The vacuum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system is divided into two volumes by an all-metal auto-</a:t>
            </a:r>
            <a:br>
              <a:rPr lang="en-US" dirty="0"/>
            </a:br>
            <a:r>
              <a:rPr lang="en-US" b="0" i="0" dirty="0" err="1">
                <a:effectLst/>
                <a:latin typeface="Arial" panose="020B0604020202020204" pitchFamily="34" charset="0"/>
              </a:rPr>
              <a:t>matic</a:t>
            </a:r>
            <a:r>
              <a:rPr lang="en-US" b="0" i="0" dirty="0">
                <a:effectLst/>
                <a:latin typeface="Arial" panose="020B0604020202020204" pitchFamily="34" charset="0"/>
              </a:rPr>
              <a:t> gate valve. One volume is reserved for the electron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gun and a diagnostic box (detailed later), and the other for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any equipment that needs testing. Each volume is equipped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with a pumping system capable of keeping a pressure in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range of 10−8 mbar during electron beam operation.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5382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A schematic of the Electron Beam Test Facility is shown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in fig. 1. The magnetic system is designed to ensure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confinement of the electron beam and its transport to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collector. It is composed of ambient temperature (water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cooled) solenoid magnets, depicted in blue. Each magnet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is provided with horizontal and vertical dipoles to steer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electron beam to either compensate for mechanical misalign-</a:t>
            </a:r>
            <a:br>
              <a:rPr lang="en-US" dirty="0"/>
            </a:br>
            <a:r>
              <a:rPr lang="en-US" b="0" i="0" dirty="0" err="1">
                <a:effectLst/>
                <a:latin typeface="Arial" panose="020B0604020202020204" pitchFamily="34" charset="0"/>
              </a:rPr>
              <a:t>ment</a:t>
            </a:r>
            <a:r>
              <a:rPr lang="en-US" b="0" i="0" dirty="0">
                <a:effectLst/>
                <a:latin typeface="Arial" panose="020B0604020202020204" pitchFamily="34" charset="0"/>
              </a:rPr>
              <a:t> or displace it and measure the range of the BPM.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modularity allows to have different magnet configurations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installed, depending on need and number of components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present at the facility. At the gun side, a pair of magnets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provides an extended region of constant field. The vacuum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system is divided into two volumes by an all-metal auto-</a:t>
            </a:r>
            <a:br>
              <a:rPr lang="en-US" dirty="0"/>
            </a:br>
            <a:r>
              <a:rPr lang="en-US" b="0" i="0" dirty="0" err="1">
                <a:effectLst/>
                <a:latin typeface="Arial" panose="020B0604020202020204" pitchFamily="34" charset="0"/>
              </a:rPr>
              <a:t>matic</a:t>
            </a:r>
            <a:r>
              <a:rPr lang="en-US" b="0" i="0" dirty="0">
                <a:effectLst/>
                <a:latin typeface="Arial" panose="020B0604020202020204" pitchFamily="34" charset="0"/>
              </a:rPr>
              <a:t> gate valve. One volume is reserved for the electron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gun and a diagnostic box (detailed later), and the other for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any equipment that needs testing. Each volume is equipped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with a pumping system capable of keeping a pressure in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range of 10−8 mbar during electron beam operation.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233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A schematic of the Electron Beam Test Facility is shown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in fig. 1. The magnetic system is designed to ensure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confinement of the electron beam and its transport to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collector. It is composed of ambient temperature (water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cooled) solenoid magnets, depicted in blue. Each magnet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is provided with horizontal and vertical dipoles to steer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electron beam to either compensate for mechanical misalign-</a:t>
            </a:r>
            <a:br>
              <a:rPr lang="en-US" dirty="0"/>
            </a:br>
            <a:r>
              <a:rPr lang="en-US" b="0" i="0" dirty="0" err="1">
                <a:effectLst/>
                <a:latin typeface="Arial" panose="020B0604020202020204" pitchFamily="34" charset="0"/>
              </a:rPr>
              <a:t>ment</a:t>
            </a:r>
            <a:r>
              <a:rPr lang="en-US" b="0" i="0" dirty="0">
                <a:effectLst/>
                <a:latin typeface="Arial" panose="020B0604020202020204" pitchFamily="34" charset="0"/>
              </a:rPr>
              <a:t> or displace it and measure the range of the BPM.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modularity allows to have different magnet configurations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installed, depending on need and number of components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present at the facility. At the gun side, a pair of magnets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provides an extended region of constant field. The vacuum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system is divided into two volumes by an all-metal auto-</a:t>
            </a:r>
            <a:br>
              <a:rPr lang="en-US" dirty="0"/>
            </a:br>
            <a:r>
              <a:rPr lang="en-US" b="0" i="0" dirty="0" err="1">
                <a:effectLst/>
                <a:latin typeface="Arial" panose="020B0604020202020204" pitchFamily="34" charset="0"/>
              </a:rPr>
              <a:t>matic</a:t>
            </a:r>
            <a:r>
              <a:rPr lang="en-US" b="0" i="0" dirty="0">
                <a:effectLst/>
                <a:latin typeface="Arial" panose="020B0604020202020204" pitchFamily="34" charset="0"/>
              </a:rPr>
              <a:t> gate valve. One volume is reserved for the electron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gun and a diagnostic box (detailed later), and the other for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any equipment that needs testing. Each volume is equipped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with a pumping system capable of keeping a pressure in the</a:t>
            </a:r>
            <a:br>
              <a:rPr lang="en-US" dirty="0"/>
            </a:br>
            <a:r>
              <a:rPr lang="en-US" b="0" i="0" dirty="0">
                <a:effectLst/>
                <a:latin typeface="Arial" panose="020B0604020202020204" pitchFamily="34" charset="0"/>
              </a:rPr>
              <a:t>range of 10−8 mbar during electron beam operation.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522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|  Sameed  |  m.sameed@cern.ch  |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|  Sameed  |  m.sameed@cern.ch  |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|  Sameed  |  m.sameed@cern.ch  |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5.jpeg"/><Relationship Id="rId7" Type="http://schemas.openxmlformats.org/officeDocument/2006/relationships/image" Target="../media/image3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7.png"/><Relationship Id="rId10" Type="http://schemas.openxmlformats.org/officeDocument/2006/relationships/image" Target="../media/image34.png"/><Relationship Id="rId4" Type="http://schemas.openxmlformats.org/officeDocument/2006/relationships/image" Target="../media/image26.jpeg"/><Relationship Id="rId9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gif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4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585788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12 December 2023 @ BGC Collaboration Meeting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2" name="Titre 17">
            <a:extLst>
              <a:ext uri="{FF2B5EF4-FFF2-40B4-BE49-F238E27FC236}">
                <a16:creationId xmlns:a16="http://schemas.microsoft.com/office/drawing/2014/main" id="{CEF869DC-65BE-03F3-0615-C3E99DD464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755150"/>
            <a:ext cx="7772400" cy="1350000"/>
          </a:xfrm>
        </p:spPr>
        <p:txBody>
          <a:bodyPr anchor="b"/>
          <a:lstStyle/>
          <a:p>
            <a:r>
              <a:rPr lang="en-US" dirty="0"/>
              <a:t>Status of EBTS and Plans for 2024-2025</a:t>
            </a:r>
            <a:endParaRPr lang="en-US" dirty="0">
              <a:cs typeface="Arial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393281"/>
            <a:ext cx="6944816" cy="742950"/>
          </a:xfrm>
        </p:spPr>
        <p:txBody>
          <a:bodyPr vert="horz" lIns="0" tIns="0" rIns="0" bIns="0" rtlCol="0" anchor="t">
            <a:normAutofit fontScale="92500"/>
          </a:bodyPr>
          <a:lstStyle/>
          <a:p>
            <a:r>
              <a:rPr lang="en-GB" dirty="0"/>
              <a:t>A. Rossi, </a:t>
            </a:r>
            <a:br>
              <a:rPr lang="en-GB" dirty="0"/>
            </a:br>
            <a:r>
              <a:rPr lang="en-GB" dirty="0"/>
              <a:t>work by M. </a:t>
            </a:r>
            <a:r>
              <a:rPr lang="en-GB" dirty="0" err="1"/>
              <a:t>Sameed</a:t>
            </a:r>
            <a:r>
              <a:rPr lang="en-GB" dirty="0"/>
              <a:t>, M. </a:t>
            </a:r>
            <a:r>
              <a:rPr lang="en-GB" dirty="0" err="1"/>
              <a:t>Ady</a:t>
            </a:r>
            <a:r>
              <a:rPr lang="en-GB" dirty="0"/>
              <a:t>, C. Castro, O. Stringer, H. Zhang, … </a:t>
            </a:r>
          </a:p>
          <a:p>
            <a:endParaRPr lang="en-GB" dirty="0"/>
          </a:p>
        </p:txBody>
      </p:sp>
      <p:pic>
        <p:nvPicPr>
          <p:cNvPr id="2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E058158A-219A-8ACC-7C50-D137FF7331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4935" y="133350"/>
            <a:ext cx="4529066" cy="193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35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019AC14-7AFC-2F9E-AD35-F378F0C1EA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456963" y="-117211"/>
            <a:ext cx="5143500" cy="5377922"/>
          </a:xfrm>
          <a:prstGeom prst="rect">
            <a:avLst/>
          </a:prstGeom>
        </p:spPr>
      </p:pic>
      <p:sp>
        <p:nvSpPr>
          <p:cNvPr id="2" name="Google Shape;159;g1530154d297_0_67">
            <a:extLst>
              <a:ext uri="{FF2B5EF4-FFF2-40B4-BE49-F238E27FC236}">
                <a16:creationId xmlns:a16="http://schemas.microsoft.com/office/drawing/2014/main" id="{0F44D537-AB1D-C435-02AA-30BBE835CE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2000" y="135000"/>
            <a:ext cx="396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dirty="0"/>
              <a:t>BGC v4.1 Integration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88DE93-4B42-0882-0011-C53495B40246}"/>
              </a:ext>
            </a:extLst>
          </p:cNvPr>
          <p:cNvSpPr txBox="1"/>
          <p:nvPr/>
        </p:nvSpPr>
        <p:spPr>
          <a:xfrm>
            <a:off x="576064" y="2171405"/>
            <a:ext cx="1224136" cy="369332"/>
          </a:xfrm>
          <a:prstGeom prst="rect">
            <a:avLst/>
          </a:prstGeom>
          <a:solidFill>
            <a:srgbClr val="441617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Top View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6F27A29-B464-B985-0CF2-53158A338724}"/>
              </a:ext>
            </a:extLst>
          </p:cNvPr>
          <p:cNvSpPr/>
          <p:nvPr/>
        </p:nvSpPr>
        <p:spPr bwMode="auto">
          <a:xfrm>
            <a:off x="4073854" y="4767263"/>
            <a:ext cx="73930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H. Zhang</a:t>
            </a:r>
          </a:p>
        </p:txBody>
      </p:sp>
    </p:spTree>
    <p:extLst>
      <p:ext uri="{BB962C8B-B14F-4D97-AF65-F5344CB8AC3E}">
        <p14:creationId xmlns:p14="http://schemas.microsoft.com/office/powerpoint/2010/main" val="3844083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A81A66-8E84-6201-ADDE-E8981D3B24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897671"/>
            <a:ext cx="6660232" cy="4245829"/>
          </a:xfrm>
          <a:prstGeom prst="rect">
            <a:avLst/>
          </a:prstGeom>
        </p:spPr>
      </p:pic>
      <p:sp>
        <p:nvSpPr>
          <p:cNvPr id="2" name="Google Shape;159;g1530154d297_0_67">
            <a:extLst>
              <a:ext uri="{FF2B5EF4-FFF2-40B4-BE49-F238E27FC236}">
                <a16:creationId xmlns:a16="http://schemas.microsoft.com/office/drawing/2014/main" id="{1ED6F3DF-65EC-7C23-4016-74B282DB57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2000" y="135000"/>
            <a:ext cx="396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dirty="0"/>
              <a:t>BGC v4.1 Integration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6BAA73-2674-04A7-D3E7-ACBD0EC6DCDB}"/>
              </a:ext>
            </a:extLst>
          </p:cNvPr>
          <p:cNvSpPr txBox="1"/>
          <p:nvPr/>
        </p:nvSpPr>
        <p:spPr>
          <a:xfrm>
            <a:off x="576064" y="2171405"/>
            <a:ext cx="1224136" cy="369332"/>
          </a:xfrm>
          <a:prstGeom prst="rect">
            <a:avLst/>
          </a:prstGeom>
          <a:solidFill>
            <a:srgbClr val="441617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Side View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B4881B4-EF6C-4CC1-5E80-4B5B8CE6B5A3}"/>
              </a:ext>
            </a:extLst>
          </p:cNvPr>
          <p:cNvSpPr/>
          <p:nvPr/>
        </p:nvSpPr>
        <p:spPr bwMode="auto">
          <a:xfrm>
            <a:off x="4073854" y="4767263"/>
            <a:ext cx="73930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H. Zhang</a:t>
            </a:r>
          </a:p>
        </p:txBody>
      </p:sp>
    </p:spTree>
    <p:extLst>
      <p:ext uri="{BB962C8B-B14F-4D97-AF65-F5344CB8AC3E}">
        <p14:creationId xmlns:p14="http://schemas.microsoft.com/office/powerpoint/2010/main" val="3354809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8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B3DD8773-F4DE-BC72-D6B7-7A6F0670D6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8552" y="1347614"/>
            <a:ext cx="4518248" cy="233618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HEL Collector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12</a:t>
            </a:fld>
            <a:endParaRPr lang="fr-FR"/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8C220763-E24A-5CD6-5CB4-09BB9ED6A4E3}"/>
              </a:ext>
            </a:extLst>
          </p:cNvPr>
          <p:cNvSpPr txBox="1">
            <a:spLocks/>
          </p:cNvSpPr>
          <p:nvPr/>
        </p:nvSpPr>
        <p:spPr>
          <a:xfrm>
            <a:off x="395535" y="942874"/>
            <a:ext cx="3888433" cy="3594631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HEL Collector Details</a:t>
            </a:r>
          </a:p>
          <a:p>
            <a:pPr lvl="1" algn="l"/>
            <a:r>
              <a:rPr lang="en-US" dirty="0"/>
              <a:t>Entrance aperture: 80 mm</a:t>
            </a:r>
          </a:p>
          <a:p>
            <a:pPr lvl="1" algn="l"/>
            <a:r>
              <a:rPr lang="en-US" dirty="0"/>
              <a:t>Gun-Collector Potential: up to +5 kV</a:t>
            </a:r>
          </a:p>
          <a:p>
            <a:pPr lvl="1" algn="l"/>
            <a:r>
              <a:rPr lang="en-US" dirty="0"/>
              <a:t>Beam Current: up to 5 A</a:t>
            </a:r>
          </a:p>
          <a:p>
            <a:pPr lvl="1" algn="l"/>
            <a:endParaRPr lang="en-US" dirty="0"/>
          </a:p>
          <a:p>
            <a:pPr algn="l"/>
            <a:r>
              <a:rPr lang="en-US" dirty="0"/>
              <a:t>Benefits</a:t>
            </a:r>
          </a:p>
          <a:p>
            <a:pPr lvl="1" algn="l"/>
            <a:r>
              <a:rPr lang="en-US" dirty="0"/>
              <a:t>Works with both DC and pulsed electron beams</a:t>
            </a:r>
          </a:p>
          <a:p>
            <a:pPr lvl="1" algn="l"/>
            <a:endParaRPr lang="en-US" dirty="0"/>
          </a:p>
          <a:p>
            <a:pPr algn="l"/>
            <a:r>
              <a:rPr lang="en-US" dirty="0"/>
              <a:t>Challenges</a:t>
            </a:r>
          </a:p>
          <a:p>
            <a:pPr lvl="1" algn="l"/>
            <a:r>
              <a:rPr lang="en-US" dirty="0"/>
              <a:t>Vacuum/pumping requirements are high</a:t>
            </a:r>
          </a:p>
          <a:p>
            <a:pPr lvl="1" algn="l">
              <a:lnSpc>
                <a:spcPct val="120000"/>
              </a:lnSpc>
            </a:pPr>
            <a:r>
              <a:rPr lang="en-US" dirty="0"/>
              <a:t>Reflected / secondary electrons needs to be suppressed </a:t>
            </a:r>
            <a:r>
              <a:rPr lang="en-US" b="1" dirty="0">
                <a:solidFill>
                  <a:srgbClr val="00B050"/>
                </a:solidFill>
                <a:sym typeface="Wingdings" pitchFamily="2" charset="2"/>
              </a:rPr>
              <a:t> BGC</a:t>
            </a:r>
            <a:endParaRPr lang="en-US" b="1" dirty="0">
              <a:solidFill>
                <a:srgbClr val="00B050"/>
              </a:solidFill>
            </a:endParaRPr>
          </a:p>
          <a:p>
            <a:pPr lvl="1" algn="l"/>
            <a:r>
              <a:rPr lang="en-US" dirty="0"/>
              <a:t>Requires high voltage platform</a:t>
            </a:r>
          </a:p>
          <a:p>
            <a:pPr lvl="1" algn="l"/>
            <a:endParaRPr lang="en-US" dirty="0"/>
          </a:p>
          <a:p>
            <a:pPr lvl="1" algn="l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697E51-D015-9A72-AFB6-EFC62E107DF7}"/>
              </a:ext>
            </a:extLst>
          </p:cNvPr>
          <p:cNvSpPr/>
          <p:nvPr/>
        </p:nvSpPr>
        <p:spPr bwMode="auto">
          <a:xfrm>
            <a:off x="5715175" y="4261725"/>
            <a:ext cx="1901483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1"/>
                </a:solidFill>
              </a:rPr>
              <a:t>A. </a:t>
            </a:r>
            <a:r>
              <a:rPr lang="en-US" sz="1050" i="1" dirty="0" err="1">
                <a:solidFill>
                  <a:schemeClr val="tx1"/>
                </a:solidFill>
              </a:rPr>
              <a:t>Kolehmainen</a:t>
            </a:r>
            <a:r>
              <a:rPr lang="en-US" sz="1050" i="1" dirty="0">
                <a:solidFill>
                  <a:schemeClr val="tx1"/>
                </a:solidFill>
              </a:rPr>
              <a:t>, M. </a:t>
            </a:r>
            <a:r>
              <a:rPr lang="en-US" sz="1050" i="1" dirty="0" err="1">
                <a:solidFill>
                  <a:schemeClr val="tx1"/>
                </a:solidFill>
              </a:rPr>
              <a:t>Sameed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99DD418-32EB-D83B-EB22-2FCE45642075}"/>
              </a:ext>
            </a:extLst>
          </p:cNvPr>
          <p:cNvCxnSpPr>
            <a:cxnSpLocks/>
            <a:stCxn id="9" idx="2"/>
          </p:cNvCxnSpPr>
          <p:nvPr/>
        </p:nvCxnSpPr>
        <p:spPr bwMode="auto">
          <a:xfrm>
            <a:off x="5271330" y="967173"/>
            <a:ext cx="611976" cy="1316545"/>
          </a:xfrm>
          <a:prstGeom prst="straightConnector1">
            <a:avLst/>
          </a:prstGeom>
          <a:ln w="19050" cmpd="sng">
            <a:solidFill>
              <a:srgbClr val="0093BE"/>
            </a:solidFill>
            <a:prstDash val="solid"/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A644B6C-2A3D-9047-9C1B-1B26A23F21D3}"/>
              </a:ext>
            </a:extLst>
          </p:cNvPr>
          <p:cNvSpPr txBox="1"/>
          <p:nvPr/>
        </p:nvSpPr>
        <p:spPr bwMode="auto">
          <a:xfrm>
            <a:off x="4875286" y="690174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rgbClr val="0093BE"/>
                </a:solidFill>
              </a:rPr>
              <a:t>Retarder</a:t>
            </a:r>
            <a:endParaRPr lang="en-GB" sz="1200" dirty="0">
              <a:solidFill>
                <a:srgbClr val="0093BE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9B7EF67-C81A-F42C-DE98-EC51B46BAEDD}"/>
              </a:ext>
            </a:extLst>
          </p:cNvPr>
          <p:cNvCxnSpPr>
            <a:cxnSpLocks/>
            <a:stCxn id="19" idx="2"/>
          </p:cNvCxnSpPr>
          <p:nvPr/>
        </p:nvCxnSpPr>
        <p:spPr bwMode="auto">
          <a:xfrm flipH="1">
            <a:off x="6021092" y="1244172"/>
            <a:ext cx="159202" cy="1041828"/>
          </a:xfrm>
          <a:prstGeom prst="straightConnector1">
            <a:avLst/>
          </a:prstGeom>
          <a:ln w="19050" cmpd="sng">
            <a:solidFill>
              <a:srgbClr val="0093BE"/>
            </a:solidFill>
            <a:prstDash val="solid"/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AC5C8ED-B1C2-2736-C30A-C3ED3BC65811}"/>
              </a:ext>
            </a:extLst>
          </p:cNvPr>
          <p:cNvCxnSpPr>
            <a:cxnSpLocks/>
            <a:stCxn id="20" idx="2"/>
          </p:cNvCxnSpPr>
          <p:nvPr/>
        </p:nvCxnSpPr>
        <p:spPr bwMode="auto">
          <a:xfrm flipH="1">
            <a:off x="6948264" y="967173"/>
            <a:ext cx="194372" cy="1083460"/>
          </a:xfrm>
          <a:prstGeom prst="straightConnector1">
            <a:avLst/>
          </a:prstGeom>
          <a:ln w="19050" cmpd="sng">
            <a:solidFill>
              <a:srgbClr val="0093BE"/>
            </a:solidFill>
            <a:prstDash val="solid"/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B47E22C-0420-9DD1-F0B1-84B218B51E9D}"/>
              </a:ext>
            </a:extLst>
          </p:cNvPr>
          <p:cNvCxnSpPr>
            <a:cxnSpLocks/>
            <a:stCxn id="21" idx="2"/>
          </p:cNvCxnSpPr>
          <p:nvPr/>
        </p:nvCxnSpPr>
        <p:spPr bwMode="auto">
          <a:xfrm flipH="1">
            <a:off x="7235139" y="1244172"/>
            <a:ext cx="1018977" cy="1039546"/>
          </a:xfrm>
          <a:prstGeom prst="straightConnector1">
            <a:avLst/>
          </a:prstGeom>
          <a:ln w="19050" cmpd="sng">
            <a:solidFill>
              <a:srgbClr val="0093BE"/>
            </a:solidFill>
            <a:prstDash val="solid"/>
            <a:tailEnd type="triangle"/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F184578-2781-FF1F-9B5D-2EC85BD8FD00}"/>
              </a:ext>
            </a:extLst>
          </p:cNvPr>
          <p:cNvSpPr txBox="1"/>
          <p:nvPr/>
        </p:nvSpPr>
        <p:spPr bwMode="auto">
          <a:xfrm>
            <a:off x="5784250" y="96717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rgbClr val="0093BE"/>
                </a:solidFill>
              </a:rPr>
              <a:t>Repeller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586FFF-CEEE-00FA-FA40-AC951A3FEAE1}"/>
              </a:ext>
            </a:extLst>
          </p:cNvPr>
          <p:cNvSpPr txBox="1"/>
          <p:nvPr/>
        </p:nvSpPr>
        <p:spPr bwMode="auto">
          <a:xfrm>
            <a:off x="6746592" y="690174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rgbClr val="0093BE"/>
                </a:solidFill>
              </a:rPr>
              <a:t>Collector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CB99D6-0A61-D603-2870-FB901443B436}"/>
              </a:ext>
            </a:extLst>
          </p:cNvPr>
          <p:cNvSpPr txBox="1"/>
          <p:nvPr/>
        </p:nvSpPr>
        <p:spPr bwMode="auto">
          <a:xfrm>
            <a:off x="7676466" y="967173"/>
            <a:ext cx="115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rgbClr val="0093BE"/>
                </a:solidFill>
              </a:rPr>
              <a:t>Back Repeller</a:t>
            </a:r>
            <a:endParaRPr lang="en-GB" sz="1200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74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5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261D6-10B3-ABAE-71C8-9CC6AD3BF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HEL Collector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3E9D08-27C0-4A5F-D44A-E85094707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911424"/>
            <a:ext cx="2026568" cy="479822"/>
          </a:xfrm>
        </p:spPr>
        <p:txBody>
          <a:bodyPr>
            <a:normAutofit/>
          </a:bodyPr>
          <a:lstStyle/>
          <a:p>
            <a:r>
              <a:rPr lang="en-US" dirty="0"/>
              <a:t>Design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A23616-4CC5-4D75-A61C-C11104D3F7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543050"/>
            <a:ext cx="2026568" cy="296346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Complete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B68B5B-F425-C36B-E93D-2AFB908051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0232" y="911424"/>
            <a:ext cx="2026569" cy="479822"/>
          </a:xfrm>
        </p:spPr>
        <p:txBody>
          <a:bodyPr>
            <a:normAutofit/>
          </a:bodyPr>
          <a:lstStyle/>
          <a:p>
            <a:r>
              <a:rPr lang="en-US" dirty="0"/>
              <a:t>Installation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8BFC58-AF3D-1227-7916-BC0B77FB46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0232" y="1543050"/>
            <a:ext cx="2386568" cy="2963466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Planned for Q1 2024 (tentatively during week of 11 March)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C9794E-9165-9EBF-5378-B41BCCC18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4D554AEB-B902-E770-8C45-42AA2E42A5B2}"/>
              </a:ext>
            </a:extLst>
          </p:cNvPr>
          <p:cNvSpPr txBox="1">
            <a:spLocks/>
          </p:cNvSpPr>
          <p:nvPr/>
        </p:nvSpPr>
        <p:spPr>
          <a:xfrm>
            <a:off x="2524877" y="914924"/>
            <a:ext cx="2026568" cy="47982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Simulations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CF412A25-0BF2-AD05-F5F0-0ED01553AB38}"/>
              </a:ext>
            </a:extLst>
          </p:cNvPr>
          <p:cNvSpPr txBox="1">
            <a:spLocks/>
          </p:cNvSpPr>
          <p:nvPr/>
        </p:nvSpPr>
        <p:spPr>
          <a:xfrm>
            <a:off x="2524877" y="1546550"/>
            <a:ext cx="2026568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4FFEAE84-013C-8929-03A5-B0FBF485F16E}"/>
              </a:ext>
            </a:extLst>
          </p:cNvPr>
          <p:cNvSpPr txBox="1">
            <a:spLocks/>
          </p:cNvSpPr>
          <p:nvPr/>
        </p:nvSpPr>
        <p:spPr>
          <a:xfrm>
            <a:off x="4592554" y="911424"/>
            <a:ext cx="2026568" cy="47982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Fabrication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20FC2486-D4A0-F5C9-EA56-D97438E1AD24}"/>
              </a:ext>
            </a:extLst>
          </p:cNvPr>
          <p:cNvSpPr txBox="1">
            <a:spLocks/>
          </p:cNvSpPr>
          <p:nvPr/>
        </p:nvSpPr>
        <p:spPr>
          <a:xfrm>
            <a:off x="4592554" y="1543050"/>
            <a:ext cx="2026568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All parts ordered</a:t>
            </a:r>
          </a:p>
          <a:p>
            <a:pPr algn="l"/>
            <a:r>
              <a:rPr lang="en-US" dirty="0"/>
              <a:t>Fabrication ongoing</a:t>
            </a:r>
          </a:p>
          <a:p>
            <a:pPr algn="l"/>
            <a:r>
              <a:rPr lang="en-US" dirty="0"/>
              <a:t>Delivery in March 2024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82D94A5-FC5F-B360-4839-CD4B9BAE2A82}"/>
              </a:ext>
            </a:extLst>
          </p:cNvPr>
          <p:cNvSpPr/>
          <p:nvPr/>
        </p:nvSpPr>
        <p:spPr bwMode="auto">
          <a:xfrm>
            <a:off x="3179527" y="4404317"/>
            <a:ext cx="708848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I.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Tabian</a:t>
            </a:r>
            <a:endParaRPr lang="en-US" sz="105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B1472A29-602B-0479-5702-0CEF5BDBC480}"/>
              </a:ext>
            </a:extLst>
          </p:cNvPr>
          <p:cNvSpPr txBox="1">
            <a:spLocks/>
          </p:cNvSpPr>
          <p:nvPr/>
        </p:nvSpPr>
        <p:spPr>
          <a:xfrm>
            <a:off x="2524877" y="1543050"/>
            <a:ext cx="2026568" cy="296346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Complete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F210497-1C3F-324F-8806-CCC6FC623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94041" y="2427734"/>
            <a:ext cx="1951067" cy="8945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361A73-3060-F1EE-5A7F-66BE6F073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558416" y="2471545"/>
            <a:ext cx="1951067" cy="806901"/>
          </a:xfrm>
          <a:prstGeom prst="rect">
            <a:avLst/>
          </a:prstGeom>
        </p:spPr>
      </p:pic>
      <p:pic>
        <p:nvPicPr>
          <p:cNvPr id="13" name="Picture 12" descr="Chart&#10;&#10;Description automatically generated with medium confidence">
            <a:extLst>
              <a:ext uri="{FF2B5EF4-FFF2-40B4-BE49-F238E27FC236}">
                <a16:creationId xmlns:a16="http://schemas.microsoft.com/office/drawing/2014/main" id="{1FDDD28D-13F1-1350-A425-8DF52C85601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730" t="9660" r="47642" b="17429"/>
          <a:stretch/>
        </p:blipFill>
        <p:spPr>
          <a:xfrm>
            <a:off x="3018212" y="3221921"/>
            <a:ext cx="833708" cy="74521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F44AF12-D935-0790-F900-31FA910D8418}"/>
              </a:ext>
            </a:extLst>
          </p:cNvPr>
          <p:cNvSpPr/>
          <p:nvPr/>
        </p:nvSpPr>
        <p:spPr bwMode="auto">
          <a:xfrm>
            <a:off x="4509075" y="4404317"/>
            <a:ext cx="2182009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T.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Coiffet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A.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Gerardin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L.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Deparis</a:t>
            </a:r>
            <a:endParaRPr lang="en-US" sz="105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8A763B-172D-20CE-BDF4-5CDB5707C067}"/>
              </a:ext>
            </a:extLst>
          </p:cNvPr>
          <p:cNvSpPr/>
          <p:nvPr/>
        </p:nvSpPr>
        <p:spPr bwMode="auto">
          <a:xfrm>
            <a:off x="900348" y="4406066"/>
            <a:ext cx="1138452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A.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Kolehmainen</a:t>
            </a:r>
            <a:endParaRPr lang="en-US" sz="105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973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78664-C5AC-06EA-DF57-A4752939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30885-A412-487B-0E75-61A4FC98C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5566"/>
            <a:ext cx="7920000" cy="3679057"/>
          </a:xfrm>
        </p:spPr>
        <p:txBody>
          <a:bodyPr>
            <a:normAutofit fontScale="92500" lnSpcReduction="10000"/>
          </a:bodyPr>
          <a:lstStyle/>
          <a:p>
            <a:pPr algn="l"/>
            <a:endParaRPr lang="en-GB" dirty="0"/>
          </a:p>
          <a:p>
            <a:pPr algn="l"/>
            <a:r>
              <a:rPr lang="en-GB" dirty="0"/>
              <a:t>Design, simulations, and integration model for BGC v4.1 on EBTS almost complete…design should be approved during BGC collaboration meeting and drawings should be finalized and approved to start procurement…delivery June 2024?</a:t>
            </a:r>
          </a:p>
          <a:p>
            <a:pPr lvl="1" algn="l"/>
            <a:endParaRPr lang="en-GB" dirty="0"/>
          </a:p>
          <a:p>
            <a:pPr algn="l"/>
            <a:r>
              <a:rPr lang="en-GB" dirty="0"/>
              <a:t>HEL collector fabrication and assembly underway, delivery scheduled for Q1 2024</a:t>
            </a:r>
          </a:p>
          <a:p>
            <a:pPr algn="l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2EFA15-7034-F975-ED01-0F41A24D2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76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ED093-65A4-317D-647C-508B82EF7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B79AA-590A-0B94-3370-4E5E9E9B2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7B8F5C-E0A2-78B6-00DA-80564AA388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957933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ED093-65A4-317D-647C-508B82EF7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B79AA-590A-0B94-3370-4E5E9E9B2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2032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ECEF092-DADD-2214-9751-246B2F4BB8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638" y="62530"/>
            <a:ext cx="2883533" cy="27109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65962B-644B-14AD-FB93-EDFC2BC0A529}"/>
              </a:ext>
            </a:extLst>
          </p:cNvPr>
          <p:cNvSpPr txBox="1"/>
          <p:nvPr/>
        </p:nvSpPr>
        <p:spPr>
          <a:xfrm>
            <a:off x="6220610" y="1153758"/>
            <a:ext cx="18960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Current 3</a:t>
            </a:r>
            <a:r>
              <a:rPr lang="en-GB" sz="1350" baseline="30000" dirty="0"/>
              <a:t>rd</a:t>
            </a:r>
            <a:r>
              <a:rPr lang="en-GB" sz="1350" dirty="0"/>
              <a:t> skimmer design, host 35 mm skimmer maximum. Is that enough?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B4075A-26A0-4776-7C36-15D78CE0AE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2207" y="2773457"/>
            <a:ext cx="3049793" cy="21945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AF6521-AE8F-3415-3B83-C9DF1F9E35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0832" y="2571750"/>
            <a:ext cx="2355925" cy="242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13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1D8A3ED4-48C8-BE61-17DE-13F7E8D055B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/>
        </p:blipFill>
        <p:spPr bwMode="auto">
          <a:xfrm>
            <a:off x="612000" y="913666"/>
            <a:ext cx="7849400" cy="3386276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803FF7-4EF0-58BC-57AE-EA79C342A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 Design under study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F3C9DB-DD93-367F-A66D-1CDA9CD12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|  </a:t>
            </a:r>
            <a:r>
              <a:rPr lang="fr-FR" noProof="0" dirty="0" err="1"/>
              <a:t>Sameed</a:t>
            </a:r>
            <a:r>
              <a:rPr lang="fr-FR" noProof="0" dirty="0"/>
              <a:t>  |  </a:t>
            </a:r>
            <a:r>
              <a:rPr lang="fr-FR" noProof="0" dirty="0" err="1"/>
              <a:t>m.sameed@cern.ch</a:t>
            </a:r>
            <a:r>
              <a:rPr lang="fr-FR" noProof="0" dirty="0"/>
              <a:t>  |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51B43F-F984-6810-BEDD-F1FDA767B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64205FA-8F89-D912-32D2-E1DF0D0E3AE5}"/>
              </a:ext>
            </a:extLst>
          </p:cNvPr>
          <p:cNvCxnSpPr>
            <a:cxnSpLocks/>
          </p:cNvCxnSpPr>
          <p:nvPr/>
        </p:nvCxnSpPr>
        <p:spPr>
          <a:xfrm>
            <a:off x="458330" y="3139393"/>
            <a:ext cx="7795266" cy="0"/>
          </a:xfrm>
          <a:prstGeom prst="straightConnector1">
            <a:avLst/>
          </a:prstGeom>
          <a:noFill/>
          <a:ln w="31750" cap="flat" cmpd="sng" algn="ctr">
            <a:solidFill>
              <a:srgbClr val="FFFF00"/>
            </a:solidFill>
            <a:prstDash val="solid"/>
            <a:tailEnd type="stealth" w="lg" len="lg"/>
          </a:ln>
          <a:effectLst/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8435F408-79FD-B6C1-A8CC-B48D2E0219D6}"/>
              </a:ext>
            </a:extLst>
          </p:cNvPr>
          <p:cNvCxnSpPr>
            <a:cxnSpLocks/>
          </p:cNvCxnSpPr>
          <p:nvPr/>
        </p:nvCxnSpPr>
        <p:spPr>
          <a:xfrm flipH="1">
            <a:off x="2979257" y="3116928"/>
            <a:ext cx="4060024" cy="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tailEnd type="none" w="lg" len="lg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C9A8F8C-CB72-28D5-C75D-9590F957C6E1}"/>
              </a:ext>
            </a:extLst>
          </p:cNvPr>
          <p:cNvCxnSpPr>
            <a:cxnSpLocks/>
          </p:cNvCxnSpPr>
          <p:nvPr/>
        </p:nvCxnSpPr>
        <p:spPr>
          <a:xfrm flipH="1">
            <a:off x="2994482" y="3158610"/>
            <a:ext cx="4044799" cy="0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tailEnd type="none" w="lg" len="lg"/>
          </a:ln>
          <a:effectLst/>
        </p:spPr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C05907BB-7ADE-0BA8-CBF4-9436C77D85E4}"/>
              </a:ext>
            </a:extLst>
          </p:cNvPr>
          <p:cNvSpPr/>
          <p:nvPr/>
        </p:nvSpPr>
        <p:spPr>
          <a:xfrm>
            <a:off x="3219154" y="3091286"/>
            <a:ext cx="254316" cy="97169"/>
          </a:xfrm>
          <a:prstGeom prst="rect">
            <a:avLst/>
          </a:prstGeom>
          <a:solidFill>
            <a:srgbClr val="00B0F0">
              <a:alpha val="75000"/>
            </a:srgbClr>
          </a:solidFill>
          <a:ln w="317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65B70ED-38C0-0760-E31B-301B2F9B33FB}"/>
              </a:ext>
            </a:extLst>
          </p:cNvPr>
          <p:cNvSpPr/>
          <p:nvPr/>
        </p:nvSpPr>
        <p:spPr>
          <a:xfrm>
            <a:off x="6712941" y="3091269"/>
            <a:ext cx="235323" cy="89912"/>
          </a:xfrm>
          <a:prstGeom prst="rect">
            <a:avLst/>
          </a:prstGeom>
          <a:solidFill>
            <a:srgbClr val="00B0F0">
              <a:alpha val="75000"/>
            </a:srgbClr>
          </a:solidFill>
          <a:ln w="31750" cap="flat" cmpd="sng" algn="ctr">
            <a:solidFill>
              <a:srgbClr val="00B0F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46E47F7-A47A-2A06-4B94-0EF3DED45020}"/>
              </a:ext>
            </a:extLst>
          </p:cNvPr>
          <p:cNvSpPr txBox="1"/>
          <p:nvPr/>
        </p:nvSpPr>
        <p:spPr>
          <a:xfrm>
            <a:off x="2350241" y="3634839"/>
            <a:ext cx="1087157" cy="246221"/>
          </a:xfrm>
          <a:prstGeom prst="rect">
            <a:avLst/>
          </a:prstGeom>
          <a:solidFill>
            <a:sysClr val="window" lastClr="FFFFFF">
              <a:alpha val="75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Hollow e-beam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9BC45B3-AB17-09FB-88AC-C3CB57730CFF}"/>
              </a:ext>
            </a:extLst>
          </p:cNvPr>
          <p:cNvSpPr txBox="1"/>
          <p:nvPr/>
        </p:nvSpPr>
        <p:spPr>
          <a:xfrm>
            <a:off x="7456440" y="3202452"/>
            <a:ext cx="639919" cy="246221"/>
          </a:xfrm>
          <a:prstGeom prst="rect">
            <a:avLst/>
          </a:prstGeom>
          <a:solidFill>
            <a:sysClr val="windowText" lastClr="000000">
              <a:alpha val="7463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p-beam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171A94B-F2B5-B61E-5658-5BFFA92F14F9}"/>
              </a:ext>
            </a:extLst>
          </p:cNvPr>
          <p:cNvSpPr txBox="1"/>
          <p:nvPr/>
        </p:nvSpPr>
        <p:spPr>
          <a:xfrm>
            <a:off x="6524362" y="2835764"/>
            <a:ext cx="470000" cy="246221"/>
          </a:xfrm>
          <a:prstGeom prst="rect">
            <a:avLst/>
          </a:prstGeom>
          <a:solidFill>
            <a:sysClr val="window" lastClr="FFFFFF">
              <a:alpha val="9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BPM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A20F6CD-8021-D3D1-F09B-0CBB8C8ABC5E}"/>
              </a:ext>
            </a:extLst>
          </p:cNvPr>
          <p:cNvSpPr txBox="1"/>
          <p:nvPr/>
        </p:nvSpPr>
        <p:spPr>
          <a:xfrm>
            <a:off x="3190126" y="2836431"/>
            <a:ext cx="470000" cy="246221"/>
          </a:xfrm>
          <a:prstGeom prst="rect">
            <a:avLst/>
          </a:prstGeom>
          <a:solidFill>
            <a:sysClr val="window" lastClr="FFFFFF">
              <a:alpha val="89895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BPM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7AA3CD8-5B26-A213-65FE-5370AD58373B}"/>
              </a:ext>
            </a:extLst>
          </p:cNvPr>
          <p:cNvSpPr txBox="1"/>
          <p:nvPr/>
        </p:nvSpPr>
        <p:spPr>
          <a:xfrm>
            <a:off x="4562113" y="4287365"/>
            <a:ext cx="1240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SC solenoids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15450D3-9B13-389F-13AE-7ADDE6EF5FA5}"/>
              </a:ext>
            </a:extLst>
          </p:cNvPr>
          <p:cNvCxnSpPr>
            <a:cxnSpLocks/>
            <a:stCxn id="68" idx="1"/>
          </p:cNvCxnSpPr>
          <p:nvPr/>
        </p:nvCxnSpPr>
        <p:spPr>
          <a:xfrm flipH="1" flipV="1">
            <a:off x="3847531" y="3411142"/>
            <a:ext cx="714582" cy="101472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B8E1F28-EA45-2F38-A0F0-380409F43A28}"/>
              </a:ext>
            </a:extLst>
          </p:cNvPr>
          <p:cNvCxnSpPr>
            <a:cxnSpLocks/>
            <a:stCxn id="68" idx="3"/>
          </p:cNvCxnSpPr>
          <p:nvPr/>
        </p:nvCxnSpPr>
        <p:spPr>
          <a:xfrm flipV="1">
            <a:off x="5802546" y="3411142"/>
            <a:ext cx="497646" cy="101472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52BADA1E-E9F8-C972-5D7C-245ABA4F0500}"/>
              </a:ext>
            </a:extLst>
          </p:cNvPr>
          <p:cNvSpPr txBox="1"/>
          <p:nvPr/>
        </p:nvSpPr>
        <p:spPr>
          <a:xfrm>
            <a:off x="2097982" y="4273727"/>
            <a:ext cx="1783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Collector</a:t>
            </a:r>
          </a:p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(electron beam dump)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ED05E4A-9731-B288-04CE-42264AEEECCE}"/>
              </a:ext>
            </a:extLst>
          </p:cNvPr>
          <p:cNvSpPr txBox="1"/>
          <p:nvPr/>
        </p:nvSpPr>
        <p:spPr>
          <a:xfrm>
            <a:off x="7350833" y="1430655"/>
            <a:ext cx="1109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electron gun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5B8399F9-4F32-E60A-D11F-FEB55EB61967}"/>
              </a:ext>
            </a:extLst>
          </p:cNvPr>
          <p:cNvCxnSpPr>
            <a:cxnSpLocks/>
          </p:cNvCxnSpPr>
          <p:nvPr/>
        </p:nvCxnSpPr>
        <p:spPr>
          <a:xfrm flipH="1" flipV="1">
            <a:off x="1938746" y="3871049"/>
            <a:ext cx="465921" cy="554816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E1249FA6-A1F5-468E-565D-4A1B812F444E}"/>
              </a:ext>
            </a:extLst>
          </p:cNvPr>
          <p:cNvCxnSpPr>
            <a:cxnSpLocks/>
          </p:cNvCxnSpPr>
          <p:nvPr/>
        </p:nvCxnSpPr>
        <p:spPr>
          <a:xfrm>
            <a:off x="7722841" y="1634224"/>
            <a:ext cx="496076" cy="878690"/>
          </a:xfrm>
          <a:prstGeom prst="straightConnector1">
            <a:avLst/>
          </a:prstGeom>
          <a:noFill/>
          <a:ln w="25400" cap="flat" cmpd="sng" algn="ctr">
            <a:solidFill>
              <a:srgbClr val="0093BE"/>
            </a:solidFill>
            <a:prstDash val="solid"/>
            <a:tailEnd type="triangle" w="lg" len="lg"/>
          </a:ln>
          <a:effectLst/>
        </p:spPr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9F3B2CA-58BB-1A6B-ABF1-569EBEFFE7E0}"/>
              </a:ext>
            </a:extLst>
          </p:cNvPr>
          <p:cNvSpPr txBox="1"/>
          <p:nvPr/>
        </p:nvSpPr>
        <p:spPr>
          <a:xfrm>
            <a:off x="796274" y="2294268"/>
            <a:ext cx="12282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compensation</a:t>
            </a:r>
            <a:b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dipole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BA3A356-BDD1-F520-8416-1765103EC005}"/>
              </a:ext>
            </a:extLst>
          </p:cNvPr>
          <p:cNvSpPr txBox="1"/>
          <p:nvPr/>
        </p:nvSpPr>
        <p:spPr>
          <a:xfrm>
            <a:off x="3044257" y="1015857"/>
            <a:ext cx="1763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prstClr val="black"/>
                </a:solidFill>
              </a:rPr>
              <a:t>b</a:t>
            </a: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eam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gas </a:t>
            </a:r>
            <a:r>
              <a:rPr lang="en-US" sz="1200" b="1" kern="0" dirty="0">
                <a:solidFill>
                  <a:prstClr val="black"/>
                </a:solidFill>
              </a:rPr>
              <a:t>c</a:t>
            </a: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urtain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(BGC) profile monitor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C1CF307-FA0A-B78A-CBB3-CD6B948FB62C}"/>
              </a:ext>
            </a:extLst>
          </p:cNvPr>
          <p:cNvCxnSpPr>
            <a:cxnSpLocks/>
          </p:cNvCxnSpPr>
          <p:nvPr/>
        </p:nvCxnSpPr>
        <p:spPr>
          <a:xfrm>
            <a:off x="4013957" y="1486654"/>
            <a:ext cx="1062099" cy="1406646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 w="lg" len="lg"/>
          </a:ln>
          <a:effectLst/>
        </p:spPr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2E8DE13B-31B7-5B44-86C7-E219C464595C}"/>
              </a:ext>
            </a:extLst>
          </p:cNvPr>
          <p:cNvSpPr txBox="1"/>
          <p:nvPr/>
        </p:nvSpPr>
        <p:spPr>
          <a:xfrm>
            <a:off x="7082911" y="828203"/>
            <a:ext cx="164544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Accelerates a hollow electron beam up to 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5 A and 15 keV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D348235-C6D8-1381-28D4-C60D2A2FBB66}"/>
              </a:ext>
            </a:extLst>
          </p:cNvPr>
          <p:cNvSpPr txBox="1"/>
          <p:nvPr/>
        </p:nvSpPr>
        <p:spPr>
          <a:xfrm>
            <a:off x="4316340" y="4511450"/>
            <a:ext cx="164544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Control the e-beam 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2BFA523-3253-468E-E616-D51214B2028F}"/>
              </a:ext>
            </a:extLst>
          </p:cNvPr>
          <p:cNvSpPr txBox="1"/>
          <p:nvPr/>
        </p:nvSpPr>
        <p:spPr>
          <a:xfrm>
            <a:off x="5500782" y="691663"/>
            <a:ext cx="15698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beam position monitor (BPM)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20E110A-5DC5-C385-9FB9-268D0FDCF187}"/>
              </a:ext>
            </a:extLst>
          </p:cNvPr>
          <p:cNvCxnSpPr>
            <a:cxnSpLocks/>
          </p:cNvCxnSpPr>
          <p:nvPr/>
        </p:nvCxnSpPr>
        <p:spPr>
          <a:xfrm flipH="1">
            <a:off x="3543957" y="1118471"/>
            <a:ext cx="2493796" cy="1717444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3D429380-EEFF-6A2A-A21F-889E320C8372}"/>
              </a:ext>
            </a:extLst>
          </p:cNvPr>
          <p:cNvCxnSpPr>
            <a:cxnSpLocks/>
          </p:cNvCxnSpPr>
          <p:nvPr/>
        </p:nvCxnSpPr>
        <p:spPr>
          <a:xfrm flipH="1">
            <a:off x="6521316" y="1118471"/>
            <a:ext cx="3046" cy="1717444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D0D6B5DF-CAA2-C3B7-7C79-B7042C7AE147}"/>
              </a:ext>
            </a:extLst>
          </p:cNvPr>
          <p:cNvSpPr txBox="1"/>
          <p:nvPr/>
        </p:nvSpPr>
        <p:spPr>
          <a:xfrm>
            <a:off x="629079" y="1634224"/>
            <a:ext cx="1775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Compensates the kick</a:t>
            </a:r>
          </a:p>
          <a:p>
            <a:pPr algn="ctr"/>
            <a:r>
              <a:rPr lang="en-GB" sz="1200" dirty="0">
                <a:solidFill>
                  <a:srgbClr val="FF0000"/>
                </a:solidFill>
              </a:rPr>
              <a:t>produced by the steering solenoids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BFDDC39-84E2-39FC-E6EA-7DB39C3998EB}"/>
              </a:ext>
            </a:extLst>
          </p:cNvPr>
          <p:cNvCxnSpPr>
            <a:cxnSpLocks/>
          </p:cNvCxnSpPr>
          <p:nvPr/>
        </p:nvCxnSpPr>
        <p:spPr>
          <a:xfrm flipH="1">
            <a:off x="1745723" y="3116928"/>
            <a:ext cx="1248759" cy="734520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35F8E1CA-948B-4ED0-7D7A-33F277D05BA4}"/>
              </a:ext>
            </a:extLst>
          </p:cNvPr>
          <p:cNvCxnSpPr>
            <a:cxnSpLocks/>
          </p:cNvCxnSpPr>
          <p:nvPr/>
        </p:nvCxnSpPr>
        <p:spPr>
          <a:xfrm flipH="1">
            <a:off x="1759258" y="3149478"/>
            <a:ext cx="1254247" cy="735617"/>
          </a:xfrm>
          <a:prstGeom prst="straightConnector1">
            <a:avLst/>
          </a:prstGeom>
          <a:ln w="317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748D3A1-5551-5407-7F34-CE07F1BEB927}"/>
              </a:ext>
            </a:extLst>
          </p:cNvPr>
          <p:cNvCxnSpPr>
            <a:cxnSpLocks/>
          </p:cNvCxnSpPr>
          <p:nvPr/>
        </p:nvCxnSpPr>
        <p:spPr>
          <a:xfrm flipH="1">
            <a:off x="7039281" y="2512913"/>
            <a:ext cx="1076445" cy="604014"/>
          </a:xfrm>
          <a:prstGeom prst="straightConnector1">
            <a:avLst/>
          </a:prstGeom>
          <a:ln w="317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D27F427E-14EF-35A9-3CC7-2A317D2D5B77}"/>
              </a:ext>
            </a:extLst>
          </p:cNvPr>
          <p:cNvCxnSpPr>
            <a:cxnSpLocks/>
          </p:cNvCxnSpPr>
          <p:nvPr/>
        </p:nvCxnSpPr>
        <p:spPr>
          <a:xfrm flipH="1">
            <a:off x="7039279" y="2541701"/>
            <a:ext cx="1085952" cy="616908"/>
          </a:xfrm>
          <a:prstGeom prst="straightConnector1">
            <a:avLst/>
          </a:prstGeom>
          <a:ln w="31750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E22334A1-7B9E-4F8C-5E7E-4A14A4601D70}"/>
              </a:ext>
            </a:extLst>
          </p:cNvPr>
          <p:cNvSpPr/>
          <p:nvPr/>
        </p:nvSpPr>
        <p:spPr>
          <a:xfrm>
            <a:off x="7315598" y="1417362"/>
            <a:ext cx="1144834" cy="30625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DB2B282-B78D-50F5-5E4F-895F17404FD1}"/>
              </a:ext>
            </a:extLst>
          </p:cNvPr>
          <p:cNvSpPr/>
          <p:nvPr/>
        </p:nvSpPr>
        <p:spPr>
          <a:xfrm>
            <a:off x="5500781" y="643797"/>
            <a:ext cx="1538103" cy="553998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924A12D-9A8C-3945-EA40-D617023A95AB}"/>
              </a:ext>
            </a:extLst>
          </p:cNvPr>
          <p:cNvSpPr/>
          <p:nvPr/>
        </p:nvSpPr>
        <p:spPr>
          <a:xfrm>
            <a:off x="2981435" y="1000699"/>
            <a:ext cx="1883961" cy="579955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25936E4-30A2-DD7C-9967-3E1C54A8CA60}"/>
              </a:ext>
            </a:extLst>
          </p:cNvPr>
          <p:cNvSpPr/>
          <p:nvPr/>
        </p:nvSpPr>
        <p:spPr>
          <a:xfrm>
            <a:off x="2024496" y="4277763"/>
            <a:ext cx="1899432" cy="576263"/>
          </a:xfrm>
          <a:prstGeom prst="ellipse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4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7" grpId="0" animBg="1"/>
      <p:bldP spid="38" grpId="0" animBg="1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DADD5-1E08-77CC-A7C1-940F27846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Gun</a:t>
            </a:r>
            <a:endParaRPr lang="en-US" dirty="0">
              <a:solidFill>
                <a:srgbClr val="DF5E58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796D8B-290B-82F8-FB6F-379FCF4B23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815932"/>
            <a:ext cx="4041775" cy="247029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/>
              <a:t>Cathode Parameters</a:t>
            </a:r>
          </a:p>
          <a:p>
            <a:pPr lvl="1" algn="l"/>
            <a:r>
              <a:rPr lang="en-US" dirty="0"/>
              <a:t>OD: 16.10mm, ID: 8.05mm</a:t>
            </a:r>
          </a:p>
          <a:p>
            <a:pPr lvl="1" algn="l"/>
            <a:r>
              <a:rPr lang="en-US" dirty="0"/>
              <a:t>Current Density: 3.3 A/cm</a:t>
            </a:r>
            <a:r>
              <a:rPr lang="en-US" baseline="30000" dirty="0"/>
              <a:t>2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Electron Beam Parameters</a:t>
            </a:r>
          </a:p>
          <a:p>
            <a:pPr lvl="1" algn="l"/>
            <a:r>
              <a:rPr lang="en-US" dirty="0"/>
              <a:t>Beam Current: 0-5 A</a:t>
            </a:r>
          </a:p>
          <a:p>
            <a:pPr lvl="1" algn="l"/>
            <a:r>
              <a:rPr lang="en-US" dirty="0"/>
              <a:t>Beam Energy: 0-15 keV</a:t>
            </a:r>
          </a:p>
          <a:p>
            <a:pPr lvl="1" algn="l"/>
            <a:endParaRPr lang="en-US" dirty="0"/>
          </a:p>
          <a:p>
            <a:pPr algn="l"/>
            <a:r>
              <a:rPr lang="en-US" dirty="0"/>
              <a:t>Pulse Modulator (Marx Generator)</a:t>
            </a:r>
          </a:p>
          <a:p>
            <a:pPr lvl="1" algn="l"/>
            <a:r>
              <a:rPr lang="en-US" dirty="0"/>
              <a:t>Pulse Duration: 1us - 100us</a:t>
            </a:r>
          </a:p>
          <a:p>
            <a:pPr lvl="1" algn="l"/>
            <a:r>
              <a:rPr lang="en-US" dirty="0"/>
              <a:t>Rise/Fall Time: 200 ns</a:t>
            </a:r>
          </a:p>
          <a:p>
            <a:pPr lvl="1" algn="l"/>
            <a:r>
              <a:rPr lang="en-US" dirty="0"/>
              <a:t>Repetition Frequency: 1Hz - 50 Hz</a:t>
            </a:r>
          </a:p>
          <a:p>
            <a:pPr lvl="1" algn="l"/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6CB785-1FC6-1C6F-AD5D-827C9CCAD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02642" y="4767263"/>
            <a:ext cx="6627000" cy="270000"/>
          </a:xfrm>
        </p:spPr>
        <p:txBody>
          <a:bodyPr/>
          <a:lstStyle/>
          <a:p>
            <a:r>
              <a:rPr lang="fr-FR" noProof="0" dirty="0"/>
              <a:t>|  </a:t>
            </a:r>
            <a:r>
              <a:rPr lang="fr-FR" noProof="0" dirty="0" err="1"/>
              <a:t>Sameed</a:t>
            </a:r>
            <a:r>
              <a:rPr lang="fr-FR" noProof="0" dirty="0"/>
              <a:t>  |  </a:t>
            </a:r>
            <a:r>
              <a:rPr lang="fr-FR" noProof="0" dirty="0" err="1"/>
              <a:t>m.sameed@cern.ch</a:t>
            </a:r>
            <a:r>
              <a:rPr lang="fr-FR" noProof="0" dirty="0"/>
              <a:t>  |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2824BA2-9586-B7C6-59D1-9020E4FB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3D31D81-EB02-B25B-820B-C28FFA1029F8}"/>
              </a:ext>
            </a:extLst>
          </p:cNvPr>
          <p:cNvSpPr/>
          <p:nvPr/>
        </p:nvSpPr>
        <p:spPr bwMode="auto">
          <a:xfrm>
            <a:off x="1907704" y="4822067"/>
            <a:ext cx="458671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A.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Kolehmainen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D. Perini, S.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Sadovich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G.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Stancari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T.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Coiffet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M.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Plantier</a:t>
            </a:r>
            <a:endParaRPr lang="en-US" sz="1050" i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4FC0EB0-B5BD-4E58-2186-3B4C447FA652}"/>
              </a:ext>
            </a:extLst>
          </p:cNvPr>
          <p:cNvGrpSpPr/>
          <p:nvPr/>
        </p:nvGrpSpPr>
        <p:grpSpPr>
          <a:xfrm>
            <a:off x="609270" y="806531"/>
            <a:ext cx="3788016" cy="1770638"/>
            <a:chOff x="609270" y="806531"/>
            <a:chExt cx="3788016" cy="1770638"/>
          </a:xfrm>
        </p:grpSpPr>
        <p:pic>
          <p:nvPicPr>
            <p:cNvPr id="21" name="Picture 20" descr="A circular object with a keyhole&#10;&#10;Description automatically generated">
              <a:extLst>
                <a:ext uri="{FF2B5EF4-FFF2-40B4-BE49-F238E27FC236}">
                  <a16:creationId xmlns:a16="http://schemas.microsoft.com/office/drawing/2014/main" id="{F57A9258-65E5-0B90-EFE9-DF90508A9B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270" y="806531"/>
              <a:ext cx="1770638" cy="1770638"/>
            </a:xfrm>
            <a:prstGeom prst="rect">
              <a:avLst/>
            </a:prstGeom>
          </p:spPr>
        </p:pic>
        <p:pic>
          <p:nvPicPr>
            <p:cNvPr id="11" name="Picture 10" descr="A close up of a camera lens&#10;&#10;Description automatically generated">
              <a:extLst>
                <a:ext uri="{FF2B5EF4-FFF2-40B4-BE49-F238E27FC236}">
                  <a16:creationId xmlns:a16="http://schemas.microsoft.com/office/drawing/2014/main" id="{2E413AFC-74B4-EF5E-8E4D-AD3A1CF93B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3058486" y="820368"/>
              <a:ext cx="1340145" cy="133745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EC5C6A8-7875-2E06-5240-24A41EBF8CF4}"/>
                </a:ext>
              </a:extLst>
            </p:cNvPr>
            <p:cNvSpPr txBox="1"/>
            <p:nvPr/>
          </p:nvSpPr>
          <p:spPr>
            <a:xfrm>
              <a:off x="1601775" y="815932"/>
              <a:ext cx="778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57BD73"/>
                  </a:solidFill>
                </a:rPr>
                <a:t>Glowing Hollow Cathode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34CDECB-1C70-F68B-13C5-33F5EC1EFD65}"/>
                </a:ext>
              </a:extLst>
            </p:cNvPr>
            <p:cNvCxnSpPr>
              <a:cxnSpLocks/>
            </p:cNvCxnSpPr>
            <p:nvPr/>
          </p:nvCxnSpPr>
          <p:spPr>
            <a:xfrm>
              <a:off x="2267744" y="1179019"/>
              <a:ext cx="1296051" cy="273086"/>
            </a:xfrm>
            <a:prstGeom prst="straightConnector1">
              <a:avLst/>
            </a:prstGeom>
            <a:ln>
              <a:solidFill>
                <a:srgbClr val="57BD7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6C6A3A9D-994D-A343-CAA2-5DA4042940C6}"/>
              </a:ext>
            </a:extLst>
          </p:cNvPr>
          <p:cNvGrpSpPr/>
          <p:nvPr/>
        </p:nvGrpSpPr>
        <p:grpSpPr>
          <a:xfrm>
            <a:off x="467408" y="2855644"/>
            <a:ext cx="2112940" cy="1928104"/>
            <a:chOff x="467408" y="2855644"/>
            <a:chExt cx="2112940" cy="192810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23DB692-AF15-EA45-C27D-D4B4847A58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6271450">
              <a:off x="311371" y="3514727"/>
              <a:ext cx="1415864" cy="1065715"/>
            </a:xfrm>
            <a:prstGeom prst="rect">
              <a:avLst/>
            </a:prstGeom>
          </p:spPr>
        </p:pic>
        <p:pic>
          <p:nvPicPr>
            <p:cNvPr id="15" name="Content Placeholder 8">
              <a:extLst>
                <a:ext uri="{FF2B5EF4-FFF2-40B4-BE49-F238E27FC236}">
                  <a16:creationId xmlns:a16="http://schemas.microsoft.com/office/drawing/2014/main" id="{5454F6EB-7144-CBF6-1CF7-F3E2C414C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00228" y="3229927"/>
              <a:ext cx="1080120" cy="155382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C01439F-6F88-89FB-4EF0-3E9217BBF752}"/>
                </a:ext>
              </a:extLst>
            </p:cNvPr>
            <p:cNvSpPr txBox="1"/>
            <p:nvPr/>
          </p:nvSpPr>
          <p:spPr>
            <a:xfrm>
              <a:off x="467408" y="2855644"/>
              <a:ext cx="21129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5"/>
                  </a:solidFill>
                </a:rPr>
                <a:t>HEL Gun v1 (FNAL)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65F7420-2A48-E05D-54EE-FB4AE002BB85}"/>
              </a:ext>
            </a:extLst>
          </p:cNvPr>
          <p:cNvGrpSpPr/>
          <p:nvPr/>
        </p:nvGrpSpPr>
        <p:grpSpPr>
          <a:xfrm>
            <a:off x="2541219" y="2448786"/>
            <a:ext cx="1856068" cy="2372959"/>
            <a:chOff x="2541219" y="2448786"/>
            <a:chExt cx="1856068" cy="2372959"/>
          </a:xfrm>
        </p:grpSpPr>
        <p:pic>
          <p:nvPicPr>
            <p:cNvPr id="3" name="Picture 2" descr="CAD001469865_LHCNEHE_0026_6FEB20_CrossSection.jpg">
              <a:extLst>
                <a:ext uri="{FF2B5EF4-FFF2-40B4-BE49-F238E27FC236}">
                  <a16:creationId xmlns:a16="http://schemas.microsoft.com/office/drawing/2014/main" id="{15AC597A-F42D-2919-2376-49C3C84DCF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t="-3146" r="-3015"/>
            <a:stretch/>
          </p:blipFill>
          <p:spPr>
            <a:xfrm rot="15806170">
              <a:off x="1936695" y="3312493"/>
              <a:ext cx="2113776" cy="90472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" name="Picture 3" descr="e-gun.pdf">
              <a:extLst>
                <a:ext uri="{FF2B5EF4-FFF2-40B4-BE49-F238E27FC236}">
                  <a16:creationId xmlns:a16="http://schemas.microsoft.com/office/drawing/2014/main" id="{B123A77E-215B-D075-2F11-F394E4962E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4939" y="2663187"/>
              <a:ext cx="852348" cy="214078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9EDF189-AFC6-A33F-6645-C09AED8BC4B0}"/>
                </a:ext>
              </a:extLst>
            </p:cNvPr>
            <p:cNvSpPr txBox="1"/>
            <p:nvPr/>
          </p:nvSpPr>
          <p:spPr>
            <a:xfrm>
              <a:off x="2627647" y="2448786"/>
              <a:ext cx="17696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5"/>
                  </a:solidFill>
                </a:rPr>
                <a:t>HEL Gun v3 (CERN)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5FF358FF-BEA4-3E72-A091-A424C090C76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9357" y="3355995"/>
            <a:ext cx="1716265" cy="14660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BFEF42-4726-D8BA-2E42-181739BC3F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55608" y="3355995"/>
            <a:ext cx="1733750" cy="146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3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8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B3DD8773-F4DE-BC72-D6B7-7A6F0670D6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808" y="405000"/>
            <a:ext cx="8028384" cy="415939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 bwMode="auto">
          <a:xfrm>
            <a:off x="612000" y="135000"/>
            <a:ext cx="7920000" cy="852574"/>
          </a:xfrm>
        </p:spPr>
        <p:txBody>
          <a:bodyPr/>
          <a:lstStyle/>
          <a:p>
            <a:pPr>
              <a:defRPr/>
            </a:pPr>
            <a:r>
              <a:rPr lang="en-US" dirty="0"/>
              <a:t>Electron Beam Test Stand (EBTS) </a:t>
            </a:r>
            <a:br>
              <a:rPr lang="en-US" dirty="0"/>
            </a:br>
            <a:r>
              <a:rPr lang="en-US" dirty="0"/>
              <a:t>Quick Recap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2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8522C1-60D7-7579-494D-800902354014}"/>
              </a:ext>
            </a:extLst>
          </p:cNvPr>
          <p:cNvSpPr/>
          <p:nvPr/>
        </p:nvSpPr>
        <p:spPr bwMode="auto">
          <a:xfrm>
            <a:off x="3604772" y="4686742"/>
            <a:ext cx="1931939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1"/>
                </a:solidFill>
              </a:rPr>
              <a:t>S. </a:t>
            </a:r>
            <a:r>
              <a:rPr lang="en-US" sz="1050" i="1" dirty="0" err="1">
                <a:solidFill>
                  <a:schemeClr val="tx1"/>
                </a:solidFill>
              </a:rPr>
              <a:t>Sadovich</a:t>
            </a:r>
            <a:r>
              <a:rPr lang="en-US" sz="1050" i="1" dirty="0">
                <a:solidFill>
                  <a:schemeClr val="tx1"/>
                </a:solidFill>
              </a:rPr>
              <a:t>, A. </a:t>
            </a:r>
            <a:r>
              <a:rPr lang="en-US" sz="1050" i="1" dirty="0" err="1">
                <a:solidFill>
                  <a:schemeClr val="tx1"/>
                </a:solidFill>
              </a:rPr>
              <a:t>Kolehmainen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217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DADD5-1E08-77CC-A7C1-940F27846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Gun</a:t>
            </a:r>
            <a:endParaRPr lang="en-US" dirty="0">
              <a:solidFill>
                <a:srgbClr val="DF5E58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06CB785-1FC6-1C6F-AD5D-827C9CCAD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02642" y="4767263"/>
            <a:ext cx="6627000" cy="270000"/>
          </a:xfrm>
        </p:spPr>
        <p:txBody>
          <a:bodyPr/>
          <a:lstStyle/>
          <a:p>
            <a:r>
              <a:rPr lang="fr-FR" noProof="0" dirty="0"/>
              <a:t>|  </a:t>
            </a:r>
            <a:r>
              <a:rPr lang="fr-FR" noProof="0" dirty="0" err="1"/>
              <a:t>Sameed</a:t>
            </a:r>
            <a:r>
              <a:rPr lang="fr-FR" noProof="0" dirty="0"/>
              <a:t>  |  </a:t>
            </a:r>
            <a:r>
              <a:rPr lang="fr-FR" noProof="0" dirty="0" err="1"/>
              <a:t>m.sameed@cern.ch</a:t>
            </a:r>
            <a:r>
              <a:rPr lang="fr-FR" noProof="0" dirty="0"/>
              <a:t>  |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2824BA2-9586-B7C6-59D1-9020E4FB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3D31D81-EB02-B25B-820B-C28FFA1029F8}"/>
              </a:ext>
            </a:extLst>
          </p:cNvPr>
          <p:cNvSpPr/>
          <p:nvPr/>
        </p:nvSpPr>
        <p:spPr bwMode="auto">
          <a:xfrm>
            <a:off x="1907704" y="4822067"/>
            <a:ext cx="458671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A.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Kolehmainen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D. Perini, S.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Sadovich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G.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Stancari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T.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Coiffet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M.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Plantier</a:t>
            </a:r>
            <a:endParaRPr lang="en-US" sz="1050" i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A9D00DD-6C97-179F-51C8-A79EC1CC8FDC}"/>
              </a:ext>
            </a:extLst>
          </p:cNvPr>
          <p:cNvGrpSpPr/>
          <p:nvPr/>
        </p:nvGrpSpPr>
        <p:grpSpPr>
          <a:xfrm>
            <a:off x="467408" y="2855644"/>
            <a:ext cx="2112940" cy="1928104"/>
            <a:chOff x="467408" y="2855644"/>
            <a:chExt cx="2112940" cy="1928104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869A23F-39E9-F811-A923-84538B48F6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6271450">
              <a:off x="311371" y="3514727"/>
              <a:ext cx="1415864" cy="1065715"/>
            </a:xfrm>
            <a:prstGeom prst="rect">
              <a:avLst/>
            </a:prstGeom>
          </p:spPr>
        </p:pic>
        <p:pic>
          <p:nvPicPr>
            <p:cNvPr id="40" name="Content Placeholder 8">
              <a:extLst>
                <a:ext uri="{FF2B5EF4-FFF2-40B4-BE49-F238E27FC236}">
                  <a16:creationId xmlns:a16="http://schemas.microsoft.com/office/drawing/2014/main" id="{3C7037AA-2EC5-A015-FF75-6359EEBDD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00228" y="3229927"/>
              <a:ext cx="1080120" cy="1553821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0552A62-546A-7771-8F8D-64418D9561E1}"/>
                </a:ext>
              </a:extLst>
            </p:cNvPr>
            <p:cNvSpPr txBox="1"/>
            <p:nvPr/>
          </p:nvSpPr>
          <p:spPr>
            <a:xfrm>
              <a:off x="467408" y="2855644"/>
              <a:ext cx="21129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5"/>
                  </a:solidFill>
                </a:rPr>
                <a:t>HEL Gun v1 (FNAL)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2E316C3-5545-7800-A3D4-36BC7AFD0ED7}"/>
              </a:ext>
            </a:extLst>
          </p:cNvPr>
          <p:cNvGrpSpPr/>
          <p:nvPr/>
        </p:nvGrpSpPr>
        <p:grpSpPr>
          <a:xfrm>
            <a:off x="2541219" y="2448786"/>
            <a:ext cx="1856068" cy="2372959"/>
            <a:chOff x="2541219" y="2448786"/>
            <a:chExt cx="1856068" cy="2372959"/>
          </a:xfrm>
        </p:grpSpPr>
        <p:pic>
          <p:nvPicPr>
            <p:cNvPr id="43" name="Picture 42" descr="CAD001469865_LHCNEHE_0026_6FEB20_CrossSection.jpg">
              <a:extLst>
                <a:ext uri="{FF2B5EF4-FFF2-40B4-BE49-F238E27FC236}">
                  <a16:creationId xmlns:a16="http://schemas.microsoft.com/office/drawing/2014/main" id="{49F53329-9459-6635-C4C2-A3652D7E6E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t="-3146" r="-3015"/>
            <a:stretch/>
          </p:blipFill>
          <p:spPr>
            <a:xfrm rot="15806170">
              <a:off x="1936695" y="3312493"/>
              <a:ext cx="2113776" cy="90472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4" name="Picture 43" descr="e-gun.pdf">
              <a:extLst>
                <a:ext uri="{FF2B5EF4-FFF2-40B4-BE49-F238E27FC236}">
                  <a16:creationId xmlns:a16="http://schemas.microsoft.com/office/drawing/2014/main" id="{581CAE64-397B-290E-675C-7B2C8DB890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44939" y="2663187"/>
              <a:ext cx="852348" cy="2140784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43403E8-460F-A44B-A901-94B15F7FC62A}"/>
                </a:ext>
              </a:extLst>
            </p:cNvPr>
            <p:cNvSpPr txBox="1"/>
            <p:nvPr/>
          </p:nvSpPr>
          <p:spPr>
            <a:xfrm>
              <a:off x="2627647" y="2448786"/>
              <a:ext cx="17696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5"/>
                  </a:solidFill>
                </a:rPr>
                <a:t>HEL Gun v3 (CERN)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559CF1F-5169-A812-6C68-C6104B0ADD28}"/>
              </a:ext>
            </a:extLst>
          </p:cNvPr>
          <p:cNvGrpSpPr/>
          <p:nvPr/>
        </p:nvGrpSpPr>
        <p:grpSpPr>
          <a:xfrm>
            <a:off x="3506247" y="673719"/>
            <a:ext cx="5406598" cy="1083956"/>
            <a:chOff x="3094102" y="796347"/>
            <a:chExt cx="5406598" cy="1083956"/>
          </a:xfrm>
        </p:grpSpPr>
        <p:pic>
          <p:nvPicPr>
            <p:cNvPr id="20" name="Picture 19" descr="A white circle on a black background&#10;&#10;Description automatically generated">
              <a:extLst>
                <a:ext uri="{FF2B5EF4-FFF2-40B4-BE49-F238E27FC236}">
                  <a16:creationId xmlns:a16="http://schemas.microsoft.com/office/drawing/2014/main" id="{54AD3BA9-39AA-4D7E-D7D2-4686ACC0B4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94102" y="799016"/>
              <a:ext cx="1081287" cy="1081287"/>
            </a:xfrm>
            <a:prstGeom prst="rect">
              <a:avLst/>
            </a:prstGeom>
          </p:spPr>
        </p:pic>
        <p:pic>
          <p:nvPicPr>
            <p:cNvPr id="23" name="Picture 22" descr="A white circle in a black background&#10;&#10;Description automatically generated">
              <a:extLst>
                <a:ext uri="{FF2B5EF4-FFF2-40B4-BE49-F238E27FC236}">
                  <a16:creationId xmlns:a16="http://schemas.microsoft.com/office/drawing/2014/main" id="{55BA11CF-C66E-4D06-3781-CF630B993E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38087" y="799016"/>
              <a:ext cx="1081286" cy="1081286"/>
            </a:xfrm>
            <a:prstGeom prst="rect">
              <a:avLst/>
            </a:prstGeom>
          </p:spPr>
        </p:pic>
        <p:pic>
          <p:nvPicPr>
            <p:cNvPr id="27" name="Picture 26" descr="A white circle in a black background&#10;&#10;Description automatically generated">
              <a:extLst>
                <a:ext uri="{FF2B5EF4-FFF2-40B4-BE49-F238E27FC236}">
                  <a16:creationId xmlns:a16="http://schemas.microsoft.com/office/drawing/2014/main" id="{73621BD6-4D2B-1126-F640-4E4D8279AE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56759" y="799016"/>
              <a:ext cx="1081286" cy="1081286"/>
            </a:xfrm>
            <a:prstGeom prst="rect">
              <a:avLst/>
            </a:prstGeom>
          </p:spPr>
        </p:pic>
        <p:pic>
          <p:nvPicPr>
            <p:cNvPr id="29" name="Picture 28" descr="A white circle in a black background&#10;&#10;Description automatically generated">
              <a:extLst>
                <a:ext uri="{FF2B5EF4-FFF2-40B4-BE49-F238E27FC236}">
                  <a16:creationId xmlns:a16="http://schemas.microsoft.com/office/drawing/2014/main" id="{733324DC-E333-103B-B636-D7CDA00B6B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75431" y="799016"/>
              <a:ext cx="1081286" cy="1081286"/>
            </a:xfrm>
            <a:prstGeom prst="rect">
              <a:avLst/>
            </a:prstGeom>
          </p:spPr>
        </p:pic>
        <p:pic>
          <p:nvPicPr>
            <p:cNvPr id="31" name="Picture 30" descr="A white circle in a black background&#10;&#10;Description automatically generated">
              <a:extLst>
                <a:ext uri="{FF2B5EF4-FFF2-40B4-BE49-F238E27FC236}">
                  <a16:creationId xmlns:a16="http://schemas.microsoft.com/office/drawing/2014/main" id="{A98418B2-7132-65C5-9E28-38FB2C7EA7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19414" y="799016"/>
              <a:ext cx="1081286" cy="1081286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B9CDF07-2249-EB71-2DAA-476D05DB29CF}"/>
                </a:ext>
              </a:extLst>
            </p:cNvPr>
            <p:cNvSpPr txBox="1"/>
            <p:nvPr/>
          </p:nvSpPr>
          <p:spPr>
            <a:xfrm>
              <a:off x="3624610" y="796347"/>
              <a:ext cx="550800" cy="21544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/>
                  </a:solidFill>
                </a:rPr>
                <a:t>2 mA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8D57C8F-03C9-8B9C-396F-B35CF1D14E53}"/>
                </a:ext>
              </a:extLst>
            </p:cNvPr>
            <p:cNvSpPr txBox="1"/>
            <p:nvPr/>
          </p:nvSpPr>
          <p:spPr>
            <a:xfrm>
              <a:off x="4705927" y="796347"/>
              <a:ext cx="550800" cy="21544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/>
                  </a:solidFill>
                </a:rPr>
                <a:t>25 mA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25D9BCA-F282-18AA-42ED-78520D5077FC}"/>
                </a:ext>
              </a:extLst>
            </p:cNvPr>
            <p:cNvSpPr txBox="1"/>
            <p:nvPr/>
          </p:nvSpPr>
          <p:spPr>
            <a:xfrm>
              <a:off x="5787213" y="796347"/>
              <a:ext cx="550800" cy="21544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/>
                  </a:solidFill>
                </a:rPr>
                <a:t>45 mA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2FC5036-0395-A532-8A03-5C411C9E2F63}"/>
                </a:ext>
              </a:extLst>
            </p:cNvPr>
            <p:cNvSpPr txBox="1"/>
            <p:nvPr/>
          </p:nvSpPr>
          <p:spPr>
            <a:xfrm>
              <a:off x="6868467" y="796347"/>
              <a:ext cx="550800" cy="21544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/>
                  </a:solidFill>
                </a:rPr>
                <a:t>88 mA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A25032F-FE6D-9CDE-61C8-7299669FCC4F}"/>
                </a:ext>
              </a:extLst>
            </p:cNvPr>
            <p:cNvSpPr txBox="1"/>
            <p:nvPr/>
          </p:nvSpPr>
          <p:spPr>
            <a:xfrm>
              <a:off x="7949900" y="796347"/>
              <a:ext cx="550800" cy="215444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>
                  <a:solidFill>
                    <a:schemeClr val="bg1"/>
                  </a:solidFill>
                </a:rPr>
                <a:t>139 mA</a:t>
              </a:r>
            </a:p>
          </p:txBody>
        </p:sp>
      </p:grpSp>
      <p:pic>
        <p:nvPicPr>
          <p:cNvPr id="10" name="Picture 9" descr="A graph of electrical components&#10;&#10;Description automatically generated with medium confidence">
            <a:extLst>
              <a:ext uri="{FF2B5EF4-FFF2-40B4-BE49-F238E27FC236}">
                <a16:creationId xmlns:a16="http://schemas.microsoft.com/office/drawing/2014/main" id="{2EABFBFD-2970-855F-1329-D91926C69D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46715" y="1813728"/>
            <a:ext cx="3761145" cy="2984970"/>
          </a:xfrm>
          <a:prstGeom prst="rect">
            <a:avLst/>
          </a:prstGeom>
        </p:spPr>
      </p:pic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C5007C0B-2A87-5D20-05ED-CC268769519B}"/>
              </a:ext>
            </a:extLst>
          </p:cNvPr>
          <p:cNvSpPr txBox="1">
            <a:spLocks/>
          </p:cNvSpPr>
          <p:nvPr/>
        </p:nvSpPr>
        <p:spPr>
          <a:xfrm>
            <a:off x="355512" y="676850"/>
            <a:ext cx="3119586" cy="24702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Gun Characterization</a:t>
            </a:r>
          </a:p>
          <a:p>
            <a:pPr lvl="1" algn="l"/>
            <a:r>
              <a:rPr lang="en-US" sz="1600" dirty="0"/>
              <a:t>Measurements at both FNAL and CERN</a:t>
            </a:r>
          </a:p>
          <a:p>
            <a:pPr lvl="1" algn="l"/>
            <a:r>
              <a:rPr lang="en-US" sz="1600" dirty="0"/>
              <a:t>Comparison of experimental results with simulations (SAM / WARP / CST / TRAK)</a:t>
            </a:r>
          </a:p>
        </p:txBody>
      </p:sp>
    </p:spTree>
    <p:extLst>
      <p:ext uri="{BB962C8B-B14F-4D97-AF65-F5344CB8AC3E}">
        <p14:creationId xmlns:p14="http://schemas.microsoft.com/office/powerpoint/2010/main" val="2969232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5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50C2C-91A4-95FB-11DB-DF55B3FCD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EBTS Solenoids and Correctors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1E25E1-EFAD-F774-3908-8ABCB554F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|  </a:t>
            </a:r>
            <a:r>
              <a:rPr lang="fr-FR" noProof="0" dirty="0" err="1"/>
              <a:t>Sameed</a:t>
            </a:r>
            <a:r>
              <a:rPr lang="fr-FR" noProof="0" dirty="0"/>
              <a:t>  |  </a:t>
            </a:r>
            <a:r>
              <a:rPr lang="fr-FR" noProof="0" dirty="0" err="1"/>
              <a:t>m.sameed@cern.ch</a:t>
            </a:r>
            <a:r>
              <a:rPr lang="fr-FR" noProof="0" dirty="0"/>
              <a:t>  |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C23C2-2C30-BA83-0234-1F2EC7F03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4555ED5-65D8-D25A-E58C-6A6C4D714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849" y="1459556"/>
            <a:ext cx="7115031" cy="12624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ED71084-412B-40E4-E4CF-5829E555CF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715766"/>
            <a:ext cx="7704416" cy="167417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605DF8D-D72B-C836-6338-FA96AC2BE742}"/>
              </a:ext>
            </a:extLst>
          </p:cNvPr>
          <p:cNvSpPr txBox="1"/>
          <p:nvPr/>
        </p:nvSpPr>
        <p:spPr>
          <a:xfrm>
            <a:off x="2006121" y="349589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400A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9C0EEC-D98A-C789-BBA8-143D69D80B16}"/>
              </a:ext>
            </a:extLst>
          </p:cNvPr>
          <p:cNvSpPr txBox="1"/>
          <p:nvPr/>
        </p:nvSpPr>
        <p:spPr>
          <a:xfrm>
            <a:off x="1830116" y="301708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9933"/>
                </a:solidFill>
              </a:rPr>
              <a:t>560A</a:t>
            </a:r>
            <a:endParaRPr lang="en-GB" b="1" dirty="0">
              <a:solidFill>
                <a:srgbClr val="339933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FFFFA4-AA8A-6964-2CBF-D88F0C103986}"/>
              </a:ext>
            </a:extLst>
          </p:cNvPr>
          <p:cNvSpPr txBox="1"/>
          <p:nvPr/>
        </p:nvSpPr>
        <p:spPr>
          <a:xfrm>
            <a:off x="2000518" y="264375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800A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F46D64-096F-2DA7-18CC-D9DF13C8C75D}"/>
              </a:ext>
            </a:extLst>
          </p:cNvPr>
          <p:cNvSpPr txBox="1"/>
          <p:nvPr/>
        </p:nvSpPr>
        <p:spPr>
          <a:xfrm>
            <a:off x="1931775" y="3782909"/>
            <a:ext cx="831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* Current at Gun Solenoid</a:t>
            </a:r>
            <a:endParaRPr lang="en-GB" sz="8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54FD6A-6441-C0ED-6F93-78B93E6184C6}"/>
              </a:ext>
            </a:extLst>
          </p:cNvPr>
          <p:cNvSpPr txBox="1"/>
          <p:nvPr/>
        </p:nvSpPr>
        <p:spPr>
          <a:xfrm>
            <a:off x="6901609" y="987574"/>
            <a:ext cx="80021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BTV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2D0A03-807E-7B3D-7F99-588403A893A7}"/>
              </a:ext>
            </a:extLst>
          </p:cNvPr>
          <p:cNvCxnSpPr/>
          <p:nvPr/>
        </p:nvCxnSpPr>
        <p:spPr>
          <a:xfrm>
            <a:off x="7294025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B34D77D3-FE14-5A6E-3330-9760A61B7369}"/>
              </a:ext>
            </a:extLst>
          </p:cNvPr>
          <p:cNvSpPr/>
          <p:nvPr/>
        </p:nvSpPr>
        <p:spPr>
          <a:xfrm>
            <a:off x="6816972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3DA8ECC-F5CA-DE0E-ED2C-E52497683E07}"/>
              </a:ext>
            </a:extLst>
          </p:cNvPr>
          <p:cNvCxnSpPr>
            <a:cxnSpLocks/>
          </p:cNvCxnSpPr>
          <p:nvPr/>
        </p:nvCxnSpPr>
        <p:spPr>
          <a:xfrm flipV="1">
            <a:off x="7279290" y="3651870"/>
            <a:ext cx="0" cy="50081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F9D126D-5DE4-C1C2-C093-D2875FCB0489}"/>
              </a:ext>
            </a:extLst>
          </p:cNvPr>
          <p:cNvSpPr txBox="1"/>
          <p:nvPr/>
        </p:nvSpPr>
        <p:spPr>
          <a:xfrm>
            <a:off x="5158214" y="987574"/>
            <a:ext cx="86914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BPM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2F10604-B25C-7241-EF56-8E7A5DA77905}"/>
              </a:ext>
            </a:extLst>
          </p:cNvPr>
          <p:cNvCxnSpPr>
            <a:cxnSpLocks/>
          </p:cNvCxnSpPr>
          <p:nvPr/>
        </p:nvCxnSpPr>
        <p:spPr>
          <a:xfrm>
            <a:off x="5586984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C5F978E-E3C3-E728-9708-CF396DBB4E74}"/>
              </a:ext>
            </a:extLst>
          </p:cNvPr>
          <p:cNvSpPr/>
          <p:nvPr/>
        </p:nvSpPr>
        <p:spPr>
          <a:xfrm>
            <a:off x="5111496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8FE2A52-F7AE-A750-7444-37F799228C7A}"/>
              </a:ext>
            </a:extLst>
          </p:cNvPr>
          <p:cNvCxnSpPr>
            <a:cxnSpLocks/>
          </p:cNvCxnSpPr>
          <p:nvPr/>
        </p:nvCxnSpPr>
        <p:spPr>
          <a:xfrm flipV="1">
            <a:off x="5577840" y="3075806"/>
            <a:ext cx="0" cy="107687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5AF4F30-49CB-A135-50D7-E18D96C8585D}"/>
              </a:ext>
            </a:extLst>
          </p:cNvPr>
          <p:cNvSpPr txBox="1"/>
          <p:nvPr/>
        </p:nvSpPr>
        <p:spPr>
          <a:xfrm>
            <a:off x="2538501" y="987574"/>
            <a:ext cx="85311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BDB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ED45BCC-6012-ECA0-A50F-C024572166BC}"/>
              </a:ext>
            </a:extLst>
          </p:cNvPr>
          <p:cNvCxnSpPr>
            <a:cxnSpLocks/>
          </p:cNvCxnSpPr>
          <p:nvPr/>
        </p:nvCxnSpPr>
        <p:spPr>
          <a:xfrm>
            <a:off x="2959256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D9CFE62A-B6B3-B5F1-137F-C6D67B54D5F4}"/>
              </a:ext>
            </a:extLst>
          </p:cNvPr>
          <p:cNvSpPr/>
          <p:nvPr/>
        </p:nvSpPr>
        <p:spPr>
          <a:xfrm>
            <a:off x="2483768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09510A7-E6B4-D181-B48D-F51AB19C1749}"/>
              </a:ext>
            </a:extLst>
          </p:cNvPr>
          <p:cNvCxnSpPr>
            <a:cxnSpLocks/>
          </p:cNvCxnSpPr>
          <p:nvPr/>
        </p:nvCxnSpPr>
        <p:spPr>
          <a:xfrm flipV="1">
            <a:off x="2950112" y="3585238"/>
            <a:ext cx="0" cy="56744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7B353D5-0164-E0A1-C8DA-F88BA13FFD3E}"/>
              </a:ext>
            </a:extLst>
          </p:cNvPr>
          <p:cNvSpPr txBox="1"/>
          <p:nvPr/>
        </p:nvSpPr>
        <p:spPr>
          <a:xfrm>
            <a:off x="1371553" y="987574"/>
            <a:ext cx="798617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Gun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2B813A7-879F-51E2-F9AA-47D30A6F8BF1}"/>
              </a:ext>
            </a:extLst>
          </p:cNvPr>
          <p:cNvCxnSpPr>
            <a:cxnSpLocks/>
          </p:cNvCxnSpPr>
          <p:nvPr/>
        </p:nvCxnSpPr>
        <p:spPr>
          <a:xfrm>
            <a:off x="1765057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06FC49FF-D111-90B1-51C1-C4258C4AD9D4}"/>
              </a:ext>
            </a:extLst>
          </p:cNvPr>
          <p:cNvSpPr/>
          <p:nvPr/>
        </p:nvSpPr>
        <p:spPr>
          <a:xfrm>
            <a:off x="1289569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E59B838-B3B3-BBD1-22F4-FB540906B335}"/>
              </a:ext>
            </a:extLst>
          </p:cNvPr>
          <p:cNvCxnSpPr>
            <a:cxnSpLocks/>
          </p:cNvCxnSpPr>
          <p:nvPr/>
        </p:nvCxnSpPr>
        <p:spPr>
          <a:xfrm flipV="1">
            <a:off x="1755913" y="3585238"/>
            <a:ext cx="0" cy="56744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F08EDCF9-ABBB-B78A-8EAA-AF55B846D9DF}"/>
              </a:ext>
            </a:extLst>
          </p:cNvPr>
          <p:cNvSpPr/>
          <p:nvPr/>
        </p:nvSpPr>
        <p:spPr bwMode="auto">
          <a:xfrm>
            <a:off x="2483768" y="4696555"/>
            <a:ext cx="68640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1"/>
                </a:solidFill>
              </a:rPr>
              <a:t>A. Rossi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3109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50C2C-91A4-95FB-11DB-DF55B3FCD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EBTS Solenoids and Correctors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1E25E1-EFAD-F774-3908-8ABCB554F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|  </a:t>
            </a:r>
            <a:r>
              <a:rPr lang="fr-FR" noProof="0" dirty="0" err="1"/>
              <a:t>Sameed</a:t>
            </a:r>
            <a:r>
              <a:rPr lang="fr-FR" noProof="0" dirty="0"/>
              <a:t>  |  </a:t>
            </a:r>
            <a:r>
              <a:rPr lang="fr-FR" noProof="0" dirty="0" err="1"/>
              <a:t>m.sameed@cern.ch</a:t>
            </a:r>
            <a:r>
              <a:rPr lang="fr-FR" noProof="0" dirty="0"/>
              <a:t>  |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C23C2-2C30-BA83-0234-1F2EC7F03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4555ED5-65D8-D25A-E58C-6A6C4D714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849" y="1459556"/>
            <a:ext cx="7115031" cy="12624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ED71084-412B-40E4-E4CF-5829E555CF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715766"/>
            <a:ext cx="7704416" cy="167417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605DF8D-D72B-C836-6338-FA96AC2BE742}"/>
              </a:ext>
            </a:extLst>
          </p:cNvPr>
          <p:cNvSpPr txBox="1"/>
          <p:nvPr/>
        </p:nvSpPr>
        <p:spPr>
          <a:xfrm>
            <a:off x="2006121" y="349589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400A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9C0EEC-D98A-C789-BBA8-143D69D80B16}"/>
              </a:ext>
            </a:extLst>
          </p:cNvPr>
          <p:cNvSpPr txBox="1"/>
          <p:nvPr/>
        </p:nvSpPr>
        <p:spPr>
          <a:xfrm>
            <a:off x="1830116" y="301708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9933"/>
                </a:solidFill>
              </a:rPr>
              <a:t>560A</a:t>
            </a:r>
            <a:endParaRPr lang="en-GB" b="1" dirty="0">
              <a:solidFill>
                <a:srgbClr val="339933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FFFFA4-AA8A-6964-2CBF-D88F0C103986}"/>
              </a:ext>
            </a:extLst>
          </p:cNvPr>
          <p:cNvSpPr txBox="1"/>
          <p:nvPr/>
        </p:nvSpPr>
        <p:spPr>
          <a:xfrm>
            <a:off x="2000518" y="264375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800A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F46D64-096F-2DA7-18CC-D9DF13C8C75D}"/>
              </a:ext>
            </a:extLst>
          </p:cNvPr>
          <p:cNvSpPr txBox="1"/>
          <p:nvPr/>
        </p:nvSpPr>
        <p:spPr>
          <a:xfrm>
            <a:off x="1931775" y="3782909"/>
            <a:ext cx="831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* Current at Gun Solenoid</a:t>
            </a:r>
            <a:endParaRPr lang="en-GB" sz="8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54FD6A-6441-C0ED-6F93-78B93E6184C6}"/>
              </a:ext>
            </a:extLst>
          </p:cNvPr>
          <p:cNvSpPr txBox="1"/>
          <p:nvPr/>
        </p:nvSpPr>
        <p:spPr>
          <a:xfrm>
            <a:off x="6901609" y="987574"/>
            <a:ext cx="80021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BTV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2D0A03-807E-7B3D-7F99-588403A893A7}"/>
              </a:ext>
            </a:extLst>
          </p:cNvPr>
          <p:cNvCxnSpPr/>
          <p:nvPr/>
        </p:nvCxnSpPr>
        <p:spPr>
          <a:xfrm>
            <a:off x="7294025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B34D77D3-FE14-5A6E-3330-9760A61B7369}"/>
              </a:ext>
            </a:extLst>
          </p:cNvPr>
          <p:cNvSpPr/>
          <p:nvPr/>
        </p:nvSpPr>
        <p:spPr>
          <a:xfrm>
            <a:off x="6816972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3DA8ECC-F5CA-DE0E-ED2C-E52497683E07}"/>
              </a:ext>
            </a:extLst>
          </p:cNvPr>
          <p:cNvCxnSpPr>
            <a:cxnSpLocks/>
          </p:cNvCxnSpPr>
          <p:nvPr/>
        </p:nvCxnSpPr>
        <p:spPr>
          <a:xfrm flipV="1">
            <a:off x="7279290" y="3651870"/>
            <a:ext cx="0" cy="50081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F9D126D-5DE4-C1C2-C093-D2875FCB0489}"/>
              </a:ext>
            </a:extLst>
          </p:cNvPr>
          <p:cNvSpPr txBox="1"/>
          <p:nvPr/>
        </p:nvSpPr>
        <p:spPr>
          <a:xfrm>
            <a:off x="5158214" y="987574"/>
            <a:ext cx="86914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BPM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2F10604-B25C-7241-EF56-8E7A5DA77905}"/>
              </a:ext>
            </a:extLst>
          </p:cNvPr>
          <p:cNvCxnSpPr>
            <a:cxnSpLocks/>
          </p:cNvCxnSpPr>
          <p:nvPr/>
        </p:nvCxnSpPr>
        <p:spPr>
          <a:xfrm>
            <a:off x="5586984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C5F978E-E3C3-E728-9708-CF396DBB4E74}"/>
              </a:ext>
            </a:extLst>
          </p:cNvPr>
          <p:cNvSpPr/>
          <p:nvPr/>
        </p:nvSpPr>
        <p:spPr>
          <a:xfrm>
            <a:off x="5111496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8FE2A52-F7AE-A750-7444-37F799228C7A}"/>
              </a:ext>
            </a:extLst>
          </p:cNvPr>
          <p:cNvCxnSpPr>
            <a:cxnSpLocks/>
          </p:cNvCxnSpPr>
          <p:nvPr/>
        </p:nvCxnSpPr>
        <p:spPr>
          <a:xfrm flipV="1">
            <a:off x="5577840" y="3075806"/>
            <a:ext cx="0" cy="107687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5AF4F30-49CB-A135-50D7-E18D96C8585D}"/>
              </a:ext>
            </a:extLst>
          </p:cNvPr>
          <p:cNvSpPr txBox="1"/>
          <p:nvPr/>
        </p:nvSpPr>
        <p:spPr>
          <a:xfrm>
            <a:off x="2538501" y="987574"/>
            <a:ext cx="85311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BDB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ED45BCC-6012-ECA0-A50F-C024572166BC}"/>
              </a:ext>
            </a:extLst>
          </p:cNvPr>
          <p:cNvCxnSpPr>
            <a:cxnSpLocks/>
          </p:cNvCxnSpPr>
          <p:nvPr/>
        </p:nvCxnSpPr>
        <p:spPr>
          <a:xfrm>
            <a:off x="2959256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D9CFE62A-B6B3-B5F1-137F-C6D67B54D5F4}"/>
              </a:ext>
            </a:extLst>
          </p:cNvPr>
          <p:cNvSpPr/>
          <p:nvPr/>
        </p:nvSpPr>
        <p:spPr>
          <a:xfrm>
            <a:off x="2483768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09510A7-E6B4-D181-B48D-F51AB19C1749}"/>
              </a:ext>
            </a:extLst>
          </p:cNvPr>
          <p:cNvCxnSpPr>
            <a:cxnSpLocks/>
          </p:cNvCxnSpPr>
          <p:nvPr/>
        </p:nvCxnSpPr>
        <p:spPr>
          <a:xfrm flipV="1">
            <a:off x="2950112" y="3585238"/>
            <a:ext cx="0" cy="56744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7B353D5-0164-E0A1-C8DA-F88BA13FFD3E}"/>
              </a:ext>
            </a:extLst>
          </p:cNvPr>
          <p:cNvSpPr txBox="1"/>
          <p:nvPr/>
        </p:nvSpPr>
        <p:spPr>
          <a:xfrm>
            <a:off x="1371553" y="987574"/>
            <a:ext cx="798617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Gun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2B813A7-879F-51E2-F9AA-47D30A6F8BF1}"/>
              </a:ext>
            </a:extLst>
          </p:cNvPr>
          <p:cNvCxnSpPr>
            <a:cxnSpLocks/>
          </p:cNvCxnSpPr>
          <p:nvPr/>
        </p:nvCxnSpPr>
        <p:spPr>
          <a:xfrm>
            <a:off x="1765057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06FC49FF-D111-90B1-51C1-C4258C4AD9D4}"/>
              </a:ext>
            </a:extLst>
          </p:cNvPr>
          <p:cNvSpPr/>
          <p:nvPr/>
        </p:nvSpPr>
        <p:spPr>
          <a:xfrm>
            <a:off x="1289569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E59B838-B3B3-BBD1-22F4-FB540906B335}"/>
              </a:ext>
            </a:extLst>
          </p:cNvPr>
          <p:cNvCxnSpPr>
            <a:cxnSpLocks/>
          </p:cNvCxnSpPr>
          <p:nvPr/>
        </p:nvCxnSpPr>
        <p:spPr>
          <a:xfrm flipV="1">
            <a:off x="1755913" y="3585238"/>
            <a:ext cx="0" cy="56744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9822D9A-E8F5-EDDC-5537-7669831A94E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43" t="20601" b="15242"/>
          <a:stretch/>
        </p:blipFill>
        <p:spPr>
          <a:xfrm>
            <a:off x="3509941" y="2895827"/>
            <a:ext cx="1736721" cy="17419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327872-3DA3-5008-44DA-3B1387C3ADF1}"/>
              </a:ext>
            </a:extLst>
          </p:cNvPr>
          <p:cNvSpPr txBox="1"/>
          <p:nvPr/>
        </p:nvSpPr>
        <p:spPr>
          <a:xfrm>
            <a:off x="3489286" y="4624241"/>
            <a:ext cx="1744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Beam Compression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1B5707-7598-7C7F-88B2-1FEBDE8A9132}"/>
              </a:ext>
            </a:extLst>
          </p:cNvPr>
          <p:cNvSpPr/>
          <p:nvPr/>
        </p:nvSpPr>
        <p:spPr bwMode="auto">
          <a:xfrm>
            <a:off x="2483768" y="4696555"/>
            <a:ext cx="68640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1"/>
                </a:solidFill>
              </a:rPr>
              <a:t>A. Rossi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784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50C2C-91A4-95FB-11DB-DF55B3FCD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EBTS Solenoids and Correctors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1E25E1-EFAD-F774-3908-8ABCB554F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|  </a:t>
            </a:r>
            <a:r>
              <a:rPr lang="fr-FR" noProof="0" dirty="0" err="1"/>
              <a:t>Sameed</a:t>
            </a:r>
            <a:r>
              <a:rPr lang="fr-FR" noProof="0" dirty="0"/>
              <a:t>  |  </a:t>
            </a:r>
            <a:r>
              <a:rPr lang="fr-FR" noProof="0" dirty="0" err="1"/>
              <a:t>m.sameed@cern.ch</a:t>
            </a:r>
            <a:r>
              <a:rPr lang="fr-FR" noProof="0" dirty="0"/>
              <a:t>  |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BC23C2-2C30-BA83-0234-1F2EC7F03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4555ED5-65D8-D25A-E58C-6A6C4D714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849" y="1459556"/>
            <a:ext cx="7115031" cy="126241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ED71084-412B-40E4-E4CF-5829E555CF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715766"/>
            <a:ext cx="7704416" cy="167417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605DF8D-D72B-C836-6338-FA96AC2BE742}"/>
              </a:ext>
            </a:extLst>
          </p:cNvPr>
          <p:cNvSpPr txBox="1"/>
          <p:nvPr/>
        </p:nvSpPr>
        <p:spPr>
          <a:xfrm>
            <a:off x="2006121" y="349589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400A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69C0EEC-D98A-C789-BBA8-143D69D80B16}"/>
              </a:ext>
            </a:extLst>
          </p:cNvPr>
          <p:cNvSpPr txBox="1"/>
          <p:nvPr/>
        </p:nvSpPr>
        <p:spPr>
          <a:xfrm>
            <a:off x="1830116" y="301708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339933"/>
                </a:solidFill>
              </a:rPr>
              <a:t>560A</a:t>
            </a:r>
            <a:endParaRPr lang="en-GB" b="1" dirty="0">
              <a:solidFill>
                <a:srgbClr val="339933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FFFFA4-AA8A-6964-2CBF-D88F0C103986}"/>
              </a:ext>
            </a:extLst>
          </p:cNvPr>
          <p:cNvSpPr txBox="1"/>
          <p:nvPr/>
        </p:nvSpPr>
        <p:spPr>
          <a:xfrm>
            <a:off x="2000518" y="264375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800A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FF46D64-096F-2DA7-18CC-D9DF13C8C75D}"/>
              </a:ext>
            </a:extLst>
          </p:cNvPr>
          <p:cNvSpPr txBox="1"/>
          <p:nvPr/>
        </p:nvSpPr>
        <p:spPr>
          <a:xfrm>
            <a:off x="1931775" y="3782909"/>
            <a:ext cx="831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* Current at Gun Solenoid</a:t>
            </a:r>
            <a:endParaRPr lang="en-GB" sz="8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54FD6A-6441-C0ED-6F93-78B93E6184C6}"/>
              </a:ext>
            </a:extLst>
          </p:cNvPr>
          <p:cNvSpPr txBox="1"/>
          <p:nvPr/>
        </p:nvSpPr>
        <p:spPr>
          <a:xfrm>
            <a:off x="6901609" y="987574"/>
            <a:ext cx="80021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BTV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2D0A03-807E-7B3D-7F99-588403A893A7}"/>
              </a:ext>
            </a:extLst>
          </p:cNvPr>
          <p:cNvCxnSpPr/>
          <p:nvPr/>
        </p:nvCxnSpPr>
        <p:spPr>
          <a:xfrm>
            <a:off x="7294025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B34D77D3-FE14-5A6E-3330-9760A61B7369}"/>
              </a:ext>
            </a:extLst>
          </p:cNvPr>
          <p:cNvSpPr/>
          <p:nvPr/>
        </p:nvSpPr>
        <p:spPr>
          <a:xfrm>
            <a:off x="6816972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3DA8ECC-F5CA-DE0E-ED2C-E52497683E07}"/>
              </a:ext>
            </a:extLst>
          </p:cNvPr>
          <p:cNvCxnSpPr>
            <a:cxnSpLocks/>
          </p:cNvCxnSpPr>
          <p:nvPr/>
        </p:nvCxnSpPr>
        <p:spPr>
          <a:xfrm flipV="1">
            <a:off x="7279290" y="3651870"/>
            <a:ext cx="0" cy="50081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F9D126D-5DE4-C1C2-C093-D2875FCB0489}"/>
              </a:ext>
            </a:extLst>
          </p:cNvPr>
          <p:cNvSpPr txBox="1"/>
          <p:nvPr/>
        </p:nvSpPr>
        <p:spPr>
          <a:xfrm>
            <a:off x="5158214" y="987574"/>
            <a:ext cx="86914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BPM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2F10604-B25C-7241-EF56-8E7A5DA77905}"/>
              </a:ext>
            </a:extLst>
          </p:cNvPr>
          <p:cNvCxnSpPr>
            <a:cxnSpLocks/>
          </p:cNvCxnSpPr>
          <p:nvPr/>
        </p:nvCxnSpPr>
        <p:spPr>
          <a:xfrm>
            <a:off x="5586984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C5F978E-E3C3-E728-9708-CF396DBB4E74}"/>
              </a:ext>
            </a:extLst>
          </p:cNvPr>
          <p:cNvSpPr/>
          <p:nvPr/>
        </p:nvSpPr>
        <p:spPr>
          <a:xfrm>
            <a:off x="5111496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8FE2A52-F7AE-A750-7444-37F799228C7A}"/>
              </a:ext>
            </a:extLst>
          </p:cNvPr>
          <p:cNvCxnSpPr>
            <a:cxnSpLocks/>
          </p:cNvCxnSpPr>
          <p:nvPr/>
        </p:nvCxnSpPr>
        <p:spPr>
          <a:xfrm flipV="1">
            <a:off x="5577840" y="3075806"/>
            <a:ext cx="0" cy="107687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5AF4F30-49CB-A135-50D7-E18D96C8585D}"/>
              </a:ext>
            </a:extLst>
          </p:cNvPr>
          <p:cNvSpPr txBox="1"/>
          <p:nvPr/>
        </p:nvSpPr>
        <p:spPr>
          <a:xfrm>
            <a:off x="2538501" y="987574"/>
            <a:ext cx="853119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BDB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ED45BCC-6012-ECA0-A50F-C024572166BC}"/>
              </a:ext>
            </a:extLst>
          </p:cNvPr>
          <p:cNvCxnSpPr>
            <a:cxnSpLocks/>
          </p:cNvCxnSpPr>
          <p:nvPr/>
        </p:nvCxnSpPr>
        <p:spPr>
          <a:xfrm>
            <a:off x="2959256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D9CFE62A-B6B3-B5F1-137F-C6D67B54D5F4}"/>
              </a:ext>
            </a:extLst>
          </p:cNvPr>
          <p:cNvSpPr/>
          <p:nvPr/>
        </p:nvSpPr>
        <p:spPr>
          <a:xfrm>
            <a:off x="2483768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09510A7-E6B4-D181-B48D-F51AB19C1749}"/>
              </a:ext>
            </a:extLst>
          </p:cNvPr>
          <p:cNvCxnSpPr>
            <a:cxnSpLocks/>
          </p:cNvCxnSpPr>
          <p:nvPr/>
        </p:nvCxnSpPr>
        <p:spPr>
          <a:xfrm flipV="1">
            <a:off x="2950112" y="3585238"/>
            <a:ext cx="0" cy="56744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7B353D5-0164-E0A1-C8DA-F88BA13FFD3E}"/>
              </a:ext>
            </a:extLst>
          </p:cNvPr>
          <p:cNvSpPr txBox="1"/>
          <p:nvPr/>
        </p:nvSpPr>
        <p:spPr>
          <a:xfrm>
            <a:off x="1371553" y="987574"/>
            <a:ext cx="798617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3">
                    <a:lumMod val="50000"/>
                  </a:schemeClr>
                </a:solidFill>
              </a:rPr>
              <a:t>Gun</a:t>
            </a:r>
            <a:endParaRPr lang="en-GB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2B813A7-879F-51E2-F9AA-47D30A6F8BF1}"/>
              </a:ext>
            </a:extLst>
          </p:cNvPr>
          <p:cNvCxnSpPr>
            <a:cxnSpLocks/>
          </p:cNvCxnSpPr>
          <p:nvPr/>
        </p:nvCxnSpPr>
        <p:spPr>
          <a:xfrm>
            <a:off x="1765057" y="1524748"/>
            <a:ext cx="0" cy="386672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06FC49FF-D111-90B1-51C1-C4258C4AD9D4}"/>
              </a:ext>
            </a:extLst>
          </p:cNvPr>
          <p:cNvSpPr/>
          <p:nvPr/>
        </p:nvSpPr>
        <p:spPr>
          <a:xfrm>
            <a:off x="1289569" y="783996"/>
            <a:ext cx="954107" cy="1262419"/>
          </a:xfrm>
          <a:prstGeom prst="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E59B838-B3B3-BBD1-22F4-FB540906B335}"/>
              </a:ext>
            </a:extLst>
          </p:cNvPr>
          <p:cNvCxnSpPr>
            <a:cxnSpLocks/>
          </p:cNvCxnSpPr>
          <p:nvPr/>
        </p:nvCxnSpPr>
        <p:spPr>
          <a:xfrm flipV="1">
            <a:off x="1755913" y="3585238"/>
            <a:ext cx="0" cy="56744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C0A2F7A-1A6B-9BA4-5546-F6D9305364B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121" t="20601" b="15242"/>
          <a:stretch/>
        </p:blipFill>
        <p:spPr>
          <a:xfrm>
            <a:off x="4750217" y="2911947"/>
            <a:ext cx="1734245" cy="17419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1E7B0E7-53AD-D2F5-F0BA-84D9E46A1CB2}"/>
              </a:ext>
            </a:extLst>
          </p:cNvPr>
          <p:cNvSpPr txBox="1"/>
          <p:nvPr/>
        </p:nvSpPr>
        <p:spPr>
          <a:xfrm>
            <a:off x="4748978" y="4640361"/>
            <a:ext cx="1744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H/V Correction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2A3263-7B9A-33D2-BA84-14D2BB587756}"/>
              </a:ext>
            </a:extLst>
          </p:cNvPr>
          <p:cNvSpPr/>
          <p:nvPr/>
        </p:nvSpPr>
        <p:spPr bwMode="auto">
          <a:xfrm>
            <a:off x="2483768" y="4696555"/>
            <a:ext cx="68640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1"/>
                </a:solidFill>
              </a:rPr>
              <a:t>A. Rossi</a:t>
            </a: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790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ED093-65A4-317D-647C-508B82EF7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Beam Instrumentation at EBTS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B79AA-590A-0B94-3370-4E5E9E9B2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40012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8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B3DD8773-F4DE-BC72-D6B7-7A6F0670D6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808" y="405000"/>
            <a:ext cx="8028384" cy="415939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Beam Profile Monitors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fr-FR" noProof="0" dirty="0"/>
              <a:t>|  </a:t>
            </a:r>
            <a:r>
              <a:rPr lang="fr-FR" noProof="0" dirty="0" err="1"/>
              <a:t>Sameed</a:t>
            </a:r>
            <a:r>
              <a:rPr lang="fr-FR" noProof="0" dirty="0"/>
              <a:t>  |  </a:t>
            </a:r>
            <a:r>
              <a:rPr lang="fr-FR" noProof="0" dirty="0" err="1"/>
              <a:t>m.sameed@cern.ch</a:t>
            </a:r>
            <a:r>
              <a:rPr lang="fr-FR" noProof="0" dirty="0"/>
              <a:t>  |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25</a:t>
            </a:fld>
            <a:endParaRPr lang="fr-FR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4E9BE2A-5912-C410-9929-F0B70797BDBF}"/>
              </a:ext>
            </a:extLst>
          </p:cNvPr>
          <p:cNvGrpSpPr/>
          <p:nvPr/>
        </p:nvGrpSpPr>
        <p:grpSpPr>
          <a:xfrm>
            <a:off x="467544" y="1308166"/>
            <a:ext cx="2438140" cy="1429769"/>
            <a:chOff x="467544" y="1308166"/>
            <a:chExt cx="2438140" cy="1429769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1239E07-6B79-F3C8-FA4C-B3BD406C49C0}"/>
                </a:ext>
              </a:extLst>
            </p:cNvPr>
            <p:cNvCxnSpPr>
              <a:cxnSpLocks/>
              <a:stCxn id="21" idx="2"/>
            </p:cNvCxnSpPr>
            <p:nvPr/>
          </p:nvCxnSpPr>
          <p:spPr bwMode="auto">
            <a:xfrm>
              <a:off x="1686614" y="1585165"/>
              <a:ext cx="1017240" cy="1152770"/>
            </a:xfrm>
            <a:prstGeom prst="straightConnector1">
              <a:avLst/>
            </a:prstGeom>
            <a:ln w="19050" cmpd="sng">
              <a:solidFill>
                <a:schemeClr val="accent2"/>
              </a:solidFill>
              <a:prstDash val="solid"/>
              <a:tailEnd type="triangle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9C642E8-0817-984E-5F5B-B2486DC70842}"/>
                </a:ext>
              </a:extLst>
            </p:cNvPr>
            <p:cNvSpPr txBox="1"/>
            <p:nvPr/>
          </p:nvSpPr>
          <p:spPr bwMode="auto">
            <a:xfrm>
              <a:off x="467544" y="1308166"/>
              <a:ext cx="2438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chemeClr val="accent2"/>
                  </a:solidFill>
                </a:rPr>
                <a:t>1. </a:t>
              </a:r>
              <a:r>
                <a:rPr lang="en-US" sz="1200" dirty="0" err="1">
                  <a:solidFill>
                    <a:schemeClr val="accent2"/>
                  </a:solidFill>
                </a:rPr>
                <a:t>YAG:Ce</a:t>
              </a:r>
              <a:r>
                <a:rPr lang="en-US" sz="1200" dirty="0">
                  <a:solidFill>
                    <a:schemeClr val="accent2"/>
                  </a:solidFill>
                </a:rPr>
                <a:t> Screens</a:t>
              </a:r>
              <a:endParaRPr lang="en-GB" sz="12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FF603A0-B7AC-189D-8F7C-99AF083FEBA0}"/>
              </a:ext>
            </a:extLst>
          </p:cNvPr>
          <p:cNvGrpSpPr/>
          <p:nvPr/>
        </p:nvGrpSpPr>
        <p:grpSpPr>
          <a:xfrm>
            <a:off x="2411760" y="734363"/>
            <a:ext cx="2438140" cy="1885335"/>
            <a:chOff x="2411760" y="734363"/>
            <a:chExt cx="2438140" cy="1885335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5EB1095-31FB-8560-95BC-975C249FE92C}"/>
                </a:ext>
              </a:extLst>
            </p:cNvPr>
            <p:cNvCxnSpPr>
              <a:cxnSpLocks/>
              <a:stCxn id="35" idx="2"/>
            </p:cNvCxnSpPr>
            <p:nvPr/>
          </p:nvCxnSpPr>
          <p:spPr bwMode="auto">
            <a:xfrm flipH="1">
              <a:off x="2703854" y="1011362"/>
              <a:ext cx="926976" cy="1608336"/>
            </a:xfrm>
            <a:prstGeom prst="straightConnector1">
              <a:avLst/>
            </a:prstGeom>
            <a:ln w="19050" cmpd="sng">
              <a:solidFill>
                <a:schemeClr val="accent2"/>
              </a:solidFill>
              <a:prstDash val="solid"/>
              <a:tailEnd type="triangle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BBB3EEB-D06D-3632-097C-B48E2D4C8FCC}"/>
                </a:ext>
              </a:extLst>
            </p:cNvPr>
            <p:cNvSpPr txBox="1"/>
            <p:nvPr/>
          </p:nvSpPr>
          <p:spPr bwMode="auto">
            <a:xfrm>
              <a:off x="2411760" y="734363"/>
              <a:ext cx="2438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chemeClr val="accent2"/>
                  </a:solidFill>
                </a:rPr>
                <a:t>2. Pin-Hole Faraday Cup</a:t>
              </a:r>
              <a:endParaRPr lang="en-GB" sz="12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D69D621-99FD-5C4C-A48A-2AFB063B10EE}"/>
              </a:ext>
            </a:extLst>
          </p:cNvPr>
          <p:cNvGrpSpPr/>
          <p:nvPr/>
        </p:nvGrpSpPr>
        <p:grpSpPr>
          <a:xfrm>
            <a:off x="3429000" y="1185684"/>
            <a:ext cx="2438140" cy="1501514"/>
            <a:chOff x="3429000" y="1185684"/>
            <a:chExt cx="2438140" cy="150151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988DE2A-2979-2E8E-CBA5-9380CBBB894F}"/>
                </a:ext>
              </a:extLst>
            </p:cNvPr>
            <p:cNvSpPr txBox="1"/>
            <p:nvPr/>
          </p:nvSpPr>
          <p:spPr bwMode="auto">
            <a:xfrm>
              <a:off x="3429000" y="1185684"/>
              <a:ext cx="24381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rgbClr val="002060"/>
                  </a:solidFill>
                </a:rPr>
                <a:t>3. BTV Screen </a:t>
              </a:r>
            </a:p>
            <a:p>
              <a:pPr algn="ctr">
                <a:defRPr/>
              </a:pPr>
              <a:r>
                <a:rPr lang="en-US" sz="1200" dirty="0">
                  <a:solidFill>
                    <a:srgbClr val="002060"/>
                  </a:solidFill>
                </a:rPr>
                <a:t>(Scintillation or OTR)</a:t>
              </a:r>
              <a:endParaRPr lang="en-GB" sz="1200" dirty="0">
                <a:solidFill>
                  <a:srgbClr val="002060"/>
                </a:solidFill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935C1983-866D-5B88-BDFC-E9D5406F84B5}"/>
                </a:ext>
              </a:extLst>
            </p:cNvPr>
            <p:cNvCxnSpPr>
              <a:cxnSpLocks/>
              <a:stCxn id="41" idx="2"/>
            </p:cNvCxnSpPr>
            <p:nvPr/>
          </p:nvCxnSpPr>
          <p:spPr bwMode="auto">
            <a:xfrm>
              <a:off x="4648070" y="1647349"/>
              <a:ext cx="1128806" cy="1039849"/>
            </a:xfrm>
            <a:prstGeom prst="straightConnector1">
              <a:avLst/>
            </a:prstGeom>
            <a:ln w="19050" cmpd="sng">
              <a:solidFill>
                <a:srgbClr val="002060"/>
              </a:solidFill>
              <a:prstDash val="solid"/>
              <a:tailEnd type="triangle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B6E4448-8A87-2A09-9561-C36CADA767A3}"/>
              </a:ext>
            </a:extLst>
          </p:cNvPr>
          <p:cNvGrpSpPr/>
          <p:nvPr/>
        </p:nvGrpSpPr>
        <p:grpSpPr>
          <a:xfrm>
            <a:off x="5776876" y="806500"/>
            <a:ext cx="2601416" cy="1813198"/>
            <a:chOff x="5776876" y="806500"/>
            <a:chExt cx="2601416" cy="181319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122B755-CCD0-E8E4-D5E0-3CCE23BC8BD1}"/>
                </a:ext>
              </a:extLst>
            </p:cNvPr>
            <p:cNvSpPr txBox="1"/>
            <p:nvPr/>
          </p:nvSpPr>
          <p:spPr bwMode="auto">
            <a:xfrm>
              <a:off x="5940152" y="806500"/>
              <a:ext cx="2438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rgbClr val="002060"/>
                  </a:solidFill>
                </a:rPr>
                <a:t>4. Beam Gas Curtain (BGC)</a:t>
              </a:r>
              <a:endParaRPr lang="en-GB" sz="1200" dirty="0">
                <a:solidFill>
                  <a:srgbClr val="002060"/>
                </a:solidFill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9AE3B3B-900A-3093-9246-60867E52855B}"/>
                </a:ext>
              </a:extLst>
            </p:cNvPr>
            <p:cNvCxnSpPr>
              <a:cxnSpLocks/>
              <a:stCxn id="42" idx="2"/>
            </p:cNvCxnSpPr>
            <p:nvPr/>
          </p:nvCxnSpPr>
          <p:spPr bwMode="auto">
            <a:xfrm flipH="1">
              <a:off x="5776876" y="1083499"/>
              <a:ext cx="1382346" cy="1536199"/>
            </a:xfrm>
            <a:prstGeom prst="straightConnector1">
              <a:avLst/>
            </a:prstGeom>
            <a:ln w="19050" cmpd="sng">
              <a:solidFill>
                <a:srgbClr val="002060"/>
              </a:solidFill>
              <a:prstDash val="solid"/>
              <a:tailEnd type="triangle"/>
            </a:ln>
            <a:effectLst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273D8B3-C1A5-DFE8-7D5A-DB112E0C8772}"/>
              </a:ext>
            </a:extLst>
          </p:cNvPr>
          <p:cNvGrpSpPr/>
          <p:nvPr/>
        </p:nvGrpSpPr>
        <p:grpSpPr>
          <a:xfrm>
            <a:off x="1673679" y="1047807"/>
            <a:ext cx="2133361" cy="2771072"/>
            <a:chOff x="1673679" y="1047807"/>
            <a:chExt cx="2133361" cy="2771072"/>
          </a:xfrm>
        </p:grpSpPr>
        <p:sp>
          <p:nvSpPr>
            <p:cNvPr id="55" name="Rounded Rectangle 54">
              <a:extLst>
                <a:ext uri="{FF2B5EF4-FFF2-40B4-BE49-F238E27FC236}">
                  <a16:creationId xmlns:a16="http://schemas.microsoft.com/office/drawing/2014/main" id="{93BDFBF6-BADF-2878-E9FE-ED2A629271D1}"/>
                </a:ext>
              </a:extLst>
            </p:cNvPr>
            <p:cNvSpPr/>
            <p:nvPr/>
          </p:nvSpPr>
          <p:spPr bwMode="auto">
            <a:xfrm>
              <a:off x="2411760" y="1047807"/>
              <a:ext cx="657200" cy="2388039"/>
            </a:xfrm>
            <a:prstGeom prst="roundRect">
              <a:avLst/>
            </a:prstGeom>
            <a:noFill/>
            <a:ln w="28575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E9A6195-D394-C714-9AC8-6191147AEECA}"/>
                </a:ext>
              </a:extLst>
            </p:cNvPr>
            <p:cNvSpPr txBox="1"/>
            <p:nvPr/>
          </p:nvSpPr>
          <p:spPr bwMode="auto">
            <a:xfrm>
              <a:off x="1673679" y="3541880"/>
              <a:ext cx="2133361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chemeClr val="accent2"/>
                  </a:solidFill>
                </a:rPr>
                <a:t>Beam Diagnostic Box (BDB)</a:t>
              </a:r>
              <a:endParaRPr lang="en-GB" sz="12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746D64B-F290-3AF7-7D51-51D53618DFF3}"/>
              </a:ext>
            </a:extLst>
          </p:cNvPr>
          <p:cNvGrpSpPr/>
          <p:nvPr/>
        </p:nvGrpSpPr>
        <p:grpSpPr>
          <a:xfrm>
            <a:off x="5004048" y="1047807"/>
            <a:ext cx="1584176" cy="3618775"/>
            <a:chOff x="5004048" y="1047807"/>
            <a:chExt cx="1584176" cy="3618775"/>
          </a:xfrm>
        </p:grpSpPr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270EC366-B041-9D69-B389-969572265087}"/>
                </a:ext>
              </a:extLst>
            </p:cNvPr>
            <p:cNvSpPr/>
            <p:nvPr/>
          </p:nvSpPr>
          <p:spPr>
            <a:xfrm>
              <a:off x="5004048" y="1047807"/>
              <a:ext cx="1584176" cy="3618775"/>
            </a:xfrm>
            <a:prstGeom prst="roundRect">
              <a:avLst/>
            </a:prstGeom>
            <a:noFill/>
            <a:ln w="2857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8F9E010-B079-A92B-27F7-582E4A2C3C14}"/>
                </a:ext>
              </a:extLst>
            </p:cNvPr>
            <p:cNvSpPr txBox="1"/>
            <p:nvPr/>
          </p:nvSpPr>
          <p:spPr bwMode="auto">
            <a:xfrm>
              <a:off x="5328084" y="3541879"/>
              <a:ext cx="936104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206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solidFill>
                    <a:srgbClr val="002060"/>
                  </a:solidFill>
                </a:rPr>
                <a:t>BTV+BGC</a:t>
              </a:r>
              <a:endParaRPr lang="en-GB" sz="12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825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E01C9-E502-ACFD-C997-8AF15965F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Diagnostic Box</a:t>
            </a:r>
            <a:endParaRPr lang="en-US" dirty="0">
              <a:solidFill>
                <a:srgbClr val="DF5E58"/>
              </a:solidFill>
              <a:cs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7B2A8B1-BC70-B73B-7351-DEC156710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C33703-F344-97BC-AA9F-682268C209BD}"/>
              </a:ext>
            </a:extLst>
          </p:cNvPr>
          <p:cNvSpPr txBox="1"/>
          <p:nvPr/>
        </p:nvSpPr>
        <p:spPr>
          <a:xfrm>
            <a:off x="3707904" y="2044268"/>
            <a:ext cx="1211891" cy="5232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Pin Hole Faraday Cup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A78695-4B5F-B93D-C99C-46D7B5FF0F3C}"/>
              </a:ext>
            </a:extLst>
          </p:cNvPr>
          <p:cNvSpPr txBox="1"/>
          <p:nvPr/>
        </p:nvSpPr>
        <p:spPr>
          <a:xfrm>
            <a:off x="2721805" y="2807109"/>
            <a:ext cx="852612" cy="5232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Vacuum Pump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40908E-9FD5-ECE9-670D-FC552EF08D14}"/>
              </a:ext>
            </a:extLst>
          </p:cNvPr>
          <p:cNvSpPr txBox="1"/>
          <p:nvPr/>
        </p:nvSpPr>
        <p:spPr>
          <a:xfrm>
            <a:off x="2731074" y="4061560"/>
            <a:ext cx="852612" cy="5232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Vacuum Gauge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81C56FC-5B76-8B79-455F-898EF5E08054}"/>
              </a:ext>
            </a:extLst>
          </p:cNvPr>
          <p:cNvSpPr txBox="1"/>
          <p:nvPr/>
        </p:nvSpPr>
        <p:spPr>
          <a:xfrm>
            <a:off x="4789395" y="3996244"/>
            <a:ext cx="852612" cy="5232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Gas Injection</a:t>
            </a:r>
          </a:p>
        </p:txBody>
      </p:sp>
      <p:sp>
        <p:nvSpPr>
          <p:cNvPr id="36" name="Footer Placeholder 3">
            <a:extLst>
              <a:ext uri="{FF2B5EF4-FFF2-40B4-BE49-F238E27FC236}">
                <a16:creationId xmlns:a16="http://schemas.microsoft.com/office/drawing/2014/main" id="{4A127793-003C-FC85-E847-0A790738C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|  </a:t>
            </a:r>
            <a:r>
              <a:rPr lang="fr-FR" noProof="0" dirty="0" err="1"/>
              <a:t>Sameed</a:t>
            </a:r>
            <a:r>
              <a:rPr lang="fr-FR" noProof="0" dirty="0"/>
              <a:t>  |  </a:t>
            </a:r>
            <a:r>
              <a:rPr lang="fr-FR" noProof="0" dirty="0" err="1"/>
              <a:t>m.sameed@cern.ch</a:t>
            </a:r>
            <a:r>
              <a:rPr lang="fr-FR" noProof="0" dirty="0"/>
              <a:t>  |</a:t>
            </a:r>
            <a:endParaRPr lang="en-GB" noProof="0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5341BD9-58A9-8D09-2E85-8AE46956993F}"/>
              </a:ext>
            </a:extLst>
          </p:cNvPr>
          <p:cNvGrpSpPr/>
          <p:nvPr/>
        </p:nvGrpSpPr>
        <p:grpSpPr>
          <a:xfrm>
            <a:off x="1266860" y="806853"/>
            <a:ext cx="6306343" cy="3524598"/>
            <a:chOff x="1384820" y="1242665"/>
            <a:chExt cx="6306343" cy="3524598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67F44F7-4CFA-37F9-9966-08749D8368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4820" y="1242665"/>
              <a:ext cx="3045061" cy="3524598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7E0B7714-989F-4443-9664-6260B405C9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36927" y="1242665"/>
              <a:ext cx="3254236" cy="3524598"/>
            </a:xfrm>
            <a:prstGeom prst="rect">
              <a:avLst/>
            </a:prstGeom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D3BC0A0B-B5A5-30F3-B046-B7CE116F389D}"/>
              </a:ext>
            </a:extLst>
          </p:cNvPr>
          <p:cNvSpPr txBox="1"/>
          <p:nvPr/>
        </p:nvSpPr>
        <p:spPr>
          <a:xfrm>
            <a:off x="5172085" y="1426893"/>
            <a:ext cx="1211891" cy="5232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Pin Hole Faraday Cup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61FADF5-A331-AFD8-BE2A-537D38915EB7}"/>
              </a:ext>
            </a:extLst>
          </p:cNvPr>
          <p:cNvSpPr txBox="1"/>
          <p:nvPr/>
        </p:nvSpPr>
        <p:spPr>
          <a:xfrm>
            <a:off x="6420905" y="2598502"/>
            <a:ext cx="873740" cy="5232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</a:rPr>
              <a:t>YAG:Ce</a:t>
            </a:r>
            <a:r>
              <a:rPr lang="en-US" sz="1400" dirty="0">
                <a:solidFill>
                  <a:schemeClr val="bg1"/>
                </a:solidFill>
              </a:rPr>
              <a:t> Screens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B6E5505-D355-A585-5BC2-98B08E478FBB}"/>
              </a:ext>
            </a:extLst>
          </p:cNvPr>
          <p:cNvSpPr txBox="1"/>
          <p:nvPr/>
        </p:nvSpPr>
        <p:spPr>
          <a:xfrm>
            <a:off x="4381852" y="2239550"/>
            <a:ext cx="852612" cy="5232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Vacuum Pump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7B2BC5-483D-85FC-44B4-BB82795592A7}"/>
              </a:ext>
            </a:extLst>
          </p:cNvPr>
          <p:cNvSpPr txBox="1"/>
          <p:nvPr/>
        </p:nvSpPr>
        <p:spPr>
          <a:xfrm>
            <a:off x="4337365" y="3776109"/>
            <a:ext cx="852612" cy="5232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Vacuum Gauge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CF57C0A-B5DA-003D-D1DA-8601F83D1B83}"/>
              </a:ext>
            </a:extLst>
          </p:cNvPr>
          <p:cNvSpPr txBox="1"/>
          <p:nvPr/>
        </p:nvSpPr>
        <p:spPr>
          <a:xfrm>
            <a:off x="6712646" y="3781765"/>
            <a:ext cx="852612" cy="523220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Gas Injection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EB43586-A6C7-4B72-2746-64AD8BCD6332}"/>
              </a:ext>
            </a:extLst>
          </p:cNvPr>
          <p:cNvSpPr/>
          <p:nvPr/>
        </p:nvSpPr>
        <p:spPr bwMode="auto">
          <a:xfrm>
            <a:off x="3921773" y="4621765"/>
            <a:ext cx="115127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F. Guillot-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Vignot</a:t>
            </a:r>
            <a:endParaRPr lang="en-US" sz="105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42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E01C9-E502-ACFD-C997-8AF15965F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YAG:Ce</a:t>
            </a:r>
            <a:r>
              <a:rPr lang="en-US" dirty="0"/>
              <a:t> Screens</a:t>
            </a:r>
            <a:endParaRPr lang="en-US" dirty="0">
              <a:solidFill>
                <a:srgbClr val="DF5E58"/>
              </a:solidFill>
              <a:cs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7B2A8B1-BC70-B73B-7351-DEC156710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36" name="Footer Placeholder 3">
            <a:extLst>
              <a:ext uri="{FF2B5EF4-FFF2-40B4-BE49-F238E27FC236}">
                <a16:creationId xmlns:a16="http://schemas.microsoft.com/office/drawing/2014/main" id="{4A127793-003C-FC85-E847-0A790738C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/>
              <a:t>|  </a:t>
            </a:r>
            <a:r>
              <a:rPr lang="fr-FR" noProof="0" dirty="0" err="1"/>
              <a:t>Sameed</a:t>
            </a:r>
            <a:r>
              <a:rPr lang="fr-FR" noProof="0" dirty="0"/>
              <a:t>  |  </a:t>
            </a:r>
            <a:r>
              <a:rPr lang="fr-FR" noProof="0" dirty="0" err="1"/>
              <a:t>m.sameed@cern.ch</a:t>
            </a:r>
            <a:r>
              <a:rPr lang="fr-FR" noProof="0" dirty="0"/>
              <a:t>  |</a:t>
            </a:r>
            <a:endParaRPr lang="en-GB" noProof="0" dirty="0"/>
          </a:p>
        </p:txBody>
      </p:sp>
      <p:sp>
        <p:nvSpPr>
          <p:cNvPr id="40" name="Content Placeholder 5">
            <a:extLst>
              <a:ext uri="{FF2B5EF4-FFF2-40B4-BE49-F238E27FC236}">
                <a16:creationId xmlns:a16="http://schemas.microsoft.com/office/drawing/2014/main" id="{826D96E2-56E6-5B4A-8E24-7B2397D7F959}"/>
              </a:ext>
            </a:extLst>
          </p:cNvPr>
          <p:cNvSpPr txBox="1">
            <a:spLocks/>
          </p:cNvSpPr>
          <p:nvPr/>
        </p:nvSpPr>
        <p:spPr>
          <a:xfrm>
            <a:off x="3976319" y="1061411"/>
            <a:ext cx="4677824" cy="3319440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Screen Details</a:t>
            </a:r>
          </a:p>
          <a:p>
            <a:pPr lvl="1" algn="l"/>
            <a:r>
              <a:rPr lang="en-US" dirty="0"/>
              <a:t>Two screens (Al-coated and ITO-coated) on a linear translator</a:t>
            </a:r>
          </a:p>
          <a:p>
            <a:pPr lvl="1" algn="l"/>
            <a:r>
              <a:rPr lang="en-US" dirty="0"/>
              <a:t>50 mm diameter</a:t>
            </a:r>
            <a:endParaRPr lang="en-US" baseline="30000" dirty="0"/>
          </a:p>
          <a:p>
            <a:pPr algn="l"/>
            <a:endParaRPr lang="en-US" dirty="0"/>
          </a:p>
          <a:p>
            <a:pPr algn="l"/>
            <a:r>
              <a:rPr lang="en-US" dirty="0"/>
              <a:t>Benefits</a:t>
            </a:r>
          </a:p>
          <a:p>
            <a:pPr lvl="1" algn="l"/>
            <a:r>
              <a:rPr lang="en-US" dirty="0"/>
              <a:t>High photon yield (2 x 10⁴ photons/MeV)</a:t>
            </a:r>
          </a:p>
          <a:p>
            <a:pPr lvl="1" algn="l"/>
            <a:r>
              <a:rPr lang="en-US" dirty="0"/>
              <a:t>Short decay time (~100 ns)</a:t>
            </a:r>
          </a:p>
          <a:p>
            <a:pPr lvl="1" algn="l"/>
            <a:r>
              <a:rPr lang="en-US" dirty="0"/>
              <a:t>Very high image resolution</a:t>
            </a:r>
          </a:p>
          <a:p>
            <a:pPr lvl="1" algn="l"/>
            <a:endParaRPr lang="en-US" dirty="0"/>
          </a:p>
          <a:p>
            <a:pPr algn="l"/>
            <a:r>
              <a:rPr lang="en-US" dirty="0"/>
              <a:t>Challenges</a:t>
            </a:r>
          </a:p>
          <a:p>
            <a:pPr lvl="1" algn="l"/>
            <a:r>
              <a:rPr lang="en-US" dirty="0"/>
              <a:t>Image saturation and/or screen damage at high beam current or long pulse duration</a:t>
            </a:r>
          </a:p>
          <a:p>
            <a:pPr lvl="1" algn="l"/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5B19A88-63FD-FFB6-5B1F-F93DAE1204AF}"/>
              </a:ext>
            </a:extLst>
          </p:cNvPr>
          <p:cNvGrpSpPr/>
          <p:nvPr/>
        </p:nvGrpSpPr>
        <p:grpSpPr>
          <a:xfrm>
            <a:off x="169595" y="242141"/>
            <a:ext cx="3161210" cy="4525122"/>
            <a:chOff x="-6805" y="11763"/>
            <a:chExt cx="3161210" cy="4525122"/>
          </a:xfrm>
        </p:grpSpPr>
        <p:pic>
          <p:nvPicPr>
            <p:cNvPr id="45" name="Picture 44" descr="A close-up of a machine&#10;&#10;Description automatically generated with low confidence">
              <a:extLst>
                <a:ext uri="{FF2B5EF4-FFF2-40B4-BE49-F238E27FC236}">
                  <a16:creationId xmlns:a16="http://schemas.microsoft.com/office/drawing/2014/main" id="{A46C2EDD-4CFE-C559-F9D2-800F855509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794" b="96352" l="5771" r="93284">
                          <a14:foregroundMark x1="93809" y1="89056" x2="83945" y2="91094"/>
                          <a14:foregroundMark x1="90661" y1="96352" x2="91081" y2="93133"/>
                          <a14:foregroundMark x1="63169" y1="83476" x2="65477" y2="81116"/>
                          <a14:foregroundMark x1="62749" y1="86266" x2="63589" y2="83906"/>
                          <a14:foregroundMark x1="58027" y1="77468" x2="58027" y2="77468"/>
                          <a14:foregroundMark x1="8080" y1="47747" x2="10493" y2="41309"/>
                          <a14:foregroundMark x1="6191" y1="48069" x2="8080" y2="48069"/>
                          <a14:foregroundMark x1="54145" y1="71459" x2="54145" y2="71459"/>
                          <a14:foregroundMark x1="19937" y1="5901" x2="22246" y2="10730"/>
                          <a14:foregroundMark x1="6191" y1="27253" x2="6191" y2="27253"/>
                          <a14:foregroundMark x1="6506" y1="27253" x2="6506" y2="27253"/>
                          <a14:foregroundMark x1="5771" y1="26395" x2="5771" y2="2639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792220">
              <a:off x="-42420" y="47378"/>
              <a:ext cx="3232439" cy="3161210"/>
            </a:xfrm>
            <a:prstGeom prst="rect">
              <a:avLst/>
            </a:prstGeom>
          </p:spPr>
        </p:pic>
        <p:pic>
          <p:nvPicPr>
            <p:cNvPr id="29" name="Picture 1" descr="page12image56747360">
              <a:extLst>
                <a:ext uri="{FF2B5EF4-FFF2-40B4-BE49-F238E27FC236}">
                  <a16:creationId xmlns:a16="http://schemas.microsoft.com/office/drawing/2014/main" id="{2084FE08-D5A6-0D8E-E75E-A9FC3E467B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18" b="93182" l="7862" r="94207">
                          <a14:foregroundMark x1="76690" y1="93388" x2="80414" y2="92975"/>
                          <a14:foregroundMark x1="90621" y1="67562" x2="91172" y2="52066"/>
                          <a14:foregroundMark x1="94207" y1="56818" x2="92138" y2="62810"/>
                          <a14:foregroundMark x1="91034" y1="66322" x2="91724" y2="61157"/>
                          <a14:foregroundMark x1="90897" y1="58678" x2="90897" y2="64050"/>
                          <a14:foregroundMark x1="90207" y1="60537" x2="90483" y2="65289"/>
                          <a14:foregroundMark x1="42483" y1="10124" x2="26759" y2="9298"/>
                          <a14:foregroundMark x1="7862" y1="8884" x2="9655" y2="681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700000">
              <a:off x="715296" y="2119284"/>
              <a:ext cx="2942236" cy="18929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313939C-5B37-A0E2-B2FC-E02424DFDF61}"/>
                </a:ext>
              </a:extLst>
            </p:cNvPr>
            <p:cNvSpPr txBox="1"/>
            <p:nvPr/>
          </p:nvSpPr>
          <p:spPr>
            <a:xfrm>
              <a:off x="1955223" y="2630779"/>
              <a:ext cx="9388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6"/>
                  </a:solidFill>
                </a:rPr>
                <a:t>Al-coated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88F3B5A-5661-FBF6-7D02-33F696C8C6C1}"/>
                </a:ext>
              </a:extLst>
            </p:cNvPr>
            <p:cNvSpPr txBox="1"/>
            <p:nvPr/>
          </p:nvSpPr>
          <p:spPr>
            <a:xfrm>
              <a:off x="251520" y="3076858"/>
              <a:ext cx="14101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>
                  <a:solidFill>
                    <a:schemeClr val="accent5"/>
                  </a:solidFill>
                </a:rPr>
                <a:t>YAG:Ce</a:t>
              </a:r>
              <a:r>
                <a:rPr lang="en-US" sz="1200" dirty="0">
                  <a:solidFill>
                    <a:schemeClr val="accent5"/>
                  </a:solidFill>
                </a:rPr>
                <a:t> Screens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8DDC013-F82F-366E-E732-9C9FDFC392AC}"/>
                </a:ext>
              </a:extLst>
            </p:cNvPr>
            <p:cNvSpPr txBox="1"/>
            <p:nvPr/>
          </p:nvSpPr>
          <p:spPr>
            <a:xfrm>
              <a:off x="1279377" y="3445033"/>
              <a:ext cx="11938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6"/>
                  </a:solidFill>
                </a:rPr>
                <a:t>ITO-coated</a:t>
              </a: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0344DC21-FA60-BF99-52FC-6C7227364607}"/>
              </a:ext>
            </a:extLst>
          </p:cNvPr>
          <p:cNvSpPr/>
          <p:nvPr/>
        </p:nvSpPr>
        <p:spPr bwMode="auto">
          <a:xfrm>
            <a:off x="3921773" y="4621765"/>
            <a:ext cx="115127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F. Guillot-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Vignot</a:t>
            </a:r>
            <a:endParaRPr lang="en-US" sz="105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9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uiExpand="1" build="p" bldLvl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pPr algn="l"/>
            <a:r>
              <a:rPr lang="en-GB" dirty="0"/>
              <a:t>Status of Future BGC on EBTS</a:t>
            </a:r>
          </a:p>
          <a:p>
            <a:pPr lvl="1" algn="l"/>
            <a:r>
              <a:rPr lang="en-GB" dirty="0"/>
              <a:t>Final Design and Integration</a:t>
            </a:r>
          </a:p>
          <a:p>
            <a:pPr lvl="1" algn="l"/>
            <a:endParaRPr lang="en-GB" dirty="0"/>
          </a:p>
          <a:p>
            <a:pPr algn="l"/>
            <a:r>
              <a:rPr lang="en-GB" dirty="0"/>
              <a:t>Status of HEL Collector</a:t>
            </a:r>
          </a:p>
          <a:p>
            <a:pPr lvl="1" algn="l"/>
            <a:r>
              <a:rPr lang="en-GB" dirty="0"/>
              <a:t>Fabrication, Assembly and Installation</a:t>
            </a:r>
          </a:p>
          <a:p>
            <a:pPr marL="457200" lvl="1" indent="0" algn="l">
              <a:buNone/>
            </a:pPr>
            <a:endParaRPr lang="en-GB" dirty="0"/>
          </a:p>
          <a:p>
            <a:pPr algn="l"/>
            <a:r>
              <a:rPr lang="en-GB" dirty="0"/>
              <a:t>Summary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23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DADD5-1E08-77CC-A7C1-940F27846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1">
            <a:noAutofit/>
          </a:bodyPr>
          <a:lstStyle/>
          <a:p>
            <a:r>
              <a:rPr lang="en-US" dirty="0"/>
              <a:t>BGC v4.1 Requirements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2824BA2-9586-B7C6-59D1-9020E4FB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48CF4F8-D992-E556-9646-12E2411762EE}"/>
              </a:ext>
            </a:extLst>
          </p:cNvPr>
          <p:cNvSpPr txBox="1">
            <a:spLocks/>
          </p:cNvSpPr>
          <p:nvPr/>
        </p:nvSpPr>
        <p:spPr>
          <a:xfrm>
            <a:off x="349165" y="684712"/>
            <a:ext cx="8820472" cy="4458788"/>
          </a:xfrm>
          <a:prstGeom prst="rect">
            <a:avLst/>
          </a:prstGeom>
          <a:solidFill>
            <a:schemeClr val="bg1">
              <a:alpha val="55285"/>
            </a:schemeClr>
          </a:solidFill>
          <a:effectLst/>
        </p:spPr>
        <p:txBody>
          <a:bodyPr vert="horz" lIns="0" tIns="0" rIns="0" bIns="0" rtlCol="0" anchor="t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+mj-lt"/>
              <a:buAutoNum type="arabicPeriod"/>
            </a:pPr>
            <a:r>
              <a:rPr lang="en-US" sz="1500" b="1" dirty="0">
                <a:latin typeface="Arial" panose="020B0604020202020204" pitchFamily="34" charset="0"/>
              </a:rPr>
              <a:t>Gas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Ability to operate with all </a:t>
            </a:r>
            <a:r>
              <a:rPr lang="en-US" sz="1500" b="1" dirty="0">
                <a:latin typeface="Arial" panose="020B0604020202020204" pitchFamily="34" charset="0"/>
              </a:rPr>
              <a:t>three gases </a:t>
            </a:r>
            <a:r>
              <a:rPr lang="en-US" sz="1500" dirty="0">
                <a:latin typeface="Arial" panose="020B0604020202020204" pitchFamily="34" charset="0"/>
              </a:rPr>
              <a:t>(N2, Ne, </a:t>
            </a:r>
            <a:r>
              <a:rPr lang="en-US" sz="1500" dirty="0" err="1">
                <a:latin typeface="Arial" panose="020B0604020202020204" pitchFamily="34" charset="0"/>
              </a:rPr>
              <a:t>Ar</a:t>
            </a:r>
            <a:r>
              <a:rPr lang="en-US" sz="1500" dirty="0">
                <a:latin typeface="Arial" panose="020B0604020202020204" pitchFamily="34" charset="0"/>
              </a:rPr>
              <a:t>)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Provision of appropriate gas bottles and pneumatic equipment</a:t>
            </a:r>
          </a:p>
          <a:p>
            <a:pPr algn="l">
              <a:buFont typeface="+mj-lt"/>
              <a:buAutoNum type="arabicPeriod"/>
            </a:pPr>
            <a:r>
              <a:rPr lang="en-US" sz="1500" b="1" dirty="0">
                <a:latin typeface="Arial" panose="020B0604020202020204" pitchFamily="34" charset="0"/>
              </a:rPr>
              <a:t>Gas jet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Gas jet density same as v3 instrument (</a:t>
            </a:r>
            <a:r>
              <a:rPr lang="en-US" sz="1500" b="1" dirty="0">
                <a:latin typeface="Arial" panose="020B0604020202020204" pitchFamily="34" charset="0"/>
              </a:rPr>
              <a:t>10</a:t>
            </a:r>
            <a:r>
              <a:rPr lang="en-US" sz="1500" b="1" baseline="30000" dirty="0">
                <a:latin typeface="Arial" panose="020B0604020202020204" pitchFamily="34" charset="0"/>
              </a:rPr>
              <a:t>16</a:t>
            </a:r>
            <a:r>
              <a:rPr lang="en-US" sz="1500" b="1" dirty="0">
                <a:latin typeface="Arial" panose="020B0604020202020204" pitchFamily="34" charset="0"/>
              </a:rPr>
              <a:t> m</a:t>
            </a:r>
            <a:r>
              <a:rPr lang="en-US" sz="1500" b="1" baseline="30000" dirty="0">
                <a:latin typeface="Arial" panose="020B0604020202020204" pitchFamily="34" charset="0"/>
              </a:rPr>
              <a:t>-3</a:t>
            </a:r>
            <a:r>
              <a:rPr lang="en-US" sz="1500" dirty="0">
                <a:latin typeface="Arial" panose="020B0604020202020204" pitchFamily="34" charset="0"/>
              </a:rPr>
              <a:t>) or larger</a:t>
            </a:r>
            <a:endParaRPr lang="en-US" sz="1500" dirty="0">
              <a:solidFill>
                <a:srgbClr val="00B050"/>
              </a:solidFill>
              <a:effectLst>
                <a:outerShdw blurRad="50800" dist="38100" dir="2700000" algn="tl" rotWithShape="0">
                  <a:srgbClr val="FFFF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Curtain length to be able to see the beam with 40 mm OD (so </a:t>
            </a:r>
            <a: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  <a:latin typeface="Arial" panose="020B0604020202020204" pitchFamily="34" charset="0"/>
              </a:rPr>
              <a:t>60 mm</a:t>
            </a:r>
            <a: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en-US" sz="1500" b="1" dirty="0">
                <a:latin typeface="Arial" panose="020B0604020202020204" pitchFamily="34" charset="0"/>
              </a:rPr>
              <a:t>curtain at 45 degrees</a:t>
            </a:r>
            <a:r>
              <a:rPr lang="en-US" sz="1500" dirty="0">
                <a:latin typeface="Arial" panose="020B0604020202020204" pitchFamily="34" charset="0"/>
              </a:rPr>
              <a:t>).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Curtain width same as v3 instrument (</a:t>
            </a:r>
            <a:r>
              <a:rPr lang="en-US" sz="1500" b="1" dirty="0">
                <a:latin typeface="Arial" panose="020B0604020202020204" pitchFamily="34" charset="0"/>
              </a:rPr>
              <a:t>0.5 mm</a:t>
            </a:r>
            <a:r>
              <a:rPr lang="en-US" sz="1500" dirty="0">
                <a:latin typeface="Arial" panose="020B0604020202020204" pitchFamily="34" charset="0"/>
              </a:rPr>
              <a:t>) or smaller –</a:t>
            </a:r>
            <a:endParaRPr lang="en-US" sz="1500" b="1" dirty="0">
              <a:solidFill>
                <a:srgbClr val="00B050"/>
              </a:solidFill>
              <a:effectLst>
                <a:outerShdw blurRad="50800" dist="50800" dir="5400000" algn="ctr" rotWithShape="0">
                  <a:srgbClr val="FFFF00"/>
                </a:outerShdw>
              </a:effectLst>
              <a:latin typeface="Arial" panose="020B0604020202020204" pitchFamily="34" charset="0"/>
            </a:endParaRP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Curtain variation same as v3 instrument (5%) or less</a:t>
            </a:r>
            <a:endParaRPr lang="en-US" sz="1500" b="1" dirty="0">
              <a:solidFill>
                <a:srgbClr val="00B050"/>
              </a:solidFill>
              <a:effectLst>
                <a:outerShdw blurRad="50800" dist="50800" dir="5400000" algn="ctr" rotWithShape="0">
                  <a:srgbClr val="FFFF00"/>
                </a:outerShdw>
              </a:effectLst>
              <a:latin typeface="Arial" panose="020B0604020202020204" pitchFamily="34" charset="0"/>
            </a:endParaRP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IC background pressure same as v3 instrument (</a:t>
            </a:r>
            <a:r>
              <a:rPr lang="en-US" sz="1500" b="1" dirty="0">
                <a:latin typeface="Arial" panose="020B0604020202020204" pitchFamily="34" charset="0"/>
              </a:rPr>
              <a:t>10</a:t>
            </a:r>
            <a:r>
              <a:rPr lang="en-US" sz="1500" b="1" baseline="30000" dirty="0">
                <a:latin typeface="Arial" panose="020B0604020202020204" pitchFamily="34" charset="0"/>
              </a:rPr>
              <a:t>-7</a:t>
            </a:r>
            <a:r>
              <a:rPr lang="en-US" sz="1500" b="1" dirty="0">
                <a:latin typeface="Arial" panose="020B0604020202020204" pitchFamily="34" charset="0"/>
              </a:rPr>
              <a:t> mbar</a:t>
            </a:r>
            <a:r>
              <a:rPr lang="en-US" sz="1500" dirty="0">
                <a:latin typeface="Arial" panose="020B0604020202020204" pitchFamily="34" charset="0"/>
              </a:rPr>
              <a:t>) or less</a:t>
            </a:r>
            <a:endParaRPr lang="en-US" sz="1500" b="1" dirty="0">
              <a:solidFill>
                <a:srgbClr val="00B050"/>
              </a:solidFill>
              <a:effectLst>
                <a:outerShdw blurRad="50800" dist="50800" dir="5400000" algn="ctr" rotWithShape="0">
                  <a:srgbClr val="FFFF00"/>
                </a:outerShdw>
              </a:effectLst>
              <a:latin typeface="Arial" panose="020B0604020202020204" pitchFamily="34" charset="0"/>
            </a:endParaRP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Replaceable/adjustable skimmer 3.</a:t>
            </a:r>
          </a:p>
          <a:p>
            <a:pPr algn="l">
              <a:buFont typeface="+mj-lt"/>
              <a:buAutoNum type="arabicPeriod"/>
            </a:pPr>
            <a:r>
              <a:rPr lang="en-US" sz="1500" b="1" dirty="0">
                <a:latin typeface="Arial" panose="020B0604020202020204" pitchFamily="34" charset="0"/>
              </a:rPr>
              <a:t>Image Acquisition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Provision of laser + camera for alignment and target/grid for camera focusing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Provision of optics, image intensifier(s), filter(s), and camera(s), for 3 gases + BTV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  <a:latin typeface="Arial" panose="020B0604020202020204" pitchFamily="34" charset="0"/>
              </a:rPr>
              <a:t>Addition of BTV on the DN63 port </a:t>
            </a:r>
            <a:r>
              <a:rPr lang="en-US" sz="1500" dirty="0">
                <a:latin typeface="Arial" panose="020B0604020202020204" pitchFamily="34" charset="0"/>
              </a:rPr>
              <a:t>(design can be done by CERN)</a:t>
            </a:r>
          </a:p>
          <a:p>
            <a:pPr algn="l">
              <a:buFont typeface="+mj-lt"/>
              <a:buAutoNum type="arabicPeriod"/>
            </a:pPr>
            <a:r>
              <a:rPr lang="en-US" sz="1500" b="1" dirty="0">
                <a:latin typeface="Arial" panose="020B0604020202020204" pitchFamily="34" charset="0"/>
              </a:rPr>
              <a:t>Performance Evaluation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/>
              </a:rPr>
              <a:t>Maximum </a:t>
            </a:r>
            <a:r>
              <a:rPr lang="en-US" sz="1500" b="1" dirty="0">
                <a:latin typeface="Arial" panose="020B0604020202020204" pitchFamily="34" charset="0"/>
                <a:cs typeface="Arial"/>
              </a:rPr>
              <a:t>1 s integration </a:t>
            </a:r>
            <a:r>
              <a:rPr lang="en-US" sz="1500" dirty="0">
                <a:latin typeface="Arial" panose="020B0604020202020204" pitchFamily="34" charset="0"/>
                <a:cs typeface="Arial"/>
              </a:rPr>
              <a:t>for electron beam of </a:t>
            </a:r>
            <a:r>
              <a:rPr lang="en-US" sz="1500" b="1" dirty="0">
                <a:solidFill>
                  <a:schemeClr val="bg2"/>
                </a:solidFill>
                <a:latin typeface="Arial" panose="020B0604020202020204" pitchFamily="34" charset="0"/>
                <a:cs typeface="Arial"/>
              </a:rPr>
              <a:t>10 keV, 5 A, 40 mm </a:t>
            </a:r>
            <a:r>
              <a:rPr lang="en-US" sz="1500" dirty="0">
                <a:latin typeface="Arial" panose="020B0604020202020204" pitchFamily="34" charset="0"/>
                <a:cs typeface="Arial"/>
              </a:rPr>
              <a:t>diameter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Aiming for </a:t>
            </a:r>
            <a:r>
              <a:rPr lang="en-US" sz="1500" b="1" dirty="0">
                <a:latin typeface="Arial" panose="020B0604020202020204" pitchFamily="34" charset="0"/>
              </a:rPr>
              <a:t>100 µm image resolution</a:t>
            </a:r>
            <a:r>
              <a:rPr lang="en-US" sz="1500" dirty="0">
                <a:latin typeface="Arial" panose="020B0604020202020204" pitchFamily="34" charset="0"/>
              </a:rPr>
              <a:t> at the above parameters</a:t>
            </a:r>
          </a:p>
        </p:txBody>
      </p:sp>
    </p:spTree>
    <p:extLst>
      <p:ext uri="{BB962C8B-B14F-4D97-AF65-F5344CB8AC3E}">
        <p14:creationId xmlns:p14="http://schemas.microsoft.com/office/powerpoint/2010/main" val="70969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530154d297_0_67"/>
          <p:cNvSpPr txBox="1">
            <a:spLocks noGrp="1"/>
          </p:cNvSpPr>
          <p:nvPr>
            <p:ph type="sldNum" idx="12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3197D4-B43D-4270-D8B8-87D577C1DA9D}"/>
              </a:ext>
            </a:extLst>
          </p:cNvPr>
          <p:cNvGrpSpPr/>
          <p:nvPr/>
        </p:nvGrpSpPr>
        <p:grpSpPr>
          <a:xfrm>
            <a:off x="158138" y="750165"/>
            <a:ext cx="4269846" cy="3760612"/>
            <a:chOff x="23267" y="747910"/>
            <a:chExt cx="4269846" cy="3760612"/>
          </a:xfrm>
        </p:grpSpPr>
        <p:pic>
          <p:nvPicPr>
            <p:cNvPr id="131" name="Google Shape;131;g1530154d297_0_67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800" y="747910"/>
              <a:ext cx="3062230" cy="36476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2" name="Google Shape;132;g1530154d297_0_67"/>
            <p:cNvSpPr txBox="1"/>
            <p:nvPr/>
          </p:nvSpPr>
          <p:spPr>
            <a:xfrm>
              <a:off x="1222650" y="827869"/>
              <a:ext cx="1063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Imagining system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g1530154d297_0_67"/>
            <p:cNvSpPr txBox="1"/>
            <p:nvPr/>
          </p:nvSpPr>
          <p:spPr>
            <a:xfrm>
              <a:off x="220819" y="1721756"/>
              <a:ext cx="1123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curtain generation section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g1530154d297_0_67"/>
            <p:cNvSpPr txBox="1"/>
            <p:nvPr/>
          </p:nvSpPr>
          <p:spPr>
            <a:xfrm>
              <a:off x="1628306" y="1581563"/>
              <a:ext cx="682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Interaction chamber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g1530154d297_0_67"/>
            <p:cNvSpPr txBox="1"/>
            <p:nvPr/>
          </p:nvSpPr>
          <p:spPr>
            <a:xfrm>
              <a:off x="1641675" y="3425738"/>
              <a:ext cx="682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Beam direction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g1530154d297_0_67"/>
            <p:cNvSpPr txBox="1"/>
            <p:nvPr/>
          </p:nvSpPr>
          <p:spPr>
            <a:xfrm>
              <a:off x="277969" y="2952375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Alignment laser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g1530154d297_0_67"/>
            <p:cNvSpPr txBox="1"/>
            <p:nvPr/>
          </p:nvSpPr>
          <p:spPr>
            <a:xfrm>
              <a:off x="2658994" y="3725381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Dump chamber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g1530154d297_0_67"/>
            <p:cNvSpPr txBox="1"/>
            <p:nvPr/>
          </p:nvSpPr>
          <p:spPr>
            <a:xfrm>
              <a:off x="3367313" y="2137322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4th skimmer</a:t>
              </a:r>
              <a:endParaRPr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g1530154d297_0_67"/>
            <p:cNvSpPr/>
            <p:nvPr/>
          </p:nvSpPr>
          <p:spPr>
            <a:xfrm>
              <a:off x="2394900" y="2636288"/>
              <a:ext cx="125700" cy="134700"/>
            </a:xfrm>
            <a:prstGeom prst="flowChartSummingJunction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g1530154d297_0_67"/>
            <p:cNvSpPr txBox="1"/>
            <p:nvPr/>
          </p:nvSpPr>
          <p:spPr>
            <a:xfrm>
              <a:off x="1698825" y="4154522"/>
              <a:ext cx="11238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1" i="0" u="none" strike="noStrike" cap="none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1 m</a:t>
              </a:r>
              <a:endParaRPr sz="14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2" name="Google Shape;142;g1530154d297_0_67"/>
            <p:cNvCxnSpPr/>
            <p:nvPr/>
          </p:nvCxnSpPr>
          <p:spPr>
            <a:xfrm rot="10800000" flipH="1">
              <a:off x="435769" y="4479713"/>
              <a:ext cx="3095400" cy="3000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stealth" w="med" len="med"/>
              <a:tailEnd type="stealth" w="med" len="med"/>
            </a:ln>
          </p:spPr>
        </p:cxnSp>
        <p:cxnSp>
          <p:nvCxnSpPr>
            <p:cNvPr id="143" name="Google Shape;143;g1530154d297_0_67"/>
            <p:cNvCxnSpPr/>
            <p:nvPr/>
          </p:nvCxnSpPr>
          <p:spPr>
            <a:xfrm>
              <a:off x="284325" y="2630100"/>
              <a:ext cx="507900" cy="0"/>
            </a:xfrm>
            <a:prstGeom prst="straightConnector1">
              <a:avLst/>
            </a:prstGeom>
            <a:noFill/>
            <a:ln w="38100" cap="flat" cmpd="sng">
              <a:solidFill>
                <a:schemeClr val="lt2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144" name="Google Shape;144;g1530154d297_0_67"/>
            <p:cNvSpPr txBox="1"/>
            <p:nvPr/>
          </p:nvSpPr>
          <p:spPr>
            <a:xfrm>
              <a:off x="23267" y="2251350"/>
              <a:ext cx="8337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curtain direction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g1530154d297_0_67"/>
            <p:cNvSpPr txBox="1"/>
            <p:nvPr/>
          </p:nvSpPr>
          <p:spPr>
            <a:xfrm>
              <a:off x="2537644" y="1670475"/>
              <a:ext cx="1123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Insertable target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g1530154d297_0_67"/>
            <p:cNvSpPr/>
            <p:nvPr/>
          </p:nvSpPr>
          <p:spPr>
            <a:xfrm>
              <a:off x="666850" y="2080850"/>
              <a:ext cx="539900" cy="400125"/>
            </a:xfrm>
            <a:custGeom>
              <a:avLst/>
              <a:gdLst/>
              <a:ahLst/>
              <a:cxnLst/>
              <a:rect l="l" t="t" r="r" b="b"/>
              <a:pathLst>
                <a:path w="21596" h="16005" extrusionOk="0">
                  <a:moveTo>
                    <a:pt x="0" y="0"/>
                  </a:moveTo>
                  <a:cubicBezTo>
                    <a:pt x="1125" y="1350"/>
                    <a:pt x="3149" y="5432"/>
                    <a:pt x="6748" y="8099"/>
                  </a:cubicBezTo>
                  <a:cubicBezTo>
                    <a:pt x="10347" y="10767"/>
                    <a:pt x="19121" y="14687"/>
                    <a:pt x="21596" y="16005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Google Shape;161;g1530154d297_0_67"/>
            <p:cNvSpPr/>
            <p:nvPr/>
          </p:nvSpPr>
          <p:spPr>
            <a:xfrm>
              <a:off x="729500" y="2794300"/>
              <a:ext cx="57850" cy="221750"/>
            </a:xfrm>
            <a:custGeom>
              <a:avLst/>
              <a:gdLst/>
              <a:ahLst/>
              <a:cxnLst/>
              <a:rect l="l" t="t" r="r" b="b"/>
              <a:pathLst>
                <a:path w="2314" h="8870" extrusionOk="0">
                  <a:moveTo>
                    <a:pt x="0" y="8870"/>
                  </a:moveTo>
                  <a:cubicBezTo>
                    <a:pt x="64" y="8227"/>
                    <a:pt x="0" y="6491"/>
                    <a:pt x="386" y="5013"/>
                  </a:cubicBezTo>
                  <a:cubicBezTo>
                    <a:pt x="772" y="3535"/>
                    <a:pt x="1993" y="836"/>
                    <a:pt x="2314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Google Shape;162;g1530154d297_0_67"/>
            <p:cNvSpPr/>
            <p:nvPr/>
          </p:nvSpPr>
          <p:spPr>
            <a:xfrm>
              <a:off x="1987675" y="2832850"/>
              <a:ext cx="284400" cy="665250"/>
            </a:xfrm>
            <a:custGeom>
              <a:avLst/>
              <a:gdLst/>
              <a:ahLst/>
              <a:cxnLst/>
              <a:rect l="l" t="t" r="r" b="b"/>
              <a:pathLst>
                <a:path w="11376" h="26610" extrusionOk="0">
                  <a:moveTo>
                    <a:pt x="0" y="26610"/>
                  </a:moveTo>
                  <a:cubicBezTo>
                    <a:pt x="739" y="23557"/>
                    <a:pt x="2538" y="12727"/>
                    <a:pt x="4434" y="8292"/>
                  </a:cubicBezTo>
                  <a:cubicBezTo>
                    <a:pt x="6330" y="3857"/>
                    <a:pt x="10219" y="1382"/>
                    <a:pt x="11376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Google Shape;163;g1530154d297_0_67"/>
            <p:cNvSpPr/>
            <p:nvPr/>
          </p:nvSpPr>
          <p:spPr>
            <a:xfrm>
              <a:off x="2927675" y="2958200"/>
              <a:ext cx="250650" cy="838775"/>
            </a:xfrm>
            <a:custGeom>
              <a:avLst/>
              <a:gdLst/>
              <a:ahLst/>
              <a:cxnLst/>
              <a:rect l="l" t="t" r="r" b="b"/>
              <a:pathLst>
                <a:path w="10026" h="33551" extrusionOk="0">
                  <a:moveTo>
                    <a:pt x="0" y="33551"/>
                  </a:moveTo>
                  <a:cubicBezTo>
                    <a:pt x="386" y="30755"/>
                    <a:pt x="642" y="22367"/>
                    <a:pt x="2313" y="16775"/>
                  </a:cubicBezTo>
                  <a:cubicBezTo>
                    <a:pt x="3984" y="11183"/>
                    <a:pt x="8741" y="2796"/>
                    <a:pt x="10026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Google Shape;164;g1530154d297_0_67"/>
            <p:cNvSpPr/>
            <p:nvPr/>
          </p:nvSpPr>
          <p:spPr>
            <a:xfrm>
              <a:off x="3053000" y="2394200"/>
              <a:ext cx="559175" cy="260300"/>
            </a:xfrm>
            <a:custGeom>
              <a:avLst/>
              <a:gdLst/>
              <a:ahLst/>
              <a:cxnLst/>
              <a:rect l="l" t="t" r="r" b="b"/>
              <a:pathLst>
                <a:path w="22367" h="10412" extrusionOk="0">
                  <a:moveTo>
                    <a:pt x="22367" y="0"/>
                  </a:moveTo>
                  <a:cubicBezTo>
                    <a:pt x="19314" y="1414"/>
                    <a:pt x="7777" y="6749"/>
                    <a:pt x="4049" y="8484"/>
                  </a:cubicBezTo>
                  <a:cubicBezTo>
                    <a:pt x="321" y="10219"/>
                    <a:pt x="675" y="10091"/>
                    <a:pt x="0" y="10412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Google Shape;165;g1530154d297_0_67"/>
            <p:cNvSpPr/>
            <p:nvPr/>
          </p:nvSpPr>
          <p:spPr>
            <a:xfrm>
              <a:off x="2648075" y="1902500"/>
              <a:ext cx="231375" cy="501325"/>
            </a:xfrm>
            <a:custGeom>
              <a:avLst/>
              <a:gdLst/>
              <a:ahLst/>
              <a:cxnLst/>
              <a:rect l="l" t="t" r="r" b="b"/>
              <a:pathLst>
                <a:path w="9255" h="20053" extrusionOk="0">
                  <a:moveTo>
                    <a:pt x="9255" y="0"/>
                  </a:moveTo>
                  <a:cubicBezTo>
                    <a:pt x="8162" y="1125"/>
                    <a:pt x="4242" y="3407"/>
                    <a:pt x="2699" y="6749"/>
                  </a:cubicBezTo>
                  <a:cubicBezTo>
                    <a:pt x="1157" y="10091"/>
                    <a:pt x="450" y="17836"/>
                    <a:pt x="0" y="20053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Google Shape;166;g1530154d297_0_67"/>
            <p:cNvSpPr/>
            <p:nvPr/>
          </p:nvSpPr>
          <p:spPr>
            <a:xfrm>
              <a:off x="2006950" y="2003725"/>
              <a:ext cx="294050" cy="289250"/>
            </a:xfrm>
            <a:custGeom>
              <a:avLst/>
              <a:gdLst/>
              <a:ahLst/>
              <a:cxnLst/>
              <a:rect l="l" t="t" r="r" b="b"/>
              <a:pathLst>
                <a:path w="11762" h="11570" extrusionOk="0">
                  <a:moveTo>
                    <a:pt x="0" y="0"/>
                  </a:moveTo>
                  <a:cubicBezTo>
                    <a:pt x="1253" y="675"/>
                    <a:pt x="5560" y="2121"/>
                    <a:pt x="7520" y="4049"/>
                  </a:cubicBezTo>
                  <a:cubicBezTo>
                    <a:pt x="9480" y="5977"/>
                    <a:pt x="11055" y="10317"/>
                    <a:pt x="11762" y="1157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4" name="Picture 3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ADE43A23-1356-8766-5CA1-11C7E1DF6C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6400" y="914400"/>
            <a:ext cx="3230695" cy="36576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424651C-9C19-FE0F-4116-BC02ADBED624}"/>
              </a:ext>
            </a:extLst>
          </p:cNvPr>
          <p:cNvSpPr/>
          <p:nvPr/>
        </p:nvSpPr>
        <p:spPr bwMode="auto">
          <a:xfrm>
            <a:off x="2267744" y="4767263"/>
            <a:ext cx="398538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M.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Ady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O.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Sedlacek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C. Castro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Sequiero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O. Stringer, H. Zhang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E4ABDD-1D3B-1400-A741-F546E02B105E}"/>
              </a:ext>
            </a:extLst>
          </p:cNvPr>
          <p:cNvCxnSpPr>
            <a:cxnSpLocks/>
          </p:cNvCxnSpPr>
          <p:nvPr/>
        </p:nvCxnSpPr>
        <p:spPr>
          <a:xfrm flipH="1" flipV="1">
            <a:off x="5940152" y="1314017"/>
            <a:ext cx="1248075" cy="121258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7B3F9B0-9EED-3BCD-E918-7AE977ACC92E}"/>
              </a:ext>
            </a:extLst>
          </p:cNvPr>
          <p:cNvCxnSpPr>
            <a:cxnSpLocks/>
          </p:cNvCxnSpPr>
          <p:nvPr/>
        </p:nvCxnSpPr>
        <p:spPr>
          <a:xfrm flipV="1">
            <a:off x="7168967" y="1331530"/>
            <a:ext cx="1219457" cy="119507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81800F4-F424-14F8-18AF-2D9DA0791AC7}"/>
              </a:ext>
            </a:extLst>
          </p:cNvPr>
          <p:cNvCxnSpPr>
            <a:cxnSpLocks/>
          </p:cNvCxnSpPr>
          <p:nvPr/>
        </p:nvCxnSpPr>
        <p:spPr>
          <a:xfrm flipH="1" flipV="1">
            <a:off x="7380312" y="2544118"/>
            <a:ext cx="288032" cy="118351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257853E-71B3-1029-518C-17315E61D813}"/>
              </a:ext>
            </a:extLst>
          </p:cNvPr>
          <p:cNvCxnSpPr>
            <a:cxnSpLocks/>
          </p:cNvCxnSpPr>
          <p:nvPr/>
        </p:nvCxnSpPr>
        <p:spPr>
          <a:xfrm flipV="1">
            <a:off x="6455691" y="3427993"/>
            <a:ext cx="713276" cy="37123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E6D25CB-756A-FAFA-371A-145463DEEA56}"/>
              </a:ext>
            </a:extLst>
          </p:cNvPr>
          <p:cNvSpPr txBox="1"/>
          <p:nvPr/>
        </p:nvSpPr>
        <p:spPr>
          <a:xfrm>
            <a:off x="4473548" y="945897"/>
            <a:ext cx="170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DN40 port now looks at the center of the interaction chamber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DA7C768-61AE-B4F8-74B8-3695CB7C8716}"/>
              </a:ext>
            </a:extLst>
          </p:cNvPr>
          <p:cNvSpPr txBox="1"/>
          <p:nvPr/>
        </p:nvSpPr>
        <p:spPr>
          <a:xfrm>
            <a:off x="7563604" y="683795"/>
            <a:ext cx="170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DN63 port now looks at the center of the interaction chamber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858F019-91C4-E696-5E19-DB3DA9AF67D8}"/>
              </a:ext>
            </a:extLst>
          </p:cNvPr>
          <p:cNvSpPr txBox="1"/>
          <p:nvPr/>
        </p:nvSpPr>
        <p:spPr>
          <a:xfrm>
            <a:off x="4331819" y="3565795"/>
            <a:ext cx="2191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DN100 port now extends all the way to the pumping group (removed adapter piece)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CC5C8FE-07AE-FD44-D1F2-169E1EC4399D}"/>
              </a:ext>
            </a:extLst>
          </p:cNvPr>
          <p:cNvSpPr txBox="1"/>
          <p:nvPr/>
        </p:nvSpPr>
        <p:spPr>
          <a:xfrm>
            <a:off x="7563604" y="3755345"/>
            <a:ext cx="1706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DN63 port replaced with DN100 port downstream of the interaction chamber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815516A-828A-D4F9-1282-FD7B2AD78B33}"/>
              </a:ext>
            </a:extLst>
          </p:cNvPr>
          <p:cNvSpPr txBox="1"/>
          <p:nvPr/>
        </p:nvSpPr>
        <p:spPr>
          <a:xfrm>
            <a:off x="740994" y="1216856"/>
            <a:ext cx="1238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269EA"/>
                </a:solidFill>
              </a:rPr>
              <a:t>BGC v3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B1BADF4-9ADE-9AFA-BE12-CFA31D52BDBB}"/>
              </a:ext>
            </a:extLst>
          </p:cNvPr>
          <p:cNvSpPr txBox="1"/>
          <p:nvPr/>
        </p:nvSpPr>
        <p:spPr>
          <a:xfrm>
            <a:off x="6592130" y="340844"/>
            <a:ext cx="1219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BGC v4.1</a:t>
            </a:r>
          </a:p>
        </p:txBody>
      </p:sp>
      <p:sp>
        <p:nvSpPr>
          <p:cNvPr id="6" name="Google Shape;159;g1530154d297_0_67">
            <a:extLst>
              <a:ext uri="{FF2B5EF4-FFF2-40B4-BE49-F238E27FC236}">
                <a16:creationId xmlns:a16="http://schemas.microsoft.com/office/drawing/2014/main" id="{AAE32CC3-419D-1BE8-5D12-B947C54C7E07}"/>
              </a:ext>
            </a:extLst>
          </p:cNvPr>
          <p:cNvSpPr txBox="1">
            <a:spLocks/>
          </p:cNvSpPr>
          <p:nvPr/>
        </p:nvSpPr>
        <p:spPr>
          <a:xfrm>
            <a:off x="764400" y="15526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lt2"/>
              </a:buClr>
              <a:buSzPts val="2800"/>
              <a:buFont typeface="Arial"/>
              <a:buNone/>
            </a:pPr>
            <a:r>
              <a:rPr lang="en-US" dirty="0"/>
              <a:t>BGC Design @EBTS</a:t>
            </a:r>
          </a:p>
        </p:txBody>
      </p:sp>
    </p:spTree>
    <p:extLst>
      <p:ext uri="{BB962C8B-B14F-4D97-AF65-F5344CB8AC3E}">
        <p14:creationId xmlns:p14="http://schemas.microsoft.com/office/powerpoint/2010/main" val="596227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530154d297_0_67"/>
          <p:cNvSpPr txBox="1">
            <a:spLocks noGrp="1"/>
          </p:cNvSpPr>
          <p:nvPr>
            <p:ph type="sldNum" idx="12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159" name="Google Shape;159;g1530154d297_0_67"/>
          <p:cNvSpPr txBox="1"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dirty="0"/>
              <a:t>BGC Design @EBTS</a:t>
            </a:r>
            <a:endParaRPr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3197D4-B43D-4270-D8B8-87D577C1DA9D}"/>
              </a:ext>
            </a:extLst>
          </p:cNvPr>
          <p:cNvGrpSpPr/>
          <p:nvPr/>
        </p:nvGrpSpPr>
        <p:grpSpPr>
          <a:xfrm>
            <a:off x="158138" y="750165"/>
            <a:ext cx="4269846" cy="3760612"/>
            <a:chOff x="23267" y="747910"/>
            <a:chExt cx="4269846" cy="3760612"/>
          </a:xfrm>
        </p:grpSpPr>
        <p:pic>
          <p:nvPicPr>
            <p:cNvPr id="131" name="Google Shape;131;g1530154d297_0_67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800" y="747910"/>
              <a:ext cx="3062230" cy="36476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2" name="Google Shape;132;g1530154d297_0_67"/>
            <p:cNvSpPr txBox="1"/>
            <p:nvPr/>
          </p:nvSpPr>
          <p:spPr>
            <a:xfrm>
              <a:off x="1222650" y="827869"/>
              <a:ext cx="1063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Imagining system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g1530154d297_0_67"/>
            <p:cNvSpPr txBox="1"/>
            <p:nvPr/>
          </p:nvSpPr>
          <p:spPr>
            <a:xfrm>
              <a:off x="220819" y="1721756"/>
              <a:ext cx="1123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curtain generation section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g1530154d297_0_67"/>
            <p:cNvSpPr txBox="1"/>
            <p:nvPr/>
          </p:nvSpPr>
          <p:spPr>
            <a:xfrm>
              <a:off x="1628306" y="1581563"/>
              <a:ext cx="682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Interaction chamber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g1530154d297_0_67"/>
            <p:cNvSpPr txBox="1"/>
            <p:nvPr/>
          </p:nvSpPr>
          <p:spPr>
            <a:xfrm>
              <a:off x="1641675" y="3425738"/>
              <a:ext cx="682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Beam direction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g1530154d297_0_67"/>
            <p:cNvSpPr txBox="1"/>
            <p:nvPr/>
          </p:nvSpPr>
          <p:spPr>
            <a:xfrm>
              <a:off x="277969" y="2952375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Alignment laser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g1530154d297_0_67"/>
            <p:cNvSpPr txBox="1"/>
            <p:nvPr/>
          </p:nvSpPr>
          <p:spPr>
            <a:xfrm>
              <a:off x="2658994" y="3725381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Dump chamber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g1530154d297_0_67"/>
            <p:cNvSpPr txBox="1"/>
            <p:nvPr/>
          </p:nvSpPr>
          <p:spPr>
            <a:xfrm>
              <a:off x="3367313" y="2137322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4th skimmer</a:t>
              </a:r>
              <a:endParaRPr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g1530154d297_0_67"/>
            <p:cNvSpPr/>
            <p:nvPr/>
          </p:nvSpPr>
          <p:spPr>
            <a:xfrm>
              <a:off x="2394900" y="2636288"/>
              <a:ext cx="125700" cy="134700"/>
            </a:xfrm>
            <a:prstGeom prst="flowChartSummingJunction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g1530154d297_0_67"/>
            <p:cNvSpPr txBox="1"/>
            <p:nvPr/>
          </p:nvSpPr>
          <p:spPr>
            <a:xfrm>
              <a:off x="1698825" y="4154522"/>
              <a:ext cx="11238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1" i="0" u="none" strike="noStrike" cap="none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1 m</a:t>
              </a:r>
              <a:endParaRPr sz="14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2" name="Google Shape;142;g1530154d297_0_67"/>
            <p:cNvCxnSpPr/>
            <p:nvPr/>
          </p:nvCxnSpPr>
          <p:spPr>
            <a:xfrm rot="10800000" flipH="1">
              <a:off x="435769" y="4479713"/>
              <a:ext cx="3095400" cy="3000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stealth" w="med" len="med"/>
              <a:tailEnd type="stealth" w="med" len="med"/>
            </a:ln>
          </p:spPr>
        </p:cxnSp>
        <p:cxnSp>
          <p:nvCxnSpPr>
            <p:cNvPr id="143" name="Google Shape;143;g1530154d297_0_67"/>
            <p:cNvCxnSpPr/>
            <p:nvPr/>
          </p:nvCxnSpPr>
          <p:spPr>
            <a:xfrm>
              <a:off x="284325" y="2630100"/>
              <a:ext cx="507900" cy="0"/>
            </a:xfrm>
            <a:prstGeom prst="straightConnector1">
              <a:avLst/>
            </a:prstGeom>
            <a:noFill/>
            <a:ln w="38100" cap="flat" cmpd="sng">
              <a:solidFill>
                <a:schemeClr val="lt2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144" name="Google Shape;144;g1530154d297_0_67"/>
            <p:cNvSpPr txBox="1"/>
            <p:nvPr/>
          </p:nvSpPr>
          <p:spPr>
            <a:xfrm>
              <a:off x="23267" y="2251350"/>
              <a:ext cx="8337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curtain direction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g1530154d297_0_67"/>
            <p:cNvSpPr txBox="1"/>
            <p:nvPr/>
          </p:nvSpPr>
          <p:spPr>
            <a:xfrm>
              <a:off x="2537644" y="1670475"/>
              <a:ext cx="1123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Insertable target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g1530154d297_0_67"/>
            <p:cNvSpPr/>
            <p:nvPr/>
          </p:nvSpPr>
          <p:spPr>
            <a:xfrm>
              <a:off x="666850" y="2080850"/>
              <a:ext cx="539900" cy="400125"/>
            </a:xfrm>
            <a:custGeom>
              <a:avLst/>
              <a:gdLst/>
              <a:ahLst/>
              <a:cxnLst/>
              <a:rect l="l" t="t" r="r" b="b"/>
              <a:pathLst>
                <a:path w="21596" h="16005" extrusionOk="0">
                  <a:moveTo>
                    <a:pt x="0" y="0"/>
                  </a:moveTo>
                  <a:cubicBezTo>
                    <a:pt x="1125" y="1350"/>
                    <a:pt x="3149" y="5432"/>
                    <a:pt x="6748" y="8099"/>
                  </a:cubicBezTo>
                  <a:cubicBezTo>
                    <a:pt x="10347" y="10767"/>
                    <a:pt x="19121" y="14687"/>
                    <a:pt x="21596" y="16005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Google Shape;161;g1530154d297_0_67"/>
            <p:cNvSpPr/>
            <p:nvPr/>
          </p:nvSpPr>
          <p:spPr>
            <a:xfrm>
              <a:off x="729500" y="2794300"/>
              <a:ext cx="57850" cy="221750"/>
            </a:xfrm>
            <a:custGeom>
              <a:avLst/>
              <a:gdLst/>
              <a:ahLst/>
              <a:cxnLst/>
              <a:rect l="l" t="t" r="r" b="b"/>
              <a:pathLst>
                <a:path w="2314" h="8870" extrusionOk="0">
                  <a:moveTo>
                    <a:pt x="0" y="8870"/>
                  </a:moveTo>
                  <a:cubicBezTo>
                    <a:pt x="64" y="8227"/>
                    <a:pt x="0" y="6491"/>
                    <a:pt x="386" y="5013"/>
                  </a:cubicBezTo>
                  <a:cubicBezTo>
                    <a:pt x="772" y="3535"/>
                    <a:pt x="1993" y="836"/>
                    <a:pt x="2314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Google Shape;162;g1530154d297_0_67"/>
            <p:cNvSpPr/>
            <p:nvPr/>
          </p:nvSpPr>
          <p:spPr>
            <a:xfrm>
              <a:off x="1987675" y="2832850"/>
              <a:ext cx="284400" cy="665250"/>
            </a:xfrm>
            <a:custGeom>
              <a:avLst/>
              <a:gdLst/>
              <a:ahLst/>
              <a:cxnLst/>
              <a:rect l="l" t="t" r="r" b="b"/>
              <a:pathLst>
                <a:path w="11376" h="26610" extrusionOk="0">
                  <a:moveTo>
                    <a:pt x="0" y="26610"/>
                  </a:moveTo>
                  <a:cubicBezTo>
                    <a:pt x="739" y="23557"/>
                    <a:pt x="2538" y="12727"/>
                    <a:pt x="4434" y="8292"/>
                  </a:cubicBezTo>
                  <a:cubicBezTo>
                    <a:pt x="6330" y="3857"/>
                    <a:pt x="10219" y="1382"/>
                    <a:pt x="11376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Google Shape;163;g1530154d297_0_67"/>
            <p:cNvSpPr/>
            <p:nvPr/>
          </p:nvSpPr>
          <p:spPr>
            <a:xfrm>
              <a:off x="2927675" y="2958200"/>
              <a:ext cx="250650" cy="838775"/>
            </a:xfrm>
            <a:custGeom>
              <a:avLst/>
              <a:gdLst/>
              <a:ahLst/>
              <a:cxnLst/>
              <a:rect l="l" t="t" r="r" b="b"/>
              <a:pathLst>
                <a:path w="10026" h="33551" extrusionOk="0">
                  <a:moveTo>
                    <a:pt x="0" y="33551"/>
                  </a:moveTo>
                  <a:cubicBezTo>
                    <a:pt x="386" y="30755"/>
                    <a:pt x="642" y="22367"/>
                    <a:pt x="2313" y="16775"/>
                  </a:cubicBezTo>
                  <a:cubicBezTo>
                    <a:pt x="3984" y="11183"/>
                    <a:pt x="8741" y="2796"/>
                    <a:pt x="10026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Google Shape;164;g1530154d297_0_67"/>
            <p:cNvSpPr/>
            <p:nvPr/>
          </p:nvSpPr>
          <p:spPr>
            <a:xfrm>
              <a:off x="3053000" y="2394200"/>
              <a:ext cx="559175" cy="260300"/>
            </a:xfrm>
            <a:custGeom>
              <a:avLst/>
              <a:gdLst/>
              <a:ahLst/>
              <a:cxnLst/>
              <a:rect l="l" t="t" r="r" b="b"/>
              <a:pathLst>
                <a:path w="22367" h="10412" extrusionOk="0">
                  <a:moveTo>
                    <a:pt x="22367" y="0"/>
                  </a:moveTo>
                  <a:cubicBezTo>
                    <a:pt x="19314" y="1414"/>
                    <a:pt x="7777" y="6749"/>
                    <a:pt x="4049" y="8484"/>
                  </a:cubicBezTo>
                  <a:cubicBezTo>
                    <a:pt x="321" y="10219"/>
                    <a:pt x="675" y="10091"/>
                    <a:pt x="0" y="10412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Google Shape;165;g1530154d297_0_67"/>
            <p:cNvSpPr/>
            <p:nvPr/>
          </p:nvSpPr>
          <p:spPr>
            <a:xfrm>
              <a:off x="2648075" y="1902500"/>
              <a:ext cx="231375" cy="501325"/>
            </a:xfrm>
            <a:custGeom>
              <a:avLst/>
              <a:gdLst/>
              <a:ahLst/>
              <a:cxnLst/>
              <a:rect l="l" t="t" r="r" b="b"/>
              <a:pathLst>
                <a:path w="9255" h="20053" extrusionOk="0">
                  <a:moveTo>
                    <a:pt x="9255" y="0"/>
                  </a:moveTo>
                  <a:cubicBezTo>
                    <a:pt x="8162" y="1125"/>
                    <a:pt x="4242" y="3407"/>
                    <a:pt x="2699" y="6749"/>
                  </a:cubicBezTo>
                  <a:cubicBezTo>
                    <a:pt x="1157" y="10091"/>
                    <a:pt x="450" y="17836"/>
                    <a:pt x="0" y="20053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Google Shape;166;g1530154d297_0_67"/>
            <p:cNvSpPr/>
            <p:nvPr/>
          </p:nvSpPr>
          <p:spPr>
            <a:xfrm>
              <a:off x="2006950" y="2003725"/>
              <a:ext cx="294050" cy="289250"/>
            </a:xfrm>
            <a:custGeom>
              <a:avLst/>
              <a:gdLst/>
              <a:ahLst/>
              <a:cxnLst/>
              <a:rect l="l" t="t" r="r" b="b"/>
              <a:pathLst>
                <a:path w="11762" h="11570" extrusionOk="0">
                  <a:moveTo>
                    <a:pt x="0" y="0"/>
                  </a:moveTo>
                  <a:cubicBezTo>
                    <a:pt x="1253" y="675"/>
                    <a:pt x="5560" y="2121"/>
                    <a:pt x="7520" y="4049"/>
                  </a:cubicBezTo>
                  <a:cubicBezTo>
                    <a:pt x="9480" y="5977"/>
                    <a:pt x="11055" y="10317"/>
                    <a:pt x="11762" y="1157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" name="Picture 2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DAC112CC-8EEB-64C2-8DC0-F62AB58DEC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0731" y="755235"/>
            <a:ext cx="3633677" cy="41138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BF9D93-199B-C215-E27A-B46095D44CEC}"/>
              </a:ext>
            </a:extLst>
          </p:cNvPr>
          <p:cNvSpPr txBox="1"/>
          <p:nvPr/>
        </p:nvSpPr>
        <p:spPr>
          <a:xfrm>
            <a:off x="7563604" y="683795"/>
            <a:ext cx="170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BTV (with OTR screen) installed on the DN63 port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D5013A-540E-EC69-1750-C8B4DB022046}"/>
              </a:ext>
            </a:extLst>
          </p:cNvPr>
          <p:cNvSpPr txBox="1"/>
          <p:nvPr/>
        </p:nvSpPr>
        <p:spPr>
          <a:xfrm>
            <a:off x="755576" y="1216856"/>
            <a:ext cx="1238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269EA"/>
                </a:solidFill>
              </a:rPr>
              <a:t>BGC v3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BD0305-A8A8-CC69-F516-9D61DF3DD545}"/>
              </a:ext>
            </a:extLst>
          </p:cNvPr>
          <p:cNvSpPr txBox="1"/>
          <p:nvPr/>
        </p:nvSpPr>
        <p:spPr>
          <a:xfrm>
            <a:off x="6592130" y="340844"/>
            <a:ext cx="1219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BGC v4.1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26B9C2-A9DC-120D-AB91-F07CBC36C62B}"/>
              </a:ext>
            </a:extLst>
          </p:cNvPr>
          <p:cNvSpPr/>
          <p:nvPr/>
        </p:nvSpPr>
        <p:spPr bwMode="auto">
          <a:xfrm>
            <a:off x="2267744" y="4767263"/>
            <a:ext cx="398538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M.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Ady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O.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Sedlacek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C. Castro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Sequiero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O. Stringer, H. Zhang</a:t>
            </a:r>
          </a:p>
        </p:txBody>
      </p:sp>
    </p:spTree>
    <p:extLst>
      <p:ext uri="{BB962C8B-B14F-4D97-AF65-F5344CB8AC3E}">
        <p14:creationId xmlns:p14="http://schemas.microsoft.com/office/powerpoint/2010/main" val="2531146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530154d297_0_67"/>
          <p:cNvSpPr txBox="1">
            <a:spLocks noGrp="1"/>
          </p:cNvSpPr>
          <p:nvPr>
            <p:ph type="sldNum" idx="12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159" name="Google Shape;159;g1530154d297_0_67"/>
          <p:cNvSpPr txBox="1"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dirty="0"/>
              <a:t>BGC v4.1 Design</a:t>
            </a:r>
            <a:endParaRPr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3197D4-B43D-4270-D8B8-87D577C1DA9D}"/>
              </a:ext>
            </a:extLst>
          </p:cNvPr>
          <p:cNvGrpSpPr/>
          <p:nvPr/>
        </p:nvGrpSpPr>
        <p:grpSpPr>
          <a:xfrm>
            <a:off x="-27910" y="750165"/>
            <a:ext cx="4269846" cy="3760612"/>
            <a:chOff x="23267" y="747910"/>
            <a:chExt cx="4269846" cy="3760612"/>
          </a:xfrm>
        </p:grpSpPr>
        <p:pic>
          <p:nvPicPr>
            <p:cNvPr id="131" name="Google Shape;131;g1530154d297_0_67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800" y="747910"/>
              <a:ext cx="3062230" cy="36476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2" name="Google Shape;132;g1530154d297_0_67"/>
            <p:cNvSpPr txBox="1"/>
            <p:nvPr/>
          </p:nvSpPr>
          <p:spPr>
            <a:xfrm>
              <a:off x="1222650" y="827869"/>
              <a:ext cx="1063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Imagining system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g1530154d297_0_67"/>
            <p:cNvSpPr txBox="1"/>
            <p:nvPr/>
          </p:nvSpPr>
          <p:spPr>
            <a:xfrm>
              <a:off x="220819" y="1721756"/>
              <a:ext cx="1123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curtain generation section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g1530154d297_0_67"/>
            <p:cNvSpPr txBox="1"/>
            <p:nvPr/>
          </p:nvSpPr>
          <p:spPr>
            <a:xfrm>
              <a:off x="1628306" y="1581563"/>
              <a:ext cx="682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Interaction chamber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g1530154d297_0_67"/>
            <p:cNvSpPr txBox="1"/>
            <p:nvPr/>
          </p:nvSpPr>
          <p:spPr>
            <a:xfrm>
              <a:off x="1641675" y="3425738"/>
              <a:ext cx="682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Beam direction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g1530154d297_0_67"/>
            <p:cNvSpPr txBox="1"/>
            <p:nvPr/>
          </p:nvSpPr>
          <p:spPr>
            <a:xfrm>
              <a:off x="277969" y="2952375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Alignment laser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g1530154d297_0_67"/>
            <p:cNvSpPr txBox="1"/>
            <p:nvPr/>
          </p:nvSpPr>
          <p:spPr>
            <a:xfrm>
              <a:off x="2658994" y="3725381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Dump chamber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g1530154d297_0_67"/>
            <p:cNvSpPr txBox="1"/>
            <p:nvPr/>
          </p:nvSpPr>
          <p:spPr>
            <a:xfrm>
              <a:off x="3367313" y="2137322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4th skimmer</a:t>
              </a:r>
              <a:endParaRPr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g1530154d297_0_67"/>
            <p:cNvSpPr/>
            <p:nvPr/>
          </p:nvSpPr>
          <p:spPr>
            <a:xfrm>
              <a:off x="2394900" y="2636288"/>
              <a:ext cx="125700" cy="134700"/>
            </a:xfrm>
            <a:prstGeom prst="flowChartSummingJunction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g1530154d297_0_67"/>
            <p:cNvSpPr txBox="1"/>
            <p:nvPr/>
          </p:nvSpPr>
          <p:spPr>
            <a:xfrm>
              <a:off x="1698825" y="4154522"/>
              <a:ext cx="11238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1" i="0" u="none" strike="noStrike" cap="none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1 m</a:t>
              </a:r>
              <a:endParaRPr sz="14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2" name="Google Shape;142;g1530154d297_0_67"/>
            <p:cNvCxnSpPr/>
            <p:nvPr/>
          </p:nvCxnSpPr>
          <p:spPr>
            <a:xfrm rot="10800000" flipH="1">
              <a:off x="435769" y="4479713"/>
              <a:ext cx="3095400" cy="3000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stealth" w="med" len="med"/>
              <a:tailEnd type="stealth" w="med" len="med"/>
            </a:ln>
          </p:spPr>
        </p:cxnSp>
        <p:cxnSp>
          <p:nvCxnSpPr>
            <p:cNvPr id="143" name="Google Shape;143;g1530154d297_0_67"/>
            <p:cNvCxnSpPr/>
            <p:nvPr/>
          </p:nvCxnSpPr>
          <p:spPr>
            <a:xfrm>
              <a:off x="284325" y="2630100"/>
              <a:ext cx="507900" cy="0"/>
            </a:xfrm>
            <a:prstGeom prst="straightConnector1">
              <a:avLst/>
            </a:prstGeom>
            <a:noFill/>
            <a:ln w="38100" cap="flat" cmpd="sng">
              <a:solidFill>
                <a:schemeClr val="lt2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144" name="Google Shape;144;g1530154d297_0_67"/>
            <p:cNvSpPr txBox="1"/>
            <p:nvPr/>
          </p:nvSpPr>
          <p:spPr>
            <a:xfrm>
              <a:off x="23267" y="2251350"/>
              <a:ext cx="8337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curtain direction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g1530154d297_0_67"/>
            <p:cNvSpPr txBox="1"/>
            <p:nvPr/>
          </p:nvSpPr>
          <p:spPr>
            <a:xfrm>
              <a:off x="2537644" y="1670475"/>
              <a:ext cx="1123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Insertable target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g1530154d297_0_67"/>
            <p:cNvSpPr/>
            <p:nvPr/>
          </p:nvSpPr>
          <p:spPr>
            <a:xfrm>
              <a:off x="666850" y="2080850"/>
              <a:ext cx="539900" cy="400125"/>
            </a:xfrm>
            <a:custGeom>
              <a:avLst/>
              <a:gdLst/>
              <a:ahLst/>
              <a:cxnLst/>
              <a:rect l="l" t="t" r="r" b="b"/>
              <a:pathLst>
                <a:path w="21596" h="16005" extrusionOk="0">
                  <a:moveTo>
                    <a:pt x="0" y="0"/>
                  </a:moveTo>
                  <a:cubicBezTo>
                    <a:pt x="1125" y="1350"/>
                    <a:pt x="3149" y="5432"/>
                    <a:pt x="6748" y="8099"/>
                  </a:cubicBezTo>
                  <a:cubicBezTo>
                    <a:pt x="10347" y="10767"/>
                    <a:pt x="19121" y="14687"/>
                    <a:pt x="21596" y="16005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Google Shape;161;g1530154d297_0_67"/>
            <p:cNvSpPr/>
            <p:nvPr/>
          </p:nvSpPr>
          <p:spPr>
            <a:xfrm>
              <a:off x="729500" y="2794300"/>
              <a:ext cx="57850" cy="221750"/>
            </a:xfrm>
            <a:custGeom>
              <a:avLst/>
              <a:gdLst/>
              <a:ahLst/>
              <a:cxnLst/>
              <a:rect l="l" t="t" r="r" b="b"/>
              <a:pathLst>
                <a:path w="2314" h="8870" extrusionOk="0">
                  <a:moveTo>
                    <a:pt x="0" y="8870"/>
                  </a:moveTo>
                  <a:cubicBezTo>
                    <a:pt x="64" y="8227"/>
                    <a:pt x="0" y="6491"/>
                    <a:pt x="386" y="5013"/>
                  </a:cubicBezTo>
                  <a:cubicBezTo>
                    <a:pt x="772" y="3535"/>
                    <a:pt x="1993" y="836"/>
                    <a:pt x="2314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Google Shape;162;g1530154d297_0_67"/>
            <p:cNvSpPr/>
            <p:nvPr/>
          </p:nvSpPr>
          <p:spPr>
            <a:xfrm>
              <a:off x="1987675" y="2832850"/>
              <a:ext cx="284400" cy="665250"/>
            </a:xfrm>
            <a:custGeom>
              <a:avLst/>
              <a:gdLst/>
              <a:ahLst/>
              <a:cxnLst/>
              <a:rect l="l" t="t" r="r" b="b"/>
              <a:pathLst>
                <a:path w="11376" h="26610" extrusionOk="0">
                  <a:moveTo>
                    <a:pt x="0" y="26610"/>
                  </a:moveTo>
                  <a:cubicBezTo>
                    <a:pt x="739" y="23557"/>
                    <a:pt x="2538" y="12727"/>
                    <a:pt x="4434" y="8292"/>
                  </a:cubicBezTo>
                  <a:cubicBezTo>
                    <a:pt x="6330" y="3857"/>
                    <a:pt x="10219" y="1382"/>
                    <a:pt x="11376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Google Shape;163;g1530154d297_0_67"/>
            <p:cNvSpPr/>
            <p:nvPr/>
          </p:nvSpPr>
          <p:spPr>
            <a:xfrm>
              <a:off x="2927675" y="2958200"/>
              <a:ext cx="250650" cy="838775"/>
            </a:xfrm>
            <a:custGeom>
              <a:avLst/>
              <a:gdLst/>
              <a:ahLst/>
              <a:cxnLst/>
              <a:rect l="l" t="t" r="r" b="b"/>
              <a:pathLst>
                <a:path w="10026" h="33551" extrusionOk="0">
                  <a:moveTo>
                    <a:pt x="0" y="33551"/>
                  </a:moveTo>
                  <a:cubicBezTo>
                    <a:pt x="386" y="30755"/>
                    <a:pt x="642" y="22367"/>
                    <a:pt x="2313" y="16775"/>
                  </a:cubicBezTo>
                  <a:cubicBezTo>
                    <a:pt x="3984" y="11183"/>
                    <a:pt x="8741" y="2796"/>
                    <a:pt x="10026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Google Shape;164;g1530154d297_0_67"/>
            <p:cNvSpPr/>
            <p:nvPr/>
          </p:nvSpPr>
          <p:spPr>
            <a:xfrm>
              <a:off x="3053000" y="2394200"/>
              <a:ext cx="559175" cy="260300"/>
            </a:xfrm>
            <a:custGeom>
              <a:avLst/>
              <a:gdLst/>
              <a:ahLst/>
              <a:cxnLst/>
              <a:rect l="l" t="t" r="r" b="b"/>
              <a:pathLst>
                <a:path w="22367" h="10412" extrusionOk="0">
                  <a:moveTo>
                    <a:pt x="22367" y="0"/>
                  </a:moveTo>
                  <a:cubicBezTo>
                    <a:pt x="19314" y="1414"/>
                    <a:pt x="7777" y="6749"/>
                    <a:pt x="4049" y="8484"/>
                  </a:cubicBezTo>
                  <a:cubicBezTo>
                    <a:pt x="321" y="10219"/>
                    <a:pt x="675" y="10091"/>
                    <a:pt x="0" y="10412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Google Shape;165;g1530154d297_0_67"/>
            <p:cNvSpPr/>
            <p:nvPr/>
          </p:nvSpPr>
          <p:spPr>
            <a:xfrm>
              <a:off x="2648075" y="1902500"/>
              <a:ext cx="231375" cy="501325"/>
            </a:xfrm>
            <a:custGeom>
              <a:avLst/>
              <a:gdLst/>
              <a:ahLst/>
              <a:cxnLst/>
              <a:rect l="l" t="t" r="r" b="b"/>
              <a:pathLst>
                <a:path w="9255" h="20053" extrusionOk="0">
                  <a:moveTo>
                    <a:pt x="9255" y="0"/>
                  </a:moveTo>
                  <a:cubicBezTo>
                    <a:pt x="8162" y="1125"/>
                    <a:pt x="4242" y="3407"/>
                    <a:pt x="2699" y="6749"/>
                  </a:cubicBezTo>
                  <a:cubicBezTo>
                    <a:pt x="1157" y="10091"/>
                    <a:pt x="450" y="17836"/>
                    <a:pt x="0" y="20053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Google Shape;166;g1530154d297_0_67"/>
            <p:cNvSpPr/>
            <p:nvPr/>
          </p:nvSpPr>
          <p:spPr>
            <a:xfrm>
              <a:off x="2006950" y="2003725"/>
              <a:ext cx="294050" cy="289250"/>
            </a:xfrm>
            <a:custGeom>
              <a:avLst/>
              <a:gdLst/>
              <a:ahLst/>
              <a:cxnLst/>
              <a:rect l="l" t="t" r="r" b="b"/>
              <a:pathLst>
                <a:path w="11762" h="11570" extrusionOk="0">
                  <a:moveTo>
                    <a:pt x="0" y="0"/>
                  </a:moveTo>
                  <a:cubicBezTo>
                    <a:pt x="1253" y="675"/>
                    <a:pt x="5560" y="2121"/>
                    <a:pt x="7520" y="4049"/>
                  </a:cubicBezTo>
                  <a:cubicBezTo>
                    <a:pt x="9480" y="5977"/>
                    <a:pt x="11055" y="10317"/>
                    <a:pt x="11762" y="1157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" name="Picture 7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E733F353-1A2B-8736-FB0C-77FA422C6E4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8264" y="1371599"/>
            <a:ext cx="4526280" cy="273615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AD40C5C-A6B2-8627-D2C8-B3EDEC4044AD}"/>
              </a:ext>
            </a:extLst>
          </p:cNvPr>
          <p:cNvCxnSpPr>
            <a:cxnSpLocks/>
          </p:cNvCxnSpPr>
          <p:nvPr/>
        </p:nvCxnSpPr>
        <p:spPr>
          <a:xfrm flipH="1" flipV="1">
            <a:off x="6317173" y="2835105"/>
            <a:ext cx="1003400" cy="1326724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51C486E-1F3E-5AEA-F49E-7A250FB5C143}"/>
              </a:ext>
            </a:extLst>
          </p:cNvPr>
          <p:cNvSpPr txBox="1"/>
          <p:nvPr/>
        </p:nvSpPr>
        <p:spPr>
          <a:xfrm>
            <a:off x="6732240" y="4135858"/>
            <a:ext cx="1706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Skimmer 4 is now installed on the interaction chamber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0DC7DAB-268A-35F6-ABAC-6B0277A53208}"/>
              </a:ext>
            </a:extLst>
          </p:cNvPr>
          <p:cNvCxnSpPr>
            <a:cxnSpLocks/>
          </p:cNvCxnSpPr>
          <p:nvPr/>
        </p:nvCxnSpPr>
        <p:spPr>
          <a:xfrm>
            <a:off x="5220072" y="1107324"/>
            <a:ext cx="898058" cy="0"/>
          </a:xfrm>
          <a:prstGeom prst="line">
            <a:avLst/>
          </a:prstGeom>
          <a:ln w="19050">
            <a:solidFill>
              <a:schemeClr val="accent6"/>
            </a:solidFill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24A5DEF-D64D-B6D2-85E1-0271B7992568}"/>
              </a:ext>
            </a:extLst>
          </p:cNvPr>
          <p:cNvSpPr txBox="1"/>
          <p:nvPr/>
        </p:nvSpPr>
        <p:spPr>
          <a:xfrm>
            <a:off x="5299448" y="845102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150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2A9A71-5391-AFBA-0981-C9859E28BA3E}"/>
              </a:ext>
            </a:extLst>
          </p:cNvPr>
          <p:cNvSpPr txBox="1"/>
          <p:nvPr/>
        </p:nvSpPr>
        <p:spPr>
          <a:xfrm>
            <a:off x="6211379" y="886522"/>
            <a:ext cx="2323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4</a:t>
            </a:r>
            <a:r>
              <a:rPr lang="en-US" sz="1200" baseline="30000" dirty="0">
                <a:solidFill>
                  <a:schemeClr val="accent6"/>
                </a:solidFill>
              </a:rPr>
              <a:t>th</a:t>
            </a:r>
            <a:r>
              <a:rPr lang="en-US" sz="1200" dirty="0">
                <a:solidFill>
                  <a:schemeClr val="accent6"/>
                </a:solidFill>
              </a:rPr>
              <a:t> Skimmer: 85 mm x 1.12 mm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7CF7398-E468-CCF4-ABC4-C97F8610B2D0}"/>
              </a:ext>
            </a:extLst>
          </p:cNvPr>
          <p:cNvSpPr/>
          <p:nvPr/>
        </p:nvSpPr>
        <p:spPr>
          <a:xfrm rot="2536633">
            <a:off x="5218061" y="2478713"/>
            <a:ext cx="291790" cy="1221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3BBCA0-5FCB-1856-9D7D-C6B37BD59B4A}"/>
              </a:ext>
            </a:extLst>
          </p:cNvPr>
          <p:cNvSpPr txBox="1"/>
          <p:nvPr/>
        </p:nvSpPr>
        <p:spPr>
          <a:xfrm>
            <a:off x="686377" y="1216856"/>
            <a:ext cx="1238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269EA"/>
                </a:solidFill>
              </a:rPr>
              <a:t>BGC v3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C8A17E-0DD5-6679-3E29-748F013FF40B}"/>
              </a:ext>
            </a:extLst>
          </p:cNvPr>
          <p:cNvSpPr txBox="1"/>
          <p:nvPr/>
        </p:nvSpPr>
        <p:spPr>
          <a:xfrm>
            <a:off x="6592130" y="340844"/>
            <a:ext cx="1219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BGC v4.1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DD0889-2981-8833-7B41-1FC299427301}"/>
              </a:ext>
            </a:extLst>
          </p:cNvPr>
          <p:cNvSpPr/>
          <p:nvPr/>
        </p:nvSpPr>
        <p:spPr bwMode="auto">
          <a:xfrm>
            <a:off x="2267744" y="4767263"/>
            <a:ext cx="398538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M.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Ady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O.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Sedlacek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C. Castro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Sequiero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O. Stringer, H. Zhang</a:t>
            </a:r>
          </a:p>
        </p:txBody>
      </p:sp>
    </p:spTree>
    <p:extLst>
      <p:ext uri="{BB962C8B-B14F-4D97-AF65-F5344CB8AC3E}">
        <p14:creationId xmlns:p14="http://schemas.microsoft.com/office/powerpoint/2010/main" val="3900302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530154d297_0_67"/>
          <p:cNvSpPr txBox="1">
            <a:spLocks noGrp="1"/>
          </p:cNvSpPr>
          <p:nvPr>
            <p:ph type="sldNum" idx="12"/>
          </p:nvPr>
        </p:nvSpPr>
        <p:spPr>
          <a:xfrm>
            <a:off x="87461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3197D4-B43D-4270-D8B8-87D577C1DA9D}"/>
              </a:ext>
            </a:extLst>
          </p:cNvPr>
          <p:cNvGrpSpPr/>
          <p:nvPr/>
        </p:nvGrpSpPr>
        <p:grpSpPr>
          <a:xfrm>
            <a:off x="323528" y="1135528"/>
            <a:ext cx="3832299" cy="3375248"/>
            <a:chOff x="23267" y="747910"/>
            <a:chExt cx="4269846" cy="3760612"/>
          </a:xfrm>
        </p:grpSpPr>
        <p:pic>
          <p:nvPicPr>
            <p:cNvPr id="131" name="Google Shape;131;g1530154d297_0_67"/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9800" y="747910"/>
              <a:ext cx="3062230" cy="364767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2" name="Google Shape;132;g1530154d297_0_67"/>
            <p:cNvSpPr txBox="1"/>
            <p:nvPr/>
          </p:nvSpPr>
          <p:spPr>
            <a:xfrm>
              <a:off x="1222650" y="827869"/>
              <a:ext cx="1063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Imagining system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g1530154d297_0_67"/>
            <p:cNvSpPr txBox="1"/>
            <p:nvPr/>
          </p:nvSpPr>
          <p:spPr>
            <a:xfrm>
              <a:off x="220819" y="1721756"/>
              <a:ext cx="1123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curtain generation section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g1530154d297_0_67"/>
            <p:cNvSpPr txBox="1"/>
            <p:nvPr/>
          </p:nvSpPr>
          <p:spPr>
            <a:xfrm>
              <a:off x="1628306" y="1581563"/>
              <a:ext cx="682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Interaction chamber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g1530154d297_0_67"/>
            <p:cNvSpPr txBox="1"/>
            <p:nvPr/>
          </p:nvSpPr>
          <p:spPr>
            <a:xfrm>
              <a:off x="1641675" y="3425738"/>
              <a:ext cx="6828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Beam direction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g1530154d297_0_67"/>
            <p:cNvSpPr txBox="1"/>
            <p:nvPr/>
          </p:nvSpPr>
          <p:spPr>
            <a:xfrm>
              <a:off x="277969" y="2952375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Alignment laser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g1530154d297_0_67"/>
            <p:cNvSpPr txBox="1"/>
            <p:nvPr/>
          </p:nvSpPr>
          <p:spPr>
            <a:xfrm>
              <a:off x="2658994" y="3725381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Dump chamber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g1530154d297_0_67"/>
            <p:cNvSpPr txBox="1"/>
            <p:nvPr/>
          </p:nvSpPr>
          <p:spPr>
            <a:xfrm>
              <a:off x="3367313" y="2137322"/>
              <a:ext cx="925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4th skimmer</a:t>
              </a:r>
              <a:endParaRPr sz="9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g1530154d297_0_67"/>
            <p:cNvSpPr/>
            <p:nvPr/>
          </p:nvSpPr>
          <p:spPr>
            <a:xfrm>
              <a:off x="2394900" y="2636288"/>
              <a:ext cx="125700" cy="134700"/>
            </a:xfrm>
            <a:prstGeom prst="flowChartSummingJunction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g1530154d297_0_67"/>
            <p:cNvSpPr txBox="1"/>
            <p:nvPr/>
          </p:nvSpPr>
          <p:spPr>
            <a:xfrm>
              <a:off x="1698825" y="4154522"/>
              <a:ext cx="11238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n-GB" sz="1400" b="1" i="0" u="none" strike="noStrike" cap="none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1 m</a:t>
              </a:r>
              <a:endParaRPr sz="1400" b="1" i="0" u="none" strike="noStrike" cap="none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2" name="Google Shape;142;g1530154d297_0_67"/>
            <p:cNvCxnSpPr/>
            <p:nvPr/>
          </p:nvCxnSpPr>
          <p:spPr>
            <a:xfrm rot="10800000" flipH="1">
              <a:off x="435769" y="4479713"/>
              <a:ext cx="3095400" cy="3000"/>
            </a:xfrm>
            <a:prstGeom prst="straightConnector1">
              <a:avLst/>
            </a:pr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stealth" w="med" len="med"/>
              <a:tailEnd type="stealth" w="med" len="med"/>
            </a:ln>
          </p:spPr>
        </p:cxnSp>
        <p:cxnSp>
          <p:nvCxnSpPr>
            <p:cNvPr id="143" name="Google Shape;143;g1530154d297_0_67"/>
            <p:cNvCxnSpPr/>
            <p:nvPr/>
          </p:nvCxnSpPr>
          <p:spPr>
            <a:xfrm>
              <a:off x="284325" y="2630100"/>
              <a:ext cx="507900" cy="0"/>
            </a:xfrm>
            <a:prstGeom prst="straightConnector1">
              <a:avLst/>
            </a:prstGeom>
            <a:noFill/>
            <a:ln w="38100" cap="flat" cmpd="sng">
              <a:solidFill>
                <a:schemeClr val="lt2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144" name="Google Shape;144;g1530154d297_0_67"/>
            <p:cNvSpPr txBox="1"/>
            <p:nvPr/>
          </p:nvSpPr>
          <p:spPr>
            <a:xfrm>
              <a:off x="23267" y="2251350"/>
              <a:ext cx="833700" cy="41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Gas curtain direction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g1530154d297_0_67"/>
            <p:cNvSpPr txBox="1"/>
            <p:nvPr/>
          </p:nvSpPr>
          <p:spPr>
            <a:xfrm>
              <a:off x="2537644" y="1670475"/>
              <a:ext cx="1123800" cy="277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68575" rIns="68575" bIns="68575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en-GB" sz="9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Insertable target</a:t>
              </a:r>
              <a:endParaRPr sz="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g1530154d297_0_67"/>
            <p:cNvSpPr/>
            <p:nvPr/>
          </p:nvSpPr>
          <p:spPr>
            <a:xfrm>
              <a:off x="666850" y="2080850"/>
              <a:ext cx="539900" cy="400125"/>
            </a:xfrm>
            <a:custGeom>
              <a:avLst/>
              <a:gdLst/>
              <a:ahLst/>
              <a:cxnLst/>
              <a:rect l="l" t="t" r="r" b="b"/>
              <a:pathLst>
                <a:path w="21596" h="16005" extrusionOk="0">
                  <a:moveTo>
                    <a:pt x="0" y="0"/>
                  </a:moveTo>
                  <a:cubicBezTo>
                    <a:pt x="1125" y="1350"/>
                    <a:pt x="3149" y="5432"/>
                    <a:pt x="6748" y="8099"/>
                  </a:cubicBezTo>
                  <a:cubicBezTo>
                    <a:pt x="10347" y="10767"/>
                    <a:pt x="19121" y="14687"/>
                    <a:pt x="21596" y="16005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Google Shape;161;g1530154d297_0_67"/>
            <p:cNvSpPr/>
            <p:nvPr/>
          </p:nvSpPr>
          <p:spPr>
            <a:xfrm>
              <a:off x="729500" y="2794300"/>
              <a:ext cx="57850" cy="221750"/>
            </a:xfrm>
            <a:custGeom>
              <a:avLst/>
              <a:gdLst/>
              <a:ahLst/>
              <a:cxnLst/>
              <a:rect l="l" t="t" r="r" b="b"/>
              <a:pathLst>
                <a:path w="2314" h="8870" extrusionOk="0">
                  <a:moveTo>
                    <a:pt x="0" y="8870"/>
                  </a:moveTo>
                  <a:cubicBezTo>
                    <a:pt x="64" y="8227"/>
                    <a:pt x="0" y="6491"/>
                    <a:pt x="386" y="5013"/>
                  </a:cubicBezTo>
                  <a:cubicBezTo>
                    <a:pt x="772" y="3535"/>
                    <a:pt x="1993" y="836"/>
                    <a:pt x="2314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Google Shape;162;g1530154d297_0_67"/>
            <p:cNvSpPr/>
            <p:nvPr/>
          </p:nvSpPr>
          <p:spPr>
            <a:xfrm>
              <a:off x="1987675" y="2832850"/>
              <a:ext cx="284400" cy="665250"/>
            </a:xfrm>
            <a:custGeom>
              <a:avLst/>
              <a:gdLst/>
              <a:ahLst/>
              <a:cxnLst/>
              <a:rect l="l" t="t" r="r" b="b"/>
              <a:pathLst>
                <a:path w="11376" h="26610" extrusionOk="0">
                  <a:moveTo>
                    <a:pt x="0" y="26610"/>
                  </a:moveTo>
                  <a:cubicBezTo>
                    <a:pt x="739" y="23557"/>
                    <a:pt x="2538" y="12727"/>
                    <a:pt x="4434" y="8292"/>
                  </a:cubicBezTo>
                  <a:cubicBezTo>
                    <a:pt x="6330" y="3857"/>
                    <a:pt x="10219" y="1382"/>
                    <a:pt x="11376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Google Shape;163;g1530154d297_0_67"/>
            <p:cNvSpPr/>
            <p:nvPr/>
          </p:nvSpPr>
          <p:spPr>
            <a:xfrm>
              <a:off x="2927675" y="2958200"/>
              <a:ext cx="250650" cy="838775"/>
            </a:xfrm>
            <a:custGeom>
              <a:avLst/>
              <a:gdLst/>
              <a:ahLst/>
              <a:cxnLst/>
              <a:rect l="l" t="t" r="r" b="b"/>
              <a:pathLst>
                <a:path w="10026" h="33551" extrusionOk="0">
                  <a:moveTo>
                    <a:pt x="0" y="33551"/>
                  </a:moveTo>
                  <a:cubicBezTo>
                    <a:pt x="386" y="30755"/>
                    <a:pt x="642" y="22367"/>
                    <a:pt x="2313" y="16775"/>
                  </a:cubicBezTo>
                  <a:cubicBezTo>
                    <a:pt x="3984" y="11183"/>
                    <a:pt x="8741" y="2796"/>
                    <a:pt x="10026" y="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Google Shape;164;g1530154d297_0_67"/>
            <p:cNvSpPr/>
            <p:nvPr/>
          </p:nvSpPr>
          <p:spPr>
            <a:xfrm>
              <a:off x="3053000" y="2394200"/>
              <a:ext cx="559175" cy="260300"/>
            </a:xfrm>
            <a:custGeom>
              <a:avLst/>
              <a:gdLst/>
              <a:ahLst/>
              <a:cxnLst/>
              <a:rect l="l" t="t" r="r" b="b"/>
              <a:pathLst>
                <a:path w="22367" h="10412" extrusionOk="0">
                  <a:moveTo>
                    <a:pt x="22367" y="0"/>
                  </a:moveTo>
                  <a:cubicBezTo>
                    <a:pt x="19314" y="1414"/>
                    <a:pt x="7777" y="6749"/>
                    <a:pt x="4049" y="8484"/>
                  </a:cubicBezTo>
                  <a:cubicBezTo>
                    <a:pt x="321" y="10219"/>
                    <a:pt x="675" y="10091"/>
                    <a:pt x="0" y="10412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Google Shape;165;g1530154d297_0_67"/>
            <p:cNvSpPr/>
            <p:nvPr/>
          </p:nvSpPr>
          <p:spPr>
            <a:xfrm>
              <a:off x="2648075" y="1902500"/>
              <a:ext cx="231375" cy="501325"/>
            </a:xfrm>
            <a:custGeom>
              <a:avLst/>
              <a:gdLst/>
              <a:ahLst/>
              <a:cxnLst/>
              <a:rect l="l" t="t" r="r" b="b"/>
              <a:pathLst>
                <a:path w="9255" h="20053" extrusionOk="0">
                  <a:moveTo>
                    <a:pt x="9255" y="0"/>
                  </a:moveTo>
                  <a:cubicBezTo>
                    <a:pt x="8162" y="1125"/>
                    <a:pt x="4242" y="3407"/>
                    <a:pt x="2699" y="6749"/>
                  </a:cubicBezTo>
                  <a:cubicBezTo>
                    <a:pt x="1157" y="10091"/>
                    <a:pt x="450" y="17836"/>
                    <a:pt x="0" y="20053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Google Shape;166;g1530154d297_0_67"/>
            <p:cNvSpPr/>
            <p:nvPr/>
          </p:nvSpPr>
          <p:spPr>
            <a:xfrm>
              <a:off x="2006950" y="2003725"/>
              <a:ext cx="294050" cy="289250"/>
            </a:xfrm>
            <a:custGeom>
              <a:avLst/>
              <a:gdLst/>
              <a:ahLst/>
              <a:cxnLst/>
              <a:rect l="l" t="t" r="r" b="b"/>
              <a:pathLst>
                <a:path w="11762" h="11570" extrusionOk="0">
                  <a:moveTo>
                    <a:pt x="0" y="0"/>
                  </a:moveTo>
                  <a:cubicBezTo>
                    <a:pt x="1253" y="675"/>
                    <a:pt x="5560" y="2121"/>
                    <a:pt x="7520" y="4049"/>
                  </a:cubicBezTo>
                  <a:cubicBezTo>
                    <a:pt x="9480" y="5977"/>
                    <a:pt x="11055" y="10317"/>
                    <a:pt x="11762" y="11570"/>
                  </a:cubicBezTo>
                </a:path>
              </a:pathLst>
            </a:custGeom>
            <a:noFill/>
            <a:ln w="19050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" name="Picture 2" descr="A computer screen shot of a computer&#10;&#10;Description automatically generated">
            <a:extLst>
              <a:ext uri="{FF2B5EF4-FFF2-40B4-BE49-F238E27FC236}">
                <a16:creationId xmlns:a16="http://schemas.microsoft.com/office/drawing/2014/main" id="{DF8CEE99-96A5-B2E5-5980-ED5884598E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9119" y="1371600"/>
            <a:ext cx="4526280" cy="275307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6A4C340-E416-4B17-5028-86DC239B5B58}"/>
              </a:ext>
            </a:extLst>
          </p:cNvPr>
          <p:cNvCxnSpPr>
            <a:cxnSpLocks/>
          </p:cNvCxnSpPr>
          <p:nvPr/>
        </p:nvCxnSpPr>
        <p:spPr>
          <a:xfrm>
            <a:off x="6538086" y="1135528"/>
            <a:ext cx="669416" cy="111807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A05B819-9581-358B-07E8-949AD0ABD75A}"/>
              </a:ext>
            </a:extLst>
          </p:cNvPr>
          <p:cNvSpPr txBox="1"/>
          <p:nvPr/>
        </p:nvSpPr>
        <p:spPr>
          <a:xfrm>
            <a:off x="4579836" y="634129"/>
            <a:ext cx="267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Dump chamber is now made entirely from </a:t>
            </a:r>
            <a:r>
              <a:rPr lang="en-US" sz="1200" b="1" u="sng" dirty="0">
                <a:solidFill>
                  <a:srgbClr val="00B050"/>
                </a:solidFill>
              </a:rPr>
              <a:t>standard</a:t>
            </a:r>
            <a:r>
              <a:rPr lang="en-US" sz="1200" dirty="0">
                <a:solidFill>
                  <a:srgbClr val="00B050"/>
                </a:solidFill>
              </a:rPr>
              <a:t> parts (DN100-DN160 4-Way Reducing Cross)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C52B6C2-2CD3-F6A2-8D4E-DA34F20E0732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8216949" y="2773243"/>
            <a:ext cx="171475" cy="153349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CBBF946-F3C2-CF5B-50BC-2E5127904074}"/>
              </a:ext>
            </a:extLst>
          </p:cNvPr>
          <p:cNvSpPr txBox="1"/>
          <p:nvPr/>
        </p:nvSpPr>
        <p:spPr>
          <a:xfrm>
            <a:off x="7496352" y="4306735"/>
            <a:ext cx="1441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Camera for alignment laser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5D19B5-E95D-A86E-9A86-D1087A23F2FE}"/>
              </a:ext>
            </a:extLst>
          </p:cNvPr>
          <p:cNvSpPr txBox="1"/>
          <p:nvPr/>
        </p:nvSpPr>
        <p:spPr>
          <a:xfrm>
            <a:off x="6324463" y="4381158"/>
            <a:ext cx="1036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Pfeiffer TMP </a:t>
            </a:r>
            <a:r>
              <a:rPr lang="en-US" sz="1200" dirty="0" err="1">
                <a:solidFill>
                  <a:schemeClr val="accent6"/>
                </a:solidFill>
              </a:rPr>
              <a:t>HiPace</a:t>
            </a:r>
            <a:r>
              <a:rPr lang="en-US" sz="1200" dirty="0">
                <a:solidFill>
                  <a:schemeClr val="accent6"/>
                </a:solidFill>
              </a:rPr>
              <a:t> 700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886CA53-D79F-F9C6-EA5B-2B1EF49ED8F7}"/>
              </a:ext>
            </a:extLst>
          </p:cNvPr>
          <p:cNvCxnSpPr>
            <a:cxnSpLocks/>
          </p:cNvCxnSpPr>
          <p:nvPr/>
        </p:nvCxnSpPr>
        <p:spPr>
          <a:xfrm flipV="1">
            <a:off x="7039394" y="3843493"/>
            <a:ext cx="307247" cy="563474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F7F8788-8AD4-9F1F-2547-4C8AFB6BD05F}"/>
              </a:ext>
            </a:extLst>
          </p:cNvPr>
          <p:cNvCxnSpPr>
            <a:cxnSpLocks/>
          </p:cNvCxnSpPr>
          <p:nvPr/>
        </p:nvCxnSpPr>
        <p:spPr>
          <a:xfrm>
            <a:off x="8172400" y="1018828"/>
            <a:ext cx="359600" cy="4007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EA9CF2C-2CE1-57F4-92E7-9628077B59C6}"/>
              </a:ext>
            </a:extLst>
          </p:cNvPr>
          <p:cNvSpPr txBox="1"/>
          <p:nvPr/>
        </p:nvSpPr>
        <p:spPr>
          <a:xfrm>
            <a:off x="7346641" y="511749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Standard Pfeiffer pressure gauges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7DF148-DF7B-A651-F413-0BAAFB15CCE0}"/>
              </a:ext>
            </a:extLst>
          </p:cNvPr>
          <p:cNvSpPr txBox="1"/>
          <p:nvPr/>
        </p:nvSpPr>
        <p:spPr>
          <a:xfrm>
            <a:off x="4968068" y="4217682"/>
            <a:ext cx="1036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DN 100 Gate Valve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3BDAF6B-1FB9-3F20-CB15-34B6DDE0CABE}"/>
              </a:ext>
            </a:extLst>
          </p:cNvPr>
          <p:cNvCxnSpPr>
            <a:cxnSpLocks/>
          </p:cNvCxnSpPr>
          <p:nvPr/>
        </p:nvCxnSpPr>
        <p:spPr>
          <a:xfrm flipV="1">
            <a:off x="5730237" y="3842178"/>
            <a:ext cx="589877" cy="53898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9EB7E015-7A0C-D83D-8119-0DC74BBB0D2A}"/>
              </a:ext>
            </a:extLst>
          </p:cNvPr>
          <p:cNvSpPr/>
          <p:nvPr/>
        </p:nvSpPr>
        <p:spPr>
          <a:xfrm rot="2536633">
            <a:off x="5218061" y="2478713"/>
            <a:ext cx="291790" cy="1221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159;g1530154d297_0_67">
            <a:extLst>
              <a:ext uri="{FF2B5EF4-FFF2-40B4-BE49-F238E27FC236}">
                <a16:creationId xmlns:a16="http://schemas.microsoft.com/office/drawing/2014/main" id="{0A88C65D-8EA5-56D1-3BF8-B46A1CA2D7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</a:pPr>
            <a:r>
              <a:rPr lang="en-US" dirty="0"/>
              <a:t>BGC Design @EBTS</a:t>
            </a:r>
            <a:endParaRPr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A07A8E-55AA-D62D-BBBB-84EE227FFB19}"/>
              </a:ext>
            </a:extLst>
          </p:cNvPr>
          <p:cNvSpPr txBox="1"/>
          <p:nvPr/>
        </p:nvSpPr>
        <p:spPr>
          <a:xfrm>
            <a:off x="395536" y="1216856"/>
            <a:ext cx="1238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269EA"/>
                </a:solidFill>
              </a:rPr>
              <a:t>BGC v3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ADA53E-A7DD-0F7A-2464-264E4FAA002D}"/>
              </a:ext>
            </a:extLst>
          </p:cNvPr>
          <p:cNvSpPr/>
          <p:nvPr/>
        </p:nvSpPr>
        <p:spPr bwMode="auto">
          <a:xfrm>
            <a:off x="2267744" y="4767263"/>
            <a:ext cx="3985386" cy="253916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M.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Ady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O.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Sedlacek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C. Castro </a:t>
            </a:r>
            <a:r>
              <a:rPr lang="en-US" sz="1050" i="1" dirty="0" err="1">
                <a:solidFill>
                  <a:schemeClr val="tx2">
                    <a:lumMod val="75000"/>
                  </a:schemeClr>
                </a:solidFill>
              </a:rPr>
              <a:t>Sequiero</a:t>
            </a:r>
            <a:r>
              <a:rPr lang="en-US" sz="1050" i="1" dirty="0">
                <a:solidFill>
                  <a:schemeClr val="tx2">
                    <a:lumMod val="75000"/>
                  </a:schemeClr>
                </a:solidFill>
              </a:rPr>
              <a:t>, O. Stringer, H. Zhang</a:t>
            </a:r>
          </a:p>
        </p:txBody>
      </p:sp>
    </p:spTree>
    <p:extLst>
      <p:ext uri="{BB962C8B-B14F-4D97-AF65-F5344CB8AC3E}">
        <p14:creationId xmlns:p14="http://schemas.microsoft.com/office/powerpoint/2010/main" val="2628591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DADD5-1E08-77CC-A7C1-940F27846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ctr" anchorCtr="1">
            <a:noAutofit/>
          </a:bodyPr>
          <a:lstStyle/>
          <a:p>
            <a:r>
              <a:rPr lang="en-US" dirty="0"/>
              <a:t>BGC v4.1 Requirements </a:t>
            </a:r>
            <a:r>
              <a:rPr lang="en-US" dirty="0">
                <a:solidFill>
                  <a:srgbClr val="00B050"/>
                </a:solidFill>
              </a:rPr>
              <a:t>(Simulation Results)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2824BA2-9586-B7C6-59D1-9020E4FB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8CDF8004-87F8-4B14-1AD0-4235E4B0F060}"/>
              </a:ext>
            </a:extLst>
          </p:cNvPr>
          <p:cNvSpPr txBox="1">
            <a:spLocks/>
          </p:cNvSpPr>
          <p:nvPr/>
        </p:nvSpPr>
        <p:spPr>
          <a:xfrm>
            <a:off x="349165" y="684712"/>
            <a:ext cx="8820472" cy="4458788"/>
          </a:xfrm>
          <a:prstGeom prst="rect">
            <a:avLst/>
          </a:prstGeom>
          <a:solidFill>
            <a:schemeClr val="bg1">
              <a:alpha val="55285"/>
            </a:schemeClr>
          </a:solidFill>
        </p:spPr>
        <p:txBody>
          <a:bodyPr vert="horz" lIns="0" tIns="0" rIns="0" bIns="0" rtlCol="0" anchor="t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+mj-lt"/>
              <a:buAutoNum type="arabicPeriod"/>
            </a:pPr>
            <a:r>
              <a:rPr lang="en-US" sz="1500" b="1" dirty="0">
                <a:latin typeface="Arial" panose="020B0604020202020204" pitchFamily="34" charset="0"/>
              </a:rPr>
              <a:t>Gas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Ability to operate with all </a:t>
            </a:r>
            <a:r>
              <a:rPr lang="en-US" sz="1500" b="1" dirty="0">
                <a:latin typeface="Arial" panose="020B0604020202020204" pitchFamily="34" charset="0"/>
              </a:rPr>
              <a:t>three gases </a:t>
            </a:r>
            <a:r>
              <a:rPr lang="en-US" sz="1500" dirty="0">
                <a:latin typeface="Arial" panose="020B0604020202020204" pitchFamily="34" charset="0"/>
              </a:rPr>
              <a:t>(N2, Ne, </a:t>
            </a:r>
            <a:r>
              <a:rPr lang="en-US" sz="1500" dirty="0" err="1">
                <a:latin typeface="Arial" panose="020B0604020202020204" pitchFamily="34" charset="0"/>
              </a:rPr>
              <a:t>Ar</a:t>
            </a:r>
            <a:r>
              <a:rPr lang="en-US" sz="1500" dirty="0">
                <a:latin typeface="Arial" panose="020B0604020202020204" pitchFamily="34" charset="0"/>
              </a:rPr>
              <a:t>)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Provision of appropriate gas bottles and pneumatic equipment</a:t>
            </a:r>
          </a:p>
          <a:p>
            <a:pPr algn="l">
              <a:buFont typeface="+mj-lt"/>
              <a:buAutoNum type="arabicPeriod"/>
            </a:pPr>
            <a:r>
              <a:rPr lang="en-US" sz="1500" b="1" dirty="0">
                <a:latin typeface="Arial" panose="020B0604020202020204" pitchFamily="34" charset="0"/>
              </a:rPr>
              <a:t>Gas jet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Gas jet density same as v3 instrument (</a:t>
            </a:r>
            <a:r>
              <a:rPr lang="en-US" sz="1500" b="1" dirty="0">
                <a:latin typeface="Arial" panose="020B0604020202020204" pitchFamily="34" charset="0"/>
              </a:rPr>
              <a:t>10</a:t>
            </a:r>
            <a:r>
              <a:rPr lang="en-US" sz="1500" b="1" baseline="30000" dirty="0">
                <a:latin typeface="Arial" panose="020B0604020202020204" pitchFamily="34" charset="0"/>
              </a:rPr>
              <a:t>16</a:t>
            </a:r>
            <a:r>
              <a:rPr lang="en-US" sz="1500" b="1" dirty="0">
                <a:latin typeface="Arial" panose="020B0604020202020204" pitchFamily="34" charset="0"/>
              </a:rPr>
              <a:t> m</a:t>
            </a:r>
            <a:r>
              <a:rPr lang="en-US" sz="1500" b="1" baseline="30000" dirty="0">
                <a:latin typeface="Arial" panose="020B0604020202020204" pitchFamily="34" charset="0"/>
              </a:rPr>
              <a:t>-3</a:t>
            </a:r>
            <a:r>
              <a:rPr lang="en-US" sz="1500" dirty="0">
                <a:latin typeface="Arial" panose="020B0604020202020204" pitchFamily="34" charset="0"/>
              </a:rPr>
              <a:t>) or larger – </a:t>
            </a:r>
            <a:r>
              <a:rPr lang="en-US" sz="1500" b="1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FFFF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1.3 x 10</a:t>
            </a:r>
            <a:r>
              <a:rPr lang="en-US" sz="1500" b="1" baseline="300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FFFF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16</a:t>
            </a:r>
            <a:r>
              <a:rPr lang="en-US" sz="1500" b="1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FFFF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 m</a:t>
            </a:r>
            <a:r>
              <a:rPr lang="en-US" sz="1500" b="1" baseline="300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FFFF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-3</a:t>
            </a:r>
            <a:endParaRPr lang="en-US" sz="1500" dirty="0">
              <a:solidFill>
                <a:srgbClr val="00B050"/>
              </a:solidFill>
              <a:effectLst>
                <a:outerShdw blurRad="50800" dist="38100" dir="2700000" algn="tl" rotWithShape="0">
                  <a:srgbClr val="FFFF00">
                    <a:alpha val="4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Curtain length to be able to see the beam with 40 mm OD (so </a:t>
            </a:r>
            <a:r>
              <a:rPr lang="en-US" sz="1500" b="1" dirty="0">
                <a:solidFill>
                  <a:srgbClr val="00B050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  <a:latin typeface="Arial" panose="020B0604020202020204" pitchFamily="34" charset="0"/>
              </a:rPr>
              <a:t>60 mm</a:t>
            </a:r>
            <a:r>
              <a:rPr lang="en-US" sz="1500" b="1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en-US" sz="1500" b="1" dirty="0">
                <a:latin typeface="Arial" panose="020B0604020202020204" pitchFamily="34" charset="0"/>
              </a:rPr>
              <a:t>curtain at 45 degrees</a:t>
            </a:r>
            <a:r>
              <a:rPr lang="en-US" sz="1500" dirty="0">
                <a:latin typeface="Arial" panose="020B0604020202020204" pitchFamily="34" charset="0"/>
              </a:rPr>
              <a:t>).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Curtain width same as v3 instrument (</a:t>
            </a:r>
            <a:r>
              <a:rPr lang="en-US" sz="1500" b="1" dirty="0">
                <a:latin typeface="Arial" panose="020B0604020202020204" pitchFamily="34" charset="0"/>
              </a:rPr>
              <a:t>0.5 mm</a:t>
            </a:r>
            <a:r>
              <a:rPr lang="en-US" sz="1500" dirty="0">
                <a:latin typeface="Arial" panose="020B0604020202020204" pitchFamily="34" charset="0"/>
              </a:rPr>
              <a:t>) or smaller – </a:t>
            </a:r>
            <a:r>
              <a:rPr lang="en-US" sz="1500" b="1" dirty="0">
                <a:solidFill>
                  <a:srgbClr val="00B050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  <a:latin typeface="Arial" panose="020B0604020202020204" pitchFamily="34" charset="0"/>
              </a:rPr>
              <a:t>0.2 mm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Curtain variation same as v3 instrument (5%) or less – </a:t>
            </a:r>
            <a:r>
              <a:rPr lang="en-US" sz="1500" b="1" dirty="0">
                <a:solidFill>
                  <a:srgbClr val="00B050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  <a:latin typeface="Arial" panose="020B0604020202020204" pitchFamily="34" charset="0"/>
              </a:rPr>
              <a:t>3%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IC background pressure same as v3 instrument (</a:t>
            </a:r>
            <a:r>
              <a:rPr lang="en-US" sz="1500" b="1" dirty="0">
                <a:latin typeface="Arial" panose="020B0604020202020204" pitchFamily="34" charset="0"/>
              </a:rPr>
              <a:t>10</a:t>
            </a:r>
            <a:r>
              <a:rPr lang="en-US" sz="1500" b="1" baseline="30000" dirty="0">
                <a:latin typeface="Arial" panose="020B0604020202020204" pitchFamily="34" charset="0"/>
              </a:rPr>
              <a:t>-7</a:t>
            </a:r>
            <a:r>
              <a:rPr lang="en-US" sz="1500" b="1" dirty="0">
                <a:latin typeface="Arial" panose="020B0604020202020204" pitchFamily="34" charset="0"/>
              </a:rPr>
              <a:t> mbar</a:t>
            </a:r>
            <a:r>
              <a:rPr lang="en-US" sz="1500" dirty="0">
                <a:latin typeface="Arial" panose="020B0604020202020204" pitchFamily="34" charset="0"/>
              </a:rPr>
              <a:t>) or less –  </a:t>
            </a:r>
            <a:r>
              <a:rPr lang="en-US" sz="1500" b="1" dirty="0">
                <a:solidFill>
                  <a:srgbClr val="00B050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  <a:latin typeface="Arial" panose="020B0604020202020204" pitchFamily="34" charset="0"/>
              </a:rPr>
              <a:t>10</a:t>
            </a:r>
            <a:r>
              <a:rPr lang="en-US" sz="1500" b="1" baseline="30000" dirty="0">
                <a:solidFill>
                  <a:srgbClr val="00B050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  <a:latin typeface="Arial" panose="020B0604020202020204" pitchFamily="34" charset="0"/>
              </a:rPr>
              <a:t>-8</a:t>
            </a:r>
            <a:r>
              <a:rPr lang="en-US" sz="1500" b="1" dirty="0">
                <a:solidFill>
                  <a:srgbClr val="00B050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  <a:latin typeface="Arial" panose="020B0604020202020204" pitchFamily="34" charset="0"/>
              </a:rPr>
              <a:t> mbar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Replaceable/adjustable skimmer 3.</a:t>
            </a:r>
          </a:p>
          <a:p>
            <a:pPr algn="l">
              <a:buFont typeface="+mj-lt"/>
              <a:buAutoNum type="arabicPeriod"/>
            </a:pPr>
            <a:r>
              <a:rPr lang="en-US" sz="1500" b="1" dirty="0">
                <a:latin typeface="Arial" panose="020B0604020202020204" pitchFamily="34" charset="0"/>
              </a:rPr>
              <a:t>Image Acquisition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Provision of laser + camera for alignment and target/grid for camera focusing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Provision of optics, image intensifier(s), filter(s), and camera(s), for 3 gases + BTV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Addition of BTV on the DN63 port (design can be done by CERN)</a:t>
            </a:r>
          </a:p>
          <a:p>
            <a:pPr algn="l">
              <a:buFont typeface="+mj-lt"/>
              <a:buAutoNum type="arabicPeriod"/>
            </a:pPr>
            <a:r>
              <a:rPr lang="en-US" sz="1500" b="1" dirty="0">
                <a:latin typeface="Arial" panose="020B0604020202020204" pitchFamily="34" charset="0"/>
              </a:rPr>
              <a:t>Performance Evaluation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/>
              </a:rPr>
              <a:t>Maximum </a:t>
            </a:r>
            <a:r>
              <a:rPr lang="en-US" sz="1500" b="1" dirty="0">
                <a:latin typeface="Arial" panose="020B0604020202020204" pitchFamily="34" charset="0"/>
                <a:cs typeface="Arial"/>
              </a:rPr>
              <a:t>1 s integration </a:t>
            </a:r>
            <a:r>
              <a:rPr lang="en-US" sz="1500" dirty="0">
                <a:latin typeface="Arial" panose="020B0604020202020204" pitchFamily="34" charset="0"/>
                <a:cs typeface="Arial"/>
              </a:rPr>
              <a:t>for electron beam of </a:t>
            </a:r>
            <a:r>
              <a:rPr lang="en-US" sz="1500" b="1" dirty="0">
                <a:solidFill>
                  <a:schemeClr val="bg2"/>
                </a:solidFill>
                <a:latin typeface="Arial" panose="020B0604020202020204" pitchFamily="34" charset="0"/>
                <a:cs typeface="Arial"/>
              </a:rPr>
              <a:t>10 keV, 5 A, 40 mm </a:t>
            </a:r>
            <a:r>
              <a:rPr lang="en-US" sz="1500" dirty="0">
                <a:latin typeface="Arial" panose="020B0604020202020204" pitchFamily="34" charset="0"/>
                <a:cs typeface="Arial"/>
              </a:rPr>
              <a:t>diameter</a:t>
            </a:r>
          </a:p>
          <a:p>
            <a:pPr lvl="1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</a:rPr>
              <a:t>Aiming for </a:t>
            </a:r>
            <a:r>
              <a:rPr lang="en-US" sz="1500" b="1" dirty="0">
                <a:latin typeface="Arial" panose="020B0604020202020204" pitchFamily="34" charset="0"/>
              </a:rPr>
              <a:t>100 µm image resolution</a:t>
            </a:r>
            <a:r>
              <a:rPr lang="en-US" sz="1500" dirty="0">
                <a:latin typeface="Arial" panose="020B0604020202020204" pitchFamily="34" charset="0"/>
              </a:rPr>
              <a:t> at the above parameters</a:t>
            </a:r>
          </a:p>
        </p:txBody>
      </p:sp>
    </p:spTree>
    <p:extLst>
      <p:ext uri="{BB962C8B-B14F-4D97-AF65-F5344CB8AC3E}">
        <p14:creationId xmlns:p14="http://schemas.microsoft.com/office/powerpoint/2010/main" val="26807789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AD56BA-2B7C-434F-AA6C-906DAF6E63F1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46474</TotalTime>
  <Words>2390</Words>
  <Application>Microsoft Macintosh PowerPoint</Application>
  <PresentationFormat>On-screen Show (16:9)</PresentationFormat>
  <Paragraphs>323</Paragraphs>
  <Slides>27</Slides>
  <Notes>12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Thème Office</vt:lpstr>
      <vt:lpstr>Status of EBTS and Plans for 2024-2025</vt:lpstr>
      <vt:lpstr>Electron Beam Test Stand (EBTS)  Quick Recap</vt:lpstr>
      <vt:lpstr>Outline</vt:lpstr>
      <vt:lpstr>BGC v4.1 Requirements</vt:lpstr>
      <vt:lpstr>PowerPoint Presentation</vt:lpstr>
      <vt:lpstr>BGC Design @EBTS</vt:lpstr>
      <vt:lpstr>BGC v4.1 Design</vt:lpstr>
      <vt:lpstr>BGC Design @EBTS</vt:lpstr>
      <vt:lpstr>BGC v4.1 Requirements (Simulation Results)</vt:lpstr>
      <vt:lpstr>BGC v4.1 Integration</vt:lpstr>
      <vt:lpstr>BGC v4.1 Integration</vt:lpstr>
      <vt:lpstr>HEL Collector</vt:lpstr>
      <vt:lpstr>Status of HEL Collector</vt:lpstr>
      <vt:lpstr>Summary</vt:lpstr>
      <vt:lpstr>Thank You !</vt:lpstr>
      <vt:lpstr>Backup Slides</vt:lpstr>
      <vt:lpstr>PowerPoint Presentation</vt:lpstr>
      <vt:lpstr>HEL Design under study</vt:lpstr>
      <vt:lpstr>Electron Gun</vt:lpstr>
      <vt:lpstr>Electron Gun</vt:lpstr>
      <vt:lpstr>EBTS Solenoids and Correctors</vt:lpstr>
      <vt:lpstr>EBTS Solenoids and Correctors</vt:lpstr>
      <vt:lpstr>EBTS Solenoids and Correctors</vt:lpstr>
      <vt:lpstr>Beam Instrumentation at EBTS</vt:lpstr>
      <vt:lpstr>Beam Profile Monitors</vt:lpstr>
      <vt:lpstr>Beam Diagnostic Box</vt:lpstr>
      <vt:lpstr>YAG:Ce Screens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Adriana Rossi</cp:lastModifiedBy>
  <cp:revision>1355</cp:revision>
  <dcterms:created xsi:type="dcterms:W3CDTF">2016-02-12T09:02:01Z</dcterms:created>
  <dcterms:modified xsi:type="dcterms:W3CDTF">2023-12-12T14:33:50Z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