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5" r:id="rId5"/>
    <p:sldId id="26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488B6-E94F-42DD-A6F8-588ACC045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CBC45D-2FA7-4AB1-AA0B-9B5BF4BAC8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E22FF-DBF5-49AF-939F-E4182E035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5DB-62A1-4FE8-BD09-466496C08E13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172BF-2034-4EAF-AC2D-37727EC3D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1F35A-5AE9-415B-9D70-A5CF5EECE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BCAF-1D79-4D9A-B475-B3DB980FE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01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E4064-8F2E-4B57-B5AE-FB10802AD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9E4E14-241D-4550-8494-21B9A42851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A544F-3C15-4A26-867A-7A46C1C02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5DB-62A1-4FE8-BD09-466496C08E13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6FF92-C934-449E-917B-7D77137E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1CF229-F03A-411F-9C38-FF1B8B664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BCAF-1D79-4D9A-B475-B3DB980FE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89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4AE92E-1385-43EC-A927-A8AEA19E4F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9CE214-F037-4233-870B-BEA891B413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7EBB7-F66E-4317-A861-9426B1A77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5DB-62A1-4FE8-BD09-466496C08E13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657A0-4E03-4705-BF05-2A24B92C5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B44DB-85A4-486F-A912-B9245A851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BCAF-1D79-4D9A-B475-B3DB980FE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176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4CD32-F421-4D55-8CCB-D706ABFAB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B3AC4-6959-423B-9519-5E244E57AA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F8552-1A2A-4115-89C9-53FE3A605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5DB-62A1-4FE8-BD09-466496C08E13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8EF9CE-7015-4151-B145-78D26B5E4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DF41D-DA6E-45A8-BFE6-F6FD3FAB8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BCAF-1D79-4D9A-B475-B3DB980FE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585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2C133-F09C-4603-959D-A105A3968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0C29D3-9D8E-45C8-91E9-F2E47578CF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DCF4A-5575-4A28-B6A9-465A19BA1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5DB-62A1-4FE8-BD09-466496C08E13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6FDCD-EFF5-4318-AF5C-41AA02056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C2E92-A731-4616-8E13-78896326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BCAF-1D79-4D9A-B475-B3DB980FE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391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E4D16-AD15-4878-8E0B-167EFD751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E718E-4571-42EB-BC82-E4F54ACC2D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747E17-EAD2-4DC0-8C13-181656342F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9EBDA3-4E37-43AE-885A-BABA13226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5DB-62A1-4FE8-BD09-466496C08E13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6E9570-D1E9-499E-803E-F22562AF7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D1BFA1-DD59-480A-A5A7-5B4764F67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BCAF-1D79-4D9A-B475-B3DB980FE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641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459D4-66F8-4014-931D-3A868A680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244B4B-5D95-418D-8A97-038E522D9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716B6C-6D5A-44DC-BB9B-C4D2878DA3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BD01C4-E359-4669-9FEC-DCB95AF5B4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BBB103-0F7D-427E-9D28-E0F9079A0F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96C163-9848-4008-BB5E-15B417BC4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5DB-62A1-4FE8-BD09-466496C08E13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AE706F-8DE3-4F28-8B7B-9CC3E70D5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09A390-4BE6-4B76-BA59-52F2B5F31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BCAF-1D79-4D9A-B475-B3DB980FE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6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6C27E-9C8E-4A28-B633-B149AD04F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A16E76-D0EA-4A17-8259-68EC4E1A4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5DB-62A1-4FE8-BD09-466496C08E13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59AB43-A1B0-409D-B494-5CE6936B6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31FCD0-C0D2-4ED2-8878-BD5372FF0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BCAF-1D79-4D9A-B475-B3DB980FE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959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E1F6B5-FA0F-4CA1-BE01-BFD198607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5DB-62A1-4FE8-BD09-466496C08E13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92DC5C-F78E-4FFC-9D29-B98582A5B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0762D-0829-4D25-A902-4A6A77A92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BCAF-1D79-4D9A-B475-B3DB980FE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47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2E6FB-8E56-4C9C-BD69-98BDC3E05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4FEF5-8E7A-4532-B3DD-D9490C7437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484ED4-4AAB-49EB-8F2A-1F89764BF4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5A5843-C5DA-40A6-A99D-75BC0D556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5DB-62A1-4FE8-BD09-466496C08E13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8C637C-A1BA-4BA3-8C6C-C21AC7783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1498CE-0981-4235-8BF9-4568E294F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BCAF-1D79-4D9A-B475-B3DB980FE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080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1C4BE-7DDA-4789-A2B3-B179EC5F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4571C-B95F-4CA3-9D25-CEF3356C44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5D3523-8097-4487-860E-C37167E1BE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657F59-EC8F-4707-B903-0BDB4450F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5DB-62A1-4FE8-BD09-466496C08E13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42D746-3F2D-42C9-AF9B-629E0F2BD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B91A3A-9367-4556-92C6-8E0FF6FA5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BCAF-1D79-4D9A-B475-B3DB980FE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4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F33F07-62A7-45AA-9305-E8D013A6D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499AF1-E18A-4009-AC4F-A793FD4D03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55FDD-FC37-4188-AFD6-B956E830A6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735DB-62A1-4FE8-BD09-466496C08E13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A6A13-C0C3-4F7C-8F38-CE01490D3D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22622-4411-4F7B-BBDA-09950DF649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EBCAF-1D79-4D9A-B475-B3DB980FE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687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61C71-7083-44E2-B093-051FC12B00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Final cooling RF cavity and solenoid coil integration</a:t>
            </a:r>
            <a:r>
              <a:rPr lang="en-US"/>
              <a:t>.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CC5CEC-186B-455B-9544-28DB97AC8A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Alexej Grudiev</a:t>
            </a:r>
          </a:p>
          <a:p>
            <a:r>
              <a:rPr lang="en-US" dirty="0"/>
              <a:t>30.11.2023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036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F731A-BFF6-424F-985B-70B0FA89B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final cooling design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2BB70C-FDCE-4CC1-BE17-120C41411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2332" y="1303282"/>
            <a:ext cx="3065172" cy="5419490"/>
          </a:xfrm>
        </p:spPr>
        <p:txBody>
          <a:bodyPr>
            <a:normAutofit fontScale="62500" lnSpcReduction="20000"/>
          </a:bodyPr>
          <a:lstStyle/>
          <a:p>
            <a:r>
              <a:rPr lang="en-US" sz="4400" dirty="0"/>
              <a:t>Transverse size of the muon beam in transport solenoid: 3sigma ~ 30mm</a:t>
            </a:r>
          </a:p>
          <a:p>
            <a:r>
              <a:rPr lang="en-US" sz="4400" dirty="0"/>
              <a:t>To transport the beam a beam pipe of ~ 50 mm radius would be fine. </a:t>
            </a:r>
          </a:p>
          <a:p>
            <a:r>
              <a:rPr lang="en-US" sz="4400" dirty="0"/>
              <a:t>Solenoids of ~100 mm inner radius could provide such a transport channel</a:t>
            </a:r>
            <a:endParaRPr lang="en-US" sz="4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63F29C-F198-7C57-D1DF-6F7D1CCAA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29" y="2032976"/>
            <a:ext cx="8721893" cy="35435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C6BEAC0-D6C5-3DE3-B9E3-1C2C8F57B4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3751" y="1303282"/>
            <a:ext cx="4600932" cy="229059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59355D3-1F4A-AFED-4904-D9A6087CCD70}"/>
              </a:ext>
            </a:extLst>
          </p:cNvPr>
          <p:cNvSpPr txBox="1"/>
          <p:nvPr/>
        </p:nvSpPr>
        <p:spPr>
          <a:xfrm>
            <a:off x="2722760" y="3274363"/>
            <a:ext cx="1330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Elena Fol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4C530E-6A9C-2749-373B-04A20885D882}"/>
              </a:ext>
            </a:extLst>
          </p:cNvPr>
          <p:cNvSpPr/>
          <p:nvPr/>
        </p:nvSpPr>
        <p:spPr>
          <a:xfrm>
            <a:off x="8042332" y="3646741"/>
            <a:ext cx="896553" cy="177058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CD6E6E-988E-CA76-50BF-E278DD1FB7B9}"/>
              </a:ext>
            </a:extLst>
          </p:cNvPr>
          <p:cNvSpPr txBox="1"/>
          <p:nvPr/>
        </p:nvSpPr>
        <p:spPr>
          <a:xfrm>
            <a:off x="4149669" y="4024200"/>
            <a:ext cx="38743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Preliminary</a:t>
            </a:r>
            <a:endParaRPr lang="en-GB" sz="6000" b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360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AB0B22C7-7A85-4628-BB20-4584974F3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197" y="365125"/>
            <a:ext cx="6530891" cy="6127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A38DA6-47F8-4F49-BAD0-E5F05A49F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RF cavity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5B57FE-3313-49F9-B27A-0C6BDB114A58}"/>
              </a:ext>
            </a:extLst>
          </p:cNvPr>
          <p:cNvSpPr txBox="1"/>
          <p:nvPr/>
        </p:nvSpPr>
        <p:spPr>
          <a:xfrm>
            <a:off x="3935647" y="6150253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 TDR v3, p59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37E7E3-41C2-4345-B6DE-11A36148E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497206" cy="4351338"/>
          </a:xfrm>
        </p:spPr>
        <p:txBody>
          <a:bodyPr>
            <a:normAutofit/>
          </a:bodyPr>
          <a:lstStyle/>
          <a:p>
            <a:r>
              <a:rPr lang="en-US" sz="2800" dirty="0"/>
              <a:t>RF frequency range: 20 – 200 MHz</a:t>
            </a:r>
          </a:p>
          <a:p>
            <a:r>
              <a:rPr lang="en-US" dirty="0"/>
              <a:t>CERN PS 40 MHz RF cavity: 1.6m diameter, 1m long</a:t>
            </a:r>
          </a:p>
          <a:p>
            <a:r>
              <a:rPr lang="en-US" dirty="0"/>
              <a:t>Far from fitting into the schematic on previous slide</a:t>
            </a:r>
          </a:p>
          <a:p>
            <a:r>
              <a:rPr lang="en-US" dirty="0"/>
              <a:t>Would be very difficult if not impossible to put inside of a 3.5T solenoid </a:t>
            </a:r>
          </a:p>
        </p:txBody>
      </p:sp>
    </p:spTree>
    <p:extLst>
      <p:ext uri="{BB962C8B-B14F-4D97-AF65-F5344CB8AC3E}">
        <p14:creationId xmlns:p14="http://schemas.microsoft.com/office/powerpoint/2010/main" val="746710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16337-58A6-99E3-5F8D-B294A05D0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combination of RF cavities and coils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14473DA7-1AB8-A6EE-F981-F1AAF591E0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718" r="59047"/>
          <a:stretch/>
        </p:blipFill>
        <p:spPr>
          <a:xfrm>
            <a:off x="5069932" y="1399546"/>
            <a:ext cx="1593411" cy="478647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AC92A82-558F-9411-F728-65B455FECB8B}"/>
              </a:ext>
            </a:extLst>
          </p:cNvPr>
          <p:cNvSpPr/>
          <p:nvPr/>
        </p:nvSpPr>
        <p:spPr>
          <a:xfrm>
            <a:off x="5513552" y="3078179"/>
            <a:ext cx="1149791" cy="1991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solenoid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172FEA-3A04-E8D7-DFC8-07602CE03D6F}"/>
              </a:ext>
            </a:extLst>
          </p:cNvPr>
          <p:cNvSpPr/>
          <p:nvPr/>
        </p:nvSpPr>
        <p:spPr>
          <a:xfrm>
            <a:off x="5513552" y="3763358"/>
            <a:ext cx="1149791" cy="1991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solenoid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E72A7EB6-2147-71A5-4F29-413A3C32D3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18" r="59047"/>
          <a:stretch/>
        </p:blipFill>
        <p:spPr>
          <a:xfrm>
            <a:off x="6663343" y="1399546"/>
            <a:ext cx="1593411" cy="478647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AD2A5CF-1B6C-5856-0068-A0593AC858A1}"/>
              </a:ext>
            </a:extLst>
          </p:cNvPr>
          <p:cNvSpPr/>
          <p:nvPr/>
        </p:nvSpPr>
        <p:spPr>
          <a:xfrm>
            <a:off x="7106963" y="3087232"/>
            <a:ext cx="1149791" cy="1991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solenoid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923D34-CC01-CEFF-5F3C-1DD6CF829909}"/>
              </a:ext>
            </a:extLst>
          </p:cNvPr>
          <p:cNvSpPr/>
          <p:nvPr/>
        </p:nvSpPr>
        <p:spPr>
          <a:xfrm>
            <a:off x="7106963" y="3772411"/>
            <a:ext cx="1149791" cy="1991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solenoid</a:t>
            </a:r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86DE54EF-8E93-C449-492F-3E52F002A2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18" r="59047"/>
          <a:stretch/>
        </p:blipFill>
        <p:spPr>
          <a:xfrm>
            <a:off x="8256754" y="1399546"/>
            <a:ext cx="1593411" cy="478647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4F63254-B83A-98AB-BAFE-333F812CAD8A}"/>
              </a:ext>
            </a:extLst>
          </p:cNvPr>
          <p:cNvSpPr/>
          <p:nvPr/>
        </p:nvSpPr>
        <p:spPr>
          <a:xfrm>
            <a:off x="8700374" y="3087232"/>
            <a:ext cx="1149791" cy="1991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solenoid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C5780C-3AB6-DBD2-DD0A-E6DD438DA757}"/>
              </a:ext>
            </a:extLst>
          </p:cNvPr>
          <p:cNvSpPr/>
          <p:nvPr/>
        </p:nvSpPr>
        <p:spPr>
          <a:xfrm>
            <a:off x="8700374" y="3772411"/>
            <a:ext cx="1149791" cy="1991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solenoid</a:t>
            </a:r>
          </a:p>
        </p:txBody>
      </p:sp>
      <p:pic>
        <p:nvPicPr>
          <p:cNvPr id="13" name="Content Placeholder 4">
            <a:extLst>
              <a:ext uri="{FF2B5EF4-FFF2-40B4-BE49-F238E27FC236}">
                <a16:creationId xmlns:a16="http://schemas.microsoft.com/office/drawing/2014/main" id="{8E83072D-0412-3DE1-E020-84B871C5D7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18" r="59047"/>
          <a:stretch/>
        </p:blipFill>
        <p:spPr>
          <a:xfrm>
            <a:off x="9850165" y="1399546"/>
            <a:ext cx="1593411" cy="478647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7E9A4CC-053C-6383-3FCD-3CC75F05068D}"/>
              </a:ext>
            </a:extLst>
          </p:cNvPr>
          <p:cNvSpPr/>
          <p:nvPr/>
        </p:nvSpPr>
        <p:spPr>
          <a:xfrm>
            <a:off x="10293785" y="3087232"/>
            <a:ext cx="1149791" cy="1991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solenoid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EDA3CF7-95C9-CD2F-077A-311567096669}"/>
              </a:ext>
            </a:extLst>
          </p:cNvPr>
          <p:cNvSpPr/>
          <p:nvPr/>
        </p:nvSpPr>
        <p:spPr>
          <a:xfrm>
            <a:off x="10293785" y="3772411"/>
            <a:ext cx="1149791" cy="1991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solenoid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4624FC07-EA91-32E9-EA85-4F34E3679EF4}"/>
              </a:ext>
            </a:extLst>
          </p:cNvPr>
          <p:cNvSpPr txBox="1">
            <a:spLocks/>
          </p:cNvSpPr>
          <p:nvPr/>
        </p:nvSpPr>
        <p:spPr>
          <a:xfrm>
            <a:off x="604423" y="1493822"/>
            <a:ext cx="4375733" cy="462019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Interleaving</a:t>
            </a:r>
            <a:r>
              <a:rPr lang="en-US" dirty="0"/>
              <a:t> RF voltage </a:t>
            </a:r>
            <a:r>
              <a:rPr lang="en-US" b="1" dirty="0"/>
              <a:t>gaps</a:t>
            </a:r>
            <a:r>
              <a:rPr lang="en-US" dirty="0"/>
              <a:t> with solenoid </a:t>
            </a:r>
            <a:r>
              <a:rPr lang="en-US" b="1" dirty="0"/>
              <a:t>coils</a:t>
            </a:r>
            <a:r>
              <a:rPr lang="en-US" dirty="0"/>
              <a:t> allow to combine small solenoid radius with large cavity radius</a:t>
            </a:r>
          </a:p>
          <a:p>
            <a:r>
              <a:rPr lang="en-US" b="1" dirty="0" err="1">
                <a:solidFill>
                  <a:srgbClr val="FF0000"/>
                </a:solidFill>
              </a:rPr>
              <a:t>Bz</a:t>
            </a:r>
            <a:r>
              <a:rPr lang="en-US" b="1" dirty="0">
                <a:solidFill>
                  <a:srgbClr val="FF0000"/>
                </a:solidFill>
              </a:rPr>
              <a:t> is not constant in such a channel. Implication on the beam transport must be evaluated</a:t>
            </a:r>
          </a:p>
          <a:p>
            <a:r>
              <a:rPr lang="en-US" dirty="0"/>
              <a:t>It will define the </a:t>
            </a:r>
            <a:r>
              <a:rPr lang="en-US" b="1" dirty="0"/>
              <a:t>maximum gap</a:t>
            </a:r>
            <a:r>
              <a:rPr lang="en-US" dirty="0"/>
              <a:t> size for a given coil radius</a:t>
            </a:r>
          </a:p>
        </p:txBody>
      </p:sp>
    </p:spTree>
    <p:extLst>
      <p:ext uri="{BB962C8B-B14F-4D97-AF65-F5344CB8AC3E}">
        <p14:creationId xmlns:p14="http://schemas.microsoft.com/office/powerpoint/2010/main" val="1899181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5D763-C23B-36D9-092E-EF3065BCA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52775-0E4F-8B7A-E0C9-CE6CA60EC2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Obvious disadvantage is that accelerating gaps are separated by the coils. Impact on the </a:t>
            </a:r>
            <a:r>
              <a:rPr lang="en-US" b="1" dirty="0"/>
              <a:t>real estate gradient </a:t>
            </a:r>
            <a:r>
              <a:rPr lang="en-US" dirty="0"/>
              <a:t>must be evaluated.  </a:t>
            </a:r>
          </a:p>
          <a:p>
            <a:r>
              <a:rPr lang="en-US" dirty="0"/>
              <a:t>Main advantage of proposed cavity-coil layout is potential </a:t>
            </a:r>
            <a:r>
              <a:rPr lang="en-US" b="1" dirty="0"/>
              <a:t>reduction</a:t>
            </a:r>
            <a:r>
              <a:rPr lang="en-US" dirty="0"/>
              <a:t> of the </a:t>
            </a:r>
            <a:r>
              <a:rPr lang="en-US" b="1" dirty="0"/>
              <a:t>magnetic stored energy (</a:t>
            </a:r>
            <a:r>
              <a:rPr lang="en-US" dirty="0"/>
              <a:t>~R</a:t>
            </a:r>
            <a:r>
              <a:rPr lang="en-US" baseline="30000" dirty="0"/>
              <a:t>2</a:t>
            </a:r>
            <a:r>
              <a:rPr lang="en-US" dirty="0"/>
              <a:t>), </a:t>
            </a:r>
            <a:r>
              <a:rPr lang="en-US" dirty="0" err="1"/>
              <a:t>etc</a:t>
            </a:r>
            <a:r>
              <a:rPr lang="en-US" dirty="0"/>
              <a:t> </a:t>
            </a:r>
          </a:p>
          <a:p>
            <a:r>
              <a:rPr lang="en-US" dirty="0"/>
              <a:t>There might be other “side-effect” advantages</a:t>
            </a:r>
          </a:p>
          <a:p>
            <a:pPr lvl="1"/>
            <a:r>
              <a:rPr lang="en-US" b="1" dirty="0"/>
              <a:t>Easier access </a:t>
            </a:r>
            <a:r>
              <a:rPr lang="en-US" dirty="0"/>
              <a:t>to the cavity: RF coupler, tuner, RF probes, vacuum pumping,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/>
              <a:t>Using </a:t>
            </a:r>
            <a:r>
              <a:rPr lang="en-US" b="1" dirty="0"/>
              <a:t>ferrite loaded </a:t>
            </a:r>
            <a:r>
              <a:rPr lang="en-US" dirty="0"/>
              <a:t>cavity outside of the solenoid coils becomes not impossible</a:t>
            </a:r>
          </a:p>
          <a:p>
            <a:pPr lvl="1"/>
            <a:r>
              <a:rPr lang="en-US" dirty="0"/>
              <a:t>Coupling cavities into a </a:t>
            </a:r>
            <a:r>
              <a:rPr lang="en-US" b="1" dirty="0"/>
              <a:t>larger accelerating structure</a:t>
            </a:r>
            <a:r>
              <a:rPr lang="en-US" dirty="0"/>
              <a:t>, “a la” DTL, becomes an interesting option</a:t>
            </a:r>
          </a:p>
          <a:p>
            <a:r>
              <a:rPr lang="en-GB" dirty="0"/>
              <a:t>Similar approach might be applied to other solenoid coil transport channels (Front end, bunch merge</a:t>
            </a:r>
            <a:r>
              <a:rPr lang="en-GB"/>
              <a:t>, reacceleration, </a:t>
            </a:r>
            <a:r>
              <a:rPr lang="en-GB" dirty="0"/>
              <a:t>…)</a:t>
            </a:r>
          </a:p>
        </p:txBody>
      </p:sp>
    </p:spTree>
    <p:extLst>
      <p:ext uri="{BB962C8B-B14F-4D97-AF65-F5344CB8AC3E}">
        <p14:creationId xmlns:p14="http://schemas.microsoft.com/office/powerpoint/2010/main" val="4135028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294</Words>
  <Application>Microsoft Office PowerPoint</Application>
  <PresentationFormat>Widescreen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Final cooling RF cavity and solenoid coil integration. </vt:lpstr>
      <vt:lpstr>Example of final cooling design</vt:lpstr>
      <vt:lpstr>Example of RF cavity </vt:lpstr>
      <vt:lpstr>Possible combination of RF cavities and coils</vt:lpstr>
      <vt:lpstr>Some 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 RF</dc:title>
  <dc:creator>Alexej Grudiev</dc:creator>
  <cp:lastModifiedBy>Alexej Grudiev</cp:lastModifiedBy>
  <cp:revision>40</cp:revision>
  <dcterms:created xsi:type="dcterms:W3CDTF">2022-05-11T06:47:09Z</dcterms:created>
  <dcterms:modified xsi:type="dcterms:W3CDTF">2023-11-30T07:55:51Z</dcterms:modified>
</cp:coreProperties>
</file>