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887" r:id="rId2"/>
  </p:sldMasterIdLst>
  <p:notesMasterIdLst>
    <p:notesMasterId r:id="rId17"/>
  </p:notesMasterIdLst>
  <p:handoutMasterIdLst>
    <p:handoutMasterId r:id="rId18"/>
  </p:handoutMasterIdLst>
  <p:sldIdLst>
    <p:sldId id="256" r:id="rId3"/>
    <p:sldId id="349" r:id="rId4"/>
    <p:sldId id="258" r:id="rId5"/>
    <p:sldId id="261" r:id="rId6"/>
    <p:sldId id="343" r:id="rId7"/>
    <p:sldId id="263" r:id="rId8"/>
    <p:sldId id="264" r:id="rId9"/>
    <p:sldId id="274" r:id="rId10"/>
    <p:sldId id="344" r:id="rId11"/>
    <p:sldId id="346" r:id="rId12"/>
    <p:sldId id="267" r:id="rId13"/>
    <p:sldId id="351" r:id="rId14"/>
    <p:sldId id="332" r:id="rId15"/>
    <p:sldId id="350" r:id="rId16"/>
  </p:sldIdLst>
  <p:sldSz cx="9144000" cy="6858000" type="screen4x3"/>
  <p:notesSz cx="6731000" cy="9856788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56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28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00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72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08000"/>
    <a:srgbClr val="00CCFF"/>
    <a:srgbClr val="800080"/>
    <a:srgbClr val="66FF33"/>
    <a:srgbClr val="FF3300"/>
    <a:srgbClr val="FFFF00"/>
    <a:srgbClr val="FF9F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856" y="-104"/>
      </p:cViewPr>
      <p:guideLst>
        <p:guide orient="horz" pos="3103"/>
        <p:guide pos="211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charset="0"/>
              </a:defRPr>
            </a:lvl1pPr>
          </a:lstStyle>
          <a:p>
            <a:pPr>
              <a:defRPr/>
            </a:pPr>
            <a:fld id="{E4F6DDE7-FC9F-A345-80F9-9DDB2E009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charset="0"/>
              </a:defRPr>
            </a:lvl1pPr>
          </a:lstStyle>
          <a:p>
            <a:pPr>
              <a:defRPr/>
            </a:pPr>
            <a:fld id="{FFA235AD-6CD0-B645-9B55-91D1540D5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ＭＳ Ｐゴシック" pitchFamily="2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DA04CD-B282-724B-97EE-F7A6F1A00E9D}" type="slidenum">
              <a:rPr lang="en-US"/>
              <a:pPr/>
              <a:t>5</a:t>
            </a:fld>
            <a:endParaRPr lang="en-US"/>
          </a:p>
        </p:txBody>
      </p:sp>
      <p:sp>
        <p:nvSpPr>
          <p:cNvPr id="58371" name="Rectangle 7"/>
          <p:cNvSpPr txBox="1">
            <a:spLocks noGrp="1" noChangeArrowheads="1"/>
          </p:cNvSpPr>
          <p:nvPr/>
        </p:nvSpPr>
        <p:spPr bwMode="auto">
          <a:xfrm>
            <a:off x="3813175" y="9391650"/>
            <a:ext cx="29337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>
            <a:prstTxWarp prst="textNoShape">
              <a:avLst/>
            </a:prstTxWarp>
          </a:bodyPr>
          <a:lstStyle/>
          <a:p>
            <a:pPr algn="r" defTabSz="911225"/>
            <a:fld id="{449D1FB8-C78A-C84C-9FD9-AE681F215736}" type="slidenum">
              <a:rPr lang="ru-RU" sz="1200">
                <a:latin typeface="Helvetica" charset="0"/>
              </a:rPr>
              <a:pPr algn="r" defTabSz="911225"/>
              <a:t>5</a:t>
            </a:fld>
            <a:endParaRPr lang="ru-RU" sz="1200">
              <a:latin typeface="Helvetica" charset="0"/>
            </a:endParaRP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23900"/>
            <a:ext cx="4967288" cy="3727450"/>
          </a:xfrm>
          <a:solidFill>
            <a:srgbClr val="FFFFFF"/>
          </a:solidFill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9475" y="4692650"/>
            <a:ext cx="4987925" cy="4456113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7813B6-7A5E-2447-9E5A-411E3D342D2F}" type="slidenum">
              <a:rPr lang="ru-RU"/>
              <a:pPr/>
              <a:t>6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F76F5-02B1-C04A-9994-F8C5C56C0D4F}" type="slidenum">
              <a:rPr lang="en-US"/>
              <a:pPr/>
              <a:t>8</a:t>
            </a:fld>
            <a:endParaRPr lang="en-US"/>
          </a:p>
        </p:txBody>
      </p:sp>
      <p:sp>
        <p:nvSpPr>
          <p:cNvPr id="3686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2175" y="723900"/>
            <a:ext cx="4967288" cy="3727450"/>
          </a:xfrm>
          <a:ln/>
        </p:spPr>
      </p:sp>
      <p:sp>
        <p:nvSpPr>
          <p:cNvPr id="36868" name="Notes Placeholder 2"/>
          <p:cNvSpPr>
            <a:spLocks noGrp="1"/>
          </p:cNvSpPr>
          <p:nvPr>
            <p:ph type="body" idx="1"/>
          </p:nvPr>
        </p:nvSpPr>
        <p:spPr>
          <a:xfrm>
            <a:off x="879475" y="4692650"/>
            <a:ext cx="4987925" cy="4456113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9" name="Slide Number Placeholder 3"/>
          <p:cNvSpPr txBox="1">
            <a:spLocks noGrp="1"/>
          </p:cNvSpPr>
          <p:nvPr/>
        </p:nvSpPr>
        <p:spPr bwMode="auto">
          <a:xfrm>
            <a:off x="3813175" y="9391650"/>
            <a:ext cx="29337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>
            <a:prstTxWarp prst="textNoShape">
              <a:avLst/>
            </a:prstTxWarp>
          </a:bodyPr>
          <a:lstStyle/>
          <a:p>
            <a:pPr algn="r" defTabSz="911225"/>
            <a:fld id="{CE020A7D-2971-5241-B2F3-6F50A193F5BA}" type="slidenum">
              <a:rPr lang="en-US" sz="1200">
                <a:latin typeface="Times" charset="0"/>
              </a:rPr>
              <a:pPr algn="r" defTabSz="911225"/>
              <a:t>8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A2BF-857F-4C9B-9923-174496262E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>
            <a:prstTxWarp prst="textNoShape">
              <a:avLst/>
            </a:prstTxWarp>
          </a:bodyPr>
          <a:lstStyle/>
          <a:p>
            <a:pPr algn="r" defTabSz="909638"/>
            <a:fld id="{6471FF5B-AADF-DD47-AD1C-C56A02A0F4BD}" type="slidenum">
              <a:rPr lang="en-US" sz="1200" b="0">
                <a:latin typeface="Helvetica" charset="0"/>
              </a:rPr>
              <a:pPr algn="r" defTabSz="909638"/>
              <a:t>13</a:t>
            </a:fld>
            <a:endParaRPr lang="en-US" sz="1200" b="0">
              <a:latin typeface="Helvetica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Times New Roman" charset="0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52ED-301D-FC40-98E5-8458748FE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97294-C099-6B4F-8DF9-2B1C2C97D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CED6-B0DF-2D47-AEA6-68AC9F3CC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417-EBE1-8C4E-BCDA-10CD1151C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B134-6EA8-5E45-B122-58ED561A2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B2BEA-0C1A-154C-B41E-DEB146B6C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4396-7E91-914D-9646-5D3531330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4DA4-A801-BB4A-BCDF-9F79BBDA5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ACE 2011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F1E66-1423-024E-ABC2-C80925378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14DB-6F5C-F24F-A6AE-7A5B75B5E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4335-D120-CF43-889C-2293F0204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ACE 2011</a:t>
            </a:r>
            <a:endParaRPr lang="en-US" dirty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>
              <a:defRPr/>
            </a:pPr>
            <a:fld id="{B6F7ACD8-AFF6-DE4D-8BAD-314ECE0EA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58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1"/>
          <p:cNvSpPr/>
          <p:nvPr userDrawn="1"/>
        </p:nvSpPr>
        <p:spPr>
          <a:xfrm>
            <a:off x="549275" y="2057400"/>
            <a:ext cx="3016250" cy="4324350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8" name="Rectangle 92"/>
          <p:cNvSpPr/>
          <p:nvPr userDrawn="1"/>
        </p:nvSpPr>
        <p:spPr>
          <a:xfrm>
            <a:off x="5730875" y="2054225"/>
            <a:ext cx="3016250" cy="4325938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grpSp>
        <p:nvGrpSpPr>
          <p:cNvPr id="15364" name="Group 630"/>
          <p:cNvGrpSpPr>
            <a:grpSpLocks/>
          </p:cNvGrpSpPr>
          <p:nvPr userDrawn="1"/>
        </p:nvGrpSpPr>
        <p:grpSpPr bwMode="auto">
          <a:xfrm>
            <a:off x="549275" y="2071688"/>
            <a:ext cx="8193088" cy="4319587"/>
            <a:chOff x="972317" y="1440000"/>
            <a:chExt cx="7560000" cy="4320000"/>
          </a:xfrm>
        </p:grpSpPr>
        <p:cxnSp>
          <p:nvCxnSpPr>
            <p:cNvPr id="10" name="Straight Connector 563"/>
            <p:cNvCxnSpPr/>
            <p:nvPr userDrawn="1"/>
          </p:nvCxnSpPr>
          <p:spPr>
            <a:xfrm rot="10800000" flipH="1">
              <a:off x="972317" y="1440000"/>
              <a:ext cx="7560000" cy="0"/>
            </a:xfrm>
            <a:prstGeom prst="line">
              <a:avLst/>
            </a:prstGeom>
            <a:ln w="15875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401" name="Group 569"/>
            <p:cNvGrpSpPr>
              <a:grpSpLocks/>
            </p:cNvGrpSpPr>
            <p:nvPr userDrawn="1"/>
          </p:nvGrpSpPr>
          <p:grpSpPr bwMode="auto">
            <a:xfrm>
              <a:off x="972317" y="1548000"/>
              <a:ext cx="7560000" cy="324000"/>
              <a:chOff x="984509" y="1548000"/>
              <a:chExt cx="7560000" cy="324000"/>
            </a:xfrm>
          </p:grpSpPr>
          <p:cxnSp>
            <p:nvCxnSpPr>
              <p:cNvPr id="57" name="Straight Connector 562"/>
              <p:cNvCxnSpPr/>
              <p:nvPr userDrawn="1"/>
            </p:nvCxnSpPr>
            <p:spPr>
              <a:xfrm rot="10800000" flipH="1">
                <a:off x="984509" y="165592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64"/>
              <p:cNvCxnSpPr/>
              <p:nvPr userDrawn="1"/>
            </p:nvCxnSpPr>
            <p:spPr>
              <a:xfrm rot="10800000" flipH="1">
                <a:off x="984509" y="1871841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65"/>
              <p:cNvCxnSpPr/>
              <p:nvPr userDrawn="1"/>
            </p:nvCxnSpPr>
            <p:spPr>
              <a:xfrm rot="10800000" flipH="1">
                <a:off x="984509" y="154796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68"/>
              <p:cNvCxnSpPr/>
              <p:nvPr userDrawn="1"/>
            </p:nvCxnSpPr>
            <p:spPr>
              <a:xfrm rot="10800000" flipH="1">
                <a:off x="984509" y="1763881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2" name="Group 570"/>
            <p:cNvGrpSpPr>
              <a:grpSpLocks/>
            </p:cNvGrpSpPr>
            <p:nvPr userDrawn="1"/>
          </p:nvGrpSpPr>
          <p:grpSpPr bwMode="auto">
            <a:xfrm>
              <a:off x="972317" y="1980000"/>
              <a:ext cx="7560000" cy="324000"/>
              <a:chOff x="984509" y="1548000"/>
              <a:chExt cx="7560000" cy="324000"/>
            </a:xfrm>
          </p:grpSpPr>
          <p:cxnSp>
            <p:nvCxnSpPr>
              <p:cNvPr id="53" name="Straight Connector 571"/>
              <p:cNvCxnSpPr/>
              <p:nvPr userDrawn="1"/>
            </p:nvCxnSpPr>
            <p:spPr>
              <a:xfrm rot="10800000" flipH="1">
                <a:off x="984509" y="1655762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72"/>
              <p:cNvCxnSpPr/>
              <p:nvPr userDrawn="1"/>
            </p:nvCxnSpPr>
            <p:spPr>
              <a:xfrm rot="10800000" flipH="1">
                <a:off x="984509" y="1871683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73"/>
              <p:cNvCxnSpPr/>
              <p:nvPr userDrawn="1"/>
            </p:nvCxnSpPr>
            <p:spPr>
              <a:xfrm rot="10800000" flipH="1">
                <a:off x="984509" y="1547802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74"/>
              <p:cNvCxnSpPr/>
              <p:nvPr userDrawn="1"/>
            </p:nvCxnSpPr>
            <p:spPr>
              <a:xfrm rot="10800000" flipH="1">
                <a:off x="984509" y="1763723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3" name="Group 575"/>
            <p:cNvGrpSpPr>
              <a:grpSpLocks/>
            </p:cNvGrpSpPr>
            <p:nvPr userDrawn="1"/>
          </p:nvGrpSpPr>
          <p:grpSpPr bwMode="auto">
            <a:xfrm>
              <a:off x="972317" y="2412000"/>
              <a:ext cx="7560000" cy="324000"/>
              <a:chOff x="984509" y="1548000"/>
              <a:chExt cx="7560000" cy="324000"/>
            </a:xfrm>
          </p:grpSpPr>
          <p:cxnSp>
            <p:nvCxnSpPr>
              <p:cNvPr id="49" name="Straight Connector 576"/>
              <p:cNvCxnSpPr/>
              <p:nvPr userDrawn="1"/>
            </p:nvCxnSpPr>
            <p:spPr>
              <a:xfrm rot="10800000" flipH="1">
                <a:off x="984509" y="1655603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77"/>
              <p:cNvCxnSpPr/>
              <p:nvPr userDrawn="1"/>
            </p:nvCxnSpPr>
            <p:spPr>
              <a:xfrm rot="10800000" flipH="1">
                <a:off x="984509" y="1871524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78"/>
              <p:cNvCxnSpPr/>
              <p:nvPr userDrawn="1"/>
            </p:nvCxnSpPr>
            <p:spPr>
              <a:xfrm rot="10800000" flipH="1">
                <a:off x="984509" y="1547643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79"/>
              <p:cNvCxnSpPr/>
              <p:nvPr userDrawn="1"/>
            </p:nvCxnSpPr>
            <p:spPr>
              <a:xfrm rot="10800000" flipH="1">
                <a:off x="984509" y="176356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4" name="Group 595"/>
            <p:cNvGrpSpPr>
              <a:grpSpLocks/>
            </p:cNvGrpSpPr>
            <p:nvPr userDrawn="1"/>
          </p:nvGrpSpPr>
          <p:grpSpPr bwMode="auto">
            <a:xfrm>
              <a:off x="972317" y="2844000"/>
              <a:ext cx="7560000" cy="324000"/>
              <a:chOff x="984509" y="1548000"/>
              <a:chExt cx="7560000" cy="324000"/>
            </a:xfrm>
          </p:grpSpPr>
          <p:cxnSp>
            <p:nvCxnSpPr>
              <p:cNvPr id="45" name="Straight Connector 596"/>
              <p:cNvCxnSpPr/>
              <p:nvPr userDrawn="1"/>
            </p:nvCxnSpPr>
            <p:spPr>
              <a:xfrm rot="10800000" flipH="1">
                <a:off x="984509" y="1655444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597"/>
              <p:cNvCxnSpPr/>
              <p:nvPr userDrawn="1"/>
            </p:nvCxnSpPr>
            <p:spPr>
              <a:xfrm rot="10800000" flipH="1">
                <a:off x="984509" y="1871365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98"/>
              <p:cNvCxnSpPr/>
              <p:nvPr userDrawn="1"/>
            </p:nvCxnSpPr>
            <p:spPr>
              <a:xfrm rot="10800000" flipH="1">
                <a:off x="984509" y="154748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99"/>
              <p:cNvCxnSpPr/>
              <p:nvPr userDrawn="1"/>
            </p:nvCxnSpPr>
            <p:spPr>
              <a:xfrm rot="10800000" flipH="1">
                <a:off x="984509" y="176340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5" name="Group 600"/>
            <p:cNvGrpSpPr>
              <a:grpSpLocks/>
            </p:cNvGrpSpPr>
            <p:nvPr userDrawn="1"/>
          </p:nvGrpSpPr>
          <p:grpSpPr bwMode="auto">
            <a:xfrm>
              <a:off x="972317" y="3276000"/>
              <a:ext cx="7560000" cy="324000"/>
              <a:chOff x="984509" y="1548000"/>
              <a:chExt cx="7560000" cy="324000"/>
            </a:xfrm>
          </p:grpSpPr>
          <p:cxnSp>
            <p:nvCxnSpPr>
              <p:cNvPr id="41" name="Straight Connector 601"/>
              <p:cNvCxnSpPr/>
              <p:nvPr userDrawn="1"/>
            </p:nvCxnSpPr>
            <p:spPr>
              <a:xfrm rot="10800000" flipH="1">
                <a:off x="984509" y="1655286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602"/>
              <p:cNvCxnSpPr/>
              <p:nvPr userDrawn="1"/>
            </p:nvCxnSpPr>
            <p:spPr>
              <a:xfrm rot="10800000" flipH="1">
                <a:off x="984509" y="1879145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603"/>
              <p:cNvCxnSpPr/>
              <p:nvPr userDrawn="1"/>
            </p:nvCxnSpPr>
            <p:spPr>
              <a:xfrm rot="10800000" flipH="1">
                <a:off x="984509" y="154732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604"/>
              <p:cNvCxnSpPr/>
              <p:nvPr userDrawn="1"/>
            </p:nvCxnSpPr>
            <p:spPr>
              <a:xfrm rot="10800000" flipH="1">
                <a:off x="984509" y="176483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6" name="Group 605"/>
            <p:cNvGrpSpPr>
              <a:grpSpLocks/>
            </p:cNvGrpSpPr>
            <p:nvPr userDrawn="1"/>
          </p:nvGrpSpPr>
          <p:grpSpPr bwMode="auto">
            <a:xfrm>
              <a:off x="972317" y="3708000"/>
              <a:ext cx="7560000" cy="324000"/>
              <a:chOff x="984509" y="1548000"/>
              <a:chExt cx="7560000" cy="324000"/>
            </a:xfrm>
          </p:grpSpPr>
          <p:cxnSp>
            <p:nvCxnSpPr>
              <p:cNvPr id="37" name="Straight Connector 606"/>
              <p:cNvCxnSpPr/>
              <p:nvPr userDrawn="1"/>
            </p:nvCxnSpPr>
            <p:spPr>
              <a:xfrm rot="10800000" flipH="1">
                <a:off x="984509" y="1656714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07"/>
              <p:cNvCxnSpPr/>
              <p:nvPr userDrawn="1"/>
            </p:nvCxnSpPr>
            <p:spPr>
              <a:xfrm rot="10800000" flipH="1">
                <a:off x="984509" y="1872635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08"/>
              <p:cNvCxnSpPr/>
              <p:nvPr userDrawn="1"/>
            </p:nvCxnSpPr>
            <p:spPr>
              <a:xfrm rot="10800000" flipH="1">
                <a:off x="984509" y="154875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609"/>
              <p:cNvCxnSpPr/>
              <p:nvPr userDrawn="1"/>
            </p:nvCxnSpPr>
            <p:spPr>
              <a:xfrm rot="10800000" flipH="1">
                <a:off x="984509" y="176467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7" name="Group 610"/>
            <p:cNvGrpSpPr>
              <a:grpSpLocks/>
            </p:cNvGrpSpPr>
            <p:nvPr userDrawn="1"/>
          </p:nvGrpSpPr>
          <p:grpSpPr bwMode="auto">
            <a:xfrm>
              <a:off x="972317" y="4140000"/>
              <a:ext cx="7560000" cy="324000"/>
              <a:chOff x="984509" y="1548000"/>
              <a:chExt cx="7560000" cy="324000"/>
            </a:xfrm>
          </p:grpSpPr>
          <p:cxnSp>
            <p:nvCxnSpPr>
              <p:cNvPr id="33" name="Straight Connector 611"/>
              <p:cNvCxnSpPr/>
              <p:nvPr userDrawn="1"/>
            </p:nvCxnSpPr>
            <p:spPr>
              <a:xfrm rot="10800000" flipH="1">
                <a:off x="984509" y="1656555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612"/>
              <p:cNvCxnSpPr/>
              <p:nvPr userDrawn="1"/>
            </p:nvCxnSpPr>
            <p:spPr>
              <a:xfrm rot="10800000" flipH="1">
                <a:off x="984509" y="1872476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613"/>
              <p:cNvCxnSpPr/>
              <p:nvPr userDrawn="1"/>
            </p:nvCxnSpPr>
            <p:spPr>
              <a:xfrm rot="10800000" flipH="1">
                <a:off x="984509" y="154859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614"/>
              <p:cNvCxnSpPr/>
              <p:nvPr userDrawn="1"/>
            </p:nvCxnSpPr>
            <p:spPr>
              <a:xfrm rot="10800000" flipH="1">
                <a:off x="984509" y="176451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8" name="Group 615"/>
            <p:cNvGrpSpPr>
              <a:grpSpLocks/>
            </p:cNvGrpSpPr>
            <p:nvPr userDrawn="1"/>
          </p:nvGrpSpPr>
          <p:grpSpPr bwMode="auto">
            <a:xfrm>
              <a:off x="972317" y="4572000"/>
              <a:ext cx="7560000" cy="324000"/>
              <a:chOff x="984509" y="1548000"/>
              <a:chExt cx="7560000" cy="324000"/>
            </a:xfrm>
          </p:grpSpPr>
          <p:cxnSp>
            <p:nvCxnSpPr>
              <p:cNvPr id="29" name="Straight Connector 616"/>
              <p:cNvCxnSpPr/>
              <p:nvPr userDrawn="1"/>
            </p:nvCxnSpPr>
            <p:spPr>
              <a:xfrm rot="10800000" flipH="1">
                <a:off x="984509" y="1656396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7"/>
              <p:cNvCxnSpPr/>
              <p:nvPr userDrawn="1"/>
            </p:nvCxnSpPr>
            <p:spPr>
              <a:xfrm rot="10800000" flipH="1">
                <a:off x="984509" y="1872317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8"/>
              <p:cNvCxnSpPr/>
              <p:nvPr userDrawn="1"/>
            </p:nvCxnSpPr>
            <p:spPr>
              <a:xfrm rot="10800000" flipH="1">
                <a:off x="984509" y="154843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19"/>
              <p:cNvCxnSpPr/>
              <p:nvPr userDrawn="1"/>
            </p:nvCxnSpPr>
            <p:spPr>
              <a:xfrm rot="10800000" flipH="1">
                <a:off x="984509" y="1764357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09" name="Group 620"/>
            <p:cNvGrpSpPr>
              <a:grpSpLocks/>
            </p:cNvGrpSpPr>
            <p:nvPr userDrawn="1"/>
          </p:nvGrpSpPr>
          <p:grpSpPr bwMode="auto">
            <a:xfrm>
              <a:off x="972317" y="5004000"/>
              <a:ext cx="7560000" cy="324000"/>
              <a:chOff x="984509" y="1548000"/>
              <a:chExt cx="7560000" cy="324000"/>
            </a:xfrm>
          </p:grpSpPr>
          <p:cxnSp>
            <p:nvCxnSpPr>
              <p:cNvPr id="25" name="Straight Connector 621"/>
              <p:cNvCxnSpPr/>
              <p:nvPr userDrawn="1"/>
            </p:nvCxnSpPr>
            <p:spPr>
              <a:xfrm rot="10800000" flipH="1">
                <a:off x="984509" y="1656238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22"/>
              <p:cNvCxnSpPr/>
              <p:nvPr userDrawn="1"/>
            </p:nvCxnSpPr>
            <p:spPr>
              <a:xfrm rot="10800000" flipH="1">
                <a:off x="984509" y="1872159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23"/>
              <p:cNvCxnSpPr/>
              <p:nvPr userDrawn="1"/>
            </p:nvCxnSpPr>
            <p:spPr>
              <a:xfrm rot="10800000" flipH="1">
                <a:off x="984509" y="1548278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624"/>
              <p:cNvCxnSpPr/>
              <p:nvPr userDrawn="1"/>
            </p:nvCxnSpPr>
            <p:spPr>
              <a:xfrm rot="10800000" flipH="1">
                <a:off x="984509" y="1764199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10" name="Group 625"/>
            <p:cNvGrpSpPr>
              <a:grpSpLocks/>
            </p:cNvGrpSpPr>
            <p:nvPr userDrawn="1"/>
          </p:nvGrpSpPr>
          <p:grpSpPr bwMode="auto">
            <a:xfrm>
              <a:off x="972317" y="5436000"/>
              <a:ext cx="7560000" cy="324000"/>
              <a:chOff x="984509" y="1548000"/>
              <a:chExt cx="7560000" cy="324000"/>
            </a:xfrm>
          </p:grpSpPr>
          <p:cxnSp>
            <p:nvCxnSpPr>
              <p:cNvPr id="21" name="Straight Connector 626"/>
              <p:cNvCxnSpPr/>
              <p:nvPr userDrawn="1"/>
            </p:nvCxnSpPr>
            <p:spPr>
              <a:xfrm rot="10800000" flipH="1">
                <a:off x="984509" y="1656079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2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28"/>
              <p:cNvCxnSpPr/>
              <p:nvPr userDrawn="1"/>
            </p:nvCxnSpPr>
            <p:spPr>
              <a:xfrm rot="10800000" flipH="1">
                <a:off x="984509" y="1548119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29"/>
              <p:cNvCxnSpPr/>
              <p:nvPr userDrawn="1"/>
            </p:nvCxnSpPr>
            <p:spPr>
              <a:xfrm rot="10800000" flipH="1">
                <a:off x="984509" y="176404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Rectangle 631"/>
          <p:cNvSpPr/>
          <p:nvPr userDrawn="1"/>
        </p:nvSpPr>
        <p:spPr>
          <a:xfrm>
            <a:off x="212725" y="2066925"/>
            <a:ext cx="338138" cy="423863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1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2" name="Rectangle 632"/>
          <p:cNvSpPr/>
          <p:nvPr userDrawn="1"/>
        </p:nvSpPr>
        <p:spPr>
          <a:xfrm>
            <a:off x="212725" y="2498725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2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3" name="Rectangle 633"/>
          <p:cNvSpPr/>
          <p:nvPr userDrawn="1"/>
        </p:nvSpPr>
        <p:spPr>
          <a:xfrm>
            <a:off x="212725" y="2930525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3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4" name="Rectangle 634"/>
          <p:cNvSpPr/>
          <p:nvPr userDrawn="1"/>
        </p:nvSpPr>
        <p:spPr>
          <a:xfrm>
            <a:off x="212725" y="3363913"/>
            <a:ext cx="338138" cy="423862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4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5" name="Rectangle 635"/>
          <p:cNvSpPr/>
          <p:nvPr userDrawn="1"/>
        </p:nvSpPr>
        <p:spPr>
          <a:xfrm>
            <a:off x="212725" y="3795713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5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6" name="Rectangle 636"/>
          <p:cNvSpPr/>
          <p:nvPr userDrawn="1"/>
        </p:nvSpPr>
        <p:spPr>
          <a:xfrm>
            <a:off x="212725" y="4227513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6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7" name="Rectangle 637"/>
          <p:cNvSpPr/>
          <p:nvPr userDrawn="1"/>
        </p:nvSpPr>
        <p:spPr>
          <a:xfrm>
            <a:off x="212725" y="4660900"/>
            <a:ext cx="338138" cy="423863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7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8" name="Rectangle 638"/>
          <p:cNvSpPr/>
          <p:nvPr userDrawn="1"/>
        </p:nvSpPr>
        <p:spPr>
          <a:xfrm>
            <a:off x="212725" y="5092700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8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9" name="Rectangle 639"/>
          <p:cNvSpPr/>
          <p:nvPr userDrawn="1"/>
        </p:nvSpPr>
        <p:spPr>
          <a:xfrm>
            <a:off x="212725" y="5524500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9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70" name="Rectangle 640"/>
          <p:cNvSpPr/>
          <p:nvPr userDrawn="1"/>
        </p:nvSpPr>
        <p:spPr>
          <a:xfrm>
            <a:off x="212725" y="5957888"/>
            <a:ext cx="338138" cy="423862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10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71" name="Rectangle 117"/>
          <p:cNvSpPr/>
          <p:nvPr userDrawn="1"/>
        </p:nvSpPr>
        <p:spPr>
          <a:xfrm>
            <a:off x="55880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11-9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2" name="Rectangle 118"/>
          <p:cNvSpPr/>
          <p:nvPr userDrawn="1"/>
        </p:nvSpPr>
        <p:spPr>
          <a:xfrm>
            <a:off x="13112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9-7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3" name="Rectangle 119"/>
          <p:cNvSpPr/>
          <p:nvPr userDrawn="1"/>
        </p:nvSpPr>
        <p:spPr>
          <a:xfrm>
            <a:off x="207010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7-5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4" name="Rectangle 120"/>
          <p:cNvSpPr/>
          <p:nvPr userDrawn="1"/>
        </p:nvSpPr>
        <p:spPr>
          <a:xfrm>
            <a:off x="28225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5-3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5" name="Rectangle 121"/>
          <p:cNvSpPr/>
          <p:nvPr userDrawn="1"/>
        </p:nvSpPr>
        <p:spPr>
          <a:xfrm>
            <a:off x="3578225" y="1622425"/>
            <a:ext cx="1073150" cy="36036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3-1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(6.26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6" name="Rectangle 122"/>
          <p:cNvSpPr/>
          <p:nvPr userDrawn="1"/>
        </p:nvSpPr>
        <p:spPr>
          <a:xfrm>
            <a:off x="4657725" y="1622425"/>
            <a:ext cx="1073150" cy="36036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1-2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(6.26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7" name="Rectangle 123"/>
          <p:cNvSpPr/>
          <p:nvPr userDrawn="1"/>
        </p:nvSpPr>
        <p:spPr>
          <a:xfrm>
            <a:off x="57308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2-4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8" name="Rectangle 124"/>
          <p:cNvSpPr/>
          <p:nvPr userDrawn="1"/>
        </p:nvSpPr>
        <p:spPr>
          <a:xfrm>
            <a:off x="648335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4-6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9" name="Rectangle 125"/>
          <p:cNvSpPr/>
          <p:nvPr userDrawn="1"/>
        </p:nvSpPr>
        <p:spPr>
          <a:xfrm>
            <a:off x="723265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6-8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80" name="Rectangle 126"/>
          <p:cNvSpPr/>
          <p:nvPr userDrawn="1"/>
        </p:nvSpPr>
        <p:spPr>
          <a:xfrm>
            <a:off x="798512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8-10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cxnSp>
        <p:nvCxnSpPr>
          <p:cNvPr id="81" name="Straight Connector 129"/>
          <p:cNvCxnSpPr/>
          <p:nvPr userDrawn="1"/>
        </p:nvCxnSpPr>
        <p:spPr>
          <a:xfrm rot="10800000" flipV="1">
            <a:off x="1311275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30"/>
          <p:cNvCxnSpPr/>
          <p:nvPr userDrawn="1"/>
        </p:nvCxnSpPr>
        <p:spPr>
          <a:xfrm rot="10800000" flipV="1">
            <a:off x="206851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31"/>
          <p:cNvCxnSpPr/>
          <p:nvPr userDrawn="1"/>
        </p:nvCxnSpPr>
        <p:spPr>
          <a:xfrm rot="5400000">
            <a:off x="1186657" y="3999706"/>
            <a:ext cx="4787900" cy="7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132"/>
          <p:cNvCxnSpPr/>
          <p:nvPr userDrawn="1"/>
        </p:nvCxnSpPr>
        <p:spPr>
          <a:xfrm rot="10800000" flipV="1">
            <a:off x="282416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133"/>
          <p:cNvCxnSpPr/>
          <p:nvPr userDrawn="1"/>
        </p:nvCxnSpPr>
        <p:spPr>
          <a:xfrm rot="10800000" flipV="1">
            <a:off x="465931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134"/>
          <p:cNvCxnSpPr/>
          <p:nvPr userDrawn="1"/>
        </p:nvCxnSpPr>
        <p:spPr>
          <a:xfrm rot="10800000" flipV="1">
            <a:off x="64849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135"/>
          <p:cNvCxnSpPr/>
          <p:nvPr userDrawn="1"/>
        </p:nvCxnSpPr>
        <p:spPr>
          <a:xfrm rot="10800000" flipV="1">
            <a:off x="5734050" y="1612900"/>
            <a:ext cx="0" cy="4787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136"/>
          <p:cNvCxnSpPr/>
          <p:nvPr userDrawn="1"/>
        </p:nvCxnSpPr>
        <p:spPr>
          <a:xfrm rot="10800000" flipV="1">
            <a:off x="72342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137"/>
          <p:cNvCxnSpPr/>
          <p:nvPr userDrawn="1"/>
        </p:nvCxnSpPr>
        <p:spPr>
          <a:xfrm rot="10800000" flipV="1">
            <a:off x="79835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0"/>
          <p:cNvCxnSpPr/>
          <p:nvPr userDrawn="1"/>
        </p:nvCxnSpPr>
        <p:spPr>
          <a:xfrm rot="10800000" flipV="1">
            <a:off x="8739188" y="1717675"/>
            <a:ext cx="0" cy="466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9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rgbClr val="898989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13/4/2011</a:t>
            </a:r>
            <a:endParaRPr lang="en-US"/>
          </a:p>
        </p:txBody>
      </p:sp>
      <p:sp>
        <p:nvSpPr>
          <p:cNvPr id="9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rgbClr val="898989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ACE 2011</a:t>
            </a:r>
          </a:p>
        </p:txBody>
      </p:sp>
      <p:sp>
        <p:nvSpPr>
          <p:cNvPr id="9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F2387C5-F19A-D344-9934-C67EAACC1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60" y="1600200"/>
            <a:ext cx="6858015" cy="2624138"/>
          </a:xfrm>
        </p:spPr>
        <p:txBody>
          <a:bodyPr/>
          <a:lstStyle/>
          <a:p>
            <a:pPr defTabSz="912813" eaLnBrk="1" hangingPunct="1"/>
            <a:r>
              <a:rPr lang="en-US" sz="5400" dirty="0" smtClean="0">
                <a:ea typeface="ＭＳ Ｐゴシック" charset="-128"/>
                <a:cs typeface="ＭＳ Ｐゴシック" charset="-128"/>
              </a:rPr>
              <a:t>The CLIC </a:t>
            </a:r>
            <a:br>
              <a:rPr lang="en-US" sz="5400" dirty="0" smtClean="0">
                <a:ea typeface="ＭＳ Ｐゴシック" charset="-128"/>
                <a:cs typeface="ＭＳ Ｐゴシック" charset="-128"/>
              </a:rPr>
            </a:br>
            <a:r>
              <a:rPr lang="en-US" sz="5400" dirty="0" smtClean="0">
                <a:ea typeface="ＭＳ Ｐゴシック" charset="-128"/>
                <a:cs typeface="ＭＳ Ｐゴシック" charset="-128"/>
              </a:rPr>
              <a:t>Damping Rings</a:t>
            </a:r>
            <a:endParaRPr lang="en-US" sz="4000" b="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0" y="5308600"/>
            <a:ext cx="91440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2813">
              <a:spcBef>
                <a:spcPct val="20000"/>
              </a:spcBef>
              <a:buSzPct val="120000"/>
            </a:pPr>
            <a:r>
              <a:rPr lang="en-US" sz="2000" dirty="0" smtClean="0">
                <a:latin typeface="Times New Roman" charset="0"/>
              </a:rPr>
              <a:t>April 13, </a:t>
            </a:r>
            <a:r>
              <a:rPr lang="en-US" sz="2000" dirty="0">
                <a:latin typeface="Times New Roman" charset="0"/>
              </a:rPr>
              <a:t>2011</a:t>
            </a:r>
          </a:p>
        </p:txBody>
      </p:sp>
      <p:sp>
        <p:nvSpPr>
          <p:cNvPr id="2150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267200"/>
            <a:ext cx="8435975" cy="884238"/>
          </a:xfrm>
        </p:spPr>
        <p:txBody>
          <a:bodyPr/>
          <a:lstStyle/>
          <a:p>
            <a:pPr algn="ctr" defTabSz="912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3200" b="1" dirty="0" smtClean="0">
                <a:ea typeface="ＭＳ Ｐゴシック" charset="-128"/>
                <a:cs typeface="ＭＳ Ｐゴシック" charset="-128"/>
              </a:rPr>
              <a:t>F. Antoniou, Y. </a:t>
            </a:r>
            <a:r>
              <a:rPr lang="en-US" sz="3200" b="1" dirty="0" err="1" smtClean="0">
                <a:ea typeface="ＭＳ Ｐゴシック" charset="-128"/>
                <a:cs typeface="ＭＳ Ｐゴシック" charset="-128"/>
              </a:rPr>
              <a:t>Papaphilippou</a:t>
            </a:r>
            <a:endParaRPr lang="en-US" sz="3200" b="1" dirty="0" smtClean="0">
              <a:ea typeface="ＭＳ Ｐゴシック" charset="-128"/>
              <a:cs typeface="ＭＳ Ｐゴシック" charset="-128"/>
            </a:endParaRPr>
          </a:p>
          <a:p>
            <a:pPr algn="ctr" defTabSz="912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3200" b="1" dirty="0" smtClean="0">
                <a:ea typeface="ＭＳ Ｐゴシック" charset="-128"/>
                <a:cs typeface="ＭＳ Ｐゴシック" charset="-128"/>
              </a:rPr>
              <a:t>CERN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IBS effect – Scan on Energy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2066" y="1142984"/>
            <a:ext cx="3714776" cy="185261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Ratio between steady state and zero current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 (indicates the IBS effect) for constant longitudinal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.</a:t>
            </a:r>
          </a:p>
        </p:txBody>
      </p:sp>
      <p:pic>
        <p:nvPicPr>
          <p:cNvPr id="8" name="Picture 7" descr="IBS-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7" y="1142983"/>
            <a:ext cx="3856482" cy="3152394"/>
          </a:xfrm>
          <a:prstGeom prst="rect">
            <a:avLst/>
          </a:prstGeom>
        </p:spPr>
      </p:pic>
      <p:pic>
        <p:nvPicPr>
          <p:cNvPr id="9" name="Picture 8" descr="IBS-En-r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143248"/>
            <a:ext cx="3517297" cy="333813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28596" y="4286256"/>
            <a:ext cx="3714776" cy="207170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Steady-state normalized horizontal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vertical </a:t>
            </a:r>
            <a:r>
              <a:rPr kumimoji="0" lang="en-US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constant output longitudinal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l="709" t="50619" r="-990" b="125"/>
          <a:stretch>
            <a:fillRect/>
          </a:stretch>
        </p:blipFill>
        <p:spPr>
          <a:xfrm>
            <a:off x="0" y="3429000"/>
            <a:ext cx="4876800" cy="2548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l="2252" r="-990" b="52194"/>
          <a:stretch>
            <a:fillRect/>
          </a:stretch>
        </p:blipFill>
        <p:spPr>
          <a:xfrm>
            <a:off x="0" y="909638"/>
            <a:ext cx="4881282" cy="2514600"/>
          </a:xfrm>
          <a:prstGeom prst="rect">
            <a:avLst/>
          </a:prstGeom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609600"/>
          </a:xfrm>
        </p:spPr>
        <p:txBody>
          <a:bodyPr/>
          <a:lstStyle/>
          <a:p>
            <a:pPr defTabSz="912813"/>
            <a:r>
              <a:rPr lang="en-GB" sz="4400" dirty="0" smtClean="0">
                <a:ea typeface="ＭＳ Ｐゴシック" charset="-128"/>
                <a:cs typeface="ＭＳ Ｐゴシック" charset="-128"/>
              </a:rPr>
              <a:t>Wigglers’ effect with IBS</a:t>
            </a:r>
            <a:endParaRPr lang="en-US" sz="44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800600" y="711534"/>
            <a:ext cx="4343400" cy="3168650"/>
          </a:xfrm>
        </p:spPr>
        <p:txBody>
          <a:bodyPr/>
          <a:lstStyle/>
          <a:p>
            <a:pPr defTabSz="912813">
              <a:lnSpc>
                <a:spcPct val="80000"/>
              </a:lnSpc>
            </a:pPr>
            <a:r>
              <a:rPr lang="en-GB" sz="2000" dirty="0" smtClean="0">
                <a:ea typeface="ＭＳ Ｐゴシック" charset="-128"/>
                <a:cs typeface="ＭＳ Ｐゴシック" charset="-128"/>
              </a:rPr>
              <a:t>Stronger field and moderate wavelength reduces IBS effect while reaching target </a:t>
            </a:r>
            <a:r>
              <a:rPr lang="en-GB" sz="2000" dirty="0" err="1" smtClean="0">
                <a:ea typeface="ＭＳ Ｐゴシック" charset="-128"/>
                <a:cs typeface="ＭＳ Ｐゴシック" charset="-128"/>
              </a:rPr>
              <a:t>emittance</a:t>
            </a:r>
            <a:endParaRPr lang="en-GB" sz="2000" dirty="0" smtClean="0">
              <a:ea typeface="ＭＳ Ｐゴシック" charset="-128"/>
              <a:cs typeface="ＭＳ Ｐゴシック" charset="-128"/>
            </a:endParaRP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ea typeface="ＭＳ Ｐゴシック" charset="-128"/>
                <a:cs typeface="ＭＳ Ｐゴシック" charset="-128"/>
              </a:rPr>
              <a:t>Current density can be increased by different conductor type</a:t>
            </a:r>
          </a:p>
          <a:p>
            <a:pPr defTabSz="912813">
              <a:lnSpc>
                <a:spcPct val="80000"/>
              </a:lnSpc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Nb</a:t>
            </a:r>
            <a:r>
              <a:rPr lang="en-US" sz="2000" baseline="-25000" dirty="0" smtClean="0">
                <a:ea typeface="ＭＳ Ｐゴシック" charset="-128"/>
                <a:cs typeface="ＭＳ Ｐゴシック" charset="-128"/>
              </a:rPr>
              <a:t>3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Sn can sustain higher heat load (~10 times higher than </a:t>
            </a:r>
            <a:r>
              <a:rPr lang="en-US" sz="2000" dirty="0" err="1" smtClean="0">
                <a:ea typeface="ＭＳ Ｐゴシック" charset="-128"/>
                <a:cs typeface="ＭＳ Ｐゴシック" charset="-128"/>
              </a:rPr>
              <a:t>NbTi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)</a:t>
            </a:r>
            <a:endParaRPr lang="en-GB" sz="2000" dirty="0" smtClean="0">
              <a:ea typeface="ＭＳ Ｐゴシック" charset="-128"/>
              <a:cs typeface="ＭＳ Ｐゴシック" charset="-128"/>
            </a:endParaRPr>
          </a:p>
          <a:p>
            <a:pPr defTabSz="912813">
              <a:lnSpc>
                <a:spcPct val="80000"/>
              </a:lnSpc>
            </a:pPr>
            <a:r>
              <a:rPr lang="en-GB" sz="2000" dirty="0" smtClean="0">
                <a:ea typeface="ＭＳ Ｐゴシック" charset="-128"/>
                <a:cs typeface="ＭＳ Ｐゴシック" charset="-128"/>
              </a:rPr>
              <a:t>Two wiggler prototypes</a:t>
            </a:r>
          </a:p>
          <a:p>
            <a:pPr lvl="1" defTabSz="912813">
              <a:lnSpc>
                <a:spcPct val="80000"/>
              </a:lnSpc>
            </a:pPr>
            <a:r>
              <a:rPr lang="el-GR" sz="1800" dirty="0" smtClean="0"/>
              <a:t>2.5</a:t>
            </a:r>
            <a:r>
              <a:rPr lang="en-US" sz="1800" dirty="0" smtClean="0"/>
              <a:t>T</a:t>
            </a:r>
            <a:r>
              <a:rPr lang="en-GB" sz="1800" dirty="0" smtClean="0"/>
              <a:t>,</a:t>
            </a:r>
            <a:r>
              <a:rPr lang="el-GR" sz="1800" dirty="0" smtClean="0"/>
              <a:t> 5</a:t>
            </a:r>
            <a:r>
              <a:rPr lang="en-GB" sz="1800" dirty="0" smtClean="0"/>
              <a:t>cm period (CERN/BINP)</a:t>
            </a:r>
          </a:p>
          <a:p>
            <a:pPr lvl="1" defTabSz="912813">
              <a:lnSpc>
                <a:spcPct val="80000"/>
              </a:lnSpc>
            </a:pPr>
            <a:r>
              <a:rPr lang="el-GR" sz="1800" dirty="0" smtClean="0"/>
              <a:t>2.</a:t>
            </a:r>
            <a:r>
              <a:rPr lang="en-GB" sz="1800" dirty="0" smtClean="0"/>
              <a:t>8</a:t>
            </a:r>
            <a:r>
              <a:rPr lang="en-US" sz="1800" dirty="0" smtClean="0"/>
              <a:t>T</a:t>
            </a:r>
            <a:r>
              <a:rPr lang="en-GB" sz="1800" dirty="0" smtClean="0"/>
              <a:t>,4cm period, (CERN/KIT)</a:t>
            </a:r>
          </a:p>
          <a:p>
            <a:pPr lvl="1" defTabSz="912813">
              <a:lnSpc>
                <a:spcPct val="80000"/>
              </a:lnSpc>
            </a:pPr>
            <a:r>
              <a:rPr lang="en-GB" sz="1800" dirty="0" smtClean="0">
                <a:ea typeface="ＭＳ Ｐゴシック" charset="-128"/>
                <a:cs typeface="ＭＳ Ｐゴシック" charset="-128"/>
              </a:rPr>
              <a:t>Mock-ups magnetically tested</a:t>
            </a:r>
          </a:p>
          <a:p>
            <a:pPr lvl="1" defTabSz="912813">
              <a:lnSpc>
                <a:spcPct val="80000"/>
              </a:lnSpc>
            </a:pPr>
            <a:r>
              <a:rPr lang="en-GB" sz="1800" dirty="0" smtClean="0">
                <a:ea typeface="ＭＳ Ｐゴシック" charset="-128"/>
                <a:cs typeface="ＭＳ Ｐゴシック" charset="-128"/>
              </a:rPr>
              <a:t>To be installed in storage ring for beam measurements</a:t>
            </a:r>
          </a:p>
        </p:txBody>
      </p:sp>
      <p:graphicFrame>
        <p:nvGraphicFramePr>
          <p:cNvPr id="18" name="Group 66"/>
          <p:cNvGraphicFramePr>
            <a:graphicFrameLocks noGrp="1"/>
          </p:cNvGraphicFramePr>
          <p:nvPr/>
        </p:nvGraphicFramePr>
        <p:xfrm>
          <a:off x="5065713" y="4326276"/>
          <a:ext cx="3845059" cy="2103120"/>
        </p:xfrm>
        <a:graphic>
          <a:graphicData uri="http://schemas.openxmlformats.org/drawingml/2006/table">
            <a:tbl>
              <a:tblPr/>
              <a:tblGrid>
                <a:gridCol w="2168024"/>
                <a:gridCol w="821055"/>
                <a:gridCol w="855980"/>
              </a:tblGrid>
              <a:tr h="167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BINP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CERN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peak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λ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W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50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Beam aperture full gap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Conductor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NbTi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Sn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Operating temperature [K]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7924" name="Straight Arrow Connector 19"/>
          <p:cNvCxnSpPr>
            <a:cxnSpLocks noChangeShapeType="1"/>
          </p:cNvCxnSpPr>
          <p:nvPr/>
        </p:nvCxnSpPr>
        <p:spPr bwMode="auto">
          <a:xfrm rot="5400000">
            <a:off x="114300" y="5348298"/>
            <a:ext cx="1143000" cy="3048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21" name="TextBox 20"/>
          <p:cNvSpPr txBox="1"/>
          <p:nvPr/>
        </p:nvSpPr>
        <p:spPr>
          <a:xfrm>
            <a:off x="0" y="5948382"/>
            <a:ext cx="122396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500nm limit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6400800" y="0"/>
            <a:ext cx="2057400" cy="3698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CCFF"/>
                </a:solidFill>
                <a:latin typeface="Garamond" charset="0"/>
              </a:rPr>
              <a:t>A. </a:t>
            </a:r>
            <a:r>
              <a:rPr lang="en-US" sz="1800" dirty="0" err="1" smtClean="0">
                <a:solidFill>
                  <a:srgbClr val="00CCFF"/>
                </a:solidFill>
                <a:latin typeface="Garamond" charset="0"/>
              </a:rPr>
              <a:t>Grudiev</a:t>
            </a:r>
            <a:endParaRPr lang="en-US" sz="1800" dirty="0">
              <a:solidFill>
                <a:srgbClr val="00CCFF"/>
              </a:solidFill>
              <a:latin typeface="Garamond" charset="0"/>
            </a:endParaRPr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3286125" y="-76200"/>
            <a:ext cx="184150" cy="7080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4000">
              <a:solidFill>
                <a:srgbClr val="000090"/>
              </a:solidFill>
              <a:latin typeface="Garamond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43438" y="680091"/>
          <a:ext cx="4384707" cy="3606165"/>
        </p:xfrm>
        <a:graphic>
          <a:graphicData uri="http://schemas.openxmlformats.org/drawingml/2006/table">
            <a:tbl>
              <a:tblPr/>
              <a:tblGrid>
                <a:gridCol w="2411603"/>
                <a:gridCol w="1040130"/>
                <a:gridCol w="932974"/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CLIC DR 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Circumference [m]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427.5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Energy [GeV]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Momentum compaction</a:t>
                      </a:r>
                      <a:endParaRPr kumimoji="0" 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13x10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-5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Energy loss/turn [MeV]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RF voltage [MV]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5.1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RF frequency  [GHz]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Peak/Aver. current [A]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0.66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0.15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0.15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Peak/Aver. power [MW]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2.8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0.6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5.5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0.6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3048" name="Title 10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4572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RF system</a:t>
            </a:r>
          </a:p>
        </p:txBody>
      </p:sp>
      <p:sp>
        <p:nvSpPr>
          <p:cNvPr id="43050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06ACAB-AA71-C544-9600-4B0B42D0596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9198" name="Rectangle 11"/>
          <p:cNvSpPr>
            <a:spLocks noChangeArrowheads="1"/>
          </p:cNvSpPr>
          <p:nvPr/>
        </p:nvSpPr>
        <p:spPr bwMode="auto">
          <a:xfrm>
            <a:off x="19080" y="4286256"/>
            <a:ext cx="88392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Drives the RF system to more </a:t>
            </a:r>
            <a:r>
              <a:rPr lang="en-US" sz="2000" b="0" dirty="0" smtClean="0">
                <a:solidFill>
                  <a:srgbClr val="000000"/>
                </a:solidFill>
                <a:latin typeface="Garamond" charset="0"/>
              </a:rPr>
              <a:t>conventional </a:t>
            </a: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parameters for power source and LLRF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Complication with train recombination (to be studied and tested in CTF3)</a:t>
            </a:r>
            <a:endParaRPr lang="en-US" b="0" dirty="0">
              <a:latin typeface="Garamond" charset="0"/>
            </a:endParaRPr>
          </a:p>
          <a:p>
            <a:pPr marL="342900" indent="-342900" defTabSz="912813" eaLnBrk="0" hangingPunct="0">
              <a:lnSpc>
                <a:spcPct val="90000"/>
              </a:lnSpc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b="0" dirty="0">
                <a:latin typeface="Garamond" charset="0"/>
              </a:rPr>
              <a:t>Conceptual design for RF system including LLRF performed for both frequencies</a:t>
            </a:r>
          </a:p>
          <a:p>
            <a:pPr marL="342900" indent="-342900" defTabSz="912813" eaLnBrk="0" hangingPunct="0">
              <a:lnSpc>
                <a:spcPct val="90000"/>
              </a:lnSpc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b="0" dirty="0">
                <a:latin typeface="Garamond" charset="0"/>
              </a:rPr>
              <a:t>Scaling for both frequencies suggest that total transverse impedance is ~10 times below threshold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0" y="760416"/>
            <a:ext cx="47244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b="0" kern="0" dirty="0">
                <a:latin typeface="+mn-lt"/>
              </a:rPr>
              <a:t>RF frequency of 2GHz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r>
              <a:rPr lang="en-US" sz="2000" b="0" kern="0" dirty="0">
                <a:latin typeface="+mn-lt"/>
              </a:rPr>
              <a:t>Single train of 312 bunches spaced at 0.5ns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r>
              <a:rPr lang="en-US" sz="2000" b="0" kern="0" dirty="0">
                <a:latin typeface="+mn-lt"/>
              </a:rPr>
              <a:t>R&amp;D needed for power source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r>
              <a:rPr lang="en-US" sz="2000" b="0" kern="0" dirty="0">
                <a:latin typeface="+mn-lt"/>
              </a:rPr>
              <a:t>High peak and average power introducing transient beam loading to be handled by LLRF system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b="0" kern="0" dirty="0">
                <a:latin typeface="+mn-lt"/>
              </a:rPr>
              <a:t>The 1GHz frequency was chosen as baseline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r>
              <a:rPr lang="en-US" sz="2000" b="0" kern="0" dirty="0">
                <a:latin typeface="+mn-lt"/>
              </a:rPr>
              <a:t>Two trains of 156 bunches spaced at 1ns</a:t>
            </a:r>
          </a:p>
          <a:p>
            <a:pPr marL="741363" lvl="1" indent="-28416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r>
              <a:rPr lang="en-US" sz="2000" b="0" kern="0" dirty="0">
                <a:latin typeface="+mn-lt"/>
              </a:rPr>
              <a:t>Eases beam dynamics (e.g. </a:t>
            </a:r>
            <a:r>
              <a:rPr lang="en-US" sz="2000" b="0" kern="0" dirty="0" err="1">
                <a:latin typeface="+mn-lt"/>
              </a:rPr>
              <a:t>e</a:t>
            </a:r>
            <a:r>
              <a:rPr lang="en-US" sz="2000" b="0" kern="0" dirty="0">
                <a:latin typeface="+mn-lt"/>
              </a:rPr>
              <a:t>-cloud)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33"/>
          <p:cNvGrpSpPr>
            <a:grpSpLocks/>
          </p:cNvGrpSpPr>
          <p:nvPr/>
        </p:nvGrpSpPr>
        <p:grpSpPr bwMode="auto">
          <a:xfrm>
            <a:off x="1905000" y="685800"/>
            <a:ext cx="4953000" cy="2784475"/>
            <a:chOff x="1905000" y="609600"/>
            <a:chExt cx="4953000" cy="2784872"/>
          </a:xfrm>
        </p:grpSpPr>
        <p:pic>
          <p:nvPicPr>
            <p:cNvPr id="44037" name="Picture 44"/>
            <p:cNvPicPr>
              <a:picLocks noChangeAspect="1"/>
            </p:cNvPicPr>
            <p:nvPr/>
          </p:nvPicPr>
          <p:blipFill>
            <a:blip r:embed="rId3"/>
            <a:srcRect l="41423" t="9865"/>
            <a:stretch>
              <a:fillRect/>
            </a:stretch>
          </p:blipFill>
          <p:spPr bwMode="auto">
            <a:xfrm>
              <a:off x="1905000" y="609600"/>
              <a:ext cx="4953000" cy="2784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38" name="Rectangle 22"/>
            <p:cNvSpPr>
              <a:spLocks noChangeArrowheads="1"/>
            </p:cNvSpPr>
            <p:nvPr/>
          </p:nvSpPr>
          <p:spPr bwMode="auto">
            <a:xfrm>
              <a:off x="3657600" y="2819400"/>
              <a:ext cx="1447800" cy="5334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000"/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5105400" y="1828974"/>
              <a:ext cx="1600200" cy="6430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latin typeface="+mj-lt"/>
                </a:rPr>
                <a:t>RF deflector</a:t>
              </a:r>
              <a:endParaRPr lang="en-US" sz="2000" dirty="0" smtClean="0">
                <a:latin typeface="+mj-lt"/>
              </a:endParaRPr>
            </a:p>
            <a:p>
              <a:pPr algn="ctr" eaLnBrk="0" hangingPunct="0">
                <a:defRPr/>
              </a:pPr>
              <a:r>
                <a:rPr lang="en-US" sz="2000" smtClean="0">
                  <a:latin typeface="+mj-lt"/>
                </a:rPr>
                <a:t>1GHZ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905000" y="1219287"/>
              <a:ext cx="1600200" cy="64303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latin typeface="+mj-lt"/>
                </a:rPr>
                <a:t>Delay loop</a:t>
              </a:r>
            </a:p>
          </p:txBody>
        </p:sp>
      </p:grp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defTabSz="912813"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Delay loop considerations</a:t>
            </a:r>
          </a:p>
        </p:txBody>
      </p:sp>
      <p:sp>
        <p:nvSpPr>
          <p:cNvPr id="44036" name="Content Placeholder 26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/>
          <a:lstStyle/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Unique </a:t>
            </a:r>
            <a:r>
              <a:rPr lang="en-US" sz="2400" dirty="0" err="1" smtClean="0">
                <a:ea typeface="ＭＳ Ｐゴシック" charset="-128"/>
                <a:cs typeface="ＭＳ Ｐゴシック" charset="-128"/>
              </a:rPr>
              <a:t>α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-shape loop (as in CTF3) for both species and circumference of ~260m, i.e. half of the damping rings</a:t>
            </a:r>
          </a:p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Optics tuned to achieve high-order </a:t>
            </a:r>
            <a:r>
              <a:rPr lang="en-US" sz="2400" dirty="0" err="1" smtClean="0">
                <a:ea typeface="ＭＳ Ｐゴシック" charset="-128"/>
                <a:cs typeface="ＭＳ Ｐゴシック" charset="-128"/>
              </a:rPr>
              <a:t>iso-chronism</a:t>
            </a: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lvl="1"/>
            <a:r>
              <a:rPr lang="en-US" sz="2000" dirty="0" smtClean="0"/>
              <a:t>TME cells and sextupole tuning</a:t>
            </a:r>
          </a:p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Emittance growth due to synchrotron radiation</a:t>
            </a:r>
          </a:p>
          <a:p>
            <a:pPr lvl="1"/>
            <a:r>
              <a:rPr lang="en-US" sz="2000" dirty="0" smtClean="0"/>
              <a:t>Negligible (low energy and relatively short  length) </a:t>
            </a:r>
          </a:p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Path length very critical (+/-3mm in CTF3)</a:t>
            </a:r>
          </a:p>
          <a:p>
            <a:pPr lvl="1"/>
            <a:r>
              <a:rPr lang="en-US" sz="2000" dirty="0" smtClean="0"/>
              <a:t>Wiggler, orbit correctors and optics tuning for correction</a:t>
            </a:r>
          </a:p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Systematic energy loss is roughly ~half of the DR</a:t>
            </a:r>
          </a:p>
          <a:p>
            <a:pPr lvl="1"/>
            <a:r>
              <a:rPr lang="en-US" sz="2000" dirty="0" smtClean="0"/>
              <a:t>Corrected with RF cavities of a few hundred kV. </a:t>
            </a:r>
          </a:p>
          <a:p>
            <a:pPr lvl="1"/>
            <a:endParaRPr lang="en-US" sz="24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solid design with reduced circumference and collective effects is our baseline for the CDR</a:t>
            </a:r>
          </a:p>
          <a:p>
            <a:r>
              <a:rPr lang="en-US" dirty="0" smtClean="0"/>
              <a:t>The 1 GHz option is chosen as the baseline  for the RF system</a:t>
            </a:r>
          </a:p>
          <a:p>
            <a:r>
              <a:rPr lang="en-US" dirty="0" smtClean="0"/>
              <a:t>A delay loop is needed in order to recombine the trains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525"/>
            <a:ext cx="8534400" cy="523875"/>
          </a:xfrm>
        </p:spPr>
        <p:txBody>
          <a:bodyPr/>
          <a:lstStyle/>
          <a:p>
            <a:r>
              <a:rPr lang="en-GB" smtClean="0">
                <a:ea typeface="ＭＳ Ｐゴシック" charset="-128"/>
                <a:cs typeface="ＭＳ Ｐゴシック" charset="-128"/>
              </a:rPr>
              <a:t>DR parameter optimization</a:t>
            </a:r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609600"/>
            <a:ext cx="5105400" cy="5791200"/>
          </a:xfrm>
        </p:spPr>
        <p:txBody>
          <a:bodyPr/>
          <a:lstStyle/>
          <a:p>
            <a:pPr marL="342900" indent="-342900"/>
            <a:r>
              <a:rPr lang="en-GB" sz="2000" smtClean="0">
                <a:ea typeface="ＭＳ Ｐゴシック" charset="-128"/>
                <a:cs typeface="ＭＳ Ｐゴシック" charset="-128"/>
              </a:rPr>
              <a:t>Reduced </a:t>
            </a:r>
            <a:r>
              <a:rPr lang="en-GB" sz="2000" b="1" smtClean="0">
                <a:ea typeface="ＭＳ Ｐゴシック" charset="-128"/>
                <a:cs typeface="ＭＳ Ｐゴシック" charset="-128"/>
              </a:rPr>
              <a:t>circumference </a:t>
            </a:r>
            <a:r>
              <a:rPr lang="en-GB" sz="2000" smtClean="0">
                <a:ea typeface="ＭＳ Ｐゴシック" charset="-128"/>
                <a:cs typeface="ＭＳ Ｐゴシック" charset="-128"/>
              </a:rPr>
              <a:t>by 15%</a:t>
            </a:r>
          </a:p>
          <a:p>
            <a:pPr marL="742950" lvl="1" indent="-342900"/>
            <a:r>
              <a:rPr lang="en-GB" sz="1800" smtClean="0">
                <a:ea typeface="ＭＳ Ｐゴシック" charset="-128"/>
                <a:cs typeface="ＭＳ Ｐゴシック" charset="-128"/>
              </a:rPr>
              <a:t>Lower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space-charge tune-shift 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and relaxed collective effects</a:t>
            </a:r>
          </a:p>
          <a:p>
            <a:pPr marL="342900" indent="-342900"/>
            <a:r>
              <a:rPr lang="en-GB" sz="2000" smtClean="0">
                <a:ea typeface="ＭＳ Ｐゴシック" charset="-128"/>
                <a:cs typeface="ＭＳ Ｐゴシック" charset="-128"/>
              </a:rPr>
              <a:t>Decreased </a:t>
            </a:r>
            <a:r>
              <a:rPr lang="en-GB" sz="2000" b="1" smtClean="0">
                <a:ea typeface="ＭＳ Ｐゴシック" charset="-128"/>
                <a:cs typeface="ＭＳ Ｐゴシック" charset="-128"/>
              </a:rPr>
              <a:t>dipole field </a:t>
            </a:r>
            <a:r>
              <a:rPr lang="en-GB" sz="2000" smtClean="0">
                <a:ea typeface="ＭＳ Ｐゴシック" charset="-128"/>
                <a:cs typeface="ＭＳ Ｐゴシック" charset="-128"/>
              </a:rPr>
              <a:t>by 25% (cell length increased by 5%)</a:t>
            </a:r>
          </a:p>
          <a:p>
            <a:pPr marL="742950" lvl="1" indent="-342900"/>
            <a:r>
              <a:rPr lang="en-GB" sz="1800" smtClean="0">
                <a:ea typeface="ＭＳ Ｐゴシック" charset="-128"/>
                <a:cs typeface="ＭＳ Ｐゴシック" charset="-128"/>
              </a:rPr>
              <a:t>Lower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energy loss per-turn 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for reducing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RF stationary phase</a:t>
            </a:r>
            <a:endParaRPr lang="en-GB" sz="1800" smtClean="0">
              <a:ea typeface="ＭＳ Ｐゴシック" charset="-128"/>
              <a:cs typeface="ＭＳ Ｐゴシック" charset="-128"/>
            </a:endParaRPr>
          </a:p>
          <a:p>
            <a:pPr marL="342900" indent="-342900"/>
            <a:r>
              <a:rPr lang="en-GB" sz="2000" smtClean="0">
                <a:ea typeface="ＭＳ Ｐゴシック" charset="-128"/>
                <a:cs typeface="ＭＳ Ｐゴシック" charset="-128"/>
              </a:rPr>
              <a:t>Doubled </a:t>
            </a:r>
            <a:r>
              <a:rPr lang="en-GB" sz="2000" b="1" smtClean="0">
                <a:ea typeface="ＭＳ Ｐゴシック" charset="-128"/>
                <a:cs typeface="ＭＳ Ｐゴシック" charset="-128"/>
              </a:rPr>
              <a:t>momentum compaction factor</a:t>
            </a:r>
          </a:p>
          <a:p>
            <a:pPr marL="742950" lvl="1" indent="-342900"/>
            <a:r>
              <a:rPr lang="en-GB" sz="1800" b="1" smtClean="0">
                <a:ea typeface="ＭＳ Ｐゴシック" charset="-128"/>
                <a:cs typeface="ＭＳ Ｐゴシック" charset="-128"/>
              </a:rPr>
              <a:t>Longer bunch 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for reducing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space-charge 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tune-and increasing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CSR instability threshold</a:t>
            </a:r>
          </a:p>
          <a:p>
            <a:pPr marL="342900" indent="-342900"/>
            <a:r>
              <a:rPr lang="en-GB" sz="2000" smtClean="0">
                <a:ea typeface="ＭＳ Ｐゴシック" charset="-128"/>
                <a:cs typeface="ＭＳ Ｐゴシック" charset="-128"/>
              </a:rPr>
              <a:t>Considered </a:t>
            </a:r>
            <a:r>
              <a:rPr lang="en-GB" sz="2000" b="1" smtClean="0">
                <a:ea typeface="ＭＳ Ｐゴシック" charset="-128"/>
                <a:cs typeface="ＭＳ Ｐゴシック" charset="-128"/>
              </a:rPr>
              <a:t>RF frequency</a:t>
            </a:r>
            <a:r>
              <a:rPr lang="en-GB" sz="2000" smtClean="0">
                <a:ea typeface="ＭＳ Ｐゴシック" charset="-128"/>
                <a:cs typeface="ＭＳ Ｐゴシック" charset="-128"/>
              </a:rPr>
              <a:t> of 1GHz (2 trains)</a:t>
            </a:r>
          </a:p>
          <a:p>
            <a:pPr marL="742950" lvl="1" indent="-342900"/>
            <a:r>
              <a:rPr lang="en-GB" sz="1800" smtClean="0">
                <a:ea typeface="ＭＳ Ｐゴシック" charset="-128"/>
                <a:cs typeface="ＭＳ Ｐゴシック" charset="-128"/>
              </a:rPr>
              <a:t>Half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peak power/current and harmonic number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, thereby reducing </a:t>
            </a:r>
            <a:r>
              <a:rPr lang="en-GB" sz="1800" b="1" smtClean="0">
                <a:ea typeface="ＭＳ Ｐゴシック" charset="-128"/>
                <a:cs typeface="ＭＳ Ｐゴシック" charset="-128"/>
              </a:rPr>
              <a:t>transient beam loading and </a:t>
            </a:r>
            <a:r>
              <a:rPr lang="en-GB" sz="1800" smtClean="0">
                <a:ea typeface="ＭＳ Ｐゴシック" charset="-128"/>
                <a:cs typeface="ＭＳ Ｐゴシック" charset="-128"/>
              </a:rPr>
              <a:t>bunch length</a:t>
            </a:r>
          </a:p>
          <a:p>
            <a:pPr marL="742950" lvl="1" indent="-342900"/>
            <a:r>
              <a:rPr lang="en-GB" sz="1800" smtClean="0">
                <a:ea typeface="ＭＳ Ｐゴシック" charset="-128"/>
                <a:cs typeface="ＭＳ Ｐゴシック" charset="-128"/>
              </a:rPr>
              <a:t>Less e-cloud production due to double bunch spacing </a:t>
            </a:r>
          </a:p>
          <a:p>
            <a:pPr marL="742950" lvl="1" indent="-342900"/>
            <a:r>
              <a:rPr lang="en-US" sz="1800" smtClean="0">
                <a:ea typeface="Cambria" charset="0"/>
                <a:cs typeface="Cambria" charset="0"/>
              </a:rPr>
              <a:t>Less pronounced Fast Ion Instability</a:t>
            </a:r>
          </a:p>
          <a:p>
            <a:pPr marL="742950" lvl="1" indent="-342900"/>
            <a:r>
              <a:rPr lang="en-US" sz="1800" smtClean="0">
                <a:ea typeface="Cambria" charset="0"/>
                <a:cs typeface="Cambria" charset="0"/>
              </a:rPr>
              <a:t>Train recombination in a delay loop</a:t>
            </a:r>
            <a:endParaRPr lang="en-GB" sz="1800" smtClean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7" name="Group 1"/>
          <p:cNvGraphicFramePr>
            <a:graphicFrameLocks noGrp="1"/>
          </p:cNvGraphicFramePr>
          <p:nvPr/>
        </p:nvGraphicFramePr>
        <p:xfrm>
          <a:off x="101600" y="692150"/>
          <a:ext cx="3929063" cy="5878081"/>
        </p:xfrm>
        <a:graphic>
          <a:graphicData uri="http://schemas.openxmlformats.org/drawingml/2006/table">
            <a:tbl>
              <a:tblPr/>
              <a:tblGrid>
                <a:gridCol w="2551113"/>
                <a:gridCol w="688975"/>
                <a:gridCol w="68897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Parameters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2GHz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Energy [GeV]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2.86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Circumference 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427.5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Energy loss/turn [MeV]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RF voltage [MV]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5.1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Stationary phase [°]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51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62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Natural chromaticity x / y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-115/-85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Momentum compaction factor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1.3e-4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Damping time x / s [ms]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2.0/1.0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Number of dipoles/wigglers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100/52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Cell /dipole length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2.51 / 0.58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Dipole/Wiggler field [T]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1.0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/2.5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Bend gradient [1/m2]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-1.1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Phase advance x / 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0.408/0.05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Bunch population, [e9]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IBS growth factor x/z/s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1.5/1.4/1.2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Hor./ Ver Norm. Emittance [nm.rad]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456/4.8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472/4.8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Bunch length [mm]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1.6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Longitudinal emittance [keVm]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6.0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5.3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Space charge tune shift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-0.10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LGC Sans" charset="0"/>
                          <a:cs typeface="DejaVu LGC Sans" charset="0"/>
                        </a:rPr>
                        <a:t>-0.11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3071802" y="1330794"/>
            <a:ext cx="500066" cy="227566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701360" y="2161546"/>
            <a:ext cx="1285884" cy="254070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862666" y="5045570"/>
            <a:ext cx="928694" cy="214314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714612" y="6313024"/>
            <a:ext cx="1214446" cy="25924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065178" y="1616546"/>
            <a:ext cx="500066" cy="227566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3"/>
          <p:cNvSpPr txBox="1">
            <a:spLocks/>
          </p:cNvSpPr>
          <p:nvPr/>
        </p:nvSpPr>
        <p:spPr bwMode="auto">
          <a:xfrm>
            <a:off x="-3175" y="3151188"/>
            <a:ext cx="3203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3600" kern="0" dirty="0">
                <a:solidFill>
                  <a:schemeClr val="bg2"/>
                </a:solidFill>
                <a:latin typeface="+mj-lt"/>
              </a:rPr>
              <a:t>Damping Rings Complex layout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868613" y="6740525"/>
            <a:ext cx="236855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676" name="Group 64"/>
          <p:cNvGrpSpPr>
            <a:grpSpLocks/>
          </p:cNvGrpSpPr>
          <p:nvPr/>
        </p:nvGrpSpPr>
        <p:grpSpPr bwMode="auto">
          <a:xfrm>
            <a:off x="1536700" y="1435100"/>
            <a:ext cx="3484563" cy="1270000"/>
            <a:chOff x="2697463" y="3197835"/>
            <a:chExt cx="3498963" cy="1440210"/>
          </a:xfrm>
        </p:grpSpPr>
        <p:sp>
          <p:nvSpPr>
            <p:cNvPr id="45" name="Arc 44"/>
            <p:cNvSpPr/>
            <p:nvPr/>
          </p:nvSpPr>
          <p:spPr>
            <a:xfrm>
              <a:off x="2697463" y="3197835"/>
              <a:ext cx="184911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6" name="Arc 45"/>
            <p:cNvSpPr/>
            <p:nvPr/>
          </p:nvSpPr>
          <p:spPr>
            <a:xfrm flipH="1">
              <a:off x="4546573" y="3197835"/>
              <a:ext cx="164985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 flipV="1">
              <a:off x="3615642" y="4638045"/>
              <a:ext cx="177100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3615642" y="3197835"/>
              <a:ext cx="177100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Connector 48"/>
          <p:cNvCxnSpPr/>
          <p:nvPr/>
        </p:nvCxnSpPr>
        <p:spPr>
          <a:xfrm>
            <a:off x="2868613" y="100013"/>
            <a:ext cx="2271712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H="1">
            <a:off x="4194175" y="1243013"/>
            <a:ext cx="2411413" cy="192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0800000" flipH="1" flipV="1">
            <a:off x="4276725" y="2865438"/>
            <a:ext cx="24749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680" name="Group 86"/>
          <p:cNvGrpSpPr>
            <a:grpSpLocks/>
          </p:cNvGrpSpPr>
          <p:nvPr/>
        </p:nvGrpSpPr>
        <p:grpSpPr bwMode="auto">
          <a:xfrm>
            <a:off x="4302125" y="100013"/>
            <a:ext cx="2998788" cy="1143000"/>
            <a:chOff x="3463572" y="2608251"/>
            <a:chExt cx="3498963" cy="1440210"/>
          </a:xfrm>
        </p:grpSpPr>
        <p:grpSp>
          <p:nvGrpSpPr>
            <p:cNvPr id="28744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56" name="Arc 55"/>
              <p:cNvSpPr/>
              <p:nvPr/>
            </p:nvSpPr>
            <p:spPr>
              <a:xfrm>
                <a:off x="3463572" y="2608251"/>
                <a:ext cx="1848578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Arc 56"/>
              <p:cNvSpPr/>
              <p:nvPr/>
            </p:nvSpPr>
            <p:spPr>
              <a:xfrm flipH="1">
                <a:off x="5312150" y="2608251"/>
                <a:ext cx="1650385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54" name="Straight Connector 53"/>
            <p:cNvCxnSpPr/>
            <p:nvPr/>
          </p:nvCxnSpPr>
          <p:spPr>
            <a:xfrm flipV="1">
              <a:off x="4382304" y="4048461"/>
              <a:ext cx="176893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382304" y="2608251"/>
              <a:ext cx="176893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1905000" y="4572000"/>
            <a:ext cx="31321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2800" baseline="300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r>
              <a:rPr lang="en-US" sz="28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Damping Ring</a:t>
            </a:r>
          </a:p>
        </p:txBody>
      </p:sp>
      <p:sp>
        <p:nvSpPr>
          <p:cNvPr id="59" name="Rectangle 58"/>
          <p:cNvSpPr/>
          <p:nvPr/>
        </p:nvSpPr>
        <p:spPr>
          <a:xfrm>
            <a:off x="1600200" y="1828800"/>
            <a:ext cx="31130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2800" baseline="300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en-US" sz="28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Damping Ring</a:t>
            </a:r>
          </a:p>
        </p:txBody>
      </p:sp>
      <p:sp>
        <p:nvSpPr>
          <p:cNvPr id="28683" name="TextBox 40"/>
          <p:cNvSpPr txBox="1">
            <a:spLocks noChangeArrowheads="1"/>
          </p:cNvSpPr>
          <p:nvPr/>
        </p:nvSpPr>
        <p:spPr bwMode="auto">
          <a:xfrm>
            <a:off x="1792288" y="6402388"/>
            <a:ext cx="2611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e</a:t>
            </a:r>
            <a:r>
              <a:rPr lang="en-US" sz="1600" baseline="30000">
                <a:solidFill>
                  <a:srgbClr val="0000FF"/>
                </a:solidFill>
              </a:rPr>
              <a:t>+ </a:t>
            </a:r>
            <a:r>
              <a:rPr lang="en-US" sz="1600">
                <a:solidFill>
                  <a:srgbClr val="0000FF"/>
                </a:solidFill>
              </a:rPr>
              <a:t>linac to PDR transfer line</a:t>
            </a:r>
          </a:p>
        </p:txBody>
      </p:sp>
      <p:sp>
        <p:nvSpPr>
          <p:cNvPr id="28684" name="TextBox 41"/>
          <p:cNvSpPr txBox="1">
            <a:spLocks noChangeArrowheads="1"/>
          </p:cNvSpPr>
          <p:nvPr/>
        </p:nvSpPr>
        <p:spPr bwMode="auto">
          <a:xfrm>
            <a:off x="1803400" y="101600"/>
            <a:ext cx="25669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e</a:t>
            </a:r>
            <a:r>
              <a:rPr lang="en-US" sz="1600" baseline="30000">
                <a:solidFill>
                  <a:srgbClr val="FF0000"/>
                </a:solidFill>
              </a:rPr>
              <a:t>- </a:t>
            </a:r>
            <a:r>
              <a:rPr lang="en-US" sz="1600">
                <a:solidFill>
                  <a:srgbClr val="FF0000"/>
                </a:solidFill>
              </a:rPr>
              <a:t>linac to PDR transfer line</a:t>
            </a:r>
          </a:p>
        </p:txBody>
      </p:sp>
      <p:sp>
        <p:nvSpPr>
          <p:cNvPr id="28685" name="TextBox 46"/>
          <p:cNvSpPr txBox="1">
            <a:spLocks noChangeArrowheads="1"/>
          </p:cNvSpPr>
          <p:nvPr/>
        </p:nvSpPr>
        <p:spPr bwMode="auto">
          <a:xfrm>
            <a:off x="4910138" y="5108575"/>
            <a:ext cx="2497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e</a:t>
            </a:r>
            <a:r>
              <a:rPr lang="en-US" sz="1600" baseline="30000">
                <a:solidFill>
                  <a:srgbClr val="0000FF"/>
                </a:solidFill>
              </a:rPr>
              <a:t>+ </a:t>
            </a:r>
            <a:r>
              <a:rPr lang="en-US" sz="1600">
                <a:solidFill>
                  <a:srgbClr val="0000FF"/>
                </a:solidFill>
              </a:rPr>
              <a:t>PDR to DR transfer line</a:t>
            </a:r>
          </a:p>
        </p:txBody>
      </p:sp>
      <p:sp>
        <p:nvSpPr>
          <p:cNvPr id="28686" name="TextBox 47"/>
          <p:cNvSpPr txBox="1">
            <a:spLocks noChangeArrowheads="1"/>
          </p:cNvSpPr>
          <p:nvPr/>
        </p:nvSpPr>
        <p:spPr bwMode="auto">
          <a:xfrm>
            <a:off x="4962525" y="3703638"/>
            <a:ext cx="3206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e</a:t>
            </a:r>
            <a:r>
              <a:rPr lang="en-US" sz="1600" baseline="30000">
                <a:solidFill>
                  <a:srgbClr val="0000FF"/>
                </a:solidFill>
              </a:rPr>
              <a:t>+ </a:t>
            </a:r>
            <a:r>
              <a:rPr lang="en-US" sz="1600">
                <a:solidFill>
                  <a:srgbClr val="0000FF"/>
                </a:solidFill>
              </a:rPr>
              <a:t>DR to Booster linac transfer line</a:t>
            </a:r>
          </a:p>
        </p:txBody>
      </p:sp>
      <p:sp>
        <p:nvSpPr>
          <p:cNvPr id="28687" name="TextBox 49"/>
          <p:cNvSpPr txBox="1">
            <a:spLocks noChangeArrowheads="1"/>
          </p:cNvSpPr>
          <p:nvPr/>
        </p:nvSpPr>
        <p:spPr bwMode="auto">
          <a:xfrm>
            <a:off x="4841875" y="1354138"/>
            <a:ext cx="2497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e</a:t>
            </a:r>
            <a:r>
              <a:rPr lang="en-US" sz="1600" baseline="30000">
                <a:solidFill>
                  <a:srgbClr val="FF0000"/>
                </a:solidFill>
              </a:rPr>
              <a:t>- </a:t>
            </a:r>
            <a:r>
              <a:rPr lang="en-US" sz="1600">
                <a:solidFill>
                  <a:srgbClr val="FF0000"/>
                </a:solidFill>
              </a:rPr>
              <a:t>PDR to DR transfer line</a:t>
            </a:r>
          </a:p>
        </p:txBody>
      </p:sp>
      <p:sp>
        <p:nvSpPr>
          <p:cNvPr id="28688" name="TextBox 50"/>
          <p:cNvSpPr txBox="1">
            <a:spLocks noChangeArrowheads="1"/>
          </p:cNvSpPr>
          <p:nvPr/>
        </p:nvSpPr>
        <p:spPr bwMode="auto">
          <a:xfrm>
            <a:off x="4972050" y="2827338"/>
            <a:ext cx="31607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e</a:t>
            </a:r>
            <a:r>
              <a:rPr lang="en-US" sz="1600" baseline="30000">
                <a:solidFill>
                  <a:srgbClr val="FF0000"/>
                </a:solidFill>
              </a:rPr>
              <a:t>- </a:t>
            </a:r>
            <a:r>
              <a:rPr lang="en-US" sz="1600">
                <a:solidFill>
                  <a:srgbClr val="FF0000"/>
                </a:solidFill>
              </a:rPr>
              <a:t>DR to Booster linac transfer line</a:t>
            </a:r>
          </a:p>
        </p:txBody>
      </p:sp>
      <p:sp>
        <p:nvSpPr>
          <p:cNvPr id="66" name="Curved Right Arrow 65"/>
          <p:cNvSpPr/>
          <p:nvPr/>
        </p:nvSpPr>
        <p:spPr bwMode="auto">
          <a:xfrm flipV="1">
            <a:off x="1735138" y="4456113"/>
            <a:ext cx="277812" cy="735012"/>
          </a:xfrm>
          <a:prstGeom prst="curvedRightArrow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690" name="Curved Right Arrow 53"/>
          <p:cNvSpPr>
            <a:spLocks noChangeArrowheads="1"/>
          </p:cNvSpPr>
          <p:nvPr/>
        </p:nvSpPr>
        <p:spPr bwMode="auto">
          <a:xfrm flipV="1">
            <a:off x="4456113" y="304800"/>
            <a:ext cx="271462" cy="735013"/>
          </a:xfrm>
          <a:prstGeom prst="curvedRightArrow">
            <a:avLst>
              <a:gd name="adj1" fmla="val 25008"/>
              <a:gd name="adj2" fmla="val 50028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>
              <a:solidFill>
                <a:srgbClr val="FF0000"/>
              </a:solidFill>
            </a:endParaRPr>
          </a:p>
        </p:txBody>
      </p:sp>
      <p:sp>
        <p:nvSpPr>
          <p:cNvPr id="28691" name="Curved Right Arrow 54"/>
          <p:cNvSpPr>
            <a:spLocks noChangeArrowheads="1"/>
          </p:cNvSpPr>
          <p:nvPr/>
        </p:nvSpPr>
        <p:spPr bwMode="auto">
          <a:xfrm flipH="1" flipV="1">
            <a:off x="4627563" y="1682750"/>
            <a:ext cx="222250" cy="735013"/>
          </a:xfrm>
          <a:prstGeom prst="curvedRightArrow">
            <a:avLst>
              <a:gd name="adj1" fmla="val 24865"/>
              <a:gd name="adj2" fmla="val 49730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>
              <a:solidFill>
                <a:srgbClr val="FF0000"/>
              </a:solidFill>
            </a:endParaRPr>
          </a:p>
        </p:txBody>
      </p:sp>
      <p:sp>
        <p:nvSpPr>
          <p:cNvPr id="69" name="Curved Right Arrow 68"/>
          <p:cNvSpPr/>
          <p:nvPr/>
        </p:nvSpPr>
        <p:spPr bwMode="auto">
          <a:xfrm flipH="1" flipV="1">
            <a:off x="6981825" y="5765800"/>
            <a:ext cx="285750" cy="735013"/>
          </a:xfrm>
          <a:prstGeom prst="curvedRightArrow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solidFill>
                <a:srgbClr val="0000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648200" y="533400"/>
            <a:ext cx="25828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2000" baseline="300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en-US" sz="20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Pre-damping Ring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419600" y="5867400"/>
            <a:ext cx="26304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2000" baseline="300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r>
              <a:rPr lang="en-US" sz="2000" dirty="0">
                <a:ln w="12700">
                  <a:noFill/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Pre-damping Ring</a:t>
            </a:r>
          </a:p>
        </p:txBody>
      </p:sp>
      <p:cxnSp>
        <p:nvCxnSpPr>
          <p:cNvPr id="72" name="Straight Connector 71"/>
          <p:cNvCxnSpPr/>
          <p:nvPr/>
        </p:nvCxnSpPr>
        <p:spPr>
          <a:xfrm rot="10800000" flipH="1" flipV="1">
            <a:off x="4202113" y="5446713"/>
            <a:ext cx="2470150" cy="1508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96" name="Curved Right Arrow 54"/>
          <p:cNvSpPr>
            <a:spLocks noChangeArrowheads="1"/>
          </p:cNvSpPr>
          <p:nvPr/>
        </p:nvSpPr>
        <p:spPr bwMode="auto">
          <a:xfrm flipH="1">
            <a:off x="4764088" y="3151188"/>
            <a:ext cx="222250" cy="614362"/>
          </a:xfrm>
          <a:prstGeom prst="curvedRightArrow">
            <a:avLst>
              <a:gd name="adj1" fmla="val 24853"/>
              <a:gd name="adj2" fmla="val 49732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>
              <a:solidFill>
                <a:srgbClr val="FF0000"/>
              </a:solidFill>
            </a:endParaRPr>
          </a:p>
        </p:txBody>
      </p:sp>
      <p:sp>
        <p:nvSpPr>
          <p:cNvPr id="28697" name="Curved Right Arrow 54"/>
          <p:cNvSpPr>
            <a:spLocks noChangeArrowheads="1"/>
          </p:cNvSpPr>
          <p:nvPr/>
        </p:nvSpPr>
        <p:spPr bwMode="auto">
          <a:xfrm>
            <a:off x="3316288" y="3125788"/>
            <a:ext cx="227012" cy="614362"/>
          </a:xfrm>
          <a:prstGeom prst="curvedRightArrow">
            <a:avLst>
              <a:gd name="adj1" fmla="val 24946"/>
              <a:gd name="adj2" fmla="val 49904"/>
              <a:gd name="adj3" fmla="val 25000"/>
            </a:avLst>
          </a:prstGeom>
          <a:solidFill>
            <a:srgbClr val="0000FF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>
              <a:solidFill>
                <a:srgbClr val="0000FF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 flipV="1">
            <a:off x="2444750" y="2705100"/>
            <a:ext cx="1517650" cy="1539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400300" y="4027488"/>
            <a:ext cx="1544638" cy="1381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973513" y="1241425"/>
            <a:ext cx="1138237" cy="1588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194175" y="4176713"/>
            <a:ext cx="846138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0800000" flipH="1" flipV="1">
            <a:off x="6689725" y="6738938"/>
            <a:ext cx="909638" cy="1587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630363" y="1435100"/>
            <a:ext cx="846137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704" name="TextBox 49"/>
          <p:cNvSpPr txBox="1">
            <a:spLocks noChangeArrowheads="1"/>
          </p:cNvSpPr>
          <p:nvPr/>
        </p:nvSpPr>
        <p:spPr bwMode="auto">
          <a:xfrm>
            <a:off x="3167063" y="904875"/>
            <a:ext cx="1222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05" name="TextBox 49"/>
          <p:cNvSpPr txBox="1">
            <a:spLocks noChangeArrowheads="1"/>
          </p:cNvSpPr>
          <p:nvPr/>
        </p:nvSpPr>
        <p:spPr bwMode="auto">
          <a:xfrm>
            <a:off x="4910138" y="2278063"/>
            <a:ext cx="12239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06" name="TextBox 49"/>
          <p:cNvSpPr txBox="1">
            <a:spLocks noChangeArrowheads="1"/>
          </p:cNvSpPr>
          <p:nvPr/>
        </p:nvSpPr>
        <p:spPr bwMode="auto">
          <a:xfrm>
            <a:off x="4867275" y="4189413"/>
            <a:ext cx="12239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07" name="TextBox 49"/>
          <p:cNvSpPr txBox="1">
            <a:spLocks noChangeArrowheads="1"/>
          </p:cNvSpPr>
          <p:nvPr/>
        </p:nvSpPr>
        <p:spPr bwMode="auto">
          <a:xfrm>
            <a:off x="1122363" y="1073150"/>
            <a:ext cx="1223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4292600" y="5597525"/>
            <a:ext cx="847725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552575" y="5446713"/>
            <a:ext cx="847725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324350" y="2705100"/>
            <a:ext cx="847725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 flipH="1">
            <a:off x="6588125" y="100013"/>
            <a:ext cx="865188" cy="0"/>
          </a:xfrm>
          <a:prstGeom prst="line">
            <a:avLst/>
          </a:prstGeom>
          <a:ln>
            <a:solidFill>
              <a:srgbClr val="FF7B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712" name="Group 64"/>
          <p:cNvGrpSpPr>
            <a:grpSpLocks/>
          </p:cNvGrpSpPr>
          <p:nvPr/>
        </p:nvGrpSpPr>
        <p:grpSpPr bwMode="auto">
          <a:xfrm>
            <a:off x="1527175" y="4176713"/>
            <a:ext cx="3484563" cy="1270000"/>
            <a:chOff x="2697463" y="3197835"/>
            <a:chExt cx="3498963" cy="1440210"/>
          </a:xfrm>
        </p:grpSpPr>
        <p:sp>
          <p:nvSpPr>
            <p:cNvPr id="90" name="Arc 89"/>
            <p:cNvSpPr/>
            <p:nvPr/>
          </p:nvSpPr>
          <p:spPr>
            <a:xfrm>
              <a:off x="2697463" y="3197835"/>
              <a:ext cx="184911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" name="Arc 90"/>
            <p:cNvSpPr/>
            <p:nvPr/>
          </p:nvSpPr>
          <p:spPr>
            <a:xfrm flipH="1">
              <a:off x="4546573" y="3197835"/>
              <a:ext cx="164985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V="1">
              <a:off x="3615642" y="4638045"/>
              <a:ext cx="1771002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3615642" y="3197835"/>
              <a:ext cx="1771002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3" name="Group 86"/>
          <p:cNvGrpSpPr>
            <a:grpSpLocks/>
          </p:cNvGrpSpPr>
          <p:nvPr/>
        </p:nvGrpSpPr>
        <p:grpSpPr bwMode="auto">
          <a:xfrm>
            <a:off x="4386263" y="5597525"/>
            <a:ext cx="3000375" cy="1143000"/>
            <a:chOff x="3463572" y="2608251"/>
            <a:chExt cx="3498963" cy="1440210"/>
          </a:xfrm>
        </p:grpSpPr>
        <p:grpSp>
          <p:nvGrpSpPr>
            <p:cNvPr id="28735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98" name="Arc 97"/>
              <p:cNvSpPr/>
              <p:nvPr/>
            </p:nvSpPr>
            <p:spPr>
              <a:xfrm>
                <a:off x="3463572" y="2608251"/>
                <a:ext cx="18476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Arc 98"/>
              <p:cNvSpPr/>
              <p:nvPr/>
            </p:nvSpPr>
            <p:spPr>
              <a:xfrm flipH="1">
                <a:off x="5311173" y="2608251"/>
                <a:ext cx="16513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96" name="Straight Connector 95"/>
            <p:cNvCxnSpPr/>
            <p:nvPr/>
          </p:nvCxnSpPr>
          <p:spPr>
            <a:xfrm flipV="1">
              <a:off x="4383669" y="4048461"/>
              <a:ext cx="1767995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4383669" y="2608251"/>
              <a:ext cx="1767995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/>
          <p:cNvCxnSpPr/>
          <p:nvPr/>
        </p:nvCxnSpPr>
        <p:spPr>
          <a:xfrm rot="10800000" flipH="1">
            <a:off x="4294188" y="4027488"/>
            <a:ext cx="2457450" cy="635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715" name="TextBox 49"/>
          <p:cNvSpPr txBox="1">
            <a:spLocks noChangeArrowheads="1"/>
          </p:cNvSpPr>
          <p:nvPr/>
        </p:nvSpPr>
        <p:spPr bwMode="auto">
          <a:xfrm>
            <a:off x="3368675" y="5548313"/>
            <a:ext cx="12239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16" name="TextBox 49"/>
          <p:cNvSpPr txBox="1">
            <a:spLocks noChangeArrowheads="1"/>
          </p:cNvSpPr>
          <p:nvPr/>
        </p:nvSpPr>
        <p:spPr bwMode="auto">
          <a:xfrm>
            <a:off x="1122363" y="5427663"/>
            <a:ext cx="12239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17" name="TextBox 49"/>
          <p:cNvSpPr txBox="1">
            <a:spLocks noChangeArrowheads="1"/>
          </p:cNvSpPr>
          <p:nvPr/>
        </p:nvSpPr>
        <p:spPr bwMode="auto">
          <a:xfrm>
            <a:off x="7161213" y="157163"/>
            <a:ext cx="1222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sp>
        <p:nvSpPr>
          <p:cNvPr id="28718" name="TextBox 49"/>
          <p:cNvSpPr txBox="1">
            <a:spLocks noChangeArrowheads="1"/>
          </p:cNvSpPr>
          <p:nvPr/>
        </p:nvSpPr>
        <p:spPr bwMode="auto">
          <a:xfrm>
            <a:off x="7264400" y="6353175"/>
            <a:ext cx="1223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6600"/>
                </a:solidFill>
              </a:rPr>
              <a:t>X-ray dump</a:t>
            </a:r>
          </a:p>
        </p:txBody>
      </p:sp>
      <p:grpSp>
        <p:nvGrpSpPr>
          <p:cNvPr id="28719" name="Group 118"/>
          <p:cNvGrpSpPr>
            <a:grpSpLocks/>
          </p:cNvGrpSpPr>
          <p:nvPr/>
        </p:nvGrpSpPr>
        <p:grpSpPr bwMode="auto">
          <a:xfrm>
            <a:off x="3224213" y="2865438"/>
            <a:ext cx="1854200" cy="1154112"/>
            <a:chOff x="217893" y="2709764"/>
            <a:chExt cx="2158110" cy="1275890"/>
          </a:xfrm>
        </p:grpSpPr>
        <p:sp>
          <p:nvSpPr>
            <p:cNvPr id="120" name="Arc 119"/>
            <p:cNvSpPr/>
            <p:nvPr/>
          </p:nvSpPr>
          <p:spPr bwMode="auto">
            <a:xfrm>
              <a:off x="217893" y="2709764"/>
              <a:ext cx="1840306" cy="126887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1" name="Arc 120"/>
            <p:cNvSpPr/>
            <p:nvPr/>
          </p:nvSpPr>
          <p:spPr bwMode="auto">
            <a:xfrm flipH="1">
              <a:off x="657645" y="2716784"/>
              <a:ext cx="1718358" cy="126887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22" name="Straight Connector 121"/>
            <p:cNvCxnSpPr>
              <a:endCxn id="121" idx="2"/>
            </p:cNvCxnSpPr>
            <p:nvPr/>
          </p:nvCxnSpPr>
          <p:spPr bwMode="auto">
            <a:xfrm>
              <a:off x="1138046" y="2709764"/>
              <a:ext cx="373235" cy="7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120" idx="0"/>
              <a:endCxn id="121" idx="0"/>
            </p:cNvCxnSpPr>
            <p:nvPr/>
          </p:nvCxnSpPr>
          <p:spPr bwMode="auto">
            <a:xfrm>
              <a:off x="1125112" y="3978634"/>
              <a:ext cx="404646" cy="7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Rectangle 131"/>
          <p:cNvSpPr/>
          <p:nvPr/>
        </p:nvSpPr>
        <p:spPr>
          <a:xfrm>
            <a:off x="3419475" y="3200400"/>
            <a:ext cx="15335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Delay loop</a:t>
            </a:r>
          </a:p>
        </p:txBody>
      </p:sp>
      <p:sp>
        <p:nvSpPr>
          <p:cNvPr id="28721" name="Rectangle 134"/>
          <p:cNvSpPr>
            <a:spLocks noChangeArrowheads="1"/>
          </p:cNvSpPr>
          <p:nvPr/>
        </p:nvSpPr>
        <p:spPr bwMode="auto">
          <a:xfrm>
            <a:off x="3746500" y="1177925"/>
            <a:ext cx="203200" cy="207963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2" name="Rectangle 135"/>
          <p:cNvSpPr>
            <a:spLocks noChangeArrowheads="1"/>
          </p:cNvSpPr>
          <p:nvPr/>
        </p:nvSpPr>
        <p:spPr bwMode="auto">
          <a:xfrm>
            <a:off x="1425575" y="1354138"/>
            <a:ext cx="203200" cy="207962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3" name="Rectangle 136"/>
          <p:cNvSpPr>
            <a:spLocks noChangeArrowheads="1"/>
          </p:cNvSpPr>
          <p:nvPr/>
        </p:nvSpPr>
        <p:spPr bwMode="auto">
          <a:xfrm>
            <a:off x="7453313" y="30163"/>
            <a:ext cx="203200" cy="207962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4" name="Rectangle 137"/>
          <p:cNvSpPr>
            <a:spLocks noChangeArrowheads="1"/>
          </p:cNvSpPr>
          <p:nvPr/>
        </p:nvSpPr>
        <p:spPr bwMode="auto">
          <a:xfrm>
            <a:off x="5172075" y="2595563"/>
            <a:ext cx="203200" cy="206375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5" name="Rectangle 138"/>
          <p:cNvSpPr>
            <a:spLocks noChangeArrowheads="1"/>
          </p:cNvSpPr>
          <p:nvPr/>
        </p:nvSpPr>
        <p:spPr bwMode="auto">
          <a:xfrm>
            <a:off x="5045075" y="4073525"/>
            <a:ext cx="203200" cy="207963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6" name="Rectangle 139"/>
          <p:cNvSpPr>
            <a:spLocks noChangeArrowheads="1"/>
          </p:cNvSpPr>
          <p:nvPr/>
        </p:nvSpPr>
        <p:spPr bwMode="auto">
          <a:xfrm>
            <a:off x="1344613" y="5313363"/>
            <a:ext cx="203200" cy="206375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7" name="Rectangle 140"/>
          <p:cNvSpPr>
            <a:spLocks noChangeArrowheads="1"/>
          </p:cNvSpPr>
          <p:nvPr/>
        </p:nvSpPr>
        <p:spPr bwMode="auto">
          <a:xfrm>
            <a:off x="4103688" y="5492750"/>
            <a:ext cx="203200" cy="207963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28" name="Rectangle 141"/>
          <p:cNvSpPr>
            <a:spLocks noChangeArrowheads="1"/>
          </p:cNvSpPr>
          <p:nvPr/>
        </p:nvSpPr>
        <p:spPr bwMode="auto">
          <a:xfrm>
            <a:off x="7593013" y="6650038"/>
            <a:ext cx="203200" cy="207962"/>
          </a:xfrm>
          <a:prstGeom prst="rect">
            <a:avLst/>
          </a:prstGeom>
          <a:solidFill>
            <a:srgbClr val="FF6600"/>
          </a:solidFill>
          <a:ln w="12700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28730" name="Slide Number Placeholder 8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9E4FAAA-D490-7D48-A0DD-4DD5ABB3952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00B99520-48CB-2842-8B2F-41E8795569A3}" type="slidenum">
              <a:rPr lang="en-US"/>
              <a:pPr defTabSz="912813"/>
              <a:t>4</a:t>
            </a:fld>
            <a:endParaRPr lang="en-US"/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1447800" y="142855"/>
            <a:ext cx="5429250" cy="428625"/>
          </a:xfrm>
        </p:spPr>
        <p:txBody>
          <a:bodyPr/>
          <a:lstStyle/>
          <a:p>
            <a:pPr defTabSz="912813"/>
            <a:r>
              <a:rPr lang="en-US" dirty="0" smtClean="0">
                <a:ea typeface="ＭＳ Ｐゴシック" charset="-128"/>
                <a:cs typeface="ＭＳ Ｐゴシック" charset="-128"/>
              </a:rPr>
              <a:t>DR layout</a:t>
            </a:r>
          </a:p>
        </p:txBody>
      </p:sp>
      <p:sp>
        <p:nvSpPr>
          <p:cNvPr id="25607" name="Rectangle 3"/>
          <p:cNvSpPr txBox="1">
            <a:spLocks noChangeArrowheads="1"/>
          </p:cNvSpPr>
          <p:nvPr/>
        </p:nvSpPr>
        <p:spPr bwMode="auto">
          <a:xfrm>
            <a:off x="0" y="4800600"/>
            <a:ext cx="9144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b="0" dirty="0">
                <a:latin typeface="Garamond" charset="0"/>
              </a:rPr>
              <a:t>Racetrack shape with 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b="0" dirty="0">
                <a:latin typeface="Garamond" charset="0"/>
              </a:rPr>
              <a:t>96 TME arc cells (4 half cells for dispersion suppression)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b="0" dirty="0">
                <a:latin typeface="Garamond" charset="0"/>
              </a:rPr>
              <a:t>26 Damping wiggler FODO cells in the long straight sections (LSS)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b="0" dirty="0">
                <a:latin typeface="Garamond" charset="0"/>
              </a:rPr>
              <a:t>Space reserved upstream the LSS for injection/extraction elements and RF cavities</a:t>
            </a:r>
          </a:p>
          <a:p>
            <a:pPr marL="341312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b="0" dirty="0">
                <a:latin typeface="Garamond" charset="0"/>
              </a:rPr>
              <a:t>Circumference reduced (30% less wigglers)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0" y="3429000"/>
            <a:ext cx="9144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2000" b="0" dirty="0">
              <a:latin typeface="+mj-lt"/>
            </a:endParaRPr>
          </a:p>
        </p:txBody>
      </p:sp>
      <p:pic>
        <p:nvPicPr>
          <p:cNvPr id="9" name="Picture 8" descr="DR_layou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14" y="714356"/>
            <a:ext cx="757713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ChangeArrowheads="1"/>
          </p:cNvSpPr>
          <p:nvPr/>
        </p:nvSpPr>
        <p:spPr bwMode="auto">
          <a:xfrm>
            <a:off x="5867400" y="6858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>
                <a:solidFill>
                  <a:srgbClr val="00B0F0"/>
                </a:solidFill>
                <a:latin typeface="Garamond" charset="0"/>
              </a:rPr>
              <a:t>S. Sinyatkin, et al., EPAC 2009</a:t>
            </a:r>
            <a:endParaRPr lang="en-US" sz="1800">
              <a:solidFill>
                <a:srgbClr val="00B0F0"/>
              </a:solidFill>
            </a:endParaRPr>
          </a:p>
        </p:txBody>
      </p:sp>
      <p:pic>
        <p:nvPicPr>
          <p:cNvPr id="57347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48006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Rectangle 3"/>
          <p:cNvSpPr txBox="1">
            <a:spLocks noChangeArrowheads="1"/>
          </p:cNvSpPr>
          <p:nvPr/>
        </p:nvSpPr>
        <p:spPr bwMode="auto">
          <a:xfrm>
            <a:off x="0" y="4495800"/>
            <a:ext cx="4953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000" b="0">
                <a:solidFill>
                  <a:srgbClr val="0000FF"/>
                </a:solidFill>
                <a:latin typeface="Garamond" charset="0"/>
              </a:rPr>
              <a:t>Increasing </a:t>
            </a:r>
            <a:r>
              <a:rPr lang="en-GB" sz="2000" b="0">
                <a:latin typeface="Garamond" charset="0"/>
              </a:rPr>
              <a:t>space, </a:t>
            </a:r>
            <a:r>
              <a:rPr lang="en-GB" sz="2000" b="0">
                <a:solidFill>
                  <a:srgbClr val="0000FF"/>
                </a:solidFill>
                <a:latin typeface="Garamond" charset="0"/>
              </a:rPr>
              <a:t>reducing </a:t>
            </a:r>
            <a:r>
              <a:rPr lang="en-GB" sz="2000" b="0">
                <a:latin typeface="Garamond" charset="0"/>
              </a:rPr>
              <a:t>magnet strengths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000" b="0">
                <a:solidFill>
                  <a:srgbClr val="0000FF"/>
                </a:solidFill>
                <a:latin typeface="Garamond" charset="0"/>
              </a:rPr>
              <a:t>Reducing </a:t>
            </a:r>
            <a:r>
              <a:rPr lang="en-GB" sz="2000" b="0">
                <a:latin typeface="Garamond" charset="0"/>
              </a:rPr>
              <a:t>chromaticity, </a:t>
            </a:r>
            <a:r>
              <a:rPr lang="en-GB" sz="2000" b="0">
                <a:solidFill>
                  <a:srgbClr val="0000FF"/>
                </a:solidFill>
                <a:latin typeface="Garamond" charset="0"/>
              </a:rPr>
              <a:t>increasing </a:t>
            </a:r>
            <a:r>
              <a:rPr lang="en-GB" sz="2000" b="0">
                <a:latin typeface="Garamond" charset="0"/>
              </a:rPr>
              <a:t>DA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000" b="0">
                <a:latin typeface="Garamond" charset="0"/>
              </a:rPr>
              <a:t>IBS growth rates </a:t>
            </a:r>
            <a:r>
              <a:rPr lang="en-GB" sz="2000" b="0">
                <a:solidFill>
                  <a:srgbClr val="0000FF"/>
                </a:solidFill>
                <a:latin typeface="Garamond" charset="0"/>
              </a:rPr>
              <a:t>reduced,</a:t>
            </a:r>
            <a:r>
              <a:rPr lang="en-GB" sz="2000" b="0">
                <a:solidFill>
                  <a:srgbClr val="000000"/>
                </a:solidFill>
                <a:latin typeface="Garamond" charset="0"/>
              </a:rPr>
              <a:t> i.e. </a:t>
            </a:r>
            <a:r>
              <a:rPr lang="en-US" sz="2000" b="0">
                <a:solidFill>
                  <a:srgbClr val="000000"/>
                </a:solidFill>
                <a:latin typeface="Garamond" charset="0"/>
              </a:rPr>
              <a:t>zero current equilibrium emittance increased but IBS dominated emittance </a:t>
            </a:r>
            <a:r>
              <a:rPr lang="en-US" sz="2000" b="0">
                <a:solidFill>
                  <a:srgbClr val="0000FF"/>
                </a:solidFill>
                <a:latin typeface="Garamond" charset="0"/>
              </a:rPr>
              <a:t>not changed</a:t>
            </a:r>
            <a:endParaRPr lang="en-US" sz="2000" b="0">
              <a:solidFill>
                <a:srgbClr val="000000"/>
              </a:solidFill>
              <a:latin typeface="Garamond" charset="0"/>
            </a:endParaRP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000" b="0">
                <a:solidFill>
                  <a:srgbClr val="000000"/>
                </a:solidFill>
                <a:latin typeface="Garamond" charset="0"/>
              </a:rPr>
              <a:t>Combined function bends with small gradient (as in NLC DR and ATF)</a:t>
            </a:r>
          </a:p>
        </p:txBody>
      </p:sp>
      <p:pic>
        <p:nvPicPr>
          <p:cNvPr id="57349" name="Picture 2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990600"/>
            <a:ext cx="43561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0" name="Title 9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81000"/>
          </a:xfrm>
        </p:spPr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/>
            </a:r>
            <a:br>
              <a:rPr lang="en-US" smtClean="0">
                <a:ea typeface="ＭＳ Ｐゴシック" charset="-128"/>
                <a:cs typeface="ＭＳ Ｐゴシック" charset="-128"/>
              </a:rPr>
            </a:br>
            <a:r>
              <a:rPr lang="en-US" smtClean="0">
                <a:ea typeface="ＭＳ Ｐゴシック" charset="-128"/>
                <a:cs typeface="ＭＳ Ｐゴシック" charset="-128"/>
              </a:rPr>
              <a:t>DR arc cell and IBS</a:t>
            </a:r>
            <a:r>
              <a:rPr lang="ru-RU" smtClean="0">
                <a:ea typeface="ＭＳ Ｐゴシック" charset="-128"/>
                <a:cs typeface="ＭＳ Ｐゴシック" charset="-128"/>
              </a:rPr>
              <a:t/>
            </a:r>
            <a:br>
              <a:rPr lang="ru-RU" smtClean="0">
                <a:ea typeface="ＭＳ Ｐゴシック" charset="-128"/>
                <a:cs typeface="ＭＳ Ｐゴシック" charset="-128"/>
              </a:rPr>
            </a:br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7352" name="Slide Number Placeholder 1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0C9F914-4B71-7E4A-A552-D11F0D42AE9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01000" cy="533400"/>
          </a:xfrm>
        </p:spPr>
        <p:txBody>
          <a:bodyPr/>
          <a:lstStyle/>
          <a:p>
            <a:r>
              <a:rPr lang="en-US" sz="3600" smtClean="0">
                <a:ea typeface="ＭＳ Ｐゴシック" charset="-128"/>
                <a:cs typeface="ＭＳ Ｐゴシック" charset="-128"/>
              </a:rPr>
              <a:t>Wiggler cell and Dispersion suppressor</a:t>
            </a:r>
            <a:endParaRPr lang="ru-RU" sz="360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3"/>
          <p:cNvSpPr txBox="1">
            <a:spLocks noChangeArrowheads="1"/>
          </p:cNvSpPr>
          <p:nvPr/>
        </p:nvSpPr>
        <p:spPr bwMode="auto">
          <a:xfrm>
            <a:off x="0" y="44196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b="0">
                <a:latin typeface="Garamond" charset="0"/>
              </a:rPr>
              <a:t>LSS filled with wiggler FODO cells of around ~6m</a:t>
            </a:r>
            <a:endParaRPr lang="en-GB" b="0">
              <a:latin typeface="Garamond" charset="0"/>
            </a:endParaRP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b="0">
                <a:latin typeface="Garamond" charset="0"/>
              </a:rPr>
              <a:t>Horizontal phase advance optimised for minimizing emittance with IBS, vertical phase advance optimised for aperture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b="0">
                <a:latin typeface="Garamond" charset="0"/>
              </a:rPr>
              <a:t>Drifts of 0.6m downstream of the wigglers (more length for absorbers, vacuum equipment and instrumentation)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b="0">
                <a:latin typeface="Garamond" charset="0"/>
              </a:rPr>
              <a:t>Dispersion suppressors re-designed adding space for RF cavities and beam transfer elements 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endParaRPr lang="en-GB" b="0">
              <a:latin typeface="Garamond" charset="0"/>
            </a:endParaRPr>
          </a:p>
        </p:txBody>
      </p:sp>
      <p:sp>
        <p:nvSpPr>
          <p:cNvPr id="32772" name="Rectangle 18"/>
          <p:cNvSpPr>
            <a:spLocks noChangeArrowheads="1"/>
          </p:cNvSpPr>
          <p:nvPr/>
        </p:nvSpPr>
        <p:spPr bwMode="auto">
          <a:xfrm>
            <a:off x="5867400" y="5334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>
                <a:solidFill>
                  <a:srgbClr val="00B0F0"/>
                </a:solidFill>
                <a:latin typeface="Garamond" charset="0"/>
              </a:rPr>
              <a:t>S. Sinyatkin, F. Antoniou</a:t>
            </a:r>
            <a:endParaRPr lang="en-US" sz="1800">
              <a:solidFill>
                <a:srgbClr val="00B0F0"/>
              </a:solidFill>
            </a:endParaRPr>
          </a:p>
        </p:txBody>
      </p:sp>
      <p:sp>
        <p:nvSpPr>
          <p:cNvPr id="32773" name="Slide Number Placeholder 1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5FEC55-EDF7-AE4A-BAA9-6E966A69D6D4}" type="slidenum">
              <a:rPr lang="en-US"/>
              <a:pPr/>
              <a:t>6</a:t>
            </a:fld>
            <a:endParaRPr lang="en-US"/>
          </a:p>
        </p:txBody>
      </p:sp>
      <p:pic>
        <p:nvPicPr>
          <p:cNvPr id="32774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4725" y="838200"/>
            <a:ext cx="4359275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38200"/>
            <a:ext cx="4802188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2"/>
          <p:cNvPicPr>
            <a:picLocks noChangeAspect="1"/>
          </p:cNvPicPr>
          <p:nvPr/>
        </p:nvPicPr>
        <p:blipFill>
          <a:blip r:embed="rId2"/>
          <a:srcRect l="1070" r="2715" b="1222"/>
          <a:stretch>
            <a:fillRect/>
          </a:stretch>
        </p:blipFill>
        <p:spPr bwMode="auto">
          <a:xfrm>
            <a:off x="1447800" y="566738"/>
            <a:ext cx="5638800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16"/>
          <p:cNvSpPr>
            <a:spLocks noChangeArrowheads="1"/>
          </p:cNvSpPr>
          <p:nvPr/>
        </p:nvSpPr>
        <p:spPr bwMode="auto">
          <a:xfrm>
            <a:off x="0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912813"/>
            <a:endParaRPr lang="en-US" sz="1800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0" y="48006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800" b="0" dirty="0">
                <a:latin typeface="Garamond" charset="0"/>
              </a:rPr>
              <a:t>Tracking with chromatic sextupoles and misalignments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800" b="0" dirty="0">
                <a:latin typeface="Garamond" charset="0"/>
              </a:rPr>
              <a:t>Very large</a:t>
            </a:r>
            <a:r>
              <a:rPr lang="en-GB" sz="2800" b="0" dirty="0" smtClean="0">
                <a:latin typeface="Garamond" charset="0"/>
              </a:rPr>
              <a:t> DA translated </a:t>
            </a:r>
            <a:r>
              <a:rPr lang="en-GB" sz="2800" b="0" dirty="0">
                <a:latin typeface="Garamond" charset="0"/>
              </a:rPr>
              <a:t>to around +/- 5mm in </a:t>
            </a:r>
            <a:r>
              <a:rPr lang="en-GB" sz="2800" b="0">
                <a:latin typeface="Garamond" charset="0"/>
              </a:rPr>
              <a:t>both </a:t>
            </a:r>
            <a:r>
              <a:rPr lang="en-GB" sz="2800" b="0" smtClean="0">
                <a:latin typeface="Garamond" charset="0"/>
              </a:rPr>
              <a:t>planes </a:t>
            </a:r>
            <a:r>
              <a:rPr lang="en-GB" sz="2800" b="0" dirty="0">
                <a:latin typeface="Garamond" charset="0"/>
              </a:rPr>
              <a:t>for on-momentum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800" b="0" dirty="0">
                <a:latin typeface="Garamond" charset="0"/>
              </a:rPr>
              <a:t>Further DA optimisation on-going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b="0" dirty="0">
                <a:latin typeface="Garamond" charset="0"/>
              </a:rPr>
              <a:t>Working point, magnet errors, wiggler effect</a:t>
            </a:r>
          </a:p>
        </p:txBody>
      </p:sp>
      <p:sp>
        <p:nvSpPr>
          <p:cNvPr id="34821" name="Title 16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685800"/>
          </a:xfrm>
        </p:spPr>
        <p:txBody>
          <a:bodyPr/>
          <a:lstStyle/>
          <a:p>
            <a:r>
              <a:rPr lang="en-US" sz="4800" smtClean="0">
                <a:ea typeface="ＭＳ Ｐゴシック" charset="-128"/>
                <a:cs typeface="ＭＳ Ｐゴシック" charset="-128"/>
              </a:rPr>
              <a:t>Dynamic Aperture</a:t>
            </a:r>
          </a:p>
        </p:txBody>
      </p:sp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6400800" y="5334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>
                <a:solidFill>
                  <a:srgbClr val="00B0F0"/>
                </a:solidFill>
                <a:latin typeface="Garamond" charset="0"/>
              </a:rPr>
              <a:t>F. Antoniou</a:t>
            </a:r>
            <a:endParaRPr lang="en-US" sz="1800">
              <a:solidFill>
                <a:srgbClr val="00B0F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33400"/>
            <a:ext cx="9144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Space-charge reduced &lt;0.1 with combined circumference reduction and bunch length increase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Intrabeam scattering simulated showing excellent agreement with theory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Parameter choice (energy, optics,…) for minimizing the growth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-cloud in the </a:t>
            </a:r>
            <a:r>
              <a:rPr lang="en-GB" sz="28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</a:t>
            </a:r>
            <a:r>
              <a:rPr lang="en-GB" sz="2800" baseline="30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+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DR imposes limits in PEY (99.9%) and SEY (&lt;1.3) achieved </a:t>
            </a:r>
            <a:r>
              <a:rPr lang="en-GB" sz="2800" dirty="0" smtClean="0">
                <a:solidFill>
                  <a:srgbClr val="000000"/>
                </a:solidFill>
              </a:rPr>
              <a:t>with wiggler absorption scheme and </a:t>
            </a:r>
            <a:r>
              <a:rPr lang="en-GB" sz="2800" b="1" dirty="0" smtClean="0">
                <a:solidFill>
                  <a:srgbClr val="000000"/>
                </a:solidFill>
              </a:rPr>
              <a:t>chamber coatings </a:t>
            </a:r>
            <a:r>
              <a:rPr lang="en-GB" sz="2800" dirty="0" smtClean="0">
                <a:solidFill>
                  <a:srgbClr val="000000"/>
                </a:solidFill>
              </a:rPr>
              <a:t>(amorphous carbon)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Fast ion instability in </a:t>
            </a:r>
            <a:r>
              <a:rPr lang="en-GB" sz="28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</a:t>
            </a:r>
            <a:r>
              <a:rPr lang="en-GB" sz="2800" baseline="30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DR constrains vacuum pressure to around 0.1nTorr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Single bunch instabilities avoided with smooth vacuum chamber design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rgbClr val="000000"/>
                </a:solidFill>
              </a:rPr>
              <a:t>Simulations for instability thresholds for resistive wall</a:t>
            </a:r>
          </a:p>
          <a:p>
            <a:pPr>
              <a:lnSpc>
                <a:spcPct val="8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Resistive wall coupled bunch controlled with feedback</a:t>
            </a:r>
          </a:p>
          <a:p>
            <a:pPr>
              <a:lnSpc>
                <a:spcPct val="80000"/>
              </a:lnSpc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Impedance estimates for effect of multiple material layers</a:t>
            </a:r>
          </a:p>
          <a:p>
            <a:pPr>
              <a:lnSpc>
                <a:spcPct val="80000"/>
              </a:lnSpc>
              <a:defRPr/>
            </a:pPr>
            <a:endParaRPr lang="en-GB" sz="2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 typeface="Wingdings" charset="2"/>
              <a:buNone/>
              <a:defRPr/>
            </a:pPr>
            <a:endParaRPr lang="en-GB" sz="2800" dirty="0" smtClean="0">
              <a:ea typeface="ＭＳ Ｐゴシック" charset="-128"/>
              <a:cs typeface="ＭＳ Ｐゴシック" charset="-128"/>
            </a:endParaRPr>
          </a:p>
          <a:p>
            <a:pPr lvl="1" indent="-341313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GB" b="1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11"/>
          <p:cNvSpPr>
            <a:spLocks noChangeArrowheads="1"/>
          </p:cNvSpPr>
          <p:nvPr/>
        </p:nvSpPr>
        <p:spPr bwMode="auto">
          <a:xfrm>
            <a:off x="5791200" y="2286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G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. </a:t>
            </a:r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Rumolo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35844" name="Title 11"/>
          <p:cNvSpPr>
            <a:spLocks noGrp="1"/>
          </p:cNvSpPr>
          <p:nvPr>
            <p:ph type="title"/>
          </p:nvPr>
        </p:nvSpPr>
        <p:spPr>
          <a:xfrm>
            <a:off x="-838200" y="-76200"/>
            <a:ext cx="8229600" cy="8382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Collective effects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SIRE Benchmarking with theories</a:t>
            </a:r>
            <a:endParaRPr lang="en-US" sz="4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5286380" y="1000108"/>
            <a:ext cx="3857652" cy="5009198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Comparison of SIRE results (dark-blue) and </a:t>
            </a:r>
            <a:r>
              <a:rPr lang="en-US" sz="2400" dirty="0" err="1" smtClean="0"/>
              <a:t>Bjorken-Mtingwa</a:t>
            </a:r>
            <a:r>
              <a:rPr lang="en-US" sz="2400" dirty="0" smtClean="0"/>
              <a:t> (red), </a:t>
            </a:r>
            <a:r>
              <a:rPr lang="en-US" sz="2400" dirty="0" err="1" smtClean="0"/>
              <a:t>Piwinski</a:t>
            </a:r>
            <a:r>
              <a:rPr lang="en-US" sz="2400" dirty="0" smtClean="0"/>
              <a:t> (green) and Bane (light-blue) theories</a:t>
            </a:r>
          </a:p>
          <a:p>
            <a:r>
              <a:rPr lang="en-US" sz="2400" dirty="0" smtClean="0"/>
              <a:t>One turn behavior of the horizontal (top) and vertical (</a:t>
            </a:r>
            <a:r>
              <a:rPr lang="en-US" sz="2400" dirty="0" err="1" smtClean="0"/>
              <a:t>bottom,left</a:t>
            </a:r>
            <a:r>
              <a:rPr lang="en-US" sz="2400" dirty="0" smtClean="0"/>
              <a:t>) emittance and energy spread (down, right). For the SIRE results the 1</a:t>
            </a:r>
            <a:r>
              <a:rPr lang="el-GR" sz="2400" dirty="0" smtClean="0"/>
              <a:t>σ</a:t>
            </a:r>
            <a:r>
              <a:rPr lang="en-US" sz="2400" dirty="0" smtClean="0"/>
              <a:t> error bars are also shown.</a:t>
            </a:r>
          </a:p>
          <a:p>
            <a:r>
              <a:rPr lang="en-US" sz="2400" dirty="0" smtClean="0"/>
              <a:t>SIRE and </a:t>
            </a:r>
            <a:r>
              <a:rPr lang="en-US" sz="2400" dirty="0" err="1" smtClean="0"/>
              <a:t>Piwinski</a:t>
            </a:r>
            <a:r>
              <a:rPr lang="en-US" sz="2400" dirty="0" smtClean="0"/>
              <a:t> in very good agreement</a:t>
            </a:r>
          </a:p>
          <a:p>
            <a:r>
              <a:rPr lang="en-US" sz="2400" dirty="0" smtClean="0"/>
              <a:t>Same trend on the emittance evolution!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10" name="Picture 9" descr="SireCmpex_v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28" y="1142984"/>
            <a:ext cx="3206096" cy="2578286"/>
          </a:xfrm>
          <a:prstGeom prst="rect">
            <a:avLst/>
          </a:prstGeom>
        </p:spPr>
      </p:pic>
      <p:pic>
        <p:nvPicPr>
          <p:cNvPr id="16" name="Picture 15" descr="SireCmpey_v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15" y="4031063"/>
            <a:ext cx="2538159" cy="2041143"/>
          </a:xfrm>
          <a:prstGeom prst="rect">
            <a:avLst/>
          </a:prstGeom>
        </p:spPr>
      </p:pic>
      <p:pic>
        <p:nvPicPr>
          <p:cNvPr id="17" name="Picture 16" descr="SireCmpsp2_v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4013883"/>
            <a:ext cx="2547810" cy="2041143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2PSBATCH" val="latex --interaction=nonstopmode $(base).tex; dvips -D $(res) -E -o $(base).ps $(base).dvi"/>
  <p:tag name="TEXPOINTINIT" val=""/>
  <p:tag name="USEAMSFONTS" val="True"/>
  <p:tag name="EMBEDFONTS" val="Fals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EXTERNALEDITCOMMAND" val="notepad %"/>
  <p:tag name="GHOSTSCRIPTCOMMAND" val="gswin32c"/>
  <p:tag name="DEFAULTBITMAP" val="bmpmono"/>
  <p:tag name="DEFAULTBLEND" val="False"/>
  <p:tag name="DEFAULTTRANSPARENT" val="False"/>
  <p:tag name="DEFAULTWORKAROUNDTRANSPARENCYBUG" val="Tru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95226</TotalTime>
  <Words>1171</Words>
  <Application>Microsoft Macintosh PowerPoint</Application>
  <PresentationFormat>On-screen Show (4:3)</PresentationFormat>
  <Paragraphs>224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Pixel</vt:lpstr>
      <vt:lpstr>Office Theme</vt:lpstr>
      <vt:lpstr>The CLIC  Damping Rings</vt:lpstr>
      <vt:lpstr>DR parameter optimization</vt:lpstr>
      <vt:lpstr>Slide 3</vt:lpstr>
      <vt:lpstr>DR layout</vt:lpstr>
      <vt:lpstr> DR arc cell and IBS </vt:lpstr>
      <vt:lpstr>Wiggler cell and Dispersion suppressor</vt:lpstr>
      <vt:lpstr>Dynamic Aperture</vt:lpstr>
      <vt:lpstr>Collective effects</vt:lpstr>
      <vt:lpstr>SIRE Benchmarking with theories</vt:lpstr>
      <vt:lpstr>IBS effect – Scan on Energy</vt:lpstr>
      <vt:lpstr>Wigglers’ effect with IBS</vt:lpstr>
      <vt:lpstr>RF system</vt:lpstr>
      <vt:lpstr>Delay loop considerations</vt:lpstr>
      <vt:lpstr>Summary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theofan</cp:lastModifiedBy>
  <cp:revision>2991</cp:revision>
  <cp:lastPrinted>2011-02-01T20:54:22Z</cp:lastPrinted>
  <dcterms:created xsi:type="dcterms:W3CDTF">2011-02-02T15:03:24Z</dcterms:created>
  <dcterms:modified xsi:type="dcterms:W3CDTF">2011-04-13T08:09:45Z</dcterms:modified>
</cp:coreProperties>
</file>