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89" r:id="rId1"/>
  </p:sldMasterIdLst>
  <p:notesMasterIdLst>
    <p:notesMasterId r:id="rId30"/>
  </p:notesMasterIdLst>
  <p:handoutMasterIdLst>
    <p:handoutMasterId r:id="rId31"/>
  </p:handoutMasterIdLst>
  <p:sldIdLst>
    <p:sldId id="370" r:id="rId2"/>
    <p:sldId id="397" r:id="rId3"/>
    <p:sldId id="429" r:id="rId4"/>
    <p:sldId id="415" r:id="rId5"/>
    <p:sldId id="404" r:id="rId6"/>
    <p:sldId id="417" r:id="rId7"/>
    <p:sldId id="405" r:id="rId8"/>
    <p:sldId id="406" r:id="rId9"/>
    <p:sldId id="425" r:id="rId10"/>
    <p:sldId id="407" r:id="rId11"/>
    <p:sldId id="430" r:id="rId12"/>
    <p:sldId id="408" r:id="rId13"/>
    <p:sldId id="409" r:id="rId14"/>
    <p:sldId id="412" r:id="rId15"/>
    <p:sldId id="411" r:id="rId16"/>
    <p:sldId id="416" r:id="rId17"/>
    <p:sldId id="413" r:id="rId18"/>
    <p:sldId id="398" r:id="rId19"/>
    <p:sldId id="399" r:id="rId20"/>
    <p:sldId id="401" r:id="rId21"/>
    <p:sldId id="402" r:id="rId22"/>
    <p:sldId id="418" r:id="rId23"/>
    <p:sldId id="431" r:id="rId24"/>
    <p:sldId id="424" r:id="rId25"/>
    <p:sldId id="419" r:id="rId26"/>
    <p:sldId id="403" r:id="rId27"/>
    <p:sldId id="421" r:id="rId28"/>
    <p:sldId id="420" r:id="rId29"/>
  </p:sldIdLst>
  <p:sldSz cx="9144000" cy="6858000" type="screen4x3"/>
  <p:notesSz cx="6997700" cy="92837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332F"/>
    <a:srgbClr val="13771F"/>
    <a:srgbClr val="EBB3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962" autoAdjust="0"/>
    <p:restoredTop sz="89343" autoAdjust="0"/>
  </p:normalViewPr>
  <p:slideViewPr>
    <p:cSldViewPr>
      <p:cViewPr varScale="1">
        <p:scale>
          <a:sx n="62" d="100"/>
          <a:sy n="62" d="100"/>
        </p:scale>
        <p:origin x="-127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2820" y="-90"/>
      </p:cViewPr>
      <p:guideLst>
        <p:guide orient="horz" pos="2924"/>
        <p:guide pos="2204"/>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2336" cy="464185"/>
          </a:xfrm>
          <a:prstGeom prst="rect">
            <a:avLst/>
          </a:prstGeom>
        </p:spPr>
        <p:txBody>
          <a:bodyPr vert="horz" lIns="91440" tIns="45720" rIns="91440" bIns="45720" rtlCol="0"/>
          <a:lstStyle>
            <a:lvl1pPr algn="l" eaLnBrk="0" hangingPunct="0">
              <a:defRPr sz="1200"/>
            </a:lvl1pPr>
          </a:lstStyle>
          <a:p>
            <a:pPr>
              <a:defRPr/>
            </a:pPr>
            <a:endParaRPr lang="en-AU"/>
          </a:p>
        </p:txBody>
      </p:sp>
      <p:sp>
        <p:nvSpPr>
          <p:cNvPr id="3" name="Date Placeholder 2"/>
          <p:cNvSpPr>
            <a:spLocks noGrp="1"/>
          </p:cNvSpPr>
          <p:nvPr>
            <p:ph type="dt" sz="quarter" idx="1"/>
          </p:nvPr>
        </p:nvSpPr>
        <p:spPr>
          <a:xfrm>
            <a:off x="3963745" y="0"/>
            <a:ext cx="3032336" cy="464185"/>
          </a:xfrm>
          <a:prstGeom prst="rect">
            <a:avLst/>
          </a:prstGeom>
        </p:spPr>
        <p:txBody>
          <a:bodyPr vert="horz" lIns="91440" tIns="45720" rIns="91440" bIns="45720" rtlCol="0"/>
          <a:lstStyle>
            <a:lvl1pPr algn="r" eaLnBrk="0" hangingPunct="0">
              <a:defRPr sz="1200"/>
            </a:lvl1pPr>
          </a:lstStyle>
          <a:p>
            <a:pPr>
              <a:defRPr/>
            </a:pPr>
            <a:fld id="{7F6149EB-80D5-4DD1-ABDE-344013508D1B}" type="datetimeFigureOut">
              <a:rPr lang="en-US"/>
              <a:pPr>
                <a:defRPr/>
              </a:pPr>
              <a:t>4/13/2011</a:t>
            </a:fld>
            <a:endParaRPr lang="en-AU"/>
          </a:p>
        </p:txBody>
      </p:sp>
      <p:sp>
        <p:nvSpPr>
          <p:cNvPr id="4" name="Footer Placeholder 3"/>
          <p:cNvSpPr>
            <a:spLocks noGrp="1"/>
          </p:cNvSpPr>
          <p:nvPr>
            <p:ph type="ftr" sz="quarter" idx="2"/>
          </p:nvPr>
        </p:nvSpPr>
        <p:spPr>
          <a:xfrm>
            <a:off x="1" y="8817903"/>
            <a:ext cx="3032336" cy="464185"/>
          </a:xfrm>
          <a:prstGeom prst="rect">
            <a:avLst/>
          </a:prstGeom>
        </p:spPr>
        <p:txBody>
          <a:bodyPr vert="horz" lIns="91440" tIns="45720" rIns="91440" bIns="45720" rtlCol="0" anchor="b"/>
          <a:lstStyle>
            <a:lvl1pPr algn="l" eaLnBrk="0" hangingPunct="0">
              <a:defRPr sz="1200"/>
            </a:lvl1pPr>
          </a:lstStyle>
          <a:p>
            <a:pPr>
              <a:defRPr/>
            </a:pPr>
            <a:endParaRPr lang="en-AU"/>
          </a:p>
        </p:txBody>
      </p:sp>
      <p:sp>
        <p:nvSpPr>
          <p:cNvPr id="5" name="Slide Number Placeholder 4"/>
          <p:cNvSpPr>
            <a:spLocks noGrp="1"/>
          </p:cNvSpPr>
          <p:nvPr>
            <p:ph type="sldNum" sz="quarter" idx="3"/>
          </p:nvPr>
        </p:nvSpPr>
        <p:spPr>
          <a:xfrm>
            <a:off x="3963745" y="8817903"/>
            <a:ext cx="3032336" cy="464185"/>
          </a:xfrm>
          <a:prstGeom prst="rect">
            <a:avLst/>
          </a:prstGeom>
        </p:spPr>
        <p:txBody>
          <a:bodyPr vert="horz" lIns="91440" tIns="45720" rIns="91440" bIns="45720" rtlCol="0" anchor="b"/>
          <a:lstStyle>
            <a:lvl1pPr algn="r" eaLnBrk="0" hangingPunct="0">
              <a:defRPr sz="1200"/>
            </a:lvl1pPr>
          </a:lstStyle>
          <a:p>
            <a:pPr>
              <a:defRPr/>
            </a:pPr>
            <a:fld id="{E085B127-85C2-4595-90AD-386452810357}" type="slidenum">
              <a:rPr lang="en-AU"/>
              <a:pPr>
                <a:defRPr/>
              </a:pPr>
              <a:t>‹#›</a:t>
            </a:fld>
            <a:endParaRPr lang="en-AU"/>
          </a:p>
        </p:txBody>
      </p:sp>
    </p:spTree>
    <p:extLst>
      <p:ext uri="{BB962C8B-B14F-4D97-AF65-F5344CB8AC3E}">
        <p14:creationId xmlns:p14="http://schemas.microsoft.com/office/powerpoint/2010/main" val="512678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2336" cy="464185"/>
          </a:xfrm>
          <a:prstGeom prst="rect">
            <a:avLst/>
          </a:prstGeom>
        </p:spPr>
        <p:txBody>
          <a:bodyPr vert="horz" lIns="91440" tIns="45720" rIns="91440" bIns="45720" rtlCol="0"/>
          <a:lstStyle>
            <a:lvl1pPr algn="l" eaLnBrk="0" hangingPunct="0">
              <a:defRPr sz="1200"/>
            </a:lvl1pPr>
          </a:lstStyle>
          <a:p>
            <a:pPr>
              <a:defRPr/>
            </a:pPr>
            <a:endParaRPr lang="en-AU"/>
          </a:p>
        </p:txBody>
      </p:sp>
      <p:sp>
        <p:nvSpPr>
          <p:cNvPr id="3" name="Date Placeholder 2"/>
          <p:cNvSpPr>
            <a:spLocks noGrp="1"/>
          </p:cNvSpPr>
          <p:nvPr>
            <p:ph type="dt" idx="1"/>
          </p:nvPr>
        </p:nvSpPr>
        <p:spPr>
          <a:xfrm>
            <a:off x="3963745" y="0"/>
            <a:ext cx="3032336" cy="464185"/>
          </a:xfrm>
          <a:prstGeom prst="rect">
            <a:avLst/>
          </a:prstGeom>
        </p:spPr>
        <p:txBody>
          <a:bodyPr vert="horz" lIns="91440" tIns="45720" rIns="91440" bIns="45720" rtlCol="0"/>
          <a:lstStyle>
            <a:lvl1pPr algn="r" eaLnBrk="0" hangingPunct="0">
              <a:defRPr sz="1200"/>
            </a:lvl1pPr>
          </a:lstStyle>
          <a:p>
            <a:pPr>
              <a:defRPr/>
            </a:pPr>
            <a:fld id="{FD0F1475-3558-4492-96A1-388B07F5C6E1}" type="datetimeFigureOut">
              <a:rPr lang="en-US"/>
              <a:pPr>
                <a:defRPr/>
              </a:pPr>
              <a:t>4/13/2011</a:t>
            </a:fld>
            <a:endParaRPr lang="en-AU"/>
          </a:p>
        </p:txBody>
      </p:sp>
      <p:sp>
        <p:nvSpPr>
          <p:cNvPr id="4" name="Slide Image Placeholder 3"/>
          <p:cNvSpPr>
            <a:spLocks noGrp="1" noRot="1" noChangeAspect="1"/>
          </p:cNvSpPr>
          <p:nvPr>
            <p:ph type="sldImg" idx="2"/>
          </p:nvPr>
        </p:nvSpPr>
        <p:spPr>
          <a:xfrm>
            <a:off x="1177925" y="695325"/>
            <a:ext cx="4641850" cy="3481388"/>
          </a:xfrm>
          <a:prstGeom prst="rect">
            <a:avLst/>
          </a:prstGeom>
          <a:noFill/>
          <a:ln w="12700">
            <a:solidFill>
              <a:prstClr val="black"/>
            </a:solidFill>
          </a:ln>
        </p:spPr>
        <p:txBody>
          <a:bodyPr vert="horz" lIns="91440" tIns="45720" rIns="91440" bIns="45720" rtlCol="0" anchor="ctr"/>
          <a:lstStyle/>
          <a:p>
            <a:pPr lvl="0"/>
            <a:endParaRPr lang="en-AU" noProof="0"/>
          </a:p>
        </p:txBody>
      </p:sp>
      <p:sp>
        <p:nvSpPr>
          <p:cNvPr id="5" name="Notes Placeholder 4"/>
          <p:cNvSpPr>
            <a:spLocks noGrp="1"/>
          </p:cNvSpPr>
          <p:nvPr>
            <p:ph type="body" sz="quarter" idx="3"/>
          </p:nvPr>
        </p:nvSpPr>
        <p:spPr>
          <a:xfrm>
            <a:off x="699770" y="4409758"/>
            <a:ext cx="5598160" cy="417766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AU" noProof="0"/>
          </a:p>
        </p:txBody>
      </p:sp>
      <p:sp>
        <p:nvSpPr>
          <p:cNvPr id="6" name="Footer Placeholder 5"/>
          <p:cNvSpPr>
            <a:spLocks noGrp="1"/>
          </p:cNvSpPr>
          <p:nvPr>
            <p:ph type="ftr" sz="quarter" idx="4"/>
          </p:nvPr>
        </p:nvSpPr>
        <p:spPr>
          <a:xfrm>
            <a:off x="1" y="8817903"/>
            <a:ext cx="3032336" cy="464185"/>
          </a:xfrm>
          <a:prstGeom prst="rect">
            <a:avLst/>
          </a:prstGeom>
        </p:spPr>
        <p:txBody>
          <a:bodyPr vert="horz" lIns="91440" tIns="45720" rIns="91440" bIns="45720" rtlCol="0" anchor="b"/>
          <a:lstStyle>
            <a:lvl1pPr algn="l" eaLnBrk="0" hangingPunct="0">
              <a:defRPr sz="1200"/>
            </a:lvl1pPr>
          </a:lstStyle>
          <a:p>
            <a:pPr>
              <a:defRPr/>
            </a:pPr>
            <a:endParaRPr lang="en-AU"/>
          </a:p>
        </p:txBody>
      </p:sp>
      <p:sp>
        <p:nvSpPr>
          <p:cNvPr id="7" name="Slide Number Placeholder 6"/>
          <p:cNvSpPr>
            <a:spLocks noGrp="1"/>
          </p:cNvSpPr>
          <p:nvPr>
            <p:ph type="sldNum" sz="quarter" idx="5"/>
          </p:nvPr>
        </p:nvSpPr>
        <p:spPr>
          <a:xfrm>
            <a:off x="3963745" y="8817903"/>
            <a:ext cx="3032336" cy="464185"/>
          </a:xfrm>
          <a:prstGeom prst="rect">
            <a:avLst/>
          </a:prstGeom>
        </p:spPr>
        <p:txBody>
          <a:bodyPr vert="horz" lIns="91440" tIns="45720" rIns="91440" bIns="45720" rtlCol="0" anchor="b"/>
          <a:lstStyle>
            <a:lvl1pPr algn="r" eaLnBrk="0" hangingPunct="0">
              <a:defRPr sz="1200"/>
            </a:lvl1pPr>
          </a:lstStyle>
          <a:p>
            <a:pPr>
              <a:defRPr/>
            </a:pPr>
            <a:fld id="{30124D5C-3F22-435D-B174-668187C5F464}" type="slidenum">
              <a:rPr lang="en-AU"/>
              <a:pPr>
                <a:defRPr/>
              </a:pPr>
              <a:t>‹#›</a:t>
            </a:fld>
            <a:endParaRPr lang="en-AU"/>
          </a:p>
        </p:txBody>
      </p:sp>
    </p:spTree>
    <p:extLst>
      <p:ext uri="{BB962C8B-B14F-4D97-AF65-F5344CB8AC3E}">
        <p14:creationId xmlns:p14="http://schemas.microsoft.com/office/powerpoint/2010/main" val="14785549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eaLnBrk="1" hangingPunct="1">
              <a:spcBef>
                <a:spcPct val="0"/>
              </a:spcBef>
              <a:buFont typeface="Arial" pitchFamily="34" charset="0"/>
              <a:buNone/>
            </a:pPr>
            <a:r>
              <a:rPr lang="en-AU" dirty="0" smtClean="0"/>
              <a:t>Good morning!</a:t>
            </a:r>
          </a:p>
          <a:p>
            <a:pPr marL="0" indent="0" eaLnBrk="1" hangingPunct="1">
              <a:spcBef>
                <a:spcPct val="0"/>
              </a:spcBef>
              <a:buFont typeface="Arial" pitchFamily="34" charset="0"/>
              <a:buNone/>
            </a:pPr>
            <a:r>
              <a:rPr lang="en-AU" dirty="0" smtClean="0"/>
              <a:t>My name is Kent Wootton</a:t>
            </a:r>
            <a:r>
              <a:rPr lang="en-AU" baseline="0" dirty="0" smtClean="0"/>
              <a:t> and I am a PhD student at the University of Melbourne</a:t>
            </a:r>
          </a:p>
          <a:p>
            <a:pPr marL="0" marR="0" indent="0" algn="l" defTabSz="914400" rtl="0" eaLnBrk="1" fontAlgn="base" latinLnBrk="0" hangingPunct="1">
              <a:lnSpc>
                <a:spcPct val="100000"/>
              </a:lnSpc>
              <a:spcBef>
                <a:spcPct val="0"/>
              </a:spcBef>
              <a:spcAft>
                <a:spcPct val="0"/>
              </a:spcAft>
              <a:buClrTx/>
              <a:buSzTx/>
              <a:buFont typeface="Arial" pitchFamily="34" charset="0"/>
              <a:buNone/>
              <a:tabLst/>
              <a:defRPr/>
            </a:pPr>
            <a:r>
              <a:rPr lang="en-AU" baseline="0" dirty="0" smtClean="0"/>
              <a:t>Where I am supervised by </a:t>
            </a:r>
          </a:p>
          <a:p>
            <a:pPr marL="0" marR="0" indent="0" algn="l" defTabSz="914400" rtl="0" eaLnBrk="1" fontAlgn="base" latinLnBrk="0" hangingPunct="1">
              <a:lnSpc>
                <a:spcPct val="100000"/>
              </a:lnSpc>
              <a:spcBef>
                <a:spcPct val="0"/>
              </a:spcBef>
              <a:spcAft>
                <a:spcPct val="0"/>
              </a:spcAft>
              <a:buClrTx/>
              <a:buSzTx/>
              <a:buFont typeface="Arial" pitchFamily="34" charset="0"/>
              <a:buNone/>
              <a:tabLst/>
              <a:defRPr/>
            </a:pPr>
            <a:r>
              <a:rPr lang="en-AU" baseline="0" dirty="0" smtClean="0"/>
              <a:t>Roger </a:t>
            </a:r>
            <a:r>
              <a:rPr lang="en-AU" baseline="0" dirty="0" err="1" smtClean="0"/>
              <a:t>Rassool</a:t>
            </a:r>
            <a:r>
              <a:rPr lang="en-AU" baseline="0" dirty="0" smtClean="0"/>
              <a:t> in the Experimental Particle Physics Group</a:t>
            </a:r>
          </a:p>
          <a:p>
            <a:pPr marL="0" marR="0" indent="0" algn="l" defTabSz="914400" rtl="0" eaLnBrk="1" fontAlgn="base" latinLnBrk="0" hangingPunct="1">
              <a:lnSpc>
                <a:spcPct val="100000"/>
              </a:lnSpc>
              <a:spcBef>
                <a:spcPct val="0"/>
              </a:spcBef>
              <a:spcAft>
                <a:spcPct val="0"/>
              </a:spcAft>
              <a:buClrTx/>
              <a:buSzTx/>
              <a:buFont typeface="Arial" pitchFamily="34" charset="0"/>
              <a:buNone/>
              <a:tabLst/>
              <a:defRPr/>
            </a:pPr>
            <a:endParaRPr lang="en-AU" baseline="0" dirty="0" smtClean="0"/>
          </a:p>
          <a:p>
            <a:pPr marL="0" marR="0" indent="0" algn="l" defTabSz="914400" rtl="0" eaLnBrk="1" fontAlgn="base" latinLnBrk="0" hangingPunct="1">
              <a:lnSpc>
                <a:spcPct val="100000"/>
              </a:lnSpc>
              <a:spcBef>
                <a:spcPct val="0"/>
              </a:spcBef>
              <a:spcAft>
                <a:spcPct val="0"/>
              </a:spcAft>
              <a:buClrTx/>
              <a:buSzTx/>
              <a:buFont typeface="Arial" pitchFamily="34" charset="0"/>
              <a:buNone/>
              <a:tabLst/>
              <a:defRPr/>
            </a:pPr>
            <a:r>
              <a:rPr lang="en-AU" baseline="0" dirty="0" smtClean="0"/>
              <a:t>My Co supervisors are </a:t>
            </a:r>
          </a:p>
          <a:p>
            <a:pPr marL="0" indent="0" eaLnBrk="1" hangingPunct="1">
              <a:spcBef>
                <a:spcPct val="0"/>
              </a:spcBef>
              <a:buFont typeface="Arial" pitchFamily="34" charset="0"/>
              <a:buNone/>
            </a:pPr>
            <a:r>
              <a:rPr lang="en-AU" baseline="0" dirty="0" smtClean="0"/>
              <a:t>Mark Boland at the Australian Synchrotron and </a:t>
            </a:r>
            <a:r>
              <a:rPr lang="en-AU" baseline="0" dirty="0" err="1" smtClean="0"/>
              <a:t>Ioannis</a:t>
            </a:r>
            <a:r>
              <a:rPr lang="en-AU" baseline="0" dirty="0" smtClean="0"/>
              <a:t> </a:t>
            </a:r>
            <a:r>
              <a:rPr lang="en-AU" baseline="0" dirty="0" err="1" smtClean="0"/>
              <a:t>Papaphilippou</a:t>
            </a:r>
            <a:r>
              <a:rPr lang="en-AU" baseline="0" dirty="0" smtClean="0"/>
              <a:t> at CERN</a:t>
            </a:r>
          </a:p>
          <a:p>
            <a:pPr marL="0" marR="0" indent="0" algn="l" defTabSz="914400" rtl="0" eaLnBrk="1" fontAlgn="base" latinLnBrk="0" hangingPunct="1">
              <a:lnSpc>
                <a:spcPct val="100000"/>
              </a:lnSpc>
              <a:spcBef>
                <a:spcPct val="0"/>
              </a:spcBef>
              <a:spcAft>
                <a:spcPct val="0"/>
              </a:spcAft>
              <a:buClrTx/>
              <a:buSzTx/>
              <a:buFont typeface="Arial" pitchFamily="34" charset="0"/>
              <a:buNone/>
              <a:tabLst/>
              <a:defRPr/>
            </a:pPr>
            <a:endParaRPr lang="en-AU" baseline="0" dirty="0" smtClean="0"/>
          </a:p>
          <a:p>
            <a:pPr marL="0" marR="0" indent="0" algn="l" defTabSz="914400" rtl="0" eaLnBrk="1" fontAlgn="base" latinLnBrk="0" hangingPunct="1">
              <a:lnSpc>
                <a:spcPct val="100000"/>
              </a:lnSpc>
              <a:spcBef>
                <a:spcPct val="0"/>
              </a:spcBef>
              <a:spcAft>
                <a:spcPct val="0"/>
              </a:spcAft>
              <a:buClrTx/>
              <a:buSzTx/>
              <a:buFont typeface="Arial" pitchFamily="34" charset="0"/>
              <a:buNone/>
              <a:tabLst/>
              <a:defRPr/>
            </a:pPr>
            <a:r>
              <a:rPr lang="en-AU" baseline="0" dirty="0" smtClean="0"/>
              <a:t>Today I am presenting to you my confirmation talk entitled “</a:t>
            </a:r>
            <a:r>
              <a:rPr lang="en-AU" dirty="0" smtClean="0"/>
              <a:t>Design of the CLIC Main Damping Ring lattice for low </a:t>
            </a:r>
            <a:r>
              <a:rPr lang="en-AU" dirty="0" err="1" smtClean="0"/>
              <a:t>emittance</a:t>
            </a:r>
            <a:r>
              <a:rPr lang="en-AU" dirty="0" smtClean="0"/>
              <a:t>”</a:t>
            </a:r>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E3DEB447-4D43-48CB-8B1B-B202007BB2D6}" type="slidenum">
              <a:rPr lang="en-AU" sz="1200" smtClean="0"/>
              <a:pPr/>
              <a:t>1</a:t>
            </a:fld>
            <a:endParaRPr lang="en-AU" sz="12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Measurements</a:t>
            </a:r>
            <a:r>
              <a:rPr lang="en-AU" baseline="0" dirty="0" smtClean="0"/>
              <a:t> of the Australian Synchrotron storage ring </a:t>
            </a:r>
            <a:r>
              <a:rPr lang="en-AU" baseline="0" dirty="0" err="1" smtClean="0"/>
              <a:t>emittance</a:t>
            </a:r>
            <a:r>
              <a:rPr lang="en-AU" baseline="0" dirty="0" smtClean="0"/>
              <a:t> have been made using a synchrotron radiation interferometer. The interferometer is based on </a:t>
            </a:r>
            <a:r>
              <a:rPr lang="en-AU" baseline="0" dirty="0" err="1" smtClean="0"/>
              <a:t>Mitsuhashi’s</a:t>
            </a:r>
            <a:r>
              <a:rPr lang="en-AU" baseline="0" dirty="0" smtClean="0"/>
              <a:t> synchrotron radiation interferometer, after Michelson’s double slit stellar interferometer.</a:t>
            </a:r>
          </a:p>
          <a:p>
            <a:endParaRPr lang="en-AU" baseline="0" dirty="0" smtClean="0"/>
          </a:p>
          <a:p>
            <a:r>
              <a:rPr lang="en-AU" baseline="0" dirty="0" smtClean="0"/>
              <a:t>Illustrated here is the interferometer I designed for my honours project. This arrangement shows two single slits, each mounted on separate linear translation stages for independent motion. The </a:t>
            </a:r>
            <a:r>
              <a:rPr lang="en-AU" baseline="0" dirty="0" err="1" smtClean="0"/>
              <a:t>interferogram</a:t>
            </a:r>
            <a:r>
              <a:rPr lang="en-AU" baseline="0" dirty="0" smtClean="0"/>
              <a:t> resulting from illumination of the double slits by an extended, thermal source is shown in the left plots, with a cross-section illustrated. A high-coherence </a:t>
            </a:r>
            <a:r>
              <a:rPr lang="en-AU" baseline="0" dirty="0" err="1" smtClean="0"/>
              <a:t>wavefield</a:t>
            </a:r>
            <a:r>
              <a:rPr lang="en-AU" baseline="0" dirty="0" smtClean="0"/>
              <a:t> results on propagation from a narrow source at a long distance, giving a fringe visibility approaching unity.</a:t>
            </a:r>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10</a:t>
            </a:fld>
            <a:endParaRPr lang="en-AU"/>
          </a:p>
        </p:txBody>
      </p:sp>
    </p:spTree>
    <p:extLst>
      <p:ext uri="{BB962C8B-B14F-4D97-AF65-F5344CB8AC3E}">
        <p14:creationId xmlns:p14="http://schemas.microsoft.com/office/powerpoint/2010/main" val="42398335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AU" dirty="0" smtClean="0"/>
              <a:t>The interferometer was calibrated by measuring the diameter of pinhole sources. This plot illustrates the variation of fringe visibility with slit separation, for various hard-edged</a:t>
            </a:r>
            <a:r>
              <a:rPr lang="en-AU" baseline="0" dirty="0" smtClean="0"/>
              <a:t> pinhole sources. The profile of visibility with slit separation is given by the Fourier transform of the transverse source size. Shown here is the measurement of 15, 38 and 171 micron pinholes.</a:t>
            </a:r>
            <a:endParaRPr lang="en-AU" dirty="0" smtClean="0"/>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11</a:t>
            </a:fld>
            <a:endParaRPr lang="en-AU"/>
          </a:p>
        </p:txBody>
      </p:sp>
    </p:spTree>
    <p:extLst>
      <p:ext uri="{BB962C8B-B14F-4D97-AF65-F5344CB8AC3E}">
        <p14:creationId xmlns:p14="http://schemas.microsoft.com/office/powerpoint/2010/main" val="21278094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I have made measurements</a:t>
            </a:r>
            <a:r>
              <a:rPr lang="en-AU" baseline="0" dirty="0" smtClean="0"/>
              <a:t> </a:t>
            </a:r>
            <a:r>
              <a:rPr lang="en-AU" dirty="0" smtClean="0"/>
              <a:t>with the interferometer in the calibration of the X-ray diagnostic</a:t>
            </a:r>
            <a:r>
              <a:rPr lang="en-AU" baseline="0" dirty="0" smtClean="0"/>
              <a:t> pinhole camera. Shown here is the measured electron beam source size, with variation in the </a:t>
            </a:r>
            <a:r>
              <a:rPr lang="en-AU" baseline="0" dirty="0" err="1" smtClean="0"/>
              <a:t>emittance</a:t>
            </a:r>
            <a:r>
              <a:rPr lang="en-AU" baseline="0" dirty="0" smtClean="0"/>
              <a:t> ratio.</a:t>
            </a:r>
          </a:p>
          <a:p>
            <a:endParaRPr lang="en-AU" baseline="0" dirty="0" smtClean="0"/>
          </a:p>
          <a:p>
            <a:r>
              <a:rPr lang="en-AU" baseline="0" dirty="0" smtClean="0"/>
              <a:t>It can be seen that the resolution of the pinhole camera is about 5 um, compared with approximately 2 um resolution of the interferometer</a:t>
            </a:r>
          </a:p>
          <a:p>
            <a:endParaRPr lang="en-AU" baseline="0" dirty="0" smtClean="0"/>
          </a:p>
          <a:p>
            <a:r>
              <a:rPr lang="en-AU" baseline="0" dirty="0" smtClean="0"/>
              <a:t>A minimum vertical beam size of approximately 40 microns is possible with the interferometer. For the X-ray pinhole camera, the measured vertical </a:t>
            </a:r>
            <a:r>
              <a:rPr lang="en-AU" baseline="0" dirty="0" err="1" smtClean="0"/>
              <a:t>beamsize</a:t>
            </a:r>
            <a:r>
              <a:rPr lang="en-AU" baseline="0" dirty="0" smtClean="0"/>
              <a:t> is the electron beam size convolved with the point-spread function of the finite dimension pinhole. This limits the minimum measurable beam size, as we see on the next slide.</a:t>
            </a:r>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12</a:t>
            </a:fld>
            <a:endParaRPr lang="en-AU"/>
          </a:p>
        </p:txBody>
      </p:sp>
    </p:spTree>
    <p:extLst>
      <p:ext uri="{BB962C8B-B14F-4D97-AF65-F5344CB8AC3E}">
        <p14:creationId xmlns:p14="http://schemas.microsoft.com/office/powerpoint/2010/main" val="4386775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The original motivation</a:t>
            </a:r>
            <a:r>
              <a:rPr lang="en-AU" baseline="0" dirty="0" smtClean="0"/>
              <a:t> for measurement of the storage ring minimum vertical </a:t>
            </a:r>
            <a:r>
              <a:rPr lang="en-AU" baseline="0" dirty="0" err="1" smtClean="0"/>
              <a:t>emittance</a:t>
            </a:r>
            <a:r>
              <a:rPr lang="en-AU" baseline="0" dirty="0" smtClean="0"/>
              <a:t> was the Quantum-LOVE prize: the quantum limit of vertical </a:t>
            </a:r>
            <a:r>
              <a:rPr lang="en-AU" baseline="0" dirty="0" err="1" smtClean="0"/>
              <a:t>emittance</a:t>
            </a:r>
            <a:r>
              <a:rPr lang="en-AU" baseline="0" dirty="0" smtClean="0"/>
              <a:t>. While the convolution of the electron beam size and diffractive pinhole prevented an accurate measurement of the electron beam source size, the XDB pinhole camera was reliably used in the measurement of the rotation of the beam ellipse. Shown here is the rotation of the beam ellipse over a range of </a:t>
            </a:r>
            <a:r>
              <a:rPr lang="en-AU" baseline="0" dirty="0" err="1" smtClean="0"/>
              <a:t>emittance</a:t>
            </a:r>
            <a:r>
              <a:rPr lang="en-AU" baseline="0" dirty="0" smtClean="0"/>
              <a:t> ratios. The measured data is shown in blue, the LOCO model in red, with lines to guide the eye.</a:t>
            </a:r>
          </a:p>
          <a:p>
            <a:endParaRPr lang="en-AU" baseline="0" dirty="0" smtClean="0"/>
          </a:p>
          <a:p>
            <a:r>
              <a:rPr lang="en-AU" baseline="0" dirty="0" smtClean="0"/>
              <a:t>This shows the zero-bunch current limit of vertical </a:t>
            </a:r>
            <a:r>
              <a:rPr lang="en-AU" baseline="0" dirty="0" err="1" smtClean="0"/>
              <a:t>emittance</a:t>
            </a:r>
            <a:r>
              <a:rPr lang="en-AU" baseline="0" dirty="0" smtClean="0"/>
              <a:t>. I have made preliminary measurements using the interferometer of the increase in beam size of a single bunch, with increasing bunch population, for high chromaticity settings (blue) and low chromaticity settings (red). The interferometer is useful at a low stored current of 10mA. The interpretation of these results is that the </a:t>
            </a:r>
            <a:r>
              <a:rPr lang="en-AU" baseline="0" dirty="0" err="1" smtClean="0"/>
              <a:t>emittance</a:t>
            </a:r>
            <a:r>
              <a:rPr lang="en-AU" baseline="0" dirty="0" smtClean="0"/>
              <a:t> volume is increasing in dimensions that were unmeasured, including the horizontal and longitudinal.</a:t>
            </a:r>
          </a:p>
          <a:p>
            <a:endParaRPr lang="en-AU" baseline="0" dirty="0" smtClean="0"/>
          </a:p>
          <a:p>
            <a:r>
              <a:rPr lang="en-AU" dirty="0" smtClean="0"/>
              <a:t>As</a:t>
            </a:r>
            <a:r>
              <a:rPr lang="en-AU" baseline="0" dirty="0" smtClean="0"/>
              <a:t> the RF voltage cannot be further increased, achieving high IBS bunch densities requires operation of the storage ring at energies below 3 </a:t>
            </a:r>
            <a:r>
              <a:rPr lang="en-AU" baseline="0" dirty="0" err="1" smtClean="0"/>
              <a:t>GeV</a:t>
            </a:r>
            <a:r>
              <a:rPr lang="en-AU" baseline="0" dirty="0" smtClean="0"/>
              <a:t>. Eugene and I have developed ramp tables for the storage ring, allowing us to ramp the storage ring from 3.0 down to 1.5 </a:t>
            </a:r>
            <a:r>
              <a:rPr lang="en-AU" baseline="0" dirty="0" err="1" smtClean="0"/>
              <a:t>GeV</a:t>
            </a:r>
            <a:r>
              <a:rPr lang="en-AU" baseline="0" dirty="0" smtClean="0"/>
              <a:t>. In this way, the bunch length will be decreased.</a:t>
            </a:r>
          </a:p>
          <a:p>
            <a:endParaRPr lang="en-AU" baseline="0" dirty="0" smtClean="0"/>
          </a:p>
          <a:p>
            <a:r>
              <a:rPr lang="en-AU" dirty="0" smtClean="0"/>
              <a:t>But how do you measure the energy?</a:t>
            </a:r>
            <a:endParaRPr lang="en-AU" dirty="0"/>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13</a:t>
            </a:fld>
            <a:endParaRPr lang="en-AU"/>
          </a:p>
        </p:txBody>
      </p:sp>
    </p:spTree>
    <p:extLst>
      <p:ext uri="{BB962C8B-B14F-4D97-AF65-F5344CB8AC3E}">
        <p14:creationId xmlns:p14="http://schemas.microsoft.com/office/powerpoint/2010/main" val="21754354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effectLst/>
              </a:rPr>
              <a:t>The</a:t>
            </a:r>
            <a:r>
              <a:rPr lang="en-AU" baseline="0" dirty="0" smtClean="0">
                <a:effectLst/>
              </a:rPr>
              <a:t> precision measurement of the beam energy was achieved using the technique of spin resonant depolarisation. Throughout 2010, I worked with Masters’ student Harris </a:t>
            </a:r>
            <a:r>
              <a:rPr lang="en-AU" baseline="0" dirty="0" err="1" smtClean="0">
                <a:effectLst/>
              </a:rPr>
              <a:t>Panopoulos</a:t>
            </a:r>
            <a:r>
              <a:rPr lang="en-AU" baseline="0" dirty="0" smtClean="0">
                <a:effectLst/>
              </a:rPr>
              <a:t> in the measurement of the beam energy.</a:t>
            </a:r>
            <a:endParaRPr lang="en-AU" dirty="0" smtClean="0">
              <a:effectLst/>
            </a:endParaRPr>
          </a:p>
          <a:p>
            <a:endParaRPr lang="en-AU" dirty="0" smtClean="0">
              <a:effectLst/>
            </a:endParaRPr>
          </a:p>
          <a:p>
            <a:r>
              <a:rPr lang="en-AU" dirty="0" smtClean="0">
                <a:effectLst/>
              </a:rPr>
              <a:t>This</a:t>
            </a:r>
            <a:r>
              <a:rPr lang="en-AU" baseline="0" dirty="0" smtClean="0">
                <a:effectLst/>
              </a:rPr>
              <a:t> figure illustrates technique of resonant electron spin depolarisation. Under the influence of a uniform bending field, the random initial orientations of electron and positron magnetic moments tends to align anti-parallel or parallel to the field, with a precession rate which is the product of the anomalous magnetic moment of the electron (measured to precision in the 12</a:t>
            </a:r>
            <a:r>
              <a:rPr lang="en-AU" baseline="30000" dirty="0" smtClean="0">
                <a:effectLst/>
              </a:rPr>
              <a:t>th</a:t>
            </a:r>
            <a:r>
              <a:rPr lang="en-AU" baseline="0" dirty="0" smtClean="0">
                <a:effectLst/>
              </a:rPr>
              <a:t> significant figure), and the relativistic gamma. The spin vector can be rotated with a resonant series of kicks from a transverse magnetic field, reducing the polarisation.</a:t>
            </a:r>
            <a:endParaRPr lang="en-AU" dirty="0"/>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14</a:t>
            </a:fld>
            <a:endParaRPr lang="en-AU"/>
          </a:p>
        </p:txBody>
      </p:sp>
    </p:spTree>
    <p:extLst>
      <p:ext uri="{BB962C8B-B14F-4D97-AF65-F5344CB8AC3E}">
        <p14:creationId xmlns:p14="http://schemas.microsoft.com/office/powerpoint/2010/main" val="12255637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And</a:t>
            </a:r>
            <a:r>
              <a:rPr lang="en-AU" baseline="0" dirty="0" smtClean="0"/>
              <a:t> using this technique, the beam energy was measured accurate to the sixth significant figure.</a:t>
            </a:r>
          </a:p>
          <a:p>
            <a:endParaRPr lang="en-AU" baseline="0" dirty="0" smtClean="0"/>
          </a:p>
          <a:p>
            <a:r>
              <a:rPr lang="en-AU" baseline="0" dirty="0" smtClean="0"/>
              <a:t>Shown here is the first resonant depolarisation, where the increase in counts highlighted in red, indicates the loss in polarisation of the beam.</a:t>
            </a:r>
          </a:p>
          <a:p>
            <a:endParaRPr lang="en-AU" baseline="0" dirty="0" smtClean="0"/>
          </a:p>
          <a:p>
            <a:r>
              <a:rPr lang="en-AU" baseline="0" dirty="0" smtClean="0"/>
              <a:t>By varying the RF frequency, we were able to measure the momentum compaction factor, accurate to three significant figures.</a:t>
            </a:r>
            <a:endParaRPr lang="en-AU" dirty="0"/>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15</a:t>
            </a:fld>
            <a:endParaRPr lang="en-AU"/>
          </a:p>
        </p:txBody>
      </p:sp>
    </p:spTree>
    <p:extLst>
      <p:ext uri="{BB962C8B-B14F-4D97-AF65-F5344CB8AC3E}">
        <p14:creationId xmlns:p14="http://schemas.microsoft.com/office/powerpoint/2010/main" val="21663328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16</a:t>
            </a:fld>
            <a:endParaRPr lang="en-AU"/>
          </a:p>
        </p:txBody>
      </p:sp>
    </p:spTree>
    <p:extLst>
      <p:ext uri="{BB962C8B-B14F-4D97-AF65-F5344CB8AC3E}">
        <p14:creationId xmlns:p14="http://schemas.microsoft.com/office/powerpoint/2010/main" val="15571170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17</a:t>
            </a:fld>
            <a:endParaRPr lang="en-AU"/>
          </a:p>
        </p:txBody>
      </p:sp>
    </p:spTree>
    <p:extLst>
      <p:ext uri="{BB962C8B-B14F-4D97-AF65-F5344CB8AC3E}">
        <p14:creationId xmlns:p14="http://schemas.microsoft.com/office/powerpoint/2010/main" val="4106105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18</a:t>
            </a:fld>
            <a:endParaRPr lang="en-AU"/>
          </a:p>
        </p:txBody>
      </p:sp>
    </p:spTree>
    <p:extLst>
      <p:ext uri="{BB962C8B-B14F-4D97-AF65-F5344CB8AC3E}">
        <p14:creationId xmlns:p14="http://schemas.microsoft.com/office/powerpoint/2010/main" val="14939546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19</a:t>
            </a:fld>
            <a:endParaRPr lang="en-AU"/>
          </a:p>
        </p:txBody>
      </p:sp>
    </p:spTree>
    <p:extLst>
      <p:ext uri="{BB962C8B-B14F-4D97-AF65-F5344CB8AC3E}">
        <p14:creationId xmlns:p14="http://schemas.microsoft.com/office/powerpoint/2010/main" val="3267333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defRPr/>
            </a:pPr>
            <a:r>
              <a:rPr lang="en-AU" baseline="0" dirty="0" smtClean="0"/>
              <a:t>The aim of my research is to demonstrate the feasibility of an ultra-low </a:t>
            </a:r>
            <a:r>
              <a:rPr lang="en-AU" baseline="0" dirty="0" err="1" smtClean="0"/>
              <a:t>emittance</a:t>
            </a:r>
            <a:r>
              <a:rPr lang="en-AU" baseline="0" dirty="0" smtClean="0"/>
              <a:t> damping ring for the CLIC linear accelerator. In this talk I will outline my progress so far and the plans for the next year of my PhD research.</a:t>
            </a:r>
          </a:p>
          <a:p>
            <a:pPr marL="0" indent="0" eaLnBrk="1" hangingPunct="1">
              <a:spcBef>
                <a:spcPct val="0"/>
              </a:spcBef>
              <a:buFont typeface="Arial" pitchFamily="34" charset="0"/>
              <a:buNone/>
            </a:pPr>
            <a:endParaRPr lang="en-AU" baseline="0" dirty="0" smtClean="0"/>
          </a:p>
          <a:p>
            <a:pPr eaLnBrk="1" hangingPunct="1">
              <a:spcBef>
                <a:spcPct val="0"/>
              </a:spcBef>
            </a:pPr>
            <a:r>
              <a:rPr lang="en-AU" dirty="0" smtClean="0"/>
              <a:t>In order to demonstrate the feasibility of the 1 pm vertical </a:t>
            </a:r>
            <a:r>
              <a:rPr lang="en-AU" dirty="0" err="1" smtClean="0"/>
              <a:t>emittance</a:t>
            </a:r>
            <a:r>
              <a:rPr lang="en-AU" dirty="0" smtClean="0"/>
              <a:t> called for in the CLIC design, I have embarked on an</a:t>
            </a:r>
            <a:r>
              <a:rPr lang="en-AU" baseline="0" dirty="0" smtClean="0"/>
              <a:t> experimental and modelling program at the Australian Synchrotron.</a:t>
            </a:r>
          </a:p>
          <a:p>
            <a:pPr eaLnBrk="1" hangingPunct="1">
              <a:spcBef>
                <a:spcPct val="0"/>
              </a:spcBef>
            </a:pPr>
            <a:endParaRPr lang="en-AU" baseline="0" dirty="0" smtClean="0"/>
          </a:p>
          <a:p>
            <a:pPr eaLnBrk="1" hangingPunct="1">
              <a:spcBef>
                <a:spcPct val="0"/>
              </a:spcBef>
            </a:pPr>
            <a:r>
              <a:rPr lang="en-AU" baseline="0" dirty="0" smtClean="0"/>
              <a:t>Using the 3 </a:t>
            </a:r>
            <a:r>
              <a:rPr lang="en-AU" baseline="0" dirty="0" err="1" smtClean="0"/>
              <a:t>GeV</a:t>
            </a:r>
            <a:r>
              <a:rPr lang="en-AU" baseline="0" dirty="0" smtClean="0"/>
              <a:t> electron storage ring as a test bed, I have conducted experiments to measure the beam profile to determine the vertical </a:t>
            </a:r>
            <a:r>
              <a:rPr lang="en-AU" baseline="0" dirty="0" err="1" smtClean="0"/>
              <a:t>emittance</a:t>
            </a:r>
            <a:r>
              <a:rPr lang="en-AU" baseline="0" dirty="0" smtClean="0"/>
              <a:t> as part of a low </a:t>
            </a:r>
            <a:r>
              <a:rPr lang="en-AU" baseline="0" dirty="0" err="1" smtClean="0"/>
              <a:t>emittance</a:t>
            </a:r>
            <a:r>
              <a:rPr lang="en-AU" baseline="0" dirty="0" smtClean="0"/>
              <a:t> tuning study. I also made a precise measurement of the beam energy which allowed me to calibrate the lattice model.</a:t>
            </a:r>
            <a:endParaRPr lang="en-AU" dirty="0" smtClean="0"/>
          </a:p>
          <a:p>
            <a:pPr eaLnBrk="1" hangingPunct="1">
              <a:spcBef>
                <a:spcPct val="0"/>
              </a:spcBef>
            </a:pPr>
            <a:endParaRPr lang="en-AU" dirty="0" smtClean="0"/>
          </a:p>
          <a:p>
            <a:pPr eaLnBrk="1" hangingPunct="1">
              <a:spcBef>
                <a:spcPct val="0"/>
              </a:spcBef>
            </a:pPr>
            <a:r>
              <a:rPr lang="en-AU" dirty="0" smtClean="0"/>
              <a:t>In</a:t>
            </a:r>
            <a:r>
              <a:rPr lang="en-AU" baseline="0" dirty="0" smtClean="0"/>
              <a:t> parallel to the experimental program I have been developing the skills to modelling a damping ring lattice using MADX and related software tools. Building on the existing lattice from the CLIC damping ring working group I have modelled the alignment tolerances and identified the magnets to which the vertical </a:t>
            </a:r>
            <a:r>
              <a:rPr lang="en-AU" baseline="0" dirty="0" err="1" smtClean="0"/>
              <a:t>emittance</a:t>
            </a:r>
            <a:r>
              <a:rPr lang="en-AU" baseline="0" dirty="0" smtClean="0"/>
              <a:t> is most sensitive. I have also started to look at the effect of misalignments on the dynamic aperture of the damping ring. My goal is to get these modelling results to a stage that they can be included in the CDR due later this year.</a:t>
            </a:r>
            <a:endParaRPr lang="en-AU" dirty="0"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7973CC23-0BED-4B88-9A99-1E8522082F4A}" type="slidenum">
              <a:rPr lang="en-AU" sz="1200" smtClean="0"/>
              <a:pPr/>
              <a:t>2</a:t>
            </a:fld>
            <a:endParaRPr lang="en-AU" sz="120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20</a:t>
            </a:fld>
            <a:endParaRPr lang="en-AU"/>
          </a:p>
        </p:txBody>
      </p:sp>
    </p:spTree>
    <p:extLst>
      <p:ext uri="{BB962C8B-B14F-4D97-AF65-F5344CB8AC3E}">
        <p14:creationId xmlns:p14="http://schemas.microsoft.com/office/powerpoint/2010/main" val="11757641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 next step</a:t>
            </a:r>
            <a:r>
              <a:rPr lang="en-AU" baseline="0" dirty="0" smtClean="0"/>
              <a:t> in this work is to introduce corrector magnets and beam position monitors into the lattice.</a:t>
            </a:r>
            <a:endParaRPr lang="en-AU" dirty="0"/>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21</a:t>
            </a:fld>
            <a:endParaRPr lang="en-AU"/>
          </a:p>
        </p:txBody>
      </p:sp>
    </p:spTree>
    <p:extLst>
      <p:ext uri="{BB962C8B-B14F-4D97-AF65-F5344CB8AC3E}">
        <p14:creationId xmlns:p14="http://schemas.microsoft.com/office/powerpoint/2010/main" val="14017152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Survival plot,</a:t>
            </a:r>
            <a:r>
              <a:rPr lang="en-AU" baseline="0" dirty="0" smtClean="0"/>
              <a:t> at injection, on momentum.</a:t>
            </a:r>
          </a:p>
          <a:p>
            <a:endParaRPr lang="en-AU" baseline="0" dirty="0" smtClean="0"/>
          </a:p>
          <a:p>
            <a:r>
              <a:rPr lang="en-AU" baseline="0" dirty="0" smtClean="0"/>
              <a:t>The aperture of this lattice is small due to strong </a:t>
            </a:r>
            <a:r>
              <a:rPr lang="en-AU" baseline="0" dirty="0" err="1" smtClean="0"/>
              <a:t>sextupoles</a:t>
            </a:r>
            <a:r>
              <a:rPr lang="en-AU" baseline="0" dirty="0" smtClean="0"/>
              <a:t> and wigglers. The aperture need not be large, because </a:t>
            </a:r>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22</a:t>
            </a:fld>
            <a:endParaRPr lang="en-AU"/>
          </a:p>
        </p:txBody>
      </p:sp>
    </p:spTree>
    <p:extLst>
      <p:ext uri="{BB962C8B-B14F-4D97-AF65-F5344CB8AC3E}">
        <p14:creationId xmlns:p14="http://schemas.microsoft.com/office/powerpoint/2010/main" val="2701894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I’m also working on my own</a:t>
            </a:r>
            <a:r>
              <a:rPr lang="en-AU" baseline="0" dirty="0" smtClean="0"/>
              <a:t> DBA damping ring lattice. I believe that the benefits of increased symmetry outweigh the cost from the increased equilibrium horizontal </a:t>
            </a:r>
            <a:r>
              <a:rPr lang="en-AU" baseline="0" dirty="0" err="1" smtClean="0"/>
              <a:t>emittance</a:t>
            </a:r>
            <a:r>
              <a:rPr lang="en-AU" baseline="0" dirty="0" smtClean="0"/>
              <a:t>.</a:t>
            </a:r>
            <a:endParaRPr lang="en-AU" dirty="0"/>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24</a:t>
            </a:fld>
            <a:endParaRPr lang="en-AU"/>
          </a:p>
        </p:txBody>
      </p:sp>
    </p:spTree>
    <p:extLst>
      <p:ext uri="{BB962C8B-B14F-4D97-AF65-F5344CB8AC3E}">
        <p14:creationId xmlns:p14="http://schemas.microsoft.com/office/powerpoint/2010/main" val="31024777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My</a:t>
            </a:r>
            <a:r>
              <a:rPr lang="en-AU" baseline="0" dirty="0" smtClean="0"/>
              <a:t> plan for experiments during the coming year </a:t>
            </a:r>
            <a:endParaRPr lang="en-AU" dirty="0"/>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25</a:t>
            </a:fld>
            <a:endParaRPr lang="en-AU"/>
          </a:p>
        </p:txBody>
      </p:sp>
    </p:spTree>
    <p:extLst>
      <p:ext uri="{BB962C8B-B14F-4D97-AF65-F5344CB8AC3E}">
        <p14:creationId xmlns:p14="http://schemas.microsoft.com/office/powerpoint/2010/main" val="29063470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26</a:t>
            </a:fld>
            <a:endParaRPr lang="en-AU"/>
          </a:p>
        </p:txBody>
      </p:sp>
    </p:spTree>
    <p:extLst>
      <p:ext uri="{BB962C8B-B14F-4D97-AF65-F5344CB8AC3E}">
        <p14:creationId xmlns:p14="http://schemas.microsoft.com/office/powerpoint/2010/main" val="12082730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27</a:t>
            </a:fld>
            <a:endParaRPr lang="en-AU"/>
          </a:p>
        </p:txBody>
      </p:sp>
    </p:spTree>
    <p:extLst>
      <p:ext uri="{BB962C8B-B14F-4D97-AF65-F5344CB8AC3E}">
        <p14:creationId xmlns:p14="http://schemas.microsoft.com/office/powerpoint/2010/main" val="26819281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28</a:t>
            </a:fld>
            <a:endParaRPr lang="en-AU"/>
          </a:p>
        </p:txBody>
      </p:sp>
    </p:spTree>
    <p:extLst>
      <p:ext uri="{BB962C8B-B14F-4D97-AF65-F5344CB8AC3E}">
        <p14:creationId xmlns:p14="http://schemas.microsoft.com/office/powerpoint/2010/main" val="30834054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 CLIC steering</a:t>
            </a:r>
            <a:r>
              <a:rPr lang="en-AU" baseline="0" dirty="0" smtClean="0"/>
              <a:t> committee has identified nine issues as critical in demonstrating the feasibility of the CLIC project. Each of these items needs to be demonstrated at least once in a working prototype.</a:t>
            </a:r>
          </a:p>
          <a:p>
            <a:endParaRPr lang="en-AU" baseline="0" dirty="0" smtClean="0"/>
          </a:p>
          <a:p>
            <a:r>
              <a:rPr lang="en-AU" baseline="0" dirty="0" smtClean="0"/>
              <a:t>My work contributes to the design of accelerators to produce beams of </a:t>
            </a:r>
            <a:r>
              <a:rPr lang="en-AU" baseline="0" dirty="0" err="1" smtClean="0"/>
              <a:t>emittances</a:t>
            </a:r>
            <a:r>
              <a:rPr lang="en-AU" baseline="0" dirty="0" smtClean="0"/>
              <a:t> lower than has ever been achieved.</a:t>
            </a:r>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3</a:t>
            </a:fld>
            <a:endParaRPr lang="en-AU"/>
          </a:p>
        </p:txBody>
      </p:sp>
    </p:spTree>
    <p:extLst>
      <p:ext uri="{BB962C8B-B14F-4D97-AF65-F5344CB8AC3E}">
        <p14:creationId xmlns:p14="http://schemas.microsoft.com/office/powerpoint/2010/main" val="31130059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Motivating the CLIC</a:t>
            </a:r>
            <a:r>
              <a:rPr lang="en-AU" baseline="0" dirty="0" smtClean="0"/>
              <a:t> project.</a:t>
            </a:r>
            <a:endParaRPr lang="en-AU" dirty="0" smtClean="0"/>
          </a:p>
          <a:p>
            <a:r>
              <a:rPr lang="en-AU" dirty="0" smtClean="0"/>
              <a:t>Illustrated</a:t>
            </a:r>
            <a:r>
              <a:rPr lang="en-AU" baseline="0" dirty="0" smtClean="0"/>
              <a:t> here is a map of several candidate colliders at the energy frontier.</a:t>
            </a:r>
          </a:p>
          <a:p>
            <a:endParaRPr lang="en-AU" baseline="0" dirty="0" smtClean="0"/>
          </a:p>
          <a:p>
            <a:r>
              <a:rPr lang="en-AU" baseline="0" dirty="0" smtClean="0"/>
              <a:t>LHC experiments are anticipated to make discoveries of new resonances in the </a:t>
            </a:r>
            <a:r>
              <a:rPr lang="en-AU" baseline="0" dirty="0" err="1" smtClean="0"/>
              <a:t>TeV</a:t>
            </a:r>
            <a:r>
              <a:rPr lang="en-AU" baseline="0" dirty="0" smtClean="0"/>
              <a:t> energy regime. The colliding </a:t>
            </a:r>
            <a:r>
              <a:rPr lang="en-AU" baseline="0" dirty="0" err="1" smtClean="0"/>
              <a:t>partons</a:t>
            </a:r>
            <a:r>
              <a:rPr lang="en-AU" baseline="0" dirty="0" smtClean="0"/>
              <a:t> however have a range of energies, resulting in large uncertainties.</a:t>
            </a:r>
          </a:p>
          <a:p>
            <a:endParaRPr lang="en-AU" baseline="0" dirty="0" smtClean="0"/>
          </a:p>
          <a:p>
            <a:r>
              <a:rPr lang="en-AU" baseline="0" dirty="0" smtClean="0"/>
              <a:t>A lepton-antilepton collider places a tight constraint on the collision centre of mass energy. The highest energy electron-positron collider was LEP, at 195 </a:t>
            </a:r>
            <a:r>
              <a:rPr lang="en-AU" baseline="0" dirty="0" err="1" smtClean="0"/>
              <a:t>GeV</a:t>
            </a:r>
            <a:r>
              <a:rPr lang="en-AU" baseline="0" dirty="0" smtClean="0"/>
              <a:t> </a:t>
            </a:r>
            <a:r>
              <a:rPr lang="en-AU" baseline="0" dirty="0" err="1" smtClean="0"/>
              <a:t>CoM.</a:t>
            </a:r>
            <a:r>
              <a:rPr lang="en-AU" baseline="0" dirty="0" smtClean="0"/>
              <a:t> Overcoming the ‘</a:t>
            </a:r>
            <a:r>
              <a:rPr lang="en-AU" baseline="0" dirty="0" err="1" smtClean="0"/>
              <a:t>radiative</a:t>
            </a:r>
            <a:r>
              <a:rPr lang="en-AU" baseline="0" dirty="0" smtClean="0"/>
              <a:t> losses’ of synchrotron radiation can be achieved by constructing a linear electron-positron collider.</a:t>
            </a:r>
            <a:endParaRPr lang="en-AU" dirty="0"/>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4</a:t>
            </a:fld>
            <a:endParaRPr lang="en-AU"/>
          </a:p>
        </p:txBody>
      </p:sp>
    </p:spTree>
    <p:extLst>
      <p:ext uri="{BB962C8B-B14F-4D97-AF65-F5344CB8AC3E}">
        <p14:creationId xmlns:p14="http://schemas.microsoft.com/office/powerpoint/2010/main" val="279778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Looking in detail</a:t>
            </a:r>
            <a:r>
              <a:rPr lang="en-AU" baseline="0" dirty="0" smtClean="0"/>
              <a:t> at the CLIC accelerator complex,</a:t>
            </a:r>
            <a:r>
              <a:rPr lang="en-AU" dirty="0" smtClean="0"/>
              <a:t> it </a:t>
            </a:r>
            <a:r>
              <a:rPr lang="en-AU" baseline="0" dirty="0" smtClean="0"/>
              <a:t>can be described as two main accelerator complexes producing two beams:</a:t>
            </a:r>
          </a:p>
          <a:p>
            <a:endParaRPr lang="en-AU" baseline="0" dirty="0" smtClean="0"/>
          </a:p>
          <a:p>
            <a:r>
              <a:rPr lang="en-AU" baseline="0" dirty="0" smtClean="0"/>
              <a:t>Drive beam complex, providing a high-current, low-energy electron beam which is decelerated,</a:t>
            </a:r>
          </a:p>
          <a:p>
            <a:endParaRPr lang="en-AU" baseline="0" dirty="0" smtClean="0"/>
          </a:p>
          <a:p>
            <a:r>
              <a:rPr lang="en-AU" baseline="0" dirty="0" smtClean="0"/>
              <a:t>coupling power to the main beam complex, providing low-current positron and electron beams accelerated to high-energy.</a:t>
            </a:r>
          </a:p>
          <a:p>
            <a:endParaRPr lang="en-AU" baseline="0" dirty="0" smtClean="0"/>
          </a:p>
          <a:p>
            <a:r>
              <a:rPr lang="en-AU" baseline="0" dirty="0" smtClean="0"/>
              <a:t>My work contributes to the design of the positron and electron main damping rings. The damping rings are designed to have a high energy loss per turn to synchrotron radiation to damp the </a:t>
            </a:r>
            <a:r>
              <a:rPr lang="en-AU" baseline="0" dirty="0" err="1" smtClean="0"/>
              <a:t>emittance</a:t>
            </a:r>
            <a:r>
              <a:rPr lang="en-AU" baseline="0" dirty="0" smtClean="0"/>
              <a:t> volume of the beam. The importance of the damping rings is that this is the component that defines the minimum </a:t>
            </a:r>
            <a:r>
              <a:rPr lang="en-AU" baseline="0" dirty="0" err="1" smtClean="0"/>
              <a:t>emittance</a:t>
            </a:r>
            <a:r>
              <a:rPr lang="en-AU" baseline="0" dirty="0" smtClean="0"/>
              <a:t>.</a:t>
            </a:r>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5</a:t>
            </a:fld>
            <a:endParaRPr lang="en-AU"/>
          </a:p>
        </p:txBody>
      </p:sp>
    </p:spTree>
    <p:extLst>
      <p:ext uri="{BB962C8B-B14F-4D97-AF65-F5344CB8AC3E}">
        <p14:creationId xmlns:p14="http://schemas.microsoft.com/office/powerpoint/2010/main" val="3192521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 motivation for low </a:t>
            </a:r>
            <a:r>
              <a:rPr lang="en-AU" dirty="0" err="1" smtClean="0"/>
              <a:t>emittance</a:t>
            </a:r>
            <a:r>
              <a:rPr lang="en-AU" dirty="0" smtClean="0"/>
              <a:t> rings is the luminosity requirement of the collider.</a:t>
            </a:r>
          </a:p>
          <a:p>
            <a:endParaRPr lang="en-AU" dirty="0" smtClean="0"/>
          </a:p>
          <a:p>
            <a:r>
              <a:rPr lang="en-AU" dirty="0" smtClean="0"/>
              <a:t>The</a:t>
            </a:r>
            <a:r>
              <a:rPr lang="en-AU" baseline="0" dirty="0" smtClean="0"/>
              <a:t> damping rings of both CLIC and ILC call for beams of </a:t>
            </a:r>
            <a:r>
              <a:rPr lang="en-AU" baseline="0" dirty="0" err="1" smtClean="0"/>
              <a:t>emittances</a:t>
            </a:r>
            <a:r>
              <a:rPr lang="en-AU" baseline="0" dirty="0" smtClean="0"/>
              <a:t> lower than has ever been achieved.</a:t>
            </a:r>
          </a:p>
          <a:p>
            <a:r>
              <a:rPr lang="en-AU" baseline="0" dirty="0" smtClean="0"/>
              <a:t/>
            </a:r>
            <a:br>
              <a:rPr lang="en-AU" baseline="0" dirty="0" smtClean="0"/>
            </a:br>
            <a:r>
              <a:rPr lang="en-AU" baseline="0" dirty="0" smtClean="0"/>
              <a:t>Shown here are a selection of vertical and horizontal </a:t>
            </a:r>
            <a:r>
              <a:rPr lang="en-AU" baseline="0" dirty="0" err="1" smtClean="0"/>
              <a:t>emittances</a:t>
            </a:r>
            <a:r>
              <a:rPr lang="en-AU" baseline="0" dirty="0" smtClean="0"/>
              <a:t> of constructed (in blue) and proposed (in red) storage and damping rings. The blue dots show the minimum measured </a:t>
            </a:r>
            <a:r>
              <a:rPr lang="en-AU" baseline="0" dirty="0" err="1" smtClean="0"/>
              <a:t>emittances</a:t>
            </a:r>
            <a:r>
              <a:rPr lang="en-AU" baseline="0" dirty="0" smtClean="0"/>
              <a:t>, with red showing the proposed design </a:t>
            </a:r>
            <a:r>
              <a:rPr lang="en-AU" baseline="0" dirty="0" err="1" smtClean="0"/>
              <a:t>emittances</a:t>
            </a:r>
            <a:r>
              <a:rPr lang="en-AU" baseline="0" dirty="0" smtClean="0"/>
              <a:t>.</a:t>
            </a:r>
          </a:p>
          <a:p>
            <a:r>
              <a:rPr lang="en-AU" baseline="0" dirty="0" smtClean="0"/>
              <a:t>Importantly, the AS storage ring has demonstrated the </a:t>
            </a:r>
            <a:r>
              <a:rPr lang="en-AU" baseline="0" dirty="0" err="1" smtClean="0"/>
              <a:t>picometre</a:t>
            </a:r>
            <a:r>
              <a:rPr lang="en-AU" baseline="0" dirty="0" smtClean="0"/>
              <a:t> vertical </a:t>
            </a:r>
            <a:r>
              <a:rPr lang="en-AU" baseline="0" dirty="0" err="1" smtClean="0"/>
              <a:t>emittance</a:t>
            </a:r>
            <a:r>
              <a:rPr lang="en-AU" baseline="0" dirty="0" smtClean="0"/>
              <a:t> required for the linear collider damping rings.</a:t>
            </a:r>
            <a:endParaRPr lang="en-AU" dirty="0"/>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6</a:t>
            </a:fld>
            <a:endParaRPr lang="en-AU"/>
          </a:p>
        </p:txBody>
      </p:sp>
    </p:spTree>
    <p:extLst>
      <p:ext uri="{BB962C8B-B14F-4D97-AF65-F5344CB8AC3E}">
        <p14:creationId xmlns:p14="http://schemas.microsoft.com/office/powerpoint/2010/main" val="3372122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So, let’s</a:t>
            </a:r>
            <a:r>
              <a:rPr lang="en-AU" baseline="0" dirty="0" smtClean="0"/>
              <a:t> compare the lattices of the ASLS and CLIC DR. The AS storage ring is composed of double-bend </a:t>
            </a:r>
            <a:r>
              <a:rPr lang="en-AU" baseline="0" dirty="0" err="1" smtClean="0"/>
              <a:t>achromat</a:t>
            </a:r>
            <a:r>
              <a:rPr lang="en-AU" baseline="0" dirty="0" smtClean="0"/>
              <a:t> cells, distributing insertion devices around the ring circumference. Importantly, this provides space for many photon </a:t>
            </a:r>
            <a:r>
              <a:rPr lang="en-AU" baseline="0" dirty="0" err="1" smtClean="0"/>
              <a:t>beamlines</a:t>
            </a:r>
            <a:r>
              <a:rPr lang="en-AU" baseline="0" dirty="0" smtClean="0"/>
              <a:t>.</a:t>
            </a:r>
          </a:p>
          <a:p>
            <a:endParaRPr lang="en-AU" baseline="0" dirty="0" smtClean="0"/>
          </a:p>
          <a:p>
            <a:r>
              <a:rPr lang="en-AU" baseline="0" dirty="0" smtClean="0"/>
              <a:t>The CLIC damping ring is a racetrack geometry ring, with theoretical minimum </a:t>
            </a:r>
            <a:r>
              <a:rPr lang="en-AU" baseline="0" dirty="0" err="1" smtClean="0"/>
              <a:t>emittance</a:t>
            </a:r>
            <a:r>
              <a:rPr lang="en-AU" baseline="0" dirty="0" smtClean="0"/>
              <a:t> arc cells, and two long FODO wiggler insertion straights. The inclusion of high-field damping wigglers in zero-dispersion straights dominates the horizontal </a:t>
            </a:r>
            <a:r>
              <a:rPr lang="en-AU" baseline="0" dirty="0" err="1" smtClean="0"/>
              <a:t>emittance</a:t>
            </a:r>
            <a:r>
              <a:rPr lang="en-AU" baseline="0" dirty="0" smtClean="0"/>
              <a:t>, and brings the transverse damping time down to 2 milliseconds. This lattice is at the limit of feasibility, in all dimensions of </a:t>
            </a:r>
            <a:r>
              <a:rPr lang="en-AU" baseline="0" dirty="0" err="1" smtClean="0"/>
              <a:t>emittance</a:t>
            </a:r>
            <a:r>
              <a:rPr lang="en-AU" baseline="0" dirty="0" smtClean="0"/>
              <a:t>.</a:t>
            </a:r>
            <a:endParaRPr lang="en-AU" baseline="0" dirty="0"/>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7</a:t>
            </a:fld>
            <a:endParaRPr lang="en-AU"/>
          </a:p>
        </p:txBody>
      </p:sp>
    </p:spTree>
    <p:extLst>
      <p:ext uri="{BB962C8B-B14F-4D97-AF65-F5344CB8AC3E}">
        <p14:creationId xmlns:p14="http://schemas.microsoft.com/office/powerpoint/2010/main" val="129907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So shown here are</a:t>
            </a:r>
            <a:r>
              <a:rPr lang="en-AU" baseline="0" dirty="0" smtClean="0"/>
              <a:t> the parameters of the beam from which a direct measurement of the </a:t>
            </a:r>
            <a:r>
              <a:rPr lang="en-AU" baseline="0" dirty="0" err="1" smtClean="0"/>
              <a:t>emittance</a:t>
            </a:r>
            <a:r>
              <a:rPr lang="en-AU" baseline="0" dirty="0" smtClean="0"/>
              <a:t> can be made.</a:t>
            </a:r>
            <a:endParaRPr lang="en-AU" dirty="0" smtClean="0"/>
          </a:p>
          <a:p>
            <a:endParaRPr lang="en-AU" dirty="0" smtClean="0"/>
          </a:p>
          <a:p>
            <a:r>
              <a:rPr lang="en-AU" dirty="0" smtClean="0"/>
              <a:t>The</a:t>
            </a:r>
            <a:r>
              <a:rPr lang="en-AU" baseline="0" dirty="0" smtClean="0"/>
              <a:t> transverse beam size, sigma and energy spread, delta can be directly observed. The linear lattice </a:t>
            </a:r>
            <a:r>
              <a:rPr lang="en-AU" baseline="0" dirty="0" err="1" smtClean="0"/>
              <a:t>betatron</a:t>
            </a:r>
            <a:r>
              <a:rPr lang="en-AU" baseline="0" dirty="0" smtClean="0"/>
              <a:t> and dispersion functions are periodic solutions to the magnetic lattice, which can be solved. What is important is that the </a:t>
            </a:r>
            <a:r>
              <a:rPr lang="en-AU" baseline="0" dirty="0" err="1" smtClean="0"/>
              <a:t>emittance</a:t>
            </a:r>
            <a:r>
              <a:rPr lang="en-AU" baseline="0" dirty="0" smtClean="0"/>
              <a:t> and beam size are directly related.</a:t>
            </a:r>
          </a:p>
          <a:p>
            <a:endParaRPr lang="en-AU" baseline="0" dirty="0" smtClean="0"/>
          </a:p>
          <a:p>
            <a:r>
              <a:rPr lang="en-AU" dirty="0" smtClean="0"/>
              <a:t>The</a:t>
            </a:r>
            <a:r>
              <a:rPr lang="en-AU" baseline="0" dirty="0" smtClean="0"/>
              <a:t> optimisation for storage ring light sources is the beam size, whilst damping rings seek to minimise </a:t>
            </a:r>
            <a:r>
              <a:rPr lang="en-AU" baseline="0" dirty="0" err="1" smtClean="0"/>
              <a:t>emittance</a:t>
            </a:r>
            <a:r>
              <a:rPr lang="en-AU" baseline="0" dirty="0" smtClean="0"/>
              <a:t>, which is almost the same optimisation. From measurements of the beam size, the maximum </a:t>
            </a:r>
            <a:r>
              <a:rPr lang="en-AU" baseline="0" dirty="0" err="1" smtClean="0"/>
              <a:t>emittance</a:t>
            </a:r>
            <a:r>
              <a:rPr lang="en-AU" baseline="0" dirty="0" smtClean="0"/>
              <a:t> can be inferred.</a:t>
            </a:r>
            <a:endParaRPr lang="en-AU" dirty="0"/>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8</a:t>
            </a:fld>
            <a:endParaRPr lang="en-AU"/>
          </a:p>
        </p:txBody>
      </p:sp>
    </p:spTree>
    <p:extLst>
      <p:ext uri="{BB962C8B-B14F-4D97-AF65-F5344CB8AC3E}">
        <p14:creationId xmlns:p14="http://schemas.microsoft.com/office/powerpoint/2010/main" val="16445917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It</a:t>
            </a:r>
            <a:r>
              <a:rPr lang="en-AU" baseline="0" dirty="0" smtClean="0"/>
              <a:t> is worth briefly qualifying the sources of the equilibrium vertical </a:t>
            </a:r>
            <a:r>
              <a:rPr lang="en-AU" baseline="0" dirty="0" err="1" smtClean="0"/>
              <a:t>emittance</a:t>
            </a:r>
            <a:r>
              <a:rPr lang="en-AU" baseline="0" dirty="0" smtClean="0"/>
              <a:t>. An electron or positron beam in a planar, horizontal ring with no vertically dispersive elements (bends) damps to an equilibrium quantum limit of vertical </a:t>
            </a:r>
            <a:r>
              <a:rPr lang="en-AU" baseline="0" dirty="0" err="1" smtClean="0"/>
              <a:t>emittance</a:t>
            </a:r>
            <a:r>
              <a:rPr lang="en-AU" baseline="0" dirty="0" smtClean="0"/>
              <a:t>. Under the damping action of synchrotron radiation, this limit is governed by the opening angle of synchrotron radiation. Typically the observed vertical </a:t>
            </a:r>
            <a:r>
              <a:rPr lang="en-AU" baseline="0" dirty="0" err="1" smtClean="0"/>
              <a:t>emittance</a:t>
            </a:r>
            <a:r>
              <a:rPr lang="en-AU" baseline="0" dirty="0" smtClean="0"/>
              <a:t> is several orders of magnitude larger than this quantum limit. Importantly for CLIC, the tight design </a:t>
            </a:r>
            <a:r>
              <a:rPr lang="en-AU" baseline="0" dirty="0" err="1" smtClean="0"/>
              <a:t>picometre</a:t>
            </a:r>
            <a:r>
              <a:rPr lang="en-AU" baseline="0" dirty="0" smtClean="0"/>
              <a:t> </a:t>
            </a:r>
            <a:r>
              <a:rPr lang="en-AU" baseline="0" dirty="0" err="1" smtClean="0"/>
              <a:t>emittance</a:t>
            </a:r>
            <a:r>
              <a:rPr lang="en-AU" baseline="0" dirty="0" smtClean="0"/>
              <a:t> isn’t even an order of magnitude greater than the quantum limit.</a:t>
            </a:r>
          </a:p>
          <a:p>
            <a:endParaRPr lang="en-AU" baseline="0" dirty="0" smtClean="0"/>
          </a:p>
          <a:p>
            <a:r>
              <a:rPr lang="en-AU" dirty="0" smtClean="0"/>
              <a:t>The</a:t>
            </a:r>
            <a:r>
              <a:rPr lang="en-AU" baseline="0" dirty="0" smtClean="0"/>
              <a:t> minimum vertical </a:t>
            </a:r>
            <a:r>
              <a:rPr lang="en-AU" baseline="0" dirty="0" err="1" smtClean="0"/>
              <a:t>emittance</a:t>
            </a:r>
            <a:r>
              <a:rPr lang="en-AU" baseline="0" dirty="0" smtClean="0"/>
              <a:t> of typical storage rings is governed by the ability to correct an orbit passing through misaligned magnetic centres. Two main contributions arise from spurious dispersion (vertical kicks) and coupling large magnitude </a:t>
            </a:r>
            <a:r>
              <a:rPr lang="en-AU" baseline="0" dirty="0" err="1" smtClean="0"/>
              <a:t>betatron</a:t>
            </a:r>
            <a:r>
              <a:rPr lang="en-AU" baseline="0" dirty="0" smtClean="0"/>
              <a:t> oscillations from the horizontal into the vertical, via skew </a:t>
            </a:r>
            <a:r>
              <a:rPr lang="en-AU" baseline="0" dirty="0" err="1" smtClean="0"/>
              <a:t>quadrupole</a:t>
            </a:r>
            <a:r>
              <a:rPr lang="en-AU" baseline="0" dirty="0" smtClean="0"/>
              <a:t> components. We will come back to simulations I’ve made of the source of vertical </a:t>
            </a:r>
            <a:r>
              <a:rPr lang="en-AU" baseline="0" dirty="0" err="1" smtClean="0"/>
              <a:t>emittance</a:t>
            </a:r>
            <a:r>
              <a:rPr lang="en-AU" baseline="0" dirty="0" smtClean="0"/>
              <a:t>, later in the presentation. Instead, let’s consider the measurement of the vertical </a:t>
            </a:r>
            <a:r>
              <a:rPr lang="en-AU" baseline="0" dirty="0" err="1" smtClean="0"/>
              <a:t>emittance</a:t>
            </a:r>
            <a:r>
              <a:rPr lang="en-AU" baseline="0" dirty="0" smtClean="0"/>
              <a:t>.</a:t>
            </a:r>
            <a:endParaRPr lang="en-AU" dirty="0"/>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9</a:t>
            </a:fld>
            <a:endParaRPr lang="en-AU"/>
          </a:p>
        </p:txBody>
      </p:sp>
    </p:spTree>
    <p:extLst>
      <p:ext uri="{BB962C8B-B14F-4D97-AF65-F5344CB8AC3E}">
        <p14:creationId xmlns:p14="http://schemas.microsoft.com/office/powerpoint/2010/main" val="39242749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9"/>
          <p:cNvSpPr>
            <a:spLocks noChangeArrowheads="1"/>
          </p:cNvSpPr>
          <p:nvPr userDrawn="1"/>
        </p:nvSpPr>
        <p:spPr bwMode="auto">
          <a:xfrm>
            <a:off x="0" y="-670"/>
            <a:ext cx="9144000" cy="594995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0" hangingPunct="0"/>
            <a:endParaRPr lang="en-AU"/>
          </a:p>
        </p:txBody>
      </p:sp>
      <p:sp>
        <p:nvSpPr>
          <p:cNvPr id="3" name="Subtitle 2"/>
          <p:cNvSpPr>
            <a:spLocks noGrp="1"/>
          </p:cNvSpPr>
          <p:nvPr>
            <p:ph type="subTitle" idx="1"/>
          </p:nvPr>
        </p:nvSpPr>
        <p:spPr>
          <a:xfrm>
            <a:off x="656565" y="2123855"/>
            <a:ext cx="3555395"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7" name="Picture 12" descr="AS logo no tagline.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6505" y="5988050"/>
            <a:ext cx="21431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3" descr="Unimelb Logo-official.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462210" y="6084888"/>
            <a:ext cx="24574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2"/>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276745" y="5908675"/>
            <a:ext cx="989013" cy="98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AU" dirty="0"/>
          </a:p>
        </p:txBody>
      </p:sp>
      <p:sp>
        <p:nvSpPr>
          <p:cNvPr id="14" name="Text Placeholder 13"/>
          <p:cNvSpPr>
            <a:spLocks noGrp="1"/>
          </p:cNvSpPr>
          <p:nvPr>
            <p:ph type="body" sz="quarter" idx="10" hasCustomPrompt="1"/>
          </p:nvPr>
        </p:nvSpPr>
        <p:spPr>
          <a:xfrm>
            <a:off x="4707015" y="2123855"/>
            <a:ext cx="3554413" cy="1752600"/>
          </a:xfrm>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a:t>
            </a:r>
          </a:p>
          <a:p>
            <a:pPr lvl="0"/>
            <a:r>
              <a:rPr lang="en-US" dirty="0" err="1" smtClean="0"/>
              <a:t>Organisation</a:t>
            </a:r>
            <a:endParaRPr lang="en-AU" dirty="0"/>
          </a:p>
        </p:txBody>
      </p:sp>
      <p:pic>
        <p:nvPicPr>
          <p:cNvPr id="15" name="Picture 7" descr="ACAS_logo_colour_tagline_right.png"/>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401870" y="6045199"/>
            <a:ext cx="2862262"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756163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17 February 2011</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Meeting name - First Last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7016A43-A167-4CC1-A799-A0EC67D466E0}" type="slidenum">
              <a:rPr lang="en-US"/>
              <a:pPr>
                <a:defRPr/>
              </a:pPr>
              <a:t>‹#›</a:t>
            </a:fld>
            <a:endParaRPr lang="en-US"/>
          </a:p>
        </p:txBody>
      </p:sp>
    </p:spTree>
    <p:extLst>
      <p:ext uri="{BB962C8B-B14F-4D97-AF65-F5344CB8AC3E}">
        <p14:creationId xmlns:p14="http://schemas.microsoft.com/office/powerpoint/2010/main" val="3118917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17 February 2011</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Meeting name - First Last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6FEA8A7-F7CA-4FEF-BBAE-A668546AD014}" type="slidenum">
              <a:rPr lang="en-US"/>
              <a:pPr>
                <a:defRPr/>
              </a:pPr>
              <a:t>‹#›</a:t>
            </a:fld>
            <a:endParaRPr lang="en-US"/>
          </a:p>
        </p:txBody>
      </p:sp>
    </p:spTree>
    <p:extLst>
      <p:ext uri="{BB962C8B-B14F-4D97-AF65-F5344CB8AC3E}">
        <p14:creationId xmlns:p14="http://schemas.microsoft.com/office/powerpoint/2010/main" val="361098778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76545" y="548680"/>
            <a:ext cx="8229600" cy="731838"/>
          </a:xfrm>
        </p:spPr>
        <p:txBody>
          <a:bodyPr>
            <a:normAutofit/>
          </a:bodyPr>
          <a:lstStyle>
            <a:lvl1pPr>
              <a:defRPr sz="3600"/>
            </a:lvl1pPr>
          </a:lstStyle>
          <a:p>
            <a:r>
              <a:rPr lang="en-US" smtClean="0"/>
              <a:t>Click to edit Master title style</a:t>
            </a:r>
            <a:endParaRPr lang="en-US"/>
          </a:p>
        </p:txBody>
      </p:sp>
      <p:sp>
        <p:nvSpPr>
          <p:cNvPr id="3" name="Content Placeholder 2"/>
          <p:cNvSpPr>
            <a:spLocks noGrp="1"/>
          </p:cNvSpPr>
          <p:nvPr>
            <p:ph idx="1"/>
          </p:nvPr>
        </p:nvSpPr>
        <p:spPr>
          <a:xfrm>
            <a:off x="482860" y="1358770"/>
            <a:ext cx="8229600" cy="476739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r>
              <a:rPr lang="en-US" dirty="0" smtClean="0"/>
              <a:t>14</a:t>
            </a:r>
            <a:r>
              <a:rPr lang="en-US" baseline="30000" dirty="0" smtClean="0"/>
              <a:t>th</a:t>
            </a:r>
            <a:r>
              <a:rPr lang="en-US" dirty="0" smtClean="0"/>
              <a:t> March 2011</a:t>
            </a:r>
            <a:endParaRPr lang="en-US" dirty="0"/>
          </a:p>
        </p:txBody>
      </p:sp>
      <p:sp>
        <p:nvSpPr>
          <p:cNvPr id="5" name="Footer Placeholder 4"/>
          <p:cNvSpPr>
            <a:spLocks noGrp="1"/>
          </p:cNvSpPr>
          <p:nvPr>
            <p:ph type="ftr" sz="quarter" idx="11"/>
          </p:nvPr>
        </p:nvSpPr>
        <p:spPr/>
        <p:txBody>
          <a:bodyPr/>
          <a:lstStyle>
            <a:lvl1pPr>
              <a:defRPr dirty="0" smtClean="0"/>
            </a:lvl1pPr>
          </a:lstStyle>
          <a:p>
            <a:pPr>
              <a:defRPr/>
            </a:pPr>
            <a:r>
              <a:rPr lang="en-US" dirty="0" smtClean="0"/>
              <a:t>CLIC Main Damping Rings – Kent Wootton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948E3FE-7BBE-4B01-8BC9-F44A893CD859}" type="slidenum">
              <a:rPr lang="en-US"/>
              <a:pPr>
                <a:defRPr/>
              </a:pPr>
              <a:t>‹#›</a:t>
            </a:fld>
            <a:endParaRPr lang="en-US"/>
          </a:p>
        </p:txBody>
      </p:sp>
    </p:spTree>
    <p:extLst>
      <p:ext uri="{BB962C8B-B14F-4D97-AF65-F5344CB8AC3E}">
        <p14:creationId xmlns:p14="http://schemas.microsoft.com/office/powerpoint/2010/main" val="37327776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76545" y="548680"/>
            <a:ext cx="8229600" cy="731838"/>
          </a:xfrm>
        </p:spPr>
        <p:txBody>
          <a:bodyPr>
            <a:normAutofit/>
          </a:bodyPr>
          <a:lstStyle>
            <a:lvl1pPr>
              <a:defRPr sz="3600"/>
            </a:lvl1pPr>
          </a:lstStyle>
          <a:p>
            <a:r>
              <a:rPr lang="en-US" smtClean="0"/>
              <a:t>Click to edit Master title style</a:t>
            </a:r>
            <a:endParaRPr lang="en-US"/>
          </a:p>
        </p:txBody>
      </p:sp>
      <p:sp>
        <p:nvSpPr>
          <p:cNvPr id="3" name="Content Placeholder 2"/>
          <p:cNvSpPr>
            <a:spLocks noGrp="1"/>
          </p:cNvSpPr>
          <p:nvPr>
            <p:ph idx="1"/>
          </p:nvPr>
        </p:nvSpPr>
        <p:spPr>
          <a:xfrm>
            <a:off x="482860" y="1358770"/>
            <a:ext cx="4044135" cy="476739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r>
              <a:rPr lang="en-US"/>
              <a:t>17 February 2011</a:t>
            </a:r>
            <a:endParaRPr lang="en-US" dirty="0"/>
          </a:p>
        </p:txBody>
      </p:sp>
      <p:sp>
        <p:nvSpPr>
          <p:cNvPr id="5" name="Footer Placeholder 4"/>
          <p:cNvSpPr>
            <a:spLocks noGrp="1"/>
          </p:cNvSpPr>
          <p:nvPr>
            <p:ph type="ftr" sz="quarter" idx="11"/>
          </p:nvPr>
        </p:nvSpPr>
        <p:spPr/>
        <p:txBody>
          <a:bodyPr/>
          <a:lstStyle>
            <a:lvl1pPr>
              <a:defRPr dirty="0" smtClean="0"/>
            </a:lvl1pPr>
          </a:lstStyle>
          <a:p>
            <a:pPr>
              <a:defRPr/>
            </a:pPr>
            <a:r>
              <a:rPr lang="en-US" dirty="0" smtClean="0"/>
              <a:t>CLIC Main Damping Rings – Kent Wootton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948E3FE-7BBE-4B01-8BC9-F44A893CD859}" type="slidenum">
              <a:rPr lang="en-US"/>
              <a:pPr>
                <a:defRPr/>
              </a:pPr>
              <a:t>‹#›</a:t>
            </a:fld>
            <a:endParaRPr lang="en-US"/>
          </a:p>
        </p:txBody>
      </p:sp>
      <p:sp>
        <p:nvSpPr>
          <p:cNvPr id="8" name="Content Placeholder 7"/>
          <p:cNvSpPr>
            <a:spLocks noGrp="1"/>
          </p:cNvSpPr>
          <p:nvPr>
            <p:ph sz="quarter" idx="13"/>
          </p:nvPr>
        </p:nvSpPr>
        <p:spPr>
          <a:xfrm>
            <a:off x="4616710" y="1358900"/>
            <a:ext cx="4095750" cy="4770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9" name="Content Placeholder 2"/>
          <p:cNvSpPr>
            <a:spLocks noGrp="1"/>
          </p:cNvSpPr>
          <p:nvPr>
            <p:ph idx="14"/>
          </p:nvPr>
        </p:nvSpPr>
        <p:spPr>
          <a:xfrm>
            <a:off x="476545" y="1358770"/>
            <a:ext cx="4044135" cy="476739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7822698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17 February 2011</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Meeting name - First Last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6E3B97A-F121-4679-B82E-7E7FBED04A69}" type="slidenum">
              <a:rPr lang="en-US"/>
              <a:pPr>
                <a:defRPr/>
              </a:pPr>
              <a:t>‹#›</a:t>
            </a:fld>
            <a:endParaRPr lang="en-US"/>
          </a:p>
        </p:txBody>
      </p:sp>
    </p:spTree>
    <p:extLst>
      <p:ext uri="{BB962C8B-B14F-4D97-AF65-F5344CB8AC3E}">
        <p14:creationId xmlns:p14="http://schemas.microsoft.com/office/powerpoint/2010/main" val="235229707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457200"/>
          </a:xfrm>
        </p:spPr>
        <p:txBody>
          <a:bodyPr>
            <a:noAutofit/>
          </a:bodyPr>
          <a:lstStyle>
            <a:lvl1pPr>
              <a:defRPr sz="3200"/>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a:t>17 February 2011</a:t>
            </a: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a:t>Meeting name - First Last</a:t>
            </a: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588B4830-3624-4C5C-A666-D52FC5A2A311}" type="slidenum">
              <a:rPr lang="en-US"/>
              <a:pPr>
                <a:defRPr/>
              </a:pPr>
              <a:t>‹#›</a:t>
            </a:fld>
            <a:endParaRPr lang="en-US"/>
          </a:p>
        </p:txBody>
      </p:sp>
    </p:spTree>
    <p:extLst>
      <p:ext uri="{BB962C8B-B14F-4D97-AF65-F5344CB8AC3E}">
        <p14:creationId xmlns:p14="http://schemas.microsoft.com/office/powerpoint/2010/main" val="8145199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a:t>17 February 2011</a:t>
            </a: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a:t>Meeting name - First Last</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6E478862-1C97-4FFC-8823-6B040E8A4BF9}" type="slidenum">
              <a:rPr lang="en-US"/>
              <a:pPr>
                <a:defRPr/>
              </a:pPr>
              <a:t>‹#›</a:t>
            </a:fld>
            <a:endParaRPr lang="en-US"/>
          </a:p>
        </p:txBody>
      </p:sp>
    </p:spTree>
    <p:extLst>
      <p:ext uri="{BB962C8B-B14F-4D97-AF65-F5344CB8AC3E}">
        <p14:creationId xmlns:p14="http://schemas.microsoft.com/office/powerpoint/2010/main" val="76475958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t>17 February 2011</a:t>
            </a: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a:t>Meeting name - First Last</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CDF42997-7B74-4F4E-B73F-355D4AD07B46}" type="slidenum">
              <a:rPr lang="en-US"/>
              <a:pPr>
                <a:defRPr/>
              </a:pPr>
              <a:t>‹#›</a:t>
            </a:fld>
            <a:endParaRPr lang="en-US"/>
          </a:p>
        </p:txBody>
      </p:sp>
    </p:spTree>
    <p:extLst>
      <p:ext uri="{BB962C8B-B14F-4D97-AF65-F5344CB8AC3E}">
        <p14:creationId xmlns:p14="http://schemas.microsoft.com/office/powerpoint/2010/main" val="377664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17 February 2011</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Meeting name - First Last</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E9CEE2B5-5971-4863-A9A3-EBA646D4C590}" type="slidenum">
              <a:rPr lang="en-US"/>
              <a:pPr>
                <a:defRPr/>
              </a:pPr>
              <a:t>‹#›</a:t>
            </a:fld>
            <a:endParaRPr lang="en-US"/>
          </a:p>
        </p:txBody>
      </p:sp>
    </p:spTree>
    <p:extLst>
      <p:ext uri="{BB962C8B-B14F-4D97-AF65-F5344CB8AC3E}">
        <p14:creationId xmlns:p14="http://schemas.microsoft.com/office/powerpoint/2010/main" val="2575909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17 February 2011</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Meeting name - First Last</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ADFBB31-D70D-4B31-AE05-822B23CDFE64}" type="slidenum">
              <a:rPr lang="en-US"/>
              <a:pPr>
                <a:defRPr/>
              </a:pPr>
              <a:t>‹#›</a:t>
            </a:fld>
            <a:endParaRPr lang="en-US"/>
          </a:p>
        </p:txBody>
      </p:sp>
    </p:spTree>
    <p:extLst>
      <p:ext uri="{BB962C8B-B14F-4D97-AF65-F5344CB8AC3E}">
        <p14:creationId xmlns:p14="http://schemas.microsoft.com/office/powerpoint/2010/main" val="948484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7" descr="ACAS_logo_colour_tagline_right.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1500" y="20842"/>
            <a:ext cx="2862262"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3" descr="Unimelb Logo-official.png"/>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6597225" y="98630"/>
            <a:ext cx="24574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itle Placeholder 1"/>
          <p:cNvSpPr>
            <a:spLocks noGrp="1"/>
          </p:cNvSpPr>
          <p:nvPr>
            <p:ph type="title"/>
          </p:nvPr>
        </p:nvSpPr>
        <p:spPr bwMode="auto">
          <a:xfrm>
            <a:off x="457200" y="582613"/>
            <a:ext cx="822960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5364" name="Text Placeholder 2"/>
          <p:cNvSpPr>
            <a:spLocks noGrp="1"/>
          </p:cNvSpPr>
          <p:nvPr>
            <p:ph type="body" idx="1"/>
          </p:nvPr>
        </p:nvSpPr>
        <p:spPr bwMode="auto">
          <a:xfrm>
            <a:off x="457200" y="1449388"/>
            <a:ext cx="8229600" cy="467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a:solidFill>
                  <a:schemeClr val="tx1">
                    <a:tint val="75000"/>
                  </a:schemeClr>
                </a:solidFill>
                <a:latin typeface="+mj-lt"/>
              </a:defRPr>
            </a:lvl1pPr>
          </a:lstStyle>
          <a:p>
            <a:pPr>
              <a:defRPr/>
            </a:pPr>
            <a:r>
              <a:rPr lang="en-US"/>
              <a:t>17 February 2011</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latin typeface="+mj-lt"/>
              </a:defRPr>
            </a:lvl1pPr>
          </a:lstStyle>
          <a:p>
            <a:pPr>
              <a:defRPr/>
            </a:pPr>
            <a:r>
              <a:rPr lang="en-US" dirty="0" smtClean="0"/>
              <a:t>CLIC Main Damping Rings – Kent Wootton</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a:solidFill>
                  <a:schemeClr val="tx1">
                    <a:tint val="75000"/>
                  </a:schemeClr>
                </a:solidFill>
                <a:latin typeface="+mj-lt"/>
              </a:defRPr>
            </a:lvl1pPr>
          </a:lstStyle>
          <a:p>
            <a:pPr>
              <a:defRPr/>
            </a:pPr>
            <a:fld id="{CFD31E33-23D3-4E90-9C43-6F843F4B0A0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309" r:id="rId1"/>
    <p:sldLayoutId id="2147484366" r:id="rId2"/>
    <p:sldLayoutId id="2147484367" r:id="rId3"/>
    <p:sldLayoutId id="2147484311" r:id="rId4"/>
    <p:sldLayoutId id="2147484312" r:id="rId5"/>
    <p:sldLayoutId id="2147484313" r:id="rId6"/>
    <p:sldLayoutId id="2147484314" r:id="rId7"/>
    <p:sldLayoutId id="2147484315" r:id="rId8"/>
    <p:sldLayoutId id="2147484316" r:id="rId9"/>
    <p:sldLayoutId id="2147484317" r:id="rId10"/>
    <p:sldLayoutId id="2147484318" r:id="rId11"/>
  </p:sldLayoutIdLst>
  <p:timing>
    <p:tnLst>
      <p:par>
        <p:cTn id="1" dur="indefinite" restart="never" nodeType="tmRoot"/>
      </p:par>
    </p:tnLst>
  </p:timing>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28.e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0.wmf"/></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4" name="Content Placeholder 6" descr="theaccelerated_Chris_Henschke.jpg"/>
          <p:cNvPicPr>
            <a:picLocks noGrp="1" noChangeAspect="1"/>
          </p:cNvPicPr>
          <p:nvPr>
            <p:ph idx="4294967295"/>
          </p:nvPr>
        </p:nvPicPr>
        <p:blipFill>
          <a:blip r:embed="rId3">
            <a:extLst>
              <a:ext uri="{28A0092B-C50C-407E-A947-70E740481C1C}">
                <a14:useLocalDpi xmlns:a14="http://schemas.microsoft.com/office/drawing/2010/main" val="0"/>
              </a:ext>
            </a:extLst>
          </a:blip>
          <a:srcRect b="13940"/>
          <a:stretch>
            <a:fillRect/>
          </a:stretch>
        </p:blipFill>
        <p:spPr>
          <a:xfrm>
            <a:off x="1331640" y="2708920"/>
            <a:ext cx="6146800" cy="2965450"/>
          </a:xfrm>
        </p:spPr>
      </p:pic>
      <p:sp>
        <p:nvSpPr>
          <p:cNvPr id="3" name="Subtitle 2"/>
          <p:cNvSpPr>
            <a:spLocks noGrp="1"/>
          </p:cNvSpPr>
          <p:nvPr>
            <p:ph type="subTitle" idx="1"/>
          </p:nvPr>
        </p:nvSpPr>
        <p:spPr>
          <a:xfrm>
            <a:off x="656565" y="1673805"/>
            <a:ext cx="3555395" cy="1215135"/>
          </a:xfrm>
        </p:spPr>
        <p:txBody>
          <a:bodyPr/>
          <a:lstStyle/>
          <a:p>
            <a:pPr marL="342900" indent="-342900">
              <a:defRPr/>
            </a:pPr>
            <a:r>
              <a:rPr lang="en-AU" sz="2400" kern="0" dirty="0" smtClean="0">
                <a:latin typeface="+mj-lt"/>
                <a:cs typeface="Calibri" pitchFamily="34" charset="0"/>
              </a:rPr>
              <a:t>Supervisors:</a:t>
            </a:r>
          </a:p>
          <a:p>
            <a:pPr marL="342900" indent="-342900">
              <a:defRPr/>
            </a:pPr>
            <a:r>
              <a:rPr lang="en-AU" sz="2400" kern="0" dirty="0">
                <a:cs typeface="Calibri" pitchFamily="34" charset="0"/>
              </a:rPr>
              <a:t>Roger </a:t>
            </a:r>
            <a:r>
              <a:rPr lang="en-AU" sz="2400" kern="0" dirty="0" err="1">
                <a:cs typeface="Calibri" pitchFamily="34" charset="0"/>
              </a:rPr>
              <a:t>Rassool</a:t>
            </a:r>
            <a:endParaRPr lang="en-AU" sz="2400" kern="0" dirty="0" smtClean="0">
              <a:latin typeface="+mj-lt"/>
              <a:cs typeface="Calibri" pitchFamily="34" charset="0"/>
            </a:endParaRPr>
          </a:p>
          <a:p>
            <a:pPr marL="342900" indent="-342900">
              <a:defRPr/>
            </a:pPr>
            <a:r>
              <a:rPr lang="en-AU" sz="2400" kern="0" dirty="0" smtClean="0">
                <a:latin typeface="+mj-lt"/>
                <a:cs typeface="Calibri" pitchFamily="34" charset="0"/>
              </a:rPr>
              <a:t>Mark Boland</a:t>
            </a:r>
          </a:p>
          <a:p>
            <a:pPr marL="342900" indent="-342900">
              <a:defRPr/>
            </a:pPr>
            <a:r>
              <a:rPr lang="en-AU" sz="2400" kern="0" dirty="0" err="1" smtClean="0">
                <a:latin typeface="+mj-lt"/>
                <a:cs typeface="Calibri" pitchFamily="34" charset="0"/>
              </a:rPr>
              <a:t>Ioannis</a:t>
            </a:r>
            <a:r>
              <a:rPr lang="en-AU" sz="2400" kern="0" dirty="0" smtClean="0">
                <a:latin typeface="+mj-lt"/>
                <a:cs typeface="Calibri" pitchFamily="34" charset="0"/>
              </a:rPr>
              <a:t> </a:t>
            </a:r>
            <a:r>
              <a:rPr lang="en-AU" sz="2400" kern="0" dirty="0" err="1" smtClean="0">
                <a:latin typeface="+mj-lt"/>
                <a:cs typeface="Calibri" pitchFamily="34" charset="0"/>
              </a:rPr>
              <a:t>Papaphilippou</a:t>
            </a:r>
            <a:endParaRPr lang="en-AU" sz="2400" kern="0" dirty="0" smtClean="0">
              <a:latin typeface="+mj-lt"/>
              <a:cs typeface="Calibri" pitchFamily="34" charset="0"/>
            </a:endParaRPr>
          </a:p>
          <a:p>
            <a:pPr marL="342900" indent="-342900">
              <a:defRPr/>
            </a:pPr>
            <a:endParaRPr lang="en-AU" sz="2400" kern="0" dirty="0">
              <a:cs typeface="Calibri" pitchFamily="34" charset="0"/>
            </a:endParaRPr>
          </a:p>
        </p:txBody>
      </p:sp>
      <p:sp>
        <p:nvSpPr>
          <p:cNvPr id="2" name="Title 1"/>
          <p:cNvSpPr>
            <a:spLocks noGrp="1"/>
          </p:cNvSpPr>
          <p:nvPr>
            <p:ph type="title"/>
          </p:nvPr>
        </p:nvSpPr>
        <p:spPr/>
        <p:txBody>
          <a:bodyPr/>
          <a:lstStyle/>
          <a:p>
            <a:r>
              <a:rPr lang="en-AU" dirty="0" smtClean="0"/>
              <a:t>Design of the CLIC Main Damping Ring lattice for low </a:t>
            </a:r>
            <a:r>
              <a:rPr lang="en-AU" dirty="0" err="1" smtClean="0"/>
              <a:t>emittance</a:t>
            </a:r>
            <a:endParaRPr lang="en-AU" dirty="0"/>
          </a:p>
        </p:txBody>
      </p:sp>
      <p:sp>
        <p:nvSpPr>
          <p:cNvPr id="4" name="Text Placeholder 3"/>
          <p:cNvSpPr>
            <a:spLocks noGrp="1"/>
          </p:cNvSpPr>
          <p:nvPr>
            <p:ph type="body" sz="quarter" idx="10"/>
          </p:nvPr>
        </p:nvSpPr>
        <p:spPr>
          <a:xfrm>
            <a:off x="4707015" y="1808820"/>
            <a:ext cx="3554413" cy="1752600"/>
          </a:xfrm>
        </p:spPr>
        <p:txBody>
          <a:bodyPr/>
          <a:lstStyle/>
          <a:p>
            <a:pPr algn="r"/>
            <a:r>
              <a:rPr lang="en-AU" sz="2400" dirty="0" smtClean="0"/>
              <a:t>Kent Wootton</a:t>
            </a:r>
          </a:p>
          <a:p>
            <a:pPr marL="342900" indent="-342900" algn="r">
              <a:defRPr/>
            </a:pPr>
            <a:r>
              <a:rPr lang="en-AU" sz="2400" kern="0" dirty="0" smtClean="0">
                <a:cs typeface="Calibri" pitchFamily="34" charset="0"/>
              </a:rPr>
              <a:t>13</a:t>
            </a:r>
            <a:r>
              <a:rPr lang="en-AU" sz="2400" kern="0" baseline="30000" dirty="0" smtClean="0">
                <a:cs typeface="Calibri" pitchFamily="34" charset="0"/>
              </a:rPr>
              <a:t>th</a:t>
            </a:r>
            <a:r>
              <a:rPr lang="en-AU" sz="2400" kern="0" dirty="0" smtClean="0">
                <a:cs typeface="Calibri" pitchFamily="34" charset="0"/>
              </a:rPr>
              <a:t> April </a:t>
            </a:r>
            <a:r>
              <a:rPr lang="en-AU" sz="2400" kern="0" dirty="0">
                <a:cs typeface="Calibri" pitchFamily="34" charset="0"/>
              </a:rPr>
              <a:t>2011</a:t>
            </a: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Synchrotron Radiation Interferometer</a:t>
            </a:r>
            <a:endParaRPr lang="en-AU" dirty="0"/>
          </a:p>
        </p:txBody>
      </p:sp>
      <p:sp>
        <p:nvSpPr>
          <p:cNvPr id="4" name="Date Placeholder 3"/>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p:txBody>
          <a:bodyPr/>
          <a:lstStyle/>
          <a:p>
            <a:pPr>
              <a:defRPr/>
            </a:pPr>
            <a:r>
              <a:rPr lang="en-US"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10</a:t>
            </a:fld>
            <a:endParaRPr lang="en-US" dirty="0"/>
          </a:p>
        </p:txBody>
      </p:sp>
      <p:sp>
        <p:nvSpPr>
          <p:cNvPr id="7" name="Rectangle 53"/>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grpSp>
        <p:nvGrpSpPr>
          <p:cNvPr id="8" name="Group 1"/>
          <p:cNvGrpSpPr>
            <a:grpSpLocks noChangeAspect="1"/>
          </p:cNvGrpSpPr>
          <p:nvPr/>
        </p:nvGrpSpPr>
        <p:grpSpPr bwMode="auto">
          <a:xfrm>
            <a:off x="550720" y="1704928"/>
            <a:ext cx="3934541" cy="1831107"/>
            <a:chOff x="4562" y="2123"/>
            <a:chExt cx="4840" cy="2253"/>
          </a:xfrm>
        </p:grpSpPr>
        <p:sp>
          <p:nvSpPr>
            <p:cNvPr id="9" name="AutoShape 52"/>
            <p:cNvSpPr>
              <a:spLocks noChangeAspect="1" noChangeArrowheads="1" noTextEdit="1"/>
            </p:cNvSpPr>
            <p:nvPr/>
          </p:nvSpPr>
          <p:spPr bwMode="auto">
            <a:xfrm>
              <a:off x="4562" y="2123"/>
              <a:ext cx="4840" cy="225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0" name="Rectangle 51" descr="Light horizontal"/>
            <p:cNvSpPr>
              <a:spLocks noChangeArrowheads="1"/>
            </p:cNvSpPr>
            <p:nvPr/>
          </p:nvSpPr>
          <p:spPr bwMode="auto">
            <a:xfrm rot="8100000">
              <a:off x="6265" y="3900"/>
              <a:ext cx="74" cy="392"/>
            </a:xfrm>
            <a:prstGeom prst="rect">
              <a:avLst/>
            </a:prstGeom>
            <a:pattFill prst="ltHorz">
              <a:fgClr>
                <a:srgbClr val="000000"/>
              </a:fgClr>
              <a:bgClr>
                <a:srgbClr val="FFFFFF"/>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 name="Rectangle 50" descr="Light horizontal"/>
            <p:cNvSpPr>
              <a:spLocks noChangeArrowheads="1"/>
            </p:cNvSpPr>
            <p:nvPr/>
          </p:nvSpPr>
          <p:spPr bwMode="auto">
            <a:xfrm rot="8100000">
              <a:off x="7051" y="2175"/>
              <a:ext cx="74" cy="392"/>
            </a:xfrm>
            <a:prstGeom prst="rect">
              <a:avLst/>
            </a:prstGeom>
            <a:pattFill prst="ltHorz">
              <a:fgClr>
                <a:srgbClr val="000000"/>
              </a:fgClr>
              <a:bgClr>
                <a:srgbClr val="FFFFFF"/>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Rectangle 49"/>
            <p:cNvSpPr>
              <a:spLocks noChangeArrowheads="1"/>
            </p:cNvSpPr>
            <p:nvPr/>
          </p:nvSpPr>
          <p:spPr bwMode="auto">
            <a:xfrm>
              <a:off x="6854" y="3870"/>
              <a:ext cx="384" cy="384"/>
            </a:xfrm>
            <a:prstGeom prst="rect">
              <a:avLst/>
            </a:prstGeom>
            <a:solidFill>
              <a:srgbClr val="FFFFFF"/>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13" name="Line 48"/>
            <p:cNvSpPr>
              <a:spLocks noChangeShapeType="1"/>
            </p:cNvSpPr>
            <p:nvPr/>
          </p:nvSpPr>
          <p:spPr bwMode="auto">
            <a:xfrm>
              <a:off x="6854" y="3870"/>
              <a:ext cx="384" cy="384"/>
            </a:xfrm>
            <a:prstGeom prst="line">
              <a:avLst/>
            </a:prstGeom>
            <a:noFill/>
            <a:ln w="12700" cap="rnd">
              <a:solidFill>
                <a:srgbClr val="00000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4" name="Rectangle 47"/>
            <p:cNvSpPr>
              <a:spLocks noChangeArrowheads="1"/>
            </p:cNvSpPr>
            <p:nvPr/>
          </p:nvSpPr>
          <p:spPr bwMode="auto">
            <a:xfrm>
              <a:off x="6165" y="2218"/>
              <a:ext cx="384" cy="384"/>
            </a:xfrm>
            <a:prstGeom prst="rect">
              <a:avLst/>
            </a:prstGeom>
            <a:solidFill>
              <a:srgbClr val="FFFFFF"/>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15" name="Oval 46"/>
            <p:cNvSpPr>
              <a:spLocks noChangeArrowheads="1"/>
            </p:cNvSpPr>
            <p:nvPr/>
          </p:nvSpPr>
          <p:spPr bwMode="auto">
            <a:xfrm rot="16200000">
              <a:off x="7109" y="4026"/>
              <a:ext cx="575" cy="64"/>
            </a:xfrm>
            <a:prstGeom prst="ellipse">
              <a:avLst/>
            </a:prstGeom>
            <a:solidFill>
              <a:srgbClr val="BBE0E3"/>
            </a:solid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AU"/>
            </a:p>
          </p:txBody>
        </p:sp>
        <p:sp>
          <p:nvSpPr>
            <p:cNvPr id="16" name="Line 45"/>
            <p:cNvSpPr>
              <a:spLocks noChangeShapeType="1"/>
            </p:cNvSpPr>
            <p:nvPr/>
          </p:nvSpPr>
          <p:spPr bwMode="auto">
            <a:xfrm>
              <a:off x="7408" y="3961"/>
              <a:ext cx="1191" cy="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7" name="Oval 44"/>
            <p:cNvSpPr>
              <a:spLocks noChangeArrowheads="1"/>
            </p:cNvSpPr>
            <p:nvPr/>
          </p:nvSpPr>
          <p:spPr bwMode="auto">
            <a:xfrm rot="16200000">
              <a:off x="5650" y="2379"/>
              <a:ext cx="575" cy="64"/>
            </a:xfrm>
            <a:prstGeom prst="ellipse">
              <a:avLst/>
            </a:prstGeom>
            <a:solidFill>
              <a:srgbClr val="BBE0E3"/>
            </a:solid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AU"/>
            </a:p>
          </p:txBody>
        </p:sp>
        <p:sp>
          <p:nvSpPr>
            <p:cNvPr id="18" name="Line 43"/>
            <p:cNvSpPr>
              <a:spLocks noChangeShapeType="1"/>
            </p:cNvSpPr>
            <p:nvPr/>
          </p:nvSpPr>
          <p:spPr bwMode="auto">
            <a:xfrm flipV="1">
              <a:off x="7408" y="4058"/>
              <a:ext cx="1191" cy="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9" name="Freeform 42"/>
            <p:cNvSpPr>
              <a:spLocks/>
            </p:cNvSpPr>
            <p:nvPr/>
          </p:nvSpPr>
          <p:spPr bwMode="auto">
            <a:xfrm>
              <a:off x="4878" y="2427"/>
              <a:ext cx="1064" cy="88"/>
            </a:xfrm>
            <a:custGeom>
              <a:avLst/>
              <a:gdLst>
                <a:gd name="T0" fmla="*/ 0 w 1717"/>
                <a:gd name="T1" fmla="*/ 0 h 207"/>
                <a:gd name="T2" fmla="*/ 1717 w 1717"/>
                <a:gd name="T3" fmla="*/ 207 h 207"/>
              </a:gdLst>
              <a:ahLst/>
              <a:cxnLst>
                <a:cxn ang="0">
                  <a:pos x="T0" y="T1"/>
                </a:cxn>
                <a:cxn ang="0">
                  <a:pos x="T2" y="T3"/>
                </a:cxn>
              </a:cxnLst>
              <a:rect l="0" t="0" r="r" b="b"/>
              <a:pathLst>
                <a:path w="1717" h="207">
                  <a:moveTo>
                    <a:pt x="0" y="0"/>
                  </a:moveTo>
                  <a:lnTo>
                    <a:pt x="1717" y="207"/>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0" name="Freeform 41"/>
            <p:cNvSpPr>
              <a:spLocks/>
            </p:cNvSpPr>
            <p:nvPr/>
          </p:nvSpPr>
          <p:spPr bwMode="auto">
            <a:xfrm>
              <a:off x="4878" y="2300"/>
              <a:ext cx="1064" cy="81"/>
            </a:xfrm>
            <a:custGeom>
              <a:avLst/>
              <a:gdLst>
                <a:gd name="T0" fmla="*/ 0 w 1339"/>
                <a:gd name="T1" fmla="*/ 133 h 133"/>
                <a:gd name="T2" fmla="*/ 1339 w 1339"/>
                <a:gd name="T3" fmla="*/ 0 h 133"/>
              </a:gdLst>
              <a:ahLst/>
              <a:cxnLst>
                <a:cxn ang="0">
                  <a:pos x="T0" y="T1"/>
                </a:cxn>
                <a:cxn ang="0">
                  <a:pos x="T2" y="T3"/>
                </a:cxn>
              </a:cxnLst>
              <a:rect l="0" t="0" r="r" b="b"/>
              <a:pathLst>
                <a:path w="1339" h="133">
                  <a:moveTo>
                    <a:pt x="0" y="133"/>
                  </a:moveTo>
                  <a:lnTo>
                    <a:pt x="1339" y="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1" name="Line 40"/>
            <p:cNvSpPr>
              <a:spLocks noChangeShapeType="1"/>
            </p:cNvSpPr>
            <p:nvPr/>
          </p:nvSpPr>
          <p:spPr bwMode="auto">
            <a:xfrm>
              <a:off x="4878" y="2395"/>
              <a:ext cx="2167" cy="1"/>
            </a:xfrm>
            <a:prstGeom prst="line">
              <a:avLst/>
            </a:prstGeom>
            <a:noFill/>
            <a:ln w="9525">
              <a:solidFill>
                <a:srgbClr val="C0C0C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2" name="Line 39"/>
            <p:cNvSpPr>
              <a:spLocks noChangeShapeType="1"/>
            </p:cNvSpPr>
            <p:nvPr/>
          </p:nvSpPr>
          <p:spPr bwMode="auto">
            <a:xfrm>
              <a:off x="6344" y="2395"/>
              <a:ext cx="0" cy="1662"/>
            </a:xfrm>
            <a:prstGeom prst="line">
              <a:avLst/>
            </a:prstGeom>
            <a:noFill/>
            <a:ln w="9525">
              <a:solidFill>
                <a:srgbClr val="C0C0C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3" name="Line 38"/>
            <p:cNvSpPr>
              <a:spLocks noChangeShapeType="1"/>
            </p:cNvSpPr>
            <p:nvPr/>
          </p:nvSpPr>
          <p:spPr bwMode="auto">
            <a:xfrm>
              <a:off x="7045" y="2395"/>
              <a:ext cx="0" cy="1662"/>
            </a:xfrm>
            <a:prstGeom prst="line">
              <a:avLst/>
            </a:prstGeom>
            <a:noFill/>
            <a:ln w="9525">
              <a:solidFill>
                <a:srgbClr val="C0C0C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4" name="Line 37"/>
            <p:cNvSpPr>
              <a:spLocks noChangeShapeType="1"/>
            </p:cNvSpPr>
            <p:nvPr/>
          </p:nvSpPr>
          <p:spPr bwMode="auto">
            <a:xfrm>
              <a:off x="6344" y="4057"/>
              <a:ext cx="2255" cy="1"/>
            </a:xfrm>
            <a:prstGeom prst="line">
              <a:avLst/>
            </a:prstGeom>
            <a:noFill/>
            <a:ln w="9525">
              <a:solidFill>
                <a:srgbClr val="C0C0C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5" name="Line 36"/>
            <p:cNvSpPr>
              <a:spLocks noChangeShapeType="1"/>
            </p:cNvSpPr>
            <p:nvPr/>
          </p:nvSpPr>
          <p:spPr bwMode="auto">
            <a:xfrm>
              <a:off x="5995" y="3535"/>
              <a:ext cx="211"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6" name="Line 35"/>
            <p:cNvSpPr>
              <a:spLocks noChangeShapeType="1"/>
            </p:cNvSpPr>
            <p:nvPr/>
          </p:nvSpPr>
          <p:spPr bwMode="auto">
            <a:xfrm>
              <a:off x="6313" y="3535"/>
              <a:ext cx="288"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7" name="Line 34"/>
            <p:cNvSpPr>
              <a:spLocks noChangeShapeType="1"/>
            </p:cNvSpPr>
            <p:nvPr/>
          </p:nvSpPr>
          <p:spPr bwMode="auto">
            <a:xfrm>
              <a:off x="6822" y="2954"/>
              <a:ext cx="254"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8" name="Line 33"/>
            <p:cNvSpPr>
              <a:spLocks noChangeShapeType="1"/>
            </p:cNvSpPr>
            <p:nvPr/>
          </p:nvSpPr>
          <p:spPr bwMode="auto">
            <a:xfrm>
              <a:off x="7170" y="2954"/>
              <a:ext cx="259"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9" name="Line 32"/>
            <p:cNvSpPr>
              <a:spLocks noChangeShapeType="1"/>
            </p:cNvSpPr>
            <p:nvPr/>
          </p:nvSpPr>
          <p:spPr bwMode="auto">
            <a:xfrm>
              <a:off x="6147" y="3870"/>
              <a:ext cx="384" cy="383"/>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0" name="Line 31"/>
            <p:cNvSpPr>
              <a:spLocks noChangeShapeType="1"/>
            </p:cNvSpPr>
            <p:nvPr/>
          </p:nvSpPr>
          <p:spPr bwMode="auto">
            <a:xfrm>
              <a:off x="6854" y="2204"/>
              <a:ext cx="384" cy="384"/>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1" name="AutoShape 30"/>
            <p:cNvSpPr>
              <a:spLocks noChangeShapeType="1"/>
            </p:cNvSpPr>
            <p:nvPr/>
          </p:nvSpPr>
          <p:spPr bwMode="auto">
            <a:xfrm>
              <a:off x="5942" y="2300"/>
              <a:ext cx="1016" cy="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2" name="AutoShape 29"/>
            <p:cNvSpPr>
              <a:spLocks noChangeShapeType="1"/>
            </p:cNvSpPr>
            <p:nvPr/>
          </p:nvSpPr>
          <p:spPr bwMode="auto">
            <a:xfrm>
              <a:off x="5942" y="2519"/>
              <a:ext cx="1200" cy="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3" name="AutoShape 28"/>
            <p:cNvSpPr>
              <a:spLocks noChangeShapeType="1"/>
            </p:cNvSpPr>
            <p:nvPr/>
          </p:nvSpPr>
          <p:spPr bwMode="auto">
            <a:xfrm flipH="1">
              <a:off x="6226" y="2301"/>
              <a:ext cx="4" cy="124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4" name="AutoShape 27"/>
            <p:cNvSpPr>
              <a:spLocks noChangeShapeType="1"/>
            </p:cNvSpPr>
            <p:nvPr/>
          </p:nvSpPr>
          <p:spPr bwMode="auto">
            <a:xfrm flipH="1">
              <a:off x="6466" y="2520"/>
              <a:ext cx="4" cy="995"/>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5" name="AutoShape 26"/>
            <p:cNvSpPr>
              <a:spLocks noChangeShapeType="1"/>
            </p:cNvSpPr>
            <p:nvPr/>
          </p:nvSpPr>
          <p:spPr bwMode="auto">
            <a:xfrm rot="5400000">
              <a:off x="6828" y="3383"/>
              <a:ext cx="1" cy="115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6" name="AutoShape 25"/>
            <p:cNvSpPr>
              <a:spLocks noChangeShapeType="1"/>
            </p:cNvSpPr>
            <p:nvPr/>
          </p:nvSpPr>
          <p:spPr bwMode="auto">
            <a:xfrm>
              <a:off x="6262" y="3532"/>
              <a:ext cx="1" cy="457"/>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7" name="AutoShape 24"/>
            <p:cNvSpPr>
              <a:spLocks noChangeShapeType="1"/>
            </p:cNvSpPr>
            <p:nvPr/>
          </p:nvSpPr>
          <p:spPr bwMode="auto">
            <a:xfrm>
              <a:off x="6937" y="2298"/>
              <a:ext cx="1" cy="657"/>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8" name="AutoShape 23"/>
            <p:cNvSpPr>
              <a:spLocks noChangeShapeType="1"/>
            </p:cNvSpPr>
            <p:nvPr/>
          </p:nvSpPr>
          <p:spPr bwMode="auto">
            <a:xfrm>
              <a:off x="7170" y="2515"/>
              <a:ext cx="1" cy="44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9" name="AutoShape 22"/>
            <p:cNvSpPr>
              <a:spLocks noChangeShapeType="1"/>
            </p:cNvSpPr>
            <p:nvPr/>
          </p:nvSpPr>
          <p:spPr bwMode="auto">
            <a:xfrm>
              <a:off x="7126" y="2949"/>
              <a:ext cx="1" cy="115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40" name="AutoShape 21"/>
            <p:cNvSpPr>
              <a:spLocks noChangeShapeType="1"/>
            </p:cNvSpPr>
            <p:nvPr/>
          </p:nvSpPr>
          <p:spPr bwMode="auto">
            <a:xfrm flipH="1">
              <a:off x="7116" y="4137"/>
              <a:ext cx="290" cy="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41" name="Line 20"/>
            <p:cNvSpPr>
              <a:spLocks noChangeShapeType="1"/>
            </p:cNvSpPr>
            <p:nvPr/>
          </p:nvSpPr>
          <p:spPr bwMode="auto">
            <a:xfrm>
              <a:off x="6165" y="2218"/>
              <a:ext cx="384" cy="384"/>
            </a:xfrm>
            <a:prstGeom prst="line">
              <a:avLst/>
            </a:prstGeom>
            <a:noFill/>
            <a:ln w="12700" cap="rnd">
              <a:solidFill>
                <a:srgbClr val="00000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42" name="Text Box 19"/>
            <p:cNvSpPr txBox="1">
              <a:spLocks noChangeArrowheads="1"/>
            </p:cNvSpPr>
            <p:nvPr/>
          </p:nvSpPr>
          <p:spPr bwMode="auto">
            <a:xfrm>
              <a:off x="4562" y="2344"/>
              <a:ext cx="572" cy="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000" b="0" i="1" u="none" strike="noStrike" cap="none" normalizeH="0" baseline="0" smtClean="0">
                  <a:ln>
                    <a:noFill/>
                  </a:ln>
                  <a:solidFill>
                    <a:schemeClr val="tx1"/>
                  </a:solidFill>
                  <a:effectLst/>
                  <a:latin typeface="Cambria Math" pitchFamily="18" charset="0"/>
                  <a:ea typeface="Times New Roman" pitchFamily="18" charset="0"/>
                  <a:cs typeface="Times New Roman" pitchFamily="18" charset="0"/>
                </a:rPr>
                <a:t>σy, ρ</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3" name="Text Box 18"/>
            <p:cNvSpPr txBox="1">
              <a:spLocks noChangeArrowheads="1"/>
            </p:cNvSpPr>
            <p:nvPr/>
          </p:nvSpPr>
          <p:spPr bwMode="auto">
            <a:xfrm>
              <a:off x="5142" y="2427"/>
              <a:ext cx="915" cy="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000" b="0" i="1" u="none" strike="noStrike" cap="none" normalizeH="0" baseline="0" smtClean="0">
                  <a:ln>
                    <a:noFill/>
                  </a:ln>
                  <a:solidFill>
                    <a:schemeClr val="tx1"/>
                  </a:solidFill>
                  <a:effectLst/>
                  <a:latin typeface="Cambria Math" pitchFamily="18" charset="0"/>
                  <a:ea typeface="Times New Roman" pitchFamily="18" charset="0"/>
                  <a:cs typeface="Times New Roman" pitchFamily="18" charset="0"/>
                </a:rPr>
                <a:t>R0</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4" name="Text Box 17"/>
            <p:cNvSpPr txBox="1">
              <a:spLocks noChangeArrowheads="1"/>
            </p:cNvSpPr>
            <p:nvPr/>
          </p:nvSpPr>
          <p:spPr bwMode="auto">
            <a:xfrm>
              <a:off x="7336" y="3590"/>
              <a:ext cx="915" cy="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000" b="0" i="1" u="none" strike="noStrike" cap="none" normalizeH="0" baseline="0" smtClean="0">
                  <a:ln>
                    <a:noFill/>
                  </a:ln>
                  <a:solidFill>
                    <a:schemeClr val="tx1"/>
                  </a:solidFill>
                  <a:effectLst/>
                  <a:latin typeface="Cambria Math" pitchFamily="18" charset="0"/>
                  <a:ea typeface="Times New Roman" pitchFamily="18" charset="0"/>
                  <a:cs typeface="Times New Roman" pitchFamily="18" charset="0"/>
                </a:rPr>
                <a:t>R1</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5" name="Text Box 16"/>
            <p:cNvSpPr txBox="1">
              <a:spLocks noChangeArrowheads="1"/>
            </p:cNvSpPr>
            <p:nvPr/>
          </p:nvSpPr>
          <p:spPr bwMode="auto">
            <a:xfrm>
              <a:off x="6518" y="2807"/>
              <a:ext cx="915" cy="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000" b="0" i="1" u="none" strike="noStrike" cap="none" normalizeH="0" baseline="0" dirty="0" smtClean="0">
                  <a:ln>
                    <a:noFill/>
                  </a:ln>
                  <a:solidFill>
                    <a:schemeClr val="tx1"/>
                  </a:solidFill>
                  <a:effectLst/>
                  <a:latin typeface="Cambria Math" pitchFamily="18" charset="0"/>
                  <a:ea typeface="Times New Roman" pitchFamily="18" charset="0"/>
                  <a:cs typeface="Times New Roman" pitchFamily="18" charset="0"/>
                </a:rPr>
                <a:t>a</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 name="Text Box 15"/>
            <p:cNvSpPr txBox="1">
              <a:spLocks noChangeArrowheads="1"/>
            </p:cNvSpPr>
            <p:nvPr/>
          </p:nvSpPr>
          <p:spPr bwMode="auto">
            <a:xfrm>
              <a:off x="6526" y="3303"/>
              <a:ext cx="915" cy="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000" b="0" i="1" u="none" strike="noStrike" cap="none" normalizeH="0" baseline="0" smtClean="0">
                  <a:ln>
                    <a:noFill/>
                  </a:ln>
                  <a:solidFill>
                    <a:schemeClr val="tx1"/>
                  </a:solidFill>
                  <a:effectLst/>
                  <a:latin typeface="Cambria Math" pitchFamily="18" charset="0"/>
                  <a:ea typeface="Times New Roman" pitchFamily="18" charset="0"/>
                  <a:cs typeface="Times New Roman" pitchFamily="18" charset="0"/>
                </a:rPr>
                <a:t>a</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7" name="Oval 14"/>
            <p:cNvSpPr>
              <a:spLocks noChangeArrowheads="1"/>
            </p:cNvSpPr>
            <p:nvPr/>
          </p:nvSpPr>
          <p:spPr bwMode="auto">
            <a:xfrm>
              <a:off x="4856" y="2387"/>
              <a:ext cx="31" cy="32"/>
            </a:xfrm>
            <a:prstGeom prst="ellipse">
              <a:avLst/>
            </a:prstGeom>
            <a:noFill/>
            <a:ln w="19050">
              <a:solidFill>
                <a:srgbClr val="000000"/>
              </a:solidFill>
              <a:round/>
              <a:headEnd/>
              <a:tailEnd/>
            </a:ln>
            <a:extLst>
              <a:ext uri="{909E8E84-426E-40DD-AFC4-6F175D3DCCD1}">
                <a14:hiddenFill xmlns:a14="http://schemas.microsoft.com/office/drawing/2010/main">
                  <a:solidFill>
                    <a:srgbClr val="BBE0E3"/>
                  </a:solidFill>
                </a14:hiddenFill>
              </a:ext>
            </a:extLst>
          </p:spPr>
          <p:txBody>
            <a:bodyPr vert="horz" wrap="square" lIns="91440" tIns="45720" rIns="91440" bIns="45720" numCol="1" anchor="ctr" anchorCtr="0" compatLnSpc="1">
              <a:prstTxWarp prst="textNoShape">
                <a:avLst/>
              </a:prstTxWarp>
            </a:bodyPr>
            <a:lstStyle/>
            <a:p>
              <a:endParaRPr lang="en-AU"/>
            </a:p>
          </p:txBody>
        </p:sp>
        <p:sp>
          <p:nvSpPr>
            <p:cNvPr id="48" name="Rectangle 13"/>
            <p:cNvSpPr>
              <a:spLocks noChangeArrowheads="1"/>
            </p:cNvSpPr>
            <p:nvPr/>
          </p:nvSpPr>
          <p:spPr bwMode="auto">
            <a:xfrm>
              <a:off x="7996" y="3737"/>
              <a:ext cx="32" cy="639"/>
            </a:xfrm>
            <a:prstGeom prst="rect">
              <a:avLst/>
            </a:prstGeom>
            <a:solidFill>
              <a:srgbClr val="00C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en-AU"/>
            </a:p>
          </p:txBody>
        </p:sp>
        <p:sp>
          <p:nvSpPr>
            <p:cNvPr id="49" name="Freeform 12"/>
            <p:cNvSpPr>
              <a:spLocks/>
            </p:cNvSpPr>
            <p:nvPr/>
          </p:nvSpPr>
          <p:spPr bwMode="auto">
            <a:xfrm>
              <a:off x="8010" y="4010"/>
              <a:ext cx="600" cy="37"/>
            </a:xfrm>
            <a:custGeom>
              <a:avLst/>
              <a:gdLst>
                <a:gd name="T0" fmla="*/ 0 w 600"/>
                <a:gd name="T1" fmla="*/ 0 h 37"/>
                <a:gd name="T2" fmla="*/ 600 w 600"/>
                <a:gd name="T3" fmla="*/ 37 h 37"/>
              </a:gdLst>
              <a:ahLst/>
              <a:cxnLst>
                <a:cxn ang="0">
                  <a:pos x="T0" y="T1"/>
                </a:cxn>
                <a:cxn ang="0">
                  <a:pos x="T2" y="T3"/>
                </a:cxn>
              </a:cxnLst>
              <a:rect l="0" t="0" r="r" b="b"/>
              <a:pathLst>
                <a:path w="600" h="37">
                  <a:moveTo>
                    <a:pt x="0" y="0"/>
                  </a:moveTo>
                  <a:lnTo>
                    <a:pt x="600" y="37"/>
                  </a:lnTo>
                </a:path>
              </a:pathLst>
            </a:custGeom>
            <a:noFill/>
            <a:ln w="15875">
              <a:solidFill>
                <a:srgbClr val="00CC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50" name="Freeform 11"/>
            <p:cNvSpPr>
              <a:spLocks/>
            </p:cNvSpPr>
            <p:nvPr/>
          </p:nvSpPr>
          <p:spPr bwMode="auto">
            <a:xfrm>
              <a:off x="8014" y="4062"/>
              <a:ext cx="593" cy="34"/>
            </a:xfrm>
            <a:custGeom>
              <a:avLst/>
              <a:gdLst>
                <a:gd name="T0" fmla="*/ 0 w 593"/>
                <a:gd name="T1" fmla="*/ 34 h 34"/>
                <a:gd name="T2" fmla="*/ 593 w 593"/>
                <a:gd name="T3" fmla="*/ 0 h 34"/>
              </a:gdLst>
              <a:ahLst/>
              <a:cxnLst>
                <a:cxn ang="0">
                  <a:pos x="T0" y="T1"/>
                </a:cxn>
                <a:cxn ang="0">
                  <a:pos x="T2" y="T3"/>
                </a:cxn>
              </a:cxnLst>
              <a:rect l="0" t="0" r="r" b="b"/>
              <a:pathLst>
                <a:path w="593" h="34">
                  <a:moveTo>
                    <a:pt x="0" y="34"/>
                  </a:moveTo>
                  <a:lnTo>
                    <a:pt x="593" y="0"/>
                  </a:lnTo>
                </a:path>
              </a:pathLst>
            </a:custGeom>
            <a:noFill/>
            <a:ln w="15875">
              <a:solidFill>
                <a:srgbClr val="00CC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51" name="Rectangle 10" descr="Dark horizontal"/>
            <p:cNvSpPr>
              <a:spLocks noChangeArrowheads="1"/>
            </p:cNvSpPr>
            <p:nvPr/>
          </p:nvSpPr>
          <p:spPr bwMode="auto">
            <a:xfrm>
              <a:off x="8092" y="3737"/>
              <a:ext cx="32" cy="639"/>
            </a:xfrm>
            <a:prstGeom prst="rect">
              <a:avLst/>
            </a:prstGeom>
            <a:pattFill prst="dkHorz">
              <a:fgClr>
                <a:srgbClr val="000000"/>
              </a:fgClr>
              <a:bgClr>
                <a:srgbClr val="FFFFFF"/>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en-AU"/>
            </a:p>
          </p:txBody>
        </p:sp>
        <p:grpSp>
          <p:nvGrpSpPr>
            <p:cNvPr id="52" name="Group 5"/>
            <p:cNvGrpSpPr>
              <a:grpSpLocks/>
            </p:cNvGrpSpPr>
            <p:nvPr/>
          </p:nvGrpSpPr>
          <p:grpSpPr bwMode="auto">
            <a:xfrm>
              <a:off x="8603" y="3910"/>
              <a:ext cx="128" cy="271"/>
              <a:chOff x="5238" y="1911"/>
              <a:chExt cx="317" cy="615"/>
            </a:xfrm>
          </p:grpSpPr>
          <p:sp>
            <p:nvSpPr>
              <p:cNvPr id="56" name="Arc 9"/>
              <p:cNvSpPr>
                <a:spLocks/>
              </p:cNvSpPr>
              <p:nvPr/>
            </p:nvSpPr>
            <p:spPr bwMode="auto">
              <a:xfrm rot="13571610">
                <a:off x="5238" y="2160"/>
                <a:ext cx="136" cy="13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BBE0E3"/>
                    </a:solidFill>
                  </a14:hiddenFill>
                </a:ext>
              </a:extLst>
            </p:spPr>
            <p:txBody>
              <a:bodyPr vert="horz" wrap="square" lIns="91440" tIns="45720" rIns="91440" bIns="45720" numCol="1" anchor="ctr" anchorCtr="0" compatLnSpc="1">
                <a:prstTxWarp prst="textNoShape">
                  <a:avLst/>
                </a:prstTxWarp>
              </a:bodyPr>
              <a:lstStyle/>
              <a:p>
                <a:endParaRPr lang="en-AU"/>
              </a:p>
            </p:txBody>
          </p:sp>
          <p:sp>
            <p:nvSpPr>
              <p:cNvPr id="57" name="Arc 8"/>
              <p:cNvSpPr>
                <a:spLocks/>
              </p:cNvSpPr>
              <p:nvPr/>
            </p:nvSpPr>
            <p:spPr bwMode="auto">
              <a:xfrm rot="10462479">
                <a:off x="5277" y="1911"/>
                <a:ext cx="277" cy="318"/>
              </a:xfrm>
              <a:custGeom>
                <a:avLst/>
                <a:gdLst>
                  <a:gd name="G0" fmla="+- 0 0 0"/>
                  <a:gd name="G1" fmla="+- 21600 0 0"/>
                  <a:gd name="G2" fmla="+- 21600 0 0"/>
                  <a:gd name="T0" fmla="*/ 0 w 18835"/>
                  <a:gd name="T1" fmla="*/ 0 h 21600"/>
                  <a:gd name="T2" fmla="*/ 18835 w 18835"/>
                  <a:gd name="T3" fmla="*/ 11027 h 21600"/>
                  <a:gd name="T4" fmla="*/ 0 w 18835"/>
                  <a:gd name="T5" fmla="*/ 21600 h 21600"/>
                </a:gdLst>
                <a:ahLst/>
                <a:cxnLst>
                  <a:cxn ang="0">
                    <a:pos x="T0" y="T1"/>
                  </a:cxn>
                  <a:cxn ang="0">
                    <a:pos x="T2" y="T3"/>
                  </a:cxn>
                  <a:cxn ang="0">
                    <a:pos x="T4" y="T5"/>
                  </a:cxn>
                </a:cxnLst>
                <a:rect l="0" t="0" r="r" b="b"/>
                <a:pathLst>
                  <a:path w="18835" h="21600" fill="none" extrusionOk="0">
                    <a:moveTo>
                      <a:pt x="-1" y="0"/>
                    </a:moveTo>
                    <a:cubicBezTo>
                      <a:pt x="7810" y="0"/>
                      <a:pt x="15012" y="4216"/>
                      <a:pt x="18835" y="11026"/>
                    </a:cubicBezTo>
                  </a:path>
                  <a:path w="18835" h="21600" stroke="0" extrusionOk="0">
                    <a:moveTo>
                      <a:pt x="-1" y="0"/>
                    </a:moveTo>
                    <a:cubicBezTo>
                      <a:pt x="7810" y="0"/>
                      <a:pt x="15012" y="4216"/>
                      <a:pt x="18835" y="11026"/>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BBE0E3"/>
                    </a:solidFill>
                  </a14:hiddenFill>
                </a:ext>
              </a:extLst>
            </p:spPr>
            <p:txBody>
              <a:bodyPr vert="horz" wrap="square" lIns="91440" tIns="45720" rIns="91440" bIns="45720" numCol="1" anchor="ctr" anchorCtr="0" compatLnSpc="1">
                <a:prstTxWarp prst="textNoShape">
                  <a:avLst/>
                </a:prstTxWarp>
              </a:bodyPr>
              <a:lstStyle/>
              <a:p>
                <a:endParaRPr lang="en-AU"/>
              </a:p>
            </p:txBody>
          </p:sp>
          <p:sp>
            <p:nvSpPr>
              <p:cNvPr id="58" name="Arc 7"/>
              <p:cNvSpPr>
                <a:spLocks/>
              </p:cNvSpPr>
              <p:nvPr/>
            </p:nvSpPr>
            <p:spPr bwMode="auto">
              <a:xfrm rot="10832449" flipV="1">
                <a:off x="5276" y="2208"/>
                <a:ext cx="279" cy="318"/>
              </a:xfrm>
              <a:custGeom>
                <a:avLst/>
                <a:gdLst>
                  <a:gd name="G0" fmla="+- 0 0 0"/>
                  <a:gd name="G1" fmla="+- 21600 0 0"/>
                  <a:gd name="G2" fmla="+- 21600 0 0"/>
                  <a:gd name="T0" fmla="*/ 0 w 18957"/>
                  <a:gd name="T1" fmla="*/ 0 h 21600"/>
                  <a:gd name="T2" fmla="*/ 18957 w 18957"/>
                  <a:gd name="T3" fmla="*/ 11247 h 21600"/>
                  <a:gd name="T4" fmla="*/ 0 w 18957"/>
                  <a:gd name="T5" fmla="*/ 21600 h 21600"/>
                </a:gdLst>
                <a:ahLst/>
                <a:cxnLst>
                  <a:cxn ang="0">
                    <a:pos x="T0" y="T1"/>
                  </a:cxn>
                  <a:cxn ang="0">
                    <a:pos x="T2" y="T3"/>
                  </a:cxn>
                  <a:cxn ang="0">
                    <a:pos x="T4" y="T5"/>
                  </a:cxn>
                </a:cxnLst>
                <a:rect l="0" t="0" r="r" b="b"/>
                <a:pathLst>
                  <a:path w="18957" h="21600" fill="none" extrusionOk="0">
                    <a:moveTo>
                      <a:pt x="-1" y="0"/>
                    </a:moveTo>
                    <a:cubicBezTo>
                      <a:pt x="7900" y="0"/>
                      <a:pt x="15170" y="4313"/>
                      <a:pt x="18957" y="11246"/>
                    </a:cubicBezTo>
                  </a:path>
                  <a:path w="18957" h="21600" stroke="0" extrusionOk="0">
                    <a:moveTo>
                      <a:pt x="-1" y="0"/>
                    </a:moveTo>
                    <a:cubicBezTo>
                      <a:pt x="7900" y="0"/>
                      <a:pt x="15170" y="4313"/>
                      <a:pt x="18957" y="11246"/>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BBE0E3"/>
                    </a:solidFill>
                  </a14:hiddenFill>
                </a:ext>
              </a:extLst>
            </p:spPr>
            <p:txBody>
              <a:bodyPr vert="horz" wrap="square" lIns="91440" tIns="45720" rIns="91440" bIns="45720" numCol="1" anchor="ctr" anchorCtr="0" compatLnSpc="1">
                <a:prstTxWarp prst="textNoShape">
                  <a:avLst/>
                </a:prstTxWarp>
              </a:bodyPr>
              <a:lstStyle/>
              <a:p>
                <a:endParaRPr lang="en-AU"/>
              </a:p>
            </p:txBody>
          </p:sp>
          <p:sp>
            <p:nvSpPr>
              <p:cNvPr id="59" name="Oval 6"/>
              <p:cNvSpPr>
                <a:spLocks noChangeArrowheads="1"/>
              </p:cNvSpPr>
              <p:nvPr/>
            </p:nvSpPr>
            <p:spPr bwMode="auto">
              <a:xfrm>
                <a:off x="5274" y="2187"/>
                <a:ext cx="46" cy="91"/>
              </a:xfrm>
              <a:prstGeom prst="ellipse">
                <a:avLst/>
              </a:prstGeom>
              <a:solidFill>
                <a:srgbClr val="000000"/>
              </a:solid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AU"/>
              </a:p>
            </p:txBody>
          </p:sp>
        </p:grpSp>
        <p:sp>
          <p:nvSpPr>
            <p:cNvPr id="53" name="Text Box 4"/>
            <p:cNvSpPr txBox="1">
              <a:spLocks noChangeArrowheads="1"/>
            </p:cNvSpPr>
            <p:nvPr/>
          </p:nvSpPr>
          <p:spPr bwMode="auto">
            <a:xfrm>
              <a:off x="7675" y="3132"/>
              <a:ext cx="1727" cy="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AU" sz="1000" b="0" i="0" u="none" strike="noStrike" cap="none" normalizeH="0" baseline="0" smtClean="0">
                  <a:ln>
                    <a:noFill/>
                  </a:ln>
                  <a:solidFill>
                    <a:schemeClr val="tx1"/>
                  </a:solidFill>
                  <a:effectLst/>
                  <a:latin typeface="Times" pitchFamily="18" charset="0"/>
                  <a:ea typeface="Times New Roman" pitchFamily="18" charset="0"/>
                  <a:cs typeface="Times New Roman" pitchFamily="18" charset="0"/>
                </a:rPr>
                <a:t>bandpass</a:t>
              </a:r>
              <a:endParaRPr kumimoji="0" lang="en-AU" sz="800" b="0" i="0" u="none" strike="noStrike" cap="none" normalizeH="0" baseline="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AU" sz="1000" b="0" i="0" u="none" strike="noStrike" cap="none" normalizeH="0" baseline="0" smtClean="0">
                  <a:ln>
                    <a:noFill/>
                  </a:ln>
                  <a:solidFill>
                    <a:schemeClr val="tx1"/>
                  </a:solidFill>
                  <a:effectLst/>
                  <a:latin typeface="Times" pitchFamily="18" charset="0"/>
                  <a:ea typeface="Times New Roman" pitchFamily="18" charset="0"/>
                  <a:cs typeface="Times New Roman" pitchFamily="18" charset="0"/>
                </a:rPr>
                <a:t>    linear polariser</a:t>
              </a:r>
              <a:endParaRPr kumimoji="0" lang="en-AU" sz="1800" b="0" i="0" u="none" strike="noStrike" cap="none" normalizeH="0" baseline="0" smtClean="0">
                <a:ln>
                  <a:noFill/>
                </a:ln>
                <a:solidFill>
                  <a:schemeClr val="tx1"/>
                </a:solidFill>
                <a:effectLst/>
                <a:latin typeface="Arial" pitchFamily="34" charset="0"/>
                <a:cs typeface="Arial" pitchFamily="34" charset="0"/>
              </a:endParaRPr>
            </a:p>
          </p:txBody>
        </p:sp>
        <p:sp>
          <p:nvSpPr>
            <p:cNvPr id="54" name="Text Box 3"/>
            <p:cNvSpPr txBox="1">
              <a:spLocks noChangeArrowheads="1"/>
            </p:cNvSpPr>
            <p:nvPr/>
          </p:nvSpPr>
          <p:spPr bwMode="auto">
            <a:xfrm>
              <a:off x="7336" y="2761"/>
              <a:ext cx="915" cy="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AU" sz="1000" b="0" i="0" u="none" strike="noStrike" cap="none" normalizeH="0" baseline="0" smtClean="0">
                  <a:ln>
                    <a:noFill/>
                  </a:ln>
                  <a:solidFill>
                    <a:schemeClr val="tx1"/>
                  </a:solidFill>
                  <a:effectLst/>
                  <a:latin typeface="Times" pitchFamily="18" charset="0"/>
                  <a:ea typeface="Times New Roman" pitchFamily="18" charset="0"/>
                  <a:cs typeface="Times New Roman" pitchFamily="18" charset="0"/>
                </a:rPr>
                <a:t>Slit 2</a:t>
              </a:r>
              <a:endParaRPr kumimoji="0" lang="en-AU" sz="1800" b="0" i="0" u="none" strike="noStrike" cap="none" normalizeH="0" baseline="0" smtClean="0">
                <a:ln>
                  <a:noFill/>
                </a:ln>
                <a:solidFill>
                  <a:schemeClr val="tx1"/>
                </a:solidFill>
                <a:effectLst/>
                <a:latin typeface="Arial" pitchFamily="34" charset="0"/>
                <a:cs typeface="Arial" pitchFamily="34" charset="0"/>
              </a:endParaRPr>
            </a:p>
          </p:txBody>
        </p:sp>
        <p:sp>
          <p:nvSpPr>
            <p:cNvPr id="55" name="Text Box 2"/>
            <p:cNvSpPr txBox="1">
              <a:spLocks noChangeArrowheads="1"/>
            </p:cNvSpPr>
            <p:nvPr/>
          </p:nvSpPr>
          <p:spPr bwMode="auto">
            <a:xfrm>
              <a:off x="5335" y="3340"/>
              <a:ext cx="915" cy="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AU" sz="1000" b="0" i="0" u="none" strike="noStrike" cap="none" normalizeH="0" baseline="0" smtClean="0">
                  <a:ln>
                    <a:noFill/>
                  </a:ln>
                  <a:solidFill>
                    <a:schemeClr val="tx1"/>
                  </a:solidFill>
                  <a:effectLst/>
                  <a:latin typeface="Times" pitchFamily="18" charset="0"/>
                  <a:ea typeface="Times New Roman" pitchFamily="18" charset="0"/>
                  <a:cs typeface="Times New Roman" pitchFamily="18" charset="0"/>
                </a:rPr>
                <a:t>Slit 1</a:t>
              </a:r>
              <a:endParaRPr kumimoji="0" lang="en-AU" sz="1800" b="0" i="0" u="none" strike="noStrike" cap="none" normalizeH="0" baseline="0" smtClean="0">
                <a:ln>
                  <a:noFill/>
                </a:ln>
                <a:solidFill>
                  <a:schemeClr val="tx1"/>
                </a:solidFill>
                <a:effectLst/>
                <a:latin typeface="Arial" pitchFamily="34" charset="0"/>
                <a:cs typeface="Arial" pitchFamily="34" charset="0"/>
              </a:endParaRPr>
            </a:p>
          </p:txBody>
        </p:sp>
      </p:grpSp>
      <p:pic>
        <p:nvPicPr>
          <p:cNvPr id="2110" name="Picture 62" descr="C:\Users\Kent\Documents\Publications\Presentations\2011_03 - confirmation\sri.e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9409" y="1508833"/>
            <a:ext cx="3343229" cy="4500500"/>
          </a:xfrm>
          <a:prstGeom prst="rect">
            <a:avLst/>
          </a:prstGeom>
          <a:noFill/>
          <a:extLst>
            <a:ext uri="{909E8E84-426E-40DD-AFC4-6F175D3DCCD1}">
              <a14:hiddenFill xmlns:a14="http://schemas.microsoft.com/office/drawing/2010/main">
                <a:solidFill>
                  <a:srgbClr val="FFFFFF"/>
                </a:solidFill>
              </a14:hiddenFill>
            </a:ext>
          </a:extLst>
        </p:spPr>
      </p:pic>
      <p:grpSp>
        <p:nvGrpSpPr>
          <p:cNvPr id="2081" name="Group 2080"/>
          <p:cNvGrpSpPr/>
          <p:nvPr/>
        </p:nvGrpSpPr>
        <p:grpSpPr>
          <a:xfrm>
            <a:off x="866019" y="4017778"/>
            <a:ext cx="2833342" cy="1734495"/>
            <a:chOff x="5474073" y="3837004"/>
            <a:chExt cx="3191349" cy="1953657"/>
          </a:xfrm>
        </p:grpSpPr>
        <p:grpSp>
          <p:nvGrpSpPr>
            <p:cNvPr id="2080" name="Group 2079"/>
            <p:cNvGrpSpPr/>
            <p:nvPr/>
          </p:nvGrpSpPr>
          <p:grpSpPr>
            <a:xfrm>
              <a:off x="5474073" y="3837004"/>
              <a:ext cx="3191349" cy="1700081"/>
              <a:chOff x="2297113" y="2852738"/>
              <a:chExt cx="6234112" cy="3631836"/>
            </a:xfrm>
          </p:grpSpPr>
          <p:sp>
            <p:nvSpPr>
              <p:cNvPr id="67" name="Oval 7"/>
              <p:cNvSpPr>
                <a:spLocks noChangeArrowheads="1"/>
              </p:cNvSpPr>
              <p:nvPr/>
            </p:nvSpPr>
            <p:spPr bwMode="auto">
              <a:xfrm>
                <a:off x="2297113" y="4270375"/>
                <a:ext cx="71437" cy="73025"/>
              </a:xfrm>
              <a:prstGeom prst="ellipse">
                <a:avLst/>
              </a:prstGeom>
              <a:noFill/>
              <a:ln w="15875">
                <a:solidFill>
                  <a:srgbClr val="000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68" name="Freeform 8"/>
              <p:cNvSpPr>
                <a:spLocks/>
              </p:cNvSpPr>
              <p:nvPr/>
            </p:nvSpPr>
            <p:spPr bwMode="auto">
              <a:xfrm>
                <a:off x="2339975" y="3717925"/>
                <a:ext cx="3729038" cy="555625"/>
              </a:xfrm>
              <a:custGeom>
                <a:avLst/>
                <a:gdLst>
                  <a:gd name="T0" fmla="*/ 0 w 2349"/>
                  <a:gd name="T1" fmla="*/ 350 h 350"/>
                  <a:gd name="T2" fmla="*/ 2349 w 2349"/>
                  <a:gd name="T3" fmla="*/ 0 h 350"/>
                </a:gdLst>
                <a:ahLst/>
                <a:cxnLst>
                  <a:cxn ang="0">
                    <a:pos x="T0" y="T1"/>
                  </a:cxn>
                  <a:cxn ang="0">
                    <a:pos x="T2" y="T3"/>
                  </a:cxn>
                </a:cxnLst>
                <a:rect l="0" t="0" r="r" b="b"/>
                <a:pathLst>
                  <a:path w="2349" h="350">
                    <a:moveTo>
                      <a:pt x="0" y="350"/>
                    </a:moveTo>
                    <a:lnTo>
                      <a:pt x="2349" y="0"/>
                    </a:lnTo>
                  </a:path>
                </a:pathLst>
              </a:custGeom>
              <a:noFill/>
              <a:ln w="9525">
                <a:solidFill>
                  <a:srgbClr val="0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69" name="Freeform 9"/>
              <p:cNvSpPr>
                <a:spLocks/>
              </p:cNvSpPr>
              <p:nvPr/>
            </p:nvSpPr>
            <p:spPr bwMode="auto">
              <a:xfrm>
                <a:off x="2325688" y="4344988"/>
                <a:ext cx="3743325" cy="381000"/>
              </a:xfrm>
              <a:custGeom>
                <a:avLst/>
                <a:gdLst>
                  <a:gd name="T0" fmla="*/ 2358 w 2358"/>
                  <a:gd name="T1" fmla="*/ 240 h 240"/>
                  <a:gd name="T2" fmla="*/ 0 w 2358"/>
                  <a:gd name="T3" fmla="*/ 0 h 240"/>
                </a:gdLst>
                <a:ahLst/>
                <a:cxnLst>
                  <a:cxn ang="0">
                    <a:pos x="T0" y="T1"/>
                  </a:cxn>
                  <a:cxn ang="0">
                    <a:pos x="T2" y="T3"/>
                  </a:cxn>
                </a:cxnLst>
                <a:rect l="0" t="0" r="r" b="b"/>
                <a:pathLst>
                  <a:path w="2358" h="240">
                    <a:moveTo>
                      <a:pt x="2358" y="240"/>
                    </a:moveTo>
                    <a:lnTo>
                      <a:pt x="0" y="0"/>
                    </a:lnTo>
                  </a:path>
                </a:pathLst>
              </a:custGeom>
              <a:noFill/>
              <a:ln w="9525">
                <a:solidFill>
                  <a:srgbClr val="0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grpSp>
            <p:nvGrpSpPr>
              <p:cNvPr id="70" name="Group 47"/>
              <p:cNvGrpSpPr>
                <a:grpSpLocks/>
              </p:cNvGrpSpPr>
              <p:nvPr/>
            </p:nvGrpSpPr>
            <p:grpSpPr bwMode="auto">
              <a:xfrm>
                <a:off x="6156325" y="2852738"/>
                <a:ext cx="0" cy="2881312"/>
                <a:chOff x="3878" y="1797"/>
                <a:chExt cx="0" cy="1815"/>
              </a:xfrm>
            </p:grpSpPr>
            <p:sp>
              <p:nvSpPr>
                <p:cNvPr id="71" name="Line 10"/>
                <p:cNvSpPr>
                  <a:spLocks noChangeShapeType="1"/>
                </p:cNvSpPr>
                <p:nvPr/>
              </p:nvSpPr>
              <p:spPr bwMode="auto">
                <a:xfrm>
                  <a:off x="3878" y="1797"/>
                  <a:ext cx="0" cy="63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72" name="Line 11"/>
                <p:cNvSpPr>
                  <a:spLocks noChangeShapeType="1"/>
                </p:cNvSpPr>
                <p:nvPr/>
              </p:nvSpPr>
              <p:spPr bwMode="auto">
                <a:xfrm>
                  <a:off x="3878" y="2523"/>
                  <a:ext cx="0" cy="317"/>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73" name="Line 12"/>
                <p:cNvSpPr>
                  <a:spLocks noChangeShapeType="1"/>
                </p:cNvSpPr>
                <p:nvPr/>
              </p:nvSpPr>
              <p:spPr bwMode="auto">
                <a:xfrm>
                  <a:off x="3878" y="2931"/>
                  <a:ext cx="0" cy="68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grpSp>
          <p:sp>
            <p:nvSpPr>
              <p:cNvPr id="74" name="Oval 15"/>
              <p:cNvSpPr>
                <a:spLocks noChangeArrowheads="1"/>
              </p:cNvSpPr>
              <p:nvPr/>
            </p:nvSpPr>
            <p:spPr bwMode="auto">
              <a:xfrm>
                <a:off x="6227763" y="2997200"/>
                <a:ext cx="215900" cy="2520950"/>
              </a:xfrm>
              <a:prstGeom prst="ellipse">
                <a:avLst/>
              </a:prstGeom>
              <a:solidFill>
                <a:srgbClr val="BBE0E3"/>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75" name="Line 16"/>
              <p:cNvSpPr>
                <a:spLocks noChangeShapeType="1"/>
              </p:cNvSpPr>
              <p:nvPr/>
            </p:nvSpPr>
            <p:spPr bwMode="auto">
              <a:xfrm>
                <a:off x="6443663" y="3933825"/>
                <a:ext cx="1584325" cy="287338"/>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76" name="Line 17"/>
              <p:cNvSpPr>
                <a:spLocks noChangeShapeType="1"/>
              </p:cNvSpPr>
              <p:nvPr/>
            </p:nvSpPr>
            <p:spPr bwMode="auto">
              <a:xfrm flipV="1">
                <a:off x="6443663" y="4221163"/>
                <a:ext cx="1584325" cy="360362"/>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77" name="Arc 18"/>
              <p:cNvSpPr>
                <a:spLocks/>
              </p:cNvSpPr>
              <p:nvPr/>
            </p:nvSpPr>
            <p:spPr bwMode="auto">
              <a:xfrm rot="13571610">
                <a:off x="8027988" y="4076700"/>
                <a:ext cx="215900" cy="2159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78" name="Arc 19"/>
              <p:cNvSpPr>
                <a:spLocks/>
              </p:cNvSpPr>
              <p:nvPr/>
            </p:nvSpPr>
            <p:spPr bwMode="auto">
              <a:xfrm rot="10462479">
                <a:off x="8089900" y="3681413"/>
                <a:ext cx="439738" cy="504825"/>
              </a:xfrm>
              <a:custGeom>
                <a:avLst/>
                <a:gdLst>
                  <a:gd name="G0" fmla="+- 0 0 0"/>
                  <a:gd name="G1" fmla="+- 21600 0 0"/>
                  <a:gd name="G2" fmla="+- 21600 0 0"/>
                  <a:gd name="T0" fmla="*/ 0 w 18835"/>
                  <a:gd name="T1" fmla="*/ 0 h 21600"/>
                  <a:gd name="T2" fmla="*/ 18835 w 18835"/>
                  <a:gd name="T3" fmla="*/ 11027 h 21600"/>
                  <a:gd name="T4" fmla="*/ 0 w 18835"/>
                  <a:gd name="T5" fmla="*/ 21600 h 21600"/>
                </a:gdLst>
                <a:ahLst/>
                <a:cxnLst>
                  <a:cxn ang="0">
                    <a:pos x="T0" y="T1"/>
                  </a:cxn>
                  <a:cxn ang="0">
                    <a:pos x="T2" y="T3"/>
                  </a:cxn>
                  <a:cxn ang="0">
                    <a:pos x="T4" y="T5"/>
                  </a:cxn>
                </a:cxnLst>
                <a:rect l="0" t="0" r="r" b="b"/>
                <a:pathLst>
                  <a:path w="18835" h="21600" fill="none" extrusionOk="0">
                    <a:moveTo>
                      <a:pt x="-1" y="0"/>
                    </a:moveTo>
                    <a:cubicBezTo>
                      <a:pt x="7810" y="0"/>
                      <a:pt x="15012" y="4216"/>
                      <a:pt x="18835" y="11026"/>
                    </a:cubicBezTo>
                  </a:path>
                  <a:path w="18835" h="21600" stroke="0" extrusionOk="0">
                    <a:moveTo>
                      <a:pt x="-1" y="0"/>
                    </a:moveTo>
                    <a:cubicBezTo>
                      <a:pt x="7810" y="0"/>
                      <a:pt x="15012" y="4216"/>
                      <a:pt x="18835" y="11026"/>
                    </a:cubicBezTo>
                    <a:lnTo>
                      <a:pt x="0" y="21600"/>
                    </a:lnTo>
                    <a:close/>
                  </a:path>
                </a:pathLst>
              </a:custGeom>
              <a:noFill/>
              <a:ln w="952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79" name="Arc 20"/>
              <p:cNvSpPr>
                <a:spLocks/>
              </p:cNvSpPr>
              <p:nvPr/>
            </p:nvSpPr>
            <p:spPr bwMode="auto">
              <a:xfrm rot="10832449" flipV="1">
                <a:off x="8088313" y="4152900"/>
                <a:ext cx="442912" cy="504825"/>
              </a:xfrm>
              <a:custGeom>
                <a:avLst/>
                <a:gdLst>
                  <a:gd name="G0" fmla="+- 0 0 0"/>
                  <a:gd name="G1" fmla="+- 21600 0 0"/>
                  <a:gd name="G2" fmla="+- 21600 0 0"/>
                  <a:gd name="T0" fmla="*/ 0 w 18957"/>
                  <a:gd name="T1" fmla="*/ 0 h 21600"/>
                  <a:gd name="T2" fmla="*/ 18957 w 18957"/>
                  <a:gd name="T3" fmla="*/ 11247 h 21600"/>
                  <a:gd name="T4" fmla="*/ 0 w 18957"/>
                  <a:gd name="T5" fmla="*/ 21600 h 21600"/>
                </a:gdLst>
                <a:ahLst/>
                <a:cxnLst>
                  <a:cxn ang="0">
                    <a:pos x="T0" y="T1"/>
                  </a:cxn>
                  <a:cxn ang="0">
                    <a:pos x="T2" y="T3"/>
                  </a:cxn>
                  <a:cxn ang="0">
                    <a:pos x="T4" y="T5"/>
                  </a:cxn>
                </a:cxnLst>
                <a:rect l="0" t="0" r="r" b="b"/>
                <a:pathLst>
                  <a:path w="18957" h="21600" fill="none" extrusionOk="0">
                    <a:moveTo>
                      <a:pt x="-1" y="0"/>
                    </a:moveTo>
                    <a:cubicBezTo>
                      <a:pt x="7900" y="0"/>
                      <a:pt x="15170" y="4313"/>
                      <a:pt x="18957" y="11246"/>
                    </a:cubicBezTo>
                  </a:path>
                  <a:path w="18957" h="21600" stroke="0" extrusionOk="0">
                    <a:moveTo>
                      <a:pt x="-1" y="0"/>
                    </a:moveTo>
                    <a:cubicBezTo>
                      <a:pt x="7900" y="0"/>
                      <a:pt x="15170" y="4313"/>
                      <a:pt x="18957" y="11246"/>
                    </a:cubicBezTo>
                    <a:lnTo>
                      <a:pt x="0" y="21600"/>
                    </a:lnTo>
                    <a:close/>
                  </a:path>
                </a:pathLst>
              </a:custGeom>
              <a:noFill/>
              <a:ln w="952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80" name="Oval 21"/>
              <p:cNvSpPr>
                <a:spLocks noChangeArrowheads="1"/>
              </p:cNvSpPr>
              <p:nvPr/>
            </p:nvSpPr>
            <p:spPr bwMode="auto">
              <a:xfrm>
                <a:off x="8085138" y="4119563"/>
                <a:ext cx="73025" cy="144462"/>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81" name="Line 27"/>
              <p:cNvSpPr>
                <a:spLocks noChangeShapeType="1"/>
              </p:cNvSpPr>
              <p:nvPr/>
            </p:nvSpPr>
            <p:spPr bwMode="auto">
              <a:xfrm>
                <a:off x="2339975" y="6021388"/>
                <a:ext cx="0" cy="2159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82" name="Line 28"/>
              <p:cNvSpPr>
                <a:spLocks noChangeShapeType="1"/>
              </p:cNvSpPr>
              <p:nvPr/>
            </p:nvSpPr>
            <p:spPr bwMode="auto">
              <a:xfrm>
                <a:off x="6156325" y="6021388"/>
                <a:ext cx="0" cy="2159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83" name="Line 29"/>
              <p:cNvSpPr>
                <a:spLocks noChangeShapeType="1"/>
              </p:cNvSpPr>
              <p:nvPr/>
            </p:nvSpPr>
            <p:spPr bwMode="auto">
              <a:xfrm>
                <a:off x="2339975" y="6121400"/>
                <a:ext cx="381635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85" name="Line 31"/>
              <p:cNvSpPr>
                <a:spLocks noChangeShapeType="1"/>
              </p:cNvSpPr>
              <p:nvPr/>
            </p:nvSpPr>
            <p:spPr bwMode="auto">
              <a:xfrm>
                <a:off x="5724525" y="3644900"/>
                <a:ext cx="358775"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86" name="Line 32"/>
              <p:cNvSpPr>
                <a:spLocks noChangeShapeType="1"/>
              </p:cNvSpPr>
              <p:nvPr/>
            </p:nvSpPr>
            <p:spPr bwMode="auto">
              <a:xfrm>
                <a:off x="5724525" y="4868863"/>
                <a:ext cx="358775"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87" name="Line 33"/>
              <p:cNvSpPr>
                <a:spLocks noChangeShapeType="1"/>
              </p:cNvSpPr>
              <p:nvPr/>
            </p:nvSpPr>
            <p:spPr bwMode="auto">
              <a:xfrm>
                <a:off x="5911850" y="4868863"/>
                <a:ext cx="0" cy="144462"/>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88" name="Line 34"/>
              <p:cNvSpPr>
                <a:spLocks noChangeShapeType="1"/>
              </p:cNvSpPr>
              <p:nvPr/>
            </p:nvSpPr>
            <p:spPr bwMode="auto">
              <a:xfrm>
                <a:off x="5924550" y="3500438"/>
                <a:ext cx="0" cy="144462"/>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90" name="Line 36"/>
              <p:cNvSpPr>
                <a:spLocks noChangeShapeType="1"/>
              </p:cNvSpPr>
              <p:nvPr/>
            </p:nvSpPr>
            <p:spPr bwMode="auto">
              <a:xfrm>
                <a:off x="6327775" y="5589588"/>
                <a:ext cx="0" cy="2159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91" name="Line 37"/>
              <p:cNvSpPr>
                <a:spLocks noChangeShapeType="1"/>
              </p:cNvSpPr>
              <p:nvPr/>
            </p:nvSpPr>
            <p:spPr bwMode="auto">
              <a:xfrm>
                <a:off x="8099425" y="5589588"/>
                <a:ext cx="0" cy="2159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92" name="Line 38"/>
              <p:cNvSpPr>
                <a:spLocks noChangeShapeType="1"/>
              </p:cNvSpPr>
              <p:nvPr/>
            </p:nvSpPr>
            <p:spPr bwMode="auto">
              <a:xfrm>
                <a:off x="6329363" y="5705475"/>
                <a:ext cx="1770062"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93" name="Text Box 39"/>
              <p:cNvSpPr txBox="1">
                <a:spLocks noChangeArrowheads="1"/>
              </p:cNvSpPr>
              <p:nvPr/>
            </p:nvSpPr>
            <p:spPr bwMode="auto">
              <a:xfrm>
                <a:off x="6919736" y="5695580"/>
                <a:ext cx="1050924" cy="788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AU" sz="1800" i="1" kern="0" dirty="0" smtClean="0">
                    <a:solidFill>
                      <a:sysClr val="windowText" lastClr="000000"/>
                    </a:solidFill>
                  </a:rPr>
                  <a:t>R</a:t>
                </a:r>
                <a:r>
                  <a:rPr lang="en-AU" sz="1800" i="1" kern="0" baseline="-25000" dirty="0" smtClean="0">
                    <a:solidFill>
                      <a:sysClr val="windowText" lastClr="000000"/>
                    </a:solidFill>
                  </a:rPr>
                  <a:t>1</a:t>
                </a:r>
                <a:endParaRPr kumimoji="0" lang="en-AU" sz="1800" b="0" i="1" u="none" strike="noStrike" kern="0" cap="none" spc="0" normalizeH="0" baseline="-25000" noProof="0" dirty="0" smtClean="0">
                  <a:ln>
                    <a:noFill/>
                  </a:ln>
                  <a:solidFill>
                    <a:sysClr val="windowText" lastClr="000000"/>
                  </a:solidFill>
                  <a:effectLst/>
                  <a:uLnTx/>
                  <a:uFillTx/>
                </a:endParaRPr>
              </a:p>
            </p:txBody>
          </p:sp>
          <p:sp>
            <p:nvSpPr>
              <p:cNvPr id="94" name="Rectangle 41"/>
              <p:cNvSpPr>
                <a:spLocks noChangeArrowheads="1"/>
              </p:cNvSpPr>
              <p:nvPr/>
            </p:nvSpPr>
            <p:spPr bwMode="auto">
              <a:xfrm>
                <a:off x="7019925" y="3141663"/>
                <a:ext cx="71438" cy="2159000"/>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95" name="Freeform 42"/>
              <p:cNvSpPr>
                <a:spLocks/>
              </p:cNvSpPr>
              <p:nvPr/>
            </p:nvSpPr>
            <p:spPr bwMode="auto">
              <a:xfrm>
                <a:off x="7069138" y="4041775"/>
                <a:ext cx="958850" cy="179388"/>
              </a:xfrm>
              <a:custGeom>
                <a:avLst/>
                <a:gdLst>
                  <a:gd name="T0" fmla="*/ 0 w 604"/>
                  <a:gd name="T1" fmla="*/ 0 h 113"/>
                  <a:gd name="T2" fmla="*/ 604 w 604"/>
                  <a:gd name="T3" fmla="*/ 113 h 113"/>
                </a:gdLst>
                <a:ahLst/>
                <a:cxnLst>
                  <a:cxn ang="0">
                    <a:pos x="T0" y="T1"/>
                  </a:cxn>
                  <a:cxn ang="0">
                    <a:pos x="T2" y="T3"/>
                  </a:cxn>
                </a:cxnLst>
                <a:rect l="0" t="0" r="r" b="b"/>
                <a:pathLst>
                  <a:path w="604" h="113">
                    <a:moveTo>
                      <a:pt x="0" y="0"/>
                    </a:moveTo>
                    <a:lnTo>
                      <a:pt x="604" y="113"/>
                    </a:lnTo>
                  </a:path>
                </a:pathLst>
              </a:custGeom>
              <a:noFill/>
              <a:ln w="15875">
                <a:solidFill>
                  <a:srgbClr val="0000FF"/>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96" name="Freeform 43"/>
              <p:cNvSpPr>
                <a:spLocks/>
              </p:cNvSpPr>
              <p:nvPr/>
            </p:nvSpPr>
            <p:spPr bwMode="auto">
              <a:xfrm>
                <a:off x="7054850" y="4222750"/>
                <a:ext cx="973138" cy="219075"/>
              </a:xfrm>
              <a:custGeom>
                <a:avLst/>
                <a:gdLst>
                  <a:gd name="T0" fmla="*/ 0 w 613"/>
                  <a:gd name="T1" fmla="*/ 138 h 138"/>
                  <a:gd name="T2" fmla="*/ 613 w 613"/>
                  <a:gd name="T3" fmla="*/ 0 h 138"/>
                </a:gdLst>
                <a:ahLst/>
                <a:cxnLst>
                  <a:cxn ang="0">
                    <a:pos x="T0" y="T1"/>
                  </a:cxn>
                  <a:cxn ang="0">
                    <a:pos x="T2" y="T3"/>
                  </a:cxn>
                </a:cxnLst>
                <a:rect l="0" t="0" r="r" b="b"/>
                <a:pathLst>
                  <a:path w="613" h="138">
                    <a:moveTo>
                      <a:pt x="0" y="138"/>
                    </a:moveTo>
                    <a:lnTo>
                      <a:pt x="613" y="0"/>
                    </a:lnTo>
                  </a:path>
                </a:pathLst>
              </a:custGeom>
              <a:noFill/>
              <a:ln w="15875">
                <a:solidFill>
                  <a:srgbClr val="0000FF"/>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97" name="Rectangle 44" descr="Dark horizontal"/>
              <p:cNvSpPr>
                <a:spLocks noChangeArrowheads="1"/>
              </p:cNvSpPr>
              <p:nvPr/>
            </p:nvSpPr>
            <p:spPr bwMode="auto">
              <a:xfrm>
                <a:off x="7380288" y="3141663"/>
                <a:ext cx="71437" cy="2159000"/>
              </a:xfrm>
              <a:prstGeom prst="rect">
                <a:avLst/>
              </a:prstGeom>
              <a:pattFill prst="dkHorz">
                <a:fgClr>
                  <a:srgbClr val="000000"/>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grpSp>
        <p:sp>
          <p:nvSpPr>
            <p:cNvPr id="100" name="Text Box 39"/>
            <p:cNvSpPr txBox="1">
              <a:spLocks noChangeArrowheads="1"/>
            </p:cNvSpPr>
            <p:nvPr/>
          </p:nvSpPr>
          <p:spPr bwMode="auto">
            <a:xfrm>
              <a:off x="6240394" y="5421329"/>
              <a:ext cx="5379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AU" sz="1800" i="1" kern="0" dirty="0" smtClean="0">
                  <a:solidFill>
                    <a:sysClr val="windowText" lastClr="000000"/>
                  </a:solidFill>
                </a:rPr>
                <a:t>R</a:t>
              </a:r>
              <a:r>
                <a:rPr lang="en-AU" sz="1800" i="1" kern="0" baseline="-25000" dirty="0" smtClean="0">
                  <a:solidFill>
                    <a:sysClr val="windowText" lastClr="000000"/>
                  </a:solidFill>
                </a:rPr>
                <a:t>0</a:t>
              </a:r>
              <a:endParaRPr kumimoji="0" lang="en-AU" sz="1800" b="0" i="1" u="none" strike="noStrike" kern="0" cap="none" spc="0" normalizeH="0" baseline="-25000" noProof="0" dirty="0" smtClean="0">
                <a:ln>
                  <a:noFill/>
                </a:ln>
                <a:solidFill>
                  <a:sysClr val="windowText" lastClr="000000"/>
                </a:solidFill>
                <a:effectLst/>
                <a:uLnTx/>
                <a:uFillTx/>
              </a:endParaRPr>
            </a:p>
          </p:txBody>
        </p:sp>
      </p:grpSp>
    </p:spTree>
    <p:extLst>
      <p:ext uri="{BB962C8B-B14F-4D97-AF65-F5344CB8AC3E}">
        <p14:creationId xmlns:p14="http://schemas.microsoft.com/office/powerpoint/2010/main" val="39373187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59"/>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2051720" y="1080021"/>
            <a:ext cx="5175575" cy="3728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AU" dirty="0" smtClean="0"/>
              <a:t>Pinhole diameters</a:t>
            </a:r>
            <a:endParaRPr lang="en-AU"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55361823"/>
              </p:ext>
            </p:extLst>
          </p:nvPr>
        </p:nvGraphicFramePr>
        <p:xfrm>
          <a:off x="1870346" y="4812444"/>
          <a:ext cx="5490609" cy="1618274"/>
        </p:xfrm>
        <a:graphic>
          <a:graphicData uri="http://schemas.openxmlformats.org/drawingml/2006/table">
            <a:tbl>
              <a:tblPr firstRow="1" firstCol="1" bandRow="1">
                <a:tableStyleId>{5C22544A-7EE6-4342-B048-85BDC9FD1C3A}</a:tableStyleId>
              </a:tblPr>
              <a:tblGrid>
                <a:gridCol w="1076567"/>
                <a:gridCol w="2386635"/>
                <a:gridCol w="2027407"/>
              </a:tblGrid>
              <a:tr h="370598">
                <a:tc>
                  <a:txBody>
                    <a:bodyPr/>
                    <a:lstStyle/>
                    <a:p>
                      <a:pPr indent="118745" algn="ctr">
                        <a:spcAft>
                          <a:spcPts val="0"/>
                        </a:spcAft>
                      </a:pPr>
                      <a:r>
                        <a:rPr lang="en-AU" sz="1800" kern="800" dirty="0">
                          <a:effectLst/>
                        </a:rPr>
                        <a:t>Pinhole</a:t>
                      </a:r>
                      <a:endParaRPr lang="en-AU" sz="1800" dirty="0">
                        <a:effectLst/>
                        <a:latin typeface="Times New Roman"/>
                        <a:ea typeface="Times New Roman"/>
                      </a:endParaRPr>
                    </a:p>
                  </a:txBody>
                  <a:tcPr marL="68580" marR="68580" marT="0" marB="0"/>
                </a:tc>
                <a:tc>
                  <a:txBody>
                    <a:bodyPr/>
                    <a:lstStyle/>
                    <a:p>
                      <a:pPr indent="118745" algn="ctr">
                        <a:spcAft>
                          <a:spcPts val="0"/>
                        </a:spcAft>
                      </a:pPr>
                      <a:r>
                        <a:rPr lang="en-AU" sz="1800" kern="800" dirty="0">
                          <a:effectLst/>
                        </a:rPr>
                        <a:t>Single slit diffraction</a:t>
                      </a:r>
                      <a:endParaRPr lang="en-AU" sz="1800" dirty="0">
                        <a:effectLst/>
                        <a:latin typeface="Times New Roman"/>
                        <a:ea typeface="Times New Roman"/>
                      </a:endParaRPr>
                    </a:p>
                  </a:txBody>
                  <a:tcPr marL="68580" marR="68580" marT="0" marB="0"/>
                </a:tc>
                <a:tc>
                  <a:txBody>
                    <a:bodyPr/>
                    <a:lstStyle/>
                    <a:p>
                      <a:pPr indent="118745" algn="ctr">
                        <a:spcAft>
                          <a:spcPts val="0"/>
                        </a:spcAft>
                      </a:pPr>
                      <a:r>
                        <a:rPr lang="en-AU" sz="1800" kern="800" dirty="0">
                          <a:effectLst/>
                        </a:rPr>
                        <a:t>SR Interferometer</a:t>
                      </a:r>
                      <a:endParaRPr lang="en-AU" sz="1800" dirty="0">
                        <a:effectLst/>
                        <a:latin typeface="Times New Roman"/>
                        <a:ea typeface="Times New Roman"/>
                      </a:endParaRPr>
                    </a:p>
                  </a:txBody>
                  <a:tcPr marL="68580" marR="68580" marT="0" marB="0"/>
                </a:tc>
              </a:tr>
              <a:tr h="311919">
                <a:tc>
                  <a:txBody>
                    <a:bodyPr/>
                    <a:lstStyle/>
                    <a:p>
                      <a:pPr indent="118745" algn="ctr">
                        <a:spcAft>
                          <a:spcPts val="0"/>
                        </a:spcAft>
                      </a:pPr>
                      <a:r>
                        <a:rPr lang="en-AU" sz="1800" kern="800">
                          <a:effectLst/>
                        </a:rPr>
                        <a:t>-</a:t>
                      </a:r>
                      <a:endParaRPr lang="en-AU" sz="1800">
                        <a:effectLst/>
                        <a:latin typeface="Times New Roman"/>
                        <a:ea typeface="Times New Roman"/>
                      </a:endParaRPr>
                    </a:p>
                  </a:txBody>
                  <a:tcPr marL="68580" marR="68580" marT="0" marB="0"/>
                </a:tc>
                <a:tc>
                  <a:txBody>
                    <a:bodyPr/>
                    <a:lstStyle/>
                    <a:p>
                      <a:pPr indent="118745" algn="ctr">
                        <a:spcAft>
                          <a:spcPts val="0"/>
                        </a:spcAft>
                      </a:pPr>
                      <a:r>
                        <a:rPr lang="en-AU" sz="1800" kern="800" dirty="0">
                          <a:effectLst/>
                        </a:rPr>
                        <a:t>[</a:t>
                      </a:r>
                      <a:r>
                        <a:rPr lang="en-AU" sz="1800" kern="800" dirty="0">
                          <a:effectLst/>
                          <a:latin typeface="Times" pitchFamily="18" charset="0"/>
                        </a:rPr>
                        <a:t>µm</a:t>
                      </a:r>
                      <a:r>
                        <a:rPr lang="en-AU" sz="1800" kern="800" dirty="0">
                          <a:effectLst/>
                        </a:rPr>
                        <a:t>]</a:t>
                      </a:r>
                      <a:endParaRPr lang="en-AU" sz="1800" dirty="0">
                        <a:effectLst/>
                        <a:latin typeface="Times New Roman"/>
                        <a:ea typeface="Times New Roman"/>
                      </a:endParaRPr>
                    </a:p>
                  </a:txBody>
                  <a:tcPr marL="68580" marR="68580" marT="0" marB="0"/>
                </a:tc>
                <a:tc>
                  <a:txBody>
                    <a:bodyPr/>
                    <a:lstStyle/>
                    <a:p>
                      <a:pPr indent="118745" algn="ctr">
                        <a:spcAft>
                          <a:spcPts val="0"/>
                        </a:spcAft>
                      </a:pPr>
                      <a:r>
                        <a:rPr lang="en-AU" sz="1800" kern="800" dirty="0">
                          <a:effectLst/>
                        </a:rPr>
                        <a:t>[</a:t>
                      </a:r>
                      <a:r>
                        <a:rPr lang="en-AU" sz="1800" kern="800" dirty="0">
                          <a:effectLst/>
                          <a:latin typeface="Times" pitchFamily="18" charset="0"/>
                        </a:rPr>
                        <a:t>µm</a:t>
                      </a:r>
                      <a:r>
                        <a:rPr lang="en-AU" sz="1800" kern="800" dirty="0">
                          <a:effectLst/>
                        </a:rPr>
                        <a:t>]</a:t>
                      </a:r>
                      <a:endParaRPr lang="en-AU" sz="1800" dirty="0">
                        <a:effectLst/>
                        <a:latin typeface="Times New Roman"/>
                        <a:ea typeface="Times New Roman"/>
                      </a:endParaRPr>
                    </a:p>
                  </a:txBody>
                  <a:tcPr marL="68580" marR="68580" marT="0" marB="0"/>
                </a:tc>
              </a:tr>
              <a:tr h="311919">
                <a:tc>
                  <a:txBody>
                    <a:bodyPr/>
                    <a:lstStyle/>
                    <a:p>
                      <a:pPr indent="118745" algn="ctr">
                        <a:spcAft>
                          <a:spcPts val="0"/>
                        </a:spcAft>
                      </a:pPr>
                      <a:r>
                        <a:rPr lang="en-AU" sz="1800" kern="800" dirty="0">
                          <a:effectLst/>
                        </a:rPr>
                        <a:t>1</a:t>
                      </a:r>
                      <a:endParaRPr lang="en-AU" sz="1800" dirty="0">
                        <a:effectLst/>
                        <a:latin typeface="Times New Roman"/>
                        <a:ea typeface="Times New Roman"/>
                      </a:endParaRPr>
                    </a:p>
                  </a:txBody>
                  <a:tcPr marL="68580" marR="68580" marT="0" marB="0"/>
                </a:tc>
                <a:tc>
                  <a:txBody>
                    <a:bodyPr/>
                    <a:lstStyle/>
                    <a:p>
                      <a:pPr indent="118745" algn="ctr">
                        <a:spcAft>
                          <a:spcPts val="0"/>
                        </a:spcAft>
                      </a:pPr>
                      <a:r>
                        <a:rPr lang="en-AU" sz="1800" kern="800" dirty="0">
                          <a:effectLst/>
                        </a:rPr>
                        <a:t>15 ± 2</a:t>
                      </a:r>
                      <a:endParaRPr lang="en-AU" sz="1800" dirty="0">
                        <a:effectLst/>
                        <a:latin typeface="Times New Roman"/>
                        <a:ea typeface="Times New Roman"/>
                      </a:endParaRPr>
                    </a:p>
                  </a:txBody>
                  <a:tcPr marL="68580" marR="68580" marT="0" marB="0"/>
                </a:tc>
                <a:tc>
                  <a:txBody>
                    <a:bodyPr/>
                    <a:lstStyle/>
                    <a:p>
                      <a:pPr indent="118745" algn="ctr">
                        <a:spcAft>
                          <a:spcPts val="0"/>
                        </a:spcAft>
                      </a:pPr>
                      <a:r>
                        <a:rPr lang="en-AU" sz="1800" kern="800">
                          <a:effectLst/>
                        </a:rPr>
                        <a:t>15 ± 2</a:t>
                      </a:r>
                      <a:endParaRPr lang="en-AU" sz="1800">
                        <a:effectLst/>
                        <a:latin typeface="Times New Roman"/>
                        <a:ea typeface="Times New Roman"/>
                      </a:endParaRPr>
                    </a:p>
                  </a:txBody>
                  <a:tcPr marL="68580" marR="68580" marT="0" marB="0"/>
                </a:tc>
              </a:tr>
              <a:tr h="311919">
                <a:tc>
                  <a:txBody>
                    <a:bodyPr/>
                    <a:lstStyle/>
                    <a:p>
                      <a:pPr indent="118745" algn="ctr">
                        <a:spcAft>
                          <a:spcPts val="0"/>
                        </a:spcAft>
                      </a:pPr>
                      <a:r>
                        <a:rPr lang="en-AU" sz="1800" kern="800">
                          <a:effectLst/>
                        </a:rPr>
                        <a:t>2</a:t>
                      </a:r>
                      <a:endParaRPr lang="en-AU" sz="1800">
                        <a:effectLst/>
                        <a:latin typeface="Times New Roman"/>
                        <a:ea typeface="Times New Roman"/>
                      </a:endParaRPr>
                    </a:p>
                  </a:txBody>
                  <a:tcPr marL="68580" marR="68580" marT="0" marB="0"/>
                </a:tc>
                <a:tc>
                  <a:txBody>
                    <a:bodyPr/>
                    <a:lstStyle/>
                    <a:p>
                      <a:pPr indent="118745" algn="ctr">
                        <a:spcAft>
                          <a:spcPts val="0"/>
                        </a:spcAft>
                      </a:pPr>
                      <a:r>
                        <a:rPr lang="en-AU" sz="1800" kern="800">
                          <a:effectLst/>
                        </a:rPr>
                        <a:t>42 ± 3</a:t>
                      </a:r>
                      <a:endParaRPr lang="en-AU" sz="1800">
                        <a:effectLst/>
                        <a:latin typeface="Times New Roman"/>
                        <a:ea typeface="Times New Roman"/>
                      </a:endParaRPr>
                    </a:p>
                  </a:txBody>
                  <a:tcPr marL="68580" marR="68580" marT="0" marB="0"/>
                </a:tc>
                <a:tc>
                  <a:txBody>
                    <a:bodyPr/>
                    <a:lstStyle/>
                    <a:p>
                      <a:pPr indent="118745" algn="ctr">
                        <a:spcAft>
                          <a:spcPts val="0"/>
                        </a:spcAft>
                      </a:pPr>
                      <a:r>
                        <a:rPr lang="en-AU" sz="1800" kern="800">
                          <a:effectLst/>
                        </a:rPr>
                        <a:t>38 ± 2</a:t>
                      </a:r>
                      <a:endParaRPr lang="en-AU" sz="1800">
                        <a:effectLst/>
                        <a:latin typeface="Times New Roman"/>
                        <a:ea typeface="Times New Roman"/>
                      </a:endParaRPr>
                    </a:p>
                  </a:txBody>
                  <a:tcPr marL="68580" marR="68580" marT="0" marB="0"/>
                </a:tc>
              </a:tr>
              <a:tr h="311919">
                <a:tc>
                  <a:txBody>
                    <a:bodyPr/>
                    <a:lstStyle/>
                    <a:p>
                      <a:pPr indent="118745" algn="ctr">
                        <a:spcAft>
                          <a:spcPts val="0"/>
                        </a:spcAft>
                      </a:pPr>
                      <a:r>
                        <a:rPr lang="en-AU" sz="1800" kern="800">
                          <a:effectLst/>
                        </a:rPr>
                        <a:t>3</a:t>
                      </a:r>
                      <a:endParaRPr lang="en-AU" sz="1800">
                        <a:effectLst/>
                        <a:latin typeface="Times New Roman"/>
                        <a:ea typeface="Times New Roman"/>
                      </a:endParaRPr>
                    </a:p>
                  </a:txBody>
                  <a:tcPr marL="68580" marR="68580" marT="0" marB="0"/>
                </a:tc>
                <a:tc>
                  <a:txBody>
                    <a:bodyPr/>
                    <a:lstStyle/>
                    <a:p>
                      <a:pPr indent="118745" algn="ctr">
                        <a:spcAft>
                          <a:spcPts val="0"/>
                        </a:spcAft>
                      </a:pPr>
                      <a:r>
                        <a:rPr lang="en-AU" sz="1800" kern="800">
                          <a:effectLst/>
                        </a:rPr>
                        <a:t>174 ± 10</a:t>
                      </a:r>
                      <a:endParaRPr lang="en-AU" sz="1800">
                        <a:effectLst/>
                        <a:latin typeface="Times New Roman"/>
                        <a:ea typeface="Times New Roman"/>
                      </a:endParaRPr>
                    </a:p>
                  </a:txBody>
                  <a:tcPr marL="68580" marR="68580" marT="0" marB="0"/>
                </a:tc>
                <a:tc>
                  <a:txBody>
                    <a:bodyPr/>
                    <a:lstStyle/>
                    <a:p>
                      <a:pPr indent="118745" algn="ctr">
                        <a:spcAft>
                          <a:spcPts val="0"/>
                        </a:spcAft>
                      </a:pPr>
                      <a:r>
                        <a:rPr lang="en-AU" sz="1800" kern="800" dirty="0">
                          <a:effectLst/>
                        </a:rPr>
                        <a:t>171 ± 5</a:t>
                      </a:r>
                      <a:endParaRPr lang="en-AU" sz="1800" dirty="0">
                        <a:effectLst/>
                        <a:latin typeface="Times New Roman"/>
                        <a:ea typeface="Times New Roman"/>
                      </a:endParaRPr>
                    </a:p>
                  </a:txBody>
                  <a:tcPr marL="68580" marR="68580" marT="0" marB="0"/>
                </a:tc>
              </a:tr>
            </a:tbl>
          </a:graphicData>
        </a:graphic>
      </p:graphicFrame>
      <p:sp>
        <p:nvSpPr>
          <p:cNvPr id="4" name="Date Placeholder 3"/>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p:txBody>
          <a:bodyPr/>
          <a:lstStyle/>
          <a:p>
            <a:pPr>
              <a:defRPr/>
            </a:pPr>
            <a:r>
              <a:rPr lang="en-US"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11</a:t>
            </a:fld>
            <a:endParaRPr lang="en-US"/>
          </a:p>
        </p:txBody>
      </p:sp>
    </p:spTree>
    <p:extLst>
      <p:ext uri="{BB962C8B-B14F-4D97-AF65-F5344CB8AC3E}">
        <p14:creationId xmlns:p14="http://schemas.microsoft.com/office/powerpoint/2010/main" val="1375955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XDB calibration with SRI</a:t>
            </a:r>
            <a:endParaRPr lang="en-AU" dirty="0"/>
          </a:p>
        </p:txBody>
      </p:sp>
      <p:sp>
        <p:nvSpPr>
          <p:cNvPr id="4" name="Date Placeholder 3"/>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p:txBody>
          <a:bodyPr/>
          <a:lstStyle/>
          <a:p>
            <a:pPr>
              <a:defRPr/>
            </a:pPr>
            <a:r>
              <a:rPr lang="en-US" dirty="0"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12</a:t>
            </a:fld>
            <a:endParaRPr lang="en-US"/>
          </a:p>
        </p:txBody>
      </p:sp>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85353" y="1358900"/>
            <a:ext cx="6024093" cy="4767263"/>
          </a:xfrm>
        </p:spPr>
      </p:pic>
      <p:sp>
        <p:nvSpPr>
          <p:cNvPr id="3" name="Rectangle 2"/>
          <p:cNvSpPr/>
          <p:nvPr/>
        </p:nvSpPr>
        <p:spPr>
          <a:xfrm>
            <a:off x="5922149" y="2345805"/>
            <a:ext cx="315035" cy="4500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p:cNvSpPr/>
          <p:nvPr/>
        </p:nvSpPr>
        <p:spPr>
          <a:xfrm>
            <a:off x="5927587" y="1902729"/>
            <a:ext cx="315035" cy="2250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9894845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Q-LOVE and Intra-Beam Scattering</a:t>
            </a:r>
            <a:endParaRPr lang="en-AU" dirty="0"/>
          </a:p>
        </p:txBody>
      </p:sp>
      <p:sp>
        <p:nvSpPr>
          <p:cNvPr id="4" name="Date Placeholder 3"/>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a:xfrm>
            <a:off x="2407940" y="6365940"/>
            <a:ext cx="4598150" cy="367150"/>
          </a:xfrm>
        </p:spPr>
        <p:txBody>
          <a:bodyPr/>
          <a:lstStyle/>
          <a:p>
            <a:pPr>
              <a:defRPr/>
            </a:pPr>
            <a:r>
              <a:rPr lang="en-US" dirty="0"/>
              <a:t>CLIC Main Damping Rings – Kent Wootton</a:t>
            </a:r>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13</a:t>
            </a:fld>
            <a:endParaRPr lang="en-US"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0521" y="1430421"/>
            <a:ext cx="2939322" cy="1953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6665" y="3657098"/>
            <a:ext cx="2505050" cy="2202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67055" y="3511943"/>
            <a:ext cx="3187796" cy="2392332"/>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64475" y="1215611"/>
            <a:ext cx="3184336" cy="2303399"/>
          </a:xfrm>
          <a:prstGeom prst="rect">
            <a:avLst/>
          </a:prstGeom>
        </p:spPr>
      </p:pic>
      <p:sp>
        <p:nvSpPr>
          <p:cNvPr id="13" name="TextBox 12"/>
          <p:cNvSpPr txBox="1"/>
          <p:nvPr/>
        </p:nvSpPr>
        <p:spPr>
          <a:xfrm>
            <a:off x="1303384" y="5734832"/>
            <a:ext cx="3341422" cy="830997"/>
          </a:xfrm>
          <a:prstGeom prst="rect">
            <a:avLst/>
          </a:prstGeom>
          <a:noFill/>
        </p:spPr>
        <p:txBody>
          <a:bodyPr wrap="square" rtlCol="0">
            <a:spAutoFit/>
          </a:bodyPr>
          <a:lstStyle/>
          <a:p>
            <a:r>
              <a:rPr lang="en-AU" dirty="0" smtClean="0">
                <a:latin typeface="+mn-lt"/>
              </a:rPr>
              <a:t>Dowd, R. et al., PRST:AB, 14:012804, 2011.</a:t>
            </a:r>
            <a:endParaRPr lang="en-AU" dirty="0">
              <a:latin typeface="+mn-lt"/>
            </a:endParaRPr>
          </a:p>
        </p:txBody>
      </p:sp>
    </p:spTree>
    <p:extLst>
      <p:ext uri="{BB962C8B-B14F-4D97-AF65-F5344CB8AC3E}">
        <p14:creationId xmlns:p14="http://schemas.microsoft.com/office/powerpoint/2010/main" val="20710667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Resonant Spin Depolarisation</a:t>
            </a:r>
          </a:p>
        </p:txBody>
      </p:sp>
      <p:sp>
        <p:nvSpPr>
          <p:cNvPr id="3" name="Content Placeholder 2"/>
          <p:cNvSpPr>
            <a:spLocks noGrp="1"/>
          </p:cNvSpPr>
          <p:nvPr>
            <p:ph idx="1"/>
          </p:nvPr>
        </p:nvSpPr>
        <p:spPr/>
        <p:txBody>
          <a:bodyPr/>
          <a:lstStyle/>
          <a:p>
            <a:endParaRPr lang="en-AU"/>
          </a:p>
        </p:txBody>
      </p:sp>
      <p:sp>
        <p:nvSpPr>
          <p:cNvPr id="4" name="Date Placeholder 3"/>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p:txBody>
          <a:bodyPr/>
          <a:lstStyle/>
          <a:p>
            <a:r>
              <a:rPr lang="en-US" dirty="0"/>
              <a:t>University of Melbourne – Harris </a:t>
            </a:r>
            <a:r>
              <a:rPr lang="en-US" dirty="0" err="1"/>
              <a:t>Panopoulos</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14</a:t>
            </a:fld>
            <a:endParaRPr lang="en-US"/>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673" y="1339219"/>
            <a:ext cx="8324850" cy="513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5712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088740"/>
            <a:ext cx="5117910" cy="2594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5522642" y="1830721"/>
            <a:ext cx="3145214" cy="1037604"/>
          </a:xfrm>
          <a:prstGeom prst="rect">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p:txBody>
          <a:bodyPr/>
          <a:lstStyle/>
          <a:p>
            <a:r>
              <a:rPr lang="en-AU" dirty="0"/>
              <a:t>Resonant Spin Depolarisation </a:t>
            </a:r>
            <a:r>
              <a:rPr lang="el-GR" dirty="0" smtClean="0">
                <a:latin typeface="Times New Roman"/>
                <a:cs typeface="Times New Roman"/>
              </a:rPr>
              <a:t>→</a:t>
            </a:r>
            <a:r>
              <a:rPr lang="en-AU" dirty="0" smtClean="0"/>
              <a:t> </a:t>
            </a:r>
            <a:r>
              <a:rPr lang="el-GR" dirty="0" smtClean="0">
                <a:latin typeface="Times New Roman"/>
                <a:cs typeface="Times New Roman"/>
              </a:rPr>
              <a:t>α</a:t>
            </a:r>
            <a:r>
              <a:rPr lang="en-AU" baseline="-25000" dirty="0" smtClean="0">
                <a:latin typeface="Times New Roman"/>
                <a:cs typeface="Times New Roman"/>
              </a:rPr>
              <a:t>c</a:t>
            </a:r>
            <a:endParaRPr lang="en-AU" baseline="-25000" dirty="0"/>
          </a:p>
        </p:txBody>
      </p:sp>
      <p:sp>
        <p:nvSpPr>
          <p:cNvPr id="4" name="Date Placeholder 3"/>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p:txBody>
          <a:bodyPr/>
          <a:lstStyle/>
          <a:p>
            <a:r>
              <a:rPr lang="en-US" dirty="0" smtClean="0"/>
              <a:t>University </a:t>
            </a:r>
            <a:r>
              <a:rPr lang="en-US" dirty="0"/>
              <a:t>of Melbourne </a:t>
            </a:r>
            <a:r>
              <a:rPr lang="en-US" dirty="0" smtClean="0"/>
              <a:t>– Harris </a:t>
            </a:r>
            <a:r>
              <a:rPr lang="en-US" dirty="0" err="1" smtClean="0"/>
              <a:t>Panopoulos</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15</a:t>
            </a:fld>
            <a:endParaRPr lang="en-US"/>
          </a:p>
        </p:txBody>
      </p:sp>
      <p:pic>
        <p:nvPicPr>
          <p:cNvPr id="8" name="Picture 7" descr="alphaafter.png"/>
          <p:cNvPicPr>
            <a:picLocks noChangeAspect="1"/>
          </p:cNvPicPr>
          <p:nvPr/>
        </p:nvPicPr>
        <p:blipFill>
          <a:blip r:embed="rId4"/>
          <a:stretch>
            <a:fillRect/>
          </a:stretch>
        </p:blipFill>
        <p:spPr>
          <a:xfrm>
            <a:off x="746575" y="3604384"/>
            <a:ext cx="3420380" cy="2560712"/>
          </a:xfrm>
          <a:prstGeom prst="rect">
            <a:avLst/>
          </a:prstGeom>
        </p:spPr>
      </p:pic>
      <p:pic>
        <p:nvPicPr>
          <p:cNvPr id="7" name="Picture 6" descr="Alphabefore.png"/>
          <p:cNvPicPr>
            <a:picLocks noChangeAspect="1"/>
          </p:cNvPicPr>
          <p:nvPr/>
        </p:nvPicPr>
        <p:blipFill>
          <a:blip r:embed="rId5"/>
          <a:stretch>
            <a:fillRect/>
          </a:stretch>
        </p:blipFill>
        <p:spPr>
          <a:xfrm>
            <a:off x="4335814" y="3604384"/>
            <a:ext cx="4571999" cy="2719034"/>
          </a:xfrm>
          <a:prstGeom prst="rect">
            <a:avLst/>
          </a:prstGeom>
        </p:spPr>
      </p:pic>
      <p:sp>
        <p:nvSpPr>
          <p:cNvPr id="3" name="TextBox 2"/>
          <p:cNvSpPr txBox="1"/>
          <p:nvPr/>
        </p:nvSpPr>
        <p:spPr>
          <a:xfrm>
            <a:off x="5567246" y="1970422"/>
            <a:ext cx="2940658" cy="830997"/>
          </a:xfrm>
          <a:prstGeom prst="rect">
            <a:avLst/>
          </a:prstGeom>
          <a:noFill/>
        </p:spPr>
        <p:txBody>
          <a:bodyPr wrap="square" rtlCol="0">
            <a:spAutoFit/>
          </a:bodyPr>
          <a:lstStyle/>
          <a:p>
            <a:r>
              <a:rPr lang="en-AU" dirty="0" smtClean="0">
                <a:latin typeface="+mn-lt"/>
              </a:rPr>
              <a:t>E = 3.013408(8) </a:t>
            </a:r>
            <a:r>
              <a:rPr lang="en-AU" dirty="0" err="1" smtClean="0">
                <a:latin typeface="+mn-lt"/>
              </a:rPr>
              <a:t>GeV</a:t>
            </a:r>
            <a:endParaRPr lang="en-AU" dirty="0" smtClean="0">
              <a:latin typeface="+mn-lt"/>
            </a:endParaRPr>
          </a:p>
          <a:p>
            <a:r>
              <a:rPr lang="en-AU" dirty="0" smtClean="0">
                <a:latin typeface="+mn-lt"/>
                <a:cs typeface="Times New Roman"/>
              </a:rPr>
              <a:t>α</a:t>
            </a:r>
            <a:r>
              <a:rPr lang="en-AU" baseline="-25000" dirty="0" smtClean="0">
                <a:latin typeface="+mn-lt"/>
                <a:cs typeface="Times New Roman"/>
              </a:rPr>
              <a:t>c</a:t>
            </a:r>
            <a:r>
              <a:rPr lang="en-AU" dirty="0" smtClean="0">
                <a:latin typeface="+mn-lt"/>
                <a:cs typeface="Times New Roman"/>
              </a:rPr>
              <a:t> = 0.00211(5)</a:t>
            </a:r>
            <a:endParaRPr lang="en-AU" dirty="0">
              <a:latin typeface="+mn-lt"/>
            </a:endParaRPr>
          </a:p>
        </p:txBody>
      </p:sp>
    </p:spTree>
    <p:extLst>
      <p:ext uri="{BB962C8B-B14F-4D97-AF65-F5344CB8AC3E}">
        <p14:creationId xmlns:p14="http://schemas.microsoft.com/office/powerpoint/2010/main" val="15230955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p:txBody>
          <a:bodyPr/>
          <a:lstStyle/>
          <a:p>
            <a:pPr>
              <a:defRPr/>
            </a:pPr>
            <a:r>
              <a:rPr lang="en-US" dirty="0"/>
              <a:t>CLIC Main Damping Rings – Kent Wootton</a:t>
            </a:r>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16</a:t>
            </a:fld>
            <a:endParaRPr lang="en-US"/>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1307" y="1448780"/>
            <a:ext cx="5798596" cy="4752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1"/>
          <p:cNvSpPr>
            <a:spLocks noGrp="1"/>
          </p:cNvSpPr>
          <p:nvPr>
            <p:ph type="title"/>
          </p:nvPr>
        </p:nvSpPr>
        <p:spPr/>
        <p:txBody>
          <a:bodyPr/>
          <a:lstStyle/>
          <a:p>
            <a:r>
              <a:rPr lang="en-AU" dirty="0" smtClean="0"/>
              <a:t>assr4_splitbends </a:t>
            </a:r>
            <a:r>
              <a:rPr lang="el-GR" dirty="0">
                <a:latin typeface="Times New Roman"/>
                <a:cs typeface="Times New Roman"/>
              </a:rPr>
              <a:t>→</a:t>
            </a:r>
            <a:r>
              <a:rPr lang="en-AU" dirty="0" smtClean="0"/>
              <a:t> </a:t>
            </a:r>
            <a:r>
              <a:rPr lang="el-GR" dirty="0" smtClean="0">
                <a:latin typeface="Times New Roman"/>
                <a:cs typeface="Times New Roman"/>
              </a:rPr>
              <a:t>α</a:t>
            </a:r>
            <a:r>
              <a:rPr lang="en-AU" baseline="-25000" dirty="0" smtClean="0">
                <a:latin typeface="Times New Roman"/>
                <a:cs typeface="Times New Roman"/>
              </a:rPr>
              <a:t>c</a:t>
            </a:r>
            <a:endParaRPr lang="en-AU" baseline="-25000" dirty="0"/>
          </a:p>
        </p:txBody>
      </p:sp>
      <p:sp>
        <p:nvSpPr>
          <p:cNvPr id="9" name="TextBox 8"/>
          <p:cNvSpPr txBox="1"/>
          <p:nvPr/>
        </p:nvSpPr>
        <p:spPr>
          <a:xfrm>
            <a:off x="1781690" y="6050172"/>
            <a:ext cx="5940660" cy="461665"/>
          </a:xfrm>
          <a:prstGeom prst="rect">
            <a:avLst/>
          </a:prstGeom>
          <a:noFill/>
        </p:spPr>
        <p:txBody>
          <a:bodyPr wrap="square" rtlCol="0">
            <a:spAutoFit/>
          </a:bodyPr>
          <a:lstStyle/>
          <a:p>
            <a:r>
              <a:rPr lang="en-AU" dirty="0" smtClean="0">
                <a:latin typeface="+mn-lt"/>
              </a:rPr>
              <a:t>Dowd, R. et al., PRST:AB, 14:012804, 2011.</a:t>
            </a:r>
            <a:endParaRPr lang="en-AU" dirty="0">
              <a:latin typeface="+mn-lt"/>
            </a:endParaRPr>
          </a:p>
        </p:txBody>
      </p:sp>
      <p:sp>
        <p:nvSpPr>
          <p:cNvPr id="10" name="TextBox 9"/>
          <p:cNvSpPr txBox="1"/>
          <p:nvPr/>
        </p:nvSpPr>
        <p:spPr>
          <a:xfrm>
            <a:off x="5323468" y="2528900"/>
            <a:ext cx="2026435" cy="461665"/>
          </a:xfrm>
          <a:prstGeom prst="rect">
            <a:avLst/>
          </a:prstGeom>
          <a:noFill/>
        </p:spPr>
        <p:txBody>
          <a:bodyPr wrap="square" rtlCol="0">
            <a:spAutoFit/>
          </a:bodyPr>
          <a:lstStyle/>
          <a:p>
            <a:r>
              <a:rPr lang="en-AU" dirty="0" smtClean="0">
                <a:latin typeface="+mn-lt"/>
                <a:cs typeface="Times New Roman"/>
              </a:rPr>
              <a:t>α</a:t>
            </a:r>
            <a:r>
              <a:rPr lang="en-AU" baseline="-25000" dirty="0" smtClean="0">
                <a:latin typeface="+mn-lt"/>
                <a:cs typeface="Times New Roman"/>
              </a:rPr>
              <a:t>c</a:t>
            </a:r>
            <a:r>
              <a:rPr lang="en-AU" dirty="0" smtClean="0">
                <a:latin typeface="+mn-lt"/>
                <a:cs typeface="Times New Roman"/>
              </a:rPr>
              <a:t> = 0.00210</a:t>
            </a:r>
            <a:endParaRPr lang="en-AU" dirty="0">
              <a:latin typeface="+mn-lt"/>
            </a:endParaRPr>
          </a:p>
        </p:txBody>
      </p:sp>
    </p:spTree>
    <p:extLst>
      <p:ext uri="{BB962C8B-B14F-4D97-AF65-F5344CB8AC3E}">
        <p14:creationId xmlns:p14="http://schemas.microsoft.com/office/powerpoint/2010/main" val="21004017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Modelling and MAD-X</a:t>
            </a:r>
            <a:endParaRPr lang="en-AU" dirty="0"/>
          </a:p>
        </p:txBody>
      </p:sp>
      <p:sp>
        <p:nvSpPr>
          <p:cNvPr id="3" name="Content Placeholder 2"/>
          <p:cNvSpPr>
            <a:spLocks noGrp="1"/>
          </p:cNvSpPr>
          <p:nvPr>
            <p:ph idx="1"/>
          </p:nvPr>
        </p:nvSpPr>
        <p:spPr/>
        <p:txBody>
          <a:bodyPr/>
          <a:lstStyle/>
          <a:p>
            <a:r>
              <a:rPr lang="en-AU" dirty="0" smtClean="0"/>
              <a:t>Linear transport code</a:t>
            </a:r>
          </a:p>
          <a:p>
            <a:pPr lvl="1"/>
            <a:r>
              <a:rPr lang="en-AU" dirty="0" smtClean="0"/>
              <a:t>Methodical Accelerator Design (MAD-X)</a:t>
            </a:r>
          </a:p>
          <a:p>
            <a:pPr lvl="1"/>
            <a:r>
              <a:rPr lang="en-AU" dirty="0" smtClean="0"/>
              <a:t>Accelerator Toolbox (AT)</a:t>
            </a:r>
          </a:p>
          <a:p>
            <a:r>
              <a:rPr lang="en-AU" dirty="0" smtClean="0"/>
              <a:t>Accelerator subdivided into lattice elements</a:t>
            </a:r>
          </a:p>
          <a:p>
            <a:r>
              <a:rPr lang="en-AU" dirty="0" smtClean="0"/>
              <a:t>6-D coupled motion</a:t>
            </a:r>
          </a:p>
          <a:p>
            <a:pPr lvl="1"/>
            <a:endParaRPr lang="en-AU" dirty="0"/>
          </a:p>
        </p:txBody>
      </p:sp>
      <p:sp>
        <p:nvSpPr>
          <p:cNvPr id="4" name="Date Placeholder 3"/>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p:txBody>
          <a:bodyPr/>
          <a:lstStyle/>
          <a:p>
            <a:pPr>
              <a:defRPr/>
            </a:pPr>
            <a:r>
              <a:rPr lang="en-US"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17</a:t>
            </a:fld>
            <a:endParaRPr lang="en-US"/>
          </a:p>
        </p:txBody>
      </p:sp>
    </p:spTree>
    <p:extLst>
      <p:ext uri="{BB962C8B-B14F-4D97-AF65-F5344CB8AC3E}">
        <p14:creationId xmlns:p14="http://schemas.microsoft.com/office/powerpoint/2010/main" val="18287128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9"/>
          <p:cNvSpPr>
            <a:spLocks noGrp="1"/>
          </p:cNvSpPr>
          <p:nvPr>
            <p:ph type="title"/>
          </p:nvPr>
        </p:nvSpPr>
        <p:spPr>
          <a:xfrm>
            <a:off x="476250" y="549275"/>
            <a:ext cx="8229600" cy="731838"/>
          </a:xfrm>
        </p:spPr>
        <p:txBody>
          <a:bodyPr/>
          <a:lstStyle/>
          <a:p>
            <a:pPr eaLnBrk="1" hangingPunct="1"/>
            <a:r>
              <a:rPr lang="en-AU" dirty="0" smtClean="0"/>
              <a:t>CDR – Demonstration of Feasibility</a:t>
            </a:r>
          </a:p>
        </p:txBody>
      </p:sp>
      <p:sp>
        <p:nvSpPr>
          <p:cNvPr id="68611" name="Content Placeholder 10"/>
          <p:cNvSpPr>
            <a:spLocks noGrp="1"/>
          </p:cNvSpPr>
          <p:nvPr>
            <p:ph idx="1"/>
          </p:nvPr>
        </p:nvSpPr>
        <p:spPr>
          <a:xfrm>
            <a:off x="457200" y="1358900"/>
            <a:ext cx="8229600" cy="4767263"/>
          </a:xfrm>
        </p:spPr>
        <p:txBody>
          <a:bodyPr/>
          <a:lstStyle/>
          <a:p>
            <a:r>
              <a:rPr lang="en-AU" dirty="0" smtClean="0"/>
              <a:t>9 </a:t>
            </a:r>
            <a:r>
              <a:rPr lang="en-AU" dirty="0"/>
              <a:t>critical feasibility issues</a:t>
            </a:r>
          </a:p>
          <a:p>
            <a:pPr lvl="1"/>
            <a:r>
              <a:rPr lang="en-AU" dirty="0"/>
              <a:t>Generation and preservation of low </a:t>
            </a:r>
            <a:r>
              <a:rPr lang="en-AU" dirty="0" err="1"/>
              <a:t>emittances</a:t>
            </a:r>
            <a:endParaRPr lang="en-AU" dirty="0"/>
          </a:p>
          <a:p>
            <a:pPr lvl="1"/>
            <a:r>
              <a:rPr lang="en-AU" dirty="0"/>
              <a:t>H = </a:t>
            </a:r>
            <a:r>
              <a:rPr lang="en-AU" dirty="0" smtClean="0"/>
              <a:t>600 nm, </a:t>
            </a:r>
            <a:r>
              <a:rPr lang="en-AU" dirty="0"/>
              <a:t>V = 5 nm (</a:t>
            </a:r>
            <a:r>
              <a:rPr lang="en-AU" dirty="0" smtClean="0"/>
              <a:t>norm)</a:t>
            </a:r>
          </a:p>
          <a:p>
            <a:pPr marL="457200" lvl="1" indent="0">
              <a:buNone/>
            </a:pPr>
            <a:r>
              <a:rPr lang="en-AU" dirty="0"/>
              <a:t>	</a:t>
            </a:r>
            <a:r>
              <a:rPr lang="en-AU" dirty="0" smtClean="0"/>
              <a:t>                     = </a:t>
            </a:r>
            <a:r>
              <a:rPr lang="el-GR" dirty="0" smtClean="0">
                <a:latin typeface="Times New Roman"/>
                <a:cs typeface="Times New Roman"/>
              </a:rPr>
              <a:t>γ</a:t>
            </a:r>
            <a:r>
              <a:rPr lang="en-AU" dirty="0" smtClean="0">
                <a:latin typeface="Times New Roman"/>
                <a:cs typeface="Times New Roman"/>
              </a:rPr>
              <a:t> </a:t>
            </a:r>
            <a:r>
              <a:rPr lang="en-AU" dirty="0" smtClean="0"/>
              <a:t>1 pm rad (</a:t>
            </a:r>
            <a:r>
              <a:rPr lang="en-AU" dirty="0" err="1" smtClean="0"/>
              <a:t>geom</a:t>
            </a:r>
            <a:r>
              <a:rPr lang="en-AU" dirty="0" smtClean="0"/>
              <a:t>)</a:t>
            </a:r>
            <a:endParaRPr lang="en-AU" dirty="0"/>
          </a:p>
        </p:txBody>
      </p:sp>
      <p:sp>
        <p:nvSpPr>
          <p:cNvPr id="4" name="Date Placeholder 3"/>
          <p:cNvSpPr>
            <a:spLocks noGrp="1"/>
          </p:cNvSpPr>
          <p:nvPr>
            <p:ph type="dt" sz="quarter"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p:txBody>
          <a:bodyPr/>
          <a:lstStyle/>
          <a:p>
            <a:pPr>
              <a:defRPr/>
            </a:pPr>
            <a:r>
              <a:rPr lang="en-US" dirty="0"/>
              <a:t>CLIC Main Damping Rings – Kent Wootton</a:t>
            </a:r>
          </a:p>
        </p:txBody>
      </p:sp>
      <p:sp>
        <p:nvSpPr>
          <p:cNvPr id="6" name="Slide Number Placeholder 5"/>
          <p:cNvSpPr>
            <a:spLocks noGrp="1"/>
          </p:cNvSpPr>
          <p:nvPr>
            <p:ph type="sldNum" sz="quarter" idx="12"/>
          </p:nvPr>
        </p:nvSpPr>
        <p:spPr/>
        <p:txBody>
          <a:bodyPr/>
          <a:lstStyle/>
          <a:p>
            <a:pPr>
              <a:defRPr/>
            </a:pPr>
            <a:fld id="{8B955CAC-AA8D-4194-9B69-E4288CA090C5}" type="slidenum">
              <a:rPr lang="en-US"/>
              <a:pPr>
                <a:defRPr/>
              </a:pPr>
              <a:t>18</a:t>
            </a:fld>
            <a:endParaRPr lang="en-US" dirty="0"/>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sz="quarter" idx="13"/>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207850" y="2528900"/>
            <a:ext cx="4923591" cy="2165682"/>
          </a:xfrm>
        </p:spPr>
      </p:pic>
      <p:sp>
        <p:nvSpPr>
          <p:cNvPr id="7" name="Content Placeholder 6"/>
          <p:cNvSpPr>
            <a:spLocks noGrp="1"/>
          </p:cNvSpPr>
          <p:nvPr>
            <p:ph idx="14"/>
          </p:nvPr>
        </p:nvSpPr>
        <p:spPr/>
        <p:txBody>
          <a:bodyPr/>
          <a:lstStyle/>
          <a:p>
            <a:r>
              <a:rPr lang="en-AU" dirty="0" smtClean="0"/>
              <a:t>Magnet displacement</a:t>
            </a:r>
          </a:p>
          <a:p>
            <a:pPr lvl="1"/>
            <a:r>
              <a:rPr lang="en-AU" sz="2400" dirty="0" err="1" smtClean="0"/>
              <a:t>Quadrupole</a:t>
            </a:r>
            <a:r>
              <a:rPr lang="en-AU" sz="2400" dirty="0" smtClean="0"/>
              <a:t> vertical</a:t>
            </a:r>
          </a:p>
          <a:p>
            <a:pPr lvl="1"/>
            <a:r>
              <a:rPr lang="en-AU" sz="2400" dirty="0" err="1" smtClean="0"/>
              <a:t>Quadrupole</a:t>
            </a:r>
            <a:r>
              <a:rPr lang="en-AU" sz="2400" dirty="0" smtClean="0"/>
              <a:t> roll</a:t>
            </a:r>
          </a:p>
          <a:p>
            <a:pPr lvl="1"/>
            <a:r>
              <a:rPr lang="en-AU" sz="2400" dirty="0" err="1" smtClean="0"/>
              <a:t>Sextupole</a:t>
            </a:r>
            <a:r>
              <a:rPr lang="en-AU" sz="2400" dirty="0" smtClean="0"/>
              <a:t> vertical</a:t>
            </a:r>
          </a:p>
          <a:p>
            <a:pPr lvl="1"/>
            <a:r>
              <a:rPr lang="en-AU" sz="2400" dirty="0" smtClean="0"/>
              <a:t>Dipole roll</a:t>
            </a:r>
          </a:p>
          <a:p>
            <a:r>
              <a:rPr lang="en-AU" dirty="0" smtClean="0"/>
              <a:t>Gaussian, 2.5</a:t>
            </a:r>
            <a:r>
              <a:rPr lang="el-GR" dirty="0" smtClean="0">
                <a:latin typeface="+mj-lt"/>
                <a:cs typeface="Times New Roman"/>
              </a:rPr>
              <a:t>σ</a:t>
            </a:r>
            <a:endParaRPr lang="en-AU" dirty="0" smtClean="0">
              <a:latin typeface="+mj-lt"/>
              <a:cs typeface="Times New Roman"/>
            </a:endParaRPr>
          </a:p>
        </p:txBody>
      </p:sp>
      <p:sp>
        <p:nvSpPr>
          <p:cNvPr id="69634" name="Title 6"/>
          <p:cNvSpPr>
            <a:spLocks noGrp="1"/>
          </p:cNvSpPr>
          <p:nvPr>
            <p:ph type="title"/>
          </p:nvPr>
        </p:nvSpPr>
        <p:spPr/>
        <p:txBody>
          <a:bodyPr/>
          <a:lstStyle/>
          <a:p>
            <a:pPr eaLnBrk="1" hangingPunct="1"/>
            <a:r>
              <a:rPr lang="en-AU" dirty="0" smtClean="0"/>
              <a:t>Alignment tolerances for </a:t>
            </a:r>
            <a:r>
              <a:rPr lang="en-AU" dirty="0" err="1" smtClean="0"/>
              <a:t>multipoles</a:t>
            </a:r>
            <a:endParaRPr lang="en-AU" dirty="0" smtClean="0"/>
          </a:p>
        </p:txBody>
      </p:sp>
      <p:sp>
        <p:nvSpPr>
          <p:cNvPr id="4" name="Date Placeholder 3"/>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p:txBody>
          <a:bodyPr/>
          <a:lstStyle/>
          <a:p>
            <a:pPr>
              <a:defRPr/>
            </a:pPr>
            <a:r>
              <a:rPr lang="en-US" dirty="0"/>
              <a:t>CLIC Main Damping Rings – Kent Wootton</a:t>
            </a:r>
          </a:p>
        </p:txBody>
      </p:sp>
      <p:sp>
        <p:nvSpPr>
          <p:cNvPr id="6" name="Slide Number Placeholder 5"/>
          <p:cNvSpPr>
            <a:spLocks noGrp="1"/>
          </p:cNvSpPr>
          <p:nvPr>
            <p:ph type="sldNum" sz="quarter" idx="12"/>
          </p:nvPr>
        </p:nvSpPr>
        <p:spPr/>
        <p:txBody>
          <a:bodyPr/>
          <a:lstStyle/>
          <a:p>
            <a:pPr>
              <a:defRPr/>
            </a:pPr>
            <a:fld id="{9AC05266-1EA4-49C6-9D43-BA6460FC1911}" type="slidenum">
              <a:rPr lang="en-US"/>
              <a:pPr>
                <a:defRPr/>
              </a:pPr>
              <a:t>19</a:t>
            </a:fld>
            <a:endParaRPr lang="en-US" dirty="0"/>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476250" y="549275"/>
            <a:ext cx="8229600" cy="731838"/>
          </a:xfrm>
        </p:spPr>
        <p:txBody>
          <a:bodyPr/>
          <a:lstStyle/>
          <a:p>
            <a:pPr eaLnBrk="1" hangingPunct="1"/>
            <a:r>
              <a:rPr lang="en-AU" dirty="0" smtClean="0"/>
              <a:t>Outline</a:t>
            </a:r>
          </a:p>
        </p:txBody>
      </p:sp>
      <p:sp>
        <p:nvSpPr>
          <p:cNvPr id="3" name="Content Placeholder 2"/>
          <p:cNvSpPr>
            <a:spLocks noGrp="1"/>
          </p:cNvSpPr>
          <p:nvPr>
            <p:ph idx="1"/>
          </p:nvPr>
        </p:nvSpPr>
        <p:spPr>
          <a:xfrm>
            <a:off x="457200" y="1358900"/>
            <a:ext cx="8229600" cy="4767263"/>
          </a:xfrm>
        </p:spPr>
        <p:txBody>
          <a:bodyPr rtlCol="0">
            <a:normAutofit fontScale="85000" lnSpcReduction="20000"/>
          </a:bodyPr>
          <a:lstStyle/>
          <a:p>
            <a:pPr eaLnBrk="1" fontAlgn="auto" hangingPunct="1">
              <a:spcAft>
                <a:spcPts val="0"/>
              </a:spcAft>
              <a:buFont typeface="Arial" pitchFamily="34" charset="0"/>
              <a:buChar char="•"/>
              <a:defRPr/>
            </a:pPr>
            <a:r>
              <a:rPr lang="en-AU" sz="3600" dirty="0" smtClean="0"/>
              <a:t>AIM: To demonstrate the feasibility </a:t>
            </a:r>
            <a:r>
              <a:rPr lang="en-AU" sz="3600" dirty="0"/>
              <a:t>of an ultra low </a:t>
            </a:r>
            <a:r>
              <a:rPr lang="en-AU" sz="3600" dirty="0" err="1"/>
              <a:t>emittance</a:t>
            </a:r>
            <a:r>
              <a:rPr lang="en-AU" sz="3600" dirty="0"/>
              <a:t> damping ring for the CLIC linear </a:t>
            </a:r>
            <a:r>
              <a:rPr lang="en-AU" sz="3600" dirty="0" smtClean="0"/>
              <a:t>accelerator</a:t>
            </a:r>
          </a:p>
          <a:p>
            <a:pPr eaLnBrk="1" fontAlgn="auto" hangingPunct="1">
              <a:spcAft>
                <a:spcPts val="0"/>
              </a:spcAft>
              <a:buFont typeface="Arial" pitchFamily="34" charset="0"/>
              <a:buChar char="•"/>
              <a:defRPr/>
            </a:pPr>
            <a:r>
              <a:rPr lang="en-AU" sz="3600" dirty="0" smtClean="0"/>
              <a:t>Experimental results so far</a:t>
            </a:r>
          </a:p>
          <a:p>
            <a:pPr lvl="1" eaLnBrk="1" fontAlgn="auto" hangingPunct="1">
              <a:spcAft>
                <a:spcPts val="0"/>
              </a:spcAft>
              <a:buFont typeface="Arial" pitchFamily="34" charset="0"/>
              <a:buChar char="•"/>
              <a:defRPr/>
            </a:pPr>
            <a:r>
              <a:rPr lang="en-AU" dirty="0" smtClean="0"/>
              <a:t>Beam profile and </a:t>
            </a:r>
            <a:r>
              <a:rPr lang="en-AU" dirty="0" err="1" smtClean="0"/>
              <a:t>emittance</a:t>
            </a:r>
            <a:r>
              <a:rPr lang="en-AU" dirty="0" smtClean="0"/>
              <a:t> measurements</a:t>
            </a:r>
          </a:p>
          <a:p>
            <a:pPr lvl="1" eaLnBrk="1" fontAlgn="auto" hangingPunct="1">
              <a:spcAft>
                <a:spcPts val="0"/>
              </a:spcAft>
              <a:buFont typeface="Arial" pitchFamily="34" charset="0"/>
              <a:buChar char="•"/>
              <a:defRPr/>
            </a:pPr>
            <a:r>
              <a:rPr lang="en-AU" dirty="0" smtClean="0"/>
              <a:t>Low </a:t>
            </a:r>
            <a:r>
              <a:rPr lang="en-AU" dirty="0" err="1" smtClean="0"/>
              <a:t>emittance</a:t>
            </a:r>
            <a:r>
              <a:rPr lang="en-AU" dirty="0" smtClean="0"/>
              <a:t> tuning study</a:t>
            </a:r>
          </a:p>
          <a:p>
            <a:pPr lvl="1" eaLnBrk="1" fontAlgn="auto" hangingPunct="1">
              <a:spcAft>
                <a:spcPts val="0"/>
              </a:spcAft>
              <a:buFont typeface="Arial" pitchFamily="34" charset="0"/>
              <a:buChar char="•"/>
              <a:defRPr/>
            </a:pPr>
            <a:r>
              <a:rPr lang="en-AU" dirty="0" smtClean="0"/>
              <a:t>Precision beam energy measurement</a:t>
            </a:r>
          </a:p>
          <a:p>
            <a:pPr lvl="1" eaLnBrk="1" fontAlgn="auto" hangingPunct="1">
              <a:spcAft>
                <a:spcPts val="0"/>
              </a:spcAft>
              <a:buFont typeface="Arial" pitchFamily="34" charset="0"/>
              <a:buChar char="•"/>
              <a:defRPr/>
            </a:pPr>
            <a:r>
              <a:rPr lang="en-AU" dirty="0" smtClean="0"/>
              <a:t>Lattice calibration</a:t>
            </a:r>
          </a:p>
          <a:p>
            <a:pPr eaLnBrk="1" fontAlgn="auto" hangingPunct="1">
              <a:spcAft>
                <a:spcPts val="0"/>
              </a:spcAft>
              <a:buFont typeface="Arial" pitchFamily="34" charset="0"/>
              <a:buChar char="•"/>
              <a:defRPr/>
            </a:pPr>
            <a:r>
              <a:rPr lang="en-AU" sz="3600" dirty="0" smtClean="0"/>
              <a:t>Modelling so far</a:t>
            </a:r>
          </a:p>
          <a:p>
            <a:pPr lvl="1" eaLnBrk="1" fontAlgn="auto" hangingPunct="1">
              <a:spcAft>
                <a:spcPts val="0"/>
              </a:spcAft>
              <a:buFont typeface="Arial" pitchFamily="34" charset="0"/>
              <a:buChar char="•"/>
              <a:defRPr/>
            </a:pPr>
            <a:r>
              <a:rPr lang="en-AU" dirty="0" smtClean="0"/>
              <a:t>MADX alignment sensitivities</a:t>
            </a:r>
          </a:p>
          <a:p>
            <a:pPr lvl="1" eaLnBrk="1" fontAlgn="auto" hangingPunct="1">
              <a:spcAft>
                <a:spcPts val="0"/>
              </a:spcAft>
              <a:buFont typeface="Arial" pitchFamily="34" charset="0"/>
              <a:buChar char="•"/>
              <a:defRPr/>
            </a:pPr>
            <a:r>
              <a:rPr lang="en-AU" dirty="0" smtClean="0"/>
              <a:t>Dynamic aperture mapping</a:t>
            </a:r>
          </a:p>
        </p:txBody>
      </p:sp>
      <p:sp>
        <p:nvSpPr>
          <p:cNvPr id="4" name="Date Placeholder 3"/>
          <p:cNvSpPr>
            <a:spLocks noGrp="1"/>
          </p:cNvSpPr>
          <p:nvPr>
            <p:ph type="dt" sz="quarter" idx="10"/>
          </p:nvPr>
        </p:nvSpPr>
        <p:spPr/>
        <p:txBody>
          <a:bodyPr/>
          <a:lstStyle/>
          <a:p>
            <a:pPr>
              <a:defRPr/>
            </a:pPr>
            <a:r>
              <a:rPr lang="en-US" dirty="0" smtClean="0"/>
              <a:t>13</a:t>
            </a:r>
            <a:r>
              <a:rPr lang="en-US" baseline="30000" dirty="0" smtClean="0"/>
              <a:t>th</a:t>
            </a:r>
            <a:r>
              <a:rPr lang="en-US" dirty="0" smtClean="0"/>
              <a:t> April </a:t>
            </a:r>
            <a:r>
              <a:rPr lang="en-US" dirty="0" smtClean="0"/>
              <a:t>2011</a:t>
            </a:r>
            <a:endParaRPr lang="en-US" dirty="0"/>
          </a:p>
        </p:txBody>
      </p:sp>
      <p:sp>
        <p:nvSpPr>
          <p:cNvPr id="5" name="Footer Placeholder 4"/>
          <p:cNvSpPr>
            <a:spLocks noGrp="1"/>
          </p:cNvSpPr>
          <p:nvPr>
            <p:ph type="ftr" sz="quarter" idx="11"/>
          </p:nvPr>
        </p:nvSpPr>
        <p:spPr/>
        <p:txBody>
          <a:bodyPr/>
          <a:lstStyle/>
          <a:p>
            <a:pPr>
              <a:defRPr/>
            </a:pPr>
            <a:r>
              <a:rPr lang="en-US" dirty="0"/>
              <a:t>CLIC Main Damping Rings – Kent Wootton</a:t>
            </a:r>
          </a:p>
        </p:txBody>
      </p:sp>
      <p:sp>
        <p:nvSpPr>
          <p:cNvPr id="6" name="Slide Number Placeholder 5"/>
          <p:cNvSpPr>
            <a:spLocks noGrp="1"/>
          </p:cNvSpPr>
          <p:nvPr>
            <p:ph type="sldNum" sz="quarter" idx="12"/>
          </p:nvPr>
        </p:nvSpPr>
        <p:spPr/>
        <p:txBody>
          <a:bodyPr/>
          <a:lstStyle/>
          <a:p>
            <a:pPr>
              <a:defRPr/>
            </a:pPr>
            <a:fld id="{17272EE3-1EB9-44EF-AE19-A7CCA9FED2AF}" type="slidenum">
              <a:rPr lang="en-US"/>
              <a:pPr>
                <a:defRPr/>
              </a:pPr>
              <a:t>2</a:t>
            </a:fld>
            <a:endParaRPr lang="en-US" dirty="0"/>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476250" y="549275"/>
            <a:ext cx="8229600" cy="731838"/>
          </a:xfrm>
        </p:spPr>
        <p:txBody>
          <a:bodyPr/>
          <a:lstStyle/>
          <a:p>
            <a:pPr eaLnBrk="1" hangingPunct="1"/>
            <a:r>
              <a:rPr lang="en-AU" dirty="0" smtClean="0"/>
              <a:t>Results</a:t>
            </a:r>
          </a:p>
        </p:txBody>
      </p:sp>
      <p:sp>
        <p:nvSpPr>
          <p:cNvPr id="5" name="Date Placeholder 4"/>
          <p:cNvSpPr>
            <a:spLocks noGrp="1"/>
          </p:cNvSpPr>
          <p:nvPr>
            <p:ph type="dt" sz="quarter" idx="10"/>
          </p:nvPr>
        </p:nvSpPr>
        <p:spPr/>
        <p:txBody>
          <a:bodyPr/>
          <a:lstStyle/>
          <a:p>
            <a:pPr>
              <a:defRPr/>
            </a:pPr>
            <a:r>
              <a:rPr lang="en-US" dirty="0"/>
              <a:t>13</a:t>
            </a:r>
            <a:r>
              <a:rPr lang="en-US" baseline="30000" dirty="0"/>
              <a:t>th</a:t>
            </a:r>
            <a:r>
              <a:rPr lang="en-US" dirty="0"/>
              <a:t> April 2011</a:t>
            </a:r>
            <a:endParaRPr lang="en-US" dirty="0"/>
          </a:p>
        </p:txBody>
      </p:sp>
      <p:sp>
        <p:nvSpPr>
          <p:cNvPr id="6" name="Footer Placeholder 5"/>
          <p:cNvSpPr>
            <a:spLocks noGrp="1"/>
          </p:cNvSpPr>
          <p:nvPr>
            <p:ph type="ftr" sz="quarter" idx="11"/>
          </p:nvPr>
        </p:nvSpPr>
        <p:spPr/>
        <p:txBody>
          <a:bodyPr/>
          <a:lstStyle/>
          <a:p>
            <a:pPr>
              <a:defRPr/>
            </a:pPr>
            <a:r>
              <a:rPr lang="en-US" dirty="0"/>
              <a:t>CLIC Main Damping Rings – Kent Wootton</a:t>
            </a:r>
          </a:p>
        </p:txBody>
      </p:sp>
      <p:sp>
        <p:nvSpPr>
          <p:cNvPr id="7" name="Slide Number Placeholder 6"/>
          <p:cNvSpPr>
            <a:spLocks noGrp="1"/>
          </p:cNvSpPr>
          <p:nvPr>
            <p:ph type="sldNum" sz="quarter" idx="12"/>
          </p:nvPr>
        </p:nvSpPr>
        <p:spPr/>
        <p:txBody>
          <a:bodyPr/>
          <a:lstStyle/>
          <a:p>
            <a:pPr>
              <a:defRPr/>
            </a:pPr>
            <a:fld id="{E1C9A225-DEFE-466B-871C-15C15B89B7A0}" type="slidenum">
              <a:rPr lang="en-US"/>
              <a:pPr>
                <a:defRPr/>
              </a:pPr>
              <a:t>20</a:t>
            </a:fld>
            <a:endParaRPr lang="en-US" dirty="0"/>
          </a:p>
        </p:txBody>
      </p:sp>
      <p:sp>
        <p:nvSpPr>
          <p:cNvPr id="2" name="TextBox 1"/>
          <p:cNvSpPr txBox="1"/>
          <p:nvPr/>
        </p:nvSpPr>
        <p:spPr>
          <a:xfrm>
            <a:off x="296525" y="1628800"/>
            <a:ext cx="2160240" cy="3108543"/>
          </a:xfrm>
          <a:prstGeom prst="rect">
            <a:avLst/>
          </a:prstGeom>
          <a:noFill/>
        </p:spPr>
        <p:txBody>
          <a:bodyPr wrap="square" rtlCol="0">
            <a:spAutoFit/>
          </a:bodyPr>
          <a:lstStyle/>
          <a:p>
            <a:pPr marL="342900" indent="-342900">
              <a:buFont typeface="Arial" pitchFamily="34" charset="0"/>
              <a:buChar char="•"/>
            </a:pPr>
            <a:r>
              <a:rPr lang="en-AU" sz="2800" dirty="0" smtClean="0">
                <a:latin typeface="+mn-lt"/>
              </a:rPr>
              <a:t>200 seeded machines</a:t>
            </a:r>
          </a:p>
          <a:p>
            <a:pPr marL="342900" indent="-342900">
              <a:buFont typeface="Arial" pitchFamily="34" charset="0"/>
              <a:buChar char="•"/>
            </a:pPr>
            <a:r>
              <a:rPr lang="en-AU" sz="2800" dirty="0" smtClean="0">
                <a:latin typeface="+mn-lt"/>
              </a:rPr>
              <a:t>Analytical estimate</a:t>
            </a:r>
          </a:p>
          <a:p>
            <a:pPr marL="342900" indent="-342900">
              <a:buFont typeface="Arial" pitchFamily="34" charset="0"/>
              <a:buChar char="•"/>
            </a:pPr>
            <a:r>
              <a:rPr lang="en-AU" sz="2800" dirty="0" smtClean="0">
                <a:latin typeface="+mn-lt"/>
              </a:rPr>
              <a:t>5%, mean, 95%</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313920" y="1358900"/>
            <a:ext cx="6353535" cy="4767263"/>
          </a:xfrm>
        </p:spPr>
      </p:pic>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pPr eaLnBrk="1" hangingPunct="1"/>
            <a:r>
              <a:rPr lang="en-AU" dirty="0" smtClean="0"/>
              <a:t>Further work</a:t>
            </a:r>
          </a:p>
        </p:txBody>
      </p:sp>
      <p:sp>
        <p:nvSpPr>
          <p:cNvPr id="5" name="Date Placeholder 4"/>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6" name="Footer Placeholder 5"/>
          <p:cNvSpPr>
            <a:spLocks noGrp="1"/>
          </p:cNvSpPr>
          <p:nvPr>
            <p:ph type="ftr" sz="quarter" idx="11"/>
          </p:nvPr>
        </p:nvSpPr>
        <p:spPr/>
        <p:txBody>
          <a:bodyPr/>
          <a:lstStyle/>
          <a:p>
            <a:pPr>
              <a:defRPr/>
            </a:pPr>
            <a:r>
              <a:rPr lang="en-US" dirty="0"/>
              <a:t>CLIC Main Damping Rings – Kent Wootton</a:t>
            </a:r>
          </a:p>
        </p:txBody>
      </p:sp>
      <p:sp>
        <p:nvSpPr>
          <p:cNvPr id="7" name="Slide Number Placeholder 6"/>
          <p:cNvSpPr>
            <a:spLocks noGrp="1"/>
          </p:cNvSpPr>
          <p:nvPr>
            <p:ph type="sldNum" sz="quarter" idx="12"/>
          </p:nvPr>
        </p:nvSpPr>
        <p:spPr/>
        <p:txBody>
          <a:bodyPr/>
          <a:lstStyle/>
          <a:p>
            <a:pPr>
              <a:defRPr/>
            </a:pPr>
            <a:fld id="{42E4DD26-118E-4EF4-B9D9-A488518B3A15}" type="slidenum">
              <a:rPr lang="en-US"/>
              <a:pPr>
                <a:defRPr/>
              </a:pPr>
              <a:t>21</a:t>
            </a:fld>
            <a:endParaRPr lang="en-US" dirty="0"/>
          </a:p>
        </p:txBody>
      </p:sp>
      <p:sp>
        <p:nvSpPr>
          <p:cNvPr id="2" name="Content Placeholder 1"/>
          <p:cNvSpPr>
            <a:spLocks noGrp="1"/>
          </p:cNvSpPr>
          <p:nvPr>
            <p:ph idx="14"/>
          </p:nvPr>
        </p:nvSpPr>
        <p:spPr>
          <a:xfrm>
            <a:off x="476545" y="1358770"/>
            <a:ext cx="4044135" cy="4767394"/>
          </a:xfrm>
        </p:spPr>
        <p:txBody>
          <a:bodyPr/>
          <a:lstStyle/>
          <a:p>
            <a:pPr eaLnBrk="1" hangingPunct="1"/>
            <a:r>
              <a:rPr lang="en-AU" dirty="0" smtClean="0"/>
              <a:t>Correct orbit, dispersion in LSS, chromaticity</a:t>
            </a:r>
          </a:p>
          <a:p>
            <a:pPr lvl="1" eaLnBrk="1" hangingPunct="1"/>
            <a:r>
              <a:rPr lang="en-AU" dirty="0" smtClean="0"/>
              <a:t>Specification of correctors, BPMs</a:t>
            </a:r>
          </a:p>
          <a:p>
            <a:pPr eaLnBrk="1" hangingPunct="1"/>
            <a:r>
              <a:rPr lang="en-AU" dirty="0" smtClean="0"/>
              <a:t>Zero bunch current</a:t>
            </a:r>
          </a:p>
          <a:p>
            <a:pPr lvl="1" eaLnBrk="1" hangingPunct="1"/>
            <a:r>
              <a:rPr lang="en-AU" dirty="0" smtClean="0"/>
              <a:t>Intra-beam scattering (IBS)</a:t>
            </a:r>
          </a:p>
          <a:p>
            <a:pPr eaLnBrk="1" hangingPunct="1"/>
            <a:r>
              <a:rPr lang="en-AU" dirty="0" smtClean="0"/>
              <a:t>No field errors</a:t>
            </a:r>
          </a:p>
        </p:txBody>
      </p:sp>
      <p:pic>
        <p:nvPicPr>
          <p:cNvPr id="4" name="Content Placeholder 3"/>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4783349" y="1358900"/>
            <a:ext cx="3761951" cy="4770438"/>
          </a:xfrm>
        </p:spPr>
      </p:pic>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Dynamic aperture</a:t>
            </a:r>
            <a:endParaRPr lang="en-AU" dirty="0"/>
          </a:p>
        </p:txBody>
      </p:sp>
      <p:sp>
        <p:nvSpPr>
          <p:cNvPr id="3" name="Content Placeholder 2"/>
          <p:cNvSpPr>
            <a:spLocks noGrp="1"/>
          </p:cNvSpPr>
          <p:nvPr>
            <p:ph idx="1"/>
          </p:nvPr>
        </p:nvSpPr>
        <p:spPr/>
        <p:txBody>
          <a:bodyPr/>
          <a:lstStyle/>
          <a:p>
            <a:endParaRPr lang="en-AU" dirty="0"/>
          </a:p>
        </p:txBody>
      </p:sp>
      <p:sp>
        <p:nvSpPr>
          <p:cNvPr id="4" name="Date Placeholder 3"/>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p:txBody>
          <a:bodyPr/>
          <a:lstStyle/>
          <a:p>
            <a:pPr>
              <a:defRPr/>
            </a:pPr>
            <a:r>
              <a:rPr lang="en-US"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22</a:t>
            </a:fld>
            <a:endParaRPr lang="en-US"/>
          </a:p>
        </p:txBody>
      </p:sp>
      <p:sp>
        <p:nvSpPr>
          <p:cNvPr id="9" name="Oval 8"/>
          <p:cNvSpPr/>
          <p:nvPr/>
        </p:nvSpPr>
        <p:spPr>
          <a:xfrm>
            <a:off x="3518933" y="3290639"/>
            <a:ext cx="576164" cy="428317"/>
          </a:xfrm>
          <a:prstGeom prst="ellipse">
            <a:avLst/>
          </a:prstGeom>
          <a:solidFill>
            <a:srgbClr val="00B050"/>
          </a:solidFill>
          <a:ln>
            <a:solidFill>
              <a:srgbClr val="1377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026" name="Picture 2" descr="C:\Users\Kent\Documents\Publications\Presentations\2011_03 - confirmation\aperture_survival.e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363" y="1494638"/>
            <a:ext cx="7650204" cy="430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57308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Asymmetric powering of </a:t>
            </a:r>
            <a:r>
              <a:rPr lang="en-AU" dirty="0" err="1" smtClean="0"/>
              <a:t>multipoles</a:t>
            </a:r>
            <a:endParaRPr lang="en-AU" dirty="0"/>
          </a:p>
        </p:txBody>
      </p:sp>
      <p:sp>
        <p:nvSpPr>
          <p:cNvPr id="7" name="Content Placeholder 6"/>
          <p:cNvSpPr>
            <a:spLocks noGrp="1"/>
          </p:cNvSpPr>
          <p:nvPr>
            <p:ph idx="1"/>
          </p:nvPr>
        </p:nvSpPr>
        <p:spPr/>
        <p:txBody>
          <a:bodyPr/>
          <a:lstStyle/>
          <a:p>
            <a:endParaRPr lang="en-AU"/>
          </a:p>
        </p:txBody>
      </p:sp>
      <p:sp>
        <p:nvSpPr>
          <p:cNvPr id="4" name="Date Placeholder 3"/>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p:txBody>
          <a:bodyPr/>
          <a:lstStyle/>
          <a:p>
            <a:pPr>
              <a:defRPr/>
            </a:pPr>
            <a:r>
              <a:rPr lang="en-US"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23</a:t>
            </a:fld>
            <a:endParaRPr lang="en-US" dirty="0"/>
          </a:p>
        </p:txBody>
      </p:sp>
      <p:sp>
        <p:nvSpPr>
          <p:cNvPr id="8" name="Content Placeholder 7"/>
          <p:cNvSpPr>
            <a:spLocks noGrp="1"/>
          </p:cNvSpPr>
          <p:nvPr>
            <p:ph sz="quarter" idx="13"/>
          </p:nvPr>
        </p:nvSpPr>
        <p:spPr/>
        <p:txBody>
          <a:bodyPr/>
          <a:lstStyle/>
          <a:p>
            <a:r>
              <a:rPr lang="en-AU" dirty="0" smtClean="0"/>
              <a:t>Tight everyday alignment tolerances</a:t>
            </a:r>
          </a:p>
          <a:p>
            <a:r>
              <a:rPr lang="en-AU" dirty="0" smtClean="0"/>
              <a:t>Asymmetric powering introduces dipole, </a:t>
            </a:r>
            <a:r>
              <a:rPr lang="en-AU" dirty="0" err="1" smtClean="0"/>
              <a:t>sextupole</a:t>
            </a:r>
            <a:r>
              <a:rPr lang="en-AU" dirty="0" smtClean="0"/>
              <a:t> moment</a:t>
            </a:r>
          </a:p>
          <a:p>
            <a:r>
              <a:rPr lang="en-AU" dirty="0" smtClean="0"/>
              <a:t>Duke SR</a:t>
            </a:r>
          </a:p>
          <a:p>
            <a:pPr lvl="1"/>
            <a:r>
              <a:rPr lang="en-AU" dirty="0" smtClean="0"/>
              <a:t>20% </a:t>
            </a:r>
            <a:r>
              <a:rPr lang="en-AU" dirty="0" smtClean="0">
                <a:latin typeface="Times New Roman"/>
                <a:cs typeface="Times New Roman"/>
              </a:rPr>
              <a:t>→</a:t>
            </a:r>
            <a:r>
              <a:rPr lang="en-AU" dirty="0" smtClean="0"/>
              <a:t>2.25 mm shift</a:t>
            </a:r>
          </a:p>
          <a:p>
            <a:r>
              <a:rPr lang="en-AU" dirty="0" smtClean="0"/>
              <a:t>2% </a:t>
            </a:r>
            <a:r>
              <a:rPr lang="en-AU" dirty="0">
                <a:latin typeface="Times New Roman"/>
                <a:cs typeface="Times New Roman"/>
              </a:rPr>
              <a:t>→</a:t>
            </a:r>
            <a:r>
              <a:rPr lang="en-AU" dirty="0" smtClean="0"/>
              <a:t>200 </a:t>
            </a:r>
            <a:r>
              <a:rPr lang="en-AU" sz="2600" dirty="0" err="1"/>
              <a:t>μ</a:t>
            </a:r>
            <a:r>
              <a:rPr lang="en-AU" dirty="0" err="1" smtClean="0"/>
              <a:t>m</a:t>
            </a:r>
            <a:r>
              <a:rPr lang="en-AU" dirty="0" smtClean="0"/>
              <a:t> shift?</a:t>
            </a:r>
            <a:endParaRPr lang="en-AU" dirty="0"/>
          </a:p>
        </p:txBody>
      </p:sp>
      <p:sp>
        <p:nvSpPr>
          <p:cNvPr id="9" name="Content Placeholder 8"/>
          <p:cNvSpPr>
            <a:spLocks noGrp="1"/>
          </p:cNvSpPr>
          <p:nvPr>
            <p:ph idx="14"/>
          </p:nvPr>
        </p:nvSpPr>
        <p:spPr/>
        <p:txBody>
          <a:bodyPr/>
          <a:lstStyle/>
          <a:p>
            <a:endParaRPr lang="en-A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555" y="1223755"/>
            <a:ext cx="3738691" cy="517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02104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idx="1"/>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58770" y="-171400"/>
            <a:ext cx="9398739" cy="4531043"/>
          </a:xfrm>
        </p:spPr>
      </p:pic>
      <p:pic>
        <p:nvPicPr>
          <p:cNvPr id="9" name="Content Placeholder 8"/>
          <p:cNvPicPr>
            <a:picLocks noGrp="1" noChangeAspect="1"/>
          </p:cNvPicPr>
          <p:nvPr>
            <p:ph idx="14"/>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6038" y="2033845"/>
            <a:ext cx="6215837" cy="4365485"/>
          </a:xfrm>
        </p:spPr>
      </p:pic>
      <p:sp>
        <p:nvSpPr>
          <p:cNvPr id="2" name="Title 1"/>
          <p:cNvSpPr>
            <a:spLocks noGrp="1"/>
          </p:cNvSpPr>
          <p:nvPr>
            <p:ph type="title"/>
          </p:nvPr>
        </p:nvSpPr>
        <p:spPr/>
        <p:txBody>
          <a:bodyPr/>
          <a:lstStyle/>
          <a:p>
            <a:r>
              <a:rPr lang="en-AU" dirty="0" smtClean="0"/>
              <a:t>CLIC Damping Ring - DBA</a:t>
            </a:r>
            <a:endParaRPr lang="en-AU" dirty="0"/>
          </a:p>
        </p:txBody>
      </p:sp>
      <p:sp>
        <p:nvSpPr>
          <p:cNvPr id="4" name="Date Placeholder 3"/>
          <p:cNvSpPr>
            <a:spLocks noGrp="1"/>
          </p:cNvSpPr>
          <p:nvPr>
            <p:ph type="dt" sz="half" idx="10"/>
          </p:nvPr>
        </p:nvSpPr>
        <p:spPr/>
        <p:txBody>
          <a:bodyPr/>
          <a:lstStyle/>
          <a:p>
            <a:pPr>
              <a:defRPr/>
            </a:pPr>
            <a:r>
              <a:rPr lang="en-US" dirty="0" smtClean="0"/>
              <a:t>16</a:t>
            </a:r>
            <a:r>
              <a:rPr lang="en-US" baseline="30000" dirty="0" smtClean="0"/>
              <a:t>th</a:t>
            </a:r>
            <a:r>
              <a:rPr lang="en-US" dirty="0" smtClean="0"/>
              <a:t> March 2011</a:t>
            </a:r>
            <a:endParaRPr lang="en-US" dirty="0"/>
          </a:p>
        </p:txBody>
      </p:sp>
      <p:sp>
        <p:nvSpPr>
          <p:cNvPr id="5" name="Footer Placeholder 4"/>
          <p:cNvSpPr>
            <a:spLocks noGrp="1"/>
          </p:cNvSpPr>
          <p:nvPr>
            <p:ph type="ftr" sz="quarter" idx="11"/>
          </p:nvPr>
        </p:nvSpPr>
        <p:spPr/>
        <p:txBody>
          <a:bodyPr/>
          <a:lstStyle/>
          <a:p>
            <a:pPr>
              <a:defRPr/>
            </a:pPr>
            <a:r>
              <a:rPr lang="en-US"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24</a:t>
            </a:fld>
            <a:endParaRPr lang="en-US"/>
          </a:p>
        </p:txBody>
      </p:sp>
      <p:sp>
        <p:nvSpPr>
          <p:cNvPr id="7" name="Content Placeholder 6"/>
          <p:cNvSpPr>
            <a:spLocks noGrp="1"/>
          </p:cNvSpPr>
          <p:nvPr>
            <p:ph sz="quarter" idx="13"/>
          </p:nvPr>
        </p:nvSpPr>
        <p:spPr/>
        <p:txBody>
          <a:bodyPr/>
          <a:lstStyle/>
          <a:p>
            <a:r>
              <a:rPr lang="en-AU" dirty="0" smtClean="0"/>
              <a:t>50 wigglers</a:t>
            </a:r>
          </a:p>
          <a:p>
            <a:r>
              <a:rPr lang="en-AU" dirty="0" smtClean="0"/>
              <a:t>Save on photon absorber-quad in wiggler insertions</a:t>
            </a:r>
          </a:p>
          <a:p>
            <a:r>
              <a:rPr lang="en-AU" dirty="0" smtClean="0"/>
              <a:t>This ring 345 m</a:t>
            </a:r>
          </a:p>
          <a:p>
            <a:pPr lvl="1"/>
            <a:r>
              <a:rPr lang="en-AU" dirty="0" smtClean="0"/>
              <a:t>Add cells for RF</a:t>
            </a:r>
          </a:p>
          <a:p>
            <a:r>
              <a:rPr lang="en-AU" dirty="0" err="1" smtClean="0"/>
              <a:t>Inj-ext</a:t>
            </a:r>
            <a:r>
              <a:rPr lang="en-AU" dirty="0" smtClean="0"/>
              <a:t> – insertion length difficult</a:t>
            </a:r>
          </a:p>
        </p:txBody>
      </p:sp>
    </p:spTree>
    <p:extLst>
      <p:ext uri="{BB962C8B-B14F-4D97-AF65-F5344CB8AC3E}">
        <p14:creationId xmlns:p14="http://schemas.microsoft.com/office/powerpoint/2010/main" val="16444563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Experimental Plan</a:t>
            </a:r>
            <a:endParaRPr lang="en-AU" dirty="0"/>
          </a:p>
        </p:txBody>
      </p:sp>
      <p:sp>
        <p:nvSpPr>
          <p:cNvPr id="3" name="Content Placeholder 2"/>
          <p:cNvSpPr>
            <a:spLocks noGrp="1"/>
          </p:cNvSpPr>
          <p:nvPr>
            <p:ph idx="1"/>
          </p:nvPr>
        </p:nvSpPr>
        <p:spPr/>
        <p:txBody>
          <a:bodyPr/>
          <a:lstStyle/>
          <a:p>
            <a:r>
              <a:rPr lang="en-AU" dirty="0" smtClean="0"/>
              <a:t>SRI + XDB calibration</a:t>
            </a:r>
          </a:p>
          <a:p>
            <a:r>
              <a:rPr lang="en-AU" dirty="0" smtClean="0"/>
              <a:t>E </a:t>
            </a:r>
            <a:r>
              <a:rPr lang="en-AU" dirty="0" smtClean="0">
                <a:latin typeface="Times New Roman"/>
                <a:cs typeface="Times New Roman"/>
              </a:rPr>
              <a:t>→</a:t>
            </a:r>
            <a:r>
              <a:rPr lang="en-AU" dirty="0" smtClean="0"/>
              <a:t> 1.5 </a:t>
            </a:r>
            <a:r>
              <a:rPr lang="en-AU" dirty="0" err="1" smtClean="0"/>
              <a:t>GeV</a:t>
            </a:r>
            <a:r>
              <a:rPr lang="en-AU" dirty="0" smtClean="0"/>
              <a:t> for IBS</a:t>
            </a:r>
          </a:p>
          <a:p>
            <a:r>
              <a:rPr lang="en-AU" dirty="0" smtClean="0"/>
              <a:t>RDP for energy mismatch</a:t>
            </a:r>
          </a:p>
          <a:p>
            <a:r>
              <a:rPr lang="en-AU" dirty="0" smtClean="0"/>
              <a:t>Horizontal </a:t>
            </a:r>
            <a:r>
              <a:rPr lang="en-AU" dirty="0" err="1" smtClean="0"/>
              <a:t>emittance</a:t>
            </a:r>
            <a:r>
              <a:rPr lang="en-AU" dirty="0"/>
              <a:t>:</a:t>
            </a:r>
            <a:r>
              <a:rPr lang="en-AU" dirty="0" smtClean="0"/>
              <a:t> bare, wigglers</a:t>
            </a:r>
          </a:p>
          <a:p>
            <a:r>
              <a:rPr lang="en-AU" dirty="0" smtClean="0"/>
              <a:t>Injection transients (</a:t>
            </a:r>
            <a:r>
              <a:rPr lang="en-AU" dirty="0"/>
              <a:t>SRI + ICCD</a:t>
            </a:r>
            <a:r>
              <a:rPr lang="en-AU" dirty="0" smtClean="0"/>
              <a:t>)</a:t>
            </a:r>
          </a:p>
          <a:p>
            <a:r>
              <a:rPr lang="en-AU" dirty="0" smtClean="0"/>
              <a:t>LOCO coupling</a:t>
            </a:r>
            <a:endParaRPr lang="en-AU" dirty="0"/>
          </a:p>
        </p:txBody>
      </p:sp>
      <p:sp>
        <p:nvSpPr>
          <p:cNvPr id="4" name="Date Placeholder 3"/>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p:txBody>
          <a:bodyPr/>
          <a:lstStyle/>
          <a:p>
            <a:pPr>
              <a:defRPr/>
            </a:pPr>
            <a:r>
              <a:rPr lang="en-US" dirty="0"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25</a:t>
            </a:fld>
            <a:endParaRPr lang="en-US"/>
          </a:p>
        </p:txBody>
      </p:sp>
    </p:spTree>
    <p:extLst>
      <p:ext uri="{BB962C8B-B14F-4D97-AF65-F5344CB8AC3E}">
        <p14:creationId xmlns:p14="http://schemas.microsoft.com/office/powerpoint/2010/main" val="35577434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7"/>
          <p:cNvSpPr>
            <a:spLocks noGrp="1"/>
          </p:cNvSpPr>
          <p:nvPr>
            <p:ph type="title"/>
          </p:nvPr>
        </p:nvSpPr>
        <p:spPr>
          <a:xfrm>
            <a:off x="476250" y="549275"/>
            <a:ext cx="8229600" cy="731838"/>
          </a:xfrm>
        </p:spPr>
        <p:txBody>
          <a:bodyPr/>
          <a:lstStyle/>
          <a:p>
            <a:pPr eaLnBrk="1" hangingPunct="1"/>
            <a:r>
              <a:rPr lang="en-AU" dirty="0" smtClean="0"/>
              <a:t>CLIC DR Modelling – further work</a:t>
            </a:r>
          </a:p>
        </p:txBody>
      </p:sp>
      <p:sp>
        <p:nvSpPr>
          <p:cNvPr id="73731" name="Content Placeholder 8"/>
          <p:cNvSpPr>
            <a:spLocks noGrp="1"/>
          </p:cNvSpPr>
          <p:nvPr>
            <p:ph idx="1"/>
          </p:nvPr>
        </p:nvSpPr>
        <p:spPr>
          <a:xfrm>
            <a:off x="457200" y="1358900"/>
            <a:ext cx="8229600" cy="4767263"/>
          </a:xfrm>
        </p:spPr>
        <p:txBody>
          <a:bodyPr/>
          <a:lstStyle/>
          <a:p>
            <a:pPr eaLnBrk="1" hangingPunct="1"/>
            <a:r>
              <a:rPr lang="en-AU" dirty="0" smtClean="0"/>
              <a:t>Dynamic aperture with misalignments</a:t>
            </a:r>
          </a:p>
          <a:p>
            <a:pPr eaLnBrk="1" hangingPunct="1"/>
            <a:r>
              <a:rPr lang="en-AU" dirty="0" smtClean="0"/>
              <a:t>Corrector/BPM requirements</a:t>
            </a:r>
          </a:p>
          <a:p>
            <a:pPr eaLnBrk="1" hangingPunct="1"/>
            <a:r>
              <a:rPr lang="en-AU" dirty="0" smtClean="0"/>
              <a:t>Arc girder requirements</a:t>
            </a:r>
          </a:p>
        </p:txBody>
      </p:sp>
      <p:sp>
        <p:nvSpPr>
          <p:cNvPr id="5" name="Date Placeholder 4"/>
          <p:cNvSpPr>
            <a:spLocks noGrp="1"/>
          </p:cNvSpPr>
          <p:nvPr>
            <p:ph type="dt" sz="quarter" idx="10"/>
          </p:nvPr>
        </p:nvSpPr>
        <p:spPr/>
        <p:txBody>
          <a:bodyPr/>
          <a:lstStyle/>
          <a:p>
            <a:pPr>
              <a:defRPr/>
            </a:pPr>
            <a:r>
              <a:rPr lang="en-US" dirty="0"/>
              <a:t>13</a:t>
            </a:r>
            <a:r>
              <a:rPr lang="en-US" baseline="30000" dirty="0"/>
              <a:t>th</a:t>
            </a:r>
            <a:r>
              <a:rPr lang="en-US" dirty="0"/>
              <a:t> April 2011</a:t>
            </a:r>
            <a:endParaRPr lang="en-US" dirty="0"/>
          </a:p>
        </p:txBody>
      </p:sp>
      <p:sp>
        <p:nvSpPr>
          <p:cNvPr id="6" name="Footer Placeholder 5"/>
          <p:cNvSpPr>
            <a:spLocks noGrp="1"/>
          </p:cNvSpPr>
          <p:nvPr>
            <p:ph type="ftr" sz="quarter" idx="11"/>
          </p:nvPr>
        </p:nvSpPr>
        <p:spPr/>
        <p:txBody>
          <a:bodyPr/>
          <a:lstStyle/>
          <a:p>
            <a:pPr>
              <a:defRPr/>
            </a:pPr>
            <a:r>
              <a:rPr lang="en-US" dirty="0"/>
              <a:t>CLIC Main Damping Rings – Kent Wootton</a:t>
            </a:r>
          </a:p>
        </p:txBody>
      </p:sp>
      <p:sp>
        <p:nvSpPr>
          <p:cNvPr id="7" name="Slide Number Placeholder 6"/>
          <p:cNvSpPr>
            <a:spLocks noGrp="1"/>
          </p:cNvSpPr>
          <p:nvPr>
            <p:ph type="sldNum" sz="quarter" idx="12"/>
          </p:nvPr>
        </p:nvSpPr>
        <p:spPr/>
        <p:txBody>
          <a:bodyPr/>
          <a:lstStyle/>
          <a:p>
            <a:pPr>
              <a:defRPr/>
            </a:pPr>
            <a:fld id="{447CF467-2C88-4D51-AB6F-55F2FB27BB41}" type="slidenum">
              <a:rPr lang="en-US"/>
              <a:pPr>
                <a:defRPr/>
              </a:pPr>
              <a:t>26</a:t>
            </a:fld>
            <a:endParaRPr lang="en-US" dirty="0"/>
          </a:p>
        </p:txBody>
      </p:sp>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sp>
        <p:nvSpPr>
          <p:cNvPr id="4" name="Date Placeholder 3"/>
          <p:cNvSpPr>
            <a:spLocks noGrp="1"/>
          </p:cNvSpPr>
          <p:nvPr>
            <p:ph type="dt" sz="half" idx="10"/>
          </p:nvPr>
        </p:nvSpPr>
        <p:spPr/>
        <p:txBody>
          <a:bodyPr/>
          <a:lstStyle/>
          <a:p>
            <a:pPr>
              <a:defRPr/>
            </a:pPr>
            <a:r>
              <a:rPr lang="en-US" smtClean="0"/>
              <a:t>14</a:t>
            </a:r>
            <a:r>
              <a:rPr lang="en-US" baseline="30000" smtClean="0"/>
              <a:t>th</a:t>
            </a:r>
            <a:r>
              <a:rPr lang="en-US" smtClean="0"/>
              <a:t> March 2011</a:t>
            </a:r>
            <a:endParaRPr lang="en-US" dirty="0"/>
          </a:p>
        </p:txBody>
      </p:sp>
      <p:sp>
        <p:nvSpPr>
          <p:cNvPr id="5" name="Footer Placeholder 4"/>
          <p:cNvSpPr>
            <a:spLocks noGrp="1"/>
          </p:cNvSpPr>
          <p:nvPr>
            <p:ph type="ftr" sz="quarter" idx="11"/>
          </p:nvPr>
        </p:nvSpPr>
        <p:spPr/>
        <p:txBody>
          <a:bodyPr/>
          <a:lstStyle/>
          <a:p>
            <a:pPr>
              <a:defRPr/>
            </a:pPr>
            <a:r>
              <a:rPr lang="en-US"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27</a:t>
            </a:fld>
            <a:endParaRPr lang="en-US"/>
          </a:p>
        </p:txBody>
      </p:sp>
      <p:sp>
        <p:nvSpPr>
          <p:cNvPr id="7" name="Rectangle 6"/>
          <p:cNvSpPr/>
          <p:nvPr/>
        </p:nvSpPr>
        <p:spPr>
          <a:xfrm>
            <a:off x="1"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Tree>
    <p:extLst>
      <p:ext uri="{BB962C8B-B14F-4D97-AF65-F5344CB8AC3E}">
        <p14:creationId xmlns:p14="http://schemas.microsoft.com/office/powerpoint/2010/main" val="22405647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Concerns with the lattice</a:t>
            </a:r>
            <a:endParaRPr lang="en-AU" dirty="0"/>
          </a:p>
        </p:txBody>
      </p:sp>
      <p:sp>
        <p:nvSpPr>
          <p:cNvPr id="3" name="Content Placeholder 2"/>
          <p:cNvSpPr>
            <a:spLocks noGrp="1"/>
          </p:cNvSpPr>
          <p:nvPr>
            <p:ph idx="1"/>
          </p:nvPr>
        </p:nvSpPr>
        <p:spPr/>
        <p:txBody>
          <a:bodyPr/>
          <a:lstStyle/>
          <a:p>
            <a:r>
              <a:rPr lang="en-AU" dirty="0" smtClean="0"/>
              <a:t>Alignment of quads in LSS</a:t>
            </a:r>
          </a:p>
          <a:p>
            <a:r>
              <a:rPr lang="en-AU" dirty="0" smtClean="0"/>
              <a:t>8 cm gap between magnets</a:t>
            </a:r>
          </a:p>
          <a:p>
            <a:r>
              <a:rPr lang="en-AU" dirty="0" smtClean="0"/>
              <a:t>Circumference for RF</a:t>
            </a:r>
          </a:p>
          <a:p>
            <a:r>
              <a:rPr lang="en-AU" dirty="0" smtClean="0"/>
              <a:t>Circumference used for SR absorbers in LSS</a:t>
            </a:r>
          </a:p>
          <a:p>
            <a:r>
              <a:rPr lang="en-AU" dirty="0" smtClean="0"/>
              <a:t>DA of only several mm</a:t>
            </a:r>
          </a:p>
        </p:txBody>
      </p:sp>
      <p:sp>
        <p:nvSpPr>
          <p:cNvPr id="4" name="Date Placeholder 3"/>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p:txBody>
          <a:bodyPr/>
          <a:lstStyle/>
          <a:p>
            <a:pPr>
              <a:defRPr/>
            </a:pPr>
            <a:r>
              <a:rPr lang="en-US"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28</a:t>
            </a:fld>
            <a:endParaRPr lang="en-US"/>
          </a:p>
        </p:txBody>
      </p:sp>
    </p:spTree>
    <p:extLst>
      <p:ext uri="{BB962C8B-B14F-4D97-AF65-F5344CB8AC3E}">
        <p14:creationId xmlns:p14="http://schemas.microsoft.com/office/powerpoint/2010/main" val="12914725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CLIC Critical Feasibility Issues</a:t>
            </a:r>
            <a:endParaRPr lang="en-AU" dirty="0"/>
          </a:p>
        </p:txBody>
      </p:sp>
      <p:sp>
        <p:nvSpPr>
          <p:cNvPr id="3" name="Content Placeholder 2"/>
          <p:cNvSpPr>
            <a:spLocks noGrp="1"/>
          </p:cNvSpPr>
          <p:nvPr>
            <p:ph idx="1"/>
          </p:nvPr>
        </p:nvSpPr>
        <p:spPr/>
        <p:txBody>
          <a:bodyPr/>
          <a:lstStyle/>
          <a:p>
            <a:pPr marL="457200" indent="-457200">
              <a:buFont typeface="+mj-lt"/>
              <a:buAutoNum type="alphaUcPeriod"/>
            </a:pPr>
            <a:r>
              <a:rPr lang="en-AU" sz="2400" dirty="0" smtClean="0"/>
              <a:t>Two-beam acceleration scheme</a:t>
            </a:r>
            <a:endParaRPr lang="en-AU" sz="2400" dirty="0"/>
          </a:p>
          <a:p>
            <a:pPr marL="857250" lvl="1" indent="-457200">
              <a:buFont typeface="+mj-lt"/>
              <a:buAutoNum type="arabicPeriod"/>
            </a:pPr>
            <a:r>
              <a:rPr lang="en-AU" sz="1800" dirty="0" smtClean="0"/>
              <a:t>Drive </a:t>
            </a:r>
            <a:r>
              <a:rPr lang="en-AU" sz="1800" dirty="0"/>
              <a:t>beam generation</a:t>
            </a:r>
          </a:p>
          <a:p>
            <a:pPr marL="857250" lvl="1" indent="-457200">
              <a:buFont typeface="+mj-lt"/>
              <a:buAutoNum type="arabicPeriod"/>
            </a:pPr>
            <a:r>
              <a:rPr lang="en-AU" sz="1800" dirty="0" smtClean="0"/>
              <a:t>Beam </a:t>
            </a:r>
            <a:r>
              <a:rPr lang="en-AU" sz="1800" dirty="0"/>
              <a:t>driven </a:t>
            </a:r>
            <a:r>
              <a:rPr lang="en-AU" sz="1800" dirty="0" err="1"/>
              <a:t>Rf</a:t>
            </a:r>
            <a:r>
              <a:rPr lang="en-AU" sz="1800" dirty="0"/>
              <a:t> power generation</a:t>
            </a:r>
          </a:p>
          <a:p>
            <a:pPr marL="857250" lvl="1" indent="-457200">
              <a:buFont typeface="+mj-lt"/>
              <a:buAutoNum type="arabicPeriod"/>
            </a:pPr>
            <a:r>
              <a:rPr lang="en-AU" sz="1800" dirty="0" smtClean="0"/>
              <a:t>Two </a:t>
            </a:r>
            <a:r>
              <a:rPr lang="en-AU" sz="1800" dirty="0"/>
              <a:t>beam </a:t>
            </a:r>
            <a:r>
              <a:rPr lang="en-AU" sz="1800" dirty="0" smtClean="0"/>
              <a:t>module</a:t>
            </a:r>
          </a:p>
          <a:p>
            <a:pPr marL="457200" indent="-457200">
              <a:buFont typeface="+mj-lt"/>
              <a:buAutoNum type="alphaUcPeriod"/>
            </a:pPr>
            <a:r>
              <a:rPr lang="en-AU" sz="2400" dirty="0" smtClean="0"/>
              <a:t>RF structures</a:t>
            </a:r>
            <a:endParaRPr lang="en-AU" sz="2400" dirty="0"/>
          </a:p>
          <a:p>
            <a:pPr marL="857250" lvl="1" indent="-457200">
              <a:buFont typeface="+mj-lt"/>
              <a:buAutoNum type="arabicPeriod" startAt="4"/>
            </a:pPr>
            <a:r>
              <a:rPr lang="fr-FR" sz="1800" dirty="0" err="1" smtClean="0"/>
              <a:t>Accelerating</a:t>
            </a:r>
            <a:r>
              <a:rPr lang="fr-FR" sz="1800" dirty="0" smtClean="0"/>
              <a:t> </a:t>
            </a:r>
            <a:r>
              <a:rPr lang="fr-FR" sz="1800" dirty="0"/>
              <a:t>Structures (CAS)</a:t>
            </a:r>
          </a:p>
          <a:p>
            <a:pPr marL="857250" lvl="1" indent="-457200">
              <a:buFont typeface="+mj-lt"/>
              <a:buAutoNum type="arabicPeriod" startAt="4"/>
            </a:pPr>
            <a:r>
              <a:rPr lang="en-AU" sz="1800" dirty="0" smtClean="0"/>
              <a:t>Power </a:t>
            </a:r>
            <a:r>
              <a:rPr lang="en-AU" sz="1800" dirty="0"/>
              <a:t>production Structures (PETS)</a:t>
            </a:r>
          </a:p>
          <a:p>
            <a:pPr marL="457200" indent="-457200">
              <a:buFont typeface="+mj-lt"/>
              <a:buAutoNum type="alphaUcPeriod"/>
            </a:pPr>
            <a:r>
              <a:rPr lang="en-AU" sz="2400" dirty="0" smtClean="0"/>
              <a:t>Ultra-low </a:t>
            </a:r>
            <a:r>
              <a:rPr lang="en-AU" sz="2400" dirty="0" err="1"/>
              <a:t>emittance</a:t>
            </a:r>
            <a:r>
              <a:rPr lang="en-AU" sz="2400" dirty="0"/>
              <a:t> and beam </a:t>
            </a:r>
            <a:r>
              <a:rPr lang="en-AU" sz="2400" dirty="0" smtClean="0"/>
              <a:t>sizes</a:t>
            </a:r>
            <a:endParaRPr lang="en-AU" sz="2400" dirty="0"/>
          </a:p>
          <a:p>
            <a:pPr marL="857250" lvl="1" indent="-457200">
              <a:buFont typeface="+mj-lt"/>
              <a:buAutoNum type="arabicPeriod" startAt="6"/>
            </a:pPr>
            <a:r>
              <a:rPr lang="en-AU" sz="1800" dirty="0" err="1" smtClean="0"/>
              <a:t>Emittance</a:t>
            </a:r>
            <a:r>
              <a:rPr lang="en-AU" sz="1800" dirty="0" smtClean="0"/>
              <a:t> </a:t>
            </a:r>
            <a:r>
              <a:rPr lang="en-AU" sz="1800" dirty="0"/>
              <a:t>preservation during beam generation, acceleration and focusing</a:t>
            </a:r>
          </a:p>
          <a:p>
            <a:pPr marL="857250" lvl="1" indent="-457200">
              <a:buFont typeface="+mj-lt"/>
              <a:buAutoNum type="arabicPeriod" startAt="6"/>
            </a:pPr>
            <a:r>
              <a:rPr lang="en-AU" sz="1800" dirty="0" smtClean="0"/>
              <a:t>Alignment </a:t>
            </a:r>
            <a:r>
              <a:rPr lang="en-AU" sz="1800" dirty="0"/>
              <a:t>and stabilisation</a:t>
            </a:r>
          </a:p>
          <a:p>
            <a:pPr marL="457200" indent="-457200">
              <a:buFont typeface="+mj-lt"/>
              <a:buAutoNum type="alphaUcPeriod"/>
            </a:pPr>
            <a:r>
              <a:rPr lang="en-AU" sz="2400" dirty="0" smtClean="0"/>
              <a:t>Detector</a:t>
            </a:r>
            <a:endParaRPr lang="en-AU" sz="2400" dirty="0"/>
          </a:p>
          <a:p>
            <a:pPr marL="857250" lvl="1" indent="-457200">
              <a:buFont typeface="+mj-lt"/>
              <a:buAutoNum type="arabicPeriod" startAt="8"/>
            </a:pPr>
            <a:r>
              <a:rPr lang="en-AU" sz="1800" dirty="0" smtClean="0"/>
              <a:t>Adaptation </a:t>
            </a:r>
            <a:r>
              <a:rPr lang="en-AU" sz="1800" dirty="0"/>
              <a:t>to short interval between bunches</a:t>
            </a:r>
          </a:p>
          <a:p>
            <a:pPr marL="857250" lvl="1" indent="-457200">
              <a:buFont typeface="+mj-lt"/>
              <a:buAutoNum type="arabicPeriod" startAt="8"/>
            </a:pPr>
            <a:r>
              <a:rPr lang="en-AU" sz="1800" dirty="0" smtClean="0"/>
              <a:t>Adaptation </a:t>
            </a:r>
            <a:r>
              <a:rPr lang="en-AU" sz="1800" dirty="0"/>
              <a:t>to large backgrounds at high beam collision energy</a:t>
            </a:r>
          </a:p>
        </p:txBody>
      </p:sp>
      <p:sp>
        <p:nvSpPr>
          <p:cNvPr id="4" name="Date Placeholder 3"/>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p:txBody>
          <a:bodyPr/>
          <a:lstStyle/>
          <a:p>
            <a:pPr>
              <a:defRPr/>
            </a:pPr>
            <a:r>
              <a:rPr lang="en-US"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3</a:t>
            </a:fld>
            <a:endParaRPr lang="en-US"/>
          </a:p>
        </p:txBody>
      </p:sp>
      <p:sp>
        <p:nvSpPr>
          <p:cNvPr id="7" name="Rounded Rectangle 6"/>
          <p:cNvSpPr/>
          <p:nvPr/>
        </p:nvSpPr>
        <p:spPr>
          <a:xfrm>
            <a:off x="827062" y="4359591"/>
            <a:ext cx="7541335" cy="315035"/>
          </a:xfrm>
          <a:prstGeom prst="roundRect">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062513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Future colliders at the Energy Frontier</a:t>
            </a:r>
            <a:endParaRPr lang="en-AU" dirty="0"/>
          </a:p>
        </p:txBody>
      </p:sp>
      <p:sp>
        <p:nvSpPr>
          <p:cNvPr id="4" name="Date Placeholder 3"/>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p:txBody>
          <a:bodyPr/>
          <a:lstStyle/>
          <a:p>
            <a:pPr>
              <a:defRPr/>
            </a:pPr>
            <a:r>
              <a:rPr lang="en-US"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4</a:t>
            </a:fld>
            <a:endParaRPr lang="en-US"/>
          </a:p>
        </p:txBody>
      </p:sp>
      <p:pic>
        <p:nvPicPr>
          <p:cNvPr id="7"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t="9486" b="-34"/>
          <a:stretch/>
        </p:blipFill>
        <p:spPr>
          <a:xfrm>
            <a:off x="1265184" y="1358900"/>
            <a:ext cx="6664431" cy="4767263"/>
          </a:xfrm>
          <a:prstGeom prst="rect">
            <a:avLst/>
          </a:prstGeom>
          <a:noFill/>
          <a:ln>
            <a:noFill/>
          </a:ln>
        </p:spPr>
      </p:pic>
    </p:spTree>
    <p:extLst>
      <p:ext uri="{BB962C8B-B14F-4D97-AF65-F5344CB8AC3E}">
        <p14:creationId xmlns:p14="http://schemas.microsoft.com/office/powerpoint/2010/main" val="20095219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CLIC – Compact Linear Collider</a:t>
            </a:r>
            <a:endParaRPr lang="en-AU" dirty="0"/>
          </a:p>
        </p:txBody>
      </p:sp>
      <p:sp>
        <p:nvSpPr>
          <p:cNvPr id="4" name="Date Placeholder 3"/>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p:txBody>
          <a:bodyPr/>
          <a:lstStyle/>
          <a:p>
            <a:pPr>
              <a:defRPr/>
            </a:pPr>
            <a:r>
              <a:rPr lang="en-US"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5</a:t>
            </a:fld>
            <a:endParaRPr lang="en-US"/>
          </a:p>
        </p:txBody>
      </p:sp>
      <p:pic>
        <p:nvPicPr>
          <p:cNvPr id="7"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424853" y="1340768"/>
            <a:ext cx="8333955" cy="4470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ounded Rectangle 2"/>
          <p:cNvSpPr/>
          <p:nvPr/>
        </p:nvSpPr>
        <p:spPr>
          <a:xfrm>
            <a:off x="251520" y="1133745"/>
            <a:ext cx="8507288" cy="2070230"/>
          </a:xfrm>
          <a:prstGeom prst="roundRect">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Rounded Rectangle 7"/>
          <p:cNvSpPr/>
          <p:nvPr/>
        </p:nvSpPr>
        <p:spPr>
          <a:xfrm>
            <a:off x="251520" y="3203974"/>
            <a:ext cx="8507288" cy="2835315"/>
          </a:xfrm>
          <a:prstGeom prst="roundRect">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ounded Rectangle 8"/>
          <p:cNvSpPr/>
          <p:nvPr/>
        </p:nvSpPr>
        <p:spPr>
          <a:xfrm>
            <a:off x="3966153" y="5135749"/>
            <a:ext cx="1215135" cy="716902"/>
          </a:xfrm>
          <a:prstGeom prst="roundRect">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204682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1" nodeType="clickEffect">
                                  <p:stCondLst>
                                    <p:cond delay="0"/>
                                  </p:stCondLst>
                                  <p:childTnLst>
                                    <p:animEffect transition="out" filter="fade">
                                      <p:cBhvr>
                                        <p:cTn id="19" dur="500"/>
                                        <p:tgtEl>
                                          <p:spTgt spid="8"/>
                                        </p:tgtEl>
                                      </p:cBhvr>
                                    </p:animEffect>
                                    <p:set>
                                      <p:cBhvr>
                                        <p:cTn id="20" dur="1" fill="hold">
                                          <p:stCondLst>
                                            <p:cond delay="499"/>
                                          </p:stCondLst>
                                        </p:cTn>
                                        <p:tgtEl>
                                          <p:spTgt spid="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8" grpId="0" animBg="1"/>
      <p:bldP spid="8" grpId="1"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37110" y="1358900"/>
            <a:ext cx="6320579" cy="4767263"/>
          </a:xfrm>
        </p:spPr>
      </p:pic>
      <p:sp>
        <p:nvSpPr>
          <p:cNvPr id="9" name="Title 8"/>
          <p:cNvSpPr>
            <a:spLocks noGrp="1"/>
          </p:cNvSpPr>
          <p:nvPr>
            <p:ph type="title"/>
          </p:nvPr>
        </p:nvSpPr>
        <p:spPr/>
        <p:txBody>
          <a:bodyPr/>
          <a:lstStyle/>
          <a:p>
            <a:r>
              <a:rPr lang="en-AU" dirty="0" err="1" smtClean="0"/>
              <a:t>Emittance</a:t>
            </a:r>
            <a:r>
              <a:rPr lang="en-AU" dirty="0" smtClean="0"/>
              <a:t> and Collider Luminosity</a:t>
            </a:r>
            <a:endParaRPr lang="en-AU" dirty="0"/>
          </a:p>
        </p:txBody>
      </p:sp>
      <p:sp>
        <p:nvSpPr>
          <p:cNvPr id="4" name="Date Placeholder 3"/>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p:txBody>
          <a:bodyPr/>
          <a:lstStyle/>
          <a:p>
            <a:pPr>
              <a:defRPr/>
            </a:pPr>
            <a:r>
              <a:rPr lang="en-US"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6</a:t>
            </a:fld>
            <a:endParaRPr lang="en-US" dirty="0"/>
          </a:p>
        </p:txBody>
      </p:sp>
      <p:sp>
        <p:nvSpPr>
          <p:cNvPr id="7" name="Rounded Rectangle 6"/>
          <p:cNvSpPr/>
          <p:nvPr/>
        </p:nvSpPr>
        <p:spPr>
          <a:xfrm>
            <a:off x="3176845" y="3902342"/>
            <a:ext cx="3420380" cy="573361"/>
          </a:xfrm>
          <a:prstGeom prst="roundRect">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mc:AlternateContent xmlns:mc="http://schemas.openxmlformats.org/markup-compatibility/2006" xmlns:a14="http://schemas.microsoft.com/office/drawing/2010/main">
        <mc:Choice Requires="a14">
          <p:sp>
            <p:nvSpPr>
              <p:cNvPr id="2" name="TextBox 1"/>
              <p:cNvSpPr txBox="1"/>
              <p:nvPr/>
            </p:nvSpPr>
            <p:spPr>
              <a:xfrm>
                <a:off x="5652120" y="4493823"/>
                <a:ext cx="2783647" cy="988476"/>
              </a:xfrm>
              <a:prstGeom prst="rect">
                <a:avLst/>
              </a:prstGeom>
              <a:solidFill>
                <a:schemeClr val="tx2">
                  <a:lumMod val="20000"/>
                  <a:lumOff val="80000"/>
                </a:schemeClr>
              </a:solidFill>
              <a:ln w="28575">
                <a:solidFill>
                  <a:schemeClr val="tx2"/>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AU" i="1" smtClean="0">
                          <a:latin typeface="Cambria Math"/>
                          <a:ea typeface="Cambria Math"/>
                        </a:rPr>
                        <m:t>ℒ</m:t>
                      </m:r>
                      <m:r>
                        <a:rPr lang="en-AU" b="0" i="1" smtClean="0">
                          <a:latin typeface="Cambria Math"/>
                          <a:ea typeface="Cambria Math"/>
                        </a:rPr>
                        <m:t>=</m:t>
                      </m:r>
                      <m:r>
                        <a:rPr lang="en-AU" b="0" i="1" smtClean="0">
                          <a:latin typeface="Cambria Math"/>
                          <a:ea typeface="Cambria Math"/>
                        </a:rPr>
                        <m:t>𝑓</m:t>
                      </m:r>
                      <m:f>
                        <m:fPr>
                          <m:ctrlPr>
                            <a:rPr lang="en-AU" b="0" i="1" smtClean="0">
                              <a:latin typeface="Cambria Math"/>
                              <a:ea typeface="Cambria Math"/>
                            </a:rPr>
                          </m:ctrlPr>
                        </m:fPr>
                        <m:num>
                          <m:sSup>
                            <m:sSupPr>
                              <m:ctrlPr>
                                <a:rPr lang="en-AU" i="1">
                                  <a:latin typeface="Cambria Math"/>
                                  <a:ea typeface="Cambria Math"/>
                                </a:rPr>
                              </m:ctrlPr>
                            </m:sSupPr>
                            <m:e>
                              <m:r>
                                <a:rPr lang="en-AU" b="0" i="1" smtClean="0">
                                  <a:latin typeface="Cambria Math"/>
                                  <a:ea typeface="Cambria Math"/>
                                </a:rPr>
                                <m:t>𝑛</m:t>
                              </m:r>
                            </m:e>
                            <m:sup>
                              <m:r>
                                <a:rPr lang="en-AU" i="1">
                                  <a:latin typeface="Cambria Math"/>
                                  <a:ea typeface="Cambria Math"/>
                                </a:rPr>
                                <m:t>2</m:t>
                              </m:r>
                            </m:sup>
                          </m:sSup>
                        </m:num>
                        <m:den>
                          <m:r>
                            <a:rPr lang="en-AU" b="0" i="1" smtClean="0">
                              <a:latin typeface="Cambria Math"/>
                              <a:ea typeface="Cambria Math"/>
                            </a:rPr>
                            <m:t>4</m:t>
                          </m:r>
                          <m:rad>
                            <m:radPr>
                              <m:degHide m:val="on"/>
                              <m:ctrlPr>
                                <a:rPr lang="en-AU" b="0" i="1" smtClean="0">
                                  <a:latin typeface="Cambria Math"/>
                                  <a:ea typeface="Cambria Math"/>
                                </a:rPr>
                              </m:ctrlPr>
                            </m:radPr>
                            <m:deg/>
                            <m:e>
                              <m:sSub>
                                <m:sSubPr>
                                  <m:ctrlPr>
                                    <a:rPr lang="en-AU" b="0" i="1" smtClean="0">
                                      <a:latin typeface="Cambria Math"/>
                                      <a:ea typeface="Cambria Math"/>
                                    </a:rPr>
                                  </m:ctrlPr>
                                </m:sSubPr>
                                <m:e>
                                  <m:r>
                                    <a:rPr lang="en-AU" b="0" i="1" smtClean="0">
                                      <a:latin typeface="Cambria Math"/>
                                      <a:ea typeface="Cambria Math"/>
                                    </a:rPr>
                                    <m:t>𝜖</m:t>
                                  </m:r>
                                </m:e>
                                <m:sub>
                                  <m:r>
                                    <a:rPr lang="en-AU" b="0" i="1" smtClean="0">
                                      <a:latin typeface="Cambria Math"/>
                                      <a:ea typeface="Cambria Math"/>
                                    </a:rPr>
                                    <m:t>𝑥</m:t>
                                  </m:r>
                                </m:sub>
                              </m:sSub>
                              <m:sSubSup>
                                <m:sSubSupPr>
                                  <m:ctrlPr>
                                    <a:rPr lang="en-AU" b="0" i="1" smtClean="0">
                                      <a:latin typeface="Cambria Math"/>
                                      <a:ea typeface="Cambria Math"/>
                                    </a:rPr>
                                  </m:ctrlPr>
                                </m:sSubSupPr>
                                <m:e>
                                  <m:r>
                                    <a:rPr lang="en-AU" b="0" i="1" smtClean="0">
                                      <a:latin typeface="Cambria Math"/>
                                      <a:ea typeface="Cambria Math"/>
                                    </a:rPr>
                                    <m:t>𝛽</m:t>
                                  </m:r>
                                </m:e>
                                <m:sub>
                                  <m:r>
                                    <a:rPr lang="en-AU" b="0" i="1" smtClean="0">
                                      <a:latin typeface="Cambria Math"/>
                                      <a:ea typeface="Cambria Math"/>
                                    </a:rPr>
                                    <m:t>𝑥</m:t>
                                  </m:r>
                                </m:sub>
                                <m:sup>
                                  <m:r>
                                    <a:rPr lang="en-AU" b="0" i="1" smtClean="0">
                                      <a:latin typeface="Cambria Math"/>
                                      <a:ea typeface="Cambria Math"/>
                                    </a:rPr>
                                    <m:t>∗</m:t>
                                  </m:r>
                                </m:sup>
                              </m:sSubSup>
                              <m:sSub>
                                <m:sSubPr>
                                  <m:ctrlPr>
                                    <a:rPr lang="en-AU" i="1">
                                      <a:latin typeface="Cambria Math"/>
                                      <a:ea typeface="Cambria Math"/>
                                    </a:rPr>
                                  </m:ctrlPr>
                                </m:sSubPr>
                                <m:e>
                                  <m:r>
                                    <a:rPr lang="en-AU" i="1">
                                      <a:latin typeface="Cambria Math"/>
                                      <a:ea typeface="Cambria Math"/>
                                    </a:rPr>
                                    <m:t>𝜖</m:t>
                                  </m:r>
                                </m:e>
                                <m:sub>
                                  <m:r>
                                    <a:rPr lang="en-AU" b="0" i="1" smtClean="0">
                                      <a:latin typeface="Cambria Math"/>
                                      <a:ea typeface="Cambria Math"/>
                                    </a:rPr>
                                    <m:t>𝑦</m:t>
                                  </m:r>
                                </m:sub>
                              </m:sSub>
                              <m:sSubSup>
                                <m:sSubSupPr>
                                  <m:ctrlPr>
                                    <a:rPr lang="en-AU" i="1">
                                      <a:latin typeface="Cambria Math"/>
                                      <a:ea typeface="Cambria Math"/>
                                    </a:rPr>
                                  </m:ctrlPr>
                                </m:sSubSupPr>
                                <m:e>
                                  <m:r>
                                    <a:rPr lang="en-AU" i="1">
                                      <a:latin typeface="Cambria Math"/>
                                      <a:ea typeface="Cambria Math"/>
                                    </a:rPr>
                                    <m:t>𝛽</m:t>
                                  </m:r>
                                </m:e>
                                <m:sub>
                                  <m:r>
                                    <a:rPr lang="en-AU" b="0" i="1" smtClean="0">
                                      <a:latin typeface="Cambria Math"/>
                                      <a:ea typeface="Cambria Math"/>
                                    </a:rPr>
                                    <m:t>𝑦</m:t>
                                  </m:r>
                                </m:sub>
                                <m:sup>
                                  <m:r>
                                    <a:rPr lang="en-AU" i="1">
                                      <a:latin typeface="Cambria Math"/>
                                      <a:ea typeface="Cambria Math"/>
                                    </a:rPr>
                                    <m:t>∗</m:t>
                                  </m:r>
                                </m:sup>
                              </m:sSubSup>
                            </m:e>
                          </m:rad>
                        </m:den>
                      </m:f>
                    </m:oMath>
                  </m:oMathPara>
                </a14:m>
                <a:endParaRPr lang="en-AU" dirty="0"/>
              </a:p>
            </p:txBody>
          </p:sp>
        </mc:Choice>
        <mc:Fallback xmlns="">
          <p:sp>
            <p:nvSpPr>
              <p:cNvPr id="2" name="TextBox 1"/>
              <p:cNvSpPr txBox="1">
                <a:spLocks noRot="1" noChangeAspect="1" noMove="1" noResize="1" noEditPoints="1" noAdjustHandles="1" noChangeArrowheads="1" noChangeShapeType="1" noTextEdit="1"/>
              </p:cNvSpPr>
              <p:nvPr/>
            </p:nvSpPr>
            <p:spPr>
              <a:xfrm>
                <a:off x="5652120" y="4493823"/>
                <a:ext cx="2783647" cy="988476"/>
              </a:xfrm>
              <a:prstGeom prst="rect">
                <a:avLst/>
              </a:prstGeom>
              <a:blipFill rotWithShape="1">
                <a:blip r:embed="rId4"/>
                <a:stretch>
                  <a:fillRect/>
                </a:stretch>
              </a:blipFill>
              <a:ln w="28575">
                <a:solidFill>
                  <a:schemeClr val="tx2"/>
                </a:solidFill>
              </a:ln>
            </p:spPr>
            <p:txBody>
              <a:bodyPr/>
              <a:lstStyle/>
              <a:p>
                <a:r>
                  <a:rPr lang="en-AU">
                    <a:noFill/>
                  </a:rPr>
                  <a:t> </a:t>
                </a:r>
              </a:p>
            </p:txBody>
          </p:sp>
        </mc:Fallback>
      </mc:AlternateContent>
    </p:spTree>
    <p:extLst>
      <p:ext uri="{BB962C8B-B14F-4D97-AF65-F5344CB8AC3E}">
        <p14:creationId xmlns:p14="http://schemas.microsoft.com/office/powerpoint/2010/main" val="3083335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err="1" smtClean="0"/>
              <a:t>Lightsource</a:t>
            </a:r>
            <a:r>
              <a:rPr lang="en-AU" dirty="0" smtClean="0"/>
              <a:t> Storage and Damping Rings</a:t>
            </a:r>
            <a:endParaRPr lang="en-AU" dirty="0"/>
          </a:p>
        </p:txBody>
      </p:sp>
      <p:sp>
        <p:nvSpPr>
          <p:cNvPr id="8" name="Content Placeholder 7"/>
          <p:cNvSpPr>
            <a:spLocks noGrp="1"/>
          </p:cNvSpPr>
          <p:nvPr>
            <p:ph idx="1"/>
          </p:nvPr>
        </p:nvSpPr>
        <p:spPr/>
        <p:txBody>
          <a:bodyPr/>
          <a:lstStyle/>
          <a:p>
            <a:endParaRPr lang="en-AU" dirty="0"/>
          </a:p>
        </p:txBody>
      </p:sp>
      <p:sp>
        <p:nvSpPr>
          <p:cNvPr id="4" name="Date Placeholder 3"/>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p:txBody>
          <a:bodyPr/>
          <a:lstStyle/>
          <a:p>
            <a:pPr>
              <a:defRPr/>
            </a:pPr>
            <a:r>
              <a:rPr lang="en-US"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7</a:t>
            </a:fld>
            <a:endParaRPr lang="en-US"/>
          </a:p>
        </p:txBody>
      </p:sp>
      <p:pic>
        <p:nvPicPr>
          <p:cNvPr id="11" name="Content Placeholder 10"/>
          <p:cNvPicPr>
            <a:picLocks noGrp="1" noChangeAspect="1"/>
          </p:cNvPicPr>
          <p:nvPr>
            <p:ph idx="14"/>
          </p:nvPr>
        </p:nvPicPr>
        <p:blipFill rotWithShape="1">
          <a:blip r:embed="rId3" cstate="print">
            <a:extLst>
              <a:ext uri="{28A0092B-C50C-407E-A947-70E740481C1C}">
                <a14:useLocalDpi xmlns:a14="http://schemas.microsoft.com/office/drawing/2010/main" val="0"/>
              </a:ext>
            </a:extLst>
          </a:blip>
          <a:srcRect l="19313" r="16385"/>
          <a:stretch/>
        </p:blipFill>
        <p:spPr>
          <a:xfrm>
            <a:off x="476545" y="2213865"/>
            <a:ext cx="2348722" cy="2565285"/>
          </a:xfrm>
        </p:spPr>
      </p:pic>
      <p:pic>
        <p:nvPicPr>
          <p:cNvPr id="12" name="Content Placeholder 9"/>
          <p:cNvPicPr>
            <a:picLocks noGrp="1" noChangeAspect="1"/>
          </p:cNvPicPr>
          <p:nvPr>
            <p:ph sz="quarter" idx="13"/>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816805" y="2078850"/>
            <a:ext cx="6525019" cy="2871588"/>
          </a:xfrm>
        </p:spPr>
      </p:pic>
      <p:sp>
        <p:nvSpPr>
          <p:cNvPr id="13" name="TextBox 12"/>
          <p:cNvSpPr txBox="1"/>
          <p:nvPr/>
        </p:nvSpPr>
        <p:spPr>
          <a:xfrm>
            <a:off x="4525506" y="4914035"/>
            <a:ext cx="3238387" cy="461665"/>
          </a:xfrm>
          <a:prstGeom prst="rect">
            <a:avLst/>
          </a:prstGeom>
          <a:noFill/>
        </p:spPr>
        <p:txBody>
          <a:bodyPr wrap="none">
            <a:spAutoFit/>
          </a:bodyPr>
          <a:lstStyle/>
          <a:p>
            <a:pPr eaLnBrk="0" hangingPunct="0">
              <a:defRPr/>
            </a:pPr>
            <a:r>
              <a:rPr lang="en-AU" dirty="0" smtClean="0">
                <a:latin typeface="+mj-lt"/>
              </a:rPr>
              <a:t>CLIC main damping rings</a:t>
            </a:r>
            <a:endParaRPr lang="en-AU" dirty="0">
              <a:latin typeface="+mj-lt"/>
            </a:endParaRPr>
          </a:p>
        </p:txBody>
      </p:sp>
      <p:sp>
        <p:nvSpPr>
          <p:cNvPr id="14" name="TextBox 13"/>
          <p:cNvSpPr txBox="1"/>
          <p:nvPr/>
        </p:nvSpPr>
        <p:spPr>
          <a:xfrm>
            <a:off x="5832140" y="3338990"/>
            <a:ext cx="2520280" cy="461665"/>
          </a:xfrm>
          <a:prstGeom prst="rect">
            <a:avLst/>
          </a:prstGeom>
          <a:noFill/>
        </p:spPr>
        <p:txBody>
          <a:bodyPr wrap="square" rtlCol="0">
            <a:spAutoFit/>
          </a:bodyPr>
          <a:lstStyle/>
          <a:p>
            <a:r>
              <a:rPr lang="en-AU" sz="2400" dirty="0" smtClean="0">
                <a:latin typeface="+mj-lt"/>
              </a:rPr>
              <a:t>100 TME arc cells</a:t>
            </a:r>
            <a:endParaRPr lang="en-AU" sz="2400" dirty="0">
              <a:latin typeface="+mj-lt"/>
            </a:endParaRPr>
          </a:p>
        </p:txBody>
      </p:sp>
      <p:sp>
        <p:nvSpPr>
          <p:cNvPr id="15" name="TextBox 14"/>
          <p:cNvSpPr txBox="1"/>
          <p:nvPr/>
        </p:nvSpPr>
        <p:spPr>
          <a:xfrm>
            <a:off x="5005560" y="1947597"/>
            <a:ext cx="2249986" cy="461665"/>
          </a:xfrm>
          <a:prstGeom prst="rect">
            <a:avLst/>
          </a:prstGeom>
          <a:noFill/>
        </p:spPr>
        <p:txBody>
          <a:bodyPr wrap="square" rtlCol="0">
            <a:spAutoFit/>
          </a:bodyPr>
          <a:lstStyle/>
          <a:p>
            <a:r>
              <a:rPr lang="en-AU" sz="2400" dirty="0" smtClean="0">
                <a:latin typeface="+mj-lt"/>
              </a:rPr>
              <a:t>52m </a:t>
            </a:r>
            <a:r>
              <a:rPr lang="en-AU" sz="2400" dirty="0" smtClean="0">
                <a:latin typeface="+mj-lt"/>
                <a:cs typeface="Times New Roman" pitchFamily="18" charset="0"/>
              </a:rPr>
              <a:t>wiggler</a:t>
            </a:r>
            <a:r>
              <a:rPr lang="en-AU" sz="2400" dirty="0" smtClean="0">
                <a:latin typeface="+mj-lt"/>
              </a:rPr>
              <a:t> LSS</a:t>
            </a:r>
            <a:endParaRPr lang="en-AU" sz="2400" dirty="0">
              <a:latin typeface="+mj-lt"/>
            </a:endParaRPr>
          </a:p>
        </p:txBody>
      </p:sp>
      <p:sp>
        <p:nvSpPr>
          <p:cNvPr id="16" name="TextBox 15"/>
          <p:cNvSpPr txBox="1"/>
          <p:nvPr/>
        </p:nvSpPr>
        <p:spPr>
          <a:xfrm>
            <a:off x="4499992" y="3969060"/>
            <a:ext cx="2664296" cy="461665"/>
          </a:xfrm>
          <a:prstGeom prst="rect">
            <a:avLst/>
          </a:prstGeom>
          <a:noFill/>
        </p:spPr>
        <p:txBody>
          <a:bodyPr wrap="square" rtlCol="0">
            <a:spAutoFit/>
          </a:bodyPr>
          <a:lstStyle/>
          <a:p>
            <a:r>
              <a:rPr lang="en-AU" sz="2400" dirty="0" err="1" smtClean="0">
                <a:latin typeface="+mj-lt"/>
              </a:rPr>
              <a:t>Inj</a:t>
            </a:r>
            <a:r>
              <a:rPr lang="en-AU" sz="2400" dirty="0" smtClean="0">
                <a:latin typeface="+mj-lt"/>
              </a:rPr>
              <a:t>/extraction</a:t>
            </a:r>
            <a:endParaRPr lang="en-AU" sz="2400" dirty="0">
              <a:latin typeface="+mj-lt"/>
            </a:endParaRPr>
          </a:p>
        </p:txBody>
      </p:sp>
      <p:sp>
        <p:nvSpPr>
          <p:cNvPr id="17" name="TextBox 16"/>
          <p:cNvSpPr txBox="1"/>
          <p:nvPr/>
        </p:nvSpPr>
        <p:spPr>
          <a:xfrm>
            <a:off x="7439099" y="1943835"/>
            <a:ext cx="625551" cy="461665"/>
          </a:xfrm>
          <a:prstGeom prst="rect">
            <a:avLst/>
          </a:prstGeom>
          <a:noFill/>
        </p:spPr>
        <p:txBody>
          <a:bodyPr wrap="square" rtlCol="0">
            <a:spAutoFit/>
          </a:bodyPr>
          <a:lstStyle/>
          <a:p>
            <a:r>
              <a:rPr lang="en-AU" sz="2400" dirty="0" smtClean="0">
                <a:latin typeface="+mn-lt"/>
              </a:rPr>
              <a:t>RF</a:t>
            </a:r>
            <a:endParaRPr lang="en-AU" sz="2000" dirty="0">
              <a:latin typeface="+mn-lt"/>
            </a:endParaRPr>
          </a:p>
        </p:txBody>
      </p:sp>
      <p:sp>
        <p:nvSpPr>
          <p:cNvPr id="18" name="TextBox 17"/>
          <p:cNvSpPr txBox="1"/>
          <p:nvPr/>
        </p:nvSpPr>
        <p:spPr>
          <a:xfrm>
            <a:off x="1421650" y="2438890"/>
            <a:ext cx="540060" cy="461665"/>
          </a:xfrm>
          <a:prstGeom prst="rect">
            <a:avLst/>
          </a:prstGeom>
          <a:noFill/>
        </p:spPr>
        <p:txBody>
          <a:bodyPr wrap="square" rtlCol="0">
            <a:spAutoFit/>
          </a:bodyPr>
          <a:lstStyle/>
          <a:p>
            <a:r>
              <a:rPr lang="en-AU" sz="2400" dirty="0" err="1" smtClean="0">
                <a:latin typeface="+mj-lt"/>
              </a:rPr>
              <a:t>Inj</a:t>
            </a:r>
            <a:endParaRPr lang="en-AU" sz="2400" dirty="0">
              <a:latin typeface="+mj-lt"/>
            </a:endParaRPr>
          </a:p>
        </p:txBody>
      </p:sp>
      <p:sp>
        <p:nvSpPr>
          <p:cNvPr id="19" name="TextBox 18"/>
          <p:cNvSpPr txBox="1"/>
          <p:nvPr/>
        </p:nvSpPr>
        <p:spPr>
          <a:xfrm>
            <a:off x="1826695" y="3800655"/>
            <a:ext cx="625551" cy="461665"/>
          </a:xfrm>
          <a:prstGeom prst="rect">
            <a:avLst/>
          </a:prstGeom>
          <a:noFill/>
        </p:spPr>
        <p:txBody>
          <a:bodyPr wrap="square" rtlCol="0">
            <a:spAutoFit/>
          </a:bodyPr>
          <a:lstStyle/>
          <a:p>
            <a:r>
              <a:rPr lang="en-AU" sz="2400" dirty="0" smtClean="0">
                <a:latin typeface="+mn-lt"/>
              </a:rPr>
              <a:t>RF</a:t>
            </a:r>
            <a:endParaRPr lang="en-AU" sz="2000" dirty="0">
              <a:latin typeface="+mn-lt"/>
            </a:endParaRPr>
          </a:p>
        </p:txBody>
      </p:sp>
      <p:sp>
        <p:nvSpPr>
          <p:cNvPr id="20" name="TextBox 19"/>
          <p:cNvSpPr txBox="1"/>
          <p:nvPr/>
        </p:nvSpPr>
        <p:spPr>
          <a:xfrm>
            <a:off x="791580" y="3597944"/>
            <a:ext cx="540060" cy="461665"/>
          </a:xfrm>
          <a:prstGeom prst="rect">
            <a:avLst/>
          </a:prstGeom>
          <a:noFill/>
        </p:spPr>
        <p:txBody>
          <a:bodyPr wrap="square" rtlCol="0">
            <a:spAutoFit/>
          </a:bodyPr>
          <a:lstStyle/>
          <a:p>
            <a:r>
              <a:rPr lang="en-AU" sz="2400" dirty="0" smtClean="0">
                <a:latin typeface="+mj-lt"/>
              </a:rPr>
              <a:t>IDs</a:t>
            </a:r>
            <a:endParaRPr lang="en-AU" sz="2400" dirty="0">
              <a:latin typeface="+mj-lt"/>
            </a:endParaRPr>
          </a:p>
        </p:txBody>
      </p:sp>
    </p:spTree>
    <p:extLst>
      <p:ext uri="{BB962C8B-B14F-4D97-AF65-F5344CB8AC3E}">
        <p14:creationId xmlns:p14="http://schemas.microsoft.com/office/powerpoint/2010/main" val="3896077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Emittance</a:t>
            </a:r>
            <a:r>
              <a:rPr lang="en-AU" dirty="0" smtClean="0"/>
              <a:t> Experiments</a:t>
            </a:r>
            <a:endParaRPr lang="en-AU" dirty="0"/>
          </a:p>
        </p:txBody>
      </p:sp>
      <mc:AlternateContent xmlns:mc="http://schemas.openxmlformats.org/markup-compatibility/2006" xmlns:a14="http://schemas.microsoft.com/office/drawing/2010/main">
        <mc:Choice Requires="a14">
          <p:sp>
            <p:nvSpPr>
              <p:cNvPr id="9" name="Content Placeholder 8"/>
              <p:cNvSpPr>
                <a:spLocks noGrp="1"/>
              </p:cNvSpPr>
              <p:nvPr>
                <p:ph idx="1"/>
              </p:nvPr>
            </p:nvSpPr>
            <p:spPr/>
            <p:txBody>
              <a:bodyPr/>
              <a:lstStyle/>
              <a:p>
                <a:pPr marL="0" indent="0">
                  <a:buNone/>
                </a:pPr>
                <a14:m>
                  <m:oMathPara xmlns:m="http://schemas.openxmlformats.org/officeDocument/2006/math">
                    <m:oMathParaPr>
                      <m:jc m:val="centerGroup"/>
                    </m:oMathParaPr>
                    <m:oMath xmlns:m="http://schemas.openxmlformats.org/officeDocument/2006/math">
                      <m:sSub>
                        <m:sSubPr>
                          <m:ctrlPr>
                            <a:rPr lang="en-AU" b="0" i="1" smtClean="0">
                              <a:latin typeface="Cambria Math"/>
                            </a:rPr>
                          </m:ctrlPr>
                        </m:sSubPr>
                        <m:e>
                          <m:r>
                            <a:rPr lang="en-AU" b="0" i="1" smtClean="0">
                              <a:latin typeface="Cambria Math"/>
                            </a:rPr>
                            <m:t>𝜎</m:t>
                          </m:r>
                        </m:e>
                        <m:sub>
                          <m:r>
                            <a:rPr lang="en-AU" b="0" i="1" smtClean="0">
                              <a:latin typeface="Cambria Math"/>
                            </a:rPr>
                            <m:t>𝑖</m:t>
                          </m:r>
                        </m:sub>
                      </m:sSub>
                      <m:r>
                        <a:rPr lang="en-AU" b="0" i="1" smtClean="0">
                          <a:latin typeface="Cambria Math"/>
                        </a:rPr>
                        <m:t>=</m:t>
                      </m:r>
                      <m:rad>
                        <m:radPr>
                          <m:degHide m:val="on"/>
                          <m:ctrlPr>
                            <a:rPr lang="en-AU" b="0" i="1" smtClean="0">
                              <a:latin typeface="Cambria Math"/>
                            </a:rPr>
                          </m:ctrlPr>
                        </m:radPr>
                        <m:deg/>
                        <m:e>
                          <m:sSub>
                            <m:sSubPr>
                              <m:ctrlPr>
                                <a:rPr lang="en-AU" b="0" i="1" smtClean="0">
                                  <a:latin typeface="Cambria Math"/>
                                </a:rPr>
                              </m:ctrlPr>
                            </m:sSubPr>
                            <m:e>
                              <m:r>
                                <a:rPr lang="en-AU" b="0" i="1" smtClean="0">
                                  <a:latin typeface="Cambria Math"/>
                                </a:rPr>
                                <m:t>𝛽</m:t>
                              </m:r>
                            </m:e>
                            <m:sub>
                              <m:r>
                                <a:rPr lang="en-AU" b="0" i="1" smtClean="0">
                                  <a:latin typeface="Cambria Math"/>
                                </a:rPr>
                                <m:t>𝑖</m:t>
                              </m:r>
                            </m:sub>
                          </m:sSub>
                          <m:sSub>
                            <m:sSubPr>
                              <m:ctrlPr>
                                <a:rPr lang="en-AU" b="0" i="1" smtClean="0">
                                  <a:latin typeface="Cambria Math"/>
                                </a:rPr>
                              </m:ctrlPr>
                            </m:sSubPr>
                            <m:e>
                              <m:r>
                                <a:rPr lang="en-AU" b="0" i="1" smtClean="0">
                                  <a:latin typeface="Cambria Math"/>
                                </a:rPr>
                                <m:t>𝜖</m:t>
                              </m:r>
                            </m:e>
                            <m:sub>
                              <m:r>
                                <a:rPr lang="en-AU" b="0" i="1" smtClean="0">
                                  <a:latin typeface="Cambria Math"/>
                                </a:rPr>
                                <m:t>𝑖</m:t>
                              </m:r>
                            </m:sub>
                          </m:sSub>
                          <m:r>
                            <a:rPr lang="en-AU" b="0" i="1" smtClean="0">
                              <a:latin typeface="Cambria Math"/>
                            </a:rPr>
                            <m:t>+</m:t>
                          </m:r>
                          <m:sSubSup>
                            <m:sSubSupPr>
                              <m:ctrlPr>
                                <a:rPr lang="en-AU" b="0" i="1" smtClean="0">
                                  <a:latin typeface="Cambria Math"/>
                                </a:rPr>
                              </m:ctrlPr>
                            </m:sSubSupPr>
                            <m:e>
                              <m:r>
                                <a:rPr lang="en-AU" b="0" i="1" smtClean="0">
                                  <a:latin typeface="Cambria Math"/>
                                </a:rPr>
                                <m:t>𝜂</m:t>
                              </m:r>
                            </m:e>
                            <m:sub>
                              <m:r>
                                <a:rPr lang="en-AU" b="0" i="1" smtClean="0">
                                  <a:latin typeface="Cambria Math"/>
                                </a:rPr>
                                <m:t>𝑖</m:t>
                              </m:r>
                            </m:sub>
                            <m:sup>
                              <m:r>
                                <a:rPr lang="en-AU" b="0" i="1" smtClean="0">
                                  <a:latin typeface="Cambria Math"/>
                                </a:rPr>
                                <m:t>2</m:t>
                              </m:r>
                            </m:sup>
                          </m:sSubSup>
                          <m:sSubSup>
                            <m:sSubSupPr>
                              <m:ctrlPr>
                                <a:rPr lang="en-AU" b="0" i="1" smtClean="0">
                                  <a:latin typeface="Cambria Math"/>
                                </a:rPr>
                              </m:ctrlPr>
                            </m:sSubSupPr>
                            <m:e>
                              <m:r>
                                <a:rPr lang="en-AU" b="0" i="1" smtClean="0">
                                  <a:latin typeface="Cambria Math"/>
                                </a:rPr>
                                <m:t>𝛿</m:t>
                              </m:r>
                            </m:e>
                            <m:sub>
                              <m:r>
                                <a:rPr lang="en-AU" b="0" i="1" smtClean="0">
                                  <a:latin typeface="Cambria Math"/>
                                </a:rPr>
                                <m:t>𝐸</m:t>
                              </m:r>
                            </m:sub>
                            <m:sup>
                              <m:r>
                                <a:rPr lang="en-AU" b="0" i="1" smtClean="0">
                                  <a:latin typeface="Cambria Math"/>
                                </a:rPr>
                                <m:t>2</m:t>
                              </m:r>
                            </m:sup>
                          </m:sSubSup>
                        </m:e>
                      </m:rad>
                    </m:oMath>
                  </m:oMathPara>
                </a14:m>
                <a:endParaRPr lang="en-AU" dirty="0" smtClean="0"/>
              </a:p>
              <a:p>
                <a:endParaRPr lang="en-AU" dirty="0" smtClean="0"/>
              </a:p>
              <a:p>
                <a:r>
                  <a:rPr lang="en-AU" dirty="0" err="1" smtClean="0"/>
                  <a:t>Emittance</a:t>
                </a:r>
                <a:r>
                  <a:rPr lang="en-AU" dirty="0" smtClean="0"/>
                  <a:t> and beam size directly related</a:t>
                </a:r>
              </a:p>
              <a:p>
                <a:r>
                  <a:rPr lang="en-AU" dirty="0" smtClean="0"/>
                  <a:t>Different </a:t>
                </a:r>
                <a:r>
                  <a:rPr lang="en-AU" dirty="0"/>
                  <a:t>light source, damping ring </a:t>
                </a:r>
                <a:r>
                  <a:rPr lang="en-AU" dirty="0" smtClean="0"/>
                  <a:t>goals</a:t>
                </a:r>
              </a:p>
              <a:p>
                <a:r>
                  <a:rPr lang="en-AU" dirty="0"/>
                  <a:t>Vertical </a:t>
                </a:r>
                <a:r>
                  <a:rPr lang="en-AU" dirty="0" err="1"/>
                  <a:t>emittance</a:t>
                </a:r>
                <a:r>
                  <a:rPr lang="en-AU" dirty="0"/>
                  <a:t> governed by spurious vertical dispersion and </a:t>
                </a:r>
                <a:r>
                  <a:rPr lang="en-AU" dirty="0" err="1"/>
                  <a:t>betatron</a:t>
                </a:r>
                <a:r>
                  <a:rPr lang="en-AU" dirty="0"/>
                  <a:t> </a:t>
                </a:r>
                <a:r>
                  <a:rPr lang="en-AU" dirty="0" smtClean="0"/>
                  <a:t>coupling</a:t>
                </a:r>
                <a:endParaRPr lang="en-AU" dirty="0"/>
              </a:p>
            </p:txBody>
          </p:sp>
        </mc:Choice>
        <mc:Fallback xmlns="">
          <p:sp>
            <p:nvSpPr>
              <p:cNvPr id="9" name="Content Placeholder 8"/>
              <p:cNvSpPr>
                <a:spLocks noGrp="1" noRot="1" noChangeAspect="1" noMove="1" noResize="1" noEditPoints="1" noAdjustHandles="1" noChangeArrowheads="1" noChangeShapeType="1" noTextEdit="1"/>
              </p:cNvSpPr>
              <p:nvPr>
                <p:ph idx="1"/>
              </p:nvPr>
            </p:nvSpPr>
            <p:spPr>
              <a:blipFill rotWithShape="1">
                <a:blip r:embed="rId3"/>
                <a:stretch>
                  <a:fillRect l="-1630"/>
                </a:stretch>
              </a:blipFill>
            </p:spPr>
            <p:txBody>
              <a:bodyPr/>
              <a:lstStyle/>
              <a:p>
                <a:r>
                  <a:rPr lang="en-AU">
                    <a:noFill/>
                  </a:rPr>
                  <a:t> </a:t>
                </a:r>
              </a:p>
            </p:txBody>
          </p:sp>
        </mc:Fallback>
      </mc:AlternateContent>
      <p:sp>
        <p:nvSpPr>
          <p:cNvPr id="4" name="Date Placeholder 3"/>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5" name="Footer Placeholder 4"/>
          <p:cNvSpPr>
            <a:spLocks noGrp="1"/>
          </p:cNvSpPr>
          <p:nvPr>
            <p:ph type="ftr" sz="quarter" idx="11"/>
          </p:nvPr>
        </p:nvSpPr>
        <p:spPr/>
        <p:txBody>
          <a:bodyPr/>
          <a:lstStyle/>
          <a:p>
            <a:pPr>
              <a:defRPr/>
            </a:pPr>
            <a:r>
              <a:rPr lang="en-US" dirty="0"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8</a:t>
            </a:fld>
            <a:endParaRPr lang="en-US"/>
          </a:p>
        </p:txBody>
      </p:sp>
      <p:sp>
        <p:nvSpPr>
          <p:cNvPr id="8" name="Up Arrow 7"/>
          <p:cNvSpPr/>
          <p:nvPr/>
        </p:nvSpPr>
        <p:spPr>
          <a:xfrm>
            <a:off x="2861810" y="2348880"/>
            <a:ext cx="540060" cy="58506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Up Arrow 9"/>
          <p:cNvSpPr/>
          <p:nvPr/>
        </p:nvSpPr>
        <p:spPr>
          <a:xfrm>
            <a:off x="4436985" y="2348880"/>
            <a:ext cx="540060" cy="58506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TextBox 10"/>
          <p:cNvSpPr txBox="1"/>
          <p:nvPr/>
        </p:nvSpPr>
        <p:spPr>
          <a:xfrm>
            <a:off x="566555" y="2349170"/>
            <a:ext cx="2565285" cy="584775"/>
          </a:xfrm>
          <a:prstGeom prst="rect">
            <a:avLst/>
          </a:prstGeom>
          <a:noFill/>
        </p:spPr>
        <p:txBody>
          <a:bodyPr wrap="square" rtlCol="0">
            <a:spAutoFit/>
          </a:bodyPr>
          <a:lstStyle/>
          <a:p>
            <a:r>
              <a:rPr lang="en-AU" sz="3200" dirty="0" smtClean="0">
                <a:solidFill>
                  <a:schemeClr val="tx2"/>
                </a:solidFill>
                <a:latin typeface="+mn-lt"/>
              </a:rPr>
              <a:t>Light sources</a:t>
            </a:r>
            <a:endParaRPr lang="en-AU" sz="3200" dirty="0">
              <a:solidFill>
                <a:schemeClr val="tx2"/>
              </a:solidFill>
              <a:latin typeface="+mn-lt"/>
            </a:endParaRPr>
          </a:p>
        </p:txBody>
      </p:sp>
      <p:sp>
        <p:nvSpPr>
          <p:cNvPr id="12" name="TextBox 11"/>
          <p:cNvSpPr txBox="1"/>
          <p:nvPr/>
        </p:nvSpPr>
        <p:spPr>
          <a:xfrm>
            <a:off x="5067055" y="2336689"/>
            <a:ext cx="3105345" cy="584775"/>
          </a:xfrm>
          <a:prstGeom prst="rect">
            <a:avLst/>
          </a:prstGeom>
          <a:noFill/>
        </p:spPr>
        <p:txBody>
          <a:bodyPr wrap="square" rtlCol="0">
            <a:spAutoFit/>
          </a:bodyPr>
          <a:lstStyle/>
          <a:p>
            <a:r>
              <a:rPr lang="en-AU" sz="3200" dirty="0" smtClean="0">
                <a:solidFill>
                  <a:schemeClr val="tx2"/>
                </a:solidFill>
                <a:latin typeface="+mn-lt"/>
              </a:rPr>
              <a:t>Damping rings</a:t>
            </a:r>
            <a:endParaRPr lang="en-AU" sz="3200" dirty="0">
              <a:solidFill>
                <a:schemeClr val="tx2"/>
              </a:solidFill>
              <a:latin typeface="+mn-lt"/>
            </a:endParaRPr>
          </a:p>
        </p:txBody>
      </p:sp>
    </p:spTree>
    <p:extLst>
      <p:ext uri="{BB962C8B-B14F-4D97-AF65-F5344CB8AC3E}">
        <p14:creationId xmlns:p14="http://schemas.microsoft.com/office/powerpoint/2010/main" val="2712629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pPr eaLnBrk="1" hangingPunct="1"/>
            <a:r>
              <a:rPr lang="en-AU" dirty="0" smtClean="0"/>
              <a:t>Vertical </a:t>
            </a:r>
            <a:r>
              <a:rPr lang="en-AU" dirty="0" err="1" smtClean="0"/>
              <a:t>emittance</a:t>
            </a:r>
            <a:r>
              <a:rPr lang="en-AU" dirty="0" smtClean="0"/>
              <a:t> – analytical estimates</a:t>
            </a:r>
          </a:p>
        </p:txBody>
      </p:sp>
      <mc:AlternateContent xmlns:mc="http://schemas.openxmlformats.org/markup-compatibility/2006" xmlns:a14="http://schemas.microsoft.com/office/drawing/2010/main">
        <mc:Choice Requires="a14">
          <p:sp>
            <p:nvSpPr>
              <p:cNvPr id="70659" name="Content Placeholder 2"/>
              <p:cNvSpPr>
                <a:spLocks noGrp="1"/>
              </p:cNvSpPr>
              <p:nvPr>
                <p:ph idx="1"/>
              </p:nvPr>
            </p:nvSpPr>
            <p:spPr/>
            <p:txBody>
              <a:bodyPr/>
              <a:lstStyle/>
              <a:p>
                <a:pPr eaLnBrk="1" hangingPunct="1"/>
                <a:r>
                  <a:rPr lang="en-AU" dirty="0" smtClean="0"/>
                  <a:t>Q-LOVE</a:t>
                </a:r>
              </a:p>
              <a:p>
                <a:pPr marL="457200" lvl="1" indent="0" eaLnBrk="1" hangingPunct="1">
                  <a:buNone/>
                </a:pPr>
                <a14:m>
                  <m:oMath xmlns:m="http://schemas.openxmlformats.org/officeDocument/2006/math">
                    <m:sSub>
                      <m:sSubPr>
                        <m:ctrlPr>
                          <a:rPr lang="en-AU" b="0" i="1" smtClean="0">
                            <a:latin typeface="Cambria Math"/>
                            <a:ea typeface="Cambria Math" pitchFamily="18" charset="0"/>
                          </a:rPr>
                        </m:ctrlPr>
                      </m:sSubPr>
                      <m:e>
                        <m:r>
                          <m:rPr>
                            <m:sty m:val="p"/>
                          </m:rPr>
                          <a:rPr lang="en-AU" i="1" smtClean="0">
                            <a:latin typeface="Cambria Math" pitchFamily="18" charset="0"/>
                            <a:ea typeface="Cambria Math" pitchFamily="18" charset="0"/>
                          </a:rPr>
                          <m:t>ϵ</m:t>
                        </m:r>
                      </m:e>
                      <m:sub>
                        <m:r>
                          <a:rPr lang="en-AU" b="0" i="1" smtClean="0">
                            <a:latin typeface="Cambria Math" pitchFamily="18" charset="0"/>
                            <a:ea typeface="Cambria Math" pitchFamily="18" charset="0"/>
                          </a:rPr>
                          <m:t>𝑦</m:t>
                        </m:r>
                      </m:sub>
                    </m:sSub>
                    <m:r>
                      <a:rPr lang="en-AU" i="1" smtClean="0">
                        <a:latin typeface="Cambria Math" pitchFamily="18" charset="0"/>
                        <a:ea typeface="Cambria Math" pitchFamily="18" charset="0"/>
                      </a:rPr>
                      <m:t>≈</m:t>
                    </m:r>
                    <m:r>
                      <m:rPr>
                        <m:nor/>
                      </m:rPr>
                      <a:rPr lang="en-AU">
                        <a:latin typeface="Cambria Math" pitchFamily="18" charset="0"/>
                        <a:ea typeface="Cambria Math" pitchFamily="18" charset="0"/>
                      </a:rPr>
                      <m:t>0.24</m:t>
                    </m:r>
                    <m:r>
                      <a:rPr lang="en-AU" b="0" i="1" smtClean="0">
                        <a:latin typeface="Cambria Math" pitchFamily="18" charset="0"/>
                        <a:ea typeface="Cambria Math" pitchFamily="18" charset="0"/>
                      </a:rPr>
                      <m:t> </m:t>
                    </m:r>
                    <m:sSub>
                      <m:sSubPr>
                        <m:ctrlPr>
                          <a:rPr lang="en-AU" b="0" i="1" smtClean="0">
                            <a:latin typeface="Cambria Math"/>
                          </a:rPr>
                        </m:ctrlPr>
                      </m:sSubPr>
                      <m:e>
                        <m:r>
                          <a:rPr lang="en-AU" b="0" i="1" smtClean="0">
                            <a:latin typeface="Cambria Math"/>
                          </a:rPr>
                          <m:t>𝐽</m:t>
                        </m:r>
                      </m:e>
                      <m:sub>
                        <m:r>
                          <a:rPr lang="en-AU" b="0" i="1" smtClean="0">
                            <a:latin typeface="Cambria Math"/>
                          </a:rPr>
                          <m:t>𝐸</m:t>
                        </m:r>
                      </m:sub>
                    </m:sSub>
                    <m:r>
                      <a:rPr lang="en-AU" b="0" i="1" smtClean="0">
                        <a:latin typeface="Cambria Math"/>
                      </a:rPr>
                      <m:t> </m:t>
                    </m:r>
                    <m:acc>
                      <m:accPr>
                        <m:chr m:val="̅"/>
                        <m:ctrlPr>
                          <a:rPr lang="en-AU" b="0" i="1" smtClean="0">
                            <a:latin typeface="Cambria Math"/>
                          </a:rPr>
                        </m:ctrlPr>
                      </m:accPr>
                      <m:e>
                        <m:sSub>
                          <m:sSubPr>
                            <m:ctrlPr>
                              <a:rPr lang="en-AU" i="1">
                                <a:latin typeface="Cambria Math"/>
                              </a:rPr>
                            </m:ctrlPr>
                          </m:sSubPr>
                          <m:e>
                            <m:r>
                              <a:rPr lang="en-AU" i="1">
                                <a:latin typeface="Cambria Math"/>
                              </a:rPr>
                              <m:t>𝛽</m:t>
                            </m:r>
                          </m:e>
                          <m:sub>
                            <m:r>
                              <a:rPr lang="en-AU" i="1">
                                <a:latin typeface="Cambria Math"/>
                              </a:rPr>
                              <m:t>𝑦</m:t>
                            </m:r>
                          </m:sub>
                        </m:sSub>
                      </m:e>
                    </m:acc>
                    <m:f>
                      <m:fPr>
                        <m:ctrlPr>
                          <a:rPr lang="en-AU" i="1" smtClean="0">
                            <a:latin typeface="Cambria Math"/>
                          </a:rPr>
                        </m:ctrlPr>
                      </m:fPr>
                      <m:num>
                        <m:sSubSup>
                          <m:sSubSupPr>
                            <m:ctrlPr>
                              <a:rPr lang="en-AU" b="0" i="1" smtClean="0">
                                <a:latin typeface="Cambria Math"/>
                              </a:rPr>
                            </m:ctrlPr>
                          </m:sSubSupPr>
                          <m:e>
                            <m:r>
                              <a:rPr lang="en-AU" b="0" i="1" smtClean="0">
                                <a:latin typeface="Cambria Math"/>
                              </a:rPr>
                              <m:t>𝜎</m:t>
                            </m:r>
                          </m:e>
                          <m:sub>
                            <m:r>
                              <a:rPr lang="en-AU" b="0" i="1" smtClean="0">
                                <a:latin typeface="Cambria Math"/>
                              </a:rPr>
                              <m:t>𝐸</m:t>
                            </m:r>
                          </m:sub>
                          <m:sup>
                            <m:r>
                              <a:rPr lang="en-AU" b="0" i="1" smtClean="0">
                                <a:latin typeface="Cambria Math"/>
                              </a:rPr>
                              <m:t>2</m:t>
                            </m:r>
                          </m:sup>
                        </m:sSubSup>
                      </m:num>
                      <m:den>
                        <m:sSup>
                          <m:sSupPr>
                            <m:ctrlPr>
                              <a:rPr lang="en-AU" b="0" i="1" smtClean="0">
                                <a:latin typeface="Cambria Math"/>
                              </a:rPr>
                            </m:ctrlPr>
                          </m:sSupPr>
                          <m:e>
                            <m:r>
                              <a:rPr lang="en-AU" b="0" i="1" smtClean="0">
                                <a:latin typeface="Cambria Math"/>
                              </a:rPr>
                              <m:t>𝛾</m:t>
                            </m:r>
                          </m:e>
                          <m:sup>
                            <m:r>
                              <a:rPr lang="en-AU" b="0" i="1" smtClean="0">
                                <a:latin typeface="Cambria Math"/>
                              </a:rPr>
                              <m:t>2</m:t>
                            </m:r>
                          </m:sup>
                        </m:sSup>
                      </m:den>
                    </m:f>
                    <m:r>
                      <a:rPr lang="en-AU" b="0" i="1" smtClean="0">
                        <a:latin typeface="Cambria Math"/>
                      </a:rPr>
                      <m:t>  = 1.3×</m:t>
                    </m:r>
                    <m:sSup>
                      <m:sSupPr>
                        <m:ctrlPr>
                          <a:rPr lang="en-AU" b="0" i="1" smtClean="0">
                            <a:latin typeface="Cambria Math"/>
                          </a:rPr>
                        </m:ctrlPr>
                      </m:sSupPr>
                      <m:e>
                        <m:r>
                          <a:rPr lang="en-AU" b="0" i="1" smtClean="0">
                            <a:latin typeface="Cambria Math"/>
                          </a:rPr>
                          <m:t>10</m:t>
                        </m:r>
                      </m:e>
                      <m:sup>
                        <m:r>
                          <a:rPr lang="en-AU" b="0" i="1" smtClean="0">
                            <a:latin typeface="Cambria Math"/>
                          </a:rPr>
                          <m:t>−13</m:t>
                        </m:r>
                      </m:sup>
                    </m:sSup>
                  </m:oMath>
                </a14:m>
                <a:r>
                  <a:rPr lang="en-AU" dirty="0" smtClean="0"/>
                  <a:t> </a:t>
                </a:r>
                <a:r>
                  <a:rPr lang="en-AU" dirty="0" smtClean="0">
                    <a:latin typeface="Cambria Math" pitchFamily="18" charset="0"/>
                    <a:ea typeface="Cambria Math" pitchFamily="18" charset="0"/>
                  </a:rPr>
                  <a:t>m rad</a:t>
                </a:r>
              </a:p>
              <a:p>
                <a:pPr eaLnBrk="1" hangingPunct="1"/>
                <a:r>
                  <a:rPr lang="en-AU" dirty="0" smtClean="0"/>
                  <a:t>Spurious dispersion</a:t>
                </a:r>
              </a:p>
              <a:p>
                <a:pPr marL="0" indent="0" eaLnBrk="1" hangingPunct="1">
                  <a:buNone/>
                </a:pPr>
                <a:r>
                  <a:rPr lang="en-AU" sz="2800" dirty="0" smtClean="0"/>
                  <a:t>    </a:t>
                </a:r>
                <a14:m>
                  <m:oMath xmlns:m="http://schemas.openxmlformats.org/officeDocument/2006/math">
                    <m:d>
                      <m:dPr>
                        <m:begChr m:val="⟨"/>
                        <m:endChr m:val="⟩"/>
                        <m:ctrlPr>
                          <a:rPr lang="en-AU" sz="2800" b="0" i="1" smtClean="0">
                            <a:latin typeface="Cambria Math"/>
                          </a:rPr>
                        </m:ctrlPr>
                      </m:dPr>
                      <m:e>
                        <m:sSub>
                          <m:sSubPr>
                            <m:ctrlPr>
                              <a:rPr lang="en-AU" sz="2800" i="1">
                                <a:latin typeface="Cambria Math"/>
                              </a:rPr>
                            </m:ctrlPr>
                          </m:sSubPr>
                          <m:e>
                            <m:r>
                              <a:rPr lang="en-AU" sz="2800" i="1">
                                <a:latin typeface="Cambria Math"/>
                              </a:rPr>
                              <m:t>𝜖</m:t>
                            </m:r>
                          </m:e>
                          <m:sub>
                            <m:r>
                              <a:rPr lang="en-AU" sz="2800" i="1">
                                <a:latin typeface="Cambria Math"/>
                              </a:rPr>
                              <m:t>𝑦</m:t>
                            </m:r>
                          </m:sub>
                        </m:sSub>
                      </m:e>
                    </m:d>
                    <m:r>
                      <a:rPr lang="en-AU" sz="2800" b="0" i="1" smtClean="0">
                        <a:latin typeface="Cambria Math"/>
                      </a:rPr>
                      <m:t>=2</m:t>
                    </m:r>
                    <m:sSub>
                      <m:sSubPr>
                        <m:ctrlPr>
                          <a:rPr lang="en-AU" sz="2800" b="0" i="1" smtClean="0">
                            <a:latin typeface="Cambria Math"/>
                          </a:rPr>
                        </m:ctrlPr>
                      </m:sSubPr>
                      <m:e>
                        <m:r>
                          <a:rPr lang="en-AU" sz="2800" b="0" i="1" smtClean="0">
                            <a:latin typeface="Cambria Math"/>
                          </a:rPr>
                          <m:t>𝐽</m:t>
                        </m:r>
                      </m:e>
                      <m:sub>
                        <m:r>
                          <a:rPr lang="en-AU" sz="2800" b="0" i="1" smtClean="0">
                            <a:latin typeface="Cambria Math"/>
                          </a:rPr>
                          <m:t>𝐸</m:t>
                        </m:r>
                      </m:sub>
                    </m:sSub>
                    <m:f>
                      <m:fPr>
                        <m:ctrlPr>
                          <a:rPr lang="en-AU" sz="2800" b="0" i="1" smtClean="0">
                            <a:latin typeface="Cambria Math"/>
                          </a:rPr>
                        </m:ctrlPr>
                      </m:fPr>
                      <m:num>
                        <m:d>
                          <m:dPr>
                            <m:begChr m:val="⟨"/>
                            <m:endChr m:val="⟩"/>
                            <m:ctrlPr>
                              <a:rPr lang="en-AU" sz="2800" b="0" i="1" smtClean="0">
                                <a:latin typeface="Cambria Math"/>
                              </a:rPr>
                            </m:ctrlPr>
                          </m:dPr>
                          <m:e>
                            <m:sSubSup>
                              <m:sSubSupPr>
                                <m:ctrlPr>
                                  <a:rPr lang="en-AU" sz="2800" b="0" i="1" smtClean="0">
                                    <a:latin typeface="Cambria Math"/>
                                  </a:rPr>
                                </m:ctrlPr>
                              </m:sSubSupPr>
                              <m:e>
                                <m:r>
                                  <a:rPr lang="en-AU" sz="2800" i="1">
                                    <a:latin typeface="Cambria Math"/>
                                  </a:rPr>
                                  <m:t>𝜂</m:t>
                                </m:r>
                              </m:e>
                              <m:sub>
                                <m:r>
                                  <a:rPr lang="en-AU" sz="2800" i="1">
                                    <a:latin typeface="Cambria Math"/>
                                  </a:rPr>
                                  <m:t>𝑦</m:t>
                                </m:r>
                              </m:sub>
                              <m:sup>
                                <m:r>
                                  <a:rPr lang="en-AU" sz="2800" b="0" i="1" smtClean="0">
                                    <a:latin typeface="Cambria Math"/>
                                  </a:rPr>
                                  <m:t>2</m:t>
                                </m:r>
                              </m:sup>
                            </m:sSubSup>
                          </m:e>
                        </m:d>
                      </m:num>
                      <m:den>
                        <m:acc>
                          <m:accPr>
                            <m:chr m:val="̅"/>
                            <m:ctrlPr>
                              <a:rPr lang="en-AU" sz="2800" i="1">
                                <a:latin typeface="Cambria Math"/>
                              </a:rPr>
                            </m:ctrlPr>
                          </m:accPr>
                          <m:e>
                            <m:sSub>
                              <m:sSubPr>
                                <m:ctrlPr>
                                  <a:rPr lang="en-AU" sz="2800" i="1">
                                    <a:latin typeface="Cambria Math"/>
                                  </a:rPr>
                                </m:ctrlPr>
                              </m:sSubPr>
                              <m:e>
                                <m:r>
                                  <a:rPr lang="en-AU" sz="2800" i="1">
                                    <a:latin typeface="Cambria Math"/>
                                  </a:rPr>
                                  <m:t>𝛽</m:t>
                                </m:r>
                              </m:e>
                              <m:sub>
                                <m:r>
                                  <a:rPr lang="en-AU" sz="2800" i="1">
                                    <a:latin typeface="Cambria Math"/>
                                  </a:rPr>
                                  <m:t>𝑦</m:t>
                                </m:r>
                              </m:sub>
                            </m:sSub>
                          </m:e>
                        </m:acc>
                      </m:den>
                    </m:f>
                    <m:sSubSup>
                      <m:sSubSupPr>
                        <m:ctrlPr>
                          <a:rPr lang="en-AU" sz="2800" b="0" i="1" smtClean="0">
                            <a:latin typeface="Cambria Math"/>
                          </a:rPr>
                        </m:ctrlPr>
                      </m:sSubSupPr>
                      <m:e>
                        <m:r>
                          <a:rPr lang="en-AU" sz="2800" b="0" i="1" smtClean="0">
                            <a:latin typeface="Cambria Math"/>
                          </a:rPr>
                          <m:t>𝜎</m:t>
                        </m:r>
                      </m:e>
                      <m:sub>
                        <m:r>
                          <a:rPr lang="en-AU" sz="2800" b="0" i="1" smtClean="0">
                            <a:latin typeface="Cambria Math"/>
                          </a:rPr>
                          <m:t>𝐸</m:t>
                        </m:r>
                      </m:sub>
                      <m:sup>
                        <m:r>
                          <a:rPr lang="en-AU" sz="2800" b="0" i="1" smtClean="0">
                            <a:latin typeface="Cambria Math"/>
                          </a:rPr>
                          <m:t>2</m:t>
                        </m:r>
                      </m:sup>
                    </m:sSubSup>
                  </m:oMath>
                </a14:m>
                <a:endParaRPr lang="en-AU" sz="2800" dirty="0" smtClean="0"/>
              </a:p>
              <a:p>
                <a:pPr eaLnBrk="1" hangingPunct="1"/>
                <a:r>
                  <a:rPr lang="en-AU" dirty="0" err="1" smtClean="0"/>
                  <a:t>Betatron</a:t>
                </a:r>
                <a:r>
                  <a:rPr lang="en-AU" dirty="0" smtClean="0"/>
                  <a:t> coupling</a:t>
                </a:r>
              </a:p>
              <a:p>
                <a:pPr marL="0" indent="0" eaLnBrk="1" hangingPunct="1">
                  <a:buNone/>
                </a:pPr>
                <a:r>
                  <a:rPr lang="en-AU" sz="2800" dirty="0" smtClean="0"/>
                  <a:t>    </a:t>
                </a:r>
                <a14:m>
                  <m:oMath xmlns:m="http://schemas.openxmlformats.org/officeDocument/2006/math">
                    <m:d>
                      <m:dPr>
                        <m:begChr m:val="⟨"/>
                        <m:endChr m:val="⟩"/>
                        <m:ctrlPr>
                          <a:rPr lang="en-AU" sz="2800" i="1">
                            <a:latin typeface="Cambria Math"/>
                          </a:rPr>
                        </m:ctrlPr>
                      </m:dPr>
                      <m:e>
                        <m:sSub>
                          <m:sSubPr>
                            <m:ctrlPr>
                              <a:rPr lang="en-AU" sz="2800" i="1">
                                <a:latin typeface="Cambria Math"/>
                              </a:rPr>
                            </m:ctrlPr>
                          </m:sSubPr>
                          <m:e>
                            <m:r>
                              <a:rPr lang="en-AU" sz="2800" i="1">
                                <a:latin typeface="Cambria Math"/>
                              </a:rPr>
                              <m:t>𝜖</m:t>
                            </m:r>
                          </m:e>
                          <m:sub>
                            <m:r>
                              <a:rPr lang="en-AU" sz="2800" i="1">
                                <a:latin typeface="Cambria Math"/>
                              </a:rPr>
                              <m:t>𝑦</m:t>
                            </m:r>
                          </m:sub>
                        </m:sSub>
                      </m:e>
                    </m:d>
                    <m:r>
                      <a:rPr lang="en-AU" sz="2800" i="1">
                        <a:latin typeface="Cambria Math"/>
                        <a:ea typeface="Cambria Math"/>
                      </a:rPr>
                      <m:t>∝</m:t>
                    </m:r>
                    <m:d>
                      <m:dPr>
                        <m:begChr m:val="⟨"/>
                        <m:endChr m:val="⟩"/>
                        <m:ctrlPr>
                          <a:rPr lang="en-AU" sz="2800" i="1">
                            <a:latin typeface="Cambria Math"/>
                          </a:rPr>
                        </m:ctrlPr>
                      </m:dPr>
                      <m:e>
                        <m:sSub>
                          <m:sSubPr>
                            <m:ctrlPr>
                              <a:rPr lang="en-AU" sz="2800" i="1">
                                <a:latin typeface="Cambria Math"/>
                              </a:rPr>
                            </m:ctrlPr>
                          </m:sSubPr>
                          <m:e>
                            <m:r>
                              <a:rPr lang="en-AU" sz="2800" i="1">
                                <a:latin typeface="Cambria Math"/>
                              </a:rPr>
                              <m:t>𝜖</m:t>
                            </m:r>
                          </m:e>
                          <m:sub>
                            <m:r>
                              <a:rPr lang="en-AU" sz="2800" b="0" i="1" smtClean="0">
                                <a:latin typeface="Cambria Math"/>
                              </a:rPr>
                              <m:t>𝑥</m:t>
                            </m:r>
                          </m:sub>
                        </m:sSub>
                      </m:e>
                    </m:d>
                    <m:nary>
                      <m:naryPr>
                        <m:chr m:val="∑"/>
                        <m:supHide m:val="on"/>
                        <m:ctrlPr>
                          <a:rPr lang="en-AU" sz="2800" b="0" i="1" smtClean="0">
                            <a:latin typeface="Cambria Math"/>
                          </a:rPr>
                        </m:ctrlPr>
                      </m:naryPr>
                      <m:sub>
                        <m:sSub>
                          <m:sSubPr>
                            <m:ctrlPr>
                              <a:rPr lang="en-AU" sz="2800" b="0" i="1" smtClean="0">
                                <a:latin typeface="Cambria Math"/>
                              </a:rPr>
                            </m:ctrlPr>
                          </m:sSubPr>
                          <m:e>
                            <m:r>
                              <a:rPr lang="en-AU" sz="2800" b="0" i="1" smtClean="0">
                                <a:latin typeface="Cambria Math"/>
                              </a:rPr>
                              <m:t>𝑄</m:t>
                            </m:r>
                          </m:e>
                          <m:sub>
                            <m:r>
                              <a:rPr lang="en-AU" sz="2800" b="0" i="1" smtClean="0">
                                <a:latin typeface="Cambria Math"/>
                              </a:rPr>
                              <m:t>𝑠𝑘𝑒𝑤</m:t>
                            </m:r>
                          </m:sub>
                        </m:sSub>
                      </m:sub>
                      <m:sup/>
                      <m:e>
                        <m:sSubSup>
                          <m:sSubSupPr>
                            <m:ctrlPr>
                              <a:rPr lang="en-AU" sz="2800" b="0" i="1" smtClean="0">
                                <a:latin typeface="Cambria Math"/>
                              </a:rPr>
                            </m:ctrlPr>
                          </m:sSubSupPr>
                          <m:e>
                            <m:r>
                              <a:rPr lang="en-AU" sz="2800" b="0" i="1" smtClean="0">
                                <a:latin typeface="Cambria Math"/>
                              </a:rPr>
                              <m:t> </m:t>
                            </m:r>
                            <m:r>
                              <a:rPr lang="en-AU" sz="2800" b="0" i="1" smtClean="0">
                                <a:latin typeface="Cambria Math"/>
                              </a:rPr>
                              <m:t>𝐾</m:t>
                            </m:r>
                          </m:e>
                          <m:sub>
                            <m:r>
                              <a:rPr lang="en-AU" sz="2800" b="0" i="1" smtClean="0">
                                <a:latin typeface="Cambria Math"/>
                              </a:rPr>
                              <m:t>1</m:t>
                            </m:r>
                            <m:r>
                              <a:rPr lang="en-AU" sz="2800" b="0" i="1" smtClean="0">
                                <a:latin typeface="Cambria Math"/>
                              </a:rPr>
                              <m:t>𝑆</m:t>
                            </m:r>
                          </m:sub>
                          <m:sup>
                            <m:r>
                              <a:rPr lang="en-AU" sz="2800" b="0" i="1" smtClean="0">
                                <a:latin typeface="Cambria Math"/>
                              </a:rPr>
                              <m:t>2</m:t>
                            </m:r>
                          </m:sup>
                        </m:sSubSup>
                        <m:sSub>
                          <m:sSubPr>
                            <m:ctrlPr>
                              <a:rPr lang="en-AU" sz="2800" b="0" i="1" smtClean="0">
                                <a:latin typeface="Cambria Math"/>
                              </a:rPr>
                            </m:ctrlPr>
                          </m:sSubPr>
                          <m:e>
                            <m:r>
                              <a:rPr lang="en-AU" sz="2800" b="0" i="1" smtClean="0">
                                <a:latin typeface="Cambria Math"/>
                              </a:rPr>
                              <m:t> </m:t>
                            </m:r>
                            <m:r>
                              <a:rPr lang="en-AU" sz="2800" b="0" i="1" smtClean="0">
                                <a:latin typeface="Cambria Math"/>
                              </a:rPr>
                              <m:t>𝛽</m:t>
                            </m:r>
                          </m:e>
                          <m:sub>
                            <m:r>
                              <a:rPr lang="en-AU" sz="2800" b="0" i="1" smtClean="0">
                                <a:latin typeface="Cambria Math"/>
                              </a:rPr>
                              <m:t>𝑥</m:t>
                            </m:r>
                          </m:sub>
                        </m:sSub>
                        <m:sSub>
                          <m:sSubPr>
                            <m:ctrlPr>
                              <a:rPr lang="en-AU" sz="2800" b="0" i="1" smtClean="0">
                                <a:latin typeface="Cambria Math"/>
                              </a:rPr>
                            </m:ctrlPr>
                          </m:sSubPr>
                          <m:e>
                            <m:r>
                              <a:rPr lang="en-AU" sz="2800" b="0" i="1" smtClean="0">
                                <a:latin typeface="Cambria Math"/>
                              </a:rPr>
                              <m:t> </m:t>
                            </m:r>
                            <m:r>
                              <a:rPr lang="en-AU" sz="2800" b="0" i="1" smtClean="0">
                                <a:latin typeface="Cambria Math"/>
                              </a:rPr>
                              <m:t>𝛽</m:t>
                            </m:r>
                          </m:e>
                          <m:sub>
                            <m:r>
                              <a:rPr lang="en-AU" sz="2800" b="0" i="1" smtClean="0">
                                <a:latin typeface="Cambria Math"/>
                              </a:rPr>
                              <m:t>𝑦</m:t>
                            </m:r>
                          </m:sub>
                        </m:sSub>
                      </m:e>
                    </m:nary>
                  </m:oMath>
                </a14:m>
                <a:endParaRPr lang="en-AU" sz="2800" dirty="0" smtClean="0"/>
              </a:p>
            </p:txBody>
          </p:sp>
        </mc:Choice>
        <mc:Fallback xmlns="">
          <p:sp>
            <p:nvSpPr>
              <p:cNvPr id="70659"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1630" t="-1535"/>
                </a:stretch>
              </a:blipFill>
            </p:spPr>
            <p:txBody>
              <a:bodyPr/>
              <a:lstStyle/>
              <a:p>
                <a:r>
                  <a:rPr lang="en-AU">
                    <a:noFill/>
                  </a:rPr>
                  <a:t> </a:t>
                </a:r>
              </a:p>
            </p:txBody>
          </p:sp>
        </mc:Fallback>
      </mc:AlternateContent>
      <p:sp>
        <p:nvSpPr>
          <p:cNvPr id="5" name="Date Placeholder 4"/>
          <p:cNvSpPr>
            <a:spLocks noGrp="1"/>
          </p:cNvSpPr>
          <p:nvPr>
            <p:ph type="dt" sz="half" idx="10"/>
          </p:nvPr>
        </p:nvSpPr>
        <p:spPr/>
        <p:txBody>
          <a:bodyPr/>
          <a:lstStyle/>
          <a:p>
            <a:pPr>
              <a:defRPr/>
            </a:pPr>
            <a:r>
              <a:rPr lang="en-US" dirty="0"/>
              <a:t>13</a:t>
            </a:r>
            <a:r>
              <a:rPr lang="en-US" baseline="30000" dirty="0"/>
              <a:t>th</a:t>
            </a:r>
            <a:r>
              <a:rPr lang="en-US" dirty="0"/>
              <a:t> April 2011</a:t>
            </a:r>
            <a:endParaRPr lang="en-US" dirty="0"/>
          </a:p>
        </p:txBody>
      </p:sp>
      <p:sp>
        <p:nvSpPr>
          <p:cNvPr id="6" name="Footer Placeholder 5"/>
          <p:cNvSpPr>
            <a:spLocks noGrp="1"/>
          </p:cNvSpPr>
          <p:nvPr>
            <p:ph type="ftr" sz="quarter" idx="11"/>
          </p:nvPr>
        </p:nvSpPr>
        <p:spPr/>
        <p:txBody>
          <a:bodyPr/>
          <a:lstStyle/>
          <a:p>
            <a:pPr>
              <a:defRPr/>
            </a:pPr>
            <a:r>
              <a:rPr lang="en-US" dirty="0"/>
              <a:t>CLIC Main Damping Rings – Kent Wootton</a:t>
            </a:r>
          </a:p>
        </p:txBody>
      </p:sp>
      <p:sp>
        <p:nvSpPr>
          <p:cNvPr id="7" name="Slide Number Placeholder 6"/>
          <p:cNvSpPr>
            <a:spLocks noGrp="1"/>
          </p:cNvSpPr>
          <p:nvPr>
            <p:ph type="sldNum" sz="quarter" idx="12"/>
          </p:nvPr>
        </p:nvSpPr>
        <p:spPr/>
        <p:txBody>
          <a:bodyPr/>
          <a:lstStyle/>
          <a:p>
            <a:pPr>
              <a:defRPr/>
            </a:pPr>
            <a:fld id="{401EFAB5-B4AE-4369-91A0-AF2C95576995}" type="slidenum">
              <a:rPr lang="en-US"/>
              <a:pPr>
                <a:defRPr/>
              </a:pPr>
              <a:t>9</a:t>
            </a:fld>
            <a:endParaRPr lang="en-US" dirty="0"/>
          </a:p>
        </p:txBody>
      </p:sp>
      <p:sp>
        <p:nvSpPr>
          <p:cNvPr id="3" name="Rectangle 2"/>
          <p:cNvSpPr/>
          <p:nvPr/>
        </p:nvSpPr>
        <p:spPr>
          <a:xfrm>
            <a:off x="5146294" y="3203975"/>
            <a:ext cx="3690410" cy="900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err="1" smtClean="0"/>
              <a:t>Quadrupole</a:t>
            </a:r>
            <a:r>
              <a:rPr lang="en-AU" dirty="0" smtClean="0"/>
              <a:t> vertical offsets</a:t>
            </a:r>
          </a:p>
          <a:p>
            <a:pPr algn="ctr"/>
            <a:r>
              <a:rPr lang="en-AU" dirty="0" smtClean="0"/>
              <a:t>Dipole rolls</a:t>
            </a:r>
            <a:endParaRPr lang="en-AU" dirty="0"/>
          </a:p>
        </p:txBody>
      </p:sp>
      <p:sp>
        <p:nvSpPr>
          <p:cNvPr id="10" name="Rectangle 9"/>
          <p:cNvSpPr/>
          <p:nvPr/>
        </p:nvSpPr>
        <p:spPr>
          <a:xfrm>
            <a:off x="5427095" y="4644135"/>
            <a:ext cx="3425371" cy="900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err="1"/>
              <a:t>Sextupole</a:t>
            </a:r>
            <a:r>
              <a:rPr lang="en-AU" dirty="0"/>
              <a:t> vertical offsets</a:t>
            </a:r>
          </a:p>
          <a:p>
            <a:pPr algn="ctr"/>
            <a:r>
              <a:rPr lang="en-AU" dirty="0" err="1" smtClean="0"/>
              <a:t>Quadrupole</a:t>
            </a:r>
            <a:r>
              <a:rPr lang="en-AU" dirty="0" smtClean="0"/>
              <a:t> rolls</a:t>
            </a:r>
          </a:p>
        </p:txBody>
      </p:sp>
      <p:sp>
        <p:nvSpPr>
          <p:cNvPr id="11" name="Rectangle 10"/>
          <p:cNvSpPr/>
          <p:nvPr/>
        </p:nvSpPr>
        <p:spPr>
          <a:xfrm>
            <a:off x="8144780" y="1718810"/>
            <a:ext cx="702695" cy="900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SR</a:t>
            </a:r>
            <a:endParaRPr lang="en-AU" dirty="0"/>
          </a:p>
        </p:txBody>
      </p:sp>
    </p:spTree>
    <p:extLst>
      <p:ext uri="{BB962C8B-B14F-4D97-AF65-F5344CB8AC3E}">
        <p14:creationId xmlns:p14="http://schemas.microsoft.com/office/powerpoint/2010/main" val="1607036902"/>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ACAS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CAS">
      <a:majorFont>
        <a:latin typeface="Tw Cen MT"/>
        <a:ea typeface=""/>
        <a:cs typeface=""/>
      </a:majorFont>
      <a:minorFont>
        <a:latin typeface="Tw Cen M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ASCo</Template>
  <TotalTime>10835</TotalTime>
  <Words>2880</Words>
  <Application>Microsoft Office PowerPoint</Application>
  <PresentationFormat>On-screen Show (4:3)</PresentationFormat>
  <Paragraphs>346</Paragraphs>
  <Slides>28</Slides>
  <Notes>27</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ACAS Theme</vt:lpstr>
      <vt:lpstr>Design of the CLIC Main Damping Ring lattice for low emittance</vt:lpstr>
      <vt:lpstr>Outline</vt:lpstr>
      <vt:lpstr>CLIC Critical Feasibility Issues</vt:lpstr>
      <vt:lpstr>Future colliders at the Energy Frontier</vt:lpstr>
      <vt:lpstr>CLIC – Compact Linear Collider</vt:lpstr>
      <vt:lpstr>Emittance and Collider Luminosity</vt:lpstr>
      <vt:lpstr>Lightsource Storage and Damping Rings</vt:lpstr>
      <vt:lpstr>Emittance Experiments</vt:lpstr>
      <vt:lpstr>Vertical emittance – analytical estimates</vt:lpstr>
      <vt:lpstr>Synchrotron Radiation Interferometer</vt:lpstr>
      <vt:lpstr>Pinhole diameters</vt:lpstr>
      <vt:lpstr>XDB calibration with SRI</vt:lpstr>
      <vt:lpstr>Q-LOVE and Intra-Beam Scattering</vt:lpstr>
      <vt:lpstr>Resonant Spin Depolarisation</vt:lpstr>
      <vt:lpstr>Resonant Spin Depolarisation → αc</vt:lpstr>
      <vt:lpstr>assr4_splitbends → αc</vt:lpstr>
      <vt:lpstr>Modelling and MAD-X</vt:lpstr>
      <vt:lpstr>CDR – Demonstration of Feasibility</vt:lpstr>
      <vt:lpstr>Alignment tolerances for multipoles</vt:lpstr>
      <vt:lpstr>Results</vt:lpstr>
      <vt:lpstr>Further work</vt:lpstr>
      <vt:lpstr>Dynamic aperture</vt:lpstr>
      <vt:lpstr>Asymmetric powering of multipoles</vt:lpstr>
      <vt:lpstr>CLIC Damping Ring - DBA</vt:lpstr>
      <vt:lpstr>Experimental Plan</vt:lpstr>
      <vt:lpstr>CLIC DR Modelling – further work</vt:lpstr>
      <vt:lpstr>PowerPoint Presentation</vt:lpstr>
      <vt:lpstr>Concerns with the lattice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 Main Damping Ring - Lattice Design</dc:title>
  <dc:creator>kent.wootton@synchrotron.org.au</dc:creator>
  <cp:lastModifiedBy>Kent Wootton</cp:lastModifiedBy>
  <cp:revision>480</cp:revision>
  <cp:lastPrinted>2011-03-16T06:12:07Z</cp:lastPrinted>
  <dcterms:created xsi:type="dcterms:W3CDTF">1601-01-01T00:00:00Z</dcterms:created>
  <dcterms:modified xsi:type="dcterms:W3CDTF">2011-04-13T10:38:39Z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