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342" r:id="rId2"/>
    <p:sldId id="1569" r:id="rId3"/>
    <p:sldId id="1761" r:id="rId4"/>
    <p:sldId id="1767" r:id="rId5"/>
    <p:sldId id="1760" r:id="rId6"/>
    <p:sldId id="1762" r:id="rId7"/>
    <p:sldId id="1669" r:id="rId8"/>
    <p:sldId id="1764" r:id="rId9"/>
    <p:sldId id="1676" r:id="rId10"/>
    <p:sldId id="1654" r:id="rId11"/>
    <p:sldId id="1766" r:id="rId12"/>
    <p:sldId id="1763" r:id="rId13"/>
    <p:sldId id="1743" r:id="rId14"/>
    <p:sldId id="259" r:id="rId15"/>
    <p:sldId id="1753" r:id="rId16"/>
    <p:sldId id="1568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D04350"/>
    <a:srgbClr val="EDAF1C"/>
    <a:srgbClr val="E6540B"/>
    <a:srgbClr val="5796C4"/>
    <a:srgbClr val="FF7A11"/>
    <a:srgbClr val="0033A0"/>
    <a:srgbClr val="002678"/>
    <a:srgbClr val="FFFFFF"/>
    <a:srgbClr val="73A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486" autoAdjust="0"/>
    <p:restoredTop sz="96122" autoAdjust="0"/>
  </p:normalViewPr>
  <p:slideViewPr>
    <p:cSldViewPr snapToGrid="0" snapToObjects="1">
      <p:cViewPr varScale="1">
        <p:scale>
          <a:sx n="68" d="100"/>
          <a:sy n="68" d="100"/>
        </p:scale>
        <p:origin x="1410" y="7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F419BE1-D0D7-4319-8782-1A630C5BF69E}" type="doc">
      <dgm:prSet loTypeId="urn:microsoft.com/office/officeart/2005/8/layout/b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03CBD56-7B22-43E2-8D6A-A42BA73B7EA1}">
      <dgm:prSet phldrT="[Text]" custT="1"/>
      <dgm:spPr>
        <a:solidFill>
          <a:schemeClr val="tx2">
            <a:lumMod val="50000"/>
            <a:lumOff val="50000"/>
          </a:schemeClr>
        </a:solidFill>
      </dgm:spPr>
      <dgm:t>
        <a:bodyPr/>
        <a:lstStyle/>
        <a:p>
          <a:r>
            <a:rPr lang="en-US" sz="1600" dirty="0"/>
            <a:t>Tuner lengths fixed</a:t>
          </a:r>
        </a:p>
      </dgm:t>
    </dgm:pt>
    <dgm:pt modelId="{460D6A76-7932-4D8C-BB36-B28BF3B1B725}" type="parTrans" cxnId="{B0AE2291-12C9-48C5-BD28-376ECDB35AAC}">
      <dgm:prSet/>
      <dgm:spPr/>
      <dgm:t>
        <a:bodyPr/>
        <a:lstStyle/>
        <a:p>
          <a:endParaRPr lang="en-US" sz="1600"/>
        </a:p>
      </dgm:t>
    </dgm:pt>
    <dgm:pt modelId="{E415B9F7-D3F8-437F-B69B-35C8F180DC9C}" type="sibTrans" cxnId="{B0AE2291-12C9-48C5-BD28-376ECDB35AAC}">
      <dgm:prSet custT="1"/>
      <dgm:spPr/>
      <dgm:t>
        <a:bodyPr/>
        <a:lstStyle/>
        <a:p>
          <a:endParaRPr lang="en-US" sz="1600"/>
        </a:p>
      </dgm:t>
    </dgm:pt>
    <dgm:pt modelId="{4619BDE7-E689-4FF8-A5CB-A80B27671BB5}">
      <dgm:prSet phldrT="[Text]" custT="1"/>
      <dgm:spPr>
        <a:solidFill>
          <a:srgbClr val="FFC000"/>
        </a:solidFill>
      </dgm:spPr>
      <dgm:t>
        <a:bodyPr/>
        <a:lstStyle/>
        <a:p>
          <a:r>
            <a:rPr lang="en-US" sz="1600" dirty="0"/>
            <a:t>Confirm</a:t>
          </a:r>
          <a:br>
            <a:rPr lang="en-US" sz="1600" dirty="0"/>
          </a:br>
          <a:r>
            <a:rPr lang="en-US" sz="1600" dirty="0"/>
            <a:t>bead-pull/</a:t>
          </a:r>
          <a:r>
            <a:rPr lang="en-US" sz="1600" dirty="0" err="1"/>
            <a:t>Qex</a:t>
          </a:r>
          <a:r>
            <a:rPr lang="en-US" sz="1600" dirty="0"/>
            <a:t>, antenna calibration</a:t>
          </a:r>
        </a:p>
      </dgm:t>
    </dgm:pt>
    <dgm:pt modelId="{C3F87434-A67F-4B6A-8322-6DED7A0FA040}" type="parTrans" cxnId="{81D1972B-D9C3-495B-A788-B12308817309}">
      <dgm:prSet/>
      <dgm:spPr/>
      <dgm:t>
        <a:bodyPr/>
        <a:lstStyle/>
        <a:p>
          <a:endParaRPr lang="en-US" sz="1600"/>
        </a:p>
      </dgm:t>
    </dgm:pt>
    <dgm:pt modelId="{199CA7BA-428B-4763-BD06-4AB401D7FA42}" type="sibTrans" cxnId="{81D1972B-D9C3-495B-A788-B12308817309}">
      <dgm:prSet/>
      <dgm:spPr/>
      <dgm:t>
        <a:bodyPr/>
        <a:lstStyle/>
        <a:p>
          <a:endParaRPr lang="en-US" sz="1600"/>
        </a:p>
      </dgm:t>
    </dgm:pt>
    <dgm:pt modelId="{363E6BE8-48A7-490C-A627-F836082D2703}">
      <dgm:prSet phldrT="[Text]" custT="1"/>
      <dgm:spPr>
        <a:solidFill>
          <a:schemeClr val="bg2">
            <a:lumMod val="75000"/>
          </a:schemeClr>
        </a:solidFill>
      </dgm:spPr>
      <dgm:t>
        <a:bodyPr/>
        <a:lstStyle/>
        <a:p>
          <a:r>
            <a:rPr lang="en-US" sz="1600" dirty="0"/>
            <a:t>Tune </a:t>
          </a:r>
          <a:r>
            <a:rPr lang="en-US" sz="1600" dirty="0" err="1"/>
            <a:t>Q</a:t>
          </a:r>
          <a:r>
            <a:rPr lang="en-US" sz="1600" baseline="-25000" dirty="0" err="1"/>
            <a:t>ex</a:t>
          </a:r>
          <a:r>
            <a:rPr lang="en-US" sz="1600" dirty="0"/>
            <a:t> using 3 aluminum dummy irises</a:t>
          </a:r>
        </a:p>
      </dgm:t>
    </dgm:pt>
    <dgm:pt modelId="{8F70570D-DD96-421B-A56E-FE55AF219EF6}" type="parTrans" cxnId="{D5CBE493-FDB7-46A8-B9E3-E12198814AEF}">
      <dgm:prSet/>
      <dgm:spPr/>
      <dgm:t>
        <a:bodyPr/>
        <a:lstStyle/>
        <a:p>
          <a:endParaRPr lang="en-US" sz="1600"/>
        </a:p>
      </dgm:t>
    </dgm:pt>
    <dgm:pt modelId="{32B33915-C08F-40B6-852D-012EFE29EFCC}" type="sibTrans" cxnId="{D5CBE493-FDB7-46A8-B9E3-E12198814AEF}">
      <dgm:prSet custT="1"/>
      <dgm:spPr/>
      <dgm:t>
        <a:bodyPr/>
        <a:lstStyle/>
        <a:p>
          <a:endParaRPr lang="en-US" sz="1600"/>
        </a:p>
      </dgm:t>
    </dgm:pt>
    <dgm:pt modelId="{C02EE85B-3047-447F-84C9-2A2C34170661}">
      <dgm:prSet phldrT="[Text]" custT="1"/>
      <dgm:spPr>
        <a:solidFill>
          <a:schemeClr val="tx2">
            <a:lumMod val="50000"/>
            <a:lumOff val="50000"/>
          </a:schemeClr>
        </a:solidFill>
      </dgm:spPr>
      <dgm:t>
        <a:bodyPr/>
        <a:lstStyle/>
        <a:p>
          <a:r>
            <a:rPr lang="en-US" sz="1600" dirty="0"/>
            <a:t>Assemble all modules and auxiliaries</a:t>
          </a:r>
        </a:p>
      </dgm:t>
    </dgm:pt>
    <dgm:pt modelId="{8A9CF3FB-B43A-4920-89AB-548C93DA9DF8}" type="parTrans" cxnId="{4A2DFE0B-6BFC-47D1-A76A-6E83DB6B4675}">
      <dgm:prSet/>
      <dgm:spPr/>
      <dgm:t>
        <a:bodyPr/>
        <a:lstStyle/>
        <a:p>
          <a:endParaRPr lang="en-US" sz="1400"/>
        </a:p>
      </dgm:t>
    </dgm:pt>
    <dgm:pt modelId="{0D5104A1-C241-4F58-B667-65606B7B8108}" type="sibTrans" cxnId="{4A2DFE0B-6BFC-47D1-A76A-6E83DB6B4675}">
      <dgm:prSet custT="1"/>
      <dgm:spPr/>
      <dgm:t>
        <a:bodyPr/>
        <a:lstStyle/>
        <a:p>
          <a:endParaRPr lang="en-US" sz="300"/>
        </a:p>
      </dgm:t>
    </dgm:pt>
    <dgm:pt modelId="{95E99E39-8C20-4A8D-ABEB-83E14A70EAE4}">
      <dgm:prSet phldrT="[Text]" custT="1"/>
      <dgm:spPr>
        <a:solidFill>
          <a:schemeClr val="bg2">
            <a:lumMod val="75000"/>
          </a:schemeClr>
        </a:solidFill>
      </dgm:spPr>
      <dgm:t>
        <a:bodyPr/>
        <a:lstStyle/>
        <a:p>
          <a:r>
            <a:rPr lang="en-US" sz="1600" dirty="0"/>
            <a:t>Bead-pull measurement / Tuning</a:t>
          </a:r>
        </a:p>
      </dgm:t>
    </dgm:pt>
    <dgm:pt modelId="{C18A2740-9709-47B7-A745-878E70B0D4F6}" type="parTrans" cxnId="{828495C6-313C-43EF-B8C3-B4D9EE51881C}">
      <dgm:prSet/>
      <dgm:spPr/>
      <dgm:t>
        <a:bodyPr/>
        <a:lstStyle/>
        <a:p>
          <a:endParaRPr lang="en-US" sz="1400"/>
        </a:p>
      </dgm:t>
    </dgm:pt>
    <dgm:pt modelId="{8267CA6F-881F-4337-AB0D-DDF64B425CA0}" type="sibTrans" cxnId="{828495C6-313C-43EF-B8C3-B4D9EE51881C}">
      <dgm:prSet custT="1"/>
      <dgm:spPr/>
      <dgm:t>
        <a:bodyPr/>
        <a:lstStyle/>
        <a:p>
          <a:endParaRPr lang="en-US" sz="300"/>
        </a:p>
      </dgm:t>
    </dgm:pt>
    <dgm:pt modelId="{2F562F77-7AA9-4A9A-889A-04AE271AEFF5}">
      <dgm:prSet phldrT="[Text]" custT="1"/>
      <dgm:spPr>
        <a:solidFill>
          <a:srgbClr val="00B050"/>
        </a:solidFill>
      </dgm:spPr>
      <dgm:t>
        <a:bodyPr/>
        <a:lstStyle/>
        <a:p>
          <a:r>
            <a:rPr lang="en-US" sz="1600" dirty="0"/>
            <a:t>Tuner recutting,</a:t>
          </a:r>
          <a:br>
            <a:rPr lang="en-US" sz="1600" dirty="0"/>
          </a:br>
          <a:r>
            <a:rPr lang="en-US" sz="1600" dirty="0"/>
            <a:t>antenna spacers fabrication</a:t>
          </a:r>
        </a:p>
      </dgm:t>
    </dgm:pt>
    <dgm:pt modelId="{4DBC15A0-A0D7-447D-9FFF-2BE952680FDD}" type="parTrans" cxnId="{FD44B2D1-4956-4AF3-B3AC-03F2EBFA9478}">
      <dgm:prSet/>
      <dgm:spPr/>
      <dgm:t>
        <a:bodyPr/>
        <a:lstStyle/>
        <a:p>
          <a:endParaRPr lang="en-US" sz="1400"/>
        </a:p>
      </dgm:t>
    </dgm:pt>
    <dgm:pt modelId="{30C315FA-D98B-4307-AB1F-9A1D8E04E656}" type="sibTrans" cxnId="{FD44B2D1-4956-4AF3-B3AC-03F2EBFA9478}">
      <dgm:prSet custT="1"/>
      <dgm:spPr/>
      <dgm:t>
        <a:bodyPr/>
        <a:lstStyle/>
        <a:p>
          <a:endParaRPr lang="en-US" sz="300"/>
        </a:p>
      </dgm:t>
    </dgm:pt>
    <dgm:pt modelId="{1B3837EA-344B-490F-9CFD-2B9D5FEFF835}">
      <dgm:prSet phldrT="[Text]" custT="1"/>
      <dgm:spPr>
        <a:solidFill>
          <a:schemeClr val="bg2">
            <a:lumMod val="75000"/>
          </a:schemeClr>
        </a:solidFill>
      </dgm:spPr>
      <dgm:t>
        <a:bodyPr/>
        <a:lstStyle/>
        <a:p>
          <a:r>
            <a:rPr lang="de-DE" sz="1600" dirty="0"/>
            <a:t>Final bead-pull/tuning if necessary</a:t>
          </a:r>
          <a:endParaRPr lang="en-US" sz="1600" dirty="0"/>
        </a:p>
      </dgm:t>
    </dgm:pt>
    <dgm:pt modelId="{A31A6E16-C81E-4B68-BB57-358587CBDA64}" type="parTrans" cxnId="{26D31C75-9FC9-486C-BCEA-2EAF8B8B857A}">
      <dgm:prSet/>
      <dgm:spPr/>
      <dgm:t>
        <a:bodyPr/>
        <a:lstStyle/>
        <a:p>
          <a:endParaRPr lang="en-US" sz="1400"/>
        </a:p>
      </dgm:t>
    </dgm:pt>
    <dgm:pt modelId="{277BD6D0-B490-4D2D-B108-0D5579C8A8A2}" type="sibTrans" cxnId="{26D31C75-9FC9-486C-BCEA-2EAF8B8B857A}">
      <dgm:prSet custT="1"/>
      <dgm:spPr/>
      <dgm:t>
        <a:bodyPr/>
        <a:lstStyle/>
        <a:p>
          <a:endParaRPr lang="en-US" sz="300"/>
        </a:p>
      </dgm:t>
    </dgm:pt>
    <dgm:pt modelId="{661C8E93-AC18-4AE5-B5F4-B3F859837427}">
      <dgm:prSet phldrT="[Text]" custT="1"/>
      <dgm:spPr>
        <a:solidFill>
          <a:schemeClr val="bg2">
            <a:lumMod val="50000"/>
          </a:schemeClr>
        </a:solidFill>
      </dgm:spPr>
      <dgm:t>
        <a:bodyPr/>
        <a:lstStyle/>
        <a:p>
          <a:r>
            <a:rPr lang="en-US" sz="1600" dirty="0"/>
            <a:t>Coupler iris fixed</a:t>
          </a:r>
        </a:p>
      </dgm:t>
    </dgm:pt>
    <dgm:pt modelId="{AB3EB48C-2CCF-4BCA-BC7F-6361411A7AB7}" type="parTrans" cxnId="{BF743276-D386-4739-84F4-00153324EE58}">
      <dgm:prSet/>
      <dgm:spPr/>
      <dgm:t>
        <a:bodyPr/>
        <a:lstStyle/>
        <a:p>
          <a:endParaRPr lang="en-US" sz="1400"/>
        </a:p>
      </dgm:t>
    </dgm:pt>
    <dgm:pt modelId="{47E14717-EB2E-4E63-8436-EA8E398C7CF8}" type="sibTrans" cxnId="{BF743276-D386-4739-84F4-00153324EE58}">
      <dgm:prSet custT="1"/>
      <dgm:spPr/>
      <dgm:t>
        <a:bodyPr/>
        <a:lstStyle/>
        <a:p>
          <a:endParaRPr lang="en-US" sz="300"/>
        </a:p>
      </dgm:t>
    </dgm:pt>
    <dgm:pt modelId="{4ACCA322-625C-4389-AD47-423B0A1A6F4D}">
      <dgm:prSet phldrT="[Text]" custT="1"/>
      <dgm:spPr>
        <a:solidFill>
          <a:schemeClr val="tx2">
            <a:lumMod val="50000"/>
            <a:lumOff val="50000"/>
          </a:schemeClr>
        </a:solidFill>
      </dgm:spPr>
      <dgm:t>
        <a:bodyPr/>
        <a:lstStyle/>
        <a:p>
          <a:r>
            <a:rPr lang="en-US" sz="1600" dirty="0"/>
            <a:t>Coupler (ridge1) fabrication &amp; installation</a:t>
          </a:r>
        </a:p>
      </dgm:t>
    </dgm:pt>
    <dgm:pt modelId="{7217017C-6704-42FB-AC36-38F5510D18E1}" type="parTrans" cxnId="{14249F23-E1AE-47AD-B230-9B9C8D6FED09}">
      <dgm:prSet/>
      <dgm:spPr/>
      <dgm:t>
        <a:bodyPr/>
        <a:lstStyle/>
        <a:p>
          <a:endParaRPr lang="en-US" sz="1400"/>
        </a:p>
      </dgm:t>
    </dgm:pt>
    <dgm:pt modelId="{AE808761-07CD-4723-8A9C-55E17BDC7754}" type="sibTrans" cxnId="{14249F23-E1AE-47AD-B230-9B9C8D6FED09}">
      <dgm:prSet custT="1"/>
      <dgm:spPr/>
      <dgm:t>
        <a:bodyPr/>
        <a:lstStyle/>
        <a:p>
          <a:endParaRPr lang="en-US" sz="300"/>
        </a:p>
      </dgm:t>
    </dgm:pt>
    <dgm:pt modelId="{51058C1C-D231-4E07-B051-5EABF75A5D4D}" type="pres">
      <dgm:prSet presAssocID="{AF419BE1-D0D7-4319-8782-1A630C5BF69E}" presName="Name0" presStyleCnt="0">
        <dgm:presLayoutVars>
          <dgm:dir/>
          <dgm:resizeHandles val="exact"/>
        </dgm:presLayoutVars>
      </dgm:prSet>
      <dgm:spPr/>
    </dgm:pt>
    <dgm:pt modelId="{4AF84775-6721-4DEF-8DB8-2E9F432A9DD5}" type="pres">
      <dgm:prSet presAssocID="{C02EE85B-3047-447F-84C9-2A2C34170661}" presName="node" presStyleLbl="node1" presStyleIdx="0" presStyleCnt="9">
        <dgm:presLayoutVars>
          <dgm:bulletEnabled val="1"/>
        </dgm:presLayoutVars>
      </dgm:prSet>
      <dgm:spPr/>
    </dgm:pt>
    <dgm:pt modelId="{122D5CC1-FB9D-456B-B7E4-4A31D63A57E8}" type="pres">
      <dgm:prSet presAssocID="{0D5104A1-C241-4F58-B667-65606B7B8108}" presName="sibTrans" presStyleLbl="sibTrans1D1" presStyleIdx="0" presStyleCnt="8"/>
      <dgm:spPr/>
    </dgm:pt>
    <dgm:pt modelId="{7B083C4E-F4EE-4983-A590-52D9124B860C}" type="pres">
      <dgm:prSet presAssocID="{0D5104A1-C241-4F58-B667-65606B7B8108}" presName="connectorText" presStyleLbl="sibTrans1D1" presStyleIdx="0" presStyleCnt="8"/>
      <dgm:spPr/>
    </dgm:pt>
    <dgm:pt modelId="{DA9981CB-73E1-4404-94CC-B4576D4223A8}" type="pres">
      <dgm:prSet presAssocID="{95E99E39-8C20-4A8D-ABEB-83E14A70EAE4}" presName="node" presStyleLbl="node1" presStyleIdx="1" presStyleCnt="9">
        <dgm:presLayoutVars>
          <dgm:bulletEnabled val="1"/>
        </dgm:presLayoutVars>
      </dgm:prSet>
      <dgm:spPr/>
    </dgm:pt>
    <dgm:pt modelId="{492D9D96-D23E-4BE5-8A61-00821D76B0F3}" type="pres">
      <dgm:prSet presAssocID="{8267CA6F-881F-4337-AB0D-DDF64B425CA0}" presName="sibTrans" presStyleLbl="sibTrans1D1" presStyleIdx="1" presStyleCnt="8"/>
      <dgm:spPr/>
    </dgm:pt>
    <dgm:pt modelId="{86D964EB-9362-4A48-B682-20B73CE5500F}" type="pres">
      <dgm:prSet presAssocID="{8267CA6F-881F-4337-AB0D-DDF64B425CA0}" presName="connectorText" presStyleLbl="sibTrans1D1" presStyleIdx="1" presStyleCnt="8"/>
      <dgm:spPr/>
    </dgm:pt>
    <dgm:pt modelId="{C5DBB917-6390-43C0-9706-12AA7EEA01AD}" type="pres">
      <dgm:prSet presAssocID="{363E6BE8-48A7-490C-A627-F836082D2703}" presName="node" presStyleLbl="node1" presStyleIdx="2" presStyleCnt="9">
        <dgm:presLayoutVars>
          <dgm:bulletEnabled val="1"/>
        </dgm:presLayoutVars>
      </dgm:prSet>
      <dgm:spPr/>
    </dgm:pt>
    <dgm:pt modelId="{85A88F9D-EEA8-44AD-95C4-95908772B8C3}" type="pres">
      <dgm:prSet presAssocID="{32B33915-C08F-40B6-852D-012EFE29EFCC}" presName="sibTrans" presStyleLbl="sibTrans1D1" presStyleIdx="2" presStyleCnt="8"/>
      <dgm:spPr/>
    </dgm:pt>
    <dgm:pt modelId="{C406CB08-777D-43D4-BB73-5605B39FF0BB}" type="pres">
      <dgm:prSet presAssocID="{32B33915-C08F-40B6-852D-012EFE29EFCC}" presName="connectorText" presStyleLbl="sibTrans1D1" presStyleIdx="2" presStyleCnt="8"/>
      <dgm:spPr/>
    </dgm:pt>
    <dgm:pt modelId="{E48EB596-F466-4FF1-AB76-C6B991297C07}" type="pres">
      <dgm:prSet presAssocID="{661C8E93-AC18-4AE5-B5F4-B3F859837427}" presName="node" presStyleLbl="node1" presStyleIdx="3" presStyleCnt="9">
        <dgm:presLayoutVars>
          <dgm:bulletEnabled val="1"/>
        </dgm:presLayoutVars>
      </dgm:prSet>
      <dgm:spPr/>
    </dgm:pt>
    <dgm:pt modelId="{1DCB8761-6F5E-4EAC-80A6-F3F8E049ED84}" type="pres">
      <dgm:prSet presAssocID="{47E14717-EB2E-4E63-8436-EA8E398C7CF8}" presName="sibTrans" presStyleLbl="sibTrans1D1" presStyleIdx="3" presStyleCnt="8"/>
      <dgm:spPr/>
    </dgm:pt>
    <dgm:pt modelId="{69993023-88A7-44B5-9FF3-3A98516EA8ED}" type="pres">
      <dgm:prSet presAssocID="{47E14717-EB2E-4E63-8436-EA8E398C7CF8}" presName="connectorText" presStyleLbl="sibTrans1D1" presStyleIdx="3" presStyleCnt="8"/>
      <dgm:spPr/>
    </dgm:pt>
    <dgm:pt modelId="{26E92E1D-6AFE-4CDC-A0EB-F0D91293864F}" type="pres">
      <dgm:prSet presAssocID="{4ACCA322-625C-4389-AD47-423B0A1A6F4D}" presName="node" presStyleLbl="node1" presStyleIdx="4" presStyleCnt="9">
        <dgm:presLayoutVars>
          <dgm:bulletEnabled val="1"/>
        </dgm:presLayoutVars>
      </dgm:prSet>
      <dgm:spPr/>
    </dgm:pt>
    <dgm:pt modelId="{250E26A1-916D-4CB3-99AD-A2BAC7EA2EF1}" type="pres">
      <dgm:prSet presAssocID="{AE808761-07CD-4723-8A9C-55E17BDC7754}" presName="sibTrans" presStyleLbl="sibTrans1D1" presStyleIdx="4" presStyleCnt="8"/>
      <dgm:spPr/>
    </dgm:pt>
    <dgm:pt modelId="{799C272B-3274-4814-A9D7-66E8C35B4848}" type="pres">
      <dgm:prSet presAssocID="{AE808761-07CD-4723-8A9C-55E17BDC7754}" presName="connectorText" presStyleLbl="sibTrans1D1" presStyleIdx="4" presStyleCnt="8"/>
      <dgm:spPr/>
    </dgm:pt>
    <dgm:pt modelId="{52E1F679-AD6F-42E1-99B7-8AC38C9EAAFD}" type="pres">
      <dgm:prSet presAssocID="{1B3837EA-344B-490F-9CFD-2B9D5FEFF835}" presName="node" presStyleLbl="node1" presStyleIdx="5" presStyleCnt="9">
        <dgm:presLayoutVars>
          <dgm:bulletEnabled val="1"/>
        </dgm:presLayoutVars>
      </dgm:prSet>
      <dgm:spPr/>
    </dgm:pt>
    <dgm:pt modelId="{239310C9-CAE5-4851-ADC9-69D7E1CEB9CD}" type="pres">
      <dgm:prSet presAssocID="{277BD6D0-B490-4D2D-B108-0D5579C8A8A2}" presName="sibTrans" presStyleLbl="sibTrans1D1" presStyleIdx="5" presStyleCnt="8"/>
      <dgm:spPr/>
    </dgm:pt>
    <dgm:pt modelId="{8553228C-453C-467E-A2F0-CD93F38902A5}" type="pres">
      <dgm:prSet presAssocID="{277BD6D0-B490-4D2D-B108-0D5579C8A8A2}" presName="connectorText" presStyleLbl="sibTrans1D1" presStyleIdx="5" presStyleCnt="8"/>
      <dgm:spPr/>
    </dgm:pt>
    <dgm:pt modelId="{5EF882E1-70B2-4BA4-996F-437010F3A44A}" type="pres">
      <dgm:prSet presAssocID="{C03CBD56-7B22-43E2-8D6A-A42BA73B7EA1}" presName="node" presStyleLbl="node1" presStyleIdx="6" presStyleCnt="9">
        <dgm:presLayoutVars>
          <dgm:bulletEnabled val="1"/>
        </dgm:presLayoutVars>
      </dgm:prSet>
      <dgm:spPr/>
    </dgm:pt>
    <dgm:pt modelId="{558B19E6-B554-46D6-B272-357A0844F63F}" type="pres">
      <dgm:prSet presAssocID="{E415B9F7-D3F8-437F-B69B-35C8F180DC9C}" presName="sibTrans" presStyleLbl="sibTrans1D1" presStyleIdx="6" presStyleCnt="8"/>
      <dgm:spPr/>
    </dgm:pt>
    <dgm:pt modelId="{0365ED63-C31B-427B-B50F-2628A803F360}" type="pres">
      <dgm:prSet presAssocID="{E415B9F7-D3F8-437F-B69B-35C8F180DC9C}" presName="connectorText" presStyleLbl="sibTrans1D1" presStyleIdx="6" presStyleCnt="8"/>
      <dgm:spPr/>
    </dgm:pt>
    <dgm:pt modelId="{FA978542-BF9F-443E-AC0C-D0545B3E71C2}" type="pres">
      <dgm:prSet presAssocID="{2F562F77-7AA9-4A9A-889A-04AE271AEFF5}" presName="node" presStyleLbl="node1" presStyleIdx="7" presStyleCnt="9">
        <dgm:presLayoutVars>
          <dgm:bulletEnabled val="1"/>
        </dgm:presLayoutVars>
      </dgm:prSet>
      <dgm:spPr/>
    </dgm:pt>
    <dgm:pt modelId="{9900CD1D-E493-403B-9D64-2D4F036C034C}" type="pres">
      <dgm:prSet presAssocID="{30C315FA-D98B-4307-AB1F-9A1D8E04E656}" presName="sibTrans" presStyleLbl="sibTrans1D1" presStyleIdx="7" presStyleCnt="8"/>
      <dgm:spPr/>
    </dgm:pt>
    <dgm:pt modelId="{4CF85C5F-E882-4C9F-9C73-57083F30818A}" type="pres">
      <dgm:prSet presAssocID="{30C315FA-D98B-4307-AB1F-9A1D8E04E656}" presName="connectorText" presStyleLbl="sibTrans1D1" presStyleIdx="7" presStyleCnt="8"/>
      <dgm:spPr/>
    </dgm:pt>
    <dgm:pt modelId="{2EACFF59-3795-4E97-B793-956391CF2A0E}" type="pres">
      <dgm:prSet presAssocID="{4619BDE7-E689-4FF8-A5CB-A80B27671BB5}" presName="node" presStyleLbl="node1" presStyleIdx="8" presStyleCnt="9" custLinFactNeighborX="25545" custLinFactNeighborY="11">
        <dgm:presLayoutVars>
          <dgm:bulletEnabled val="1"/>
        </dgm:presLayoutVars>
      </dgm:prSet>
      <dgm:spPr/>
    </dgm:pt>
  </dgm:ptLst>
  <dgm:cxnLst>
    <dgm:cxn modelId="{9F9E7303-2567-4A61-A845-2567DBD0ADA3}" type="presOf" srcId="{4ACCA322-625C-4389-AD47-423B0A1A6F4D}" destId="{26E92E1D-6AFE-4CDC-A0EB-F0D91293864F}" srcOrd="0" destOrd="0" presId="urn:microsoft.com/office/officeart/2005/8/layout/bProcess3"/>
    <dgm:cxn modelId="{4A2DFE0B-6BFC-47D1-A76A-6E83DB6B4675}" srcId="{AF419BE1-D0D7-4319-8782-1A630C5BF69E}" destId="{C02EE85B-3047-447F-84C9-2A2C34170661}" srcOrd="0" destOrd="0" parTransId="{8A9CF3FB-B43A-4920-89AB-548C93DA9DF8}" sibTransId="{0D5104A1-C241-4F58-B667-65606B7B8108}"/>
    <dgm:cxn modelId="{B94A5311-EDA7-428A-AAA7-E1B75A86A74B}" type="presOf" srcId="{8267CA6F-881F-4337-AB0D-DDF64B425CA0}" destId="{86D964EB-9362-4A48-B682-20B73CE5500F}" srcOrd="1" destOrd="0" presId="urn:microsoft.com/office/officeart/2005/8/layout/bProcess3"/>
    <dgm:cxn modelId="{5E2B101D-6C1D-48EF-A653-CFFA8F14CCAE}" type="presOf" srcId="{363E6BE8-48A7-490C-A627-F836082D2703}" destId="{C5DBB917-6390-43C0-9706-12AA7EEA01AD}" srcOrd="0" destOrd="0" presId="urn:microsoft.com/office/officeart/2005/8/layout/bProcess3"/>
    <dgm:cxn modelId="{21391422-6B24-4176-96E7-BDEE4D44E32E}" type="presOf" srcId="{C03CBD56-7B22-43E2-8D6A-A42BA73B7EA1}" destId="{5EF882E1-70B2-4BA4-996F-437010F3A44A}" srcOrd="0" destOrd="0" presId="urn:microsoft.com/office/officeart/2005/8/layout/bProcess3"/>
    <dgm:cxn modelId="{14249F23-E1AE-47AD-B230-9B9C8D6FED09}" srcId="{AF419BE1-D0D7-4319-8782-1A630C5BF69E}" destId="{4ACCA322-625C-4389-AD47-423B0A1A6F4D}" srcOrd="4" destOrd="0" parTransId="{7217017C-6704-42FB-AC36-38F5510D18E1}" sibTransId="{AE808761-07CD-4723-8A9C-55E17BDC7754}"/>
    <dgm:cxn modelId="{F7CC0925-00BE-48FF-9E14-86467D8D6CF2}" type="presOf" srcId="{47E14717-EB2E-4E63-8436-EA8E398C7CF8}" destId="{1DCB8761-6F5E-4EAC-80A6-F3F8E049ED84}" srcOrd="0" destOrd="0" presId="urn:microsoft.com/office/officeart/2005/8/layout/bProcess3"/>
    <dgm:cxn modelId="{8404D627-C122-49A6-9224-AA32D38F7917}" type="presOf" srcId="{30C315FA-D98B-4307-AB1F-9A1D8E04E656}" destId="{4CF85C5F-E882-4C9F-9C73-57083F30818A}" srcOrd="1" destOrd="0" presId="urn:microsoft.com/office/officeart/2005/8/layout/bProcess3"/>
    <dgm:cxn modelId="{81D1972B-D9C3-495B-A788-B12308817309}" srcId="{AF419BE1-D0D7-4319-8782-1A630C5BF69E}" destId="{4619BDE7-E689-4FF8-A5CB-A80B27671BB5}" srcOrd="8" destOrd="0" parTransId="{C3F87434-A67F-4B6A-8322-6DED7A0FA040}" sibTransId="{199CA7BA-428B-4763-BD06-4AB401D7FA42}"/>
    <dgm:cxn modelId="{5D685644-4565-4324-9542-0524D1A83DA3}" type="presOf" srcId="{32B33915-C08F-40B6-852D-012EFE29EFCC}" destId="{85A88F9D-EEA8-44AD-95C4-95908772B8C3}" srcOrd="0" destOrd="0" presId="urn:microsoft.com/office/officeart/2005/8/layout/bProcess3"/>
    <dgm:cxn modelId="{72A6E566-A4A8-4B4B-845B-9289729E9233}" type="presOf" srcId="{4619BDE7-E689-4FF8-A5CB-A80B27671BB5}" destId="{2EACFF59-3795-4E97-B793-956391CF2A0E}" srcOrd="0" destOrd="0" presId="urn:microsoft.com/office/officeart/2005/8/layout/bProcess3"/>
    <dgm:cxn modelId="{E2545F4A-DC6A-4371-85BA-7706B3203E74}" type="presOf" srcId="{AE808761-07CD-4723-8A9C-55E17BDC7754}" destId="{250E26A1-916D-4CB3-99AD-A2BAC7EA2EF1}" srcOrd="0" destOrd="0" presId="urn:microsoft.com/office/officeart/2005/8/layout/bProcess3"/>
    <dgm:cxn modelId="{FFDA366C-B6A7-49B8-A570-58F5B4DC3072}" type="presOf" srcId="{0D5104A1-C241-4F58-B667-65606B7B8108}" destId="{122D5CC1-FB9D-456B-B7E4-4A31D63A57E8}" srcOrd="0" destOrd="0" presId="urn:microsoft.com/office/officeart/2005/8/layout/bProcess3"/>
    <dgm:cxn modelId="{689D646C-19B8-487A-B472-54A272D0D8A9}" type="presOf" srcId="{8267CA6F-881F-4337-AB0D-DDF64B425CA0}" destId="{492D9D96-D23E-4BE5-8A61-00821D76B0F3}" srcOrd="0" destOrd="0" presId="urn:microsoft.com/office/officeart/2005/8/layout/bProcess3"/>
    <dgm:cxn modelId="{26D31C75-9FC9-486C-BCEA-2EAF8B8B857A}" srcId="{AF419BE1-D0D7-4319-8782-1A630C5BF69E}" destId="{1B3837EA-344B-490F-9CFD-2B9D5FEFF835}" srcOrd="5" destOrd="0" parTransId="{A31A6E16-C81E-4B68-BB57-358587CBDA64}" sibTransId="{277BD6D0-B490-4D2D-B108-0D5579C8A8A2}"/>
    <dgm:cxn modelId="{BF743276-D386-4739-84F4-00153324EE58}" srcId="{AF419BE1-D0D7-4319-8782-1A630C5BF69E}" destId="{661C8E93-AC18-4AE5-B5F4-B3F859837427}" srcOrd="3" destOrd="0" parTransId="{AB3EB48C-2CCF-4BCA-BC7F-6361411A7AB7}" sibTransId="{47E14717-EB2E-4E63-8436-EA8E398C7CF8}"/>
    <dgm:cxn modelId="{AED86D7F-D027-4778-AE25-C6C05A2B348B}" type="presOf" srcId="{AF419BE1-D0D7-4319-8782-1A630C5BF69E}" destId="{51058C1C-D231-4E07-B051-5EABF75A5D4D}" srcOrd="0" destOrd="0" presId="urn:microsoft.com/office/officeart/2005/8/layout/bProcess3"/>
    <dgm:cxn modelId="{48FD4D84-B825-4ADB-9FD1-8F6EFD102F24}" type="presOf" srcId="{1B3837EA-344B-490F-9CFD-2B9D5FEFF835}" destId="{52E1F679-AD6F-42E1-99B7-8AC38C9EAAFD}" srcOrd="0" destOrd="0" presId="urn:microsoft.com/office/officeart/2005/8/layout/bProcess3"/>
    <dgm:cxn modelId="{0C0DC08C-4CAB-4B02-84ED-69FF35DBA175}" type="presOf" srcId="{47E14717-EB2E-4E63-8436-EA8E398C7CF8}" destId="{69993023-88A7-44B5-9FF3-3A98516EA8ED}" srcOrd="1" destOrd="0" presId="urn:microsoft.com/office/officeart/2005/8/layout/bProcess3"/>
    <dgm:cxn modelId="{9B9B4090-7805-4241-91E8-B6F757683E28}" type="presOf" srcId="{661C8E93-AC18-4AE5-B5F4-B3F859837427}" destId="{E48EB596-F466-4FF1-AB76-C6B991297C07}" srcOrd="0" destOrd="0" presId="urn:microsoft.com/office/officeart/2005/8/layout/bProcess3"/>
    <dgm:cxn modelId="{B0AE2291-12C9-48C5-BD28-376ECDB35AAC}" srcId="{AF419BE1-D0D7-4319-8782-1A630C5BF69E}" destId="{C03CBD56-7B22-43E2-8D6A-A42BA73B7EA1}" srcOrd="6" destOrd="0" parTransId="{460D6A76-7932-4D8C-BB36-B28BF3B1B725}" sibTransId="{E415B9F7-D3F8-437F-B69B-35C8F180DC9C}"/>
    <dgm:cxn modelId="{D5CBE493-FDB7-46A8-B9E3-E12198814AEF}" srcId="{AF419BE1-D0D7-4319-8782-1A630C5BF69E}" destId="{363E6BE8-48A7-490C-A627-F836082D2703}" srcOrd="2" destOrd="0" parTransId="{8F70570D-DD96-421B-A56E-FE55AF219EF6}" sibTransId="{32B33915-C08F-40B6-852D-012EFE29EFCC}"/>
    <dgm:cxn modelId="{B2549C95-C2E0-4151-AA71-20532DDDE64A}" type="presOf" srcId="{277BD6D0-B490-4D2D-B108-0D5579C8A8A2}" destId="{239310C9-CAE5-4851-ADC9-69D7E1CEB9CD}" srcOrd="0" destOrd="0" presId="urn:microsoft.com/office/officeart/2005/8/layout/bProcess3"/>
    <dgm:cxn modelId="{FC6EFF97-32CA-4C90-BFD3-2DE6A3555259}" type="presOf" srcId="{30C315FA-D98B-4307-AB1F-9A1D8E04E656}" destId="{9900CD1D-E493-403B-9D64-2D4F036C034C}" srcOrd="0" destOrd="0" presId="urn:microsoft.com/office/officeart/2005/8/layout/bProcess3"/>
    <dgm:cxn modelId="{4183B0A0-E177-4E3C-91D4-C7DF22F0B54F}" type="presOf" srcId="{95E99E39-8C20-4A8D-ABEB-83E14A70EAE4}" destId="{DA9981CB-73E1-4404-94CC-B4576D4223A8}" srcOrd="0" destOrd="0" presId="urn:microsoft.com/office/officeart/2005/8/layout/bProcess3"/>
    <dgm:cxn modelId="{9467F3AC-784F-47AF-BCC7-ABB29D53875F}" type="presOf" srcId="{AE808761-07CD-4723-8A9C-55E17BDC7754}" destId="{799C272B-3274-4814-A9D7-66E8C35B4848}" srcOrd="1" destOrd="0" presId="urn:microsoft.com/office/officeart/2005/8/layout/bProcess3"/>
    <dgm:cxn modelId="{881F22C0-9E25-4DA9-8D5E-FDA8BB0F40DC}" type="presOf" srcId="{32B33915-C08F-40B6-852D-012EFE29EFCC}" destId="{C406CB08-777D-43D4-BB73-5605B39FF0BB}" srcOrd="1" destOrd="0" presId="urn:microsoft.com/office/officeart/2005/8/layout/bProcess3"/>
    <dgm:cxn modelId="{828495C6-313C-43EF-B8C3-B4D9EE51881C}" srcId="{AF419BE1-D0D7-4319-8782-1A630C5BF69E}" destId="{95E99E39-8C20-4A8D-ABEB-83E14A70EAE4}" srcOrd="1" destOrd="0" parTransId="{C18A2740-9709-47B7-A745-878E70B0D4F6}" sibTransId="{8267CA6F-881F-4337-AB0D-DDF64B425CA0}"/>
    <dgm:cxn modelId="{3A4A1BCC-604C-44B0-8796-D3D47A87F230}" type="presOf" srcId="{E415B9F7-D3F8-437F-B69B-35C8F180DC9C}" destId="{0365ED63-C31B-427B-B50F-2628A803F360}" srcOrd="1" destOrd="0" presId="urn:microsoft.com/office/officeart/2005/8/layout/bProcess3"/>
    <dgm:cxn modelId="{FD44B2D1-4956-4AF3-B3AC-03F2EBFA9478}" srcId="{AF419BE1-D0D7-4319-8782-1A630C5BF69E}" destId="{2F562F77-7AA9-4A9A-889A-04AE271AEFF5}" srcOrd="7" destOrd="0" parTransId="{4DBC15A0-A0D7-447D-9FFF-2BE952680FDD}" sibTransId="{30C315FA-D98B-4307-AB1F-9A1D8E04E656}"/>
    <dgm:cxn modelId="{D30EEFD1-5C18-485D-9B3C-357CA72FC674}" type="presOf" srcId="{2F562F77-7AA9-4A9A-889A-04AE271AEFF5}" destId="{FA978542-BF9F-443E-AC0C-D0545B3E71C2}" srcOrd="0" destOrd="0" presId="urn:microsoft.com/office/officeart/2005/8/layout/bProcess3"/>
    <dgm:cxn modelId="{AFA6E7E5-A4B3-4DA9-92FC-A0A72984D9F3}" type="presOf" srcId="{0D5104A1-C241-4F58-B667-65606B7B8108}" destId="{7B083C4E-F4EE-4983-A590-52D9124B860C}" srcOrd="1" destOrd="0" presId="urn:microsoft.com/office/officeart/2005/8/layout/bProcess3"/>
    <dgm:cxn modelId="{00DC04F8-F93C-4BA0-BF09-78A95DAF58B7}" type="presOf" srcId="{C02EE85B-3047-447F-84C9-2A2C34170661}" destId="{4AF84775-6721-4DEF-8DB8-2E9F432A9DD5}" srcOrd="0" destOrd="0" presId="urn:microsoft.com/office/officeart/2005/8/layout/bProcess3"/>
    <dgm:cxn modelId="{3F0EBAF8-ADDA-447D-8B6C-DF1A6847A34A}" type="presOf" srcId="{277BD6D0-B490-4D2D-B108-0D5579C8A8A2}" destId="{8553228C-453C-467E-A2F0-CD93F38902A5}" srcOrd="1" destOrd="0" presId="urn:microsoft.com/office/officeart/2005/8/layout/bProcess3"/>
    <dgm:cxn modelId="{2ED7B4F9-F0C0-4329-A0E6-DF999899A4BB}" type="presOf" srcId="{E415B9F7-D3F8-437F-B69B-35C8F180DC9C}" destId="{558B19E6-B554-46D6-B272-357A0844F63F}" srcOrd="0" destOrd="0" presId="urn:microsoft.com/office/officeart/2005/8/layout/bProcess3"/>
    <dgm:cxn modelId="{F919E5CA-37AD-4CF0-A717-EE84EC2A54C0}" type="presParOf" srcId="{51058C1C-D231-4E07-B051-5EABF75A5D4D}" destId="{4AF84775-6721-4DEF-8DB8-2E9F432A9DD5}" srcOrd="0" destOrd="0" presId="urn:microsoft.com/office/officeart/2005/8/layout/bProcess3"/>
    <dgm:cxn modelId="{6784A135-E80D-4DD0-AF7E-A4BAAA41DC7B}" type="presParOf" srcId="{51058C1C-D231-4E07-B051-5EABF75A5D4D}" destId="{122D5CC1-FB9D-456B-B7E4-4A31D63A57E8}" srcOrd="1" destOrd="0" presId="urn:microsoft.com/office/officeart/2005/8/layout/bProcess3"/>
    <dgm:cxn modelId="{C0C05517-4AA9-41DF-91C5-7C25735C0B29}" type="presParOf" srcId="{122D5CC1-FB9D-456B-B7E4-4A31D63A57E8}" destId="{7B083C4E-F4EE-4983-A590-52D9124B860C}" srcOrd="0" destOrd="0" presId="urn:microsoft.com/office/officeart/2005/8/layout/bProcess3"/>
    <dgm:cxn modelId="{1A157043-717F-40FB-8910-9731CBEE0AA2}" type="presParOf" srcId="{51058C1C-D231-4E07-B051-5EABF75A5D4D}" destId="{DA9981CB-73E1-4404-94CC-B4576D4223A8}" srcOrd="2" destOrd="0" presId="urn:microsoft.com/office/officeart/2005/8/layout/bProcess3"/>
    <dgm:cxn modelId="{CA233374-756A-4D61-9921-0807844E31BF}" type="presParOf" srcId="{51058C1C-D231-4E07-B051-5EABF75A5D4D}" destId="{492D9D96-D23E-4BE5-8A61-00821D76B0F3}" srcOrd="3" destOrd="0" presId="urn:microsoft.com/office/officeart/2005/8/layout/bProcess3"/>
    <dgm:cxn modelId="{23BA214B-87FA-4DE7-834E-BD1CEB7398AE}" type="presParOf" srcId="{492D9D96-D23E-4BE5-8A61-00821D76B0F3}" destId="{86D964EB-9362-4A48-B682-20B73CE5500F}" srcOrd="0" destOrd="0" presId="urn:microsoft.com/office/officeart/2005/8/layout/bProcess3"/>
    <dgm:cxn modelId="{35391EF0-F756-4DDF-988A-818F8B955077}" type="presParOf" srcId="{51058C1C-D231-4E07-B051-5EABF75A5D4D}" destId="{C5DBB917-6390-43C0-9706-12AA7EEA01AD}" srcOrd="4" destOrd="0" presId="urn:microsoft.com/office/officeart/2005/8/layout/bProcess3"/>
    <dgm:cxn modelId="{ED841F8A-B3A0-420D-83C9-C7C9A796D791}" type="presParOf" srcId="{51058C1C-D231-4E07-B051-5EABF75A5D4D}" destId="{85A88F9D-EEA8-44AD-95C4-95908772B8C3}" srcOrd="5" destOrd="0" presId="urn:microsoft.com/office/officeart/2005/8/layout/bProcess3"/>
    <dgm:cxn modelId="{7FDA1D49-EC3C-4E28-942E-C9A526E0C633}" type="presParOf" srcId="{85A88F9D-EEA8-44AD-95C4-95908772B8C3}" destId="{C406CB08-777D-43D4-BB73-5605B39FF0BB}" srcOrd="0" destOrd="0" presId="urn:microsoft.com/office/officeart/2005/8/layout/bProcess3"/>
    <dgm:cxn modelId="{7B542716-44B4-4246-937F-A1F72E675ED0}" type="presParOf" srcId="{51058C1C-D231-4E07-B051-5EABF75A5D4D}" destId="{E48EB596-F466-4FF1-AB76-C6B991297C07}" srcOrd="6" destOrd="0" presId="urn:microsoft.com/office/officeart/2005/8/layout/bProcess3"/>
    <dgm:cxn modelId="{0042B97E-7B8C-4286-BF4F-CCA7B7B3F319}" type="presParOf" srcId="{51058C1C-D231-4E07-B051-5EABF75A5D4D}" destId="{1DCB8761-6F5E-4EAC-80A6-F3F8E049ED84}" srcOrd="7" destOrd="0" presId="urn:microsoft.com/office/officeart/2005/8/layout/bProcess3"/>
    <dgm:cxn modelId="{67854B73-1050-46DA-AB3F-4FD929B6098B}" type="presParOf" srcId="{1DCB8761-6F5E-4EAC-80A6-F3F8E049ED84}" destId="{69993023-88A7-44B5-9FF3-3A98516EA8ED}" srcOrd="0" destOrd="0" presId="urn:microsoft.com/office/officeart/2005/8/layout/bProcess3"/>
    <dgm:cxn modelId="{EE68B23B-1C2A-44E4-B7B0-D84CFAE4B7EF}" type="presParOf" srcId="{51058C1C-D231-4E07-B051-5EABF75A5D4D}" destId="{26E92E1D-6AFE-4CDC-A0EB-F0D91293864F}" srcOrd="8" destOrd="0" presId="urn:microsoft.com/office/officeart/2005/8/layout/bProcess3"/>
    <dgm:cxn modelId="{FC253F03-0E9B-4116-B4E1-36162FCC46A3}" type="presParOf" srcId="{51058C1C-D231-4E07-B051-5EABF75A5D4D}" destId="{250E26A1-916D-4CB3-99AD-A2BAC7EA2EF1}" srcOrd="9" destOrd="0" presId="urn:microsoft.com/office/officeart/2005/8/layout/bProcess3"/>
    <dgm:cxn modelId="{21BB51B8-92D9-4EDE-A63F-584327BC2AD7}" type="presParOf" srcId="{250E26A1-916D-4CB3-99AD-A2BAC7EA2EF1}" destId="{799C272B-3274-4814-A9D7-66E8C35B4848}" srcOrd="0" destOrd="0" presId="urn:microsoft.com/office/officeart/2005/8/layout/bProcess3"/>
    <dgm:cxn modelId="{0C9A48DC-96E4-4DE4-B004-B070E5A11F4D}" type="presParOf" srcId="{51058C1C-D231-4E07-B051-5EABF75A5D4D}" destId="{52E1F679-AD6F-42E1-99B7-8AC38C9EAAFD}" srcOrd="10" destOrd="0" presId="urn:microsoft.com/office/officeart/2005/8/layout/bProcess3"/>
    <dgm:cxn modelId="{C1E40CFB-0E78-4605-B012-AF365FBD45CC}" type="presParOf" srcId="{51058C1C-D231-4E07-B051-5EABF75A5D4D}" destId="{239310C9-CAE5-4851-ADC9-69D7E1CEB9CD}" srcOrd="11" destOrd="0" presId="urn:microsoft.com/office/officeart/2005/8/layout/bProcess3"/>
    <dgm:cxn modelId="{11A55343-E28E-46F2-B7C6-4D6F40218FFC}" type="presParOf" srcId="{239310C9-CAE5-4851-ADC9-69D7E1CEB9CD}" destId="{8553228C-453C-467E-A2F0-CD93F38902A5}" srcOrd="0" destOrd="0" presId="urn:microsoft.com/office/officeart/2005/8/layout/bProcess3"/>
    <dgm:cxn modelId="{6E6C879C-5D1E-4E70-815B-C984FF2E89CB}" type="presParOf" srcId="{51058C1C-D231-4E07-B051-5EABF75A5D4D}" destId="{5EF882E1-70B2-4BA4-996F-437010F3A44A}" srcOrd="12" destOrd="0" presId="urn:microsoft.com/office/officeart/2005/8/layout/bProcess3"/>
    <dgm:cxn modelId="{F13652B6-13CD-48BA-8220-35F3D32AD874}" type="presParOf" srcId="{51058C1C-D231-4E07-B051-5EABF75A5D4D}" destId="{558B19E6-B554-46D6-B272-357A0844F63F}" srcOrd="13" destOrd="0" presId="urn:microsoft.com/office/officeart/2005/8/layout/bProcess3"/>
    <dgm:cxn modelId="{66C518C9-FBC7-4A05-925A-06FC52BC01C5}" type="presParOf" srcId="{558B19E6-B554-46D6-B272-357A0844F63F}" destId="{0365ED63-C31B-427B-B50F-2628A803F360}" srcOrd="0" destOrd="0" presId="urn:microsoft.com/office/officeart/2005/8/layout/bProcess3"/>
    <dgm:cxn modelId="{D61BE36D-965E-4806-8C01-E013E6B054C0}" type="presParOf" srcId="{51058C1C-D231-4E07-B051-5EABF75A5D4D}" destId="{FA978542-BF9F-443E-AC0C-D0545B3E71C2}" srcOrd="14" destOrd="0" presId="urn:microsoft.com/office/officeart/2005/8/layout/bProcess3"/>
    <dgm:cxn modelId="{0409ABFA-B7A2-4908-8FEE-08D1ED69942B}" type="presParOf" srcId="{51058C1C-D231-4E07-B051-5EABF75A5D4D}" destId="{9900CD1D-E493-403B-9D64-2D4F036C034C}" srcOrd="15" destOrd="0" presId="urn:microsoft.com/office/officeart/2005/8/layout/bProcess3"/>
    <dgm:cxn modelId="{FD962D0B-1644-4E64-83D9-C6CBC3ABEACE}" type="presParOf" srcId="{9900CD1D-E493-403B-9D64-2D4F036C034C}" destId="{4CF85C5F-E882-4C9F-9C73-57083F30818A}" srcOrd="0" destOrd="0" presId="urn:microsoft.com/office/officeart/2005/8/layout/bProcess3"/>
    <dgm:cxn modelId="{30704532-1D72-4FD8-92FC-59F045508F68}" type="presParOf" srcId="{51058C1C-D231-4E07-B051-5EABF75A5D4D}" destId="{2EACFF59-3795-4E97-B793-956391CF2A0E}" srcOrd="16" destOrd="0" presId="urn:microsoft.com/office/officeart/2005/8/layout/bProcess3"/>
  </dgm:cxnLst>
  <dgm:bg/>
  <dgm:whole>
    <a:ln w="38100"/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2D5CC1-FB9D-456B-B7E4-4A31D63A57E8}">
      <dsp:nvSpPr>
        <dsp:cNvPr id="0" name=""/>
        <dsp:cNvSpPr/>
      </dsp:nvSpPr>
      <dsp:spPr>
        <a:xfrm>
          <a:off x="1903461" y="691745"/>
          <a:ext cx="40594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05942" y="45720"/>
              </a:lnTo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133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00" kern="1200"/>
        </a:p>
      </dsp:txBody>
      <dsp:txXfrm>
        <a:off x="2095518" y="735283"/>
        <a:ext cx="21827" cy="4365"/>
      </dsp:txXfrm>
    </dsp:sp>
    <dsp:sp modelId="{4AF84775-6721-4DEF-8DB8-2E9F432A9DD5}">
      <dsp:nvSpPr>
        <dsp:cNvPr id="0" name=""/>
        <dsp:cNvSpPr/>
      </dsp:nvSpPr>
      <dsp:spPr>
        <a:xfrm>
          <a:off x="7251" y="168063"/>
          <a:ext cx="1898009" cy="1138805"/>
        </a:xfrm>
        <a:prstGeom prst="rect">
          <a:avLst/>
        </a:prstGeom>
        <a:solidFill>
          <a:schemeClr val="tx2">
            <a:lumMod val="50000"/>
            <a:lumOff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Assemble all modules and auxiliaries</a:t>
          </a:r>
        </a:p>
      </dsp:txBody>
      <dsp:txXfrm>
        <a:off x="7251" y="168063"/>
        <a:ext cx="1898009" cy="1138805"/>
      </dsp:txXfrm>
    </dsp:sp>
    <dsp:sp modelId="{492D9D96-D23E-4BE5-8A61-00821D76B0F3}">
      <dsp:nvSpPr>
        <dsp:cNvPr id="0" name=""/>
        <dsp:cNvSpPr/>
      </dsp:nvSpPr>
      <dsp:spPr>
        <a:xfrm>
          <a:off x="4238012" y="691745"/>
          <a:ext cx="40594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05942" y="45720"/>
              </a:lnTo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133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00" kern="1200"/>
        </a:p>
      </dsp:txBody>
      <dsp:txXfrm>
        <a:off x="4430070" y="735283"/>
        <a:ext cx="21827" cy="4365"/>
      </dsp:txXfrm>
    </dsp:sp>
    <dsp:sp modelId="{DA9981CB-73E1-4404-94CC-B4576D4223A8}">
      <dsp:nvSpPr>
        <dsp:cNvPr id="0" name=""/>
        <dsp:cNvSpPr/>
      </dsp:nvSpPr>
      <dsp:spPr>
        <a:xfrm>
          <a:off x="2341803" y="168063"/>
          <a:ext cx="1898009" cy="1138805"/>
        </a:xfrm>
        <a:prstGeom prst="rect">
          <a:avLst/>
        </a:prstGeom>
        <a:solidFill>
          <a:schemeClr val="bg2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Bead-pull measurement / Tuning</a:t>
          </a:r>
        </a:p>
      </dsp:txBody>
      <dsp:txXfrm>
        <a:off x="2341803" y="168063"/>
        <a:ext cx="1898009" cy="1138805"/>
      </dsp:txXfrm>
    </dsp:sp>
    <dsp:sp modelId="{85A88F9D-EEA8-44AD-95C4-95908772B8C3}">
      <dsp:nvSpPr>
        <dsp:cNvPr id="0" name=""/>
        <dsp:cNvSpPr/>
      </dsp:nvSpPr>
      <dsp:spPr>
        <a:xfrm>
          <a:off x="6572564" y="691745"/>
          <a:ext cx="40594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05942" y="45720"/>
              </a:lnTo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>
        <a:off x="6764622" y="735283"/>
        <a:ext cx="21827" cy="4365"/>
      </dsp:txXfrm>
    </dsp:sp>
    <dsp:sp modelId="{C5DBB917-6390-43C0-9706-12AA7EEA01AD}">
      <dsp:nvSpPr>
        <dsp:cNvPr id="0" name=""/>
        <dsp:cNvSpPr/>
      </dsp:nvSpPr>
      <dsp:spPr>
        <a:xfrm>
          <a:off x="4676355" y="168063"/>
          <a:ext cx="1898009" cy="1138805"/>
        </a:xfrm>
        <a:prstGeom prst="rect">
          <a:avLst/>
        </a:prstGeom>
        <a:solidFill>
          <a:schemeClr val="bg2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Tune </a:t>
          </a:r>
          <a:r>
            <a:rPr lang="en-US" sz="1600" kern="1200" dirty="0" err="1"/>
            <a:t>Q</a:t>
          </a:r>
          <a:r>
            <a:rPr lang="en-US" sz="1600" kern="1200" baseline="-25000" dirty="0" err="1"/>
            <a:t>ex</a:t>
          </a:r>
          <a:r>
            <a:rPr lang="en-US" sz="1600" kern="1200" dirty="0"/>
            <a:t> using 3 aluminum dummy irises</a:t>
          </a:r>
        </a:p>
      </dsp:txBody>
      <dsp:txXfrm>
        <a:off x="4676355" y="168063"/>
        <a:ext cx="1898009" cy="1138805"/>
      </dsp:txXfrm>
    </dsp:sp>
    <dsp:sp modelId="{1DCB8761-6F5E-4EAC-80A6-F3F8E049ED84}">
      <dsp:nvSpPr>
        <dsp:cNvPr id="0" name=""/>
        <dsp:cNvSpPr/>
      </dsp:nvSpPr>
      <dsp:spPr>
        <a:xfrm>
          <a:off x="8907116" y="691745"/>
          <a:ext cx="40594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05942" y="45720"/>
              </a:lnTo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133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00" kern="1200"/>
        </a:p>
      </dsp:txBody>
      <dsp:txXfrm>
        <a:off x="9099174" y="735283"/>
        <a:ext cx="21827" cy="4365"/>
      </dsp:txXfrm>
    </dsp:sp>
    <dsp:sp modelId="{E48EB596-F466-4FF1-AB76-C6B991297C07}">
      <dsp:nvSpPr>
        <dsp:cNvPr id="0" name=""/>
        <dsp:cNvSpPr/>
      </dsp:nvSpPr>
      <dsp:spPr>
        <a:xfrm>
          <a:off x="7010907" y="168063"/>
          <a:ext cx="1898009" cy="1138805"/>
        </a:xfrm>
        <a:prstGeom prst="rect">
          <a:avLst/>
        </a:prstGeom>
        <a:solidFill>
          <a:schemeClr val="bg2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Coupler iris fixed</a:t>
          </a:r>
        </a:p>
      </dsp:txBody>
      <dsp:txXfrm>
        <a:off x="7010907" y="168063"/>
        <a:ext cx="1898009" cy="1138805"/>
      </dsp:txXfrm>
    </dsp:sp>
    <dsp:sp modelId="{250E26A1-916D-4CB3-99AD-A2BAC7EA2EF1}">
      <dsp:nvSpPr>
        <dsp:cNvPr id="0" name=""/>
        <dsp:cNvSpPr/>
      </dsp:nvSpPr>
      <dsp:spPr>
        <a:xfrm>
          <a:off x="956256" y="1305068"/>
          <a:ext cx="9338207" cy="405942"/>
        </a:xfrm>
        <a:custGeom>
          <a:avLst/>
          <a:gdLst/>
          <a:ahLst/>
          <a:cxnLst/>
          <a:rect l="0" t="0" r="0" b="0"/>
          <a:pathLst>
            <a:path>
              <a:moveTo>
                <a:pt x="9338207" y="0"/>
              </a:moveTo>
              <a:lnTo>
                <a:pt x="9338207" y="220071"/>
              </a:lnTo>
              <a:lnTo>
                <a:pt x="0" y="220071"/>
              </a:lnTo>
              <a:lnTo>
                <a:pt x="0" y="405942"/>
              </a:lnTo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133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00" kern="1200"/>
        </a:p>
      </dsp:txBody>
      <dsp:txXfrm>
        <a:off x="5391649" y="1505857"/>
        <a:ext cx="467420" cy="4365"/>
      </dsp:txXfrm>
    </dsp:sp>
    <dsp:sp modelId="{26E92E1D-6AFE-4CDC-A0EB-F0D91293864F}">
      <dsp:nvSpPr>
        <dsp:cNvPr id="0" name=""/>
        <dsp:cNvSpPr/>
      </dsp:nvSpPr>
      <dsp:spPr>
        <a:xfrm>
          <a:off x="9345458" y="168063"/>
          <a:ext cx="1898009" cy="1138805"/>
        </a:xfrm>
        <a:prstGeom prst="rect">
          <a:avLst/>
        </a:prstGeom>
        <a:solidFill>
          <a:schemeClr val="tx2">
            <a:lumMod val="50000"/>
            <a:lumOff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Coupler (ridge1) fabrication &amp; installation</a:t>
          </a:r>
        </a:p>
      </dsp:txBody>
      <dsp:txXfrm>
        <a:off x="9345458" y="168063"/>
        <a:ext cx="1898009" cy="1138805"/>
      </dsp:txXfrm>
    </dsp:sp>
    <dsp:sp modelId="{239310C9-CAE5-4851-ADC9-69D7E1CEB9CD}">
      <dsp:nvSpPr>
        <dsp:cNvPr id="0" name=""/>
        <dsp:cNvSpPr/>
      </dsp:nvSpPr>
      <dsp:spPr>
        <a:xfrm>
          <a:off x="1903461" y="2267094"/>
          <a:ext cx="40594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05942" y="45720"/>
              </a:lnTo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133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00" kern="1200"/>
        </a:p>
      </dsp:txBody>
      <dsp:txXfrm>
        <a:off x="2095518" y="2310631"/>
        <a:ext cx="21827" cy="4365"/>
      </dsp:txXfrm>
    </dsp:sp>
    <dsp:sp modelId="{52E1F679-AD6F-42E1-99B7-8AC38C9EAAFD}">
      <dsp:nvSpPr>
        <dsp:cNvPr id="0" name=""/>
        <dsp:cNvSpPr/>
      </dsp:nvSpPr>
      <dsp:spPr>
        <a:xfrm>
          <a:off x="7251" y="1743411"/>
          <a:ext cx="1898009" cy="1138805"/>
        </a:xfrm>
        <a:prstGeom prst="rect">
          <a:avLst/>
        </a:prstGeom>
        <a:solidFill>
          <a:schemeClr val="bg2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kern="1200" dirty="0"/>
            <a:t>Final bead-pull/tuning if necessary</a:t>
          </a:r>
          <a:endParaRPr lang="en-US" sz="1600" kern="1200" dirty="0"/>
        </a:p>
      </dsp:txBody>
      <dsp:txXfrm>
        <a:off x="7251" y="1743411"/>
        <a:ext cx="1898009" cy="1138805"/>
      </dsp:txXfrm>
    </dsp:sp>
    <dsp:sp modelId="{558B19E6-B554-46D6-B272-357A0844F63F}">
      <dsp:nvSpPr>
        <dsp:cNvPr id="0" name=""/>
        <dsp:cNvSpPr/>
      </dsp:nvSpPr>
      <dsp:spPr>
        <a:xfrm>
          <a:off x="4238012" y="2267094"/>
          <a:ext cx="40594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05942" y="45720"/>
              </a:lnTo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>
        <a:off x="4430070" y="2310631"/>
        <a:ext cx="21827" cy="4365"/>
      </dsp:txXfrm>
    </dsp:sp>
    <dsp:sp modelId="{5EF882E1-70B2-4BA4-996F-437010F3A44A}">
      <dsp:nvSpPr>
        <dsp:cNvPr id="0" name=""/>
        <dsp:cNvSpPr/>
      </dsp:nvSpPr>
      <dsp:spPr>
        <a:xfrm>
          <a:off x="2341803" y="1743411"/>
          <a:ext cx="1898009" cy="1138805"/>
        </a:xfrm>
        <a:prstGeom prst="rect">
          <a:avLst/>
        </a:prstGeom>
        <a:solidFill>
          <a:schemeClr val="tx2">
            <a:lumMod val="50000"/>
            <a:lumOff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Tuner lengths fixed</a:t>
          </a:r>
        </a:p>
      </dsp:txBody>
      <dsp:txXfrm>
        <a:off x="2341803" y="1743411"/>
        <a:ext cx="1898009" cy="1138805"/>
      </dsp:txXfrm>
    </dsp:sp>
    <dsp:sp modelId="{9900CD1D-E493-403B-9D64-2D4F036C034C}">
      <dsp:nvSpPr>
        <dsp:cNvPr id="0" name=""/>
        <dsp:cNvSpPr/>
      </dsp:nvSpPr>
      <dsp:spPr>
        <a:xfrm>
          <a:off x="6572564" y="2267094"/>
          <a:ext cx="890788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62494" y="45720"/>
              </a:lnTo>
              <a:lnTo>
                <a:pt x="462494" y="45845"/>
              </a:lnTo>
              <a:lnTo>
                <a:pt x="890788" y="45845"/>
              </a:lnTo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133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00" kern="1200"/>
        </a:p>
      </dsp:txBody>
      <dsp:txXfrm>
        <a:off x="6994924" y="2310631"/>
        <a:ext cx="46069" cy="4365"/>
      </dsp:txXfrm>
    </dsp:sp>
    <dsp:sp modelId="{FA978542-BF9F-443E-AC0C-D0545B3E71C2}">
      <dsp:nvSpPr>
        <dsp:cNvPr id="0" name=""/>
        <dsp:cNvSpPr/>
      </dsp:nvSpPr>
      <dsp:spPr>
        <a:xfrm>
          <a:off x="4676355" y="1743411"/>
          <a:ext cx="1898009" cy="1138805"/>
        </a:xfrm>
        <a:prstGeom prst="rect">
          <a:avLst/>
        </a:prstGeom>
        <a:solidFill>
          <a:srgbClr val="00B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Tuner recutting,</a:t>
          </a:r>
          <a:br>
            <a:rPr lang="en-US" sz="1600" kern="1200" dirty="0"/>
          </a:br>
          <a:r>
            <a:rPr lang="en-US" sz="1600" kern="1200" dirty="0"/>
            <a:t>antenna spacers fabrication</a:t>
          </a:r>
        </a:p>
      </dsp:txBody>
      <dsp:txXfrm>
        <a:off x="4676355" y="1743411"/>
        <a:ext cx="1898009" cy="1138805"/>
      </dsp:txXfrm>
    </dsp:sp>
    <dsp:sp modelId="{2EACFF59-3795-4E97-B793-956391CF2A0E}">
      <dsp:nvSpPr>
        <dsp:cNvPr id="0" name=""/>
        <dsp:cNvSpPr/>
      </dsp:nvSpPr>
      <dsp:spPr>
        <a:xfrm>
          <a:off x="7495753" y="1743536"/>
          <a:ext cx="1898009" cy="1138805"/>
        </a:xfrm>
        <a:prstGeom prst="rect">
          <a:avLst/>
        </a:prstGeom>
        <a:solidFill>
          <a:srgbClr val="FFC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Confirm</a:t>
          </a:r>
          <a:br>
            <a:rPr lang="en-US" sz="1600" kern="1200" dirty="0"/>
          </a:br>
          <a:r>
            <a:rPr lang="en-US" sz="1600" kern="1200" dirty="0"/>
            <a:t>bead-pull/</a:t>
          </a:r>
          <a:r>
            <a:rPr lang="en-US" sz="1600" kern="1200" dirty="0" err="1"/>
            <a:t>Qex</a:t>
          </a:r>
          <a:r>
            <a:rPr lang="en-US" sz="1600" kern="1200" dirty="0"/>
            <a:t>, antenna calibration</a:t>
          </a:r>
        </a:p>
      </dsp:txBody>
      <dsp:txXfrm>
        <a:off x="7495753" y="1743536"/>
        <a:ext cx="1898009" cy="113880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11/27/2023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11/27/2023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buFont typeface="Arial" panose="020B0604020202020204" pitchFamily="34" charset="0"/>
              <a:buNone/>
            </a:pPr>
            <a:r>
              <a:rPr lang="en-US" sz="2800" b="1" dirty="0"/>
              <a:t>https://indico.cern.ch/event/1351255/</a:t>
            </a:r>
            <a:endParaRPr lang="en-GB" sz="2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9608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924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9668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9051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6488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2611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5653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A1718-5652-6746-87EA-2129C5FBB0DE}" type="datetime1">
              <a:rPr lang="de-CH" smtClean="0"/>
              <a:t>27.11.2023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D329237-9A28-7F47-B6F4-ED5E1F4D6B14}" type="datetime1">
              <a:rPr lang="de-CH" smtClean="0"/>
              <a:t>27.11.2023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E4D9939-E67D-404A-BFAF-D6865F994267}" type="datetime1">
              <a:rPr lang="de-CH" smtClean="0"/>
              <a:t>27.11.2023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922FD57-7E01-2947-A36A-572802D78600}" type="datetime1">
              <a:rPr lang="de-CH" smtClean="0"/>
              <a:t>27.11.2023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060ADF95-1D50-A346-9F36-9D11B5959A20}" type="datetime1">
              <a:rPr lang="de-CH" smtClean="0"/>
              <a:t>27.11.2023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30B6D7F9-B89E-4E44-88DB-D2B03C1575BD}" type="datetime1">
              <a:rPr lang="de-CH" smtClean="0"/>
              <a:t>27.11.2023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2CA310A-8036-D740-9C67-C96559B7989C}" type="datetime1">
              <a:rPr lang="de-CH" smtClean="0"/>
              <a:t>27.11.2023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CF864767-D034-6F4D-A79A-403E389348E4}" type="datetime1">
              <a:rPr lang="de-CH" smtClean="0"/>
              <a:t>27.11.2023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A5B03441-D3E1-7842-803A-ECC2015F2216}" type="datetime1">
              <a:rPr lang="de-CH" smtClean="0"/>
              <a:t>27.11.2023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BFAC2-1082-0349-931A-E17E3D1FD5EA}" type="datetime1">
              <a:rPr lang="de-CH" smtClean="0"/>
              <a:t>27.11.2023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F7B39-23DF-A840-A7BA-86E01E93D669}" type="datetime1">
              <a:rPr lang="de-CH" smtClean="0"/>
              <a:t>27.11.2023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7E494-8AEE-344E-B8BB-A4B2E261658F}" type="datetime1">
              <a:rPr lang="de-CH" smtClean="0"/>
              <a:t>27.11.2023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B46AD-AE35-A04A-BBC1-316D1F62DB10}" type="datetime1">
              <a:rPr lang="de-CH" smtClean="0"/>
              <a:t>27.11.2023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27.11.2023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59C3C-3539-0F4E-8F5B-F97EBD723FC3}" type="datetime1">
              <a:rPr lang="de-CH" smtClean="0"/>
              <a:t>27.11.2023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3C51-3C01-364C-8C1F-513415625717}" type="datetime1">
              <a:rPr lang="de-CH" smtClean="0"/>
              <a:t>27.11.2023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95D28C-D9FB-D84E-8771-15AE52B73C25}" type="datetime1">
              <a:rPr lang="de-CH" smtClean="0"/>
              <a:t>27.11.2023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23244-45B8-6B4F-9B08-B3ECCA62DD59}" type="datetime1">
              <a:rPr lang="de-CH" smtClean="0"/>
              <a:t>27.11.2023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29319-06AA-7F42-ADF7-19DBBD11312C}" type="datetime1">
              <a:rPr lang="de-CH" smtClean="0"/>
              <a:t>27.11.2023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EFCF37F-0624-3A4F-A6BC-24980A3E6108}" type="datetime1">
              <a:rPr lang="en-GB" noProof="0" smtClean="0"/>
              <a:t>27/11/2023</a:t>
            </a:fld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s://edms.cern.ch/document/1096616/AC" TargetMode="External"/><Relationship Id="rId13" Type="http://schemas.openxmlformats.org/officeDocument/2006/relationships/hyperlink" Target="https://edms.cern.ch/document/1052322/AA" TargetMode="External"/><Relationship Id="rId3" Type="http://schemas.openxmlformats.org/officeDocument/2006/relationships/diagramLayout" Target="../diagrams/layout1.xml"/><Relationship Id="rId7" Type="http://schemas.openxmlformats.org/officeDocument/2006/relationships/hyperlink" Target="https://edms.cern.ch/document/1052326/AC" TargetMode="External"/><Relationship Id="rId12" Type="http://schemas.openxmlformats.org/officeDocument/2006/relationships/hyperlink" Target="https://edms.cern.ch/document/1096655/AC" TargetMode="Externa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1.xml"/><Relationship Id="rId6" Type="http://schemas.microsoft.com/office/2007/relationships/diagramDrawing" Target="../diagrams/drawing1.xml"/><Relationship Id="rId11" Type="http://schemas.openxmlformats.org/officeDocument/2006/relationships/hyperlink" Target="https://edms.cern.ch/document/1095229/AA" TargetMode="External"/><Relationship Id="rId5" Type="http://schemas.openxmlformats.org/officeDocument/2006/relationships/diagramColors" Target="../diagrams/colors1.xml"/><Relationship Id="rId10" Type="http://schemas.openxmlformats.org/officeDocument/2006/relationships/hyperlink" Target="https://edms.cern.ch/document/986491/AA" TargetMode="External"/><Relationship Id="rId4" Type="http://schemas.openxmlformats.org/officeDocument/2006/relationships/diagramQuickStyle" Target="../diagrams/quickStyle1.xml"/><Relationship Id="rId9" Type="http://schemas.openxmlformats.org/officeDocument/2006/relationships/hyperlink" Target="https://edms.cern.ch/document/1095039/0" TargetMode="External"/><Relationship Id="rId1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3284984"/>
            <a:ext cx="11376025" cy="2153265"/>
          </a:xfrm>
        </p:spPr>
        <p:txBody>
          <a:bodyPr/>
          <a:lstStyle/>
          <a:p>
            <a:r>
              <a:rPr lang="en-GB" sz="5400" dirty="0"/>
              <a:t>RFQ2 Tuning Update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8161AD85-3428-8B9B-D0F5-64148FBEC2EE}"/>
              </a:ext>
            </a:extLst>
          </p:cNvPr>
          <p:cNvSpPr txBox="1">
            <a:spLocks/>
          </p:cNvSpPr>
          <p:nvPr/>
        </p:nvSpPr>
        <p:spPr>
          <a:xfrm>
            <a:off x="407988" y="4676775"/>
            <a:ext cx="7200180" cy="168324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0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US" sz="1800" b="1" dirty="0"/>
              <a:t>L. Millar, A. </a:t>
            </a:r>
            <a:r>
              <a:rPr lang="en-US" sz="1800" b="1" dirty="0" err="1"/>
              <a:t>Grudiev</a:t>
            </a:r>
            <a:endParaRPr lang="en-US" sz="1800" b="1" dirty="0"/>
          </a:p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US" sz="1800" b="1" dirty="0"/>
              <a:t>SY-RF-MKS </a:t>
            </a:r>
          </a:p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US" sz="1800" b="1" dirty="0"/>
              <a:t>RFQ2 46</a:t>
            </a:r>
            <a:r>
              <a:rPr lang="en-US" sz="1800" b="1" baseline="30000" dirty="0"/>
              <a:t>th</a:t>
            </a:r>
            <a:r>
              <a:rPr lang="en-US" sz="1800" b="1" dirty="0"/>
              <a:t> Meeting - 27/11/2023</a:t>
            </a:r>
          </a:p>
        </p:txBody>
      </p:sp>
    </p:spTree>
    <p:extLst>
      <p:ext uri="{BB962C8B-B14F-4D97-AF65-F5344CB8AC3E}">
        <p14:creationId xmlns:p14="http://schemas.microsoft.com/office/powerpoint/2010/main" val="42496107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spc="-1" dirty="0">
                <a:solidFill>
                  <a:srgbClr val="0033A0"/>
                </a:solidFill>
                <a:latin typeface="Arial"/>
              </a:rPr>
              <a:t>Effect on Operation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F2BE8-C8C1-174A-8BBC-2DF47D596640}" type="datetime1">
              <a:rPr lang="de-CH" smtClean="0"/>
              <a:t>27.11.2023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B40B6FE-0A7B-40B2-9252-FD802F730FBF}"/>
              </a:ext>
            </a:extLst>
          </p:cNvPr>
          <p:cNvCxnSpPr>
            <a:cxnSpLocks/>
          </p:cNvCxnSpPr>
          <p:nvPr/>
        </p:nvCxnSpPr>
        <p:spPr>
          <a:xfrm>
            <a:off x="419980" y="1153793"/>
            <a:ext cx="1138081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Icon&#10;&#10;Description automatically generated">
            <a:extLst>
              <a:ext uri="{FF2B5EF4-FFF2-40B4-BE49-F238E27FC236}">
                <a16:creationId xmlns:a16="http://schemas.microsoft.com/office/drawing/2014/main" id="{14B27D63-91B4-43B5-AFE1-46E970DA1C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1555" y="6383646"/>
            <a:ext cx="426470" cy="426470"/>
          </a:xfrm>
          <a:prstGeom prst="rect">
            <a:avLst/>
          </a:prstGeom>
        </p:spPr>
      </p:pic>
      <p:pic>
        <p:nvPicPr>
          <p:cNvPr id="7" name="Picture 8" descr="Icon&#10;&#10;Description automatically generated">
            <a:extLst>
              <a:ext uri="{FF2B5EF4-FFF2-40B4-BE49-F238E27FC236}">
                <a16:creationId xmlns:a16="http://schemas.microsoft.com/office/drawing/2014/main" id="{76BCDB23-CDFD-07B6-7DF7-D69A8663FFB3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11093400" y="136440"/>
            <a:ext cx="896760" cy="896760"/>
          </a:xfrm>
          <a:prstGeom prst="rect">
            <a:avLst/>
          </a:prstGeom>
          <a:ln w="0">
            <a:noFill/>
          </a:ln>
        </p:spPr>
      </p:pic>
      <p:sp>
        <p:nvSpPr>
          <p:cNvPr id="2" name="PlaceHolder 1">
            <a:extLst>
              <a:ext uri="{FF2B5EF4-FFF2-40B4-BE49-F238E27FC236}">
                <a16:creationId xmlns:a16="http://schemas.microsoft.com/office/drawing/2014/main" id="{7D8AB054-30BD-0DF0-F4F2-C1D91F04A013}"/>
              </a:ext>
            </a:extLst>
          </p:cNvPr>
          <p:cNvSpPr txBox="1">
            <a:spLocks/>
          </p:cNvSpPr>
          <p:nvPr/>
        </p:nvSpPr>
        <p:spPr>
          <a:xfrm>
            <a:off x="407880" y="1592280"/>
            <a:ext cx="11375640" cy="4608000"/>
          </a:xfrm>
          <a:prstGeom prst="rect">
            <a:avLst/>
          </a:prstGeom>
          <a:noFill/>
          <a:ln w="0">
            <a:noFill/>
          </a:ln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18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US" sz="1600" spc="-1" dirty="0">
                <a:solidFill>
                  <a:srgbClr val="171717"/>
                </a:solidFill>
                <a:latin typeface="Arial"/>
              </a:rPr>
              <a:t>In summary, the consequences are:</a:t>
            </a:r>
          </a:p>
          <a:p>
            <a:pPr marL="514350" indent="-285750"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US" sz="1600" spc="-1" dirty="0">
                <a:solidFill>
                  <a:srgbClr val="171717"/>
                </a:solidFill>
                <a:latin typeface="Arial"/>
              </a:rPr>
              <a:t>7.8% (47 kW) more power required from klystron.</a:t>
            </a:r>
          </a:p>
          <a:p>
            <a:pPr marL="514350" indent="-285750"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US" sz="1600" spc="-1" dirty="0">
                <a:solidFill>
                  <a:srgbClr val="171717"/>
                </a:solidFill>
                <a:latin typeface="Arial"/>
              </a:rPr>
              <a:t>Relative to RFQ1, there will be a 12% increase in surface heating. Corresponds to an additional ~47 W  for water cooling (1.12*393kW=440kW, pulsed at 1 </a:t>
            </a:r>
            <a:r>
              <a:rPr lang="en-US" sz="1600" spc="-1" dirty="0" err="1">
                <a:solidFill>
                  <a:srgbClr val="171717"/>
                </a:solidFill>
                <a:latin typeface="Arial"/>
              </a:rPr>
              <a:t>ms</a:t>
            </a:r>
            <a:r>
              <a:rPr lang="en-US" sz="1600" spc="-1" dirty="0">
                <a:solidFill>
                  <a:srgbClr val="171717"/>
                </a:solidFill>
                <a:latin typeface="Arial"/>
              </a:rPr>
              <a:t> at ~1Hz). </a:t>
            </a:r>
          </a:p>
        </p:txBody>
      </p:sp>
    </p:spTree>
    <p:extLst>
      <p:ext uri="{BB962C8B-B14F-4D97-AF65-F5344CB8AC3E}">
        <p14:creationId xmlns:p14="http://schemas.microsoft.com/office/powerpoint/2010/main" val="3829084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826E2A-854B-35CB-352C-AACE8743876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RFQ1 and RFQ2 Comparison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BE05C0D-18A1-4086-1BA5-2FA7E62A557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CA8173-31A8-EDDB-D430-7D1917E7C3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9FC5D6-269E-03DD-63A4-70AE78F029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C9F662F3-E0B4-0B5F-4E2F-DA8E613C51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892" y="6366362"/>
            <a:ext cx="391198" cy="391198"/>
          </a:xfrm>
          <a:prstGeom prst="rect">
            <a:avLst/>
          </a:prstGeom>
        </p:spPr>
      </p:pic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B3174F37-01D2-0880-2E4E-15FC16299A9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813820" y="6393426"/>
            <a:ext cx="1620788" cy="365125"/>
          </a:xfrm>
        </p:spPr>
        <p:txBody>
          <a:bodyPr/>
          <a:lstStyle/>
          <a:p>
            <a:fld id="{6A3F2BE8-C8C1-174A-8BBC-2DF47D596640}" type="datetime1">
              <a:rPr lang="de-CH" smtClean="0"/>
              <a:t>27.11.2023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06012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2143B5-036C-6B4B-988E-F39AA8086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Comparison: RFQ2 vs. RFQ1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DA9686-93B4-1247-8BC3-851E6DCFA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58471" y="6383848"/>
            <a:ext cx="6572221" cy="365125"/>
          </a:xfrm>
        </p:spPr>
        <p:txBody>
          <a:bodyPr/>
          <a:lstStyle/>
          <a:p>
            <a:r>
              <a:rPr lang="en-GB" dirty="0"/>
              <a:t>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1CF139-B1E8-434B-AD73-A21B87B9A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55A68A0-8B71-4427-B311-CD519D010824}"/>
              </a:ext>
            </a:extLst>
          </p:cNvPr>
          <p:cNvCxnSpPr>
            <a:cxnSpLocks/>
          </p:cNvCxnSpPr>
          <p:nvPr/>
        </p:nvCxnSpPr>
        <p:spPr>
          <a:xfrm>
            <a:off x="419980" y="1153793"/>
            <a:ext cx="1138081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Date Placeholder 3">
            <a:extLst>
              <a:ext uri="{FF2B5EF4-FFF2-40B4-BE49-F238E27FC236}">
                <a16:creationId xmlns:a16="http://schemas.microsoft.com/office/drawing/2014/main" id="{61050009-0FE0-4101-9049-0AE755E49CF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813820" y="6393426"/>
            <a:ext cx="1620788" cy="365125"/>
          </a:xfrm>
        </p:spPr>
        <p:txBody>
          <a:bodyPr/>
          <a:lstStyle/>
          <a:p>
            <a:fld id="{6A3F2BE8-C8C1-174A-8BBC-2DF47D596640}" type="datetime1">
              <a:rPr lang="de-CH" smtClean="0"/>
              <a:t>27.11.2023</a:t>
            </a:fld>
            <a:endParaRPr lang="en-US" dirty="0"/>
          </a:p>
        </p:txBody>
      </p:sp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D9E80342-EF88-3BDB-1797-D45526B9BF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8892" y="6366362"/>
            <a:ext cx="391198" cy="391198"/>
          </a:xfrm>
          <a:prstGeom prst="rect">
            <a:avLst/>
          </a:prstGeom>
        </p:spPr>
      </p:pic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22A640E8-812B-D863-601C-B9F3CF6A2A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1954911"/>
              </p:ext>
            </p:extLst>
          </p:nvPr>
        </p:nvGraphicFramePr>
        <p:xfrm>
          <a:off x="1430090" y="1885894"/>
          <a:ext cx="9677456" cy="3688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24611">
                  <a:extLst>
                    <a:ext uri="{9D8B030D-6E8A-4147-A177-3AD203B41FA5}">
                      <a16:colId xmlns:a16="http://schemas.microsoft.com/office/drawing/2014/main" val="2216464280"/>
                    </a:ext>
                  </a:extLst>
                </a:gridCol>
                <a:gridCol w="3535700">
                  <a:extLst>
                    <a:ext uri="{9D8B030D-6E8A-4147-A177-3AD203B41FA5}">
                      <a16:colId xmlns:a16="http://schemas.microsoft.com/office/drawing/2014/main" val="213074051"/>
                    </a:ext>
                  </a:extLst>
                </a:gridCol>
                <a:gridCol w="3017145">
                  <a:extLst>
                    <a:ext uri="{9D8B030D-6E8A-4147-A177-3AD203B41FA5}">
                      <a16:colId xmlns:a16="http://schemas.microsoft.com/office/drawing/2014/main" val="2564138758"/>
                    </a:ext>
                  </a:extLst>
                </a:gridCol>
              </a:tblGrid>
              <a:tr h="298584">
                <a:tc>
                  <a:txBody>
                    <a:bodyPr/>
                    <a:lstStyle/>
                    <a:p>
                      <a:r>
                        <a:rPr lang="en-US" sz="1600" dirty="0"/>
                        <a:t>Parameter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RFQ1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RFQ2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2235116"/>
                  </a:ext>
                </a:extLst>
              </a:tr>
              <a:tr h="185385">
                <a:tc>
                  <a:txBody>
                    <a:bodyPr/>
                    <a:lstStyle/>
                    <a:p>
                      <a:r>
                        <a:rPr lang="en-US" sz="1600" b="1" dirty="0" err="1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f</a:t>
                      </a:r>
                      <a:r>
                        <a:rPr lang="en-US" sz="1600" b="1" baseline="-25000" dirty="0" err="1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o</a:t>
                      </a:r>
                      <a:r>
                        <a:rPr lang="en-US" sz="1600" b="1" baseline="-25000" dirty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 </a:t>
                      </a:r>
                      <a:r>
                        <a:rPr lang="en-US" sz="1600" b="1" baseline="0" dirty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 </a:t>
                      </a:r>
                      <a:endParaRPr lang="en-GB" sz="1600" b="1" dirty="0">
                        <a:solidFill>
                          <a:schemeClr val="tx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352.2 MHz at 26° in vacuum? </a:t>
                      </a:r>
                      <a:endParaRPr lang="en-GB" sz="1600" dirty="0">
                        <a:solidFill>
                          <a:schemeClr val="tx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352.2 MHz at 28.5° in vacuum.</a:t>
                      </a:r>
                      <a:endParaRPr lang="en-GB" sz="1600" dirty="0">
                        <a:solidFill>
                          <a:schemeClr val="tx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1684107"/>
                  </a:ext>
                </a:extLst>
              </a:tr>
              <a:tr h="319372"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Q Component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–0.63 to +0.47% (Table 108, pg. 196)</a:t>
                      </a:r>
                      <a:endParaRPr lang="en-GB" sz="1600" b="1" dirty="0">
                        <a:solidFill>
                          <a:schemeClr val="tx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-0.32 to +0.73%. </a:t>
                      </a:r>
                      <a:endParaRPr lang="en-GB" sz="1600" b="1" dirty="0">
                        <a:solidFill>
                          <a:schemeClr val="tx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0056795"/>
                  </a:ext>
                </a:extLst>
              </a:tr>
              <a:tr h="319372"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Dipole 1 Component (Ds)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–2.96 to +3.45%</a:t>
                      </a:r>
                      <a:endParaRPr lang="en-GB" sz="1600" b="1" dirty="0">
                        <a:solidFill>
                          <a:schemeClr val="tx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-1.65 to 1.67%. </a:t>
                      </a:r>
                      <a:endParaRPr lang="en-GB" sz="1600" b="1" dirty="0">
                        <a:solidFill>
                          <a:schemeClr val="tx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106779"/>
                  </a:ext>
                </a:extLst>
              </a:tr>
              <a:tr h="31937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Dipole 2 Component (Ds)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–2.27 to +2.29%</a:t>
                      </a:r>
                      <a:endParaRPr lang="en-GB" sz="1600" b="1" dirty="0">
                        <a:solidFill>
                          <a:schemeClr val="tx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-0.72 to 0.96%. </a:t>
                      </a:r>
                      <a:endParaRPr lang="en-GB" sz="1600" b="1" dirty="0">
                        <a:solidFill>
                          <a:schemeClr val="tx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2473069"/>
                  </a:ext>
                </a:extLst>
              </a:tr>
              <a:tr h="31937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1" dirty="0">
                        <a:solidFill>
                          <a:schemeClr val="tx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tx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tx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0917286"/>
                  </a:ext>
                </a:extLst>
              </a:tr>
              <a:tr h="293151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Q</a:t>
                      </a:r>
                      <a:r>
                        <a:rPr lang="en-US" sz="1600" b="1" baseline="-25000" dirty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O,</a:t>
                      </a:r>
                      <a:r>
                        <a:rPr lang="en-US" sz="1600" b="1" baseline="0" dirty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 </a:t>
                      </a:r>
                      <a:endParaRPr lang="en-GB" sz="1600" b="1" dirty="0">
                        <a:solidFill>
                          <a:schemeClr val="tx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dirty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6772</a:t>
                      </a:r>
                      <a:endParaRPr lang="en-GB" sz="1600" b="0" dirty="0">
                        <a:solidFill>
                          <a:schemeClr val="tx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6047</a:t>
                      </a:r>
                      <a:endParaRPr lang="en-GB" sz="1600" dirty="0">
                        <a:solidFill>
                          <a:schemeClr val="tx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7767566"/>
                  </a:ext>
                </a:extLst>
              </a:tr>
              <a:tr h="319372">
                <a:tc>
                  <a:txBody>
                    <a:bodyPr/>
                    <a:lstStyle/>
                    <a:p>
                      <a:r>
                        <a:rPr lang="en-US" sz="1600" b="1" dirty="0" err="1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Q</a:t>
                      </a:r>
                      <a:r>
                        <a:rPr lang="en-US" sz="1600" b="1" baseline="-25000" dirty="0" err="1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Ext</a:t>
                      </a:r>
                      <a:endParaRPr lang="en-GB" sz="1600" b="1" dirty="0">
                        <a:solidFill>
                          <a:schemeClr val="tx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dirty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4250</a:t>
                      </a:r>
                      <a:endParaRPr lang="en-GB" sz="1600" b="0" dirty="0">
                        <a:solidFill>
                          <a:schemeClr val="tx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4175</a:t>
                      </a:r>
                      <a:endParaRPr lang="en-GB" sz="1600" dirty="0">
                        <a:solidFill>
                          <a:schemeClr val="tx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5457196"/>
                  </a:ext>
                </a:extLst>
              </a:tr>
              <a:tr h="31937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600" b="1" dirty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β</a:t>
                      </a:r>
                      <a:endParaRPr lang="en-GB" sz="1600" b="1" dirty="0">
                        <a:solidFill>
                          <a:schemeClr val="tx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dirty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1.6</a:t>
                      </a:r>
                      <a:endParaRPr lang="en-GB" sz="1600" b="0" dirty="0">
                        <a:solidFill>
                          <a:schemeClr val="tx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1.45</a:t>
                      </a:r>
                      <a:endParaRPr lang="en-GB" sz="1600" dirty="0">
                        <a:solidFill>
                          <a:schemeClr val="tx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2118213"/>
                  </a:ext>
                </a:extLst>
              </a:tr>
              <a:tr h="319372"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Resistive losses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i="0" kern="12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393 kW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i="0" kern="12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440 kW</a:t>
                      </a:r>
                      <a:endParaRPr lang="en-GB" sz="1600" b="0" i="0" kern="12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6645684"/>
                  </a:ext>
                </a:extLst>
              </a:tr>
              <a:tr h="31937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Req. input power</a:t>
                      </a:r>
                      <a:endParaRPr lang="en-GB" sz="1600" b="1" dirty="0">
                        <a:solidFill>
                          <a:schemeClr val="tx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dirty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600 kW</a:t>
                      </a:r>
                      <a:endParaRPr lang="en-GB" sz="1600" b="0" dirty="0">
                        <a:solidFill>
                          <a:schemeClr val="tx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dirty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647 kW</a:t>
                      </a:r>
                      <a:endParaRPr lang="en-GB" sz="1600" b="0" dirty="0">
                        <a:solidFill>
                          <a:schemeClr val="tx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51002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93669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826E2A-854B-35CB-352C-AACE8743876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Discussion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BE05C0D-18A1-4086-1BA5-2FA7E62A557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CA8173-31A8-EDDB-D430-7D1917E7C3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9FC5D6-269E-03DD-63A4-70AE78F029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C9F662F3-E0B4-0B5F-4E2F-DA8E613C51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892" y="6366362"/>
            <a:ext cx="391198" cy="391198"/>
          </a:xfrm>
          <a:prstGeom prst="rect">
            <a:avLst/>
          </a:prstGeom>
        </p:spPr>
      </p:pic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0FA86E9A-569B-F1F9-AAB1-EA6A38D2B1D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813820" y="6393426"/>
            <a:ext cx="1620788" cy="365125"/>
          </a:xfrm>
        </p:spPr>
        <p:txBody>
          <a:bodyPr/>
          <a:lstStyle/>
          <a:p>
            <a:fld id="{6A3F2BE8-C8C1-174A-8BBC-2DF47D596640}" type="datetime1">
              <a:rPr lang="de-CH" smtClean="0"/>
              <a:t>27.11.2023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09322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1"/>
          <p:cNvGraphicFramePr/>
          <p:nvPr>
            <p:extLst>
              <p:ext uri="{D42A27DB-BD31-4B8C-83A1-F6EECF244321}">
                <p14:modId xmlns:p14="http://schemas.microsoft.com/office/powerpoint/2010/main" val="884178827"/>
              </p:ext>
            </p:extLst>
          </p:nvPr>
        </p:nvGraphicFramePr>
        <p:xfrm>
          <a:off x="423000" y="2391120"/>
          <a:ext cx="11250720" cy="3050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28" name="TextBox 9"/>
          <p:cNvSpPr/>
          <p:nvPr/>
        </p:nvSpPr>
        <p:spPr>
          <a:xfrm>
            <a:off x="282600" y="1279800"/>
            <a:ext cx="4330800" cy="1549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marL="285840" indent="-285840">
              <a:lnSpc>
                <a:spcPct val="100000"/>
              </a:lnSpc>
              <a:buClr>
                <a:srgbClr val="0033A0"/>
              </a:buClr>
              <a:buFont typeface="Arial"/>
              <a:buChar char="•"/>
            </a:pPr>
            <a:r>
              <a:rPr lang="en-GB" sz="1600" b="0" strike="noStrike" spc="-1" dirty="0">
                <a:solidFill>
                  <a:srgbClr val="0033A0"/>
                </a:solidFill>
                <a:latin typeface="Arial"/>
              </a:rPr>
              <a:t>Use Ø 12 mm dummy iris for coupler</a:t>
            </a:r>
            <a:endParaRPr lang="en-GB" sz="1600" b="0" strike="noStrike" spc="-1" dirty="0"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33A0"/>
              </a:buClr>
              <a:buFont typeface="Arial"/>
              <a:buChar char="•"/>
            </a:pPr>
            <a:r>
              <a:rPr lang="en-GB" sz="1600" b="0" strike="noStrike" spc="-1" dirty="0">
                <a:solidFill>
                  <a:srgbClr val="0033A0"/>
                </a:solidFill>
                <a:latin typeface="Arial"/>
              </a:rPr>
              <a:t>Use copper RF plugs</a:t>
            </a:r>
            <a:endParaRPr lang="en-GB" sz="1600" b="0" strike="noStrike" spc="-1" dirty="0"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33A0"/>
              </a:buClr>
              <a:buFont typeface="Arial"/>
              <a:buChar char="•"/>
            </a:pPr>
            <a:r>
              <a:rPr lang="en-GB" sz="1600" b="0" strike="noStrike" spc="-1" dirty="0">
                <a:solidFill>
                  <a:srgbClr val="0033A0"/>
                </a:solidFill>
                <a:latin typeface="Arial"/>
              </a:rPr>
              <a:t>Copper ridge2, waveguide, </a:t>
            </a:r>
            <a:r>
              <a:rPr lang="en-GB" sz="1600" b="0" strike="noStrike" spc="-1" dirty="0" err="1">
                <a:solidFill>
                  <a:srgbClr val="0033A0"/>
                </a:solidFill>
                <a:latin typeface="Arial"/>
              </a:rPr>
              <a:t>wg</a:t>
            </a:r>
            <a:r>
              <a:rPr lang="en-GB" sz="1600" b="0" strike="noStrike" spc="-1" dirty="0">
                <a:solidFill>
                  <a:srgbClr val="0033A0"/>
                </a:solidFill>
                <a:latin typeface="Arial"/>
              </a:rPr>
              <a:t>-coax transition.</a:t>
            </a:r>
            <a:endParaRPr lang="en-GB" sz="16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6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600" b="0" strike="noStrike" spc="-1" dirty="0">
              <a:latin typeface="Arial"/>
            </a:endParaRPr>
          </a:p>
        </p:txBody>
      </p:sp>
      <p:cxnSp>
        <p:nvCxnSpPr>
          <p:cNvPr id="229" name="Straight Arrow Connector 7"/>
          <p:cNvCxnSpPr/>
          <p:nvPr/>
        </p:nvCxnSpPr>
        <p:spPr>
          <a:xfrm flipH="1" flipV="1">
            <a:off x="1654200" y="2115000"/>
            <a:ext cx="74880" cy="628560"/>
          </a:xfrm>
          <a:prstGeom prst="straightConnector1">
            <a:avLst/>
          </a:prstGeom>
          <a:ln>
            <a:solidFill>
              <a:srgbClr val="0033A0"/>
            </a:solidFill>
            <a:headEnd type="arrow" w="med" len="med"/>
          </a:ln>
        </p:spPr>
      </p:cxnSp>
      <p:sp>
        <p:nvSpPr>
          <p:cNvPr id="230" name="TextBox 9"/>
          <p:cNvSpPr/>
          <p:nvPr/>
        </p:nvSpPr>
        <p:spPr>
          <a:xfrm>
            <a:off x="433440" y="5409000"/>
            <a:ext cx="3690720" cy="1306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GB" sz="1600" b="0" strike="noStrike" spc="-1" dirty="0">
                <a:solidFill>
                  <a:srgbClr val="0033A0"/>
                </a:solidFill>
                <a:latin typeface="Arial"/>
              </a:rPr>
              <a:t>with copper ridge1</a:t>
            </a:r>
            <a:endParaRPr lang="en-GB" sz="16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GB" sz="1600" b="0" strike="noStrike" spc="-1" dirty="0">
                <a:solidFill>
                  <a:srgbClr val="0033A0"/>
                </a:solidFill>
                <a:latin typeface="Arial"/>
              </a:rPr>
              <a:t>(final configuration)</a:t>
            </a:r>
            <a:endParaRPr lang="en-GB" sz="16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6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6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600" b="0" strike="noStrike" spc="-1" dirty="0">
              <a:latin typeface="Arial"/>
            </a:endParaRPr>
          </a:p>
        </p:txBody>
      </p:sp>
      <p:cxnSp>
        <p:nvCxnSpPr>
          <p:cNvPr id="231" name="Straight Arrow Connector 7"/>
          <p:cNvCxnSpPr/>
          <p:nvPr/>
        </p:nvCxnSpPr>
        <p:spPr>
          <a:xfrm flipH="1">
            <a:off x="1362960" y="4959720"/>
            <a:ext cx="100440" cy="547920"/>
          </a:xfrm>
          <a:prstGeom prst="straightConnector1">
            <a:avLst/>
          </a:prstGeom>
          <a:ln>
            <a:solidFill>
              <a:srgbClr val="0033A0"/>
            </a:solidFill>
            <a:headEnd type="arrow" w="med" len="med"/>
          </a:ln>
        </p:spPr>
      </p:cxnSp>
      <p:sp>
        <p:nvSpPr>
          <p:cNvPr id="232" name="TextBox 15"/>
          <p:cNvSpPr/>
          <p:nvPr/>
        </p:nvSpPr>
        <p:spPr>
          <a:xfrm>
            <a:off x="7969320" y="5295600"/>
            <a:ext cx="3845520" cy="3027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400" b="0" u="sng" strike="noStrike" spc="-1">
                <a:solidFill>
                  <a:srgbClr val="6D2466"/>
                </a:solidFill>
                <a:uFillTx/>
                <a:latin typeface="Arial"/>
                <a:hlinkClick r:id="rId7"/>
              </a:rPr>
              <a:t>Drawing of coupler iris (ridge1 body)</a:t>
            </a:r>
            <a:endParaRPr lang="en-GB" sz="1400" b="0" strike="noStrike" spc="-1">
              <a:latin typeface="Arial"/>
            </a:endParaRPr>
          </a:p>
        </p:txBody>
      </p:sp>
      <p:sp>
        <p:nvSpPr>
          <p:cNvPr id="233" name="TextBox 16"/>
          <p:cNvSpPr/>
          <p:nvPr/>
        </p:nvSpPr>
        <p:spPr>
          <a:xfrm>
            <a:off x="7969320" y="5729040"/>
            <a:ext cx="3845520" cy="3027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400" b="0" u="sng" strike="noStrike" spc="-1">
                <a:solidFill>
                  <a:srgbClr val="6D2466"/>
                </a:solidFill>
                <a:uFillTx/>
                <a:latin typeface="Arial"/>
                <a:hlinkClick r:id="rId8"/>
              </a:rPr>
              <a:t>Drawing of dummy RF plug body</a:t>
            </a:r>
            <a:endParaRPr lang="en-GB" sz="1400" b="0" strike="noStrike" spc="-1">
              <a:latin typeface="Arial"/>
            </a:endParaRPr>
          </a:p>
        </p:txBody>
      </p:sp>
      <p:sp>
        <p:nvSpPr>
          <p:cNvPr id="234" name="TextBox 18"/>
          <p:cNvSpPr/>
          <p:nvPr/>
        </p:nvSpPr>
        <p:spPr>
          <a:xfrm>
            <a:off x="3723120" y="5819040"/>
            <a:ext cx="2759400" cy="3027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de-DE" sz="1400" b="0" u="sng" strike="noStrike" spc="-1">
                <a:solidFill>
                  <a:srgbClr val="6D2466"/>
                </a:solidFill>
                <a:uFillTx/>
                <a:latin typeface="Arial"/>
                <a:hlinkClick r:id="rId9"/>
              </a:rPr>
              <a:t>Drawing of antenna spacer</a:t>
            </a:r>
            <a:endParaRPr lang="en-GB" sz="1400" b="0" strike="noStrike" spc="-1">
              <a:latin typeface="Arial"/>
            </a:endParaRPr>
          </a:p>
        </p:txBody>
      </p:sp>
      <p:sp>
        <p:nvSpPr>
          <p:cNvPr id="235" name="TextBox 19"/>
          <p:cNvSpPr/>
          <p:nvPr/>
        </p:nvSpPr>
        <p:spPr>
          <a:xfrm>
            <a:off x="3723120" y="5623920"/>
            <a:ext cx="4247280" cy="3027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de-DE" sz="1400" b="0" u="sng" strike="noStrike" spc="-1">
                <a:solidFill>
                  <a:srgbClr val="6D2466"/>
                </a:solidFill>
                <a:uFillTx/>
                <a:latin typeface="Arial"/>
                <a:hlinkClick r:id="rId10"/>
              </a:rPr>
              <a:t>Drawing of tuner body w/ antenna hole</a:t>
            </a:r>
            <a:endParaRPr lang="en-GB" sz="1400" b="0" strike="noStrike" spc="-1">
              <a:latin typeface="Arial"/>
            </a:endParaRPr>
          </a:p>
        </p:txBody>
      </p:sp>
      <p:sp>
        <p:nvSpPr>
          <p:cNvPr id="236" name="TextBox 20"/>
          <p:cNvSpPr/>
          <p:nvPr/>
        </p:nvSpPr>
        <p:spPr>
          <a:xfrm>
            <a:off x="3723120" y="5411520"/>
            <a:ext cx="5174280" cy="3027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de-DE" sz="1400" b="0" u="sng" strike="noStrike" spc="-1">
                <a:solidFill>
                  <a:srgbClr val="6D2466"/>
                </a:solidFill>
                <a:uFillTx/>
                <a:latin typeface="Arial"/>
                <a:hlinkClick r:id="rId11"/>
              </a:rPr>
              <a:t>Drawing of tuner body w/o antenna hole</a:t>
            </a:r>
            <a:endParaRPr lang="en-GB" sz="1400" b="0" strike="noStrike" spc="-1">
              <a:latin typeface="Arial"/>
            </a:endParaRPr>
          </a:p>
        </p:txBody>
      </p:sp>
      <p:sp>
        <p:nvSpPr>
          <p:cNvPr id="237" name="TextBox 21"/>
          <p:cNvSpPr/>
          <p:nvPr/>
        </p:nvSpPr>
        <p:spPr>
          <a:xfrm>
            <a:off x="7969320" y="5945760"/>
            <a:ext cx="3639240" cy="3027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de-DE" sz="1400" b="0" u="sng" strike="noStrike" spc="-1">
                <a:solidFill>
                  <a:srgbClr val="6D2466"/>
                </a:solidFill>
                <a:uFillTx/>
                <a:latin typeface="Arial"/>
                <a:hlinkClick r:id="rId12"/>
              </a:rPr>
              <a:t>Drawing of dummy RF plug assembly</a:t>
            </a:r>
            <a:endParaRPr lang="en-GB" sz="1400" b="0" strike="noStrike" spc="-1">
              <a:latin typeface="Arial"/>
            </a:endParaRPr>
          </a:p>
        </p:txBody>
      </p:sp>
      <p:sp>
        <p:nvSpPr>
          <p:cNvPr id="238" name="TextBox 22"/>
          <p:cNvSpPr/>
          <p:nvPr/>
        </p:nvSpPr>
        <p:spPr>
          <a:xfrm>
            <a:off x="7969320" y="5514840"/>
            <a:ext cx="4496760" cy="3027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de-DE" sz="1400" b="0" u="sng" strike="noStrike" spc="-1">
                <a:solidFill>
                  <a:srgbClr val="6D2466"/>
                </a:solidFill>
                <a:uFillTx/>
                <a:latin typeface="Arial"/>
                <a:hlinkClick r:id="rId13"/>
              </a:rPr>
              <a:t>Drawing of ridge1 assembly</a:t>
            </a:r>
            <a:endParaRPr lang="en-GB" sz="1400" b="0" strike="noStrike" spc="-1">
              <a:latin typeface="Arial"/>
            </a:endParaRPr>
          </a:p>
        </p:txBody>
      </p:sp>
      <p:sp>
        <p:nvSpPr>
          <p:cNvPr id="239" name="PlaceHolder 1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lnSpc>
                <a:spcPct val="90000"/>
              </a:lnSpc>
              <a:buNone/>
            </a:pPr>
            <a:r>
              <a:rPr lang="en-US" sz="3600" b="1" strike="noStrike" spc="-1" dirty="0">
                <a:solidFill>
                  <a:srgbClr val="0033A0"/>
                </a:solidFill>
                <a:latin typeface="Arial"/>
              </a:rPr>
              <a:t>Measurement Plan for Full Assembly</a:t>
            </a:r>
            <a:endParaRPr lang="en-US" sz="3600" b="0" strike="noStrike" spc="-1" dirty="0">
              <a:solidFill>
                <a:srgbClr val="0033A0"/>
              </a:solidFill>
              <a:latin typeface="Arial"/>
            </a:endParaRPr>
          </a:p>
        </p:txBody>
      </p:sp>
      <p:cxnSp>
        <p:nvCxnSpPr>
          <p:cNvPr id="240" name="Straight Connector 2"/>
          <p:cNvCxnSpPr/>
          <p:nvPr/>
        </p:nvCxnSpPr>
        <p:spPr>
          <a:xfrm>
            <a:off x="201240" y="1141200"/>
            <a:ext cx="11788920" cy="360"/>
          </a:xfrm>
          <a:prstGeom prst="straightConnector1">
            <a:avLst/>
          </a:prstGeom>
          <a:ln>
            <a:solidFill>
              <a:srgbClr val="0033A0"/>
            </a:solidFill>
          </a:ln>
        </p:spPr>
      </p:cxnSp>
      <p:sp>
        <p:nvSpPr>
          <p:cNvPr id="241" name="Oval 3"/>
          <p:cNvSpPr/>
          <p:nvPr/>
        </p:nvSpPr>
        <p:spPr>
          <a:xfrm>
            <a:off x="6695792" y="4046040"/>
            <a:ext cx="1553905" cy="1273680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en-GB"/>
          </a:p>
        </p:txBody>
      </p:sp>
      <p:pic>
        <p:nvPicPr>
          <p:cNvPr id="3" name="Picture 2" descr="Icon&#10;&#10;Description automatically generated">
            <a:extLst>
              <a:ext uri="{FF2B5EF4-FFF2-40B4-BE49-F238E27FC236}">
                <a16:creationId xmlns:a16="http://schemas.microsoft.com/office/drawing/2014/main" id="{0C0FF554-795F-BCEA-1B66-249F74E0A26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038892" y="6366362"/>
            <a:ext cx="391198" cy="391198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391C08-15ED-554A-E6F1-91369BDBCB4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813820" y="6393426"/>
            <a:ext cx="1620788" cy="365125"/>
          </a:xfrm>
        </p:spPr>
        <p:txBody>
          <a:bodyPr/>
          <a:lstStyle/>
          <a:p>
            <a:fld id="{6A3F2BE8-C8C1-174A-8BBC-2DF47D596640}" type="datetime1">
              <a:rPr lang="de-CH" smtClean="0"/>
              <a:t>27.11.2023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DBC24BE-E4BD-7F3F-EB16-A50A0DBB0838}"/>
              </a:ext>
            </a:extLst>
          </p:cNvPr>
          <p:cNvSpPr txBox="1"/>
          <p:nvPr/>
        </p:nvSpPr>
        <p:spPr>
          <a:xfrm>
            <a:off x="1843345" y="3278880"/>
            <a:ext cx="6062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0" i="0" dirty="0">
                <a:solidFill>
                  <a:srgbClr val="BDC1C6"/>
                </a:solidFill>
                <a:effectLst/>
                <a:latin typeface="Google Sans"/>
              </a:rPr>
              <a:t>✅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502C743-CE72-715B-1680-3E2CB691B354}"/>
              </a:ext>
            </a:extLst>
          </p:cNvPr>
          <p:cNvSpPr txBox="1"/>
          <p:nvPr/>
        </p:nvSpPr>
        <p:spPr>
          <a:xfrm>
            <a:off x="4184816" y="3278880"/>
            <a:ext cx="6062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0" i="0" dirty="0">
                <a:solidFill>
                  <a:srgbClr val="BDC1C6"/>
                </a:solidFill>
                <a:effectLst/>
                <a:latin typeface="Google Sans"/>
              </a:rPr>
              <a:t>✅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6F43906-7A52-B7E7-2E2C-0D1E8D3A9A1F}"/>
              </a:ext>
            </a:extLst>
          </p:cNvPr>
          <p:cNvSpPr txBox="1"/>
          <p:nvPr/>
        </p:nvSpPr>
        <p:spPr>
          <a:xfrm>
            <a:off x="6526287" y="3278880"/>
            <a:ext cx="6062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0" i="0" dirty="0">
                <a:solidFill>
                  <a:srgbClr val="BDC1C6"/>
                </a:solidFill>
                <a:effectLst/>
                <a:latin typeface="Google Sans"/>
              </a:rPr>
              <a:t>✅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323FBD7-8BFB-4049-AD2D-21A7B3D11346}"/>
              </a:ext>
            </a:extLst>
          </p:cNvPr>
          <p:cNvSpPr txBox="1"/>
          <p:nvPr/>
        </p:nvSpPr>
        <p:spPr>
          <a:xfrm>
            <a:off x="8867758" y="3314728"/>
            <a:ext cx="6062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0" i="0" dirty="0">
                <a:solidFill>
                  <a:srgbClr val="BDC1C6"/>
                </a:solidFill>
                <a:effectLst/>
                <a:latin typeface="Google Sans"/>
              </a:rPr>
              <a:t>✅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F3B8210-F3CA-C48B-8B5E-DA6491CF83E2}"/>
              </a:ext>
            </a:extLst>
          </p:cNvPr>
          <p:cNvSpPr txBox="1"/>
          <p:nvPr/>
        </p:nvSpPr>
        <p:spPr>
          <a:xfrm>
            <a:off x="11162753" y="3271195"/>
            <a:ext cx="6062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0" i="0" dirty="0">
                <a:solidFill>
                  <a:srgbClr val="BDC1C6"/>
                </a:solidFill>
                <a:effectLst/>
                <a:latin typeface="Google Sans"/>
              </a:rPr>
              <a:t>✅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E3F843B-32D1-6B6C-8849-C3355FB09C80}"/>
              </a:ext>
            </a:extLst>
          </p:cNvPr>
          <p:cNvSpPr txBox="1"/>
          <p:nvPr/>
        </p:nvSpPr>
        <p:spPr>
          <a:xfrm>
            <a:off x="1843345" y="4846694"/>
            <a:ext cx="6062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0" i="0" dirty="0">
                <a:solidFill>
                  <a:srgbClr val="BDC1C6"/>
                </a:solidFill>
                <a:effectLst/>
                <a:latin typeface="Google Sans"/>
              </a:rPr>
              <a:t>✅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B86B528-A8DA-2404-FCF8-A83F53567ACE}"/>
              </a:ext>
            </a:extLst>
          </p:cNvPr>
          <p:cNvSpPr txBox="1"/>
          <p:nvPr/>
        </p:nvSpPr>
        <p:spPr>
          <a:xfrm>
            <a:off x="6635963" y="4159519"/>
            <a:ext cx="167356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b="1" strike="noStrike" spc="-1" dirty="0">
                <a:solidFill>
                  <a:srgbClr val="C00000"/>
                </a:solidFill>
                <a:latin typeface="Arial"/>
              </a:rPr>
              <a:t>Roughly </a:t>
            </a:r>
          </a:p>
          <a:p>
            <a:pPr algn="ctr"/>
            <a:r>
              <a:rPr lang="en-US" sz="1800" b="1" strike="noStrike" spc="-1" dirty="0">
                <a:solidFill>
                  <a:srgbClr val="C00000"/>
                </a:solidFill>
                <a:latin typeface="Arial"/>
              </a:rPr>
              <a:t>here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8551252-770E-1971-9B42-8A645C402823}"/>
              </a:ext>
            </a:extLst>
          </p:cNvPr>
          <p:cNvSpPr txBox="1"/>
          <p:nvPr/>
        </p:nvSpPr>
        <p:spPr>
          <a:xfrm>
            <a:off x="4184816" y="4867968"/>
            <a:ext cx="6062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0" i="0" dirty="0">
                <a:solidFill>
                  <a:srgbClr val="BDC1C6"/>
                </a:solidFill>
                <a:effectLst/>
                <a:latin typeface="Google Sans"/>
              </a:rPr>
              <a:t>✅</a:t>
            </a:r>
            <a:endParaRPr lang="en-GB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2143B5-036C-6B4B-988E-F39AA8086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Discussion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490E9F-1337-B249-B72B-EEC3D0107C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8" y="1592264"/>
            <a:ext cx="11376025" cy="4608512"/>
          </a:xfrm>
        </p:spPr>
        <p:txBody>
          <a:bodyPr/>
          <a:lstStyle/>
          <a:p>
            <a:pPr>
              <a:spcBef>
                <a:spcPts val="18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GB" sz="1800" spc="-1" dirty="0">
                <a:solidFill>
                  <a:srgbClr val="171717"/>
                </a:solidFill>
                <a:latin typeface="Arial"/>
              </a:rPr>
              <a:t>The proposed next steps are:</a:t>
            </a:r>
          </a:p>
          <a:p>
            <a:pPr marL="342900" indent="-342900">
              <a:spcBef>
                <a:spcPts val="1800"/>
              </a:spcBef>
              <a:spcAft>
                <a:spcPts val="400"/>
              </a:spcAft>
              <a:buFont typeface="+mj-lt"/>
              <a:buAutoNum type="arabicPeriod"/>
              <a:tabLst>
                <a:tab pos="0" algn="l"/>
              </a:tabLst>
            </a:pPr>
            <a:r>
              <a:rPr lang="en-GB" sz="1800" spc="-1" dirty="0">
                <a:solidFill>
                  <a:schemeClr val="bg2">
                    <a:lumMod val="10000"/>
                  </a:schemeClr>
                </a:solidFill>
                <a:latin typeface="Arial"/>
              </a:rPr>
              <a:t>Perform additional bead pulls today for averaging to further reduce error (12-15 total).</a:t>
            </a:r>
          </a:p>
          <a:p>
            <a:pPr marL="342900" indent="-342900">
              <a:spcBef>
                <a:spcPts val="1800"/>
              </a:spcBef>
              <a:spcAft>
                <a:spcPts val="400"/>
              </a:spcAft>
              <a:buFont typeface="+mj-lt"/>
              <a:buAutoNum type="arabicPeriod"/>
              <a:tabLst>
                <a:tab pos="0" algn="l"/>
              </a:tabLst>
            </a:pPr>
            <a:r>
              <a:rPr lang="en-GB" sz="1800" spc="-1" dirty="0">
                <a:solidFill>
                  <a:schemeClr val="bg2">
                    <a:lumMod val="10000"/>
                  </a:schemeClr>
                </a:solidFill>
                <a:latin typeface="Arial"/>
              </a:rPr>
              <a:t>Proceed with antenna spacer fabrication and installation.</a:t>
            </a:r>
          </a:p>
          <a:p>
            <a:pPr marL="342900" indent="-342900">
              <a:spcBef>
                <a:spcPts val="1800"/>
              </a:spcBef>
              <a:spcAft>
                <a:spcPts val="400"/>
              </a:spcAft>
              <a:buFont typeface="+mj-lt"/>
              <a:buAutoNum type="arabicPeriod"/>
              <a:tabLst>
                <a:tab pos="0" algn="l"/>
              </a:tabLst>
            </a:pPr>
            <a:r>
              <a:rPr lang="en-GB" sz="1800" spc="-1" dirty="0">
                <a:solidFill>
                  <a:schemeClr val="bg2">
                    <a:lumMod val="10000"/>
                  </a:schemeClr>
                </a:solidFill>
                <a:latin typeface="Arial"/>
              </a:rPr>
              <a:t>Calibrate the antennas </a:t>
            </a:r>
            <a:r>
              <a:rPr lang="en-GB" sz="1800" spc="-1" dirty="0" err="1">
                <a:solidFill>
                  <a:schemeClr val="bg2">
                    <a:lumMod val="10000"/>
                  </a:schemeClr>
                </a:solidFill>
                <a:latin typeface="Arial"/>
              </a:rPr>
              <a:t>w.r.t.</a:t>
            </a:r>
            <a:r>
              <a:rPr lang="en-GB" sz="1800" spc="-1" dirty="0">
                <a:solidFill>
                  <a:schemeClr val="bg2">
                    <a:lumMod val="10000"/>
                  </a:schemeClr>
                </a:solidFill>
                <a:latin typeface="Arial"/>
              </a:rPr>
              <a:t> the bead pull.</a:t>
            </a:r>
          </a:p>
          <a:p>
            <a:pPr marL="342900" indent="-342900">
              <a:spcBef>
                <a:spcPts val="1800"/>
              </a:spcBef>
              <a:spcAft>
                <a:spcPts val="400"/>
              </a:spcAft>
              <a:buFont typeface="+mj-lt"/>
              <a:buAutoNum type="arabicPeriod"/>
              <a:tabLst>
                <a:tab pos="0" algn="l"/>
              </a:tabLst>
            </a:pPr>
            <a:r>
              <a:rPr lang="en-GB" sz="1800" spc="-1" dirty="0">
                <a:solidFill>
                  <a:schemeClr val="bg2">
                    <a:lumMod val="10000"/>
                  </a:schemeClr>
                </a:solidFill>
                <a:latin typeface="Arial"/>
              </a:rPr>
              <a:t>Remove bead pull rig and perform vacuum test.</a:t>
            </a:r>
          </a:p>
          <a:p>
            <a:pPr marL="342900" indent="-342900">
              <a:spcBef>
                <a:spcPts val="1800"/>
              </a:spcBef>
              <a:spcAft>
                <a:spcPts val="400"/>
              </a:spcAft>
              <a:buFont typeface="+mj-lt"/>
              <a:buAutoNum type="arabicPeriod"/>
              <a:tabLst>
                <a:tab pos="0" algn="l"/>
              </a:tabLst>
            </a:pPr>
            <a:r>
              <a:rPr lang="en-GB" sz="1800" spc="-1" dirty="0">
                <a:solidFill>
                  <a:schemeClr val="bg2">
                    <a:lumMod val="10000"/>
                  </a:schemeClr>
                </a:solidFill>
                <a:latin typeface="Arial"/>
              </a:rPr>
              <a:t>Transport to test stand and remeasure field profile with antennas.</a:t>
            </a:r>
          </a:p>
          <a:p>
            <a:pPr>
              <a:spcBef>
                <a:spcPts val="1800"/>
              </a:spcBef>
              <a:spcAft>
                <a:spcPts val="400"/>
              </a:spcAft>
              <a:tabLst>
                <a:tab pos="0" algn="l"/>
              </a:tabLst>
            </a:pPr>
            <a:endParaRPr lang="en-GB" sz="1800" spc="-1" dirty="0">
              <a:solidFill>
                <a:schemeClr val="bg2">
                  <a:lumMod val="10000"/>
                </a:schemeClr>
              </a:solidFill>
              <a:latin typeface="Arial"/>
            </a:endParaRPr>
          </a:p>
          <a:p>
            <a:pPr>
              <a:tabLst>
                <a:tab pos="0" algn="l"/>
              </a:tabLst>
            </a:pPr>
            <a:r>
              <a:rPr lang="en-GB" sz="1800" spc="-1" dirty="0">
                <a:solidFill>
                  <a:schemeClr val="bg2">
                    <a:lumMod val="10000"/>
                  </a:schemeClr>
                </a:solidFill>
                <a:latin typeface="Arial"/>
              </a:rPr>
              <a:t>Additional task: Tuner mechanisms and auxiliaries (dummy couplers etc.) to be moved to storage area.</a:t>
            </a:r>
          </a:p>
          <a:p>
            <a:pPr>
              <a:spcBef>
                <a:spcPts val="1800"/>
              </a:spcBef>
              <a:spcAft>
                <a:spcPts val="400"/>
              </a:spcAft>
              <a:tabLst>
                <a:tab pos="0" algn="l"/>
              </a:tabLst>
            </a:pPr>
            <a:endParaRPr lang="en-GB" sz="1800" spc="-1" dirty="0">
              <a:solidFill>
                <a:schemeClr val="bg2">
                  <a:lumMod val="10000"/>
                </a:schemeClr>
              </a:solidFill>
              <a:latin typeface="Arial"/>
            </a:endParaRPr>
          </a:p>
          <a:p>
            <a:pPr marL="342900" indent="-342900">
              <a:spcBef>
                <a:spcPts val="1800"/>
              </a:spcBef>
              <a:spcAft>
                <a:spcPts val="400"/>
              </a:spcAft>
              <a:buFont typeface="+mj-lt"/>
              <a:buAutoNum type="arabicPeriod"/>
              <a:tabLst>
                <a:tab pos="0" algn="l"/>
              </a:tabLst>
            </a:pPr>
            <a:endParaRPr lang="en-GB" sz="1800" spc="-1" dirty="0">
              <a:solidFill>
                <a:srgbClr val="00B050"/>
              </a:solidFill>
              <a:latin typeface="Arial"/>
            </a:endParaRPr>
          </a:p>
          <a:p>
            <a:pPr marL="285750" indent="-285750"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endParaRPr lang="en-GB" sz="1800" spc="-1" dirty="0">
              <a:solidFill>
                <a:schemeClr val="accent3">
                  <a:lumMod val="75000"/>
                </a:schemeClr>
              </a:solidFill>
              <a:latin typeface="Arial"/>
            </a:endParaRPr>
          </a:p>
          <a:p>
            <a:pPr>
              <a:spcBef>
                <a:spcPts val="1800"/>
              </a:spcBef>
              <a:spcAft>
                <a:spcPts val="400"/>
              </a:spcAft>
              <a:tabLst>
                <a:tab pos="0" algn="l"/>
              </a:tabLst>
            </a:pPr>
            <a:endParaRPr lang="en-GB" sz="1800" spc="-1" dirty="0">
              <a:solidFill>
                <a:srgbClr val="171717"/>
              </a:solidFill>
              <a:latin typeface="Arial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DA9686-93B4-1247-8BC3-851E6DCFA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58471" y="6383848"/>
            <a:ext cx="6572221" cy="365125"/>
          </a:xfrm>
        </p:spPr>
        <p:txBody>
          <a:bodyPr/>
          <a:lstStyle/>
          <a:p>
            <a:r>
              <a:rPr lang="en-GB" dirty="0"/>
              <a:t>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1CF139-B1E8-434B-AD73-A21B87B9A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55A68A0-8B71-4427-B311-CD519D010824}"/>
              </a:ext>
            </a:extLst>
          </p:cNvPr>
          <p:cNvCxnSpPr>
            <a:cxnSpLocks/>
          </p:cNvCxnSpPr>
          <p:nvPr/>
        </p:nvCxnSpPr>
        <p:spPr>
          <a:xfrm>
            <a:off x="419980" y="1153793"/>
            <a:ext cx="1138081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Date Placeholder 3">
            <a:extLst>
              <a:ext uri="{FF2B5EF4-FFF2-40B4-BE49-F238E27FC236}">
                <a16:creationId xmlns:a16="http://schemas.microsoft.com/office/drawing/2014/main" id="{61050009-0FE0-4101-9049-0AE755E49CF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813820" y="6393426"/>
            <a:ext cx="1620788" cy="365125"/>
          </a:xfrm>
        </p:spPr>
        <p:txBody>
          <a:bodyPr/>
          <a:lstStyle/>
          <a:p>
            <a:fld id="{6A3F2BE8-C8C1-174A-8BBC-2DF47D596640}" type="datetime1">
              <a:rPr lang="de-CH" smtClean="0"/>
              <a:t>27.11.2023</a:t>
            </a:fld>
            <a:endParaRPr lang="en-US" dirty="0"/>
          </a:p>
        </p:txBody>
      </p:sp>
      <p:pic>
        <p:nvPicPr>
          <p:cNvPr id="4" name="Picture 3" descr="Icon&#10;&#10;Description automatically generated">
            <a:extLst>
              <a:ext uri="{FF2B5EF4-FFF2-40B4-BE49-F238E27FC236}">
                <a16:creationId xmlns:a16="http://schemas.microsoft.com/office/drawing/2014/main" id="{7B5B7EA8-1B19-B862-A21C-5E9ED4BBE3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8892" y="6366362"/>
            <a:ext cx="391198" cy="391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1514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082268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7F283B3-893E-E844-A539-D34BA0CC00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9288411" cy="4608512"/>
          </a:xfrm>
        </p:spPr>
        <p:txBody>
          <a:bodyPr/>
          <a:lstStyle/>
          <a:p>
            <a:pPr>
              <a:spcBef>
                <a:spcPts val="18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GB" sz="1800" spc="-1" dirty="0">
                <a:solidFill>
                  <a:srgbClr val="171717"/>
                </a:solidFill>
                <a:latin typeface="Arial"/>
              </a:rPr>
              <a:t>Since last time:</a:t>
            </a:r>
          </a:p>
          <a:p>
            <a:pPr marL="285750" indent="-285750"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GB" sz="1800" spc="-1" dirty="0">
                <a:solidFill>
                  <a:srgbClr val="00B050"/>
                </a:solidFill>
                <a:latin typeface="Arial"/>
              </a:rPr>
              <a:t>Tuners re-machined and reinstalled due to a 70 kHz frequency error.</a:t>
            </a:r>
          </a:p>
          <a:p>
            <a:pPr marL="285750" indent="-285750"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GB" sz="1800" spc="-1" dirty="0">
                <a:solidFill>
                  <a:srgbClr val="00B050"/>
                </a:solidFill>
                <a:latin typeface="Arial"/>
              </a:rPr>
              <a:t>Cavity remeasured (results in following slides).</a:t>
            </a:r>
          </a:p>
          <a:p>
            <a:pPr>
              <a:spcBef>
                <a:spcPts val="1800"/>
              </a:spcBef>
              <a:spcAft>
                <a:spcPts val="400"/>
              </a:spcAft>
              <a:tabLst>
                <a:tab pos="0" algn="l"/>
              </a:tabLst>
            </a:pPr>
            <a:endParaRPr lang="en-GB" sz="1800" spc="-1" dirty="0">
              <a:solidFill>
                <a:srgbClr val="171717"/>
              </a:solidFill>
              <a:latin typeface="Arial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/>
              <a:t>Overview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B40B6FE-0A7B-40B2-9252-FD802F730FBF}"/>
              </a:ext>
            </a:extLst>
          </p:cNvPr>
          <p:cNvCxnSpPr>
            <a:cxnSpLocks/>
          </p:cNvCxnSpPr>
          <p:nvPr/>
        </p:nvCxnSpPr>
        <p:spPr>
          <a:xfrm>
            <a:off x="419980" y="1153793"/>
            <a:ext cx="1138081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EAF91825-33D6-62D0-2E17-33ADA9D16C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58471" y="6383848"/>
            <a:ext cx="6572221" cy="365125"/>
          </a:xfrm>
        </p:spPr>
        <p:txBody>
          <a:bodyPr/>
          <a:lstStyle/>
          <a:p>
            <a:r>
              <a:rPr lang="en-US" dirty="0"/>
              <a:t> </a:t>
            </a:r>
            <a:endParaRPr lang="en-GB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94CF73BC-0A48-2514-7B34-78ACDC983B3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813820" y="6393426"/>
            <a:ext cx="1620788" cy="365125"/>
          </a:xfrm>
        </p:spPr>
        <p:txBody>
          <a:bodyPr/>
          <a:lstStyle/>
          <a:p>
            <a:fld id="{6A3F2BE8-C8C1-174A-8BBC-2DF47D596640}" type="datetime1">
              <a:rPr lang="de-CH" smtClean="0"/>
              <a:t>27.11.2023</a:t>
            </a:fld>
            <a:endParaRPr lang="en-US" dirty="0"/>
          </a:p>
        </p:txBody>
      </p:sp>
      <p:pic>
        <p:nvPicPr>
          <p:cNvPr id="4" name="Picture 3" descr="Icon&#10;&#10;Description automatically generated">
            <a:extLst>
              <a:ext uri="{FF2B5EF4-FFF2-40B4-BE49-F238E27FC236}">
                <a16:creationId xmlns:a16="http://schemas.microsoft.com/office/drawing/2014/main" id="{A3713B08-AC0F-5B7F-3EF8-9D065A8359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892" y="6366362"/>
            <a:ext cx="391198" cy="391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21566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826E2A-854B-35CB-352C-AACE8743876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</a:t>
            </a:r>
            <a:r>
              <a:rPr lang="en-GB" dirty="0"/>
              <a:t>FQ2 Final Measurement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BE05C0D-18A1-4086-1BA5-2FA7E62A557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CA8173-31A8-EDDB-D430-7D1917E7C3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9FC5D6-269E-03DD-63A4-70AE78F029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C9F662F3-E0B4-0B5F-4E2F-DA8E613C51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892" y="6366362"/>
            <a:ext cx="391198" cy="391198"/>
          </a:xfrm>
          <a:prstGeom prst="rect">
            <a:avLst/>
          </a:prstGeom>
        </p:spPr>
      </p:pic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B3174F37-01D2-0880-2E4E-15FC16299A9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813820" y="6393426"/>
            <a:ext cx="1620788" cy="365125"/>
          </a:xfrm>
        </p:spPr>
        <p:txBody>
          <a:bodyPr/>
          <a:lstStyle/>
          <a:p>
            <a:fld id="{6A3F2BE8-C8C1-174A-8BBC-2DF47D596640}" type="datetime1">
              <a:rPr lang="de-CH" smtClean="0"/>
              <a:t>27.11.2023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28785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2143B5-036C-6B4B-988E-F39AA8086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Tuner </a:t>
            </a:r>
            <a:r>
              <a:rPr lang="en-US" sz="4400" dirty="0" err="1"/>
              <a:t>Remachining</a:t>
            </a:r>
            <a:endParaRPr lang="en-US" sz="440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DA9686-93B4-1247-8BC3-851E6DCFA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58471" y="6383848"/>
            <a:ext cx="6572221" cy="365125"/>
          </a:xfrm>
        </p:spPr>
        <p:txBody>
          <a:bodyPr/>
          <a:lstStyle/>
          <a:p>
            <a:r>
              <a:rPr lang="en-GB" dirty="0"/>
              <a:t>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1CF139-B1E8-434B-AD73-A21B87B9A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55A68A0-8B71-4427-B311-CD519D010824}"/>
              </a:ext>
            </a:extLst>
          </p:cNvPr>
          <p:cNvCxnSpPr>
            <a:cxnSpLocks/>
          </p:cNvCxnSpPr>
          <p:nvPr/>
        </p:nvCxnSpPr>
        <p:spPr>
          <a:xfrm>
            <a:off x="419980" y="1153793"/>
            <a:ext cx="1138081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Date Placeholder 3">
            <a:extLst>
              <a:ext uri="{FF2B5EF4-FFF2-40B4-BE49-F238E27FC236}">
                <a16:creationId xmlns:a16="http://schemas.microsoft.com/office/drawing/2014/main" id="{61050009-0FE0-4101-9049-0AE755E49CF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813820" y="6393426"/>
            <a:ext cx="1620788" cy="365125"/>
          </a:xfrm>
        </p:spPr>
        <p:txBody>
          <a:bodyPr/>
          <a:lstStyle/>
          <a:p>
            <a:fld id="{6A3F2BE8-C8C1-174A-8BBC-2DF47D596640}" type="datetime1">
              <a:rPr lang="de-CH" smtClean="0"/>
              <a:t>27.11.2023</a:t>
            </a:fld>
            <a:endParaRPr lang="en-US" dirty="0"/>
          </a:p>
        </p:txBody>
      </p:sp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D9E80342-EF88-3BDB-1797-D45526B9BF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8892" y="6366362"/>
            <a:ext cx="391198" cy="391198"/>
          </a:xfrm>
          <a:prstGeom prst="rect">
            <a:avLst/>
          </a:prstGeom>
        </p:spPr>
      </p:pic>
      <p:sp>
        <p:nvSpPr>
          <p:cNvPr id="3" name="Content Placeholder 4">
            <a:extLst>
              <a:ext uri="{FF2B5EF4-FFF2-40B4-BE49-F238E27FC236}">
                <a16:creationId xmlns:a16="http://schemas.microsoft.com/office/drawing/2014/main" id="{FA5B53B2-74EF-E51D-1B62-840B39E853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192713" cy="4608512"/>
          </a:xfrm>
        </p:spPr>
        <p:txBody>
          <a:bodyPr/>
          <a:lstStyle/>
          <a:p>
            <a:r>
              <a:rPr lang="en-GB" sz="2000" dirty="0"/>
              <a:t>Avg. single tuner response: 18.66 kHz/mm</a:t>
            </a:r>
          </a:p>
          <a:p>
            <a:r>
              <a:rPr lang="en-GB" sz="2000" dirty="0"/>
              <a:t>All 32 tuners: 18.66*32 = 597.12 kHz/mm</a:t>
            </a:r>
          </a:p>
          <a:p>
            <a:endParaRPr lang="en-GB" sz="2000" dirty="0"/>
          </a:p>
          <a:p>
            <a:r>
              <a:rPr lang="en-GB" sz="2000" dirty="0"/>
              <a:t>To correct a 70kHz error, we need:</a:t>
            </a:r>
          </a:p>
          <a:p>
            <a:r>
              <a:rPr lang="en-GB" sz="2000" dirty="0"/>
              <a:t>70/597.12 = 0.11722 mm or </a:t>
            </a:r>
            <a:r>
              <a:rPr lang="en-GB" sz="2000" u="sng" dirty="0"/>
              <a:t>~120 microns.</a:t>
            </a:r>
          </a:p>
        </p:txBody>
      </p:sp>
      <p:pic>
        <p:nvPicPr>
          <p:cNvPr id="10" name="Picture 9" descr="A graph of a number of blue lines&#10;&#10;Description automatically generated with medium confidence">
            <a:extLst>
              <a:ext uri="{FF2B5EF4-FFF2-40B4-BE49-F238E27FC236}">
                <a16:creationId xmlns:a16="http://schemas.microsoft.com/office/drawing/2014/main" id="{9C5CA552-CE14-2ADC-DB65-BA5950EFF9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4163" y="1679433"/>
            <a:ext cx="6449693" cy="417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91370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2143B5-036C-6B4B-988E-F39AA8086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Tuning Summary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DA9686-93B4-1247-8BC3-851E6DCFA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58471" y="6383848"/>
            <a:ext cx="6572221" cy="365125"/>
          </a:xfrm>
        </p:spPr>
        <p:txBody>
          <a:bodyPr/>
          <a:lstStyle/>
          <a:p>
            <a:r>
              <a:rPr lang="en-GB" dirty="0"/>
              <a:t>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1CF139-B1E8-434B-AD73-A21B87B9A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55A68A0-8B71-4427-B311-CD519D010824}"/>
              </a:ext>
            </a:extLst>
          </p:cNvPr>
          <p:cNvCxnSpPr>
            <a:cxnSpLocks/>
          </p:cNvCxnSpPr>
          <p:nvPr/>
        </p:nvCxnSpPr>
        <p:spPr>
          <a:xfrm>
            <a:off x="419980" y="1153793"/>
            <a:ext cx="1138081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Date Placeholder 3">
            <a:extLst>
              <a:ext uri="{FF2B5EF4-FFF2-40B4-BE49-F238E27FC236}">
                <a16:creationId xmlns:a16="http://schemas.microsoft.com/office/drawing/2014/main" id="{61050009-0FE0-4101-9049-0AE755E49CF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813820" y="6393426"/>
            <a:ext cx="1620788" cy="365125"/>
          </a:xfrm>
        </p:spPr>
        <p:txBody>
          <a:bodyPr/>
          <a:lstStyle/>
          <a:p>
            <a:fld id="{6A3F2BE8-C8C1-174A-8BBC-2DF47D596640}" type="datetime1">
              <a:rPr lang="de-CH" smtClean="0"/>
              <a:t>27.11.2023</a:t>
            </a:fld>
            <a:endParaRPr lang="en-US" dirty="0"/>
          </a:p>
        </p:txBody>
      </p:sp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D9E80342-EF88-3BDB-1797-D45526B9BF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8892" y="6366362"/>
            <a:ext cx="391198" cy="39119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615DEA0-FE2B-FF65-563F-F43A6FC28D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0666" y="1706580"/>
            <a:ext cx="9685668" cy="4237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8726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2143B5-036C-6B4B-988E-F39AA8086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Tuning Summary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DA9686-93B4-1247-8BC3-851E6DCFA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58471" y="6383848"/>
            <a:ext cx="6572221" cy="365125"/>
          </a:xfrm>
        </p:spPr>
        <p:txBody>
          <a:bodyPr/>
          <a:lstStyle/>
          <a:p>
            <a:r>
              <a:rPr lang="en-GB" dirty="0"/>
              <a:t>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1CF139-B1E8-434B-AD73-A21B87B9A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55A68A0-8B71-4427-B311-CD519D010824}"/>
              </a:ext>
            </a:extLst>
          </p:cNvPr>
          <p:cNvCxnSpPr>
            <a:cxnSpLocks/>
          </p:cNvCxnSpPr>
          <p:nvPr/>
        </p:nvCxnSpPr>
        <p:spPr>
          <a:xfrm>
            <a:off x="419980" y="1153793"/>
            <a:ext cx="1138081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Date Placeholder 3">
            <a:extLst>
              <a:ext uri="{FF2B5EF4-FFF2-40B4-BE49-F238E27FC236}">
                <a16:creationId xmlns:a16="http://schemas.microsoft.com/office/drawing/2014/main" id="{61050009-0FE0-4101-9049-0AE755E49CF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813820" y="6393426"/>
            <a:ext cx="1620788" cy="365125"/>
          </a:xfrm>
        </p:spPr>
        <p:txBody>
          <a:bodyPr/>
          <a:lstStyle/>
          <a:p>
            <a:fld id="{6A3F2BE8-C8C1-174A-8BBC-2DF47D596640}" type="datetime1">
              <a:rPr lang="de-CH" smtClean="0"/>
              <a:t>27.11.2023</a:t>
            </a:fld>
            <a:endParaRPr lang="en-US" dirty="0"/>
          </a:p>
        </p:txBody>
      </p:sp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D9E80342-EF88-3BDB-1797-D45526B9BF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8892" y="6366362"/>
            <a:ext cx="391198" cy="39119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C648C1A-F11C-8BA6-FD9B-88E985EFFB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72058" y="1554491"/>
            <a:ext cx="5842974" cy="4428660"/>
          </a:xfrm>
          <a:prstGeom prst="rect">
            <a:avLst/>
          </a:prstGeom>
        </p:spPr>
      </p:pic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CFC102F-BC48-85FC-98B3-ACC601E1669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192713" cy="4608512"/>
          </a:xfrm>
        </p:spPr>
        <p:txBody>
          <a:bodyPr/>
          <a:lstStyle/>
          <a:p>
            <a:r>
              <a:rPr lang="en-GB" sz="2000" dirty="0"/>
              <a:t>Tuners now installed with gaskets.</a:t>
            </a:r>
          </a:p>
          <a:p>
            <a:r>
              <a:rPr lang="en-GB" sz="2000" dirty="0"/>
              <a:t>Current parameters:</a:t>
            </a:r>
          </a:p>
          <a:p>
            <a:r>
              <a:rPr lang="en-GB" sz="2000" dirty="0"/>
              <a:t>Q: 100 ± 0.73%. ✅</a:t>
            </a:r>
          </a:p>
          <a:p>
            <a:r>
              <a:rPr lang="en-GB" sz="2000" dirty="0"/>
              <a:t>Dipole 1 (Ds): ± 1.7%. ✅</a:t>
            </a:r>
          </a:p>
          <a:p>
            <a:r>
              <a:rPr lang="en-GB" sz="2000" dirty="0"/>
              <a:t>Dipole 2 (DT): ± 1 %. ✅</a:t>
            </a:r>
          </a:p>
          <a:p>
            <a:r>
              <a:rPr lang="en-GB" sz="2000" dirty="0"/>
              <a:t>f0 = 352.2218 MHz @ 25° in vacuum. ✅</a:t>
            </a:r>
          </a:p>
          <a:p>
            <a:endParaRPr lang="en-GB" sz="2000" u="sng" dirty="0"/>
          </a:p>
          <a:p>
            <a:r>
              <a:rPr lang="en-GB" sz="2000" u="sng" dirty="0"/>
              <a:t>21.8 kHz error </a:t>
            </a:r>
            <a:r>
              <a:rPr lang="en-GB" sz="2000" u="sng" dirty="0">
                <a:sym typeface="Wingdings" panose="05000000000000000000" pitchFamily="2" charset="2"/>
              </a:rPr>
              <a:t> </a:t>
            </a:r>
            <a:r>
              <a:rPr lang="en-GB" sz="2000" u="sng" dirty="0"/>
              <a:t>28.5 ° in vacuum.</a:t>
            </a:r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248386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2143B5-036C-6B4B-988E-F39AA8086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Tuning Summary – Q Factor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490E9F-1337-B249-B72B-EEC3D0107C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8" y="1592264"/>
            <a:ext cx="5026620" cy="4608512"/>
          </a:xfrm>
        </p:spPr>
        <p:txBody>
          <a:bodyPr/>
          <a:lstStyle/>
          <a:p>
            <a:pPr indent="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None/>
              <a:tabLst>
                <a:tab pos="0" algn="l"/>
              </a:tabLst>
            </a:pPr>
            <a:r>
              <a:rPr lang="en-US" sz="1800" b="1" spc="-1" dirty="0">
                <a:solidFill>
                  <a:srgbClr val="171717"/>
                </a:solidFill>
                <a:latin typeface="Arial"/>
              </a:rPr>
              <a:t>Results for the 352.2 </a:t>
            </a:r>
            <a:r>
              <a:rPr lang="en-US" sz="1800" spc="-1" dirty="0">
                <a:solidFill>
                  <a:srgbClr val="171717"/>
                </a:solidFill>
                <a:latin typeface="Arial"/>
              </a:rPr>
              <a:t>MHz </a:t>
            </a:r>
            <a:r>
              <a:rPr lang="en-US" sz="1800" b="1" spc="-1" dirty="0">
                <a:solidFill>
                  <a:srgbClr val="171717"/>
                </a:solidFill>
                <a:latin typeface="Arial"/>
              </a:rPr>
              <a:t>operating mode:</a:t>
            </a:r>
          </a:p>
          <a:p>
            <a:pPr marL="342900" indent="-342900"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US" sz="1800" b="1" spc="-1" dirty="0">
                <a:solidFill>
                  <a:srgbClr val="303030"/>
                </a:solidFill>
                <a:latin typeface="Arial"/>
              </a:rPr>
              <a:t>Q</a:t>
            </a:r>
            <a:r>
              <a:rPr lang="en-US" sz="1800" b="1" spc="-1" baseline="-25000" dirty="0">
                <a:solidFill>
                  <a:srgbClr val="303030"/>
                </a:solidFill>
                <a:latin typeface="Arial"/>
              </a:rPr>
              <a:t>0</a:t>
            </a:r>
            <a:r>
              <a:rPr lang="en-US" sz="1800" spc="-1" baseline="-25000" dirty="0">
                <a:solidFill>
                  <a:srgbClr val="303030"/>
                </a:solidFill>
                <a:latin typeface="Arial"/>
              </a:rPr>
              <a:t>   </a:t>
            </a:r>
            <a:r>
              <a:rPr lang="en-US" sz="1800" b="1" spc="-1" dirty="0">
                <a:solidFill>
                  <a:srgbClr val="303030"/>
                </a:solidFill>
                <a:latin typeface="Arial"/>
              </a:rPr>
              <a:t> = 6047 (~10.8% lower than RFQ1 = </a:t>
            </a:r>
            <a:r>
              <a:rPr lang="en-US" sz="1800" dirty="0"/>
              <a:t>6772</a:t>
            </a:r>
            <a:r>
              <a:rPr lang="en-US" sz="1800" b="1" spc="-1" dirty="0">
                <a:solidFill>
                  <a:srgbClr val="303030"/>
                </a:solidFill>
                <a:latin typeface="Arial"/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US" sz="1800" b="1" spc="-1" dirty="0" err="1">
                <a:solidFill>
                  <a:srgbClr val="303030"/>
                </a:solidFill>
                <a:latin typeface="Arial"/>
              </a:rPr>
              <a:t>Q</a:t>
            </a:r>
            <a:r>
              <a:rPr lang="en-US" sz="1800" b="1" spc="-1" baseline="-25000" dirty="0" err="1">
                <a:solidFill>
                  <a:srgbClr val="303030"/>
                </a:solidFill>
                <a:latin typeface="Arial"/>
              </a:rPr>
              <a:t>ext</a:t>
            </a:r>
            <a:r>
              <a:rPr lang="en-US" sz="1800" b="1" spc="-1" dirty="0">
                <a:solidFill>
                  <a:srgbClr val="303030"/>
                </a:solidFill>
                <a:latin typeface="Arial"/>
              </a:rPr>
              <a:t> = 4175 (~1.7% lower than RFQ1 = </a:t>
            </a:r>
            <a:r>
              <a:rPr lang="en-US" sz="1800" dirty="0"/>
              <a:t>4250</a:t>
            </a:r>
            <a:r>
              <a:rPr lang="en-US" sz="1800" b="1" spc="-1" dirty="0">
                <a:solidFill>
                  <a:srgbClr val="303030"/>
                </a:solidFill>
                <a:latin typeface="Arial"/>
              </a:rPr>
              <a:t>)</a:t>
            </a:r>
          </a:p>
          <a:p>
            <a:pPr marL="342900" indent="-3429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l-GR" sz="1800" b="1" spc="-1" dirty="0">
                <a:solidFill>
                  <a:srgbClr val="303030"/>
                </a:solidFill>
                <a:latin typeface="Arial"/>
              </a:rPr>
              <a:t>β</a:t>
            </a:r>
            <a:r>
              <a:rPr lang="en-US" sz="1800" spc="-1" dirty="0">
                <a:solidFill>
                  <a:srgbClr val="303030"/>
                </a:solidFill>
                <a:latin typeface="Arial"/>
              </a:rPr>
              <a:t>    </a:t>
            </a:r>
            <a:r>
              <a:rPr lang="en-US" sz="1800" b="1" spc="-1" dirty="0">
                <a:solidFill>
                  <a:srgbClr val="303030"/>
                </a:solidFill>
                <a:latin typeface="Arial"/>
              </a:rPr>
              <a:t> = ~1.45</a:t>
            </a:r>
          </a:p>
          <a:p>
            <a:pPr marL="342900" indent="-3429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endParaRPr lang="en-US" sz="1800" b="1" spc="-1" dirty="0">
              <a:solidFill>
                <a:srgbClr val="303030"/>
              </a:solidFill>
              <a:latin typeface="Arial"/>
            </a:endParaRPr>
          </a:p>
          <a:p>
            <a:pPr indent="0">
              <a:spcBef>
                <a:spcPts val="1800"/>
              </a:spcBef>
              <a:spcAft>
                <a:spcPts val="400"/>
              </a:spcAft>
              <a:buNone/>
              <a:tabLst>
                <a:tab pos="0" algn="l"/>
              </a:tabLst>
            </a:pPr>
            <a:r>
              <a:rPr lang="en-US" sz="1800" spc="-1" dirty="0">
                <a:solidFill>
                  <a:srgbClr val="303030"/>
                </a:solidFill>
                <a:latin typeface="Arial"/>
              </a:rPr>
              <a:t>Final effect on operation shown following…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DA9686-93B4-1247-8BC3-851E6DCFA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58471" y="6383848"/>
            <a:ext cx="6572221" cy="365125"/>
          </a:xfrm>
        </p:spPr>
        <p:txBody>
          <a:bodyPr/>
          <a:lstStyle/>
          <a:p>
            <a:r>
              <a:rPr lang="en-GB" dirty="0"/>
              <a:t>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1CF139-B1E8-434B-AD73-A21B87B9A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55A68A0-8B71-4427-B311-CD519D010824}"/>
              </a:ext>
            </a:extLst>
          </p:cNvPr>
          <p:cNvCxnSpPr>
            <a:cxnSpLocks/>
          </p:cNvCxnSpPr>
          <p:nvPr/>
        </p:nvCxnSpPr>
        <p:spPr>
          <a:xfrm>
            <a:off x="419980" y="1153793"/>
            <a:ext cx="1138081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Date Placeholder 3">
            <a:extLst>
              <a:ext uri="{FF2B5EF4-FFF2-40B4-BE49-F238E27FC236}">
                <a16:creationId xmlns:a16="http://schemas.microsoft.com/office/drawing/2014/main" id="{61050009-0FE0-4101-9049-0AE755E49CF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813820" y="6393426"/>
            <a:ext cx="1620788" cy="365125"/>
          </a:xfrm>
        </p:spPr>
        <p:txBody>
          <a:bodyPr/>
          <a:lstStyle/>
          <a:p>
            <a:fld id="{6A3F2BE8-C8C1-174A-8BBC-2DF47D596640}" type="datetime1">
              <a:rPr lang="de-CH" smtClean="0"/>
              <a:t>27.11.2023</a:t>
            </a:fld>
            <a:endParaRPr lang="en-US" dirty="0"/>
          </a:p>
        </p:txBody>
      </p:sp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D9E80342-EF88-3BDB-1797-D45526B9BF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8892" y="6366362"/>
            <a:ext cx="391198" cy="39119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E76E56F-472A-058D-BD70-7A768A9D5C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62261" y="1756874"/>
            <a:ext cx="4645285" cy="4023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06311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spc="-1" dirty="0">
                <a:solidFill>
                  <a:srgbClr val="0033A0"/>
                </a:solidFill>
                <a:latin typeface="Arial"/>
              </a:rPr>
              <a:t>Effect on Operation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F2BE8-C8C1-174A-8BBC-2DF47D596640}" type="datetime1">
              <a:rPr lang="de-CH" smtClean="0"/>
              <a:t>27.11.2023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B40B6FE-0A7B-40B2-9252-FD802F730FBF}"/>
              </a:ext>
            </a:extLst>
          </p:cNvPr>
          <p:cNvCxnSpPr>
            <a:cxnSpLocks/>
          </p:cNvCxnSpPr>
          <p:nvPr/>
        </p:nvCxnSpPr>
        <p:spPr>
          <a:xfrm>
            <a:off x="419980" y="1153793"/>
            <a:ext cx="1138081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Icon&#10;&#10;Description automatically generated">
            <a:extLst>
              <a:ext uri="{FF2B5EF4-FFF2-40B4-BE49-F238E27FC236}">
                <a16:creationId xmlns:a16="http://schemas.microsoft.com/office/drawing/2014/main" id="{14B27D63-91B4-43B5-AFE1-46E970DA1C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1555" y="6383646"/>
            <a:ext cx="426470" cy="426470"/>
          </a:xfrm>
          <a:prstGeom prst="rect">
            <a:avLst/>
          </a:prstGeom>
        </p:spPr>
      </p:pic>
      <p:pic>
        <p:nvPicPr>
          <p:cNvPr id="7" name="Picture 8" descr="Icon&#10;&#10;Description automatically generated">
            <a:extLst>
              <a:ext uri="{FF2B5EF4-FFF2-40B4-BE49-F238E27FC236}">
                <a16:creationId xmlns:a16="http://schemas.microsoft.com/office/drawing/2014/main" id="{76BCDB23-CDFD-07B6-7DF7-D69A8663FFB3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11093400" y="136440"/>
            <a:ext cx="896760" cy="896760"/>
          </a:xfrm>
          <a:prstGeom prst="rect">
            <a:avLst/>
          </a:prstGeom>
          <a:ln w="0"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PlaceHolder 1">
                <a:extLst>
                  <a:ext uri="{FF2B5EF4-FFF2-40B4-BE49-F238E27FC236}">
                    <a16:creationId xmlns:a16="http://schemas.microsoft.com/office/drawing/2014/main" id="{56CBE412-7836-7211-8312-670F876D56F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07879" y="1592280"/>
                <a:ext cx="4897546" cy="4608000"/>
              </a:xfrm>
              <a:prstGeom prst="rect">
                <a:avLst/>
              </a:prstGeom>
              <a:noFill/>
              <a:ln w="0">
                <a:noFill/>
              </a:ln>
            </p:spPr>
            <p:txBody>
              <a:bodyPr vert="horz" lIns="0" tIns="0" rIns="0" bIns="0" rtlCol="0" anchor="t" anchorCtr="0">
                <a:no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3600" b="1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>
                  <a:spcBef>
                    <a:spcPts val="1800"/>
                  </a:spcBef>
                  <a:spcAft>
                    <a:spcPts val="400"/>
                  </a:spcAft>
                  <a:tabLst>
                    <a:tab pos="0" algn="l"/>
                  </a:tabLst>
                </a:pPr>
                <a:r>
                  <a:rPr lang="en-US" sz="1600" spc="-1" dirty="0">
                    <a:solidFill>
                      <a:srgbClr val="171717"/>
                    </a:solidFill>
                    <a:latin typeface="Arial"/>
                  </a:rPr>
                  <a:t>If Q</a:t>
                </a:r>
                <a:r>
                  <a:rPr lang="en-US" sz="1600" spc="-1" baseline="-25000" dirty="0">
                    <a:solidFill>
                      <a:srgbClr val="171717"/>
                    </a:solidFill>
                    <a:latin typeface="Arial"/>
                  </a:rPr>
                  <a:t>0</a:t>
                </a:r>
                <a:r>
                  <a:rPr lang="en-US" sz="1600" spc="-1" dirty="0">
                    <a:solidFill>
                      <a:srgbClr val="171717"/>
                    </a:solidFill>
                    <a:latin typeface="Arial"/>
                  </a:rPr>
                  <a:t> = 6047, losses (denominator) of RFQ1 are increased by 11.96% </a:t>
                </a:r>
                <a:r>
                  <a:rPr lang="en-US" sz="1600" spc="-1" dirty="0">
                    <a:solidFill>
                      <a:srgbClr val="171717"/>
                    </a:solidFill>
                    <a:latin typeface="Arial"/>
                    <a:sym typeface="Wingdings" panose="05000000000000000000" pitchFamily="2" charset="2"/>
                  </a:rPr>
                  <a:t>440 kW.</a:t>
                </a:r>
                <a:endParaRPr lang="en-US" sz="1600" spc="-1" dirty="0">
                  <a:solidFill>
                    <a:srgbClr val="171717"/>
                  </a:solidFill>
                  <a:latin typeface="Arial"/>
                </a:endParaRPr>
              </a:p>
              <a:p>
                <a:pPr>
                  <a:spcBef>
                    <a:spcPts val="1800"/>
                  </a:spcBef>
                  <a:spcAft>
                    <a:spcPts val="400"/>
                  </a:spcAft>
                  <a:tabLst>
                    <a:tab pos="0" algn="l"/>
                  </a:tabLst>
                </a:pPr>
                <a:r>
                  <a:rPr lang="en-US" sz="1600" spc="-1" dirty="0">
                    <a:solidFill>
                      <a:srgbClr val="171717"/>
                    </a:solidFill>
                    <a:latin typeface="Arial"/>
                  </a:rPr>
                  <a:t>When loaded with a 207 kW beam, the cavity Q</a:t>
                </a:r>
                <a:r>
                  <a:rPr lang="en-US" sz="1600" spc="-1" baseline="-25000" dirty="0">
                    <a:solidFill>
                      <a:srgbClr val="171717"/>
                    </a:solidFill>
                    <a:latin typeface="Arial"/>
                  </a:rPr>
                  <a:t>0 </a:t>
                </a:r>
                <a:r>
                  <a:rPr lang="en-US" sz="1600" spc="-1" dirty="0">
                    <a:solidFill>
                      <a:srgbClr val="171717"/>
                    </a:solidFill>
                    <a:latin typeface="Arial"/>
                  </a:rPr>
                  <a:t> is effectively reduced as:</a:t>
                </a:r>
              </a:p>
              <a:p>
                <a:pPr>
                  <a:spcBef>
                    <a:spcPts val="1800"/>
                  </a:spcBef>
                  <a:spcAft>
                    <a:spcPts val="400"/>
                  </a:spcAft>
                  <a:tabLst>
                    <a:tab pos="0" algn="l"/>
                  </a:tabLst>
                </a:pPr>
                <a:endParaRPr lang="en-US" sz="1600" i="1" spc="-1" dirty="0">
                  <a:solidFill>
                    <a:srgbClr val="171717"/>
                  </a:solidFill>
                  <a:latin typeface="Cambria Math" panose="02040503050406030204" pitchFamily="18" charset="0"/>
                </a:endParaRPr>
              </a:p>
              <a:p>
                <a:pPr>
                  <a:spcBef>
                    <a:spcPts val="1800"/>
                  </a:spcBef>
                  <a:spcAft>
                    <a:spcPts val="400"/>
                  </a:spcAft>
                  <a:tabLst>
                    <a:tab pos="0" algn="l"/>
                  </a:tabLs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pc="-1" smtClean="0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 spc="-1" smtClean="0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𝑸</m:t>
                          </m:r>
                        </m:e>
                        <m:sub>
                          <m:r>
                            <a:rPr lang="en-US" sz="1600" b="1" i="1" spc="-1" smtClean="0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  <m:r>
                        <a:rPr lang="en-US" sz="1600" i="1" spc="-1">
                          <a:solidFill>
                            <a:srgbClr val="171717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1" i="1" spc="-1" smtClean="0">
                          <a:solidFill>
                            <a:srgbClr val="171717"/>
                          </a:solidFill>
                          <a:latin typeface="Cambria Math" panose="02040503050406030204" pitchFamily="18" charset="0"/>
                        </a:rPr>
                        <m:t>𝟔𝟎𝟒𝟕</m:t>
                      </m:r>
                      <m:r>
                        <a:rPr lang="en-US" sz="1600" b="1" i="1" spc="-1" smtClean="0">
                          <a:solidFill>
                            <a:srgbClr val="171717"/>
                          </a:solidFill>
                          <a:latin typeface="Cambria Math" panose="02040503050406030204" pitchFamily="18" charset="0"/>
                        </a:rPr>
                        <m:t> ×</m:t>
                      </m:r>
                      <m:f>
                        <m:fPr>
                          <m:ctrlPr>
                            <a:rPr lang="en-US" sz="1600" i="1" spc="-1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US" sz="1600" b="1" spc="-1" smtClean="0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</a:rPr>
                            <m:t>440</m:t>
                          </m:r>
                          <m:r>
                            <m:rPr>
                              <m:nor/>
                            </m:rPr>
                            <a:rPr lang="en-US" sz="1600" b="1" i="0" spc="-1" smtClean="0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r>
                            <a:rPr lang="en-US" sz="1600" b="1" i="1" spc="-1" smtClean="0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</a:rPr>
                            <m:t>𝟒𝟒𝟎</m:t>
                          </m:r>
                          <m:r>
                            <a:rPr lang="en-US" sz="1600" b="1" i="1" spc="-1" smtClean="0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1600" b="1" i="1" spc="-1" smtClean="0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</a:rPr>
                            <m:t>𝟐𝟎𝟕</m:t>
                          </m:r>
                        </m:den>
                      </m:f>
                      <m:r>
                        <a:rPr lang="en-US" sz="1600" i="1" spc="-1">
                          <a:solidFill>
                            <a:srgbClr val="171717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i="1" spc="-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𝟒𝟏𝟏𝟏</m:t>
                      </m:r>
                      <m:r>
                        <a:rPr lang="en-US" sz="1600" i="1" spc="-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1600" i="1" spc="-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𝟗𝟔</m:t>
                      </m:r>
                    </m:oMath>
                  </m:oMathPara>
                </a14:m>
                <a:endParaRPr lang="en-US" sz="1600" spc="-1" dirty="0">
                  <a:solidFill>
                    <a:srgbClr val="C00000"/>
                  </a:solidFill>
                </a:endParaRPr>
              </a:p>
              <a:p>
                <a:pPr>
                  <a:spcBef>
                    <a:spcPts val="1800"/>
                  </a:spcBef>
                  <a:spcAft>
                    <a:spcPts val="400"/>
                  </a:spcAft>
                  <a:tabLst>
                    <a:tab pos="0" algn="l"/>
                  </a:tabLst>
                </a:pPr>
                <a:endParaRPr lang="en-US" sz="1600" spc="-1" dirty="0">
                  <a:solidFill>
                    <a:srgbClr val="171717"/>
                  </a:solidFill>
                  <a:latin typeface="Arial"/>
                </a:endParaRPr>
              </a:p>
              <a:p>
                <a:pPr>
                  <a:spcBef>
                    <a:spcPts val="1800"/>
                  </a:spcBef>
                  <a:spcAft>
                    <a:spcPts val="400"/>
                  </a:spcAft>
                  <a:tabLst>
                    <a:tab pos="0" algn="l"/>
                  </a:tabLst>
                </a:pPr>
                <a:r>
                  <a:rPr lang="en-US" sz="1600" spc="-1" dirty="0">
                    <a:solidFill>
                      <a:srgbClr val="171717"/>
                    </a:solidFill>
                  </a:rPr>
                  <a:t>Hence, the cavity will remain slightly </a:t>
                </a:r>
                <a:r>
                  <a:rPr lang="en-US" sz="1600" spc="-1" dirty="0" err="1">
                    <a:solidFill>
                      <a:srgbClr val="171717"/>
                    </a:solidFill>
                  </a:rPr>
                  <a:t>undercoupled</a:t>
                </a:r>
                <a:r>
                  <a:rPr lang="en-US" sz="1600" spc="-1" dirty="0">
                    <a:solidFill>
                      <a:srgbClr val="171717"/>
                    </a:solidFill>
                  </a:rPr>
                  <a:t> with beam. Instead of 1, the beam loaded beta, </a:t>
                </a:r>
                <a:r>
                  <a:rPr lang="el-GR" sz="1600" spc="-1" dirty="0">
                    <a:solidFill>
                      <a:srgbClr val="171717"/>
                    </a:solidFill>
                  </a:rPr>
                  <a:t>β</a:t>
                </a:r>
                <a:r>
                  <a:rPr lang="en-US" sz="1600" spc="-1" baseline="-25000" dirty="0">
                    <a:solidFill>
                      <a:srgbClr val="171717"/>
                    </a:solidFill>
                  </a:rPr>
                  <a:t>BL</a:t>
                </a:r>
                <a:r>
                  <a:rPr lang="en-US" sz="1600" spc="-1" dirty="0">
                    <a:solidFill>
                      <a:srgbClr val="171717"/>
                    </a:solidFill>
                  </a:rPr>
                  <a:t>, will be:</a:t>
                </a:r>
              </a:p>
              <a:p>
                <a:pPr>
                  <a:spcBef>
                    <a:spcPts val="1800"/>
                  </a:spcBef>
                  <a:spcAft>
                    <a:spcPts val="400"/>
                  </a:spcAft>
                  <a:tabLst>
                    <a:tab pos="0" algn="l"/>
                  </a:tabLst>
                </a:pPr>
                <a:endParaRPr lang="en-US" sz="1600" spc="-1" dirty="0">
                  <a:solidFill>
                    <a:srgbClr val="171717"/>
                  </a:solidFill>
                </a:endParaRPr>
              </a:p>
              <a:p>
                <a:pPr>
                  <a:spcBef>
                    <a:spcPts val="1800"/>
                  </a:spcBef>
                  <a:spcAft>
                    <a:spcPts val="400"/>
                  </a:spcAft>
                  <a:tabLst>
                    <a:tab pos="0" algn="l"/>
                  </a:tabLs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pc="-1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0" spc="-1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∴</m:t>
                          </m:r>
                          <m:r>
                            <a:rPr lang="el-GR" sz="1600" i="0" spc="-1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𝛃</m:t>
                          </m:r>
                        </m:e>
                        <m:sub>
                          <m:r>
                            <a:rPr lang="en-US" sz="1600" i="0" spc="-1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</a:rPr>
                            <m:t>𝐁𝐋</m:t>
                          </m:r>
                        </m:sub>
                      </m:sSub>
                      <m:r>
                        <a:rPr lang="en-US" sz="1600" i="0" spc="-1">
                          <a:solidFill>
                            <a:srgbClr val="171717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i="1" spc="-1" smtClean="0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US" sz="1600" b="1" spc="-1" smtClean="0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</a:rPr>
                            <m:t>41</m:t>
                          </m:r>
                          <m:r>
                            <a:rPr lang="en-US" sz="1600" b="1" i="0" spc="-1" smtClean="0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</a:rPr>
                            <m:t>𝟏𝟐</m:t>
                          </m:r>
                        </m:num>
                        <m:den>
                          <m:r>
                            <a:rPr lang="en-US" sz="1600" b="1" i="1" spc="-1" smtClean="0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</a:rPr>
                            <m:t>𝟒𝟏𝟕𝟓</m:t>
                          </m:r>
                        </m:den>
                      </m:f>
                      <m:r>
                        <a:rPr lang="en-US" sz="1600" i="1" spc="-1">
                          <a:solidFill>
                            <a:srgbClr val="171717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1" i="1" spc="-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sz="1600" b="1" i="1" spc="-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1600" b="1" i="1" spc="-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𝟗𝟖𝟓</m:t>
                      </m:r>
                    </m:oMath>
                  </m:oMathPara>
                </a14:m>
                <a:endParaRPr lang="en-US" sz="1600" spc="-1" dirty="0">
                  <a:solidFill>
                    <a:srgbClr val="C00000"/>
                  </a:solidFill>
                  <a:latin typeface="Arial"/>
                </a:endParaRPr>
              </a:p>
            </p:txBody>
          </p:sp>
        </mc:Choice>
        <mc:Fallback xmlns="">
          <p:sp>
            <p:nvSpPr>
              <p:cNvPr id="2" name="PlaceHolder 1">
                <a:extLst>
                  <a:ext uri="{FF2B5EF4-FFF2-40B4-BE49-F238E27FC236}">
                    <a16:creationId xmlns:a16="http://schemas.microsoft.com/office/drawing/2014/main" id="{56CBE412-7836-7211-8312-670F876D56F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879" y="1592280"/>
                <a:ext cx="4897546" cy="4608000"/>
              </a:xfrm>
              <a:prstGeom prst="rect">
                <a:avLst/>
              </a:prstGeom>
              <a:blipFill>
                <a:blip r:embed="rId4"/>
                <a:stretch>
                  <a:fillRect l="-2615" t="-1852" r="-2615"/>
                </a:stretch>
              </a:blipFill>
              <a:ln w="0"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8" name="Table 3">
            <a:extLst>
              <a:ext uri="{FF2B5EF4-FFF2-40B4-BE49-F238E27FC236}">
                <a16:creationId xmlns:a16="http://schemas.microsoft.com/office/drawing/2014/main" id="{CD2928C5-5A9E-E3BA-DC90-1A17D83B4C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7338210"/>
              </p:ext>
            </p:extLst>
          </p:nvPr>
        </p:nvGraphicFramePr>
        <p:xfrm>
          <a:off x="6096000" y="1789272"/>
          <a:ext cx="5276850" cy="3688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34456">
                  <a:extLst>
                    <a:ext uri="{9D8B030D-6E8A-4147-A177-3AD203B41FA5}">
                      <a16:colId xmlns:a16="http://schemas.microsoft.com/office/drawing/2014/main" val="2216464280"/>
                    </a:ext>
                  </a:extLst>
                </a:gridCol>
                <a:gridCol w="2942394">
                  <a:extLst>
                    <a:ext uri="{9D8B030D-6E8A-4147-A177-3AD203B41FA5}">
                      <a16:colId xmlns:a16="http://schemas.microsoft.com/office/drawing/2014/main" val="213074051"/>
                    </a:ext>
                  </a:extLst>
                </a:gridCol>
              </a:tblGrid>
              <a:tr h="314998">
                <a:tc>
                  <a:txBody>
                    <a:bodyPr/>
                    <a:lstStyle/>
                    <a:p>
                      <a:r>
                        <a:rPr lang="en-US" sz="1600" dirty="0"/>
                        <a:t>Parameter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Value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2235116"/>
                  </a:ext>
                </a:extLst>
              </a:tr>
              <a:tr h="319372">
                <a:tc>
                  <a:txBody>
                    <a:bodyPr/>
                    <a:lstStyle/>
                    <a:p>
                      <a:r>
                        <a:rPr lang="en-US" sz="1600" dirty="0" err="1"/>
                        <a:t>F</a:t>
                      </a:r>
                      <a:r>
                        <a:rPr lang="en-US" sz="1600" baseline="-25000" dirty="0" err="1"/>
                        <a:t>o</a:t>
                      </a:r>
                      <a:r>
                        <a:rPr lang="en-US" sz="1600" baseline="-25000" dirty="0"/>
                        <a:t> </a:t>
                      </a:r>
                      <a:r>
                        <a:rPr lang="en-US" sz="1600" baseline="0" dirty="0"/>
                        <a:t> 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352.2 MHz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1684107"/>
                  </a:ext>
                </a:extLst>
              </a:tr>
              <a:tr h="319372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C00000"/>
                          </a:solidFill>
                        </a:rPr>
                        <a:t>Q</a:t>
                      </a:r>
                      <a:r>
                        <a:rPr lang="en-US" sz="1600" b="1" baseline="-25000" dirty="0">
                          <a:solidFill>
                            <a:srgbClr val="C00000"/>
                          </a:solidFill>
                        </a:rPr>
                        <a:t>O,</a:t>
                      </a:r>
                      <a:r>
                        <a:rPr lang="en-US" sz="1600" b="1" baseline="0" dirty="0">
                          <a:solidFill>
                            <a:srgbClr val="C00000"/>
                          </a:solidFill>
                        </a:rPr>
                        <a:t> </a:t>
                      </a:r>
                      <a:endParaRPr lang="en-GB" sz="16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C00000"/>
                          </a:solidFill>
                        </a:rPr>
                        <a:t>6047</a:t>
                      </a:r>
                      <a:endParaRPr lang="en-GB" sz="16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0056795"/>
                  </a:ext>
                </a:extLst>
              </a:tr>
              <a:tr h="319372">
                <a:tc>
                  <a:txBody>
                    <a:bodyPr/>
                    <a:lstStyle/>
                    <a:p>
                      <a:r>
                        <a:rPr lang="en-US" sz="1600" b="1" dirty="0" err="1">
                          <a:solidFill>
                            <a:srgbClr val="C00000"/>
                          </a:solidFill>
                        </a:rPr>
                        <a:t>Q</a:t>
                      </a:r>
                      <a:r>
                        <a:rPr lang="en-US" sz="1600" b="1" baseline="-25000" dirty="0" err="1">
                          <a:solidFill>
                            <a:srgbClr val="C00000"/>
                          </a:solidFill>
                        </a:rPr>
                        <a:t>Ext</a:t>
                      </a:r>
                      <a:endParaRPr lang="en-GB" sz="16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C00000"/>
                          </a:solidFill>
                        </a:rPr>
                        <a:t>4175</a:t>
                      </a:r>
                      <a:endParaRPr lang="en-GB" sz="16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106779"/>
                  </a:ext>
                </a:extLst>
              </a:tr>
              <a:tr h="31937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600" b="1" dirty="0">
                          <a:solidFill>
                            <a:srgbClr val="C00000"/>
                          </a:solidFill>
                        </a:rPr>
                        <a:t>β</a:t>
                      </a:r>
                      <a:endParaRPr lang="en-GB" sz="16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C00000"/>
                          </a:solidFill>
                        </a:rPr>
                        <a:t>1.45</a:t>
                      </a:r>
                      <a:endParaRPr lang="en-GB" sz="16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2473069"/>
                  </a:ext>
                </a:extLst>
              </a:tr>
              <a:tr h="31937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/>
                        <a:t>I</a:t>
                      </a:r>
                      <a:r>
                        <a:rPr lang="en-US" sz="1600" baseline="-25000" dirty="0" err="1"/>
                        <a:t>Beam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70 mA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0917286"/>
                  </a:ext>
                </a:extLst>
              </a:tr>
              <a:tr h="293151">
                <a:tc>
                  <a:txBody>
                    <a:bodyPr/>
                    <a:lstStyle/>
                    <a:p>
                      <a:r>
                        <a:rPr lang="en-GB" sz="1600" dirty="0"/>
                        <a:t>Beam energy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0.045 MeV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7767566"/>
                  </a:ext>
                </a:extLst>
              </a:tr>
              <a:tr h="319372">
                <a:tc>
                  <a:txBody>
                    <a:bodyPr/>
                    <a:lstStyle/>
                    <a:p>
                      <a:r>
                        <a:rPr lang="en-GB" sz="1600" dirty="0"/>
                        <a:t>Beam output energy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3.0 MeV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5457196"/>
                  </a:ext>
                </a:extLst>
              </a:tr>
              <a:tr h="319372">
                <a:tc>
                  <a:txBody>
                    <a:bodyPr/>
                    <a:lstStyle/>
                    <a:p>
                      <a:r>
                        <a:rPr lang="en-US" sz="1600" dirty="0"/>
                        <a:t>Beam Power,      </a:t>
                      </a:r>
                      <a:r>
                        <a:rPr lang="en-US" sz="1600" dirty="0" err="1"/>
                        <a:t>P</a:t>
                      </a:r>
                      <a:r>
                        <a:rPr lang="en-US" sz="1600" baseline="-25000" dirty="0" err="1"/>
                        <a:t>Beam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207 kW peak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2118213"/>
                  </a:ext>
                </a:extLst>
              </a:tr>
              <a:tr h="319372"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rgbClr val="C00000"/>
                          </a:solidFill>
                        </a:rPr>
                        <a:t>Resistive losses, </a:t>
                      </a:r>
                      <a:r>
                        <a:rPr lang="en-GB" sz="1600" b="1" dirty="0" err="1">
                          <a:solidFill>
                            <a:srgbClr val="C00000"/>
                          </a:solidFill>
                        </a:rPr>
                        <a:t>P</a:t>
                      </a:r>
                      <a:r>
                        <a:rPr lang="en-GB" sz="1600" b="1" baseline="-25000" dirty="0" err="1">
                          <a:solidFill>
                            <a:srgbClr val="C00000"/>
                          </a:solidFill>
                        </a:rPr>
                        <a:t>Loss</a:t>
                      </a:r>
                      <a:endParaRPr lang="en-GB" sz="16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i="0" kern="1200" dirty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1.1198*393 =  </a:t>
                      </a:r>
                      <a:r>
                        <a:rPr lang="en-GB" sz="1600" b="1" i="0" kern="1200" dirty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440 kW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6645684"/>
                  </a:ext>
                </a:extLst>
              </a:tr>
              <a:tr h="31937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rgbClr val="C00000"/>
                          </a:solidFill>
                        </a:rPr>
                        <a:t>Total losses,        </a:t>
                      </a:r>
                      <a:r>
                        <a:rPr lang="en-US" sz="1600" b="1" dirty="0" err="1">
                          <a:solidFill>
                            <a:srgbClr val="C00000"/>
                          </a:solidFill>
                        </a:rPr>
                        <a:t>P</a:t>
                      </a:r>
                      <a:r>
                        <a:rPr lang="en-US" sz="1600" b="1" baseline="-25000" dirty="0" err="1">
                          <a:solidFill>
                            <a:srgbClr val="C00000"/>
                          </a:solidFill>
                        </a:rPr>
                        <a:t>Tot</a:t>
                      </a:r>
                      <a:endParaRPr lang="en-GB" sz="16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dirty="0">
                          <a:solidFill>
                            <a:srgbClr val="C00000"/>
                          </a:solidFill>
                        </a:rPr>
                        <a:t>207+440 =  </a:t>
                      </a:r>
                      <a:r>
                        <a:rPr lang="en-US" sz="1600" b="1" dirty="0">
                          <a:solidFill>
                            <a:srgbClr val="C00000"/>
                          </a:solidFill>
                        </a:rPr>
                        <a:t>647 kW</a:t>
                      </a:r>
                      <a:endParaRPr lang="en-GB" sz="16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51002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150104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spc="-1" dirty="0">
                <a:solidFill>
                  <a:srgbClr val="0033A0"/>
                </a:solidFill>
                <a:latin typeface="Arial"/>
              </a:rPr>
              <a:t>Effect on Operation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F2BE8-C8C1-174A-8BBC-2DF47D596640}" type="datetime1">
              <a:rPr lang="de-CH" smtClean="0"/>
              <a:t>27.11.2023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B40B6FE-0A7B-40B2-9252-FD802F730FBF}"/>
              </a:ext>
            </a:extLst>
          </p:cNvPr>
          <p:cNvCxnSpPr>
            <a:cxnSpLocks/>
          </p:cNvCxnSpPr>
          <p:nvPr/>
        </p:nvCxnSpPr>
        <p:spPr>
          <a:xfrm>
            <a:off x="419980" y="1153793"/>
            <a:ext cx="1138081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Icon&#10;&#10;Description automatically generated">
            <a:extLst>
              <a:ext uri="{FF2B5EF4-FFF2-40B4-BE49-F238E27FC236}">
                <a16:creationId xmlns:a16="http://schemas.microsoft.com/office/drawing/2014/main" id="{14B27D63-91B4-43B5-AFE1-46E970DA1C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1555" y="6383646"/>
            <a:ext cx="426470" cy="426470"/>
          </a:xfrm>
          <a:prstGeom prst="rect">
            <a:avLst/>
          </a:prstGeom>
        </p:spPr>
      </p:pic>
      <p:pic>
        <p:nvPicPr>
          <p:cNvPr id="7" name="Picture 8" descr="Icon&#10;&#10;Description automatically generated">
            <a:extLst>
              <a:ext uri="{FF2B5EF4-FFF2-40B4-BE49-F238E27FC236}">
                <a16:creationId xmlns:a16="http://schemas.microsoft.com/office/drawing/2014/main" id="{76BCDB23-CDFD-07B6-7DF7-D69A8663FFB3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11093400" y="136440"/>
            <a:ext cx="896760" cy="896760"/>
          </a:xfrm>
          <a:prstGeom prst="rect">
            <a:avLst/>
          </a:prstGeom>
          <a:ln w="0"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PlaceHolder 1">
                <a:extLst>
                  <a:ext uri="{FF2B5EF4-FFF2-40B4-BE49-F238E27FC236}">
                    <a16:creationId xmlns:a16="http://schemas.microsoft.com/office/drawing/2014/main" id="{56CBE412-7836-7211-8312-670F876D56F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07880" y="1592280"/>
                <a:ext cx="5564296" cy="4608000"/>
              </a:xfrm>
              <a:prstGeom prst="rect">
                <a:avLst/>
              </a:prstGeom>
              <a:noFill/>
              <a:ln w="0">
                <a:noFill/>
              </a:ln>
            </p:spPr>
            <p:txBody>
              <a:bodyPr vert="horz" lIns="0" tIns="0" rIns="0" bIns="0" rtlCol="0" anchor="t" anchorCtr="0">
                <a:no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3600" b="1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>
                  <a:spcBef>
                    <a:spcPts val="1800"/>
                  </a:spcBef>
                  <a:spcAft>
                    <a:spcPts val="400"/>
                  </a:spcAft>
                  <a:tabLst>
                    <a:tab pos="0" algn="l"/>
                  </a:tabLst>
                </a:pPr>
                <a:r>
                  <a:rPr lang="en-US" sz="1600" spc="-1" dirty="0">
                    <a:solidFill>
                      <a:srgbClr val="171717"/>
                    </a:solidFill>
                    <a:latin typeface="Arial"/>
                  </a:rPr>
                  <a:t>The reflection coefficient is given:</a:t>
                </a:r>
              </a:p>
              <a:p>
                <a:pPr>
                  <a:spcBef>
                    <a:spcPts val="1800"/>
                  </a:spcBef>
                  <a:spcAft>
                    <a:spcPts val="400"/>
                  </a:spcAft>
                  <a:tabLst>
                    <a:tab pos="0" algn="l"/>
                  </a:tabLs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az-Cyrl-AZ" sz="1600" i="1" spc="-1" smtClean="0">
                          <a:solidFill>
                            <a:srgbClr val="171717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Г</m:t>
                      </m:r>
                      <m:r>
                        <a:rPr lang="en-US" sz="1600" b="1" i="1" spc="-1" smtClean="0">
                          <a:solidFill>
                            <a:srgbClr val="171717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i="1" spc="-1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600" i="1" spc="-1">
                                  <a:solidFill>
                                    <a:srgbClr val="17171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sz="1600" i="1" spc="-1">
                                  <a:solidFill>
                                    <a:srgbClr val="1717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β</m:t>
                              </m:r>
                            </m:e>
                            <m:sub>
                              <m:r>
                                <a:rPr lang="en-US" sz="1600" i="1" spc="-1">
                                  <a:solidFill>
                                    <a:srgbClr val="171717"/>
                                  </a:solidFill>
                                  <a:latin typeface="Cambria Math" panose="02040503050406030204" pitchFamily="18" charset="0"/>
                                </a:rPr>
                                <m:t>𝑩𝑳</m:t>
                              </m:r>
                            </m:sub>
                          </m:sSub>
                          <m:r>
                            <a:rPr lang="en-US" sz="1600" i="1" spc="-1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600" i="1" spc="-1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sz="1600" i="1" spc="-1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</a:rPr>
                            <m:t> −</m:t>
                          </m:r>
                          <m:r>
                            <a:rPr lang="en-US" sz="1600" i="1" spc="-1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en-US" sz="1600" i="1" spc="-1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</a:rPr>
                            <m:t>𝒋</m:t>
                          </m:r>
                          <m:sSub>
                            <m:sSubPr>
                              <m:ctrlPr>
                                <a:rPr lang="en-US" sz="1600" i="1" spc="-1">
                                  <a:solidFill>
                                    <a:srgbClr val="17171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 spc="-1">
                                  <a:solidFill>
                                    <a:srgbClr val="171717"/>
                                  </a:solidFill>
                                  <a:latin typeface="Cambria Math" panose="02040503050406030204" pitchFamily="18" charset="0"/>
                                </a:rPr>
                                <m:t>𝑸</m:t>
                              </m:r>
                            </m:e>
                            <m:sub>
                              <m:r>
                                <a:rPr lang="en-US" sz="1600" b="1" i="1" spc="-1" smtClean="0">
                                  <a:solidFill>
                                    <a:srgbClr val="171717"/>
                                  </a:solidFill>
                                  <a:latin typeface="Cambria Math" panose="02040503050406030204" pitchFamily="18" charset="0"/>
                                </a:rPr>
                                <m:t>𝑶</m:t>
                              </m:r>
                              <m:r>
                                <a:rPr lang="en-US" sz="1600" b="1" i="1" spc="-1" smtClean="0">
                                  <a:solidFill>
                                    <a:srgbClr val="171717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1600" i="1" spc="-1" smtClean="0">
                                  <a:solidFill>
                                    <a:srgbClr val="17171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skw"/>
                                  <m:ctrlPr>
                                    <a:rPr lang="en-US" sz="1600" i="1" spc="-1" smtClean="0">
                                      <a:solidFill>
                                        <a:srgbClr val="17171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l-GR" sz="1600" i="1" spc="-1" smtClean="0">
                                      <a:solidFill>
                                        <a:srgbClr val="171717"/>
                                      </a:solidFill>
                                      <a:latin typeface="Cambria Math" panose="02040503050406030204" pitchFamily="18" charset="0"/>
                                    </a:rPr>
                                    <m:t>Δ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l-GR" sz="1600" i="1" spc="-1">
                                      <a:solidFill>
                                        <a:srgbClr val="171717"/>
                                      </a:solidFill>
                                      <a:latin typeface="Cambria Math" panose="02040503050406030204" pitchFamily="18" charset="0"/>
                                    </a:rPr>
                                    <m:t>ω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1600" i="1" spc="-1">
                                          <a:solidFill>
                                            <a:srgbClr val="17171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l-GR" sz="1600" i="1" spc="-1">
                                          <a:solidFill>
                                            <a:srgbClr val="17171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ω</m:t>
                                      </m:r>
                                    </m:e>
                                    <m:sub>
                                      <m:r>
                                        <a:rPr lang="en-US" sz="1600" b="1" i="1" spc="-1" smtClean="0">
                                          <a:solidFill>
                                            <a:srgbClr val="17171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𝟎</m:t>
                                      </m:r>
                                      <m:r>
                                        <a:rPr lang="en-US" sz="1600" i="1" spc="-1">
                                          <a:solidFill>
                                            <a:srgbClr val="17171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 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num>
                        <m:den>
                          <m:sSub>
                            <m:sSubPr>
                              <m:ctrlPr>
                                <a:rPr lang="en-US" sz="1600" i="1" spc="-1">
                                  <a:solidFill>
                                    <a:srgbClr val="17171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sz="1600" i="1" spc="-1">
                                  <a:solidFill>
                                    <a:srgbClr val="1717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β</m:t>
                              </m:r>
                            </m:e>
                            <m:sub>
                              <m:r>
                                <a:rPr lang="en-US" sz="1600" i="1" spc="-1">
                                  <a:solidFill>
                                    <a:srgbClr val="171717"/>
                                  </a:solidFill>
                                  <a:latin typeface="Cambria Math" panose="02040503050406030204" pitchFamily="18" charset="0"/>
                                </a:rPr>
                                <m:t>𝑩𝑳</m:t>
                              </m:r>
                            </m:sub>
                          </m:sSub>
                          <m:r>
                            <a:rPr lang="en-US" sz="1600" b="1" i="1" spc="-1" smtClean="0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1600" i="1" spc="-1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sz="1600" b="1" i="1" spc="-1" smtClean="0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1600" i="1" spc="-1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en-US" sz="1600" i="1" spc="-1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</a:rPr>
                            <m:t>𝒋</m:t>
                          </m:r>
                          <m:sSub>
                            <m:sSubPr>
                              <m:ctrlPr>
                                <a:rPr lang="en-US" sz="1600" i="1" spc="-1">
                                  <a:solidFill>
                                    <a:srgbClr val="17171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 spc="-1">
                                  <a:solidFill>
                                    <a:srgbClr val="171717"/>
                                  </a:solidFill>
                                  <a:latin typeface="Cambria Math" panose="02040503050406030204" pitchFamily="18" charset="0"/>
                                </a:rPr>
                                <m:t>𝑸</m:t>
                              </m:r>
                            </m:e>
                            <m:sub>
                              <m:r>
                                <a:rPr lang="en-US" sz="1600" i="1" spc="-1">
                                  <a:solidFill>
                                    <a:srgbClr val="171717"/>
                                  </a:solidFill>
                                  <a:latin typeface="Cambria Math" panose="02040503050406030204" pitchFamily="18" charset="0"/>
                                </a:rPr>
                                <m:t>𝑶</m:t>
                              </m:r>
                              <m:r>
                                <a:rPr lang="en-US" sz="1600" i="1" spc="-1">
                                  <a:solidFill>
                                    <a:srgbClr val="171717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1600" i="1" spc="-1">
                                  <a:solidFill>
                                    <a:srgbClr val="17171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skw"/>
                                  <m:ctrlPr>
                                    <a:rPr lang="en-US" sz="1600" i="1" spc="-1">
                                      <a:solidFill>
                                        <a:srgbClr val="17171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l-GR" sz="1600" i="1" spc="-1">
                                      <a:solidFill>
                                        <a:srgbClr val="171717"/>
                                      </a:solidFill>
                                      <a:latin typeface="Cambria Math" panose="02040503050406030204" pitchFamily="18" charset="0"/>
                                    </a:rPr>
                                    <m:t>Δω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1600" i="1" spc="-1">
                                          <a:solidFill>
                                            <a:srgbClr val="17171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l-GR" sz="1600" i="1" spc="-1">
                                          <a:solidFill>
                                            <a:srgbClr val="17171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ω</m:t>
                                      </m:r>
                                    </m:e>
                                    <m:sub>
                                      <m:r>
                                        <a:rPr lang="en-US" sz="1600" i="1" spc="-1">
                                          <a:solidFill>
                                            <a:srgbClr val="17171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𝟎</m:t>
                                      </m:r>
                                      <m:r>
                                        <a:rPr lang="en-US" sz="1600" i="1" spc="-1">
                                          <a:solidFill>
                                            <a:srgbClr val="17171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 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den>
                      </m:f>
                      <m:r>
                        <a:rPr lang="en-US" sz="1600" b="1" i="1" spc="-1" smtClean="0">
                          <a:solidFill>
                            <a:srgbClr val="171717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b="1" i="1" spc="-1" smtClean="0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1" i="1" spc="-1" smtClean="0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600" b="1" i="1" spc="-1" smtClean="0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n-US" sz="1600" b="1" i="1" spc="-1" smtClean="0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1600" b="1" i="1" spc="-1" smtClean="0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</a:rPr>
                            <m:t>𝟎𝟏𝟓</m:t>
                          </m:r>
                        </m:num>
                        <m:den>
                          <m:r>
                            <a:rPr lang="en-US" sz="1600" b="1" i="1" spc="-1" smtClean="0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sz="1600" b="1" i="1" spc="-1" smtClean="0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1600" b="1" i="1" spc="-1" smtClean="0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</a:rPr>
                            <m:t>𝟗𝟖𝟓</m:t>
                          </m:r>
                        </m:den>
                      </m:f>
                      <m:r>
                        <a:rPr lang="en-US" sz="1600" b="1" i="1" spc="-1" smtClean="0">
                          <a:solidFill>
                            <a:srgbClr val="171717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i="1" spc="-1">
                          <a:solidFill>
                            <a:srgbClr val="171717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1600" i="1" spc="-1">
                          <a:solidFill>
                            <a:srgbClr val="171717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sz="1600" i="1" spc="-1">
                          <a:solidFill>
                            <a:srgbClr val="171717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1600" i="1" spc="-1">
                          <a:solidFill>
                            <a:srgbClr val="171717"/>
                          </a:solidFill>
                          <a:latin typeface="Cambria Math" panose="02040503050406030204" pitchFamily="18" charset="0"/>
                        </a:rPr>
                        <m:t>𝟎𝟎𝟕𝟓𝟓𝟔</m:t>
                      </m:r>
                    </m:oMath>
                  </m:oMathPara>
                </a14:m>
                <a:endParaRPr lang="en-US" sz="1600" i="1" spc="-1" dirty="0">
                  <a:solidFill>
                    <a:srgbClr val="171717"/>
                  </a:solidFill>
                  <a:latin typeface="Arial"/>
                </a:endParaRPr>
              </a:p>
              <a:p>
                <a:pPr>
                  <a:spcBef>
                    <a:spcPts val="1800"/>
                  </a:spcBef>
                  <a:spcAft>
                    <a:spcPts val="400"/>
                  </a:spcAft>
                  <a:tabLst>
                    <a:tab pos="0" algn="l"/>
                  </a:tabLst>
                </a:pPr>
                <a:r>
                  <a:rPr lang="en-US" sz="1600" spc="-1" dirty="0">
                    <a:solidFill>
                      <a:srgbClr val="171717"/>
                    </a:solidFill>
                    <a:latin typeface="Arial"/>
                  </a:rPr>
                  <a:t>Necessary klystron power and reflection calculated respectively as:</a:t>
                </a:r>
              </a:p>
              <a:p>
                <a:pPr>
                  <a:spcBef>
                    <a:spcPts val="1800"/>
                  </a:spcBef>
                  <a:spcAft>
                    <a:spcPts val="400"/>
                  </a:spcAft>
                  <a:tabLst>
                    <a:tab pos="0" algn="l"/>
                  </a:tabLst>
                </a:pPr>
                <a:endParaRPr lang="en-US" sz="1600" spc="-1" dirty="0">
                  <a:solidFill>
                    <a:srgbClr val="171717"/>
                  </a:solidFill>
                  <a:latin typeface="Arial"/>
                </a:endParaRPr>
              </a:p>
              <a:p>
                <a:pPr>
                  <a:spcBef>
                    <a:spcPts val="1800"/>
                  </a:spcBef>
                  <a:spcAft>
                    <a:spcPts val="400"/>
                  </a:spcAft>
                  <a:tabLst>
                    <a:tab pos="0" algn="l"/>
                  </a:tabLs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pc="-1" smtClean="0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 spc="-1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𝑷</m:t>
                          </m:r>
                        </m:e>
                        <m:sub>
                          <m:r>
                            <a:rPr lang="en-US" sz="1600" i="1" spc="-1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𝑳𝒐𝒔𝒔</m:t>
                          </m:r>
                          <m:r>
                            <a:rPr lang="en-US" sz="1600" i="1" spc="-1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</m:sub>
                      </m:sSub>
                      <m:r>
                        <a:rPr lang="en-US" sz="1600" b="1" i="1" spc="-1" smtClean="0">
                          <a:solidFill>
                            <a:srgbClr val="171717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sSub>
                        <m:sSubPr>
                          <m:ctrlPr>
                            <a:rPr lang="en-US" sz="1600" b="1" i="1" spc="-1" smtClean="0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 spc="-1" smtClean="0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𝑷</m:t>
                          </m:r>
                        </m:e>
                        <m:sub>
                          <m:r>
                            <a:rPr lang="en-US" sz="1600" b="1" i="1" spc="-1" smtClean="0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𝑭𝒐𝒓</m:t>
                          </m:r>
                          <m:r>
                            <a:rPr lang="en-US" sz="1600" b="1" i="1" spc="-1" smtClean="0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</m:sub>
                      </m:sSub>
                      <m:d>
                        <m:dPr>
                          <m:ctrlPr>
                            <a:rPr lang="en-US" sz="1600" b="1" i="1" spc="-1" smtClean="0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1" i="1" spc="-1" smtClean="0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sz="1600" b="1" i="1" spc="-1" smtClean="0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1600" i="1" spc="-1">
                                  <a:solidFill>
                                    <a:srgbClr val="1717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az-Cyrl-AZ" sz="1600" i="1" spc="-1">
                                      <a:solidFill>
                                        <a:srgbClr val="171717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az-Cyrl-AZ" sz="1600" i="1" spc="-1">
                                      <a:solidFill>
                                        <a:srgbClr val="171717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Г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1600" i="1" spc="-1">
                                  <a:solidFill>
                                    <a:srgbClr val="1717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e>
                      </m:d>
                      <m:r>
                        <a:rPr lang="en-US" sz="1600" b="1" i="1" spc="-1" smtClean="0">
                          <a:solidFill>
                            <a:srgbClr val="171717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600" i="1" spc="-1" smtClean="0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 spc="-1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𝑷</m:t>
                          </m:r>
                        </m:e>
                        <m:sub>
                          <m:r>
                            <a:rPr lang="en-US" sz="1600" i="1" spc="-1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𝑭𝒐𝒓</m:t>
                          </m:r>
                          <m:r>
                            <a:rPr lang="en-US" sz="1600" i="1" spc="-1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</m:sub>
                      </m:sSub>
                      <m:r>
                        <a:rPr lang="en-US" sz="1600" b="1" i="1" spc="-1" smtClean="0">
                          <a:solidFill>
                            <a:srgbClr val="171717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∗</m:t>
                      </m:r>
                      <m:r>
                        <a:rPr lang="en-US" sz="1600" i="1" spc="-1">
                          <a:solidFill>
                            <a:srgbClr val="171717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  <m:r>
                        <a:rPr lang="en-US" sz="1600" i="1" spc="-1">
                          <a:solidFill>
                            <a:srgbClr val="171717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sz="1600" i="1" spc="-1">
                          <a:solidFill>
                            <a:srgbClr val="171717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𝟗𝟗𝟗𝟗𝟒𝟐</m:t>
                      </m:r>
                    </m:oMath>
                  </m:oMathPara>
                </a14:m>
                <a:endParaRPr lang="en-US" sz="1600" spc="-1" dirty="0">
                  <a:solidFill>
                    <a:srgbClr val="171717"/>
                  </a:solidFill>
                  <a:latin typeface="Arial"/>
                </a:endParaRPr>
              </a:p>
              <a:p>
                <a:pPr>
                  <a:spcBef>
                    <a:spcPts val="1800"/>
                  </a:spcBef>
                  <a:spcAft>
                    <a:spcPts val="400"/>
                  </a:spcAft>
                  <a:tabLst>
                    <a:tab pos="0" algn="l"/>
                  </a:tabLst>
                </a:pPr>
                <a:endParaRPr lang="en-US" sz="1600" spc="-1" dirty="0">
                  <a:solidFill>
                    <a:srgbClr val="171717"/>
                  </a:solidFill>
                  <a:latin typeface="Arial"/>
                </a:endParaRPr>
              </a:p>
              <a:p>
                <a:pPr>
                  <a:spcBef>
                    <a:spcPts val="1800"/>
                  </a:spcBef>
                  <a:spcAft>
                    <a:spcPts val="400"/>
                  </a:spcAft>
                  <a:tabLst>
                    <a:tab pos="0" algn="l"/>
                  </a:tabLs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pc="-1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 spc="-1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𝑷</m:t>
                          </m:r>
                        </m:e>
                        <m:sub>
                          <m:r>
                            <a:rPr lang="en-US" sz="1600" b="1" i="1" spc="-1" smtClean="0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𝑹𝒆𝒇</m:t>
                          </m:r>
                          <m:r>
                            <a:rPr lang="en-US" sz="1600" i="1" spc="-1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</m:sub>
                      </m:sSub>
                      <m:r>
                        <a:rPr lang="en-US" sz="1600" b="1" i="1" spc="-1" smtClean="0">
                          <a:solidFill>
                            <a:srgbClr val="171717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sSub>
                        <m:sSubPr>
                          <m:ctrlPr>
                            <a:rPr lang="en-US" sz="1600" b="1" i="1" spc="-1" smtClean="0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 spc="-1" smtClean="0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𝑷</m:t>
                          </m:r>
                        </m:e>
                        <m:sub>
                          <m:r>
                            <a:rPr lang="en-US" sz="1600" b="1" i="1" spc="-1" smtClean="0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𝑭𝒐𝒓</m:t>
                          </m:r>
                          <m:r>
                            <a:rPr lang="en-US" sz="1600" b="1" i="1" spc="-1" smtClean="0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</m:sub>
                      </m:sSub>
                      <m:r>
                        <a:rPr lang="en-US" sz="1600" b="1" i="1" spc="-1" smtClean="0">
                          <a:solidFill>
                            <a:srgbClr val="171717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∗</m:t>
                      </m:r>
                      <m:sSup>
                        <m:sSupPr>
                          <m:ctrlPr>
                            <a:rPr lang="en-US" sz="1600" i="1" spc="-1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az-Cyrl-AZ" sz="1600" i="1" spc="-1">
                                  <a:solidFill>
                                    <a:srgbClr val="1717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az-Cyrl-AZ" sz="1600" i="1" spc="-1">
                                  <a:solidFill>
                                    <a:srgbClr val="1717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Г</m:t>
                              </m:r>
                            </m:e>
                          </m:d>
                        </m:e>
                        <m:sup>
                          <m:r>
                            <a:rPr lang="en-US" sz="1600" i="1" spc="-1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en-US" sz="1600" b="1" i="1" spc="-1" smtClean="0">
                          <a:solidFill>
                            <a:srgbClr val="171717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1600" i="1" spc="-1">
                          <a:solidFill>
                            <a:srgbClr val="171717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𝟓</m:t>
                      </m:r>
                      <m:r>
                        <a:rPr lang="en-US" sz="1600" b="1" i="1" spc="-1" smtClean="0">
                          <a:solidFill>
                            <a:srgbClr val="171717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sz="1600" i="1" spc="-1">
                          <a:solidFill>
                            <a:srgbClr val="171717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𝟕𝟎𝟗</m:t>
                      </m:r>
                      <m:r>
                        <a:rPr lang="en-US" sz="1600" b="1" i="1" spc="-1" smtClean="0">
                          <a:solidFill>
                            <a:srgbClr val="171717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𝑬</m:t>
                      </m:r>
                      <m:r>
                        <a:rPr lang="en-US" sz="1600" b="1" i="1" spc="-1" smtClean="0">
                          <a:solidFill>
                            <a:srgbClr val="171717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US" sz="1600" b="1" i="1" spc="-1" smtClean="0">
                          <a:solidFill>
                            <a:srgbClr val="171717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𝟓</m:t>
                      </m:r>
                      <m:r>
                        <a:rPr lang="en-US" sz="1600" b="1" i="1" spc="-1" smtClean="0">
                          <a:solidFill>
                            <a:srgbClr val="171717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∗</m:t>
                      </m:r>
                      <m:sSub>
                        <m:sSubPr>
                          <m:ctrlPr>
                            <a:rPr lang="en-US" sz="1600" i="1" spc="-1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 spc="-1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𝑷</m:t>
                          </m:r>
                        </m:e>
                        <m:sub>
                          <m:r>
                            <a:rPr lang="en-US" sz="1600" i="1" spc="-1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𝑭𝒐𝒓</m:t>
                          </m:r>
                          <m:r>
                            <a:rPr lang="en-US" sz="1600" i="1" spc="-1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</m:sub>
                      </m:sSub>
                    </m:oMath>
                  </m:oMathPara>
                </a14:m>
                <a:endParaRPr lang="en-US" sz="1600" spc="-1" dirty="0">
                  <a:solidFill>
                    <a:srgbClr val="171717"/>
                  </a:solidFill>
                  <a:latin typeface="Arial"/>
                </a:endParaRPr>
              </a:p>
              <a:p>
                <a:pPr>
                  <a:spcBef>
                    <a:spcPts val="1800"/>
                  </a:spcBef>
                  <a:spcAft>
                    <a:spcPts val="400"/>
                  </a:spcAft>
                  <a:tabLst>
                    <a:tab pos="0" algn="l"/>
                  </a:tabLst>
                </a:pPr>
                <a:r>
                  <a:rPr lang="en-US" sz="1600" spc="-1" dirty="0">
                    <a:solidFill>
                      <a:srgbClr val="171717"/>
                    </a:solidFill>
                    <a:latin typeface="Arial"/>
                  </a:rPr>
                  <a:t>~</a:t>
                </a:r>
                <a:r>
                  <a:rPr lang="en-US" sz="1600" u="sng" spc="-1" dirty="0">
                    <a:solidFill>
                      <a:srgbClr val="171717"/>
                    </a:solidFill>
                    <a:latin typeface="Arial"/>
                  </a:rPr>
                  <a:t>10s of Watts required to compensate for reflected power, negligible.</a:t>
                </a:r>
              </a:p>
              <a:p>
                <a:pPr>
                  <a:spcBef>
                    <a:spcPts val="1800"/>
                  </a:spcBef>
                  <a:spcAft>
                    <a:spcPts val="400"/>
                  </a:spcAft>
                  <a:tabLst>
                    <a:tab pos="0" algn="l"/>
                  </a:tabLst>
                </a:pPr>
                <a:endParaRPr lang="en-US" sz="1600" spc="-1" dirty="0">
                  <a:solidFill>
                    <a:srgbClr val="171717"/>
                  </a:solidFill>
                  <a:latin typeface="Arial"/>
                </a:endParaRPr>
              </a:p>
            </p:txBody>
          </p:sp>
        </mc:Choice>
        <mc:Fallback xmlns="">
          <p:sp>
            <p:nvSpPr>
              <p:cNvPr id="2" name="PlaceHolder 1">
                <a:extLst>
                  <a:ext uri="{FF2B5EF4-FFF2-40B4-BE49-F238E27FC236}">
                    <a16:creationId xmlns:a16="http://schemas.microsoft.com/office/drawing/2014/main" id="{56CBE412-7836-7211-8312-670F876D56F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880" y="1592280"/>
                <a:ext cx="5564296" cy="4608000"/>
              </a:xfrm>
              <a:prstGeom prst="rect">
                <a:avLst/>
              </a:prstGeom>
              <a:blipFill>
                <a:blip r:embed="rId4"/>
                <a:stretch>
                  <a:fillRect l="-2300" t="-1852"/>
                </a:stretch>
              </a:blipFill>
              <a:ln w="0"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1" name="Table 3">
            <a:extLst>
              <a:ext uri="{FF2B5EF4-FFF2-40B4-BE49-F238E27FC236}">
                <a16:creationId xmlns:a16="http://schemas.microsoft.com/office/drawing/2014/main" id="{938D3BAC-A4A6-72AB-3B5A-BEEA1DB594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5710278"/>
              </p:ext>
            </p:extLst>
          </p:nvPr>
        </p:nvGraphicFramePr>
        <p:xfrm>
          <a:off x="6096000" y="1789272"/>
          <a:ext cx="5276850" cy="3688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34456">
                  <a:extLst>
                    <a:ext uri="{9D8B030D-6E8A-4147-A177-3AD203B41FA5}">
                      <a16:colId xmlns:a16="http://schemas.microsoft.com/office/drawing/2014/main" val="2216464280"/>
                    </a:ext>
                  </a:extLst>
                </a:gridCol>
                <a:gridCol w="2942394">
                  <a:extLst>
                    <a:ext uri="{9D8B030D-6E8A-4147-A177-3AD203B41FA5}">
                      <a16:colId xmlns:a16="http://schemas.microsoft.com/office/drawing/2014/main" val="213074051"/>
                    </a:ext>
                  </a:extLst>
                </a:gridCol>
              </a:tblGrid>
              <a:tr h="314998">
                <a:tc>
                  <a:txBody>
                    <a:bodyPr/>
                    <a:lstStyle/>
                    <a:p>
                      <a:r>
                        <a:rPr lang="en-US" sz="1600" dirty="0"/>
                        <a:t>Parameter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Value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2235116"/>
                  </a:ext>
                </a:extLst>
              </a:tr>
              <a:tr h="319372">
                <a:tc>
                  <a:txBody>
                    <a:bodyPr/>
                    <a:lstStyle/>
                    <a:p>
                      <a:r>
                        <a:rPr lang="en-US" sz="1600" dirty="0" err="1"/>
                        <a:t>F</a:t>
                      </a:r>
                      <a:r>
                        <a:rPr lang="en-US" sz="1600" baseline="-25000" dirty="0" err="1"/>
                        <a:t>o</a:t>
                      </a:r>
                      <a:r>
                        <a:rPr lang="en-US" sz="1600" baseline="-25000" dirty="0"/>
                        <a:t> </a:t>
                      </a:r>
                      <a:r>
                        <a:rPr lang="en-US" sz="1600" baseline="0" dirty="0"/>
                        <a:t> 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352.2 MHz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1684107"/>
                  </a:ext>
                </a:extLst>
              </a:tr>
              <a:tr h="319372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C00000"/>
                          </a:solidFill>
                        </a:rPr>
                        <a:t>Q</a:t>
                      </a:r>
                      <a:r>
                        <a:rPr lang="en-US" sz="1600" b="1" baseline="-25000" dirty="0">
                          <a:solidFill>
                            <a:srgbClr val="C00000"/>
                          </a:solidFill>
                        </a:rPr>
                        <a:t>O,</a:t>
                      </a:r>
                      <a:r>
                        <a:rPr lang="en-US" sz="1600" b="1" baseline="0" dirty="0">
                          <a:solidFill>
                            <a:srgbClr val="C00000"/>
                          </a:solidFill>
                        </a:rPr>
                        <a:t> </a:t>
                      </a:r>
                      <a:endParaRPr lang="en-GB" sz="16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C00000"/>
                          </a:solidFill>
                        </a:rPr>
                        <a:t>6047</a:t>
                      </a:r>
                      <a:endParaRPr lang="en-GB" sz="16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0056795"/>
                  </a:ext>
                </a:extLst>
              </a:tr>
              <a:tr h="319372">
                <a:tc>
                  <a:txBody>
                    <a:bodyPr/>
                    <a:lstStyle/>
                    <a:p>
                      <a:r>
                        <a:rPr lang="en-US" sz="1600" b="1" dirty="0" err="1">
                          <a:solidFill>
                            <a:srgbClr val="C00000"/>
                          </a:solidFill>
                        </a:rPr>
                        <a:t>Q</a:t>
                      </a:r>
                      <a:r>
                        <a:rPr lang="en-US" sz="1600" b="1" baseline="-25000" dirty="0" err="1">
                          <a:solidFill>
                            <a:srgbClr val="C00000"/>
                          </a:solidFill>
                        </a:rPr>
                        <a:t>Ext</a:t>
                      </a:r>
                      <a:endParaRPr lang="en-GB" sz="16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C00000"/>
                          </a:solidFill>
                        </a:rPr>
                        <a:t>4175</a:t>
                      </a:r>
                      <a:endParaRPr lang="en-GB" sz="16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106779"/>
                  </a:ext>
                </a:extLst>
              </a:tr>
              <a:tr h="31937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600" b="1" dirty="0">
                          <a:solidFill>
                            <a:srgbClr val="C00000"/>
                          </a:solidFill>
                        </a:rPr>
                        <a:t>β</a:t>
                      </a:r>
                      <a:endParaRPr lang="en-GB" sz="16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C00000"/>
                          </a:solidFill>
                        </a:rPr>
                        <a:t>1.45</a:t>
                      </a:r>
                      <a:endParaRPr lang="en-GB" sz="16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2473069"/>
                  </a:ext>
                </a:extLst>
              </a:tr>
              <a:tr h="31937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/>
                        <a:t>I</a:t>
                      </a:r>
                      <a:r>
                        <a:rPr lang="en-US" sz="1600" baseline="-25000" dirty="0" err="1"/>
                        <a:t>Beam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70 mA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0917286"/>
                  </a:ext>
                </a:extLst>
              </a:tr>
              <a:tr h="293151">
                <a:tc>
                  <a:txBody>
                    <a:bodyPr/>
                    <a:lstStyle/>
                    <a:p>
                      <a:r>
                        <a:rPr lang="en-GB" sz="1600" dirty="0"/>
                        <a:t>Beam energy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0.045 MeV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7767566"/>
                  </a:ext>
                </a:extLst>
              </a:tr>
              <a:tr h="319372">
                <a:tc>
                  <a:txBody>
                    <a:bodyPr/>
                    <a:lstStyle/>
                    <a:p>
                      <a:r>
                        <a:rPr lang="en-GB" sz="1600" dirty="0"/>
                        <a:t>Beam output energy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3.0 MeV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5457196"/>
                  </a:ext>
                </a:extLst>
              </a:tr>
              <a:tr h="319372">
                <a:tc>
                  <a:txBody>
                    <a:bodyPr/>
                    <a:lstStyle/>
                    <a:p>
                      <a:r>
                        <a:rPr lang="en-US" sz="1600" dirty="0"/>
                        <a:t>Beam Power,      </a:t>
                      </a:r>
                      <a:r>
                        <a:rPr lang="en-US" sz="1600" dirty="0" err="1"/>
                        <a:t>P</a:t>
                      </a:r>
                      <a:r>
                        <a:rPr lang="en-US" sz="1600" baseline="-25000" dirty="0" err="1"/>
                        <a:t>Beam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207 kW peak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2118213"/>
                  </a:ext>
                </a:extLst>
              </a:tr>
              <a:tr h="319372"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rgbClr val="C00000"/>
                          </a:solidFill>
                        </a:rPr>
                        <a:t>Resistive losses, </a:t>
                      </a:r>
                      <a:r>
                        <a:rPr lang="en-GB" sz="1600" b="1" dirty="0" err="1">
                          <a:solidFill>
                            <a:srgbClr val="C00000"/>
                          </a:solidFill>
                        </a:rPr>
                        <a:t>P</a:t>
                      </a:r>
                      <a:r>
                        <a:rPr lang="en-GB" sz="1600" b="1" baseline="-25000" dirty="0" err="1">
                          <a:solidFill>
                            <a:srgbClr val="C00000"/>
                          </a:solidFill>
                        </a:rPr>
                        <a:t>Loss</a:t>
                      </a:r>
                      <a:endParaRPr lang="en-GB" sz="16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i="0" kern="1200" dirty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1.1198*393 =  </a:t>
                      </a:r>
                      <a:r>
                        <a:rPr lang="en-GB" sz="1600" b="1" i="0" kern="1200" dirty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440 kW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6645684"/>
                  </a:ext>
                </a:extLst>
              </a:tr>
              <a:tr h="31937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rgbClr val="C00000"/>
                          </a:solidFill>
                        </a:rPr>
                        <a:t>Total losses,        </a:t>
                      </a:r>
                      <a:r>
                        <a:rPr lang="en-US" sz="1600" b="1" dirty="0" err="1">
                          <a:solidFill>
                            <a:srgbClr val="C00000"/>
                          </a:solidFill>
                        </a:rPr>
                        <a:t>P</a:t>
                      </a:r>
                      <a:r>
                        <a:rPr lang="en-US" sz="1600" b="1" baseline="-25000" dirty="0" err="1">
                          <a:solidFill>
                            <a:srgbClr val="C00000"/>
                          </a:solidFill>
                        </a:rPr>
                        <a:t>Tot</a:t>
                      </a:r>
                      <a:endParaRPr lang="en-GB" sz="16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dirty="0">
                          <a:solidFill>
                            <a:srgbClr val="C00000"/>
                          </a:solidFill>
                        </a:rPr>
                        <a:t>207+440 =  </a:t>
                      </a:r>
                      <a:r>
                        <a:rPr lang="en-US" sz="1600" b="1" dirty="0">
                          <a:solidFill>
                            <a:srgbClr val="C00000"/>
                          </a:solidFill>
                        </a:rPr>
                        <a:t>647 kW</a:t>
                      </a:r>
                      <a:endParaRPr lang="en-GB" sz="16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51002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416545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0" id="{13C28D64-1B24-AE44-ADF1-2F22862D8410}" vid="{33E554F9-2EDB-C045-92B1-7271172784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Cobranding 16x9_PPT_Arial</Template>
  <TotalTime>23312</TotalTime>
  <Words>875</Words>
  <Application>Microsoft Office PowerPoint</Application>
  <PresentationFormat>Widescreen</PresentationFormat>
  <Paragraphs>219</Paragraphs>
  <Slides>16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Cambria Math</vt:lpstr>
      <vt:lpstr>Google Sans</vt:lpstr>
      <vt:lpstr>Office Theme</vt:lpstr>
      <vt:lpstr>RFQ2 Tuning Update</vt:lpstr>
      <vt:lpstr>Overview</vt:lpstr>
      <vt:lpstr>RFQ2 Final Measurement</vt:lpstr>
      <vt:lpstr>Tuner Remachining</vt:lpstr>
      <vt:lpstr>Tuning Summary</vt:lpstr>
      <vt:lpstr>Tuning Summary</vt:lpstr>
      <vt:lpstr>Tuning Summary – Q Factor</vt:lpstr>
      <vt:lpstr>Effect on Operation</vt:lpstr>
      <vt:lpstr>Effect on Operation</vt:lpstr>
      <vt:lpstr>Effect on Operation</vt:lpstr>
      <vt:lpstr>RFQ1 and RFQ2 Comparison</vt:lpstr>
      <vt:lpstr>Comparison: RFQ2 vs. RFQ1</vt:lpstr>
      <vt:lpstr>Discussion</vt:lpstr>
      <vt:lpstr>Measurement Plan for Full Assembly</vt:lpstr>
      <vt:lpstr>Discussion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MiniMeVArc_2022_LeeMillar</dc:title>
  <dc:creator>Lee Millar</dc:creator>
  <cp:lastModifiedBy>Lee Millar</cp:lastModifiedBy>
  <cp:revision>677</cp:revision>
  <cp:lastPrinted>2020-01-30T13:49:18Z</cp:lastPrinted>
  <dcterms:created xsi:type="dcterms:W3CDTF">2021-12-08T12:50:01Z</dcterms:created>
  <dcterms:modified xsi:type="dcterms:W3CDTF">2023-11-27T06:44:23Z</dcterms:modified>
</cp:coreProperties>
</file>