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1C12C8-166F-4924-B172-C130E1FE043E}">
          <p14:sldIdLst>
            <p14:sldId id="257"/>
            <p14:sldId id="258"/>
            <p14:sldId id="259"/>
            <p14:sldId id="260"/>
            <p14:sldId id="261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7DCBF3-7154-763D-87A5-95BDCBE23E5A}" name="Gabriela Cabrera Castellano" initials="GCC" userId="S::gabriela.cabrera@cern.ch::12fd08a3-22e9-4c9d-ab00-3a7bf6022b2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65896" autoAdjust="0"/>
  </p:normalViewPr>
  <p:slideViewPr>
    <p:cSldViewPr snapToGrid="0" snapToObjects="1">
      <p:cViewPr varScale="1">
        <p:scale>
          <a:sx n="115" d="100"/>
          <a:sy n="115" d="100"/>
        </p:scale>
        <p:origin x="1500" y="8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D01B6-0823-4D5C-B945-8BB9FB2CD58A}" type="datetimeFigureOut">
              <a:rPr lang="en-GB" smtClean="0"/>
              <a:t>24/11/2023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8F5FE-4D74-43A1-A40F-DAD736F976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49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78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TPX4 brings better timing resolution and more event per pixel.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170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Coarse Wavelength Division Multiplexing (CWDM)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428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792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Tx/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buClrTx/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buClrTx/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buClrTx/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buClrTx/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Autofit/>
          </a:bodyPr>
          <a:lstStyle>
            <a:lvl1pPr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00777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ms.cern.ch/document/2802519/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6908F-F099-2B1E-3CB2-DB6CA7C7C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Timepix BLM</a:t>
            </a:r>
            <a:endParaRPr lang="en-GB" sz="4000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870F7A-345E-A03D-169A-5576165573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24 </a:t>
            </a:r>
            <a:r>
              <a:rPr lang="en-US" dirty="0" err="1"/>
              <a:t>Noviembre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384679-17E0-6CF9-DE1E-E58FD48599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Timepix BLM XEI-BL Meeting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C81643-F28D-7DB7-C063-AC0BF22B9772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3356517" cy="314740"/>
          </a:xfrm>
        </p:spPr>
        <p:txBody>
          <a:bodyPr>
            <a:normAutofit/>
          </a:bodyPr>
          <a:lstStyle/>
          <a:p>
            <a:r>
              <a:rPr lang="en-US" dirty="0"/>
              <a:t>Gabriela Cabrera Castellano (SY-BI-XEI)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220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D2514-C3D6-61EF-C1DA-C0352BCE5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goal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7589C-4474-00C6-21C7-CD1296CDB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Beam loss monitor with nanosecond time resolution.</a:t>
            </a:r>
          </a:p>
          <a:p>
            <a:pPr algn="just"/>
            <a:r>
              <a:rPr lang="en-GB" dirty="0"/>
              <a:t>Capable of identifying the bunch responsible for the beam loss.</a:t>
            </a:r>
          </a:p>
          <a:p>
            <a:pPr algn="just"/>
            <a:r>
              <a:rPr lang="en-GB" dirty="0"/>
              <a:t>“Fast deploy” requiring only a single-mode fibre pair and a power supply.</a:t>
            </a:r>
          </a:p>
          <a:p>
            <a:pPr algn="just"/>
            <a:r>
              <a:rPr lang="en-GB" dirty="0"/>
              <a:t>Easy to setup and use.</a:t>
            </a:r>
          </a:p>
          <a:p>
            <a:pPr algn="just"/>
            <a:r>
              <a:rPr lang="en-GB" dirty="0"/>
              <a:t>Radiation tolerant to 1000Gy.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2C91E-2BCE-C950-3694-0006E6E406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C9CFA-868E-1BAC-D9E8-9E64C3C25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63B34-7E25-C3B3-6F3C-5FB5C2D94F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F3F0FD-FA04-E4D1-8050-2082017BDF63}"/>
              </a:ext>
            </a:extLst>
          </p:cNvPr>
          <p:cNvSpPr txBox="1"/>
          <p:nvPr/>
        </p:nvSpPr>
        <p:spPr>
          <a:xfrm>
            <a:off x="1195702" y="4102185"/>
            <a:ext cx="74232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Timepix-BLM project </a:t>
            </a:r>
            <a:r>
              <a:rPr lang="en-GB" sz="1400" dirty="0" err="1"/>
              <a:t>kickoff</a:t>
            </a:r>
            <a:r>
              <a:rPr lang="en-GB" sz="1400" dirty="0"/>
              <a:t> (14 Oct 2022): </a:t>
            </a:r>
            <a:r>
              <a:rPr lang="en-GB" sz="1400" dirty="0">
                <a:hlinkClick r:id="rId2"/>
              </a:rPr>
              <a:t>https://indico.cern.ch/event/1200777/</a:t>
            </a:r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20720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56153-8C0F-B1E7-935A-7FB7577A7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TPX3-BLM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031F7-9741-2780-3533-3024163BE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0452"/>
            <a:ext cx="5519651" cy="1588427"/>
          </a:xfrm>
        </p:spPr>
        <p:txBody>
          <a:bodyPr>
            <a:normAutofit fontScale="70000" lnSpcReduction="20000"/>
          </a:bodyPr>
          <a:lstStyle/>
          <a:p>
            <a:pPr marL="266700" indent="-266700">
              <a:lnSpc>
                <a:spcPct val="120000"/>
              </a:lnSpc>
            </a:pPr>
            <a:r>
              <a:rPr lang="en-US" dirty="0"/>
              <a:t>Based on Timepix3:</a:t>
            </a:r>
          </a:p>
          <a:p>
            <a:pPr marL="539750" lvl="1" indent="-273050" algn="just">
              <a:lnSpc>
                <a:spcPct val="120000"/>
              </a:lnSpc>
            </a:pPr>
            <a:r>
              <a:rPr lang="en-GB" sz="2300" dirty="0"/>
              <a:t>Position (65k pixels with 55um pitch) </a:t>
            </a:r>
          </a:p>
          <a:p>
            <a:pPr marL="539750" lvl="1" indent="-273050" algn="just">
              <a:lnSpc>
                <a:spcPct val="120000"/>
              </a:lnSpc>
            </a:pPr>
            <a:r>
              <a:rPr lang="en-GB" sz="2300" dirty="0" err="1"/>
              <a:t>ToA</a:t>
            </a:r>
            <a:r>
              <a:rPr lang="en-GB" sz="2300" dirty="0"/>
              <a:t> (1,56 ns of resolution) </a:t>
            </a:r>
          </a:p>
          <a:p>
            <a:pPr marL="539750" lvl="1" indent="-273050" algn="just">
              <a:lnSpc>
                <a:spcPct val="120000"/>
              </a:lnSpc>
            </a:pPr>
            <a:r>
              <a:rPr lang="en-GB" sz="2300" dirty="0" err="1"/>
              <a:t>ToT</a:t>
            </a:r>
            <a:r>
              <a:rPr lang="en-GB" sz="2300" dirty="0"/>
              <a:t> (&lt; 2KeV of energy resolution)</a:t>
            </a:r>
          </a:p>
          <a:p>
            <a:pPr marL="266700" indent="-266700">
              <a:lnSpc>
                <a:spcPct val="120000"/>
              </a:lnSpc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BIPXL readout (same used in TPX3-BGI):</a:t>
            </a:r>
          </a:p>
          <a:p>
            <a:pPr marL="539750" lvl="1" indent="-273050">
              <a:lnSpc>
                <a:spcPct val="120000"/>
              </a:lnSpc>
            </a:pPr>
            <a:endParaRPr lang="en-GB" dirty="0"/>
          </a:p>
          <a:p>
            <a:pPr marL="266700" indent="-230188">
              <a:lnSpc>
                <a:spcPct val="120000"/>
              </a:lnSpc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5696C-E5E1-F015-2F12-DD725FE7F2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8FF29-21B2-F48B-9D2B-2BD9C8B422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1BC22-4801-6EB9-9608-22F05FF246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188ECE-C48A-F6F2-7049-982764A49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409" y="249160"/>
            <a:ext cx="2825698" cy="18992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EBF764-55B9-F56E-779F-2034D7911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5612" y="2468879"/>
            <a:ext cx="4293293" cy="16606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2442F75-4ABA-3C35-A0A8-AC24E325650D}"/>
              </a:ext>
            </a:extLst>
          </p:cNvPr>
          <p:cNvSpPr txBox="1"/>
          <p:nvPr/>
        </p:nvSpPr>
        <p:spPr>
          <a:xfrm>
            <a:off x="274320" y="2436829"/>
            <a:ext cx="4222866" cy="1474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lvl="1" indent="-266700" algn="just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Optical links in single mode for communication Back-end with Front-end.</a:t>
            </a:r>
          </a:p>
          <a:p>
            <a:pPr marL="714375" lvl="1" indent="-266700" algn="just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Four TPX3-BLM can be connected to the same Back-end.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2D4771-D90B-A79A-6404-784AD365DA0F}"/>
              </a:ext>
            </a:extLst>
          </p:cNvPr>
          <p:cNvSpPr txBox="1"/>
          <p:nvPr/>
        </p:nvSpPr>
        <p:spPr>
          <a:xfrm>
            <a:off x="857409" y="4078134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accent3"/>
                </a:solidFill>
              </a:rPr>
              <a:t>https://edms.cern.ch/document/2376191/1</a:t>
            </a:r>
          </a:p>
        </p:txBody>
      </p:sp>
    </p:spTree>
    <p:extLst>
      <p:ext uri="{BB962C8B-B14F-4D97-AF65-F5344CB8AC3E}">
        <p14:creationId xmlns:p14="http://schemas.microsoft.com/office/powerpoint/2010/main" val="1963779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83443-EFD6-F435-3285-D7D7AA1C0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 vs TPX4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6E59C-58F2-F419-D574-495AD25EEB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9B58F-4447-AE96-427D-81D0A9E908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9958D-719E-1850-EC18-483F83AED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C1C6EC-FA3B-199D-FF41-0A95DAFBD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475" y="782493"/>
            <a:ext cx="5879921" cy="357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761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C364E-4A7B-B685-A426-0844FB6F7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TPX4-BLM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52D77-8D02-DA3F-E559-FDC3B7523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1778474"/>
          </a:xfrm>
        </p:spPr>
        <p:txBody>
          <a:bodyPr>
            <a:normAutofit fontScale="77500" lnSpcReduction="20000"/>
          </a:bodyPr>
          <a:lstStyle/>
          <a:p>
            <a:pPr marL="357188" indent="-320675" algn="just"/>
            <a:r>
              <a:rPr lang="en-US" dirty="0"/>
              <a:t>Changes in the optical link:</a:t>
            </a:r>
          </a:p>
          <a:p>
            <a:pPr marL="714375" lvl="1" indent="-357188" algn="just"/>
            <a:r>
              <a:rPr lang="en-US" dirty="0" err="1"/>
              <a:t>lpGBT</a:t>
            </a:r>
            <a:r>
              <a:rPr lang="en-US" dirty="0"/>
              <a:t>  </a:t>
            </a:r>
          </a:p>
          <a:p>
            <a:pPr marL="714375" lvl="1" indent="-357188" algn="just"/>
            <a:r>
              <a:rPr lang="en-US" dirty="0" err="1"/>
              <a:t>VTRx</a:t>
            </a:r>
            <a:r>
              <a:rPr lang="en-US" dirty="0"/>
              <a:t> and </a:t>
            </a:r>
            <a:r>
              <a:rPr lang="en-US" dirty="0" err="1"/>
              <a:t>VTTx</a:t>
            </a:r>
            <a:r>
              <a:rPr lang="en-US" dirty="0"/>
              <a:t> single mode (based on CWDM), collaboration project (EP-ESE and BI).</a:t>
            </a:r>
          </a:p>
          <a:p>
            <a:pPr marL="357188" indent="-320675" algn="just"/>
            <a:r>
              <a:rPr lang="en-US" dirty="0"/>
              <a:t>Power supply in a different box to avoid the radiation exposure. </a:t>
            </a:r>
          </a:p>
          <a:p>
            <a:pPr marL="714375" lvl="1" indent="-357188" algn="just"/>
            <a:r>
              <a:rPr lang="en-US" dirty="0"/>
              <a:t>It should provide an unregulated 8V @1A and a regulated bias voltage of up to 80V.</a:t>
            </a:r>
          </a:p>
          <a:p>
            <a:endParaRPr lang="en-US" dirty="0"/>
          </a:p>
          <a:p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7E8AB-4897-03CC-185E-13C206981C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AC48B-6A8C-92B3-7D18-B0A4D01A2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B2646-C3FA-FA54-76BD-95A094FD07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B0BDB6-0201-3AB1-796E-0BC6460A0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367" y="2676258"/>
            <a:ext cx="4937134" cy="164791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B848A2-1F6E-1D4E-0838-15F2CBB87252}"/>
              </a:ext>
            </a:extLst>
          </p:cNvPr>
          <p:cNvSpPr txBox="1"/>
          <p:nvPr/>
        </p:nvSpPr>
        <p:spPr>
          <a:xfrm>
            <a:off x="4339243" y="373897"/>
            <a:ext cx="69494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3"/>
                </a:solidFill>
              </a:rPr>
              <a:t>Specifications: </a:t>
            </a:r>
            <a:r>
              <a:rPr lang="en-US" sz="1400" i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https://edms.cern.ch/document/2802519/1</a:t>
            </a:r>
            <a:endParaRPr lang="en-US" sz="140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149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3DF38-32F5-2107-FC67-18ED91F8E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B1232-8D0F-1A2F-D242-508FEFFAB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871258" cy="3420600"/>
          </a:xfrm>
        </p:spPr>
        <p:txBody>
          <a:bodyPr>
            <a:normAutofit fontScale="92500" lnSpcReduction="10000"/>
          </a:bodyPr>
          <a:lstStyle/>
          <a:p>
            <a:pPr marL="320675" indent="-320675"/>
            <a:r>
              <a:rPr lang="en-US" dirty="0"/>
              <a:t>Signals to be transmitted: </a:t>
            </a:r>
          </a:p>
          <a:p>
            <a:pPr marL="623888" lvl="1" indent="-266700"/>
            <a:r>
              <a:rPr lang="en-US" dirty="0"/>
              <a:t>Slow-control signals and </a:t>
            </a:r>
            <a:r>
              <a:rPr lang="en-US" dirty="0" err="1"/>
              <a:t>serial_out</a:t>
            </a:r>
            <a:r>
              <a:rPr lang="en-US" dirty="0"/>
              <a:t> signals from the TPX4.</a:t>
            </a:r>
          </a:p>
          <a:p>
            <a:pPr marL="320675" indent="-320675"/>
            <a:r>
              <a:rPr lang="en-US" dirty="0"/>
              <a:t>Three possible modes:</a:t>
            </a:r>
          </a:p>
          <a:p>
            <a:pPr marL="623888" lvl="1" indent="-266700"/>
            <a:r>
              <a:rPr lang="en-US" b="1" dirty="0"/>
              <a:t>Standard: </a:t>
            </a:r>
            <a:r>
              <a:rPr lang="en-US" dirty="0"/>
              <a:t>3840 Mbit/s (~58 </a:t>
            </a:r>
            <a:r>
              <a:rPr lang="en-US" dirty="0" err="1"/>
              <a:t>MEvent</a:t>
            </a:r>
            <a:r>
              <a:rPr lang="en-US" dirty="0"/>
              <a:t>/s):</a:t>
            </a:r>
          </a:p>
          <a:p>
            <a:pPr marL="898525" lvl="2" indent="-274638"/>
            <a:r>
              <a:rPr lang="en-US" dirty="0"/>
              <a:t>4 BLM per Back-end</a:t>
            </a:r>
          </a:p>
          <a:p>
            <a:pPr marL="623888" lvl="1" indent="-266700"/>
            <a:r>
              <a:rPr lang="en-US" b="1" dirty="0"/>
              <a:t>Fast: </a:t>
            </a:r>
            <a:r>
              <a:rPr lang="en-US" dirty="0"/>
              <a:t>10240 Mbit/s (~155 </a:t>
            </a:r>
            <a:r>
              <a:rPr lang="en-US" dirty="0" err="1"/>
              <a:t>MEvent</a:t>
            </a:r>
            <a:r>
              <a:rPr lang="en-US" dirty="0"/>
              <a:t>/s):</a:t>
            </a:r>
          </a:p>
          <a:p>
            <a:pPr marL="898525" lvl="2" indent="-274638"/>
            <a:r>
              <a:rPr lang="en-US" dirty="0"/>
              <a:t>1 BLM per Back-end</a:t>
            </a:r>
          </a:p>
          <a:p>
            <a:pPr marL="623888" lvl="1" indent="-266700"/>
            <a:r>
              <a:rPr lang="en-US" b="1" dirty="0"/>
              <a:t>Double-fast: </a:t>
            </a:r>
            <a:r>
              <a:rPr lang="en-US" dirty="0"/>
              <a:t>20480 Mbit/s (~310 </a:t>
            </a:r>
            <a:r>
              <a:rPr lang="en-US" dirty="0" err="1"/>
              <a:t>MEvent</a:t>
            </a:r>
            <a:r>
              <a:rPr lang="en-US" dirty="0"/>
              <a:t>/s).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E1CF8-82C7-3043-553B-F80C1FE584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C5045-48A9-CFA4-DEE3-8F12F181C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DF9B2-D08F-5B88-29BF-91960453A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AE017E-B288-D7D0-3F0A-D9E548C3C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8888" y="521020"/>
            <a:ext cx="3479104" cy="38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24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31775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22843</TotalTime>
  <Words>327</Words>
  <Application>Microsoft Office PowerPoint</Application>
  <PresentationFormat>On-screen Show (16:9)</PresentationFormat>
  <Paragraphs>59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CERNCorporate16-9</vt:lpstr>
      <vt:lpstr>Timepix BLM</vt:lpstr>
      <vt:lpstr>Project goal</vt:lpstr>
      <vt:lpstr>TPX3-BLM</vt:lpstr>
      <vt:lpstr>TPX3 vs TPX4</vt:lpstr>
      <vt:lpstr>TPX4-BLM</vt:lpstr>
      <vt:lpstr>Architecture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BIPXL MPSoC Readout</dc:title>
  <dc:subject>SoC Workshop</dc:subject>
  <dc:creator>Gabriela Cabrera Castellano</dc:creator>
  <cp:lastModifiedBy>Gabriela Cabrera Castellano</cp:lastModifiedBy>
  <cp:revision>272</cp:revision>
  <dcterms:created xsi:type="dcterms:W3CDTF">2023-08-18T07:02:04Z</dcterms:created>
  <dcterms:modified xsi:type="dcterms:W3CDTF">2023-11-24T07:28:00Z</dcterms:modified>
</cp:coreProperties>
</file>