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8" r:id="rId4"/>
    <p:sldId id="263" r:id="rId5"/>
    <p:sldId id="264" r:id="rId6"/>
    <p:sldId id="265" r:id="rId7"/>
    <p:sldId id="266" r:id="rId8"/>
    <p:sldId id="267" r:id="rId9"/>
    <p:sldId id="269" r:id="rId10"/>
    <p:sldId id="273" r:id="rId11"/>
    <p:sldId id="270" r:id="rId12"/>
    <p:sldId id="271" r:id="rId13"/>
    <p:sldId id="274" r:id="rId14"/>
    <p:sldId id="275" r:id="rId15"/>
    <p:sldId id="277" r:id="rId16"/>
    <p:sldId id="276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wen.hamish.maclean" initials="e" lastIdx="1" clrIdx="0">
    <p:extLst>
      <p:ext uri="{19B8F6BF-5375-455C-9EA6-DF929625EA0E}">
        <p15:presenceInfo xmlns:p15="http://schemas.microsoft.com/office/powerpoint/2012/main" userId="ewen.hamish.macle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A944A-EF9D-342B-96AB-26ACA9A06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9C3B9-2A68-2D62-B921-5A92E907B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4A773-53D8-A4EB-360B-AAEE3767B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3369B-0C57-FCEC-EE37-D59D7738C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74B46-E881-D35D-3DE9-BA81EEF45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46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3AEE4-FFF5-2CE9-5C8A-7D2F45C13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FD601D-CF07-8815-BD41-C26D881AD4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998B5-E0D2-0A3B-85BE-D522A6143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AE0E4-283E-51A5-5A6F-358F1AA2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C212C-5258-5357-EE30-748BD6E49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79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F82D6C-510F-B4DF-560E-8466A06B5B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7ADAF1-E232-229F-F6B8-DF4BAE79AD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86AFD-565C-E214-5462-DA6D5B5CC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9323E-830C-70D4-8321-0793151CD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25111-B012-3993-52EF-B836071A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999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C58E0-5943-7A23-D6BC-93CD71D91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6A626-C9F7-20B9-F4B2-660AA2984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3AB1D0-C911-0635-36EA-5B3A03584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6808A-9B16-FE21-2412-6DE34479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FD2DD-E90E-3491-5521-C8EF9A030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528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EC61A-8BF4-CA2F-B78A-EFB1CB8BF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D13EDD-C2A8-EC53-EDA2-262CCEB00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1C684-B3FA-7636-D242-FF3B6A24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16265-BFC6-2E52-1F26-60A199A05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59BB7-BEC3-CFC3-F39C-4E1F0B5F1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313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3DF5A-FD5E-6ACA-27BD-7FB9AE3A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13702-B5F2-6763-187F-613C747A4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342A6C-27AE-7E79-9816-6BE43DB21D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F1796-43C0-E19E-9DD5-8F4DEDA44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50B33E-0FBB-5F75-B6CC-6EB742B1B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BED2E6-52E4-8FB4-626D-EE67FAC58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98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A7601-C5FB-C15D-4ADF-8092809C4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160D49-4FEE-548A-1F57-3D5228598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407D67-A2CF-B5AD-15D9-681A7ACBFE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BBD377-DC7F-C945-0D15-E078077BF5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562F50-4A36-4EF7-466A-B0D8B6DCA6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6F9ECD-89C9-CA1B-6970-02377093F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859108-3D37-3751-1E52-93DCCD61F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D46D28-408D-E39E-E241-933A4E353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65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0CB4D-9623-8F6B-A4CD-8B7E5FF7C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52C790-FFEA-24FD-DC7D-9EBC7BD6D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2CB0F-76D3-1126-25C9-FC8FAEC08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1B65A5-0CC6-582A-91C8-B36EC6F41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18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0E47EF-68A0-AFC0-1832-96429573B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65F1B6-C385-A7F4-D1F8-FEA74B897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E53B68-A9FD-5B76-C498-BAD4C3D6C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377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9887C-32E5-0D73-A666-975B6C5B0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A9925-7490-6197-658E-D29DF14367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63A210-585E-6C94-6046-1B33DCA868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72BDE0-0976-504F-E580-416FE83CC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047580-BD4C-F1B5-187A-14DB0DD74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B4765C-CA51-AF3E-5374-0415C627C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56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B9247-C966-C012-768A-10E03EC56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DAD777-978D-AEB5-D4AB-75C7F91BB4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44550E-ACDE-B7DB-3AE8-EA432D56A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619A1-2241-0973-EFA7-723198477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0BA9F4-7B11-5C33-4509-06D22A898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08A6DA-4EA9-22D3-0F39-1BE0F0ABF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67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7956F8-EECC-B276-A8AA-1A64F4523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53A830-D932-AD23-A352-C46FD028B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CCB65-69C2-3DD2-8E6F-024A79F550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26B22-35CF-4172-83EE-8E852DCD336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714EB-52DE-D25E-CE17-464FE4C384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DC721-A277-9D01-1A95-D9765F1D13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EEEDF-5CCA-47A4-B03B-1AE010262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54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31D6771-35E6-002A-72EC-F9CB5267CAAC}"/>
              </a:ext>
            </a:extLst>
          </p:cNvPr>
          <p:cNvSpPr txBox="1"/>
          <p:nvPr/>
        </p:nvSpPr>
        <p:spPr>
          <a:xfrm>
            <a:off x="463522" y="593123"/>
            <a:ext cx="5980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Eva Holzer – FT experiments feedback</a:t>
            </a:r>
          </a:p>
          <a:p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b="1" dirty="0">
                <a:solidFill>
                  <a:srgbClr val="FF0000"/>
                </a:solidFill>
              </a:rPr>
              <a:t>Lots of research highlights from injectors FT program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91D16B-E389-FDF4-D35F-A524BEA65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06" y="1624485"/>
            <a:ext cx="3978960" cy="17834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6385271-A78F-29F4-A569-B9FDDB343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15" y="1370237"/>
            <a:ext cx="4760148" cy="25631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9BAA500-DA87-C759-8142-552BE53BEA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5632" y="671036"/>
            <a:ext cx="2536468" cy="344170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7AB9BFA-D0E8-E24B-6508-5A6893A023D7}"/>
              </a:ext>
            </a:extLst>
          </p:cNvPr>
          <p:cNvSpPr txBox="1"/>
          <p:nvPr/>
        </p:nvSpPr>
        <p:spPr>
          <a:xfrm>
            <a:off x="217479" y="4222256"/>
            <a:ext cx="1164023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Probably main feed-back points concerned better communication between users/control 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Desire for better planning / advance warning around beam-stops / LHC filling to allow users to schedule interventions in shadow of accelerator downtime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Particularly critical for detector R&amp;D programs where can’t benefit from increased intensity / only figure of merit is shots on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General desire for better stability of beam-conditions (e.g. shot-to-shot for AD/ELENA, day-to-day variations in beam parameters affecting AWAKE, variation in beam-</a:t>
            </a:r>
            <a:r>
              <a:rPr lang="en-GB" sz="1400" b="1" dirty="0" err="1"/>
              <a:t>centering</a:t>
            </a:r>
            <a:r>
              <a:rPr lang="en-GB" sz="1400" b="1" dirty="0"/>
              <a:t> for T8)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</a:rPr>
              <a:t>Overall however many improvements to injectors deliver in 2022 vs 2023! Experiments very grateful</a:t>
            </a:r>
          </a:p>
        </p:txBody>
      </p:sp>
    </p:spTree>
    <p:extLst>
      <p:ext uri="{BB962C8B-B14F-4D97-AF65-F5344CB8AC3E}">
        <p14:creationId xmlns:p14="http://schemas.microsoft.com/office/powerpoint/2010/main" val="1441255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0B13D0D-8225-8E80-418D-4879EE6C7597}"/>
              </a:ext>
            </a:extLst>
          </p:cNvPr>
          <p:cNvSpPr txBox="1"/>
          <p:nvPr/>
        </p:nvSpPr>
        <p:spPr>
          <a:xfrm>
            <a:off x="176622" y="515452"/>
            <a:ext cx="809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David Nisbet – LHC commissioning overview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6B7D6D-DD10-82BF-1896-8BFC76AEB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1999" y="643452"/>
            <a:ext cx="3839832" cy="257002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18BCBBB-341D-4C2C-1148-7E749E8F6F1C}"/>
              </a:ext>
            </a:extLst>
          </p:cNvPr>
          <p:cNvSpPr txBox="1"/>
          <p:nvPr/>
        </p:nvSpPr>
        <p:spPr>
          <a:xfrm>
            <a:off x="710022" y="828118"/>
            <a:ext cx="8748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OMC took less time than collimation for 2023 commissioning (12% in 2022)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11F83E9-7E14-1EA5-95C4-F461D4473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00" y="1719914"/>
            <a:ext cx="8378132" cy="2272966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6104BC5-2C03-9C32-00E4-7ED16B128E41}"/>
              </a:ext>
            </a:extLst>
          </p:cNvPr>
          <p:cNvSpPr txBox="1"/>
          <p:nvPr/>
        </p:nvSpPr>
        <p:spPr>
          <a:xfrm>
            <a:off x="420462" y="1305083"/>
            <a:ext cx="8748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</a:rPr>
              <a:t>But still did the most night shifts!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DC82678-D4F4-A9B2-338B-F84E3A39EB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70" y="4167918"/>
            <a:ext cx="5245818" cy="2560541"/>
          </a:xfrm>
          <a:prstGeom prst="rect">
            <a:avLst/>
          </a:prstGeom>
          <a:ln w="34925">
            <a:solidFill>
              <a:srgbClr val="0070C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A44EF74-8A1D-359A-511B-E6CFB506C1AF}"/>
              </a:ext>
            </a:extLst>
          </p:cNvPr>
          <p:cNvSpPr txBox="1"/>
          <p:nvPr/>
        </p:nvSpPr>
        <p:spPr>
          <a:xfrm>
            <a:off x="5828958" y="4125034"/>
            <a:ext cx="5821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</a:rPr>
              <a:t>Several talks pointed to automation of OMC activities to improve efficiency of commissioning/operation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86E81AA-360F-CA9A-9029-4102BF9DE8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9203" y="4928733"/>
            <a:ext cx="6011227" cy="15900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B66A71F-240A-7E9C-C594-C412F756F6DF}"/>
              </a:ext>
            </a:extLst>
          </p:cNvPr>
          <p:cNvSpPr txBox="1"/>
          <p:nvPr/>
        </p:nvSpPr>
        <p:spPr>
          <a:xfrm>
            <a:off x="7356520" y="4771365"/>
            <a:ext cx="4564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Kevin Li – How to improve commissioning</a:t>
            </a: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58508ED0-1521-8810-D922-A44DB961EA52}"/>
              </a:ext>
            </a:extLst>
          </p:cNvPr>
          <p:cNvSpPr/>
          <p:nvPr/>
        </p:nvSpPr>
        <p:spPr>
          <a:xfrm rot="19079597">
            <a:off x="6715093" y="4727328"/>
            <a:ext cx="579224" cy="1233984"/>
          </a:xfrm>
          <a:prstGeom prst="downArrow">
            <a:avLst/>
          </a:prstGeom>
          <a:solidFill>
            <a:srgbClr val="FF0000"/>
          </a:solidFill>
          <a:ln w="793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056CCE78-247A-2B79-3054-19127FB9C689}"/>
              </a:ext>
            </a:extLst>
          </p:cNvPr>
          <p:cNvSpPr/>
          <p:nvPr/>
        </p:nvSpPr>
        <p:spPr>
          <a:xfrm rot="3044688">
            <a:off x="4524214" y="4110741"/>
            <a:ext cx="579224" cy="2573944"/>
          </a:xfrm>
          <a:prstGeom prst="downArrow">
            <a:avLst/>
          </a:prstGeom>
          <a:solidFill>
            <a:srgbClr val="FF0000"/>
          </a:solidFill>
          <a:ln w="793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785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ACCB526-B446-4A83-A9FC-6AF87C383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522186"/>
            <a:ext cx="6030151" cy="33919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C9113F-0727-02D4-E990-9A201845AC77}"/>
              </a:ext>
            </a:extLst>
          </p:cNvPr>
          <p:cNvSpPr txBox="1"/>
          <p:nvPr/>
        </p:nvSpPr>
        <p:spPr>
          <a:xfrm>
            <a:off x="115330" y="515452"/>
            <a:ext cx="541857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Matteo </a:t>
            </a:r>
            <a:r>
              <a:rPr lang="en-GB" i="1" dirty="0" err="1">
                <a:solidFill>
                  <a:srgbClr val="FF0000"/>
                </a:solidFill>
              </a:rPr>
              <a:t>Solfaroli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i="1" dirty="0" err="1">
                <a:solidFill>
                  <a:srgbClr val="FF0000"/>
                </a:solidFill>
              </a:rPr>
              <a:t>Camillocci</a:t>
            </a:r>
            <a:r>
              <a:rPr lang="en-GB" i="1" dirty="0">
                <a:solidFill>
                  <a:srgbClr val="FF0000"/>
                </a:solidFill>
              </a:rPr>
              <a:t> – summary of LHC operation</a:t>
            </a:r>
          </a:p>
          <a:p>
            <a:r>
              <a:rPr lang="en-GB" sz="300" i="1" dirty="0">
                <a:solidFill>
                  <a:srgbClr val="FF0000"/>
                </a:solidFill>
              </a:rPr>
              <a:t> </a:t>
            </a:r>
            <a:endParaRPr lang="en-GB" i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Overview of the many issues faced by LHC in 2023</a:t>
            </a:r>
          </a:p>
          <a:p>
            <a:endParaRPr lang="en-GB" sz="14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Once commissioning was complete best production period in July gave excellent rate of delivered </a:t>
            </a:r>
            <a:r>
              <a:rPr lang="en-GB" sz="14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int.lumi</a:t>
            </a:r>
            <a:endParaRPr lang="en-GB" sz="14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GB" sz="14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If had been able to return to pp operation after ITL8 bellow repair would still have been very close to target </a:t>
            </a:r>
            <a:r>
              <a:rPr lang="en-GB" sz="14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lumi</a:t>
            </a: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 75[fb-1]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4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In spite of issues more data delivered in 2023 than 2022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025FC8D-B4C8-EFD6-2DE1-136D0BB95F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59"/>
          <a:stretch/>
        </p:blipFill>
        <p:spPr>
          <a:xfrm>
            <a:off x="101644" y="3071517"/>
            <a:ext cx="6440435" cy="368761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72721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0986047-39B5-1EC0-FA67-B59EBB98EAF9}"/>
              </a:ext>
            </a:extLst>
          </p:cNvPr>
          <p:cNvSpPr txBox="1"/>
          <p:nvPr/>
        </p:nvSpPr>
        <p:spPr>
          <a:xfrm>
            <a:off x="115330" y="515452"/>
            <a:ext cx="541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Lukas </a:t>
            </a:r>
            <a:r>
              <a:rPr lang="en-GB" i="1" dirty="0" err="1">
                <a:solidFill>
                  <a:srgbClr val="FF0000"/>
                </a:solidFill>
              </a:rPr>
              <a:t>Felsberger</a:t>
            </a:r>
            <a:r>
              <a:rPr lang="en-GB" i="1" dirty="0">
                <a:solidFill>
                  <a:srgbClr val="FF0000"/>
                </a:solidFill>
              </a:rPr>
              <a:t>: </a:t>
            </a:r>
            <a:r>
              <a:rPr lang="en-GB" b="1" i="1" dirty="0">
                <a:solidFill>
                  <a:srgbClr val="002060"/>
                </a:solidFill>
              </a:rPr>
              <a:t>LHC – is it falling apart?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F32E37-36A6-A211-39F6-55C170D65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70" y="1209121"/>
            <a:ext cx="3599751" cy="2338692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3919081-8BD8-01F5-2001-EEE8C15B7C67}"/>
              </a:ext>
            </a:extLst>
          </p:cNvPr>
          <p:cNvSpPr txBox="1"/>
          <p:nvPr/>
        </p:nvSpPr>
        <p:spPr>
          <a:xfrm>
            <a:off x="115330" y="855517"/>
            <a:ext cx="4672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Number of lost days of OP appear to increase in Run3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92AC34-69F5-946B-A2CE-2E1E5DA7D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704" y="1087423"/>
            <a:ext cx="4014236" cy="2538343"/>
          </a:xfrm>
          <a:prstGeom prst="rect">
            <a:avLst/>
          </a:prstGeom>
          <a:ln w="31750">
            <a:solidFill>
              <a:schemeClr val="accent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37BB766-4FE6-5B3B-6E75-37A5488F1073}"/>
              </a:ext>
            </a:extLst>
          </p:cNvPr>
          <p:cNvSpPr txBox="1"/>
          <p:nvPr/>
        </p:nvSpPr>
        <p:spPr>
          <a:xfrm>
            <a:off x="5490852" y="518449"/>
            <a:ext cx="7073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In practice Run3 LHC downtime dominated by small number of long faults &gt; 1day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In 2023 5 faults contributed 60% of the down-time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3304CF-920C-190E-2B54-435C27F3E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089" y="4247869"/>
            <a:ext cx="10010568" cy="257987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AE29B74-C232-6370-7E9C-B00D5B52070A}"/>
              </a:ext>
            </a:extLst>
          </p:cNvPr>
          <p:cNvSpPr txBox="1"/>
          <p:nvPr/>
        </p:nvSpPr>
        <p:spPr>
          <a:xfrm>
            <a:off x="495169" y="3785897"/>
            <a:ext cx="10822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Not simply a case of LHC aging – some faults associated with age but also non-conformity and inadequate specifications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87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ED76108-E4AF-1969-C2D6-4117534E4FA8}"/>
              </a:ext>
            </a:extLst>
          </p:cNvPr>
          <p:cNvSpPr txBox="1"/>
          <p:nvPr/>
        </p:nvSpPr>
        <p:spPr>
          <a:xfrm>
            <a:off x="119442" y="589592"/>
            <a:ext cx="5917514" cy="1946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Calum Sharp: Limitations from TDIS and other STI equipment</a:t>
            </a:r>
          </a:p>
          <a:p>
            <a:r>
              <a:rPr lang="en-GB" sz="1100" i="1" dirty="0">
                <a:solidFill>
                  <a:srgbClr val="FF0000"/>
                </a:solidFill>
              </a:rPr>
              <a:t> </a:t>
            </a:r>
            <a:endParaRPr lang="en-GB" i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TDIS bellow vacuum leak caused by mis-specification</a:t>
            </a:r>
          </a:p>
          <a:p>
            <a:r>
              <a:rPr lang="en-GB" sz="105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Spare TDIS (with bad bellows) to be installed in YETS. </a:t>
            </a:r>
          </a:p>
          <a:p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    Aim is to have compliant spares by summer 2024</a:t>
            </a:r>
          </a:p>
          <a:p>
            <a:r>
              <a:rPr lang="en-GB" sz="8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No bunch intensity limitation due to TDIS bellow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6771E7-6CB4-5528-8A98-4492D50FB7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29" r="1302" b="8513"/>
          <a:stretch/>
        </p:blipFill>
        <p:spPr>
          <a:xfrm>
            <a:off x="6096000" y="490738"/>
            <a:ext cx="6036956" cy="32304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2EF29B-1EA0-2EDF-E2C7-7DAAD4451CA9}"/>
              </a:ext>
            </a:extLst>
          </p:cNvPr>
          <p:cNvSpPr txBox="1"/>
          <p:nvPr/>
        </p:nvSpPr>
        <p:spPr>
          <a:xfrm>
            <a:off x="119442" y="2536279"/>
            <a:ext cx="6036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002060"/>
                </a:solidFill>
              </a:rPr>
              <a:t>Cycling of TDIS jaws to be avoided if unnecessary!!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b="1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002060"/>
                </a:solidFill>
              </a:rPr>
              <a:t>So we have a clear motivation to request leaving TDIS at parking during optics commissioning and MD (as in Run1)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35501F-1D59-EE4D-449F-D532BCFD7E2E}"/>
              </a:ext>
            </a:extLst>
          </p:cNvPr>
          <p:cNvSpPr/>
          <p:nvPr/>
        </p:nvSpPr>
        <p:spPr>
          <a:xfrm>
            <a:off x="148964" y="3081586"/>
            <a:ext cx="5917514" cy="694828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C56736C-2FF2-3318-AD1D-F17C2CFAE1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220"/>
          <a:stretch/>
        </p:blipFill>
        <p:spPr>
          <a:xfrm>
            <a:off x="6767430" y="3970424"/>
            <a:ext cx="5110439" cy="2638341"/>
          </a:xfrm>
          <a:prstGeom prst="rect">
            <a:avLst/>
          </a:prstGeom>
          <a:ln w="53975">
            <a:solidFill>
              <a:schemeClr val="accent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A7C37B1-D6BD-7422-94E9-65A10E5EE51B}"/>
              </a:ext>
            </a:extLst>
          </p:cNvPr>
          <p:cNvSpPr txBox="1"/>
          <p:nvPr/>
        </p:nvSpPr>
        <p:spPr>
          <a:xfrm>
            <a:off x="101147" y="4428631"/>
            <a:ext cx="65146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 Another issue with anomalous high temperature signals in TDIS</a:t>
            </a:r>
          </a:p>
          <a:p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Unclear if real heating or measurement issue. But interlock on temperature remains until spares available in summer 2024</a:t>
            </a:r>
          </a:p>
          <a:p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Implication for filling / bunch intensity still to be determined</a:t>
            </a:r>
          </a:p>
          <a:p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     (some discussion that might limit bunch intensity to 1.6 until</a:t>
            </a:r>
          </a:p>
          <a:p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      spares ready?)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757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E0CEB6A-8348-CB44-152A-2FA2B25E59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7"/>
          <a:stretch/>
        </p:blipFill>
        <p:spPr>
          <a:xfrm>
            <a:off x="216944" y="1150066"/>
            <a:ext cx="6561660" cy="375194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DC56DA3-814E-8D6F-6D04-D88F1DDD2A01}"/>
              </a:ext>
            </a:extLst>
          </p:cNvPr>
          <p:cNvSpPr txBox="1"/>
          <p:nvPr/>
        </p:nvSpPr>
        <p:spPr>
          <a:xfrm>
            <a:off x="108472" y="515452"/>
            <a:ext cx="667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Laurent </a:t>
            </a:r>
            <a:r>
              <a:rPr lang="en-GB" i="1" dirty="0" err="1">
                <a:solidFill>
                  <a:srgbClr val="FF0000"/>
                </a:solidFill>
              </a:rPr>
              <a:t>Delprat</a:t>
            </a:r>
            <a:r>
              <a:rPr lang="en-GB" i="1" dirty="0">
                <a:solidFill>
                  <a:srgbClr val="FF0000"/>
                </a:solidFill>
              </a:rPr>
              <a:t>: </a:t>
            </a:r>
            <a:r>
              <a:rPr lang="en-GB" i="1" dirty="0" err="1">
                <a:solidFill>
                  <a:srgbClr val="FF0000"/>
                </a:solidFill>
              </a:rPr>
              <a:t>ecloud</a:t>
            </a:r>
            <a:r>
              <a:rPr lang="en-GB" i="1" dirty="0">
                <a:solidFill>
                  <a:srgbClr val="FF0000"/>
                </a:solidFill>
              </a:rPr>
              <a:t> impact on LHC </a:t>
            </a:r>
            <a:r>
              <a:rPr lang="en-GB" i="1" dirty="0" err="1">
                <a:solidFill>
                  <a:srgbClr val="FF0000"/>
                </a:solidFill>
              </a:rPr>
              <a:t>cryo</a:t>
            </a:r>
            <a:endParaRPr lang="en-GB" i="1" dirty="0">
              <a:solidFill>
                <a:srgbClr val="FF0000"/>
              </a:solidFill>
            </a:endParaRPr>
          </a:p>
          <a:p>
            <a:r>
              <a:rPr lang="en-GB" b="1" i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Rebalancing of </a:t>
            </a:r>
            <a:r>
              <a:rPr lang="en-GB" b="1" dirty="0" err="1">
                <a:solidFill>
                  <a:srgbClr val="FF0000"/>
                </a:solidFill>
                <a:sym typeface="Wingdings" panose="05000000000000000000" pitchFamily="2" charset="2"/>
              </a:rPr>
              <a:t>cryo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capacity should give more margin for 2023!!!</a:t>
            </a:r>
            <a:endParaRPr lang="en-GB" b="1" i="1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8E778C5-504C-ECF0-C027-416740C5C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852" y="2466974"/>
            <a:ext cx="5509260" cy="413194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1769C8-03D4-A602-074B-BB8DED68FD97}"/>
              </a:ext>
            </a:extLst>
          </p:cNvPr>
          <p:cNvSpPr txBox="1"/>
          <p:nvPr/>
        </p:nvSpPr>
        <p:spPr>
          <a:xfrm>
            <a:off x="6778604" y="1495888"/>
            <a:ext cx="4849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Konstantinos </a:t>
            </a:r>
            <a:r>
              <a:rPr lang="en-GB" i="1" dirty="0" err="1">
                <a:solidFill>
                  <a:srgbClr val="FF0000"/>
                </a:solidFill>
              </a:rPr>
              <a:t>Paraschou</a:t>
            </a:r>
            <a:r>
              <a:rPr lang="en-GB" i="1" dirty="0">
                <a:solidFill>
                  <a:srgbClr val="FF0000"/>
                </a:solidFill>
              </a:rPr>
              <a:t>: </a:t>
            </a:r>
            <a:r>
              <a:rPr lang="en-GB" i="1" dirty="0" err="1">
                <a:solidFill>
                  <a:srgbClr val="FF0000"/>
                </a:solidFill>
              </a:rPr>
              <a:t>ecloud</a:t>
            </a:r>
            <a:r>
              <a:rPr lang="en-GB" i="1" dirty="0">
                <a:solidFill>
                  <a:srgbClr val="FF0000"/>
                </a:solidFill>
              </a:rPr>
              <a:t> in LHC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Increased </a:t>
            </a:r>
            <a:r>
              <a:rPr lang="en-GB" b="1" dirty="0" err="1">
                <a:solidFill>
                  <a:srgbClr val="FF0000"/>
                </a:solidFill>
                <a:sym typeface="Wingdings" panose="05000000000000000000" pitchFamily="2" charset="2"/>
              </a:rPr>
              <a:t>cryo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margin could potentially allow </a:t>
            </a:r>
          </a:p>
          <a:p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    return to pure 25ns at 1.8p/b !!!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445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C6717C2-C234-FF8F-41FC-EDB7F36928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56"/>
          <a:stretch/>
        </p:blipFill>
        <p:spPr>
          <a:xfrm>
            <a:off x="7819017" y="515452"/>
            <a:ext cx="4111980" cy="285534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9D1F3D1-51BB-79D8-C78B-0B72B9F5BCC7}"/>
              </a:ext>
            </a:extLst>
          </p:cNvPr>
          <p:cNvSpPr txBox="1"/>
          <p:nvPr/>
        </p:nvSpPr>
        <p:spPr>
          <a:xfrm>
            <a:off x="71267" y="515452"/>
            <a:ext cx="79373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Stephane </a:t>
            </a:r>
            <a:r>
              <a:rPr lang="en-GB" i="1" dirty="0" err="1">
                <a:solidFill>
                  <a:srgbClr val="FF0000"/>
                </a:solidFill>
              </a:rPr>
              <a:t>Fartoukh</a:t>
            </a:r>
            <a:r>
              <a:rPr lang="en-GB" i="1" dirty="0">
                <a:solidFill>
                  <a:srgbClr val="FF0000"/>
                </a:solidFill>
              </a:rPr>
              <a:t>: RP optics options for 2024 and beyond</a:t>
            </a:r>
          </a:p>
          <a:p>
            <a:endParaRPr lang="en-GB" i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IP1/IP5 triplet lifetime limited by radiation dose received from experiments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Problem can be alleviated for Run3 by use of new reversed polarity (RP) optics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Several options for implementation – no RP/Full RP in 24/25</a:t>
            </a:r>
          </a:p>
          <a:p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                                                                      - partial RP / Full RP in 24/25</a:t>
            </a:r>
          </a:p>
          <a:p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b="1" dirty="0">
                <a:solidFill>
                  <a:srgbClr val="002060"/>
                </a:solidFill>
                <a:sym typeface="Wingdings" panose="05000000000000000000" pitchFamily="2" charset="2"/>
              </a:rPr>
              <a:t>Partial RP in 2024 is safest option in case of extension of run into 2026!</a:t>
            </a: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335036-C3CE-8464-A534-433C979ED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145" y="3487204"/>
            <a:ext cx="5798564" cy="3259204"/>
          </a:xfrm>
          <a:prstGeom prst="rect">
            <a:avLst/>
          </a:prstGeom>
          <a:ln w="44450">
            <a:solidFill>
              <a:srgbClr val="00206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D76660-0B17-7366-0A14-B3988EA7B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293" y="3487204"/>
            <a:ext cx="5801483" cy="3259204"/>
          </a:xfrm>
          <a:prstGeom prst="rect">
            <a:avLst/>
          </a:prstGeom>
          <a:ln w="6032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181421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536C2C6-659C-7AD8-8056-BBA17CAE00E7}"/>
              </a:ext>
            </a:extLst>
          </p:cNvPr>
          <p:cNvSpPr txBox="1"/>
          <p:nvPr/>
        </p:nvSpPr>
        <p:spPr>
          <a:xfrm>
            <a:off x="71268" y="515452"/>
            <a:ext cx="772399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Tobias Persson: 2023 OP experience + view for 2024</a:t>
            </a:r>
          </a:p>
          <a:p>
            <a:r>
              <a:rPr lang="en-GB" sz="200" i="1" dirty="0">
                <a:solidFill>
                  <a:srgbClr val="FF0000"/>
                </a:solidFill>
              </a:rPr>
              <a:t> </a:t>
            </a:r>
            <a:endParaRPr lang="en-GB" i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Highlighted lifetime improvement coming from new injection optics in 2023</a:t>
            </a:r>
          </a:p>
          <a:p>
            <a:r>
              <a:rPr lang="en-GB" sz="9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Proposed several minor changes to cycle which could deliver improvement to delivered Lumi in case no RP option is taken in 2024 </a:t>
            </a:r>
          </a:p>
          <a:p>
            <a:r>
              <a:rPr lang="en-GB" sz="9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Parallel </a:t>
            </a:r>
            <a:r>
              <a:rPr lang="en-GB" b="1" dirty="0" err="1">
                <a:solidFill>
                  <a:srgbClr val="FF0000"/>
                </a:solidFill>
                <a:sym typeface="Wingdings" panose="05000000000000000000" pitchFamily="2" charset="2"/>
              </a:rPr>
              <a:t>LHCb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rotation, and additional squeeze to 30/20cm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15A474-02F6-3C46-951B-D7B7A64AB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0070" y="604896"/>
            <a:ext cx="3288030" cy="22217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AF8492-5921-FF67-5BB6-3AF1634E6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452" y="2522220"/>
            <a:ext cx="3886916" cy="40963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CA8647-02C2-0D6C-451B-95B95CFBF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0273" y="2946368"/>
            <a:ext cx="6528428" cy="367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228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961A944-3747-E483-032A-F30B4305B089}"/>
              </a:ext>
            </a:extLst>
          </p:cNvPr>
          <p:cNvSpPr txBox="1"/>
          <p:nvPr/>
        </p:nvSpPr>
        <p:spPr>
          <a:xfrm>
            <a:off x="7121090" y="1887248"/>
            <a:ext cx="47767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i="1" dirty="0">
                <a:solidFill>
                  <a:srgbClr val="002060"/>
                </a:solidFill>
              </a:rPr>
              <a:t>Merry Christmas!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435C399-237E-EA51-DA3A-551B9DAB6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46" y="557972"/>
            <a:ext cx="6915244" cy="6227248"/>
          </a:xfrm>
          <a:prstGeom prst="rect">
            <a:avLst/>
          </a:prstGeom>
        </p:spPr>
      </p:pic>
      <p:pic>
        <p:nvPicPr>
          <p:cNvPr id="13" name="Graphic 12" descr="Snowflake">
            <a:extLst>
              <a:ext uri="{FF2B5EF4-FFF2-40B4-BE49-F238E27FC236}">
                <a16:creationId xmlns:a16="http://schemas.microsoft.com/office/drawing/2014/main" id="{6B2751F5-0DFF-D29B-E944-5BA310A0B9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17270" y="1495473"/>
            <a:ext cx="914400" cy="914400"/>
          </a:xfrm>
          <a:prstGeom prst="rect">
            <a:avLst/>
          </a:prstGeom>
        </p:spPr>
      </p:pic>
      <p:pic>
        <p:nvPicPr>
          <p:cNvPr id="19" name="Graphic 18" descr="Snowflake">
            <a:extLst>
              <a:ext uri="{FF2B5EF4-FFF2-40B4-BE49-F238E27FC236}">
                <a16:creationId xmlns:a16="http://schemas.microsoft.com/office/drawing/2014/main" id="{DDB5692F-F5E5-1C4A-7453-53239708DA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82648" y="1219392"/>
            <a:ext cx="914400" cy="914400"/>
          </a:xfrm>
          <a:prstGeom prst="rect">
            <a:avLst/>
          </a:prstGeom>
        </p:spPr>
      </p:pic>
      <p:pic>
        <p:nvPicPr>
          <p:cNvPr id="20" name="Graphic 19" descr="Snowflake">
            <a:extLst>
              <a:ext uri="{FF2B5EF4-FFF2-40B4-BE49-F238E27FC236}">
                <a16:creationId xmlns:a16="http://schemas.microsoft.com/office/drawing/2014/main" id="{314F2CF7-9A2F-FD23-F6E5-5E5C336AD5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34340" y="586752"/>
            <a:ext cx="914400" cy="914400"/>
          </a:xfrm>
          <a:prstGeom prst="rect">
            <a:avLst/>
          </a:prstGeom>
        </p:spPr>
      </p:pic>
      <p:pic>
        <p:nvPicPr>
          <p:cNvPr id="21" name="Graphic 20" descr="Snowflake">
            <a:extLst>
              <a:ext uri="{FF2B5EF4-FFF2-40B4-BE49-F238E27FC236}">
                <a16:creationId xmlns:a16="http://schemas.microsoft.com/office/drawing/2014/main" id="{A2CB5275-0DA9-6FAA-2E6C-580C95E0C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78672" y="960496"/>
            <a:ext cx="914400" cy="914400"/>
          </a:xfrm>
          <a:prstGeom prst="rect">
            <a:avLst/>
          </a:prstGeom>
        </p:spPr>
      </p:pic>
      <p:pic>
        <p:nvPicPr>
          <p:cNvPr id="22" name="Graphic 21" descr="Snowflake">
            <a:extLst>
              <a:ext uri="{FF2B5EF4-FFF2-40B4-BE49-F238E27FC236}">
                <a16:creationId xmlns:a16="http://schemas.microsoft.com/office/drawing/2014/main" id="{1CC2B135-1ED8-CD5A-9299-9390A00FA3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59756" y="368815"/>
            <a:ext cx="914400" cy="914400"/>
          </a:xfrm>
          <a:prstGeom prst="rect">
            <a:avLst/>
          </a:prstGeom>
        </p:spPr>
      </p:pic>
      <p:pic>
        <p:nvPicPr>
          <p:cNvPr id="23" name="Graphic 22" descr="Snowflake">
            <a:extLst>
              <a:ext uri="{FF2B5EF4-FFF2-40B4-BE49-F238E27FC236}">
                <a16:creationId xmlns:a16="http://schemas.microsoft.com/office/drawing/2014/main" id="{37095578-6C88-8C3A-6F32-1DBAB3C6A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13365" y="2556706"/>
            <a:ext cx="914400" cy="914400"/>
          </a:xfrm>
          <a:prstGeom prst="rect">
            <a:avLst/>
          </a:prstGeom>
        </p:spPr>
      </p:pic>
      <p:pic>
        <p:nvPicPr>
          <p:cNvPr id="24" name="Graphic 23" descr="Snowflake">
            <a:extLst>
              <a:ext uri="{FF2B5EF4-FFF2-40B4-BE49-F238E27FC236}">
                <a16:creationId xmlns:a16="http://schemas.microsoft.com/office/drawing/2014/main" id="{DC993E10-A6DE-3C93-6D18-2B984B0BB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08800" y="5814048"/>
            <a:ext cx="914400" cy="914400"/>
          </a:xfrm>
          <a:prstGeom prst="rect">
            <a:avLst/>
          </a:prstGeom>
        </p:spPr>
      </p:pic>
      <p:pic>
        <p:nvPicPr>
          <p:cNvPr id="25" name="Graphic 24" descr="Snowflake">
            <a:extLst>
              <a:ext uri="{FF2B5EF4-FFF2-40B4-BE49-F238E27FC236}">
                <a16:creationId xmlns:a16="http://schemas.microsoft.com/office/drawing/2014/main" id="{35F1C618-C8D4-1DBA-F8CA-7E42FF384E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9006" y="4929449"/>
            <a:ext cx="914400" cy="914400"/>
          </a:xfrm>
          <a:prstGeom prst="rect">
            <a:avLst/>
          </a:prstGeom>
        </p:spPr>
      </p:pic>
      <p:pic>
        <p:nvPicPr>
          <p:cNvPr id="26" name="Graphic 25" descr="Snowflake">
            <a:extLst>
              <a:ext uri="{FF2B5EF4-FFF2-40B4-BE49-F238E27FC236}">
                <a16:creationId xmlns:a16="http://schemas.microsoft.com/office/drawing/2014/main" id="{895E2575-1C11-BAD7-7C65-3E82AED6B2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72884" y="5442936"/>
            <a:ext cx="914400" cy="914400"/>
          </a:xfrm>
          <a:prstGeom prst="rect">
            <a:avLst/>
          </a:prstGeom>
        </p:spPr>
      </p:pic>
      <p:pic>
        <p:nvPicPr>
          <p:cNvPr id="27" name="Graphic 26" descr="Snowflake">
            <a:extLst>
              <a:ext uri="{FF2B5EF4-FFF2-40B4-BE49-F238E27FC236}">
                <a16:creationId xmlns:a16="http://schemas.microsoft.com/office/drawing/2014/main" id="{3D1D60C9-B655-20D9-A756-5A451184AD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57771" y="5624441"/>
            <a:ext cx="914400" cy="914400"/>
          </a:xfrm>
          <a:prstGeom prst="rect">
            <a:avLst/>
          </a:prstGeom>
        </p:spPr>
      </p:pic>
      <p:pic>
        <p:nvPicPr>
          <p:cNvPr id="28" name="Graphic 27" descr="Snowflake">
            <a:extLst>
              <a:ext uri="{FF2B5EF4-FFF2-40B4-BE49-F238E27FC236}">
                <a16:creationId xmlns:a16="http://schemas.microsoft.com/office/drawing/2014/main" id="{8BA817E0-A448-E98D-F19D-D6034312F8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09500" y="4735496"/>
            <a:ext cx="914400" cy="914400"/>
          </a:xfrm>
          <a:prstGeom prst="rect">
            <a:avLst/>
          </a:prstGeom>
        </p:spPr>
      </p:pic>
      <p:pic>
        <p:nvPicPr>
          <p:cNvPr id="29" name="Graphic 28" descr="Snowflake">
            <a:extLst>
              <a:ext uri="{FF2B5EF4-FFF2-40B4-BE49-F238E27FC236}">
                <a16:creationId xmlns:a16="http://schemas.microsoft.com/office/drawing/2014/main" id="{8A059208-D3C7-34EA-5455-80A68198F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18019" y="5180439"/>
            <a:ext cx="914400" cy="914400"/>
          </a:xfrm>
          <a:prstGeom prst="rect">
            <a:avLst/>
          </a:prstGeom>
        </p:spPr>
      </p:pic>
      <p:pic>
        <p:nvPicPr>
          <p:cNvPr id="30" name="Graphic 29" descr="Snowflake">
            <a:extLst>
              <a:ext uri="{FF2B5EF4-FFF2-40B4-BE49-F238E27FC236}">
                <a16:creationId xmlns:a16="http://schemas.microsoft.com/office/drawing/2014/main" id="{AEDEE2D2-E08C-B61A-EDC8-3405F094B2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84656" y="4441793"/>
            <a:ext cx="914400" cy="914400"/>
          </a:xfrm>
          <a:prstGeom prst="rect">
            <a:avLst/>
          </a:prstGeom>
        </p:spPr>
      </p:pic>
      <p:pic>
        <p:nvPicPr>
          <p:cNvPr id="31" name="Graphic 30" descr="Snowflake">
            <a:extLst>
              <a:ext uri="{FF2B5EF4-FFF2-40B4-BE49-F238E27FC236}">
                <a16:creationId xmlns:a16="http://schemas.microsoft.com/office/drawing/2014/main" id="{D8BBC736-78DB-2E5C-8572-D22FD8ED5F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40600" y="5814048"/>
            <a:ext cx="914400" cy="914400"/>
          </a:xfrm>
          <a:prstGeom prst="rect">
            <a:avLst/>
          </a:prstGeom>
        </p:spPr>
      </p:pic>
      <p:pic>
        <p:nvPicPr>
          <p:cNvPr id="32" name="Graphic 31" descr="Snowflake">
            <a:extLst>
              <a:ext uri="{FF2B5EF4-FFF2-40B4-BE49-F238E27FC236}">
                <a16:creationId xmlns:a16="http://schemas.microsoft.com/office/drawing/2014/main" id="{49BDF86F-97D1-4A26-D95B-4E82B273B8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43228" y="5830722"/>
            <a:ext cx="914400" cy="914400"/>
          </a:xfrm>
          <a:prstGeom prst="rect">
            <a:avLst/>
          </a:prstGeom>
        </p:spPr>
      </p:pic>
      <p:pic>
        <p:nvPicPr>
          <p:cNvPr id="33" name="Graphic 32" descr="Snowflake">
            <a:extLst>
              <a:ext uri="{FF2B5EF4-FFF2-40B4-BE49-F238E27FC236}">
                <a16:creationId xmlns:a16="http://schemas.microsoft.com/office/drawing/2014/main" id="{6CF67AE2-315C-27D6-2752-F146E96D18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34750" y="2520671"/>
            <a:ext cx="914400" cy="914400"/>
          </a:xfrm>
          <a:prstGeom prst="rect">
            <a:avLst/>
          </a:prstGeom>
        </p:spPr>
      </p:pic>
      <p:pic>
        <p:nvPicPr>
          <p:cNvPr id="34" name="Graphic 33" descr="Snowflake">
            <a:extLst>
              <a:ext uri="{FF2B5EF4-FFF2-40B4-BE49-F238E27FC236}">
                <a16:creationId xmlns:a16="http://schemas.microsoft.com/office/drawing/2014/main" id="{2EFE0740-8AE5-1961-F197-D604E2FE75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66742" y="1459438"/>
            <a:ext cx="914400" cy="914400"/>
          </a:xfrm>
          <a:prstGeom prst="rect">
            <a:avLst/>
          </a:prstGeom>
        </p:spPr>
      </p:pic>
      <p:pic>
        <p:nvPicPr>
          <p:cNvPr id="35" name="Graphic 34" descr="Snowflake">
            <a:extLst>
              <a:ext uri="{FF2B5EF4-FFF2-40B4-BE49-F238E27FC236}">
                <a16:creationId xmlns:a16="http://schemas.microsoft.com/office/drawing/2014/main" id="{2182F3CB-C54E-344A-CE7E-DD6791A027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97048" y="271820"/>
            <a:ext cx="914400" cy="914400"/>
          </a:xfrm>
          <a:prstGeom prst="rect">
            <a:avLst/>
          </a:prstGeom>
        </p:spPr>
      </p:pic>
      <p:pic>
        <p:nvPicPr>
          <p:cNvPr id="36" name="Graphic 35" descr="Snowflake">
            <a:extLst>
              <a:ext uri="{FF2B5EF4-FFF2-40B4-BE49-F238E27FC236}">
                <a16:creationId xmlns:a16="http://schemas.microsoft.com/office/drawing/2014/main" id="{DB7B84AC-04A0-6A64-B941-EC85938CC0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08516" y="419778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64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DC92411-25FE-D7CB-ECE4-B5C4A6672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4474" y="460631"/>
            <a:ext cx="4114706" cy="344997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D805FA1-47BA-B14D-0F3C-323882E0651B}"/>
              </a:ext>
            </a:extLst>
          </p:cNvPr>
          <p:cNvSpPr txBox="1"/>
          <p:nvPr/>
        </p:nvSpPr>
        <p:spPr>
          <a:xfrm>
            <a:off x="92820" y="522186"/>
            <a:ext cx="89111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>
                <a:solidFill>
                  <a:srgbClr val="FF0000"/>
                </a:solidFill>
              </a:rPr>
              <a:t>Franchesco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i="1" dirty="0" err="1">
                <a:solidFill>
                  <a:srgbClr val="FF0000"/>
                </a:solidFill>
              </a:rPr>
              <a:t>Veloti</a:t>
            </a:r>
            <a:r>
              <a:rPr lang="en-GB" i="1" dirty="0">
                <a:solidFill>
                  <a:srgbClr val="FF0000"/>
                </a:solidFill>
              </a:rPr>
              <a:t> – Summary of FT operation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Very successful 2023, good availability, improvements in delivered beam to most experiments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Benefiting from increased beam intensity, updated RP thresholds at target, improved beam control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9B6C525-5552-4DE4-18DC-FA10C722A6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94" t="46276" b="3707"/>
          <a:stretch/>
        </p:blipFill>
        <p:spPr>
          <a:xfrm>
            <a:off x="336408" y="1420954"/>
            <a:ext cx="5973776" cy="29849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828545-6AFB-E00B-642C-6368283D74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66" t="12803" r="1562" b="4911"/>
          <a:stretch/>
        </p:blipFill>
        <p:spPr>
          <a:xfrm>
            <a:off x="6647936" y="4081801"/>
            <a:ext cx="5436974" cy="270454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CDBF303-FA60-8821-A890-30A339424926}"/>
              </a:ext>
            </a:extLst>
          </p:cNvPr>
          <p:cNvSpPr txBox="1"/>
          <p:nvPr/>
        </p:nvSpPr>
        <p:spPr>
          <a:xfrm>
            <a:off x="107091" y="4589147"/>
            <a:ext cx="64337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Particular highlight was success for high-intensity L4/PSB MB program</a:t>
            </a:r>
          </a:p>
          <a:p>
            <a:r>
              <a:rPr lang="en-GB" sz="1600" i="1" dirty="0">
                <a:solidFill>
                  <a:srgbClr val="FF0000"/>
                </a:solidFill>
                <a:sym typeface="Wingdings" panose="05000000000000000000" pitchFamily="2" charset="2"/>
              </a:rPr>
              <a:t>(highlighted in numerous talks, Eva/</a:t>
            </a:r>
            <a:r>
              <a:rPr lang="en-GB" sz="1600" i="1" dirty="0" err="1">
                <a:solidFill>
                  <a:srgbClr val="FF0000"/>
                </a:solidFill>
                <a:sym typeface="Wingdings" panose="05000000000000000000" pitchFamily="2" charset="2"/>
              </a:rPr>
              <a:t>Franchesco</a:t>
            </a:r>
            <a:r>
              <a:rPr lang="en-GB" sz="1600" i="1" dirty="0">
                <a:solidFill>
                  <a:srgbClr val="FF0000"/>
                </a:solidFill>
                <a:sym typeface="Wingdings" panose="05000000000000000000" pitchFamily="2" charset="2"/>
              </a:rPr>
              <a:t>/</a:t>
            </a:r>
            <a:r>
              <a:rPr lang="en-GB" sz="1600" i="1" dirty="0" err="1">
                <a:solidFill>
                  <a:srgbClr val="FF0000"/>
                </a:solidFill>
                <a:sym typeface="Wingdings" panose="05000000000000000000" pitchFamily="2" charset="2"/>
              </a:rPr>
              <a:t>Tirsij</a:t>
            </a:r>
            <a:r>
              <a:rPr lang="en-GB" sz="1600" i="1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</a:p>
          <a:p>
            <a:endParaRPr lang="en-GB" sz="1600" i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100 turn injection from (typical max in OP is around 50), Achieved good transmission via optimization of WP/resonance compensation/…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600" b="1" i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Demonstrated these MDs could be done in parallel in 2024</a:t>
            </a:r>
            <a:endParaRPr lang="en-GB" sz="160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E286FF-B2CD-FBF4-868A-4449B5423A82}"/>
              </a:ext>
            </a:extLst>
          </p:cNvPr>
          <p:cNvSpPr txBox="1"/>
          <p:nvPr/>
        </p:nvSpPr>
        <p:spPr>
          <a:xfrm>
            <a:off x="7626767" y="4296759"/>
            <a:ext cx="3192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err="1">
                <a:solidFill>
                  <a:srgbClr val="FF0000"/>
                </a:solidFill>
                <a:sym typeface="Wingdings" panose="05000000000000000000" pitchFamily="2" charset="2"/>
              </a:rPr>
              <a:t>Tirsi</a:t>
            </a:r>
            <a:r>
              <a:rPr lang="en-GB" sz="1600" i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sz="1600" i="1" dirty="0" err="1">
                <a:solidFill>
                  <a:srgbClr val="FF0000"/>
                </a:solidFill>
                <a:sym typeface="Wingdings" panose="05000000000000000000" pitchFamily="2" charset="2"/>
              </a:rPr>
              <a:t>Prebibaj</a:t>
            </a:r>
            <a:r>
              <a:rPr lang="en-GB" sz="1600" i="1" dirty="0">
                <a:solidFill>
                  <a:srgbClr val="FF0000"/>
                </a:solidFill>
                <a:sym typeface="Wingdings" panose="05000000000000000000" pitchFamily="2" charset="2"/>
              </a:rPr>
              <a:t> – </a:t>
            </a:r>
            <a:r>
              <a:rPr lang="en-GB" sz="1600" i="1" dirty="0" err="1">
                <a:solidFill>
                  <a:srgbClr val="FF0000"/>
                </a:solidFill>
                <a:sym typeface="Wingdings" panose="05000000000000000000" pitchFamily="2" charset="2"/>
              </a:rPr>
              <a:t>Transmision</a:t>
            </a:r>
            <a:r>
              <a:rPr lang="en-GB" sz="1600" i="1" dirty="0">
                <a:solidFill>
                  <a:srgbClr val="FF0000"/>
                </a:solidFill>
                <a:sym typeface="Wingdings" panose="05000000000000000000" pitchFamily="2" charset="2"/>
              </a:rPr>
              <a:t> of proton beams in 2023 and beyond</a:t>
            </a:r>
          </a:p>
        </p:txBody>
      </p:sp>
    </p:spTree>
    <p:extLst>
      <p:ext uri="{BB962C8B-B14F-4D97-AF65-F5344CB8AC3E}">
        <p14:creationId xmlns:p14="http://schemas.microsoft.com/office/powerpoint/2010/main" val="20099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F02EC3A7-22A2-9DC4-94B1-5D1850A849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88"/>
          <a:stretch/>
        </p:blipFill>
        <p:spPr>
          <a:xfrm>
            <a:off x="2099962" y="1604865"/>
            <a:ext cx="9177637" cy="49358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8AE97DD-C56D-88A8-EEB9-6F8C73758FC3}"/>
              </a:ext>
            </a:extLst>
          </p:cNvPr>
          <p:cNvSpPr txBox="1"/>
          <p:nvPr/>
        </p:nvSpPr>
        <p:spPr>
          <a:xfrm>
            <a:off x="241101" y="577008"/>
            <a:ext cx="117207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Eliot Johnson – Slow extraction R&amp;D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Some cool results in PS and SPS from ABT group using NL-correctors to shape beam to re-distribute losses away from septa during slow extraction 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386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E3D2024-63B9-107F-062D-B24ACD5A57E2}"/>
              </a:ext>
            </a:extLst>
          </p:cNvPr>
          <p:cNvSpPr txBox="1"/>
          <p:nvPr/>
        </p:nvSpPr>
        <p:spPr>
          <a:xfrm>
            <a:off x="241101" y="577008"/>
            <a:ext cx="551715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Clara </a:t>
            </a:r>
            <a:r>
              <a:rPr lang="en-GB" i="1" dirty="0" err="1">
                <a:solidFill>
                  <a:srgbClr val="FF0000"/>
                </a:solidFill>
              </a:rPr>
              <a:t>Feisig</a:t>
            </a:r>
            <a:r>
              <a:rPr lang="en-GB" i="1" dirty="0">
                <a:solidFill>
                  <a:srgbClr val="FF0000"/>
                </a:solidFill>
              </a:rPr>
              <a:t> – Comparing BGI and WS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Lots of progress on BGI performance in PS during 2023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ACB5759-B59C-8DCC-F1F8-A37D35F4A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42" y="1343993"/>
            <a:ext cx="6057900" cy="53625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860334A-0340-D400-C7A7-33DEB18F6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743" y="716833"/>
            <a:ext cx="5436990" cy="358667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18A3CE-6279-9D12-885E-93D0AF535D45}"/>
              </a:ext>
            </a:extLst>
          </p:cNvPr>
          <p:cNvSpPr txBox="1"/>
          <p:nvPr/>
        </p:nvSpPr>
        <p:spPr>
          <a:xfrm>
            <a:off x="6548701" y="5272978"/>
            <a:ext cx="5517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Moving towards operational tool – one of key goals for coming year(s?) is to make non-expert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59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F803472-C58D-5C6B-D931-9251463174CC}"/>
              </a:ext>
            </a:extLst>
          </p:cNvPr>
          <p:cNvSpPr txBox="1"/>
          <p:nvPr/>
        </p:nvSpPr>
        <p:spPr>
          <a:xfrm>
            <a:off x="241101" y="577008"/>
            <a:ext cx="5517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Elleanor Lamb – Brightness along the train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E4A953-8770-A8F8-8F24-7F9623FDA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88" y="2666395"/>
            <a:ext cx="10372531" cy="25964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7E19870-6E54-3A18-679F-67DE35ABBBCB}"/>
              </a:ext>
            </a:extLst>
          </p:cNvPr>
          <p:cNvSpPr txBox="1"/>
          <p:nvPr/>
        </p:nvSpPr>
        <p:spPr>
          <a:xfrm>
            <a:off x="241101" y="1425841"/>
            <a:ext cx="11213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Reaching LIU targets in SPS  -- not discussed at JAP but I guess we aren’t very close to getting the low-emittance pilots…?...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807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5CB5FE0-F40E-97F6-9343-11A12DC3583D}"/>
              </a:ext>
            </a:extLst>
          </p:cNvPr>
          <p:cNvSpPr txBox="1"/>
          <p:nvPr/>
        </p:nvSpPr>
        <p:spPr>
          <a:xfrm>
            <a:off x="241101" y="577008"/>
            <a:ext cx="5517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Elleanor Lamb – Brightness along the train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263289F-5A81-7A42-48C4-007116FB4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4868" y="686311"/>
            <a:ext cx="3368573" cy="25275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7D299A6-A1C3-AE67-DEA3-8FD7FDE1C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1826" y="3707915"/>
            <a:ext cx="3594714" cy="28389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0589F5-69CA-BEB7-3925-1AD6F2ECABD4}"/>
              </a:ext>
            </a:extLst>
          </p:cNvPr>
          <p:cNvSpPr txBox="1"/>
          <p:nvPr/>
        </p:nvSpPr>
        <p:spPr>
          <a:xfrm>
            <a:off x="241101" y="953383"/>
            <a:ext cx="11213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Tail generation one of the hot topics – appears to mostly be generated in PS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F6E75CB-85EB-B5A4-7C4F-597998A772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613" y="3415004"/>
            <a:ext cx="4251652" cy="30228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B6AB2A5-1BED-24F9-743F-AEC18C178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6923" y="3606405"/>
            <a:ext cx="3572245" cy="273814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506099D-6450-D759-83F6-705E98CFD796}"/>
              </a:ext>
            </a:extLst>
          </p:cNvPr>
          <p:cNvSpPr txBox="1"/>
          <p:nvPr/>
        </p:nvSpPr>
        <p:spPr>
          <a:xfrm>
            <a:off x="245653" y="1402939"/>
            <a:ext cx="11213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</a:rPr>
              <a:t>In particular during transition crossing</a:t>
            </a:r>
          </a:p>
        </p:txBody>
      </p:sp>
    </p:spTree>
    <p:extLst>
      <p:ext uri="{BB962C8B-B14F-4D97-AF65-F5344CB8AC3E}">
        <p14:creationId xmlns:p14="http://schemas.microsoft.com/office/powerpoint/2010/main" val="806905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5DDB5AE-1BF4-B4E4-C4E5-D694CC5118A1}"/>
              </a:ext>
            </a:extLst>
          </p:cNvPr>
          <p:cNvSpPr txBox="1"/>
          <p:nvPr/>
        </p:nvSpPr>
        <p:spPr>
          <a:xfrm>
            <a:off x="241101" y="577008"/>
            <a:ext cx="5517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Elleanor Lamb – Brightness along the train</a:t>
            </a:r>
          </a:p>
        </p:txBody>
      </p:sp>
      <p:pic>
        <p:nvPicPr>
          <p:cNvPr id="3" name="Picture 2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E5DC4A63-3950-BD6E-8D02-4935AB35A4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" y="3227547"/>
            <a:ext cx="6686016" cy="2757982"/>
          </a:xfrm>
          <a:prstGeom prst="rect">
            <a:avLst/>
          </a:prstGeom>
        </p:spPr>
      </p:pic>
      <p:pic>
        <p:nvPicPr>
          <p:cNvPr id="11" name="Screenshot 2023-10-30 at 4.09.28 PM.png">
            <a:extLst>
              <a:ext uri="{FF2B5EF4-FFF2-40B4-BE49-F238E27FC236}">
                <a16:creationId xmlns:a16="http://schemas.microsoft.com/office/drawing/2014/main" id="{815C2BD6-690D-6878-E06F-78CF0E88E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4562" y="563192"/>
            <a:ext cx="4498103" cy="2320251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965B66-3D5C-4A3E-D48F-BF7C979A28AA}"/>
              </a:ext>
            </a:extLst>
          </p:cNvPr>
          <p:cNvSpPr txBox="1"/>
          <p:nvPr/>
        </p:nvSpPr>
        <p:spPr>
          <a:xfrm>
            <a:off x="166413" y="1038156"/>
            <a:ext cx="55429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</a:rPr>
              <a:t>Value of zero dispersion optics from </a:t>
            </a:r>
            <a:r>
              <a:rPr lang="en-GB" sz="1600" b="1" dirty="0" err="1">
                <a:solidFill>
                  <a:srgbClr val="FF0000"/>
                </a:solidFill>
              </a:rPr>
              <a:t>Wietse</a:t>
            </a:r>
            <a:r>
              <a:rPr lang="en-GB" sz="1600" b="1" dirty="0">
                <a:solidFill>
                  <a:srgbClr val="FF0000"/>
                </a:solidFill>
              </a:rPr>
              <a:t> to understanding emittance evolution and tail generation highlighted in several talks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600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</a:rPr>
              <a:t>First K-mod analysis from </a:t>
            </a:r>
            <a:r>
              <a:rPr lang="en-GB" sz="1600" b="1" dirty="0" err="1">
                <a:solidFill>
                  <a:srgbClr val="FF0000"/>
                </a:solidFill>
              </a:rPr>
              <a:t>Tirsi</a:t>
            </a:r>
            <a:r>
              <a:rPr lang="en-GB" sz="1600" b="1" dirty="0">
                <a:solidFill>
                  <a:srgbClr val="FF0000"/>
                </a:solidFill>
              </a:rPr>
              <a:t> of beta-shifts during flat-cycle MDs discussed at last LNO show good agreement of modelled and expected optics changes from gamma-tr jump knobs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403FCC-AD5F-2410-C99B-011F3B290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722" y="3100259"/>
            <a:ext cx="4765865" cy="26807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045DC5B-6B2E-5902-C9AF-1ACEC0990D4A}"/>
              </a:ext>
            </a:extLst>
          </p:cNvPr>
          <p:cNvSpPr txBox="1"/>
          <p:nvPr/>
        </p:nvSpPr>
        <p:spPr>
          <a:xfrm>
            <a:off x="241101" y="6125531"/>
            <a:ext cx="11943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FF0000"/>
                </a:solidFill>
              </a:rPr>
              <a:t>Corelations of tails identified in SPS also a question to be followed up --- some offline discussion regarding possibility for more OMC in SPS in 2024 – ADT-</a:t>
            </a:r>
            <a:r>
              <a:rPr lang="en-GB" sz="1600" b="1" dirty="0" err="1">
                <a:solidFill>
                  <a:srgbClr val="FF0000"/>
                </a:solidFill>
              </a:rPr>
              <a:t>Acdipole</a:t>
            </a:r>
            <a:r>
              <a:rPr lang="en-GB" sz="1600" b="1" dirty="0">
                <a:solidFill>
                  <a:srgbClr val="FF0000"/>
                </a:solidFill>
              </a:rPr>
              <a:t> plans in the works </a:t>
            </a:r>
          </a:p>
        </p:txBody>
      </p:sp>
    </p:spTree>
    <p:extLst>
      <p:ext uri="{BB962C8B-B14F-4D97-AF65-F5344CB8AC3E}">
        <p14:creationId xmlns:p14="http://schemas.microsoft.com/office/powerpoint/2010/main" val="316566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BED1BB0-CE97-9CE0-233C-42B5C354B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629" y="1591150"/>
            <a:ext cx="9110352" cy="51245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9AD041-738F-52A3-02DD-61D5EA7B5AF8}"/>
              </a:ext>
            </a:extLst>
          </p:cNvPr>
          <p:cNvSpPr txBox="1"/>
          <p:nvPr/>
        </p:nvSpPr>
        <p:spPr>
          <a:xfrm>
            <a:off x="241101" y="577008"/>
            <a:ext cx="809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Filip Moortgat – LHC experiments feedback from 2023 and desiderata 2024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ECA560-D16D-F572-ADFA-F6E0F0B4C8A6}"/>
              </a:ext>
            </a:extLst>
          </p:cNvPr>
          <p:cNvSpPr txBox="1"/>
          <p:nvPr/>
        </p:nvSpPr>
        <p:spPr>
          <a:xfrm>
            <a:off x="241101" y="876020"/>
            <a:ext cx="8748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Highlighted quantity of work/papers produced from LHC HEP program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Priority for 2024 should be production of significant pp dataset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39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5C309E-9F50-CF68-4D25-F800BEE8ED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25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9E185-C751-9B11-C75F-4F595D130DC1}"/>
              </a:ext>
            </a:extLst>
          </p:cNvPr>
          <p:cNvGrpSpPr/>
          <p:nvPr/>
        </p:nvGrpSpPr>
        <p:grpSpPr>
          <a:xfrm>
            <a:off x="0" y="-2351"/>
            <a:ext cx="12447374" cy="487543"/>
            <a:chOff x="0" y="0"/>
            <a:chExt cx="7620976" cy="6601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609A6B-E236-E0F3-523F-436CF7342BE8}"/>
                </a:ext>
              </a:extLst>
            </p:cNvPr>
            <p:cNvSpPr/>
            <p:nvPr/>
          </p:nvSpPr>
          <p:spPr>
            <a:xfrm>
              <a:off x="0" y="7406"/>
              <a:ext cx="1988553" cy="410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C4C59E7-B19F-5135-0910-EDE4A3DB11BF}"/>
                </a:ext>
              </a:extLst>
            </p:cNvPr>
            <p:cNvGrpSpPr/>
            <p:nvPr/>
          </p:nvGrpSpPr>
          <p:grpSpPr>
            <a:xfrm>
              <a:off x="0" y="0"/>
              <a:ext cx="7620976" cy="660123"/>
              <a:chOff x="0" y="855182"/>
              <a:chExt cx="7620976" cy="66012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2E0ED6C-9A24-77CE-4FB0-70BECC9D1DBA}"/>
                  </a:ext>
                </a:extLst>
              </p:cNvPr>
              <p:cNvSpPr/>
              <p:nvPr/>
            </p:nvSpPr>
            <p:spPr>
              <a:xfrm>
                <a:off x="0" y="855182"/>
                <a:ext cx="7464622" cy="66012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9A0543F-6974-EFDA-806D-C0AB70C5622A}"/>
                  </a:ext>
                </a:extLst>
              </p:cNvPr>
              <p:cNvSpPr txBox="1"/>
              <p:nvPr/>
            </p:nvSpPr>
            <p:spPr>
              <a:xfrm>
                <a:off x="5276393" y="982682"/>
                <a:ext cx="2344583" cy="37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err="1">
                    <a:solidFill>
                      <a:schemeClr val="bg1"/>
                    </a:solidFill>
                  </a:rPr>
                  <a:t>E.H.Maclean</a:t>
                </a:r>
                <a:r>
                  <a:rPr lang="en-GB" sz="1200" b="1" dirty="0">
                    <a:solidFill>
                      <a:schemeClr val="bg1"/>
                    </a:solidFill>
                  </a:rPr>
                  <a:t>, LNO meeting, 15 December 2023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14028EF-596B-C89D-1A7F-E909AA34A9EB}"/>
                  </a:ext>
                </a:extLst>
              </p:cNvPr>
              <p:cNvSpPr txBox="1"/>
              <p:nvPr/>
            </p:nvSpPr>
            <p:spPr>
              <a:xfrm>
                <a:off x="2264605" y="899337"/>
                <a:ext cx="2461983" cy="541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chemeClr val="bg1"/>
                    </a:solidFill>
                  </a:rPr>
                  <a:t>Summary/highlights from JAP</a:t>
                </a: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33D2FD7-1206-1646-F5CB-E49C2262D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11" y="1282743"/>
            <a:ext cx="4273164" cy="24324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D75B3B-4F70-77AE-BC23-81960EC8ACB9}"/>
              </a:ext>
            </a:extLst>
          </p:cNvPr>
          <p:cNvSpPr txBox="1"/>
          <p:nvPr/>
        </p:nvSpPr>
        <p:spPr>
          <a:xfrm>
            <a:off x="45158" y="485192"/>
            <a:ext cx="8095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Filip Moortgat – LHC experiments feedback from 2023 and desiderata 2024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560774-A274-E3F8-3436-83A66DC3AB7D}"/>
              </a:ext>
            </a:extLst>
          </p:cNvPr>
          <p:cNvSpPr txBox="1"/>
          <p:nvPr/>
        </p:nvSpPr>
        <p:spPr>
          <a:xfrm>
            <a:off x="86722" y="767398"/>
            <a:ext cx="8748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Discussion of schedule options for 2024/2025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FAF20B-10D6-4E19-CE3F-0DD2DB640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711" y="3940391"/>
            <a:ext cx="4324296" cy="24324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BDC2AA6-DA5B-AE1C-ACFE-E3DF39B4341A}"/>
              </a:ext>
            </a:extLst>
          </p:cNvPr>
          <p:cNvSpPr txBox="1"/>
          <p:nvPr/>
        </p:nvSpPr>
        <p:spPr>
          <a:xfrm>
            <a:off x="4894586" y="1339716"/>
            <a:ext cx="71410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Schedule mostly defined by placement of ion runs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Option 1: short </a:t>
            </a:r>
            <a:r>
              <a:rPr lang="en-GB" b="1" dirty="0" err="1">
                <a:solidFill>
                  <a:srgbClr val="FF0000"/>
                </a:solidFill>
                <a:sym typeface="Wingdings" panose="05000000000000000000" pitchFamily="2" charset="2"/>
              </a:rPr>
              <a:t>PbPb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runs in 2024 + 2025. Oxygen in 2024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Option 2: single long </a:t>
            </a:r>
            <a:r>
              <a:rPr lang="en-GB" b="1" dirty="0" err="1">
                <a:solidFill>
                  <a:srgbClr val="FF0000"/>
                </a:solidFill>
                <a:sym typeface="Wingdings" panose="05000000000000000000" pitchFamily="2" charset="2"/>
              </a:rPr>
              <a:t>PbPb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in 2025. Oxygen in 2024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b="1" dirty="0">
                <a:solidFill>
                  <a:srgbClr val="002060"/>
                </a:solidFill>
                <a:sym typeface="Wingdings" panose="05000000000000000000" pitchFamily="2" charset="2"/>
              </a:rPr>
              <a:t>Announced at JAP they go for option “1-prime”</a:t>
            </a:r>
          </a:p>
          <a:p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 Short </a:t>
            </a:r>
            <a:r>
              <a:rPr lang="en-GB" b="1" dirty="0" err="1">
                <a:solidFill>
                  <a:srgbClr val="FF0000"/>
                </a:solidFill>
                <a:sym typeface="Wingdings" panose="05000000000000000000" pitchFamily="2" charset="2"/>
              </a:rPr>
              <a:t>PbPb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runs in both 2024 and 2025, but oxygen delayed to 2025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218F0F-FBC7-A3BE-B0DA-CD96E5A1B25E}"/>
              </a:ext>
            </a:extLst>
          </p:cNvPr>
          <p:cNvSpPr txBox="1"/>
          <p:nvPr/>
        </p:nvSpPr>
        <p:spPr>
          <a:xfrm>
            <a:off x="4869587" y="4191190"/>
            <a:ext cx="72669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sym typeface="Wingdings" panose="05000000000000000000" pitchFamily="2" charset="2"/>
              </a:rPr>
              <a:t>2023 luminosity precision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Initial fills had 13% IP1/5 </a:t>
            </a:r>
            <a:r>
              <a:rPr lang="en-GB" b="1" dirty="0" err="1">
                <a:solidFill>
                  <a:srgbClr val="FF0000"/>
                </a:solidFill>
                <a:sym typeface="Wingdings" panose="05000000000000000000" pitchFamily="2" charset="2"/>
              </a:rPr>
              <a:t>lumi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imbalance – solved by correction of Xing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End-of-year numbers so far quoted as &lt;1% </a:t>
            </a:r>
            <a:r>
              <a:rPr lang="en-GB" b="1" dirty="0" err="1">
                <a:solidFill>
                  <a:srgbClr val="FF0000"/>
                </a:solidFill>
                <a:sym typeface="Wingdings" panose="05000000000000000000" pitchFamily="2" charset="2"/>
              </a:rPr>
              <a:t>lumi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imbalance but in practice experiments haven’t got final calibrations yet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Highlighted that VDM scans in Run3 show much high non-factorization bias (correlation of bunch profiles between planes) than Run1/2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297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1389</Words>
  <Application>Microsoft Office PowerPoint</Application>
  <PresentationFormat>Widescreen</PresentationFormat>
  <Paragraphs>143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ewen.hamish.maclean</dc:creator>
  <cp:lastModifiedBy>ewen.hamish.maclean</cp:lastModifiedBy>
  <cp:revision>9</cp:revision>
  <dcterms:created xsi:type="dcterms:W3CDTF">2023-12-13T13:40:56Z</dcterms:created>
  <dcterms:modified xsi:type="dcterms:W3CDTF">2023-12-15T12:42:29Z</dcterms:modified>
</cp:coreProperties>
</file>