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2"/>
  </p:sldMasterIdLst>
  <p:sldIdLst>
    <p:sldId id="256" r:id="rId3"/>
    <p:sldId id="276" r:id="rId4"/>
    <p:sldId id="278" r:id="rId5"/>
    <p:sldId id="283" r:id="rId6"/>
    <p:sldId id="322" r:id="rId7"/>
    <p:sldId id="295" r:id="rId8"/>
    <p:sldId id="296" r:id="rId9"/>
    <p:sldId id="297" r:id="rId10"/>
    <p:sldId id="301" r:id="rId11"/>
    <p:sldId id="307" r:id="rId12"/>
    <p:sldId id="328" r:id="rId13"/>
    <p:sldId id="329" r:id="rId14"/>
    <p:sldId id="299" r:id="rId15"/>
    <p:sldId id="300" r:id="rId16"/>
    <p:sldId id="279" r:id="rId17"/>
    <p:sldId id="280" r:id="rId18"/>
    <p:sldId id="281" r:id="rId19"/>
    <p:sldId id="282" r:id="rId20"/>
    <p:sldId id="277" r:id="rId21"/>
    <p:sldId id="285" r:id="rId22"/>
    <p:sldId id="323" r:id="rId23"/>
    <p:sldId id="286" r:id="rId24"/>
    <p:sldId id="287" r:id="rId25"/>
    <p:sldId id="324" r:id="rId26"/>
    <p:sldId id="325" r:id="rId27"/>
    <p:sldId id="327" r:id="rId28"/>
    <p:sldId id="319" r:id="rId29"/>
    <p:sldId id="275" r:id="rId30"/>
    <p:sldId id="310" r:id="rId31"/>
    <p:sldId id="291" r:id="rId32"/>
    <p:sldId id="293" r:id="rId33"/>
    <p:sldId id="294" r:id="rId34"/>
    <p:sldId id="292" r:id="rId35"/>
    <p:sldId id="305" r:id="rId36"/>
    <p:sldId id="306" r:id="rId37"/>
    <p:sldId id="303" r:id="rId38"/>
    <p:sldId id="304" r:id="rId39"/>
    <p:sldId id="313" r:id="rId40"/>
    <p:sldId id="312" r:id="rId41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2" autoAdjust="0"/>
    <p:restoredTop sz="94660"/>
  </p:normalViewPr>
  <p:slideViewPr>
    <p:cSldViewPr>
      <p:cViewPr varScale="1">
        <p:scale>
          <a:sx n="62" d="100"/>
          <a:sy n="62" d="100"/>
        </p:scale>
        <p:origin x="868" y="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630804" y="3542487"/>
            <a:ext cx="6920865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29992" y="4166361"/>
            <a:ext cx="7730490" cy="937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9330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07880" y="373680"/>
            <a:ext cx="11375640" cy="4939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9913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22353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700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7023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1573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07880" y="3999240"/>
            <a:ext cx="11375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6543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0788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237000" y="3999240"/>
            <a:ext cx="555120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0706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25412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8100360" y="159228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0788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425412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8100360" y="3999240"/>
            <a:ext cx="3662640" cy="219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375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4818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4792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1137564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9517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5640" cy="106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0788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7000" y="1592280"/>
            <a:ext cx="5551200" cy="460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3291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8462" y="313131"/>
            <a:ext cx="4749800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1167" y="1280540"/>
            <a:ext cx="11189665" cy="38627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/>
          <p:nvPr/>
        </p:nvPicPr>
        <p:blipFill>
          <a:blip r:embed="rId14"/>
          <a:stretch/>
        </p:blipFill>
        <p:spPr>
          <a:xfrm>
            <a:off x="0" y="6315840"/>
            <a:ext cx="12191760" cy="541800"/>
          </a:xfrm>
          <a:prstGeom prst="rect">
            <a:avLst/>
          </a:prstGeom>
          <a:ln w="0">
            <a:noFill/>
          </a:ln>
        </p:spPr>
      </p:pic>
      <p:pic>
        <p:nvPicPr>
          <p:cNvPr id="5" name="Image 2" descr="logooutline.eps"/>
          <p:cNvPicPr/>
          <p:nvPr/>
        </p:nvPicPr>
        <p:blipFill>
          <a:blip r:embed="rId15"/>
          <a:stretch/>
        </p:blipFill>
        <p:spPr>
          <a:xfrm>
            <a:off x="5106240" y="710280"/>
            <a:ext cx="1990080" cy="196992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07880" y="3429000"/>
            <a:ext cx="11375640" cy="21528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5000" b="1" strike="noStrike" spc="-1">
                <a:solidFill>
                  <a:srgbClr val="FFFFFF"/>
                </a:solidFill>
                <a:latin typeface="Arial"/>
              </a:rPr>
              <a:t>Click to edit Master title style</a:t>
            </a:r>
            <a:br/>
            <a:endParaRPr lang="en-US" sz="50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100" b="1" strike="noStrike" spc="-1">
                <a:solidFill>
                  <a:srgbClr val="171717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700" b="0" strike="noStrike" spc="-1">
                <a:solidFill>
                  <a:srgbClr val="171717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171717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1C446A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685099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7.png"/><Relationship Id="rId10" Type="http://schemas.openxmlformats.org/officeDocument/2006/relationships/image" Target="../media/image26.png"/><Relationship Id="rId9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7" Type="http://schemas.openxmlformats.org/officeDocument/2006/relationships/image" Target="../media/image3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3.png"/><Relationship Id="rId10" Type="http://schemas.openxmlformats.org/officeDocument/2006/relationships/image" Target="../media/image32.png"/><Relationship Id="rId9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2" Type="http://schemas.openxmlformats.org/officeDocument/2006/relationships/hyperlink" Target="https://indico.cern.ch/event/1167740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6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6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7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7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7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9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98.png"/><Relationship Id="rId7" Type="http://schemas.openxmlformats.org/officeDocument/2006/relationships/image" Target="../media/image103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Relationship Id="rId9" Type="http://schemas.openxmlformats.org/officeDocument/2006/relationships/image" Target="../media/image10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42395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gitlab.cern.ch/mihofer/fccee_xample_longrange_alignmen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itle 1"/>
          <p:cNvSpPr txBox="1"/>
          <p:nvPr/>
        </p:nvSpPr>
        <p:spPr>
          <a:xfrm>
            <a:off x="2286000" y="3349380"/>
            <a:ext cx="7974120" cy="1600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spc="-5" dirty="0">
                <a:solidFill>
                  <a:srgbClr val="FFFFFF"/>
                </a:solidFill>
                <a:latin typeface="+mn-lt"/>
                <a:cs typeface="Calibri Light"/>
              </a:rPr>
              <a:t>FCC-</a:t>
            </a:r>
            <a:r>
              <a:rPr lang="en-US" sz="5400" spc="-5" dirty="0" err="1">
                <a:solidFill>
                  <a:srgbClr val="FFFFFF"/>
                </a:solidFill>
                <a:latin typeface="+mn-lt"/>
                <a:cs typeface="Calibri Light"/>
              </a:rPr>
              <a:t>ee</a:t>
            </a:r>
            <a:r>
              <a:rPr lang="en-US" sz="5400" spc="-5" dirty="0">
                <a:solidFill>
                  <a:srgbClr val="FFFFFF"/>
                </a:solidFill>
                <a:latin typeface="+mn-lt"/>
                <a:cs typeface="Calibri Light"/>
              </a:rPr>
              <a:t> IR Tuning Knobs</a:t>
            </a:r>
            <a:b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</a:b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>
                <a:solidFill>
                  <a:prstClr val="black"/>
                </a:solidFill>
                <a:latin typeface="Arial"/>
              </a:rPr>
              <a:t>                                    </a:t>
            </a:r>
            <a:r>
              <a:rPr kumimoji="0" lang="en-US" sz="24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Satya Sai Jagabathuni</a:t>
            </a:r>
            <a:endParaRPr kumimoji="0" lang="en-US" sz="2400" b="0" i="0" u="none" strike="noStrike" kern="1200" cap="none" spc="-1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24" name="Subtitle 2"/>
          <p:cNvSpPr txBox="1"/>
          <p:nvPr/>
        </p:nvSpPr>
        <p:spPr>
          <a:xfrm>
            <a:off x="407880" y="5180040"/>
            <a:ext cx="11375640" cy="80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kumimoji="0" lang="en-US" sz="20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with inputs from Frank Zimmermann, Michael Hofer, Felix Simon </a:t>
            </a:r>
            <a:r>
              <a:rPr kumimoji="0" lang="en-US" sz="20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Carlier</a:t>
            </a:r>
            <a:r>
              <a:rPr kumimoji="0" lang="en-US" sz="20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, and Leon Van </a:t>
            </a:r>
            <a:r>
              <a:rPr kumimoji="0" lang="en-US" sz="20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Riesen</a:t>
            </a:r>
            <a:r>
              <a:rPr kumimoji="0" lang="en-US" sz="20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-Haupt</a:t>
            </a:r>
            <a:endParaRPr kumimoji="0" lang="en-US" sz="2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lang="en-US" sz="2000" spc="-1" dirty="0">
                <a:solidFill>
                  <a:srgbClr val="FFFFFF"/>
                </a:solidFill>
                <a:latin typeface="Arial"/>
              </a:rPr>
              <a:t>LNO section</a:t>
            </a:r>
            <a:r>
              <a:rPr kumimoji="0" lang="en-US" sz="20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meeting, </a:t>
            </a:r>
            <a:r>
              <a:rPr lang="en-US" sz="2000" spc="-1" dirty="0">
                <a:solidFill>
                  <a:srgbClr val="FFFFFF"/>
                </a:solidFill>
                <a:latin typeface="Arial"/>
              </a:rPr>
              <a:t>15</a:t>
            </a:r>
            <a:r>
              <a:rPr kumimoji="0" lang="en-US" sz="20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Dec 2023</a:t>
            </a:r>
            <a:endParaRPr kumimoji="0" lang="en-US" sz="2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125" name="Picture 4" descr="A picture containing text&#10;&#10;Description automatically generated"/>
          <p:cNvPicPr/>
          <p:nvPr/>
        </p:nvPicPr>
        <p:blipFill>
          <a:blip r:embed="rId2"/>
          <a:stretch/>
        </p:blipFill>
        <p:spPr>
          <a:xfrm>
            <a:off x="8847000" y="756000"/>
            <a:ext cx="2936520" cy="992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381000"/>
            <a:ext cx="4624070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4000" spc="-5" dirty="0">
                <a:solidFill>
                  <a:srgbClr val="0070C0"/>
                </a:solidFill>
                <a:latin typeface="+mn-lt"/>
                <a:cs typeface="Calibri Light"/>
              </a:rPr>
              <a:t>Orbit correction</a:t>
            </a:r>
            <a:endParaRPr sz="4000" spc="-5" dirty="0">
              <a:solidFill>
                <a:srgbClr val="0070C0"/>
              </a:solidFill>
              <a:latin typeface="+mn-lt"/>
              <a:cs typeface="Calibri Light"/>
            </a:endParaRP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144780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Knobs have a significant impact on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    the performance of linear optics 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    within a lattice subjected to errors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0" i="0" dirty="0">
                <a:solidFill>
                  <a:srgbClr val="37415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This arises from the </a:t>
            </a:r>
            <a:r>
              <a:rPr lang="en-US" sz="2100" b="1" i="0" dirty="0">
                <a:solidFill>
                  <a:srgbClr val="37415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distortion of 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100" b="1" dirty="0">
                <a:solidFill>
                  <a:srgbClr val="374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100" b="1" i="0" dirty="0">
                <a:solidFill>
                  <a:srgbClr val="37415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orbit</a:t>
            </a:r>
            <a:r>
              <a:rPr lang="en-US" sz="2100" b="0" i="0" dirty="0">
                <a:solidFill>
                  <a:srgbClr val="37415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within the knob region</a:t>
            </a:r>
            <a:endParaRPr lang="en-US" sz="2100" spc="-1" dirty="0">
              <a:solidFill>
                <a:srgbClr val="1717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endParaRPr lang="en-IN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1D67EA-0BFE-9CF8-C41E-17D89FBB7C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147" y="228600"/>
            <a:ext cx="6425453" cy="5785007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51D027B5-E989-363F-244C-1AAF2375EC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240" y="205483"/>
            <a:ext cx="36576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1CC4BE0-0FBA-8BD8-72DE-A402021CDEFF}"/>
              </a:ext>
            </a:extLst>
          </p:cNvPr>
          <p:cNvSpPr/>
          <p:nvPr/>
        </p:nvSpPr>
        <p:spPr>
          <a:xfrm>
            <a:off x="6934200" y="205483"/>
            <a:ext cx="365760" cy="28194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8FA6AB-5D90-6BA0-ED4B-A1A0083D5860}"/>
              </a:ext>
            </a:extLst>
          </p:cNvPr>
          <p:cNvSpPr/>
          <p:nvPr/>
        </p:nvSpPr>
        <p:spPr>
          <a:xfrm>
            <a:off x="9540240" y="152400"/>
            <a:ext cx="365760" cy="28194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B03096-5202-F8EA-88E2-B67D76ACA186}"/>
              </a:ext>
            </a:extLst>
          </p:cNvPr>
          <p:cNvSpPr/>
          <p:nvPr/>
        </p:nvSpPr>
        <p:spPr>
          <a:xfrm>
            <a:off x="10591800" y="173804"/>
            <a:ext cx="457200" cy="28194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003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381000"/>
            <a:ext cx="4624070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4000" spc="-5" dirty="0">
                <a:solidFill>
                  <a:srgbClr val="0070C0"/>
                </a:solidFill>
                <a:latin typeface="+mn-lt"/>
                <a:cs typeface="Calibri Light"/>
              </a:rPr>
              <a:t>Orbit correction</a:t>
            </a:r>
            <a:endParaRPr sz="4000" spc="-5" dirty="0">
              <a:solidFill>
                <a:srgbClr val="0070C0"/>
              </a:solidFill>
              <a:latin typeface="+mn-lt"/>
              <a:cs typeface="Calibri Light"/>
            </a:endParaRP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144780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Knobs have a significant impact on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    the performance of linear optics 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    within a lattice subjected to errors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0" i="0" dirty="0">
                <a:solidFill>
                  <a:srgbClr val="37415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This arises from the </a:t>
            </a:r>
            <a:r>
              <a:rPr lang="en-US" sz="2100" b="1" i="0" dirty="0">
                <a:solidFill>
                  <a:srgbClr val="37415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distortion of 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100" b="1" dirty="0">
                <a:solidFill>
                  <a:srgbClr val="374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100" b="1" i="0" dirty="0">
                <a:solidFill>
                  <a:srgbClr val="37415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orbit</a:t>
            </a:r>
            <a:r>
              <a:rPr lang="en-US" sz="2100" b="0" i="0" dirty="0">
                <a:solidFill>
                  <a:srgbClr val="37415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within the knob region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The remedy is to </a:t>
            </a:r>
            <a:r>
              <a:rPr lang="en-US" sz="2100" b="1" spc="-1" dirty="0">
                <a:solidFill>
                  <a:srgbClr val="171717"/>
                </a:solidFill>
                <a:latin typeface="Arial"/>
              </a:rPr>
              <a:t>correct the orbit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spc="-1" dirty="0">
              <a:solidFill>
                <a:srgbClr val="1717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  <a:endParaRPr lang="en-IN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1D67EA-0BFE-9CF8-C41E-17D89FBB7C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147" y="228600"/>
            <a:ext cx="6425453" cy="5785007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51D027B5-E989-363F-244C-1AAF2375EC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240" y="205483"/>
            <a:ext cx="36576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1CC4BE0-0FBA-8BD8-72DE-A402021CDEFF}"/>
              </a:ext>
            </a:extLst>
          </p:cNvPr>
          <p:cNvSpPr/>
          <p:nvPr/>
        </p:nvSpPr>
        <p:spPr>
          <a:xfrm>
            <a:off x="6934200" y="205483"/>
            <a:ext cx="365760" cy="28194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8FA6AB-5D90-6BA0-ED4B-A1A0083D5860}"/>
              </a:ext>
            </a:extLst>
          </p:cNvPr>
          <p:cNvSpPr/>
          <p:nvPr/>
        </p:nvSpPr>
        <p:spPr>
          <a:xfrm>
            <a:off x="9540240" y="152400"/>
            <a:ext cx="365760" cy="28194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B03096-5202-F8EA-88E2-B67D76ACA186}"/>
              </a:ext>
            </a:extLst>
          </p:cNvPr>
          <p:cNvSpPr/>
          <p:nvPr/>
        </p:nvSpPr>
        <p:spPr>
          <a:xfrm>
            <a:off x="10591800" y="173804"/>
            <a:ext cx="457200" cy="28194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0190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381000"/>
            <a:ext cx="4624070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4000" spc="-5" dirty="0">
                <a:solidFill>
                  <a:srgbClr val="0070C0"/>
                </a:solidFill>
                <a:latin typeface="+mn-lt"/>
                <a:cs typeface="Calibri Light"/>
              </a:rPr>
              <a:t>Orbit correction</a:t>
            </a:r>
            <a:endParaRPr sz="4000" spc="-5" dirty="0">
              <a:solidFill>
                <a:srgbClr val="0070C0"/>
              </a:solidFill>
              <a:latin typeface="+mn-lt"/>
              <a:cs typeface="Calibri Light"/>
            </a:endParaRP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144780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Knobs have a significant impact on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    the performance of linear optics 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    within a lattice subjected to errors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0" i="0" dirty="0">
                <a:solidFill>
                  <a:srgbClr val="37415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This arises from the </a:t>
            </a:r>
            <a:r>
              <a:rPr lang="en-US" sz="2100" b="1" i="0" dirty="0">
                <a:solidFill>
                  <a:srgbClr val="37415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distortion of 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100" b="1" dirty="0">
                <a:solidFill>
                  <a:srgbClr val="3741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100" b="1" i="0" dirty="0">
                <a:solidFill>
                  <a:srgbClr val="37415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orbit</a:t>
            </a:r>
            <a:r>
              <a:rPr lang="en-US" sz="2100" b="0" i="0" dirty="0">
                <a:solidFill>
                  <a:srgbClr val="37415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within the knob region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The remedy is to </a:t>
            </a:r>
            <a:r>
              <a:rPr lang="en-US" sz="2100" b="1" spc="-1" dirty="0">
                <a:solidFill>
                  <a:srgbClr val="171717"/>
                </a:solidFill>
                <a:latin typeface="Arial"/>
              </a:rPr>
              <a:t>correct the orbit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spc="-1" dirty="0">
                <a:solidFill>
                  <a:srgbClr val="171717"/>
                </a:solidFill>
                <a:latin typeface="Arial"/>
              </a:rPr>
              <a:t>Install orbit correctors </a:t>
            </a:r>
            <a:r>
              <a:rPr lang="en-US" sz="2100" spc="-1" dirty="0">
                <a:solidFill>
                  <a:srgbClr val="171717"/>
                </a:solidFill>
                <a:latin typeface="Arial"/>
              </a:rPr>
              <a:t>upstream of 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    matching section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100" b="1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spc="-1" dirty="0">
              <a:solidFill>
                <a:srgbClr val="1717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  <a:endParaRPr lang="en-IN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DA67EB-A83C-4CDD-A023-D1790DDF78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160" y="838200"/>
            <a:ext cx="6630857" cy="5089990"/>
          </a:xfrm>
          <a:prstGeom prst="rect">
            <a:avLst/>
          </a:prstGeom>
        </p:spPr>
      </p:pic>
      <p:sp>
        <p:nvSpPr>
          <p:cNvPr id="9" name="Arrow: Down 8">
            <a:extLst>
              <a:ext uri="{FF2B5EF4-FFF2-40B4-BE49-F238E27FC236}">
                <a16:creationId xmlns:a16="http://schemas.microsoft.com/office/drawing/2014/main" id="{49071EAC-8379-8188-3E50-516F36017A8A}"/>
              </a:ext>
            </a:extLst>
          </p:cNvPr>
          <p:cNvSpPr/>
          <p:nvPr/>
        </p:nvSpPr>
        <p:spPr>
          <a:xfrm>
            <a:off x="6324600" y="381000"/>
            <a:ext cx="365760" cy="4572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BF126F28-95E7-4F62-F679-8E87CB31B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7840" y="838200"/>
            <a:ext cx="36576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689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381000" y="124320"/>
                <a:ext cx="8839200" cy="629018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1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Pr>
                      <m:e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𝐰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𝐱</m:t>
                        </m:r>
                      </m:sub>
                    </m:sSub>
                  </m:oMath>
                </a14:m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 knob post orbit correction</a:t>
                </a:r>
                <a:endParaRPr sz="4000" spc="-5" dirty="0">
                  <a:solidFill>
                    <a:srgbClr val="0070C0"/>
                  </a:solidFill>
                  <a:latin typeface="+mn-lt"/>
                  <a:cs typeface="Calibri Light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81000" y="124320"/>
                <a:ext cx="8839200" cy="629018"/>
              </a:xfrm>
              <a:prstGeom prst="rect">
                <a:avLst/>
              </a:prstGeom>
              <a:blipFill>
                <a:blip r:embed="rId2"/>
                <a:stretch>
                  <a:fillRect t="-22115" b="-4711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144780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</a:t>
            </a:r>
            <a:endParaRPr lang="en-I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6C4398E0-055E-B6E6-D96F-1007629F85CE}"/>
                  </a:ext>
                </a:extLst>
              </p:cNvPr>
              <p:cNvSpPr txBox="1"/>
              <p:nvPr/>
            </p:nvSpPr>
            <p:spPr>
              <a:xfrm>
                <a:off x="76200" y="952246"/>
                <a:ext cx="4152968" cy="528588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Following the orbit correction, a consistent behavior is noticed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Curves are parallel, differing only in the magnitude of error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Please review the additional slides provided in the backup that illustrate the performance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pc="-5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pc="-5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w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pc="-5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y</m:t>
                        </m:r>
                      </m:sub>
                    </m:sSub>
                  </m:oMath>
                </a14:m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knob</a:t>
                </a:r>
              </a:p>
            </p:txBody>
          </p:sp>
        </mc:Choice>
        <mc:Fallback xmlns="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6C4398E0-055E-B6E6-D96F-1007629F85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952246"/>
                <a:ext cx="4152968" cy="5285880"/>
              </a:xfrm>
              <a:prstGeom prst="rect">
                <a:avLst/>
              </a:prstGeom>
              <a:blipFill>
                <a:blip r:embed="rId7"/>
                <a:stretch>
                  <a:fillRect t="-1384" r="-4993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F7471379-395C-A694-F9DD-D26EA515998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422" y="681519"/>
            <a:ext cx="3931978" cy="29519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D45A7F-8261-22DA-124B-2F973D33B5C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419" y="587284"/>
            <a:ext cx="3988139" cy="29941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4634AB-D01A-5C70-B205-45E50BE13A5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010" y="3586089"/>
            <a:ext cx="4087084" cy="30622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265B48F-83FB-1D81-F283-5E5E372F565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609654"/>
            <a:ext cx="3819282" cy="286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374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09600" y="47995"/>
                <a:ext cx="8839200" cy="629018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a:rPr lang="el-GR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𝛃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𝐱</m:t>
                        </m:r>
                        <m:r>
                          <a:rPr lang="en-US" sz="4000" b="1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 </m:t>
                        </m:r>
                      </m:sub>
                      <m:sup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knob post orbit correction</a:t>
                </a:r>
                <a:endParaRPr sz="4000" spc="-5" dirty="0">
                  <a:solidFill>
                    <a:srgbClr val="0070C0"/>
                  </a:solidFill>
                  <a:latin typeface="+mn-lt"/>
                  <a:cs typeface="Calibri Light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47995"/>
                <a:ext cx="8839200" cy="629018"/>
              </a:xfrm>
              <a:prstGeom prst="rect">
                <a:avLst/>
              </a:prstGeom>
              <a:blipFill>
                <a:blip r:embed="rId2"/>
                <a:stretch>
                  <a:fillRect t="-22330" b="-48544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144780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14</a:t>
            </a:r>
            <a:endParaRPr lang="en-I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1">
                <a:extLst>
                  <a:ext uri="{FF2B5EF4-FFF2-40B4-BE49-F238E27FC236}">
                    <a16:creationId xmlns:a16="http://schemas.microsoft.com/office/drawing/2014/main" id="{975FB41F-C1DB-22EC-274E-E1C14F89A407}"/>
                  </a:ext>
                </a:extLst>
              </p:cNvPr>
              <p:cNvSpPr txBox="1"/>
              <p:nvPr/>
            </p:nvSpPr>
            <p:spPr>
              <a:xfrm>
                <a:off x="76200" y="952246"/>
                <a:ext cx="4152968" cy="528588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Following the orbit correction, a consistent behavior is noticed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Need to comprehend the behavior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pc="-5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pc="-5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w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pc="-5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x</m:t>
                        </m:r>
                      </m:sub>
                    </m:sSub>
                  </m:oMath>
                </a14:m>
                <a:endParaRPr lang="en-US" sz="2000" spc="-1" dirty="0">
                  <a:solidFill>
                    <a:srgbClr val="17171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pc="-5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a:rPr lang="el-GR" sz="2000" b="1" i="0" spc="-5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𝛃</m:t>
                        </m:r>
                      </m:e>
                      <m:sub>
                        <m:r>
                          <a:rPr lang="en-US" sz="2000" b="1" i="0" spc="-5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𝐲</m:t>
                        </m:r>
                        <m:r>
                          <a:rPr lang="en-US" sz="2000" b="1" i="0" spc="-5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 </m:t>
                        </m:r>
                      </m:sub>
                      <m:sup>
                        <m:r>
                          <a:rPr lang="en-US" sz="2000" b="1" i="0" spc="-5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knob, kindly have a look at the end of the presentation </a:t>
                </a:r>
              </a:p>
            </p:txBody>
          </p:sp>
        </mc:Choice>
        <mc:Fallback xmlns="">
          <p:sp>
            <p:nvSpPr>
              <p:cNvPr id="3" name="Content Placeholder 1">
                <a:extLst>
                  <a:ext uri="{FF2B5EF4-FFF2-40B4-BE49-F238E27FC236}">
                    <a16:creationId xmlns:a16="http://schemas.microsoft.com/office/drawing/2014/main" id="{975FB41F-C1DB-22EC-274E-E1C14F89A4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952246"/>
                <a:ext cx="4152968" cy="5285880"/>
              </a:xfrm>
              <a:prstGeom prst="rect">
                <a:avLst/>
              </a:prstGeom>
              <a:blipFill>
                <a:blip r:embed="rId7"/>
                <a:stretch>
                  <a:fillRect t="-1384" r="-1028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38B88991-F7C4-FD2E-837B-DC24690B0D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172" y="609600"/>
            <a:ext cx="4059912" cy="304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62E7D2-2116-1623-1F71-8E84A82E584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068" y="563592"/>
            <a:ext cx="4059912" cy="30418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5AC2DF7-F65C-B19B-CE3E-426E66CB593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688" y="3627166"/>
            <a:ext cx="4059912" cy="304800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55D298A-C49E-15E7-49BF-C588D70CCE6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919" y="3579398"/>
            <a:ext cx="3961081" cy="29738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92EBC0-C2BF-F4E1-894A-DA653E1D9CE9}"/>
              </a:ext>
            </a:extLst>
          </p:cNvPr>
          <p:cNvSpPr/>
          <p:nvPr/>
        </p:nvSpPr>
        <p:spPr>
          <a:xfrm>
            <a:off x="6705600" y="3352800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263A52-C8A0-C6EF-1706-CA514BFBE13B}"/>
              </a:ext>
            </a:extLst>
          </p:cNvPr>
          <p:cNvSpPr/>
          <p:nvPr/>
        </p:nvSpPr>
        <p:spPr>
          <a:xfrm>
            <a:off x="10668000" y="3352800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8E594B5-7EB5-75E2-CC8F-725F479F81A6}"/>
              </a:ext>
            </a:extLst>
          </p:cNvPr>
          <p:cNvSpPr/>
          <p:nvPr/>
        </p:nvSpPr>
        <p:spPr>
          <a:xfrm>
            <a:off x="6713949" y="6408494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8F801C-9924-BD52-3A6C-E21B60EA44CB}"/>
              </a:ext>
            </a:extLst>
          </p:cNvPr>
          <p:cNvSpPr/>
          <p:nvPr/>
        </p:nvSpPr>
        <p:spPr>
          <a:xfrm>
            <a:off x="10702671" y="6248400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2079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381000"/>
            <a:ext cx="10744200" cy="112146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spc="-1" dirty="0">
                <a:solidFill>
                  <a:srgbClr val="0070C0"/>
                </a:solidFill>
                <a:latin typeface="+mn-lt"/>
              </a:rPr>
              <a:t>Motivation (Vertical Dispersion &amp; Coupling knobs)</a:t>
            </a:r>
            <a:br>
              <a:rPr lang="en-US" sz="4000" dirty="0">
                <a:latin typeface="+mn-lt"/>
              </a:rPr>
            </a:br>
            <a:endParaRPr lang="en-US" sz="4000" b="0" strike="noStrike" spc="-1" dirty="0">
              <a:solidFill>
                <a:srgbClr val="0033A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CBEB0294-1D43-6F33-E81F-0F4C15EB9F8C}"/>
                  </a:ext>
                </a:extLst>
              </p:cNvPr>
              <p:cNvSpPr txBox="1"/>
              <p:nvPr/>
            </p:nvSpPr>
            <p:spPr>
              <a:xfrm>
                <a:off x="356340" y="1295400"/>
                <a:ext cx="11022120" cy="528588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Tuning knobs are necessary to correct optics errors at the IP to achieve the desired luminosity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misalignment error/source of coupling leads to spurious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</m:oMath>
                </a14:m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 &amp; coupling, in turn affecting the beam size, which explains that developing tuning knobs are essential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IN" sz="2000" i="1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IN" sz="2000" b="0" i="1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IN" sz="2000" b="0" i="1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IN" sz="2000" b="0" i="1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IN" sz="2000" b="0" i="1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IN" sz="2000" i="1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IN" sz="2000" i="1" spc="-1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IN" sz="2000" b="0" i="1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IN" sz="2000" b="0" i="1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IN" sz="2000" b="0" i="1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sSub>
                          <m:sSubPr>
                            <m:ctrlPr>
                              <a:rPr lang="en-IN" sz="2000" i="1" spc="-1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2000" b="0" i="1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IN" sz="2000" b="0" i="1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IN" sz="2000" b="0" i="1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IN" sz="2000" i="1" spc="-1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IN" sz="2000" b="0" i="1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IN" sz="2000" b="0" i="1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IN" sz="2000" b="0" i="1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IN" sz="2000" b="0" i="1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IN" sz="2000" i="1" spc="-1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IN" sz="2000" b="0" i="1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IN" sz="2000" b="0" i="1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IN" sz="2000" b="0" i="1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  <m:r>
                      <a:rPr lang="en-IN" sz="2000" b="0" i="1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N" sz="2000" i="1" spc="-1" dirty="0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IN" sz="2000" b="0" i="1" spc="-1" dirty="0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IN" sz="2000" b="0" i="1" spc="-1" dirty="0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IN" sz="2000" b="0" i="1" spc="-1" dirty="0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IN" sz="2000" b="0" i="1" spc="-1" dirty="0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IN" sz="2000" i="1" spc="-1" dirty="0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IN" sz="2000" i="1" spc="-1" dirty="0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IN" sz="2000" b="0" i="1" spc="-1" dirty="0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IN" sz="2000" b="0" i="1" spc="-1" dirty="0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IN" sz="2000" b="0" i="1" spc="-1" dirty="0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sSub>
                          <m:sSubPr>
                            <m:ctrlPr>
                              <a:rPr lang="en-IN" sz="2000" i="1" spc="-1" dirty="0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2000" b="0" i="1" spc="-1" dirty="0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IN" sz="2000" b="0" i="1" spc="-1" dirty="0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IN" sz="2000" b="0" i="1" spc="-1" dirty="0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IN" sz="2000" i="1" spc="-1" dirty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IN" sz="2000" b="0" i="1" spc="-1" dirty="0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IN" sz="2000" b="0" i="1" spc="-1" dirty="0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IN" sz="2000" b="0" i="1" spc="-1" dirty="0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sSub>
                          <m:sSubPr>
                            <m:ctrlPr>
                              <a:rPr lang="en-IN" sz="2000" i="1" spc="-1" dirty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2000" b="0" i="1" spc="-1" dirty="0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IN" sz="2000" b="0" i="1" spc="-1" dirty="0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sSup>
                          <m:sSupPr>
                            <m:ctrlPr>
                              <a:rPr lang="en-IN" sz="2000" i="1" spc="-1" dirty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IN" sz="2000" i="1" spc="-1" dirty="0">
                                    <a:solidFill>
                                      <a:srgbClr val="17171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IN" sz="2000" i="1" spc="-1" dirty="0">
                                        <a:solidFill>
                                          <a:srgbClr val="17171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IN" sz="2000" b="0" i="1" spc="-1" dirty="0" smtClean="0">
                                        <a:solidFill>
                                          <a:srgbClr val="171717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IN" sz="2000" b="0" i="1" spc="-1" dirty="0" smtClean="0">
                                        <a:solidFill>
                                          <a:srgbClr val="171717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1001</m:t>
                                    </m:r>
                                  </m:sub>
                                  <m:sup>
                                    <m:r>
                                      <a:rPr lang="en-IN" sz="2000" b="0" i="1" spc="-1" dirty="0" smtClean="0">
                                        <a:solidFill>
                                          <a:srgbClr val="171717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</m:d>
                          </m:e>
                          <m:sup>
                            <m:r>
                              <a:rPr lang="en-IN" sz="2000" b="0" i="1" spc="-1" dirty="0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sz="2000" spc="-1" dirty="0">
                  <a:solidFill>
                    <a:srgbClr val="171717"/>
                  </a:solidFill>
                  <a:latin typeface="Arial"/>
                </a:endParaRP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trike="noStrike" spc="-1" dirty="0">
                    <a:solidFill>
                      <a:srgbClr val="171717"/>
                    </a:solidFill>
                    <a:latin typeface="Arial"/>
                  </a:rPr>
                  <a:t>The idea</a:t>
                </a: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 was originally motivated by </a:t>
                </a:r>
                <a:r>
                  <a:rPr lang="en-US" sz="2000" spc="-1" dirty="0" err="1">
                    <a:solidFill>
                      <a:srgbClr val="171717"/>
                    </a:solidFill>
                    <a:latin typeface="Arial"/>
                  </a:rPr>
                  <a:t>K.Oide</a:t>
                </a: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 at the FCC-</a:t>
                </a:r>
                <a:r>
                  <a:rPr lang="en-US" sz="2000" spc="-1" dirty="0" err="1">
                    <a:solidFill>
                      <a:srgbClr val="171717"/>
                    </a:solidFill>
                    <a:latin typeface="Arial"/>
                  </a:rPr>
                  <a:t>ee</a:t>
                </a: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 tuning meeting, on 9 June 2022 </a:t>
                </a:r>
                <a:r>
                  <a:rPr lang="en-US" sz="2000" b="1" spc="-1" dirty="0">
                    <a:solidFill>
                      <a:srgbClr val="FFC000"/>
                    </a:solidFill>
                    <a:latin typeface="Arial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https://indico.cern.ch/event/1167740/</a:t>
                </a:r>
                <a:endParaRPr lang="en-US" sz="2000" b="1" spc="-1" dirty="0">
                  <a:solidFill>
                    <a:srgbClr val="FFC000"/>
                  </a:solidFill>
                  <a:latin typeface="Arial"/>
                </a:endParaRP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endParaRPr lang="en-US" sz="2000" b="1" spc="-1" dirty="0">
                  <a:solidFill>
                    <a:srgbClr val="171717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CBEB0294-1D43-6F33-E81F-0F4C15EB9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40" y="1295400"/>
                <a:ext cx="11022120" cy="5285880"/>
              </a:xfrm>
              <a:prstGeom prst="rect">
                <a:avLst/>
              </a:prstGeom>
              <a:blipFill>
                <a:blip r:embed="rId3"/>
                <a:stretch>
                  <a:fillRect t="-1384" r="-884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</a:t>
            </a:r>
            <a:endParaRPr lang="en-IN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05A898-CD90-42ED-17CB-15E76E99C25C}"/>
              </a:ext>
            </a:extLst>
          </p:cNvPr>
          <p:cNvSpPr/>
          <p:nvPr/>
        </p:nvSpPr>
        <p:spPr>
          <a:xfrm>
            <a:off x="4953000" y="2711521"/>
            <a:ext cx="1481191" cy="5650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33825D-25AF-F0C4-87C1-4CCE062396E9}"/>
              </a:ext>
            </a:extLst>
          </p:cNvPr>
          <p:cNvSpPr/>
          <p:nvPr/>
        </p:nvSpPr>
        <p:spPr>
          <a:xfrm>
            <a:off x="2362200" y="2711521"/>
            <a:ext cx="762000" cy="4888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18FD3F0-E442-1A4D-428F-E52189889177}"/>
                  </a:ext>
                </a:extLst>
              </p:cNvPr>
              <p:cNvSpPr txBox="1"/>
              <p:nvPr/>
            </p:nvSpPr>
            <p:spPr>
              <a:xfrm>
                <a:off x="7010400" y="2743200"/>
                <a:ext cx="6097712" cy="3912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N" dirty="0">
                    <a:solidFill>
                      <a:srgbClr val="FF0000"/>
                    </a:solidFill>
                  </a:rPr>
                  <a:t>Terms to be vanished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I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I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I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I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endParaRPr lang="en-IN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18FD3F0-E442-1A4D-428F-E521898891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0" y="2743200"/>
                <a:ext cx="6097712" cy="391261"/>
              </a:xfrm>
              <a:prstGeom prst="rect">
                <a:avLst/>
              </a:prstGeom>
              <a:blipFill>
                <a:blip r:embed="rId4"/>
                <a:stretch>
                  <a:fillRect l="-800" t="-6250" b="-2031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45028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381000"/>
            <a:ext cx="5486400" cy="117686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spc="-1" dirty="0">
                <a:solidFill>
                  <a:srgbClr val="0070C0"/>
                </a:solidFill>
                <a:latin typeface="+mn-lt"/>
              </a:rPr>
              <a:t>Motivation</a:t>
            </a:r>
            <a:br>
              <a:rPr lang="en-US" sz="1600" dirty="0"/>
            </a:br>
            <a:endParaRPr lang="en-US" sz="44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356340" y="129540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 algn="just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171717"/>
                </a:solidFill>
                <a:latin typeface="Arial"/>
              </a:rPr>
              <a:t>Extra skew windings at the </a:t>
            </a:r>
            <a:r>
              <a:rPr lang="en-US" sz="2000" b="1" spc="-1" dirty="0">
                <a:solidFill>
                  <a:srgbClr val="171717"/>
                </a:solidFill>
                <a:latin typeface="Arial"/>
              </a:rPr>
              <a:t>Final-Focus</a:t>
            </a:r>
          </a:p>
          <a:p>
            <a:pPr marL="108000" algn="just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b="1" spc="-1" dirty="0">
                <a:solidFill>
                  <a:srgbClr val="171717"/>
                </a:solidFill>
                <a:latin typeface="Arial"/>
              </a:rPr>
              <a:t>    doublet </a:t>
            </a:r>
            <a:r>
              <a:rPr lang="en-US" sz="2000" spc="-1" dirty="0">
                <a:solidFill>
                  <a:srgbClr val="171717"/>
                </a:solidFill>
                <a:latin typeface="Arial"/>
              </a:rPr>
              <a:t>and at least the nearest </a:t>
            </a:r>
          </a:p>
          <a:p>
            <a:pPr marL="108000" algn="just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pc="-1" dirty="0">
                <a:solidFill>
                  <a:srgbClr val="171717"/>
                </a:solidFill>
                <a:latin typeface="Arial"/>
              </a:rPr>
              <a:t>    </a:t>
            </a:r>
            <a:r>
              <a:rPr lang="en-US" sz="2000" b="1" spc="-1" dirty="0">
                <a:solidFill>
                  <a:srgbClr val="171717"/>
                </a:solidFill>
                <a:latin typeface="Arial"/>
              </a:rPr>
              <a:t>6 sextupoles </a:t>
            </a:r>
            <a:r>
              <a:rPr lang="en-US" sz="2000" spc="-1" dirty="0">
                <a:solidFill>
                  <a:srgbClr val="171717"/>
                </a:solidFill>
                <a:latin typeface="Arial"/>
              </a:rPr>
              <a:t>on each side of IP, which </a:t>
            </a:r>
          </a:p>
          <a:p>
            <a:pPr marL="108000" algn="just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pc="-1" dirty="0">
                <a:solidFill>
                  <a:srgbClr val="171717"/>
                </a:solidFill>
                <a:latin typeface="Arial"/>
              </a:rPr>
              <a:t>    eventually helps in controlling vertical </a:t>
            </a:r>
          </a:p>
          <a:p>
            <a:pPr marL="108000" algn="just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pc="-1" dirty="0">
                <a:solidFill>
                  <a:srgbClr val="171717"/>
                </a:solidFill>
                <a:latin typeface="Arial"/>
              </a:rPr>
              <a:t>    dispersion &amp; coupling at the IP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b="1" spc="-1" dirty="0">
              <a:solidFill>
                <a:srgbClr val="171717"/>
              </a:solidFill>
              <a:latin typeface="Arial"/>
            </a:endParaRP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b="1" spc="-1" dirty="0">
                <a:solidFill>
                  <a:srgbClr val="7030A0"/>
                </a:solidFill>
                <a:latin typeface="Arial"/>
              </a:rPr>
              <a:t>Skew quads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b="1" spc="-1" dirty="0">
                <a:solidFill>
                  <a:srgbClr val="FF0000"/>
                </a:solidFill>
                <a:latin typeface="Arial"/>
              </a:rPr>
              <a:t>Final doublet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b="1" spc="-1" dirty="0">
                <a:solidFill>
                  <a:srgbClr val="00B050"/>
                </a:solidFill>
                <a:latin typeface="Arial"/>
              </a:rPr>
              <a:t>Sextupoles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16</a:t>
            </a:r>
            <a:endParaRPr lang="en-I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36FCA9-653A-B522-D23A-4DE187F6A2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940" y="914400"/>
            <a:ext cx="6189752" cy="538622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47CCD88-ED2F-0219-36F9-B5D31739483F}"/>
              </a:ext>
            </a:extLst>
          </p:cNvPr>
          <p:cNvSpPr/>
          <p:nvPr/>
        </p:nvSpPr>
        <p:spPr>
          <a:xfrm>
            <a:off x="6739846" y="1900720"/>
            <a:ext cx="2146701" cy="43151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287128-0AEA-11AD-C018-CBF7D18F792C}"/>
              </a:ext>
            </a:extLst>
          </p:cNvPr>
          <p:cNvSpPr/>
          <p:nvPr/>
        </p:nvSpPr>
        <p:spPr>
          <a:xfrm>
            <a:off x="9565240" y="1900719"/>
            <a:ext cx="226032" cy="4315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396827-3209-1C4D-CEE4-3E76D359186F}"/>
              </a:ext>
            </a:extLst>
          </p:cNvPr>
          <p:cNvSpPr/>
          <p:nvPr/>
        </p:nvSpPr>
        <p:spPr>
          <a:xfrm>
            <a:off x="9832368" y="1899007"/>
            <a:ext cx="1407559" cy="43151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B06D85A-466D-EB62-D5A3-D5528F5B0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240" y="685800"/>
            <a:ext cx="36576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07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381000"/>
            <a:ext cx="548640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spc="-1" dirty="0">
                <a:solidFill>
                  <a:srgbClr val="0070C0"/>
                </a:solidFill>
                <a:latin typeface="+mn-lt"/>
              </a:rPr>
              <a:t>Implementation</a:t>
            </a:r>
            <a:endParaRPr lang="en-US" sz="4400" b="0" strike="noStrike" spc="-1" dirty="0">
              <a:solidFill>
                <a:srgbClr val="0033A0"/>
              </a:solidFill>
              <a:latin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CBEB0294-1D43-6F33-E81F-0F4C15EB9F8C}"/>
                  </a:ext>
                </a:extLst>
              </p:cNvPr>
              <p:cNvSpPr txBox="1"/>
              <p:nvPr/>
            </p:nvSpPr>
            <p:spPr>
              <a:xfrm>
                <a:off x="356340" y="1295400"/>
                <a:ext cx="11022120" cy="528588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MADx “</a:t>
                </a:r>
                <a:r>
                  <a:rPr lang="en-US" sz="2000" b="1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matching</a:t>
                </a: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” technique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trike="noStrike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Match the constraint in such a way that changes in the observables (parameters other than constraints) must be minimized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dispersion is matched in small steps of the range of application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 coupling, </a:t>
                </a:r>
                <a:r>
                  <a:rPr lang="en-US" sz="2000" strike="noStrike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MADx matches </a:t>
                </a: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</a:t>
                </a:r>
                <a:r>
                  <a:rPr lang="en-US" sz="2000" strike="noStrike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two skew quadrupolar terms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000" b="1" i="0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𝐑𝐞</m:t>
                        </m:r>
                        <m:r>
                          <a:rPr lang="en-IN" sz="2000" b="1" i="0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{</m:t>
                        </m:r>
                        <m:r>
                          <a:rPr lang="en-US" sz="2000" b="1" i="0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sz="2000" b="1" i="0" strike="noStrike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𝟏𝟎𝟎𝟏</m:t>
                        </m:r>
                      </m:sub>
                    </m:sSub>
                    <m:r>
                      <a:rPr lang="en-IN" sz="2000" b="1" i="1" strike="noStrike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000" strike="noStrike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Imag{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pc="-1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sz="2000" b="1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𝟏𝟎𝟎𝟏</m:t>
                        </m:r>
                      </m:sub>
                    </m:sSub>
                  </m:oMath>
                </a14:m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} independent of each other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Strengths of the tuning skew quads are plotted as a function of dispersion/coupling </a:t>
                </a:r>
                <a:endParaRPr lang="en-US" sz="2000" strike="noStrike" spc="-1" dirty="0">
                  <a:solidFill>
                    <a:srgbClr val="17171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components of the knob vector are computed by fitting the slope of these plots </a:t>
                </a:r>
              </a:p>
            </p:txBody>
          </p:sp>
        </mc:Choice>
        <mc:Fallback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CBEB0294-1D43-6F33-E81F-0F4C15EB9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40" y="1295400"/>
                <a:ext cx="11022120" cy="5285880"/>
              </a:xfrm>
              <a:prstGeom prst="rect">
                <a:avLst/>
              </a:prstGeom>
              <a:blipFill>
                <a:blip r:embed="rId2"/>
                <a:stretch>
                  <a:fillRect t="-1384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4AF7AC-2148-A48B-EE6F-C9B0CB3A8190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17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4259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381000"/>
            <a:ext cx="7239000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4000" b="1" dirty="0">
                <a:ln w="0"/>
                <a:solidFill>
                  <a:srgbClr val="0070C0"/>
                </a:solidFill>
                <a:latin typeface="Arial"/>
              </a:rPr>
              <a:t>Slopes from the linear fitting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382195" y="1551034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b="1" spc="-1" dirty="0">
              <a:solidFill>
                <a:srgbClr val="1717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16096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</a:t>
            </a:r>
            <a:endParaRPr lang="en-I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9160351-2A20-A2AB-8FD1-FF777D9AFE52}"/>
                  </a:ext>
                </a:extLst>
              </p:cNvPr>
              <p:cNvSpPr txBox="1"/>
              <p:nvPr/>
            </p:nvSpPr>
            <p:spPr>
              <a:xfrm>
                <a:off x="495300" y="2908124"/>
                <a:ext cx="4395276" cy="1060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Equation of a linear function,  y = mx + c </a:t>
                </a:r>
              </a:p>
              <a:p>
                <a:endParaRPr lang="en-US" dirty="0"/>
              </a:p>
              <a:p>
                <a:r>
                  <a:rPr lang="en-US" dirty="0"/>
                  <a:t>where slope, 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y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y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IN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9160351-2A20-A2AB-8FD1-FF777D9AFE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" y="2908124"/>
                <a:ext cx="4395276" cy="1060868"/>
              </a:xfrm>
              <a:prstGeom prst="rect">
                <a:avLst/>
              </a:prstGeom>
              <a:blipFill>
                <a:blip r:embed="rId2"/>
                <a:stretch>
                  <a:fillRect l="-1110" t="-2874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71C1CA0F-6AAA-A6C2-2014-BED61DED8D3A}"/>
              </a:ext>
            </a:extLst>
          </p:cNvPr>
          <p:cNvSpPr/>
          <p:nvPr/>
        </p:nvSpPr>
        <p:spPr>
          <a:xfrm>
            <a:off x="3317051" y="2892014"/>
            <a:ext cx="1178749" cy="4467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91BE46-7FCA-A1D8-39C6-671F1411307B}"/>
              </a:ext>
            </a:extLst>
          </p:cNvPr>
          <p:cNvSpPr txBox="1"/>
          <p:nvPr/>
        </p:nvSpPr>
        <p:spPr>
          <a:xfrm>
            <a:off x="6730756" y="2938611"/>
            <a:ext cx="183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Knob_setting</a:t>
            </a:r>
            <a:r>
              <a:rPr lang="en-US" dirty="0">
                <a:solidFill>
                  <a:srgbClr val="FF0000"/>
                </a:solidFill>
              </a:rPr>
              <a:t>     </a:t>
            </a:r>
            <a:endParaRPr lang="en-IN" dirty="0">
              <a:solidFill>
                <a:srgbClr val="FF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A36D6B2-D044-0086-C89B-99FC16E5F0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2384" y="164673"/>
            <a:ext cx="2302816" cy="1727113"/>
          </a:xfrm>
          <a:prstGeom prst="rect">
            <a:avLst/>
          </a:prstGeom>
        </p:spPr>
      </p:pic>
      <p:sp>
        <p:nvSpPr>
          <p:cNvPr id="10" name="Arrow: Curved Up 9">
            <a:extLst>
              <a:ext uri="{FF2B5EF4-FFF2-40B4-BE49-F238E27FC236}">
                <a16:creationId xmlns:a16="http://schemas.microsoft.com/office/drawing/2014/main" id="{6363D081-FEF3-FCD4-959A-5712F87DDB2B}"/>
              </a:ext>
            </a:extLst>
          </p:cNvPr>
          <p:cNvSpPr/>
          <p:nvPr/>
        </p:nvSpPr>
        <p:spPr>
          <a:xfrm rot="298027">
            <a:off x="2273960" y="4355767"/>
            <a:ext cx="6936204" cy="1620000"/>
          </a:xfrm>
          <a:prstGeom prst="curvedUp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2BD7DB3-155D-71A1-02E5-73473459DA56}"/>
              </a:ext>
            </a:extLst>
          </p:cNvPr>
          <p:cNvCxnSpPr/>
          <p:nvPr/>
        </p:nvCxnSpPr>
        <p:spPr>
          <a:xfrm>
            <a:off x="9487025" y="3113271"/>
            <a:ext cx="54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6614FCEA-8E14-A970-E9F4-1912B37664E3}"/>
                  </a:ext>
                </a:extLst>
              </p:cNvPr>
              <p:cNvSpPr txBox="1"/>
              <p:nvPr/>
            </p:nvSpPr>
            <p:spPr>
              <a:xfrm>
                <a:off x="3891887" y="2186436"/>
                <a:ext cx="11022120" cy="528588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108000" algn="ctr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r>
                  <a:rPr lang="en-US" sz="16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   </a:t>
                </a:r>
                <a:r>
                  <a:rPr lang="en-US" sz="36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*</a:t>
                </a:r>
                <a:r>
                  <a:rPr lang="en-US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n w="0"/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 smtClean="0">
                                <a:ln w="0"/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Sup>
                              <m:sSubSupPr>
                                <m:ctrlPr>
                                  <a:rPr lang="en-US" i="1" smtClean="0">
                                    <a:ln w="0"/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n w="0"/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a:rPr lang="en-US" b="0" i="0" smtClean="0">
                                    <a:ln w="0"/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n w="0"/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e>
                              <m:sub>
                                <m:r>
                                  <a:rPr lang="en-US" b="0" i="0" smtClean="0">
                                    <a:ln w="0"/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n w="0"/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p>
                            </m:sSubSup>
                          </m:e>
                          <m:e>
                            <m:sSubSup>
                              <m:sSubSupPr>
                                <m:ctrlPr>
                                  <a:rPr lang="en-US" i="1" smtClean="0">
                                    <a:ln w="0"/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n w="0"/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a:rPr lang="en-US" b="0" i="0" smtClean="0">
                                    <a:ln w="0"/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n w="0"/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e>
                              <m:sub>
                                <m:r>
                                  <a:rPr lang="en-US" b="0" i="0" smtClean="0">
                                    <a:ln w="0"/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n w="0"/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p>
                            </m:sSubSup>
                          </m:e>
                          <m:e>
                            <m:sSubSup>
                              <m:sSubSupPr>
                                <m:ctrlPr>
                                  <a:rPr lang="en-IN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a:rPr lang="en-US" b="0" i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e>
                              <m:sub>
                                <m:r>
                                  <a:rPr lang="en-US" b="0" i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p>
                            </m:sSubSup>
                          </m:e>
                          <m:e>
                            <m:r>
                              <a:rPr lang="en-US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</m:e>
                          <m:e>
                            <m:r>
                              <a:rPr lang="en-US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</m:e>
                          <m:e>
                            <m:r>
                              <a:rPr lang="en-US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</m:e>
                          <m:e>
                            <m:r>
                              <a:rPr lang="en-US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</m:e>
                          <m:e>
                            <m:sSubSup>
                              <m:sSubSupPr>
                                <m:ctrlPr>
                                  <a:rPr lang="en-US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a:rPr lang="en-US" b="0" i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n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p>
                            </m:sSubSup>
                          </m:e>
                        </m:eqArr>
                      </m:e>
                    </m:d>
                  </m:oMath>
                </a14:m>
                <a:r>
                  <a:rPr lang="en-US" dirty="0">
                    <a:ln w="0"/>
                    <a:solidFill>
                      <a:srgbClr val="0070C0"/>
                    </a:solidFill>
                    <a:latin typeface="Arial"/>
                  </a:rPr>
                  <a:t>           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n w="0"/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 dirty="0" smtClean="0">
                                <a:ln w="0"/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i="1" dirty="0" smtClean="0">
                                    <a:ln w="0"/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dirty="0" smtClean="0">
                                    <a:ln w="0"/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a:rPr lang="en-US" b="0" i="0" dirty="0" smtClean="0">
                                    <a:ln w="0"/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dirty="0" smtClean="0">
                                    <a:ln w="0"/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e>
                              <m:sub>
                                <m:r>
                                  <a:rPr lang="en-US" b="0" i="0" dirty="0" smtClean="0">
                                    <a:ln w="0"/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lang="en-IN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a:rPr lang="en-US" b="0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e>
                              <m:sub>
                                <m:r>
                                  <a:rPr lang="en-US" b="0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lang="en-IN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a:rPr lang="en-US" b="0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e>
                              <m:sub>
                                <m:r>
                                  <a:rPr lang="en-US" b="0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  <m:e>
                            <m:r>
                              <a:rPr lang="en-US" b="0" i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</m:e>
                          <m:e>
                            <m:r>
                              <a:rPr lang="en-US" b="0" i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</m:e>
                          <m:e>
                            <m:r>
                              <a:rPr lang="en-US" b="0" i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</m:e>
                          <m:e>
                            <m:r>
                              <a:rPr lang="en-US" b="0" i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a:rPr lang="en-US" b="0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n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dirty="0">
                  <a:ln w="0"/>
                  <a:solidFill>
                    <a:srgbClr val="0070C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6614FCEA-8E14-A970-E9F4-1912B37664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1887" y="2186436"/>
                <a:ext cx="11022120" cy="528588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70633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09600" y="199601"/>
                <a:ext cx="4624070" cy="685572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Cross talk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b="1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𝐃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𝐲</m:t>
                        </m:r>
                      </m:sub>
                      <m:sup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∗</m:t>
                        </m:r>
                      </m:sup>
                    </m:sSubSup>
                    <m:r>
                      <a:rPr lang="en-US" sz="4000" b="1" i="1" spc="-5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libri Light"/>
                      </a:rPr>
                      <m:t> </m:t>
                    </m:r>
                  </m:oMath>
                </a14:m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Knob </a:t>
                </a:r>
                <a:endParaRPr sz="4000" spc="-5" dirty="0">
                  <a:solidFill>
                    <a:srgbClr val="0070C0"/>
                  </a:solidFill>
                  <a:latin typeface="+mn-lt"/>
                  <a:cs typeface="Calibri Light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199601"/>
                <a:ext cx="4624070" cy="685572"/>
              </a:xfrm>
              <a:prstGeom prst="rect">
                <a:avLst/>
              </a:prstGeom>
              <a:blipFill>
                <a:blip r:embed="rId2"/>
                <a:stretch>
                  <a:fillRect l="-6324" t="-20536" r="-6456" b="-3660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76200" y="1134972"/>
            <a:ext cx="302839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Aberrations are quadratic being the impact on other IP parameters negligible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Tuning range is simulated to be </a:t>
            </a:r>
            <a:r>
              <a:rPr lang="en-US" sz="2000" b="1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1mm</a:t>
            </a:r>
            <a:r>
              <a:rPr lang="en-US" sz="2000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strike="noStrike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</a:t>
            </a:r>
            <a:endParaRPr lang="en-I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9D7689-F6E0-41D4-C5BB-54AE66B51F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590" y="885173"/>
            <a:ext cx="4724400" cy="58368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72D345-5E66-991F-84DF-6B32DBE904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990" y="402879"/>
            <a:ext cx="4357873" cy="610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66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381000"/>
            <a:ext cx="5257800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4000" spc="-5" dirty="0">
                <a:solidFill>
                  <a:srgbClr val="0070C0"/>
                </a:solidFill>
                <a:latin typeface="+mn-lt"/>
                <a:cs typeface="Calibri Light"/>
              </a:rPr>
              <a:t>Introduction</a:t>
            </a:r>
            <a:endParaRPr sz="4000" spc="-5" dirty="0">
              <a:solidFill>
                <a:srgbClr val="0070C0"/>
              </a:solidFill>
              <a:latin typeface="+mn-lt"/>
              <a:cs typeface="Calibri Ligh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CBEB0294-1D43-6F33-E81F-0F4C15EB9F8C}"/>
                  </a:ext>
                </a:extLst>
              </p:cNvPr>
              <p:cNvSpPr txBox="1"/>
              <p:nvPr/>
            </p:nvSpPr>
            <p:spPr>
              <a:xfrm>
                <a:off x="152400" y="1375786"/>
                <a:ext cx="11022120" cy="528588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FCC-</a:t>
                </a:r>
                <a:r>
                  <a:rPr lang="en-US" sz="2000" spc="-1" dirty="0" err="1">
                    <a:solidFill>
                      <a:srgbClr val="171717"/>
                    </a:solidFill>
                    <a:latin typeface="Arial"/>
                  </a:rPr>
                  <a:t>ee</a:t>
                </a: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 foreseen to target </a:t>
                </a:r>
                <a:r>
                  <a:rPr lang="en-US" sz="2000" b="1" spc="-1" dirty="0">
                    <a:solidFill>
                      <a:srgbClr val="171717"/>
                    </a:solidFill>
                    <a:latin typeface="Arial"/>
                  </a:rPr>
                  <a:t>unprecedented luminosity</a:t>
                </a: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r>
                  <a:rPr lang="en-US" sz="2000" b="1" spc="-1" dirty="0">
                    <a:solidFill>
                      <a:srgbClr val="171717"/>
                    </a:solidFill>
                    <a:latin typeface="Arial"/>
                  </a:rPr>
                  <a:t>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</a:rPr>
                      <m:t>L</m:t>
                    </m:r>
                    <m:r>
                      <a:rPr lang="en-US" sz="2000" b="0" i="0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  <m:sub>
                            <m:r>
                              <a:rPr lang="en-US" sz="2000" b="0" i="0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b="0" i="1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  <m:sub>
                            <m:r>
                              <a:rPr lang="en-US" sz="2000" b="0" i="0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000" b="0" i="0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0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  <m:r>
                          <a:rPr lang="en-US" sz="20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b="0" i="1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num>
                      <m:den>
                        <m:r>
                          <a:rPr lang="en-US" sz="20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l-GR" sz="20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π</m:t>
                        </m:r>
                        <m:sSubSup>
                          <m:sSubSupPr>
                            <m:ctrlPr>
                              <a:rPr lang="en-US" sz="2000" b="0" i="1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0" i="0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l-GR" sz="2000" b="0" i="0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</m:sub>
                          <m:sup>
                            <m:r>
                              <a:rPr lang="en-US" sz="2000" b="0" i="0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sz="20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n-US" sz="2000" b="0" i="1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2000" b="0" i="0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y</m:t>
                            </m:r>
                          </m:sub>
                          <m:sup>
                            <m:r>
                              <a:rPr lang="en-US" sz="2000" b="0" i="0" spc="-1" smtClean="0">
                                <a:solidFill>
                                  <a:srgbClr val="171717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den>
                    </m:f>
                  </m:oMath>
                </a14:m>
                <a:endParaRPr lang="en-US" sz="2000" b="1" spc="-1" dirty="0">
                  <a:solidFill>
                    <a:srgbClr val="171717"/>
                  </a:solidFill>
                  <a:latin typeface="Arial"/>
                </a:endParaRP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b="1" strike="noStrike" spc="-1" dirty="0">
                    <a:solidFill>
                      <a:srgbClr val="171717"/>
                    </a:solidFill>
                    <a:latin typeface="Arial"/>
                  </a:rPr>
                  <a:t>Field errors or alignment</a:t>
                </a:r>
                <a:r>
                  <a:rPr lang="en-US" sz="2000" strike="noStrike" spc="-1" dirty="0">
                    <a:solidFill>
                      <a:srgbClr val="171717"/>
                    </a:solidFill>
                    <a:latin typeface="Arial"/>
                  </a:rPr>
                  <a:t> issues cause differences in the optics parameters at the IP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As a consequence, </a:t>
                </a:r>
                <a:r>
                  <a:rPr lang="en-US" sz="2000" strike="noStrike" spc="-1" dirty="0">
                    <a:solidFill>
                      <a:srgbClr val="171717"/>
                    </a:solidFill>
                    <a:latin typeface="Arial"/>
                  </a:rPr>
                  <a:t>it is critical to achieve the desired target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Essential to introduce </a:t>
                </a:r>
                <a:r>
                  <a:rPr lang="en-US" sz="2000" b="1" spc="-1" dirty="0">
                    <a:solidFill>
                      <a:srgbClr val="171717"/>
                    </a:solidFill>
                    <a:latin typeface="Arial"/>
                  </a:rPr>
                  <a:t>knobs</a:t>
                </a: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 that would help in the </a:t>
                </a:r>
                <a:r>
                  <a:rPr lang="en-US" sz="2000" b="1" spc="-1" dirty="0">
                    <a:solidFill>
                      <a:srgbClr val="171717"/>
                    </a:solidFill>
                    <a:latin typeface="Arial"/>
                  </a:rPr>
                  <a:t>fine-tuning</a:t>
                </a: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 of the IR optics   </a:t>
                </a:r>
                <a:endParaRPr lang="en-US" sz="2000" strike="noStrike" spc="-1" dirty="0">
                  <a:solidFill>
                    <a:srgbClr val="171717"/>
                  </a:solidFill>
                  <a:latin typeface="Arial"/>
                </a:endParaRP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Studies carried out on </a:t>
                </a:r>
                <a:r>
                  <a:rPr lang="en-US" sz="2000" b="1" spc="-1" dirty="0">
                    <a:solidFill>
                      <a:srgbClr val="171717"/>
                    </a:solidFill>
                    <a:latin typeface="Arial"/>
                  </a:rPr>
                  <a:t>z-lattice</a:t>
                </a: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 whose operating energy is 45.6GeV (Radiation and RF turned off)</a:t>
                </a: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/>
                  </a:rPr>
                  <a:t> </a:t>
                </a:r>
                <a:endParaRPr lang="en-US" sz="2000" strike="noStrike" spc="-1" dirty="0">
                  <a:solidFill>
                    <a:srgbClr val="171717"/>
                  </a:solidFill>
                  <a:latin typeface="Arial"/>
                </a:endParaRP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endParaRPr lang="en-US" sz="2000" spc="-1" dirty="0">
                  <a:solidFill>
                    <a:srgbClr val="FF0000"/>
                  </a:solidFill>
                  <a:latin typeface="Arial"/>
                </a:endParaRP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endParaRPr lang="en-US" sz="2000" spc="-1" dirty="0">
                  <a:solidFill>
                    <a:srgbClr val="171717"/>
                  </a:solidFill>
                  <a:latin typeface="Arial"/>
                </a:endParaRP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endParaRPr lang="en-US" sz="2000" strike="noStrike" spc="-1" dirty="0">
                  <a:solidFill>
                    <a:srgbClr val="171717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CBEB0294-1D43-6F33-E81F-0F4C15EB9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375786"/>
                <a:ext cx="11022120" cy="5285880"/>
              </a:xfrm>
              <a:prstGeom prst="rect">
                <a:avLst/>
              </a:prstGeom>
              <a:blipFill>
                <a:blip r:embed="rId2"/>
                <a:stretch>
                  <a:fillRect t="-1384" r="-1162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850300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199601"/>
            <a:ext cx="10363200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4000" dirty="0">
                <a:ln w="0"/>
                <a:solidFill>
                  <a:srgbClr val="0070C0"/>
                </a:solidFill>
                <a:latin typeface="+mn-lt"/>
              </a:rPr>
              <a:t>Chromatic variations of </a:t>
            </a:r>
            <a:r>
              <a:rPr lang="el-GR" sz="4000" dirty="0">
                <a:ln w="0"/>
                <a:solidFill>
                  <a:srgbClr val="0070C0"/>
                </a:solidFill>
                <a:latin typeface="+mn-lt"/>
              </a:rPr>
              <a:t>β</a:t>
            </a:r>
            <a:r>
              <a:rPr lang="en-US" sz="4000" dirty="0">
                <a:ln w="0"/>
                <a:solidFill>
                  <a:srgbClr val="0070C0"/>
                </a:solidFill>
                <a:latin typeface="+mn-lt"/>
              </a:rPr>
              <a:t>, α, tune and Coupling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331680" y="941271"/>
            <a:ext cx="11479320" cy="590506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Knob influence on chromatic behavior mirrors that of an ideal lattice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knob setting of 5mm has a significant impact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  <a:endParaRPr lang="en-IN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E4A3AB7-3D58-7602-D97D-832D7B12EE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05" y="2438400"/>
            <a:ext cx="4639564" cy="34783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68B5869-EF7A-4C60-884E-73228633BD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2362200"/>
            <a:ext cx="4741203" cy="355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813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199601"/>
            <a:ext cx="10363200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4000" dirty="0">
                <a:ln w="0"/>
                <a:solidFill>
                  <a:srgbClr val="0070C0"/>
                </a:solidFill>
                <a:latin typeface="+mn-lt"/>
              </a:rPr>
              <a:t>Chromatic variations of </a:t>
            </a:r>
            <a:r>
              <a:rPr lang="el-GR" sz="4000" dirty="0">
                <a:ln w="0"/>
                <a:solidFill>
                  <a:srgbClr val="0070C0"/>
                </a:solidFill>
                <a:latin typeface="+mn-lt"/>
              </a:rPr>
              <a:t>β</a:t>
            </a:r>
            <a:r>
              <a:rPr lang="en-US" sz="4000" dirty="0">
                <a:ln w="0"/>
                <a:solidFill>
                  <a:srgbClr val="0070C0"/>
                </a:solidFill>
                <a:latin typeface="+mn-lt"/>
              </a:rPr>
              <a:t>, α, tune and Coupling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331680" y="941271"/>
            <a:ext cx="11479320" cy="590506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Knob influence on chromatic behavior mirrors that of an ideal lattice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knob setting of 5mm has a significant impact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21</a:t>
            </a:r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98E724-F9DA-20DA-53C0-C7CC37C770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784" y="1945533"/>
            <a:ext cx="2995112" cy="22454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CA8842-8192-C7FC-5559-9FA0BF0CEC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703" y="1945533"/>
            <a:ext cx="2995113" cy="22454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E5929F3-25A7-BF2C-A1D9-C01942034F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577" y="1974361"/>
            <a:ext cx="2855021" cy="21404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D0AFAC-20B4-CD4E-EF3A-AAB490560C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159" y="4383934"/>
            <a:ext cx="2995111" cy="22454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3308A62-C1EF-F888-8BBE-B3A6B863A39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517" y="4371659"/>
            <a:ext cx="3011483" cy="22577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BEA840F-D389-65E6-0FE6-D82B99589CA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7050" y="4343400"/>
            <a:ext cx="2924950" cy="21928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E4A3AB7-3D58-7602-D97D-832D7B12EEF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1985"/>
            <a:ext cx="3168177" cy="2375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68B5869-EF7A-4C60-884E-73228633BD8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0385"/>
            <a:ext cx="3168177" cy="237521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C40A950-BC1B-404D-D9FF-68D50E1C7729}"/>
              </a:ext>
            </a:extLst>
          </p:cNvPr>
          <p:cNvSpPr/>
          <p:nvPr/>
        </p:nvSpPr>
        <p:spPr>
          <a:xfrm>
            <a:off x="3168177" y="1908920"/>
            <a:ext cx="8976421" cy="464428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298971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09600" y="199601"/>
                <a:ext cx="5791200" cy="629018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Cross talk of </a:t>
                </a:r>
                <a:r>
                  <a:rPr lang="en-US" sz="4000" b="1" spc="-1" dirty="0">
                    <a:solidFill>
                      <a:srgbClr val="0070C0"/>
                    </a:solidFill>
                    <a:latin typeface="+mn-lt"/>
                  </a:rPr>
                  <a:t>|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b="1" i="1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4000" b="1" i="0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sz="4000" b="1" i="0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𝟏𝟎𝟎𝟏</m:t>
                        </m:r>
                      </m:sub>
                      <m:sup>
                        <m:r>
                          <a:rPr lang="en-US" sz="4000" b="1" i="0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4000" b="1" spc="-1" dirty="0">
                    <a:solidFill>
                      <a:srgbClr val="0070C0"/>
                    </a:solidFill>
                    <a:latin typeface="+mn-lt"/>
                  </a:rPr>
                  <a:t>|</a:t>
                </a:r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 Knob </a:t>
                </a:r>
                <a:endParaRPr sz="4000" spc="-5" dirty="0">
                  <a:solidFill>
                    <a:srgbClr val="0070C0"/>
                  </a:solidFill>
                  <a:latin typeface="+mn-lt"/>
                  <a:cs typeface="Calibri Light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199601"/>
                <a:ext cx="5791200" cy="629018"/>
              </a:xfrm>
              <a:prstGeom prst="rect">
                <a:avLst/>
              </a:prstGeom>
              <a:blipFill>
                <a:blip r:embed="rId2"/>
                <a:stretch>
                  <a:fillRect l="-5053" t="-23301" r="-3158" b="-4757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CBEB0294-1D43-6F33-E81F-0F4C15EB9F8C}"/>
                  </a:ext>
                </a:extLst>
              </p:cNvPr>
              <p:cNvSpPr txBox="1"/>
              <p:nvPr/>
            </p:nvSpPr>
            <p:spPr>
              <a:xfrm>
                <a:off x="187857" y="1066800"/>
                <a:ext cx="3657600" cy="528588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Knob created has no potential to influence other linear optics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Kindly review the backup slides provided for the replicated studies concerning the </a:t>
                </a:r>
                <a:r>
                  <a:rPr lang="en-US" sz="2000" b="1" spc="-1" dirty="0">
                    <a:ln w="0"/>
                    <a:solidFill>
                      <a:srgbClr val="171717"/>
                    </a:solidFill>
                    <a:latin typeface="Arial"/>
                  </a:rPr>
                  <a:t>|</a:t>
                </a:r>
                <a:r>
                  <a:rPr lang="ar-AE" sz="2000" b="1" spc="-1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ar-AE" sz="2000" b="1" i="1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ar-AE" sz="2000" b="1" spc="-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sz="2000" b="1" spc="-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en-IN" sz="2000" b="1" i="1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sub>
                      <m:sup>
                        <m:r>
                          <a:rPr lang="en-US" sz="2000" b="1" spc="-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2000" b="1" i="1" spc="-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spc="-1" dirty="0">
                    <a:ln w="0"/>
                    <a:solidFill>
                      <a:srgbClr val="171717"/>
                    </a:solidFill>
                    <a:latin typeface="Arial"/>
                  </a:rPr>
                  <a:t>| knob</a:t>
                </a: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CBEB0294-1D43-6F33-E81F-0F4C15EB9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857" y="1066800"/>
                <a:ext cx="3657600" cy="5285880"/>
              </a:xfrm>
              <a:prstGeom prst="rect">
                <a:avLst/>
              </a:prstGeom>
              <a:blipFill>
                <a:blip r:embed="rId3"/>
                <a:stretch>
                  <a:fillRect t="-1384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</a:t>
            </a:r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E3A456-DA5D-7C64-F5C5-93195017B6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176" y="916488"/>
            <a:ext cx="4128649" cy="59221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4F2E28-8D8B-8449-FE7C-DE3142F76B9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3351" y="533400"/>
            <a:ext cx="4128649" cy="602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0954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199601"/>
            <a:ext cx="10363200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4000" dirty="0">
                <a:ln w="0"/>
                <a:solidFill>
                  <a:srgbClr val="0070C0"/>
                </a:solidFill>
                <a:latin typeface="+mn-lt"/>
              </a:rPr>
              <a:t>Chromatic variations of </a:t>
            </a:r>
            <a:r>
              <a:rPr lang="el-GR" sz="4000" dirty="0">
                <a:ln w="0"/>
                <a:solidFill>
                  <a:srgbClr val="0070C0"/>
                </a:solidFill>
                <a:latin typeface="+mn-lt"/>
              </a:rPr>
              <a:t>β</a:t>
            </a:r>
            <a:r>
              <a:rPr lang="en-US" sz="4000" dirty="0">
                <a:ln w="0"/>
                <a:solidFill>
                  <a:srgbClr val="0070C0"/>
                </a:solidFill>
                <a:latin typeface="+mn-lt"/>
              </a:rPr>
              <a:t>, α, tune and Coupling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5874162"/>
            <a:ext cx="11022120" cy="85951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trike="noStrike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23</a:t>
            </a:r>
            <a:endParaRPr lang="en-IN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9659965-A476-C446-A7E1-4A1C69EFA8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328332"/>
            <a:ext cx="4306857" cy="323426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121F199-239B-1B12-C6E4-BC0ADC09C5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2358260"/>
            <a:ext cx="4064062" cy="30519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629F51-B24A-F69C-7615-82639CEE53FF}"/>
              </a:ext>
            </a:extLst>
          </p:cNvPr>
          <p:cNvSpPr txBox="1"/>
          <p:nvPr/>
        </p:nvSpPr>
        <p:spPr>
          <a:xfrm>
            <a:off x="32299" y="907809"/>
            <a:ext cx="12007301" cy="1102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Chromatic coupling in various situations runs similarly, with the only distinction being the specific value we assign with the knob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b="0" i="0" dirty="0">
                <a:solidFill>
                  <a:srgbClr val="37415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chromatic pattern remains consistent in both the ideal scenario and with the knob</a:t>
            </a:r>
            <a:endParaRPr lang="en-US" sz="1800" spc="-1" dirty="0">
              <a:solidFill>
                <a:srgbClr val="1717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7D3754-F7BD-9920-3537-4AE22959EBBF}"/>
              </a:ext>
            </a:extLst>
          </p:cNvPr>
          <p:cNvSpPr/>
          <p:nvPr/>
        </p:nvSpPr>
        <p:spPr>
          <a:xfrm>
            <a:off x="3810000" y="4495800"/>
            <a:ext cx="304800" cy="609600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45844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199601"/>
            <a:ext cx="10363200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4000" dirty="0">
                <a:ln w="0"/>
                <a:solidFill>
                  <a:srgbClr val="0070C0"/>
                </a:solidFill>
                <a:latin typeface="+mn-lt"/>
              </a:rPr>
              <a:t>Chromatic variations of </a:t>
            </a:r>
            <a:r>
              <a:rPr lang="el-GR" sz="4000" dirty="0">
                <a:ln w="0"/>
                <a:solidFill>
                  <a:srgbClr val="0070C0"/>
                </a:solidFill>
                <a:latin typeface="+mn-lt"/>
              </a:rPr>
              <a:t>β</a:t>
            </a:r>
            <a:r>
              <a:rPr lang="en-US" sz="4000" dirty="0">
                <a:ln w="0"/>
                <a:solidFill>
                  <a:srgbClr val="0070C0"/>
                </a:solidFill>
                <a:latin typeface="+mn-lt"/>
              </a:rPr>
              <a:t>, α, tune and Coupling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5874162"/>
            <a:ext cx="11022120" cy="85951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trike="noStrike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</a:t>
            </a:r>
            <a:endParaRPr lang="en-IN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9659965-A476-C446-A7E1-4A1C69EFA8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9" y="1899108"/>
            <a:ext cx="3153429" cy="236809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121F199-239B-1B12-C6E4-BC0ADC09C5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85108"/>
            <a:ext cx="3153429" cy="236809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F1FAC32-A9AA-28CC-5338-DBB9F46718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211" y="1992902"/>
            <a:ext cx="2825589" cy="212189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791D12D-CAAA-1093-6ACA-180297AE77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010675"/>
            <a:ext cx="3004862" cy="225652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C6AFD2B-E01C-4E43-0C9C-92173D22457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770" y="1991572"/>
            <a:ext cx="2928830" cy="219942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B8FC414-15E5-43A0-51C8-B19F028137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411" y="4220475"/>
            <a:ext cx="3004863" cy="225652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47148E8-6BB0-CD6B-6335-9D94CE3C9B4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274" y="4220474"/>
            <a:ext cx="3004864" cy="225652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E2BE820D-B493-F4BA-B025-50616A3BFC1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3921" y="4220475"/>
            <a:ext cx="3004863" cy="225652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0558DC0-7862-49DA-2CB2-BF96ABF7F23B}"/>
              </a:ext>
            </a:extLst>
          </p:cNvPr>
          <p:cNvSpPr/>
          <p:nvPr/>
        </p:nvSpPr>
        <p:spPr>
          <a:xfrm>
            <a:off x="1752600" y="3505200"/>
            <a:ext cx="152400" cy="457200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629F51-B24A-F69C-7615-82639CEE53FF}"/>
              </a:ext>
            </a:extLst>
          </p:cNvPr>
          <p:cNvSpPr txBox="1"/>
          <p:nvPr/>
        </p:nvSpPr>
        <p:spPr>
          <a:xfrm>
            <a:off x="32299" y="907809"/>
            <a:ext cx="12007301" cy="1102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Chromatic coupling in various situations runs similarly, with the only distinction being the specific value we assign with the knob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b="0" i="0" dirty="0">
                <a:solidFill>
                  <a:srgbClr val="37415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chromatic pattern remains consistent in both the ideal scenario and with the knob</a:t>
            </a:r>
            <a:endParaRPr lang="en-US" sz="1800" spc="-1" dirty="0">
              <a:solidFill>
                <a:srgbClr val="1717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FDBED7-D5F0-4DB8-3213-7291DD414D2B}"/>
              </a:ext>
            </a:extLst>
          </p:cNvPr>
          <p:cNvSpPr/>
          <p:nvPr/>
        </p:nvSpPr>
        <p:spPr>
          <a:xfrm>
            <a:off x="3194211" y="1991572"/>
            <a:ext cx="8914573" cy="448542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528063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09600" y="199601"/>
                <a:ext cx="10363200" cy="685509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b="1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𝐃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𝐲</m:t>
                        </m:r>
                      </m:sub>
                      <m:sup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4000" dirty="0">
                    <a:ln w="0"/>
                    <a:solidFill>
                      <a:srgbClr val="0070C0"/>
                    </a:solidFill>
                    <a:latin typeface="+mn-lt"/>
                  </a:rPr>
                  <a:t> and Coupling - after orbit correction</a:t>
                </a:r>
              </a:p>
            </p:txBody>
          </p:sp>
        </mc:Choice>
        <mc:Fallback xmlns=""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199601"/>
                <a:ext cx="10363200" cy="685509"/>
              </a:xfrm>
              <a:prstGeom prst="rect">
                <a:avLst/>
              </a:prstGeom>
              <a:blipFill>
                <a:blip r:embed="rId2"/>
                <a:stretch>
                  <a:fillRect t="-20536" b="-3660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5874162"/>
            <a:ext cx="11022120" cy="85951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trike="noStrike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</a:t>
            </a:r>
            <a:endParaRPr lang="en-I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0629F51-B24A-F69C-7615-82639CEE53FF}"/>
                  </a:ext>
                </a:extLst>
              </p:cNvPr>
              <p:cNvSpPr txBox="1"/>
              <p:nvPr/>
            </p:nvSpPr>
            <p:spPr>
              <a:xfrm>
                <a:off x="32299" y="1052948"/>
                <a:ext cx="12007301" cy="8513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1800" spc="-1" dirty="0">
                    <a:solidFill>
                      <a:srgbClr val="171717"/>
                    </a:solidFill>
                    <a:latin typeface="Arial"/>
                  </a:rPr>
                  <a:t>Orbit adjustment in the arc section must be necessary, as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0" i="1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18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1800" spc="-1" dirty="0">
                    <a:solidFill>
                      <a:srgbClr val="171717"/>
                    </a:solidFill>
                    <a:latin typeface="Arial"/>
                  </a:rPr>
                  <a:t> and coupling knobs extends over the arc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1800" spc="-1" dirty="0">
                    <a:solidFill>
                      <a:srgbClr val="171717"/>
                    </a:solidFill>
                    <a:latin typeface="Arial"/>
                  </a:rPr>
                  <a:t>Place t</a:t>
                </a:r>
                <a:r>
                  <a:rPr lang="en-US" spc="-1" dirty="0">
                    <a:solidFill>
                      <a:srgbClr val="171717"/>
                    </a:solidFill>
                    <a:latin typeface="Arial"/>
                  </a:rPr>
                  <a:t>he appropriate correctors to make the orbit zero in the skew quads </a:t>
                </a:r>
                <a:endParaRPr lang="en-US" sz="1800" spc="-1" dirty="0">
                  <a:solidFill>
                    <a:srgbClr val="171717"/>
                  </a:solidFill>
                  <a:latin typeface="Arial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0629F51-B24A-F69C-7615-82639CEE53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99" y="1052948"/>
                <a:ext cx="12007301" cy="851387"/>
              </a:xfrm>
              <a:prstGeom prst="rect">
                <a:avLst/>
              </a:prstGeom>
              <a:blipFill>
                <a:blip r:embed="rId3"/>
                <a:stretch>
                  <a:fillRect t="-4317" b="-11511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C258A616-EB5B-C6AA-3FEE-231DE20B12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950" y="2228850"/>
            <a:ext cx="689610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9490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09600" y="199601"/>
                <a:ext cx="10363200" cy="685509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b="1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𝐃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𝐲</m:t>
                        </m:r>
                      </m:sub>
                      <m:sup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4000" dirty="0">
                    <a:ln w="0"/>
                    <a:solidFill>
                      <a:srgbClr val="0070C0"/>
                    </a:solidFill>
                    <a:latin typeface="+mn-lt"/>
                  </a:rPr>
                  <a:t> and Coupling - after orbit correction</a:t>
                </a:r>
              </a:p>
            </p:txBody>
          </p:sp>
        </mc:Choice>
        <mc:Fallback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199601"/>
                <a:ext cx="10363200" cy="685509"/>
              </a:xfrm>
              <a:prstGeom prst="rect">
                <a:avLst/>
              </a:prstGeom>
              <a:blipFill>
                <a:blip r:embed="rId2"/>
                <a:stretch>
                  <a:fillRect t="-20536" b="-3660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5874162"/>
            <a:ext cx="11022120" cy="85951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trike="noStrike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26</a:t>
            </a:r>
            <a:endParaRPr lang="en-I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0629F51-B24A-F69C-7615-82639CEE53FF}"/>
                  </a:ext>
                </a:extLst>
              </p:cNvPr>
              <p:cNvSpPr txBox="1"/>
              <p:nvPr/>
            </p:nvSpPr>
            <p:spPr>
              <a:xfrm>
                <a:off x="32299" y="1052948"/>
                <a:ext cx="12007301" cy="8513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1800" spc="-1" dirty="0">
                    <a:solidFill>
                      <a:srgbClr val="171717"/>
                    </a:solidFill>
                    <a:latin typeface="Arial"/>
                  </a:rPr>
                  <a:t>Orbit adjustment in the arc section must be necessary, as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0" i="1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18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1800" spc="-1" dirty="0">
                    <a:solidFill>
                      <a:srgbClr val="171717"/>
                    </a:solidFill>
                    <a:latin typeface="Arial"/>
                  </a:rPr>
                  <a:t> and coupling knobs extends over the arc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1800" spc="-1" dirty="0">
                    <a:solidFill>
                      <a:srgbClr val="171717"/>
                    </a:solidFill>
                    <a:latin typeface="Arial"/>
                  </a:rPr>
                  <a:t>Place t</a:t>
                </a:r>
                <a:r>
                  <a:rPr lang="en-US" spc="-1" dirty="0">
                    <a:solidFill>
                      <a:srgbClr val="171717"/>
                    </a:solidFill>
                    <a:latin typeface="Arial"/>
                  </a:rPr>
                  <a:t>he appropriate correctors to make the orbit zero in the skew quads </a:t>
                </a:r>
                <a:endParaRPr lang="en-US" sz="1800" spc="-1" dirty="0">
                  <a:solidFill>
                    <a:srgbClr val="171717"/>
                  </a:solidFill>
                  <a:latin typeface="Arial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0629F51-B24A-F69C-7615-82639CEE53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99" y="1052948"/>
                <a:ext cx="12007301" cy="851387"/>
              </a:xfrm>
              <a:prstGeom prst="rect">
                <a:avLst/>
              </a:prstGeom>
              <a:blipFill>
                <a:blip r:embed="rId3"/>
                <a:stretch>
                  <a:fillRect t="-4317" b="-11511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42348B39-E7D3-0C7E-F757-32399032A5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174" y="1971675"/>
            <a:ext cx="6305550" cy="473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2497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67347"/>
            <a:ext cx="6400800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4000" spc="-5" dirty="0">
                <a:solidFill>
                  <a:srgbClr val="0070C0"/>
                </a:solidFill>
                <a:latin typeface="+mn-lt"/>
                <a:cs typeface="Calibri Light"/>
              </a:rPr>
              <a:t>Conclusions &amp; Further Work</a:t>
            </a:r>
            <a:endParaRPr sz="4000" spc="-5" dirty="0">
              <a:solidFill>
                <a:srgbClr val="0070C0"/>
              </a:solidFill>
              <a:latin typeface="+mn-lt"/>
              <a:cs typeface="Calibri Ligh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CBEB0294-1D43-6F33-E81F-0F4C15EB9F8C}"/>
                  </a:ext>
                </a:extLst>
              </p:cNvPr>
              <p:cNvSpPr txBox="1"/>
              <p:nvPr/>
            </p:nvSpPr>
            <p:spPr>
              <a:xfrm>
                <a:off x="381000" y="962520"/>
                <a:ext cx="11391504" cy="528588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100" spc="-1" dirty="0">
                    <a:solidFill>
                      <a:srgbClr val="171717"/>
                    </a:solidFill>
                    <a:latin typeface="Arial"/>
                  </a:rPr>
                  <a:t>IP tuning knobs are necessary for precise tuning of optics 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100" spc="-1" dirty="0">
                    <a:solidFill>
                      <a:srgbClr val="171717"/>
                    </a:solidFill>
                    <a:latin typeface="Arial"/>
                  </a:rPr>
                  <a:t>Studied linear optics knobs for Z-lattice</a:t>
                </a:r>
              </a:p>
              <a:p>
                <a:pPr marL="889200" lvl="1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100" spc="-1" dirty="0">
                    <a:solidFill>
                      <a:srgbClr val="171717"/>
                    </a:solidFill>
                    <a:latin typeface="Arial"/>
                  </a:rPr>
                  <a:t>Orbit distortion made it critical for the knobs to work in a lattice with errors</a:t>
                </a:r>
              </a:p>
              <a:p>
                <a:pPr marL="889200" lvl="1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100" spc="-1" dirty="0">
                    <a:solidFill>
                      <a:srgbClr val="171717"/>
                    </a:solidFill>
                    <a:latin typeface="Arial"/>
                  </a:rPr>
                  <a:t>Performed orbit correction by placing the appropriate correctors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100" spc="-1" dirty="0">
                    <a:solidFill>
                      <a:srgbClr val="171717"/>
                    </a:solidFill>
                    <a:latin typeface="Arial"/>
                  </a:rPr>
                  <a:t>Developed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100" b="0" i="1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1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IN" sz="21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en-US" sz="21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100" spc="-1" dirty="0">
                    <a:solidFill>
                      <a:srgbClr val="171717"/>
                    </a:solidFill>
                    <a:latin typeface="Arial"/>
                  </a:rPr>
                  <a:t> &amp; coupling knobs for the ideal lattice</a:t>
                </a:r>
              </a:p>
              <a:p>
                <a:pPr marL="889200" lvl="1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100" spc="-1" dirty="0">
                    <a:solidFill>
                      <a:srgbClr val="171717"/>
                    </a:solidFill>
                    <a:latin typeface="Arial"/>
                  </a:rPr>
                  <a:t>Vertical dispersion knob setting of </a:t>
                </a:r>
                <a:r>
                  <a:rPr lang="en-US" sz="2100" b="1" spc="-1" dirty="0">
                    <a:solidFill>
                      <a:srgbClr val="171717"/>
                    </a:solidFill>
                    <a:latin typeface="Arial"/>
                  </a:rPr>
                  <a:t>5mm or above</a:t>
                </a:r>
                <a:r>
                  <a:rPr lang="en-US" sz="2100" spc="-1" dirty="0">
                    <a:solidFill>
                      <a:srgbClr val="171717"/>
                    </a:solidFill>
                    <a:latin typeface="Arial"/>
                  </a:rPr>
                  <a:t> demonstrates an influence on the chromatic behavior</a:t>
                </a: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r>
                  <a:rPr lang="en-US" sz="2100" b="1" u="sng" spc="-1" dirty="0">
                    <a:solidFill>
                      <a:srgbClr val="171717"/>
                    </a:solidFill>
                    <a:latin typeface="Arial"/>
                  </a:rPr>
                  <a:t>Next Steps</a:t>
                </a:r>
                <a:r>
                  <a:rPr lang="en-US" sz="2100" spc="-1" dirty="0">
                    <a:solidFill>
                      <a:srgbClr val="171717"/>
                    </a:solidFill>
                    <a:latin typeface="Arial"/>
                  </a:rPr>
                  <a:t>: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100" spc="-1" dirty="0">
                    <a:solidFill>
                      <a:srgbClr val="171717"/>
                    </a:solidFill>
                    <a:latin typeface="Arial"/>
                  </a:rPr>
                  <a:t>Include errors in the straight sections (IR’s) as well and examine any further corrections are required to enhance the effectiveness of knobs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100" spc="-1" dirty="0">
                    <a:solidFill>
                      <a:srgbClr val="171717"/>
                    </a:solidFill>
                    <a:latin typeface="Arial"/>
                  </a:rPr>
                  <a:t>Need to implement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100" b="0" i="1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1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a:rPr lang="en-US" sz="2100" b="0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100" spc="-1" dirty="0">
                    <a:solidFill>
                      <a:srgbClr val="171717"/>
                    </a:solidFill>
                    <a:latin typeface="Arial"/>
                  </a:rPr>
                  <a:t> knob</a:t>
                </a: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endParaRPr lang="en-US" sz="2100" spc="-1" dirty="0">
                  <a:solidFill>
                    <a:srgbClr val="171717"/>
                  </a:solidFill>
                  <a:latin typeface="Arial"/>
                </a:endParaRP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endParaRPr lang="en-US" sz="2100" spc="-1" dirty="0">
                  <a:solidFill>
                    <a:srgbClr val="171717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CBEB0294-1D43-6F33-E81F-0F4C15EB9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962520"/>
                <a:ext cx="11391504" cy="5285880"/>
              </a:xfrm>
              <a:prstGeom prst="rect">
                <a:avLst/>
              </a:prstGeom>
              <a:blipFill>
                <a:blip r:embed="rId2"/>
                <a:stretch>
                  <a:fillRect l="-482" t="-1615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27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44470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24530" y="2895600"/>
            <a:ext cx="6376670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5"/>
              </a:spcBef>
            </a:pPr>
            <a:r>
              <a:rPr lang="en-US" sz="4000" spc="-5" dirty="0">
                <a:solidFill>
                  <a:srgbClr val="0070C0"/>
                </a:solidFill>
                <a:latin typeface="+mn-lt"/>
                <a:cs typeface="Calibri Light"/>
              </a:rPr>
              <a:t>Thank you for your attention</a:t>
            </a:r>
            <a:endParaRPr sz="4000" spc="-5" dirty="0">
              <a:solidFill>
                <a:srgbClr val="0070C0"/>
              </a:solidFill>
              <a:latin typeface="+mn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4729432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95800" y="2895600"/>
            <a:ext cx="4624070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5"/>
              </a:spcBef>
            </a:pPr>
            <a:r>
              <a:rPr lang="en-US" sz="4000" spc="-5" dirty="0">
                <a:solidFill>
                  <a:srgbClr val="0070C0"/>
                </a:solidFill>
                <a:latin typeface="+mn-lt"/>
                <a:cs typeface="Calibri Light"/>
              </a:rPr>
              <a:t>Backup Slides</a:t>
            </a:r>
            <a:endParaRPr sz="4000" spc="-5" dirty="0">
              <a:solidFill>
                <a:srgbClr val="0070C0"/>
              </a:solidFill>
              <a:latin typeface="+mn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858268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381000"/>
            <a:ext cx="5486400" cy="117686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spc="-1" dirty="0">
                <a:solidFill>
                  <a:srgbClr val="0070C0"/>
                </a:solidFill>
                <a:latin typeface="+mn-lt"/>
              </a:rPr>
              <a:t>The term “Tuning knobs”</a:t>
            </a:r>
            <a:br>
              <a:rPr lang="en-US" sz="1600" dirty="0"/>
            </a:br>
            <a:endParaRPr lang="en-US" sz="44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356340" y="1295400"/>
            <a:ext cx="573966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excitations in specific linear combinations forming the so-called “</a:t>
            </a:r>
            <a:r>
              <a:rPr lang="en-US" sz="2000" b="1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Tuning Knobs</a:t>
            </a:r>
            <a:r>
              <a:rPr lang="en-US" sz="2000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term tuning knob is commonly used for one or several magnets which are used to </a:t>
            </a:r>
            <a:r>
              <a:rPr lang="en-US" sz="2000" b="1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 one variable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trike="noStrike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 out which </a:t>
            </a:r>
            <a:r>
              <a:rPr lang="en-US" sz="2000" b="1" strike="noStrike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groups/combinations </a:t>
            </a:r>
            <a:r>
              <a:rPr lang="en-US" sz="2000" strike="noStrike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be used to achieve the desired value of the IP pa</a:t>
            </a:r>
            <a:r>
              <a:rPr lang="en-US" sz="2000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rameters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 changes in the magnet strengths correspond to the target parameter</a:t>
            </a:r>
          </a:p>
          <a:p>
            <a:pPr marL="2394000" lvl="5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  <a:p>
            <a:pPr marL="2394000" lvl="5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pc="-1" dirty="0">
                <a:solidFill>
                  <a:srgbClr val="1717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 marL="108000" algn="ctr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trike="noStrike" spc="-1" dirty="0">
              <a:solidFill>
                <a:srgbClr val="1717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9AD615-A3D6-4B66-BEE2-170F1F782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872216"/>
            <a:ext cx="5282460" cy="347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060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09600" y="381000"/>
                <a:ext cx="8839200" cy="629018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1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Pr>
                      <m:e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𝐰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𝐱</m:t>
                        </m:r>
                      </m:sub>
                    </m:sSub>
                  </m:oMath>
                </a14:m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 knob on ideal lattice</a:t>
                </a:r>
                <a:endParaRPr sz="4000" spc="-5" dirty="0">
                  <a:solidFill>
                    <a:srgbClr val="0070C0"/>
                  </a:solidFill>
                  <a:latin typeface="+mn-lt"/>
                  <a:cs typeface="Calibri Light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381000"/>
                <a:ext cx="8839200" cy="629018"/>
              </a:xfrm>
              <a:prstGeom prst="rect">
                <a:avLst/>
              </a:prstGeom>
              <a:blipFill>
                <a:blip r:embed="rId2"/>
                <a:stretch>
                  <a:fillRect t="-23301" b="-4757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144780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28</a:t>
            </a:r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86D09F-A555-C99C-4D57-BF9AD37891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833" y="1187671"/>
            <a:ext cx="3627567" cy="27241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4A7129C-ADE6-1119-5F0E-0C9B82472F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066800"/>
            <a:ext cx="3830919" cy="28719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73D6CB2-E994-AF43-10DC-D29F5E113E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481" y="3904941"/>
            <a:ext cx="3830919" cy="28768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0CB0E4A-D142-7CA2-FB61-97A55E890D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093" y="3880968"/>
            <a:ext cx="3659902" cy="274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1276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09600" y="381000"/>
                <a:ext cx="8839200" cy="629018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a:rPr lang="el-GR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𝛃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𝐱</m:t>
                        </m:r>
                        <m:r>
                          <a:rPr lang="en-US" sz="4000" b="1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 </m:t>
                        </m:r>
                      </m:sub>
                      <m:sup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knob on ideal lattice</a:t>
                </a:r>
                <a:endParaRPr sz="4000" spc="-5" dirty="0">
                  <a:solidFill>
                    <a:srgbClr val="0070C0"/>
                  </a:solidFill>
                  <a:latin typeface="+mn-lt"/>
                  <a:cs typeface="Calibri Light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381000"/>
                <a:ext cx="8839200" cy="629018"/>
              </a:xfrm>
              <a:prstGeom prst="rect">
                <a:avLst/>
              </a:prstGeom>
              <a:blipFill>
                <a:blip r:embed="rId2"/>
                <a:stretch>
                  <a:fillRect t="-23301" b="-4757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144780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29</a:t>
            </a: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102F3E-EB2A-C18F-B5A1-E3A6656874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481" y="1143000"/>
            <a:ext cx="3830919" cy="287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15EC589-3AA4-82FE-22E6-96B6BDB269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725" y="1066800"/>
            <a:ext cx="3903475" cy="29313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BB55B16-2523-5C5D-0E39-4993861DCE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996" y="3962061"/>
            <a:ext cx="3824404" cy="28719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443ABCB-F42A-3A6F-4D76-AF46047C29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570" y="3886200"/>
            <a:ext cx="3964087" cy="29718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7553AEB-53AF-90AC-791E-A5F44777412B}"/>
              </a:ext>
            </a:extLst>
          </p:cNvPr>
          <p:cNvSpPr/>
          <p:nvPr/>
        </p:nvSpPr>
        <p:spPr>
          <a:xfrm>
            <a:off x="3616071" y="3744907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523736-F312-510A-11A8-3CAD5E756675}"/>
              </a:ext>
            </a:extLst>
          </p:cNvPr>
          <p:cNvSpPr/>
          <p:nvPr/>
        </p:nvSpPr>
        <p:spPr>
          <a:xfrm>
            <a:off x="8797671" y="3744907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1007DF8-AB0D-3BDB-631B-345BA145C527}"/>
              </a:ext>
            </a:extLst>
          </p:cNvPr>
          <p:cNvSpPr/>
          <p:nvPr/>
        </p:nvSpPr>
        <p:spPr>
          <a:xfrm>
            <a:off x="3580111" y="6593160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A1CD1E-A863-A9D8-3B8C-6C346312E9EC}"/>
              </a:ext>
            </a:extLst>
          </p:cNvPr>
          <p:cNvSpPr/>
          <p:nvPr/>
        </p:nvSpPr>
        <p:spPr>
          <a:xfrm>
            <a:off x="8873871" y="6629400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81385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09600" y="381000"/>
                <a:ext cx="8839200" cy="685572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1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Pr>
                      <m:e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𝐰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𝐲</m:t>
                        </m:r>
                      </m:sub>
                    </m:sSub>
                  </m:oMath>
                </a14:m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 knob </a:t>
                </a:r>
                <a:r>
                  <a:rPr lang="en-US" sz="4000" spc="-5" dirty="0" err="1">
                    <a:solidFill>
                      <a:srgbClr val="0070C0"/>
                    </a:solidFill>
                    <a:latin typeface="+mn-lt"/>
                    <a:cs typeface="Calibri Light"/>
                  </a:rPr>
                  <a:t>wrt</a:t>
                </a:r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 linear optics parameters</a:t>
                </a:r>
                <a:endParaRPr sz="4000" spc="-5" dirty="0">
                  <a:solidFill>
                    <a:srgbClr val="0070C0"/>
                  </a:solidFill>
                  <a:latin typeface="+mn-lt"/>
                  <a:cs typeface="Calibri Light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381000"/>
                <a:ext cx="8839200" cy="685572"/>
              </a:xfrm>
              <a:prstGeom prst="rect">
                <a:avLst/>
              </a:prstGeom>
              <a:blipFill>
                <a:blip r:embed="rId2"/>
                <a:stretch>
                  <a:fillRect t="-20536" b="-3660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144780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559A1B-8D26-C6FE-5C5B-B9841F2E73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833" y="1209045"/>
            <a:ext cx="3627567" cy="27241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07B456-20BF-1BEE-7986-4AE2C0E676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127" y="958668"/>
            <a:ext cx="3999868" cy="30037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62C468D-6FFF-BD6F-CFD6-4270371A90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772" y="3910934"/>
            <a:ext cx="3659902" cy="274843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1A1EBAD-03C0-866B-045A-9410096DE7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446" y="3870970"/>
            <a:ext cx="3863141" cy="290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6311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09600" y="381000"/>
                <a:ext cx="8839200" cy="685572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a:rPr lang="el-GR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𝛃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𝐲</m:t>
                        </m:r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 </m:t>
                        </m:r>
                      </m:sub>
                      <m:sup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knob </a:t>
                </a:r>
                <a:r>
                  <a:rPr lang="en-US" sz="4000" spc="-5" dirty="0" err="1">
                    <a:solidFill>
                      <a:srgbClr val="0070C0"/>
                    </a:solidFill>
                    <a:latin typeface="+mn-lt"/>
                    <a:cs typeface="Calibri Light"/>
                  </a:rPr>
                  <a:t>wrt</a:t>
                </a:r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 linear optics parameters</a:t>
                </a:r>
                <a:endParaRPr sz="4000" spc="-5" dirty="0">
                  <a:solidFill>
                    <a:srgbClr val="0070C0"/>
                  </a:solidFill>
                  <a:latin typeface="+mn-lt"/>
                  <a:cs typeface="Calibri Light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381000"/>
                <a:ext cx="8839200" cy="685572"/>
              </a:xfrm>
              <a:prstGeom prst="rect">
                <a:avLst/>
              </a:prstGeom>
              <a:blipFill>
                <a:blip r:embed="rId2"/>
                <a:stretch>
                  <a:fillRect t="-20536" b="-3660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144780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31</a:t>
            </a:r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042DCC-F7D1-6641-6E5B-3990721A16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865" y="979897"/>
            <a:ext cx="4003736" cy="30066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0FFE59-DDA9-A3F3-9220-4E858708FD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514" y="3871676"/>
            <a:ext cx="3964087" cy="29768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EADE89-AD61-AC0A-A539-78C635FFE2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812" y="976361"/>
            <a:ext cx="3881438" cy="290983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87FC6FF-E393-8602-428C-B13D54CB7E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023" y="3839695"/>
            <a:ext cx="4003736" cy="300663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CA4A71E-72F2-CF69-988C-7D01D2F087A7}"/>
              </a:ext>
            </a:extLst>
          </p:cNvPr>
          <p:cNvSpPr/>
          <p:nvPr/>
        </p:nvSpPr>
        <p:spPr>
          <a:xfrm>
            <a:off x="3810000" y="3771189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4E6E708-8B72-62CB-6442-974F968972C9}"/>
              </a:ext>
            </a:extLst>
          </p:cNvPr>
          <p:cNvSpPr/>
          <p:nvPr/>
        </p:nvSpPr>
        <p:spPr>
          <a:xfrm>
            <a:off x="8797671" y="3656331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9AC5A1-DCFC-8988-71B1-EE903E141D6B}"/>
              </a:ext>
            </a:extLst>
          </p:cNvPr>
          <p:cNvSpPr/>
          <p:nvPr/>
        </p:nvSpPr>
        <p:spPr>
          <a:xfrm>
            <a:off x="3768471" y="6665174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013DA2A-9D5E-9646-820A-EA9E9C33D4DC}"/>
              </a:ext>
            </a:extLst>
          </p:cNvPr>
          <p:cNvSpPr/>
          <p:nvPr/>
        </p:nvSpPr>
        <p:spPr>
          <a:xfrm>
            <a:off x="8797671" y="6597828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469464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09600" y="381000"/>
                <a:ext cx="8839200" cy="685572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1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Pr>
                      <m:e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𝐰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𝐲</m:t>
                        </m:r>
                      </m:sub>
                    </m:sSub>
                  </m:oMath>
                </a14:m>
                <a:r>
                  <a:rPr lang="en-US" sz="4000" spc="-5" dirty="0">
                    <a:solidFill>
                      <a:srgbClr val="0070C0"/>
                    </a:solidFill>
                    <a:cs typeface="Calibri Light"/>
                  </a:rPr>
                  <a:t> knob robustness: Ideal vs Error Lattice</a:t>
                </a:r>
                <a:endParaRPr sz="4000" spc="-5" dirty="0">
                  <a:solidFill>
                    <a:srgbClr val="0070C0"/>
                  </a:solidFill>
                  <a:latin typeface="+mn-lt"/>
                  <a:cs typeface="Calibri Light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381000"/>
                <a:ext cx="8839200" cy="685572"/>
              </a:xfrm>
              <a:prstGeom prst="rect">
                <a:avLst/>
              </a:prstGeom>
              <a:blipFill>
                <a:blip r:embed="rId2"/>
                <a:stretch>
                  <a:fillRect t="-20536" r="-2759" b="-3660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144780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32</a:t>
            </a: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40144B-3E76-B3BF-6702-9CA26549F1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672" y="995682"/>
            <a:ext cx="3756692" cy="28146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AF412F-9096-80D2-1285-1ED281082D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265" y="915144"/>
            <a:ext cx="3864183" cy="28952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53AEA74-6374-DBE4-0B06-9B31B9ABB3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048" y="3810363"/>
            <a:ext cx="4005926" cy="30074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C6B5C61-835D-255D-74A8-D09DCA9CA6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221" y="3714392"/>
            <a:ext cx="4191379" cy="314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43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09600" y="381000"/>
                <a:ext cx="8839200" cy="685572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a:rPr lang="el-GR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𝛃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𝐲</m:t>
                        </m:r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 </m:t>
                        </m:r>
                      </m:sub>
                      <m:sup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4000" spc="-5" dirty="0">
                    <a:solidFill>
                      <a:srgbClr val="0070C0"/>
                    </a:solidFill>
                    <a:cs typeface="Calibri Light"/>
                  </a:rPr>
                  <a:t>knob robustness: Ideal vs Error Lattice</a:t>
                </a:r>
                <a:endParaRPr sz="4000" spc="-5" dirty="0">
                  <a:solidFill>
                    <a:srgbClr val="0070C0"/>
                  </a:solidFill>
                  <a:latin typeface="+mn-lt"/>
                  <a:cs typeface="Calibri Light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381000"/>
                <a:ext cx="8839200" cy="685572"/>
              </a:xfrm>
              <a:prstGeom prst="rect">
                <a:avLst/>
              </a:prstGeom>
              <a:blipFill>
                <a:blip r:embed="rId2"/>
                <a:stretch>
                  <a:fillRect t="-20536" r="-1379" b="-3660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144780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33</a:t>
            </a:r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FD6DF6-48F9-BE7E-C310-1234595EF3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773" y="1009367"/>
            <a:ext cx="3883696" cy="29157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CA017C-95B5-6960-7C97-BDE6818B9A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201" y="927534"/>
            <a:ext cx="4018400" cy="30107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DC6964-27EC-75F1-7FF8-23F7B524F8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404" y="3886201"/>
            <a:ext cx="3883697" cy="29157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CD3EB10-9842-87DD-D17A-55C83B17CC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161" y="3869934"/>
            <a:ext cx="4018399" cy="293197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E6A4AD1-1A02-4349-FCFB-E943A4F00522}"/>
              </a:ext>
            </a:extLst>
          </p:cNvPr>
          <p:cNvSpPr/>
          <p:nvPr/>
        </p:nvSpPr>
        <p:spPr>
          <a:xfrm>
            <a:off x="3759045" y="3636537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3138A2-DEC4-3468-36DE-5F93D2A03444}"/>
              </a:ext>
            </a:extLst>
          </p:cNvPr>
          <p:cNvSpPr/>
          <p:nvPr/>
        </p:nvSpPr>
        <p:spPr>
          <a:xfrm>
            <a:off x="8305800" y="3636537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8AF398-2F05-CD27-A1A8-7F5AE225D257}"/>
              </a:ext>
            </a:extLst>
          </p:cNvPr>
          <p:cNvSpPr/>
          <p:nvPr/>
        </p:nvSpPr>
        <p:spPr>
          <a:xfrm>
            <a:off x="3759044" y="6477000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63C7AD-B3F5-C614-8721-F31BCBB954FD}"/>
              </a:ext>
            </a:extLst>
          </p:cNvPr>
          <p:cNvSpPr/>
          <p:nvPr/>
        </p:nvSpPr>
        <p:spPr>
          <a:xfrm>
            <a:off x="8305800" y="6511091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036434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09600" y="381000"/>
                <a:ext cx="8839200" cy="685572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1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Pr>
                      <m:e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𝐰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𝐲</m:t>
                        </m:r>
                      </m:sub>
                    </m:sSub>
                  </m:oMath>
                </a14:m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 knob </a:t>
                </a:r>
                <a:r>
                  <a:rPr lang="en-US" sz="4000" spc="-5" dirty="0">
                    <a:solidFill>
                      <a:srgbClr val="0070C0"/>
                    </a:solidFill>
                    <a:cs typeface="Calibri Light"/>
                  </a:rPr>
                  <a:t>post orbit correction</a:t>
                </a:r>
                <a:endParaRPr sz="4000" spc="-5" dirty="0">
                  <a:solidFill>
                    <a:srgbClr val="0070C0"/>
                  </a:solidFill>
                  <a:latin typeface="+mn-lt"/>
                  <a:cs typeface="Calibri Light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381000"/>
                <a:ext cx="8839200" cy="685572"/>
              </a:xfrm>
              <a:prstGeom prst="rect">
                <a:avLst/>
              </a:prstGeom>
              <a:blipFill>
                <a:blip r:embed="rId2"/>
                <a:stretch>
                  <a:fillRect t="-20536" b="-3660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144780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34</a:t>
            </a: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2F215E-E899-D80A-E126-DB08D2045B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033" y="968604"/>
            <a:ext cx="3911545" cy="29366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E58D5E-B2D2-763B-F18A-7DF32AC3BD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073" y="914400"/>
            <a:ext cx="3990327" cy="29897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5B40FA9-044C-DECA-BF6F-364C6912E5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835672"/>
            <a:ext cx="3908162" cy="29281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74D15A7-E8A9-ED29-66FB-8B6EE373E8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3862240"/>
            <a:ext cx="3990327" cy="299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6452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09600" y="381000"/>
                <a:ext cx="8839200" cy="685572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a:rPr lang="el-GR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𝛃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𝐲</m:t>
                        </m:r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 </m:t>
                        </m:r>
                      </m:sub>
                      <m:sup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knob </a:t>
                </a:r>
                <a:r>
                  <a:rPr lang="en-US" sz="4000" spc="-5" dirty="0">
                    <a:solidFill>
                      <a:srgbClr val="0070C0"/>
                    </a:solidFill>
                    <a:cs typeface="Calibri Light"/>
                  </a:rPr>
                  <a:t>post orbit correction</a:t>
                </a:r>
                <a:endParaRPr sz="4000" spc="-5" dirty="0">
                  <a:solidFill>
                    <a:srgbClr val="0070C0"/>
                  </a:solidFill>
                  <a:latin typeface="+mn-lt"/>
                  <a:cs typeface="Calibri Light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381000"/>
                <a:ext cx="8839200" cy="685572"/>
              </a:xfrm>
              <a:prstGeom prst="rect">
                <a:avLst/>
              </a:prstGeom>
              <a:blipFill>
                <a:blip r:embed="rId2"/>
                <a:stretch>
                  <a:fillRect t="-20536" b="-3660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144780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35</a:t>
            </a:r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1D80C6-B411-0E6A-C9C0-7B26BB4752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306" y="1017909"/>
            <a:ext cx="3838575" cy="28760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105ECF-D725-F4F2-CB83-387B0D926F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260" y="866772"/>
            <a:ext cx="4003736" cy="30058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F826988-9DE8-2D49-EA4A-306429152B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652" y="3810898"/>
            <a:ext cx="4003735" cy="30058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5AE0B32-7C39-51B5-A698-7F23B2644B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500" y="3893941"/>
            <a:ext cx="4002496" cy="289230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7D6ED5F-FFC6-D8AF-1467-EEC3C70FD5F2}"/>
              </a:ext>
            </a:extLst>
          </p:cNvPr>
          <p:cNvSpPr/>
          <p:nvPr/>
        </p:nvSpPr>
        <p:spPr>
          <a:xfrm>
            <a:off x="3692271" y="3588594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BF3911-9494-93EE-05AD-0D530714035E}"/>
              </a:ext>
            </a:extLst>
          </p:cNvPr>
          <p:cNvSpPr/>
          <p:nvPr/>
        </p:nvSpPr>
        <p:spPr>
          <a:xfrm>
            <a:off x="8534400" y="3588594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4CAFE8-A602-41D9-E3F5-868CEB11C133}"/>
              </a:ext>
            </a:extLst>
          </p:cNvPr>
          <p:cNvSpPr/>
          <p:nvPr/>
        </p:nvSpPr>
        <p:spPr>
          <a:xfrm>
            <a:off x="3733800" y="6492388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46910AC-DD51-8CEA-132D-FC6624D01F7B}"/>
              </a:ext>
            </a:extLst>
          </p:cNvPr>
          <p:cNvSpPr/>
          <p:nvPr/>
        </p:nvSpPr>
        <p:spPr>
          <a:xfrm>
            <a:off x="8492871" y="6477000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89736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09600" y="199601"/>
                <a:ext cx="5791200" cy="629018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Cross talk of </a:t>
                </a:r>
                <a:r>
                  <a:rPr lang="en-US" sz="4000" b="1" spc="-1" dirty="0">
                    <a:solidFill>
                      <a:srgbClr val="0070C0"/>
                    </a:solidFill>
                    <a:latin typeface="+mn-lt"/>
                  </a:rPr>
                  <a:t>|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b="1" i="1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4000" b="1" i="0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sz="4000" b="1" i="0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IN" sz="4000" b="1" i="1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𝟎𝟏𝟎</m:t>
                        </m:r>
                      </m:sub>
                      <m:sup>
                        <m:r>
                          <a:rPr lang="en-US" sz="4000" b="1" i="0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4000" b="1" spc="-1" dirty="0">
                    <a:solidFill>
                      <a:srgbClr val="0070C0"/>
                    </a:solidFill>
                    <a:latin typeface="+mn-lt"/>
                  </a:rPr>
                  <a:t>|</a:t>
                </a:r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 Knob </a:t>
                </a:r>
                <a:endParaRPr sz="4000" spc="-5" dirty="0">
                  <a:solidFill>
                    <a:srgbClr val="0070C0"/>
                  </a:solidFill>
                  <a:latin typeface="+mn-lt"/>
                  <a:cs typeface="Calibri Light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199601"/>
                <a:ext cx="5791200" cy="629018"/>
              </a:xfrm>
              <a:prstGeom prst="rect">
                <a:avLst/>
              </a:prstGeom>
              <a:blipFill>
                <a:blip r:embed="rId2"/>
                <a:stretch>
                  <a:fillRect l="-5053" t="-23301" r="-3158" b="-4757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36</a:t>
            </a:r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E3A456-DA5D-7C64-F5C5-93195017B6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28619"/>
            <a:ext cx="4128649" cy="59221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4F2E28-8D8B-8449-FE7C-DE3142F76B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695938"/>
            <a:ext cx="4128649" cy="602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1790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199601"/>
            <a:ext cx="10363200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4000" dirty="0">
                <a:ln w="0"/>
                <a:solidFill>
                  <a:srgbClr val="0070C0"/>
                </a:solidFill>
                <a:latin typeface="+mn-lt"/>
              </a:rPr>
              <a:t>Chromatic variations of </a:t>
            </a:r>
            <a:r>
              <a:rPr lang="el-GR" sz="4000" dirty="0">
                <a:ln w="0"/>
                <a:solidFill>
                  <a:srgbClr val="0070C0"/>
                </a:solidFill>
                <a:latin typeface="+mn-lt"/>
              </a:rPr>
              <a:t>β</a:t>
            </a:r>
            <a:r>
              <a:rPr lang="en-US" sz="4000" dirty="0">
                <a:ln w="0"/>
                <a:solidFill>
                  <a:srgbClr val="0070C0"/>
                </a:solidFill>
                <a:latin typeface="+mn-lt"/>
              </a:rPr>
              <a:t>, α, tune and Coupling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5874162"/>
            <a:ext cx="11022120" cy="85951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b="1" strike="noStrike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  <a:endParaRPr lang="en-IN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558DC0-7862-49DA-2CB2-BF96ABF7F23B}"/>
              </a:ext>
            </a:extLst>
          </p:cNvPr>
          <p:cNvSpPr/>
          <p:nvPr/>
        </p:nvSpPr>
        <p:spPr>
          <a:xfrm>
            <a:off x="1752600" y="3505200"/>
            <a:ext cx="152400" cy="457200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C9AE5D-18D5-F416-CB24-638A66CBE5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3" y="1899357"/>
            <a:ext cx="3117327" cy="23370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F04625-119F-C887-15FB-2C7C0748F6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2" y="4291868"/>
            <a:ext cx="3108020" cy="23301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4B3E78-CAFF-43F8-AF10-B53265F145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983673"/>
            <a:ext cx="2971800" cy="22279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5AA6A2-0922-792E-8246-0BC11C95C06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458" y="1995514"/>
            <a:ext cx="2928445" cy="21954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6F711DD-482D-3A3E-26D2-7B61E209DEE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172" y="1956881"/>
            <a:ext cx="3009864" cy="22565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E008728-BFDF-C03D-A635-68BEB3EA891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500" y="4301716"/>
            <a:ext cx="2901500" cy="21752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74B0E19-1913-1320-CD7A-B347D943C3A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16" y="4211663"/>
            <a:ext cx="3009865" cy="22565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6DF25BB-2473-7BD8-7376-8DD3A30DE21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1903" y="4190144"/>
            <a:ext cx="3123850" cy="234198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45A38A3-3E7D-D202-9949-CE53DA09CAEF}"/>
              </a:ext>
            </a:extLst>
          </p:cNvPr>
          <p:cNvSpPr/>
          <p:nvPr/>
        </p:nvSpPr>
        <p:spPr>
          <a:xfrm>
            <a:off x="1752600" y="3449781"/>
            <a:ext cx="152400" cy="457200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3257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09600" y="381000"/>
                <a:ext cx="8534400" cy="685509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𝐈𝐦𝐩𝐥𝐞𝐦𝐞𝐧𝐭𝐚𝐭𝐢𝐨𝐧</m:t>
                        </m:r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:</m:t>
                        </m:r>
                        <m:r>
                          <a:rPr lang="el-GR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𝛃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𝐱</m:t>
                        </m:r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,</m:t>
                        </m:r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𝐲</m:t>
                        </m:r>
                      </m:sub>
                      <m:sup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1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Pr>
                      <m:e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𝐰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𝐱</m:t>
                        </m:r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,</m:t>
                        </m:r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𝐲</m:t>
                        </m:r>
                      </m:sub>
                    </m:sSub>
                  </m:oMath>
                </a14:m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 knobs</a:t>
                </a:r>
                <a:endParaRPr sz="4000" spc="-5" dirty="0">
                  <a:solidFill>
                    <a:srgbClr val="0070C0"/>
                  </a:solidFill>
                  <a:latin typeface="+mn-lt"/>
                  <a:cs typeface="Calibri Light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381000"/>
                <a:ext cx="8534400" cy="685509"/>
              </a:xfrm>
              <a:prstGeom prst="rect">
                <a:avLst/>
              </a:prstGeom>
              <a:blipFill>
                <a:blip r:embed="rId2"/>
                <a:stretch>
                  <a:fillRect t="-20536" b="-3660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CBEB0294-1D43-6F33-E81F-0F4C15EB9F8C}"/>
                  </a:ext>
                </a:extLst>
              </p:cNvPr>
              <p:cNvSpPr txBox="1"/>
              <p:nvPr/>
            </p:nvSpPr>
            <p:spPr>
              <a:xfrm>
                <a:off x="457200" y="1447800"/>
                <a:ext cx="11022120" cy="528588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100" spc="-1" dirty="0">
                    <a:solidFill>
                      <a:srgbClr val="171717"/>
                    </a:solidFill>
                    <a:latin typeface="Arial"/>
                  </a:rPr>
                  <a:t>Can be constructed using the Final-Focus Doublet magnets and Matching section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100" spc="-1" dirty="0">
                    <a:solidFill>
                      <a:srgbClr val="171717"/>
                    </a:solidFill>
                    <a:latin typeface="Arial"/>
                  </a:rPr>
                  <a:t>Idea motivated by Leon Van </a:t>
                </a:r>
                <a:r>
                  <a:rPr lang="en-US" sz="2100" spc="-1" dirty="0" err="1">
                    <a:solidFill>
                      <a:srgbClr val="171717"/>
                    </a:solidFill>
                    <a:latin typeface="Arial"/>
                  </a:rPr>
                  <a:t>Riesen</a:t>
                </a:r>
                <a:r>
                  <a:rPr lang="en-US" sz="2100" spc="-1" dirty="0">
                    <a:solidFill>
                      <a:srgbClr val="171717"/>
                    </a:solidFill>
                    <a:latin typeface="Arial"/>
                  </a:rPr>
                  <a:t>-Haupt at FCC-</a:t>
                </a:r>
                <a:r>
                  <a:rPr lang="en-US" sz="2100" spc="-1" dirty="0" err="1">
                    <a:solidFill>
                      <a:srgbClr val="171717"/>
                    </a:solidFill>
                    <a:latin typeface="Arial"/>
                  </a:rPr>
                  <a:t>ee</a:t>
                </a:r>
                <a:r>
                  <a:rPr lang="en-US" sz="2100" spc="-1" dirty="0">
                    <a:solidFill>
                      <a:srgbClr val="171717"/>
                    </a:solidFill>
                    <a:latin typeface="Arial"/>
                  </a:rPr>
                  <a:t> optics tuning and correction workshop, 2023 </a:t>
                </a:r>
                <a:r>
                  <a:rPr lang="en-US" sz="2100" spc="-1" dirty="0">
                    <a:solidFill>
                      <a:srgbClr val="FFC000"/>
                    </a:solidFill>
                    <a:latin typeface="Arial"/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https://indico.cern.ch/event/1242395/  </a:t>
                </a:r>
                <a:endParaRPr lang="en-US" sz="2100" spc="-1" dirty="0">
                  <a:solidFill>
                    <a:srgbClr val="FFC000"/>
                  </a:solidFill>
                  <a:latin typeface="Arial"/>
                </a:endParaRP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100" spc="-1" dirty="0">
                    <a:solidFill>
                      <a:schemeClr val="tx1"/>
                    </a:solidFill>
                    <a:latin typeface="Arial"/>
                  </a:rPr>
                  <a:t>Generate Response matrix (M) by varying the individual magnet strengths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US" sz="2000" spc="-1" dirty="0">
                    <a:solidFill>
                      <a:schemeClr val="tx1"/>
                    </a:solidFill>
                  </a:rPr>
                  <a:t>)</a:t>
                </a: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r>
                  <a:rPr lang="en-US" sz="2000" spc="-1" dirty="0">
                    <a:solidFill>
                      <a:schemeClr val="tx1"/>
                    </a:solidFill>
                  </a:rPr>
                  <a:t>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pc="-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2000" spc="-1" dirty="0" smtClean="0">
                            <a:solidFill>
                              <a:schemeClr val="tx1"/>
                            </a:solidFill>
                          </a:rPr>
                          <m:t>Δ</m:t>
                        </m:r>
                        <m:r>
                          <m:rPr>
                            <m:nor/>
                          </m:rPr>
                          <a:rPr lang="en-US" sz="2000" spc="-1" dirty="0" smtClean="0">
                            <a:solidFill>
                              <a:schemeClr val="tx1"/>
                            </a:solidFill>
                          </a:rPr>
                          <m:t>(</m:t>
                        </m:r>
                        <m:sSubSup>
                          <m:sSubSupPr>
                            <m:ctrlPr>
                              <a:rPr lang="en-US" sz="2000" i="1" spc="-5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2000" b="0" i="0" spc="-5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  <m:t>β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pc="-5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  <m:t>x</m:t>
                            </m:r>
                            <m:r>
                              <a:rPr lang="en-US" sz="2000" b="0" i="0" spc="-5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spc="-5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  <m:t>y</m:t>
                            </m:r>
                          </m:sub>
                          <m:sup>
                            <m:r>
                              <a:rPr lang="en-US" sz="2000" b="0" i="0" spc="-5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  <m:t>∗</m:t>
                            </m:r>
                          </m:sup>
                        </m:sSubSup>
                        <m:r>
                          <a:rPr lang="en-US" sz="2000" b="0" i="0" spc="-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 ,</m:t>
                        </m:r>
                        <m:sSub>
                          <m:sSubPr>
                            <m:ctrlPr>
                              <a:rPr lang="en-US" sz="2000" i="1" spc="-5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pc="-5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  <m:t>w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pc="-5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  <m:t>x</m:t>
                            </m:r>
                            <m:r>
                              <a:rPr lang="en-US" sz="2000" b="0" i="0" spc="-5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b="0" i="0" spc="-5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  <m:t>y</m:t>
                            </m:r>
                          </m:sub>
                        </m:sSub>
                        <m:r>
                          <a:rPr lang="en-US" sz="2000" b="0" i="0" spc="-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……</m:t>
                        </m:r>
                        <m:r>
                          <m:rPr>
                            <m:nor/>
                          </m:rPr>
                          <a:rPr lang="en-US" sz="2000" spc="-1" dirty="0">
                            <a:solidFill>
                              <a:schemeClr val="tx1"/>
                            </a:solidFill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pc="-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j</m:t>
                        </m:r>
                      </m:sub>
                    </m:sSub>
                  </m:oMath>
                </a14:m>
                <a:r>
                  <a:rPr lang="en-US" sz="2000" spc="-1" dirty="0">
                    <a:solidFill>
                      <a:schemeClr val="tx1"/>
                    </a:solidFill>
                  </a:rPr>
                  <a:t> 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0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ji</m:t>
                        </m:r>
                      </m:sub>
                    </m:sSub>
                  </m:oMath>
                </a14:m>
                <a:r>
                  <a:rPr lang="en-US" sz="2000" spc="-1" dirty="0">
                    <a:solidFill>
                      <a:schemeClr val="tx1"/>
                    </a:solidFill>
                  </a:rPr>
                  <a:t> * </a:t>
                </a:r>
                <a:r>
                  <a:rPr lang="el-GR" sz="2000" spc="-1" dirty="0">
                    <a:solidFill>
                      <a:schemeClr val="tx1"/>
                    </a:solidFill>
                  </a:rPr>
                  <a:t>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endParaRPr lang="en-US" sz="2000" spc="-1" dirty="0">
                  <a:solidFill>
                    <a:schemeClr val="tx1"/>
                  </a:solidFill>
                </a:endParaRP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/>
                  <a:t>Construct Pseudo inverse of response matrix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pc="-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pc="-1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000" b="0" i="0" spc="-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0" spc="-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2000" spc="-1" dirty="0"/>
                  <a:t>) using SVD decomposition, which will be useful to find the correct setting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US" sz="2000" spc="-1" dirty="0">
                    <a:solidFill>
                      <a:schemeClr val="tx1"/>
                    </a:solidFill>
                  </a:rPr>
                  <a:t> for a desired change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pc="-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000" b="0" i="0" spc="-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pc="-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x</m:t>
                        </m:r>
                        <m:r>
                          <a:rPr lang="en-US" sz="2000" b="0" i="0" spc="-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pc="-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y</m:t>
                        </m:r>
                      </m:sub>
                      <m:sup>
                        <m:r>
                          <a:rPr lang="en-US" sz="2000" b="0" i="0" spc="-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∗</m:t>
                        </m:r>
                      </m:sup>
                    </m:sSubSup>
                    <m:r>
                      <a:rPr lang="en-US" sz="2000" b="0" i="0" spc="-5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 Light"/>
                      </a:rPr>
                      <m:t> ,</m:t>
                    </m:r>
                    <m:sSub>
                      <m:sSubPr>
                        <m:ctrlPr>
                          <a:rPr lang="en-US" sz="2000" i="1" spc="-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pc="-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w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pc="-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x</m:t>
                        </m:r>
                        <m:r>
                          <a:rPr lang="en-US" sz="2000" b="0" i="0" spc="-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000" b="0" i="0" spc="-5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y</m:t>
                        </m:r>
                      </m:sub>
                    </m:sSub>
                  </m:oMath>
                </a14:m>
                <a:endParaRPr lang="en-US" sz="2000" spc="-1" dirty="0">
                  <a:solidFill>
                    <a:schemeClr val="tx1"/>
                  </a:solidFill>
                </a:endParaRPr>
              </a:p>
              <a:p>
                <a:pPr marL="108000">
                  <a:spcBef>
                    <a:spcPts val="1417"/>
                  </a:spcBef>
                  <a:buClr>
                    <a:srgbClr val="000000"/>
                  </a:buClr>
                  <a:buSzPct val="45000"/>
                </a:pPr>
                <a:r>
                  <a:rPr lang="en-US" sz="2000" spc="-1" dirty="0"/>
                  <a:t>		                           </a:t>
                </a:r>
                <a:r>
                  <a:rPr lang="el-GR" sz="2000" spc="-1" dirty="0">
                    <a:solidFill>
                      <a:schemeClr val="tx1"/>
                    </a:solidFill>
                  </a:rPr>
                  <a:t>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pc="-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/>
                    </m:sSub>
                  </m:oMath>
                </a14:m>
                <a:r>
                  <a:rPr lang="en-US" sz="2000" spc="-1" dirty="0"/>
                  <a:t>=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pc="-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spc="-1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000" spc="-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spc="-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sz="2000" i="1" spc="-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spc="-1" dirty="0"/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pc="-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2000" spc="-1" dirty="0"/>
                          <m:t>Δ</m:t>
                        </m:r>
                        <m:r>
                          <m:rPr>
                            <m:nor/>
                          </m:rPr>
                          <a:rPr lang="en-US" sz="2000" spc="-1" dirty="0"/>
                          <m:t>(</m:t>
                        </m:r>
                        <m:sSubSup>
                          <m:sSubSupPr>
                            <m:ctrlPr>
                              <a:rPr lang="en-US" sz="2000" i="1" spc="-5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2000" spc="-5">
                                <a:latin typeface="Cambria Math" panose="02040503050406030204" pitchFamily="18" charset="0"/>
                                <a:cs typeface="Calibri Light"/>
                              </a:rPr>
                              <m:t>β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spc="-5">
                                <a:latin typeface="Cambria Math" panose="02040503050406030204" pitchFamily="18" charset="0"/>
                                <a:cs typeface="Calibri Light"/>
                              </a:rPr>
                              <m:t>x</m:t>
                            </m:r>
                            <m:r>
                              <a:rPr lang="en-US" sz="2000" spc="-5">
                                <a:latin typeface="Cambria Math" panose="02040503050406030204" pitchFamily="18" charset="0"/>
                                <a:cs typeface="Calibri Light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spc="-5">
                                <a:latin typeface="Cambria Math" panose="02040503050406030204" pitchFamily="18" charset="0"/>
                                <a:cs typeface="Calibri Light"/>
                              </a:rPr>
                              <m:t>y</m:t>
                            </m:r>
                          </m:sub>
                          <m:sup>
                            <m:r>
                              <a:rPr lang="en-US" sz="2000" spc="-5">
                                <a:latin typeface="Cambria Math" panose="02040503050406030204" pitchFamily="18" charset="0"/>
                                <a:cs typeface="Calibri Light"/>
                              </a:rPr>
                              <m:t>∗</m:t>
                            </m:r>
                          </m:sup>
                        </m:sSubSup>
                        <m:r>
                          <a:rPr lang="en-US" sz="2000" spc="-5">
                            <a:latin typeface="Cambria Math" panose="02040503050406030204" pitchFamily="18" charset="0"/>
                            <a:cs typeface="Calibri Light"/>
                          </a:rPr>
                          <m:t> ,</m:t>
                        </m:r>
                        <m:sSub>
                          <m:sSubPr>
                            <m:ctrlPr>
                              <a:rPr lang="en-US" sz="2000" i="1" spc="-5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spc="-5">
                                <a:latin typeface="Cambria Math" panose="02040503050406030204" pitchFamily="18" charset="0"/>
                                <a:cs typeface="Calibri Light"/>
                              </a:rPr>
                              <m:t>w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spc="-5">
                                <a:latin typeface="Cambria Math" panose="02040503050406030204" pitchFamily="18" charset="0"/>
                                <a:cs typeface="Calibri Light"/>
                              </a:rPr>
                              <m:t>x</m:t>
                            </m:r>
                            <m:r>
                              <a:rPr lang="en-US" sz="2000" spc="-5">
                                <a:latin typeface="Cambria Math" panose="02040503050406030204" pitchFamily="18" charset="0"/>
                                <a:cs typeface="Calibri Light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000" spc="-5">
                                <a:latin typeface="Cambria Math" panose="02040503050406030204" pitchFamily="18" charset="0"/>
                                <a:cs typeface="Calibri Light"/>
                              </a:rPr>
                              <m:t>y</m:t>
                            </m:r>
                          </m:sub>
                        </m:sSub>
                        <m:r>
                          <a:rPr lang="en-US" sz="2000" spc="-5">
                            <a:latin typeface="Cambria Math" panose="02040503050406030204" pitchFamily="18" charset="0"/>
                            <a:cs typeface="Calibri Light"/>
                          </a:rPr>
                          <m:t>……</m:t>
                        </m:r>
                        <m:r>
                          <m:rPr>
                            <m:nor/>
                          </m:rPr>
                          <a:rPr lang="en-US" sz="2000" spc="-1" dirty="0"/>
                          <m:t>)</m:t>
                        </m:r>
                      </m:e>
                      <m:sub/>
                    </m:sSub>
                  </m:oMath>
                </a14:m>
                <a:r>
                  <a:rPr lang="en-US" sz="2000" spc="-1" dirty="0"/>
                  <a:t> </a:t>
                </a:r>
                <a:endParaRPr lang="en-US" sz="2000" spc="-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CBEB0294-1D43-6F33-E81F-0F4C15EB9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447800"/>
                <a:ext cx="11022120" cy="5285880"/>
              </a:xfrm>
              <a:prstGeom prst="rect">
                <a:avLst/>
              </a:prstGeom>
              <a:blipFill>
                <a:blip r:embed="rId4"/>
                <a:stretch>
                  <a:fillRect t="-1615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73914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" name="object 2">
                <a:extLst>
                  <a:ext uri="{FF2B5EF4-FFF2-40B4-BE49-F238E27FC236}">
                    <a16:creationId xmlns:a16="http://schemas.microsoft.com/office/drawing/2014/main" id="{3F1B793D-A76D-289B-5349-E918B81F78AE}"/>
                  </a:ext>
                </a:extLst>
              </p:cNvPr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09600" y="228600"/>
                <a:ext cx="4624070" cy="685572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a:rPr lang="el-GR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𝛃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𝐱</m:t>
                        </m:r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,</m:t>
                        </m:r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𝐲</m:t>
                        </m:r>
                      </m:sub>
                      <m:sup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1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Pr>
                      <m:e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𝐰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𝐱</m:t>
                        </m:r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,</m:t>
                        </m:r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𝐲</m:t>
                        </m:r>
                      </m:sub>
                    </m:sSub>
                  </m:oMath>
                </a14:m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 knobs</a:t>
                </a:r>
                <a:endParaRPr sz="4000" spc="-5" dirty="0">
                  <a:solidFill>
                    <a:srgbClr val="0070C0"/>
                  </a:solidFill>
                  <a:latin typeface="+mn-lt"/>
                  <a:cs typeface="Calibri Light"/>
                </a:endParaRPr>
              </a:p>
            </p:txBody>
          </p:sp>
        </mc:Choice>
        <mc:Fallback xmlns="">
          <p:sp>
            <p:nvSpPr>
              <p:cNvPr id="24" name="object 2">
                <a:extLst>
                  <a:ext uri="{FF2B5EF4-FFF2-40B4-BE49-F238E27FC236}">
                    <a16:creationId xmlns:a16="http://schemas.microsoft.com/office/drawing/2014/main" id="{3F1B793D-A76D-289B-5349-E918B81F78AE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228600"/>
                <a:ext cx="4624070" cy="685572"/>
              </a:xfrm>
              <a:prstGeom prst="rect">
                <a:avLst/>
              </a:prstGeom>
              <a:blipFill>
                <a:blip r:embed="rId2"/>
                <a:stretch>
                  <a:fillRect t="-20536" b="-3660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>
            <a:extLst>
              <a:ext uri="{FF2B5EF4-FFF2-40B4-BE49-F238E27FC236}">
                <a16:creationId xmlns:a16="http://schemas.microsoft.com/office/drawing/2014/main" id="{63A0B155-BE43-3FC0-F0B4-C1442045A0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957387"/>
            <a:ext cx="8582025" cy="4291013"/>
          </a:xfrm>
          <a:prstGeom prst="rect">
            <a:avLst/>
          </a:prstGeom>
        </p:spPr>
      </p:pic>
      <p:pic>
        <p:nvPicPr>
          <p:cNvPr id="27" name="Picture 2">
            <a:extLst>
              <a:ext uri="{FF2B5EF4-FFF2-40B4-BE49-F238E27FC236}">
                <a16:creationId xmlns:a16="http://schemas.microsoft.com/office/drawing/2014/main" id="{DE82E600-333B-2211-D2AC-94CC7BABC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240" y="1676400"/>
            <a:ext cx="36576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39B30F2C-81C5-000D-7624-050F1397B102}"/>
              </a:ext>
            </a:extLst>
          </p:cNvPr>
          <p:cNvSpPr/>
          <p:nvPr/>
        </p:nvSpPr>
        <p:spPr>
          <a:xfrm>
            <a:off x="3505200" y="1647101"/>
            <a:ext cx="457200" cy="3610699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solidFill>
                <a:srgbClr val="FFFFFF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FF09AAF-676A-2D62-B8B9-C71CB299B737}"/>
              </a:ext>
            </a:extLst>
          </p:cNvPr>
          <p:cNvSpPr/>
          <p:nvPr/>
        </p:nvSpPr>
        <p:spPr>
          <a:xfrm>
            <a:off x="9220200" y="1655796"/>
            <a:ext cx="548640" cy="3525804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solidFill>
                <a:srgbClr val="FFFFFF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94A111D-E8A3-A02C-2ECB-B0029E632649}"/>
              </a:ext>
            </a:extLst>
          </p:cNvPr>
          <p:cNvSpPr/>
          <p:nvPr/>
        </p:nvSpPr>
        <p:spPr>
          <a:xfrm>
            <a:off x="7635240" y="1655797"/>
            <a:ext cx="365760" cy="35258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2A66F5-4C76-ADF6-EC4F-2F5E9330E3D0}"/>
              </a:ext>
            </a:extLst>
          </p:cNvPr>
          <p:cNvSpPr txBox="1"/>
          <p:nvPr/>
        </p:nvSpPr>
        <p:spPr>
          <a:xfrm>
            <a:off x="2921635" y="1137276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Matching Section</a:t>
            </a:r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3C5E4C-637E-ECB8-53AB-8937EA90C366}"/>
              </a:ext>
            </a:extLst>
          </p:cNvPr>
          <p:cNvSpPr txBox="1"/>
          <p:nvPr/>
        </p:nvSpPr>
        <p:spPr>
          <a:xfrm>
            <a:off x="8686800" y="1131321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Matching Section</a:t>
            </a:r>
            <a:endParaRPr lang="en-IN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5105DC-96A0-4796-05A5-381A72A51B75}"/>
              </a:ext>
            </a:extLst>
          </p:cNvPr>
          <p:cNvSpPr txBox="1"/>
          <p:nvPr/>
        </p:nvSpPr>
        <p:spPr>
          <a:xfrm>
            <a:off x="7201573" y="992821"/>
            <a:ext cx="1233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Final-Focus</a:t>
            </a:r>
          </a:p>
          <a:p>
            <a:r>
              <a:rPr lang="en-US" dirty="0"/>
              <a:t>   Doublet</a:t>
            </a:r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F9334F-B40E-92EF-4C14-2C145F7AB26A}"/>
              </a:ext>
            </a:extLst>
          </p:cNvPr>
          <p:cNvSpPr txBox="1"/>
          <p:nvPr/>
        </p:nvSpPr>
        <p:spPr>
          <a:xfrm>
            <a:off x="11353800" y="647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83281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381000"/>
            <a:ext cx="4624070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4000" spc="-5" dirty="0">
                <a:solidFill>
                  <a:srgbClr val="0070C0"/>
                </a:solidFill>
                <a:latin typeface="+mn-lt"/>
                <a:cs typeface="Calibri Light"/>
              </a:rPr>
              <a:t>Lattice with Errors</a:t>
            </a:r>
            <a:endParaRPr sz="4000" spc="-5" dirty="0">
              <a:solidFill>
                <a:srgbClr val="0070C0"/>
              </a:solidFill>
              <a:latin typeface="+mn-lt"/>
              <a:cs typeface="Calibri Light"/>
            </a:endParaRP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123" y="119112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Demonstrated the effectiveness of knobs on the ideal lattice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Examine the functionality of knobs on an error lattice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Include random distribution of alignment errors in the lattice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Error creation routine written in Python is available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100" spc="-1" dirty="0">
                <a:solidFill>
                  <a:srgbClr val="FFC000"/>
                </a:solidFill>
                <a:latin typeface="Arial"/>
              </a:rPr>
              <a:t>    </a:t>
            </a:r>
            <a:r>
              <a:rPr lang="en-US" sz="2100" spc="-1" dirty="0">
                <a:solidFill>
                  <a:srgbClr val="FFC000"/>
                </a:solidFill>
                <a:latin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https://gitlab.cern.ch/mihofer/fccee_xample_longrange_alignment</a:t>
            </a:r>
            <a:endParaRPr lang="en-US" sz="2100" spc="-1" dirty="0">
              <a:solidFill>
                <a:srgbClr val="FFC000"/>
              </a:solid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Applied to the arc quadrupoles only 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endParaRPr lang="en-IN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32EF26-6964-B0E3-24CB-7EBEC7DD3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2703" y="4413171"/>
            <a:ext cx="9011113" cy="153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868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09600" y="253584"/>
                <a:ext cx="8839200" cy="629018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1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Pr>
                      <m:e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𝐰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𝐱</m:t>
                        </m:r>
                      </m:sub>
                    </m:sSub>
                  </m:oMath>
                </a14:m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 knob robustness: Ideal vs Error Lattice</a:t>
                </a:r>
                <a:endParaRPr sz="4000" spc="-5" dirty="0">
                  <a:solidFill>
                    <a:srgbClr val="0070C0"/>
                  </a:solidFill>
                  <a:latin typeface="+mn-lt"/>
                  <a:cs typeface="Calibri Light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253584"/>
                <a:ext cx="8839200" cy="629018"/>
              </a:xfrm>
              <a:prstGeom prst="rect">
                <a:avLst/>
              </a:prstGeom>
              <a:blipFill>
                <a:blip r:embed="rId2"/>
                <a:stretch>
                  <a:fillRect t="-23301" r="-2690" b="-4757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144780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  <a:endParaRPr lang="en-I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1">
                <a:extLst>
                  <a:ext uri="{FF2B5EF4-FFF2-40B4-BE49-F238E27FC236}">
                    <a16:creationId xmlns:a16="http://schemas.microsoft.com/office/drawing/2014/main" id="{53BD1D29-1AFB-5FEE-033E-C10407F81B58}"/>
                  </a:ext>
                </a:extLst>
              </p:cNvPr>
              <p:cNvSpPr txBox="1"/>
              <p:nvPr/>
            </p:nvSpPr>
            <p:spPr>
              <a:xfrm>
                <a:off x="156846" y="1066800"/>
                <a:ext cx="4152968" cy="528588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Performance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pc="-5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Pr>
                      <m:e>
                        <m:r>
                          <a:rPr lang="en-US" sz="2000" b="1" i="0" spc="-5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𝐰</m:t>
                        </m:r>
                      </m:e>
                      <m:sub>
                        <m:r>
                          <a:rPr lang="en-US" sz="2000" b="1" i="0" spc="-5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𝐱</m:t>
                        </m:r>
                      </m:sub>
                    </m:sSub>
                  </m:oMath>
                </a14:m>
                <a:r>
                  <a:rPr lang="en-US" sz="2000" spc="-5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cs typeface="Calibri Light"/>
                  </a:rPr>
                  <a:t> knob on the other linear parameters for both the ideal &amp; error lattices is demonstrated</a:t>
                </a:r>
                <a:endParaRPr lang="en-US" sz="2000" spc="-1" dirty="0">
                  <a:solidFill>
                    <a:srgbClr val="17171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Working range seems to be </a:t>
                </a:r>
                <a:r>
                  <a:rPr lang="en-US" sz="2000" b="1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0.3m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b="1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Expecting the curves (ideal &amp; error case) to be identical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b="1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Non-linear aberrations </a:t>
                </a: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noticed 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l-GR" sz="2000" b="1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𝛃</m:t>
                        </m:r>
                      </m:e>
                      <m:sub>
                        <m:r>
                          <a:rPr lang="en-US" sz="2000" b="1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𝐲</m:t>
                        </m:r>
                      </m:sub>
                      <m:sup>
                        <m:r>
                          <a:rPr lang="en-US" sz="2000" b="1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p>
                    </m:sSubSup>
                    <m:r>
                      <a:rPr lang="en-IN" sz="2000" b="0" i="0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IN" sz="2000" b="0" i="0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and</m:t>
                    </m:r>
                    <m:r>
                      <a:rPr lang="en-IN" sz="2000" b="0" i="0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n-US" sz="2000" b="1" i="1" spc="-5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Pr>
                      <m:e>
                        <m:r>
                          <a:rPr lang="en-US" sz="2000" b="1" i="0" spc="-5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𝐰</m:t>
                        </m:r>
                      </m:e>
                      <m:sub>
                        <m:r>
                          <a:rPr lang="en-US" sz="2000" b="1" i="0" spc="-5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𝐲</m:t>
                        </m:r>
                      </m:sub>
                    </m:sSub>
                  </m:oMath>
                </a14:m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when the knob is applied on error lattice</a:t>
                </a:r>
              </a:p>
            </p:txBody>
          </p:sp>
        </mc:Choice>
        <mc:Fallback xmlns="">
          <p:sp>
            <p:nvSpPr>
              <p:cNvPr id="3" name="Content Placeholder 1">
                <a:extLst>
                  <a:ext uri="{FF2B5EF4-FFF2-40B4-BE49-F238E27FC236}">
                    <a16:creationId xmlns:a16="http://schemas.microsoft.com/office/drawing/2014/main" id="{53BD1D29-1AFB-5FEE-033E-C10407F81B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846" y="1066800"/>
                <a:ext cx="4152968" cy="5285880"/>
              </a:xfrm>
              <a:prstGeom prst="rect">
                <a:avLst/>
              </a:prstGeom>
              <a:blipFill>
                <a:blip r:embed="rId3"/>
                <a:stretch>
                  <a:fillRect t="-1615" r="-2349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795948EF-FE6F-B473-7B08-88BB83D118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505" y="835415"/>
            <a:ext cx="3686175" cy="27674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D6ED8B-0E16-44E1-598D-CC7C944C9C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705" y="778987"/>
            <a:ext cx="3836495" cy="28802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392E871-A594-6087-121E-2DB56B852B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505" y="3643618"/>
            <a:ext cx="3900379" cy="292233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6B4E4C9-06BD-3B72-5133-25C05D5A03A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6871" y="3596731"/>
            <a:ext cx="3958283" cy="2971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375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515716" y="124320"/>
                <a:ext cx="8839200" cy="629018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a:rPr lang="el-GR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𝛃</m:t>
                        </m:r>
                      </m:e>
                      <m:sub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𝐱</m:t>
                        </m:r>
                        <m:r>
                          <a:rPr lang="en-US" sz="4000" b="1" i="1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 </m:t>
                        </m:r>
                      </m:sub>
                      <m:sup>
                        <m:r>
                          <a:rPr lang="en-US" sz="4000" b="1" i="0" spc="-5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4000" spc="-5" dirty="0">
                    <a:solidFill>
                      <a:srgbClr val="0070C0"/>
                    </a:solidFill>
                    <a:latin typeface="+mn-lt"/>
                    <a:cs typeface="Calibri Light"/>
                  </a:rPr>
                  <a:t>knob </a:t>
                </a:r>
                <a:r>
                  <a:rPr lang="en-US" sz="4000" spc="-5" dirty="0">
                    <a:solidFill>
                      <a:srgbClr val="0070C0"/>
                    </a:solidFill>
                    <a:cs typeface="Calibri Light"/>
                  </a:rPr>
                  <a:t>robustness: Ideal vs Error Lattice</a:t>
                </a:r>
                <a:endParaRPr sz="4000" spc="-5" dirty="0">
                  <a:solidFill>
                    <a:srgbClr val="0070C0"/>
                  </a:solidFill>
                  <a:latin typeface="+mn-lt"/>
                  <a:cs typeface="Calibri Light"/>
                </a:endParaRPr>
              </a:p>
            </p:txBody>
          </p:sp>
        </mc:Choice>
        <mc:Fallback xmlns="">
          <p:sp>
            <p:nvSpPr>
              <p:cNvPr id="2" name="object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15716" y="124320"/>
                <a:ext cx="8839200" cy="629018"/>
              </a:xfrm>
              <a:prstGeom prst="rect">
                <a:avLst/>
              </a:prstGeom>
              <a:blipFill>
                <a:blip r:embed="rId2"/>
                <a:stretch>
                  <a:fillRect t="-22115" r="-1310" b="-4711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144780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  <a:endParaRPr lang="en-I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3B45C20F-9EC2-9522-4090-A3A2819784A2}"/>
                  </a:ext>
                </a:extLst>
              </p:cNvPr>
              <p:cNvSpPr txBox="1"/>
              <p:nvPr/>
            </p:nvSpPr>
            <p:spPr>
              <a:xfrm>
                <a:off x="76200" y="1066800"/>
                <a:ext cx="4019299" cy="528588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Performance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pc="-5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SupPr>
                      <m:e>
                        <m:r>
                          <a:rPr lang="el-GR" sz="2000" b="1" i="0" spc="-5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𝛃</m:t>
                        </m:r>
                      </m:e>
                      <m:sub>
                        <m:r>
                          <a:rPr lang="en-US" sz="2000" b="1" i="0" spc="-5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𝐱</m:t>
                        </m:r>
                        <m:r>
                          <a:rPr lang="en-US" sz="2000" b="1" i="0" spc="-5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 </m:t>
                        </m:r>
                      </m:sub>
                      <m:sup>
                        <m:r>
                          <a:rPr lang="en-US" sz="2000" b="1" i="0" spc="-5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∗</m:t>
                        </m:r>
                      </m:sup>
                    </m:sSubSup>
                    <m:r>
                      <a:rPr lang="en-US" sz="2000" b="1" i="0" spc="-5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Calibri Light"/>
                      </a:rPr>
                      <m:t> </m:t>
                    </m:r>
                  </m:oMath>
                </a14:m>
                <a:r>
                  <a:rPr lang="en-US" sz="2000" spc="-5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cs typeface="Calibri Light"/>
                  </a:rPr>
                  <a:t>knob on the other linear parameters for both the ideal &amp; error lattices is demonstrated</a:t>
                </a:r>
                <a:endParaRPr lang="en-US" sz="2000" spc="-1" dirty="0">
                  <a:solidFill>
                    <a:srgbClr val="17171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Tuning range appears to be </a:t>
                </a:r>
                <a:r>
                  <a:rPr lang="en-US" sz="2000" b="1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20%</a:t>
                </a:r>
              </a:p>
              <a:p>
                <a:pPr marL="432000" indent="-324000">
                  <a:spcBef>
                    <a:spcPts val="1417"/>
                  </a:spcBef>
                  <a:buClr>
                    <a:srgbClr val="000000"/>
                  </a:buClr>
                  <a:buSzPct val="45000"/>
                  <a:buFont typeface="Wingdings" charset="2"/>
                  <a:buChar char=""/>
                </a:pPr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Knob impacts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l-GR" sz="2000" b="1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𝛃</m:t>
                        </m:r>
                      </m:e>
                      <m:sub>
                        <m:r>
                          <a:rPr lang="en-US" sz="2000" b="1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𝐲</m:t>
                        </m:r>
                      </m:sub>
                      <m:sup>
                        <m:r>
                          <a:rPr lang="en-US" sz="2000" b="1" i="0" spc="-1" smtClean="0">
                            <a:solidFill>
                              <a:srgbClr val="171717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p>
                    </m:sSubSup>
                    <m:r>
                      <a:rPr lang="en-IN" sz="2000" b="1" i="1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sSub>
                      <m:sSubPr>
                        <m:ctrlPr>
                          <a:rPr lang="en-US" sz="2000" b="1" i="1" spc="-5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Pr>
                      <m:e>
                        <m:r>
                          <a:rPr lang="en-US" sz="2000" b="1" spc="-5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𝐰</m:t>
                        </m:r>
                      </m:e>
                      <m:sub>
                        <m:r>
                          <a:rPr lang="en-US" sz="2000" b="1" spc="-5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𝐲</m:t>
                        </m:r>
                      </m:sub>
                    </m:sSub>
                    <m:r>
                      <a:rPr lang="en-IN" sz="2000" b="0" i="0" spc="-5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Calibri Light"/>
                      </a:rPr>
                      <m:t> </m:t>
                    </m:r>
                    <m:r>
                      <m:rPr>
                        <m:sty m:val="p"/>
                      </m:rPr>
                      <a:rPr lang="en-IN" sz="2000" b="0" i="0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and</m:t>
                    </m:r>
                    <m:r>
                      <a:rPr lang="en-IN" sz="2000" b="0" i="0" spc="-1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n-US" sz="2000" b="1" i="1" spc="-5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</m:ctrlPr>
                      </m:sSubPr>
                      <m:e>
                        <m:r>
                          <a:rPr lang="en-IN" sz="2000" b="1" i="1" spc="-5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 </m:t>
                        </m:r>
                        <m:r>
                          <a:rPr lang="en-US" sz="2000" b="1" i="0" spc="-5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𝐰</m:t>
                        </m:r>
                      </m:e>
                      <m:sub>
                        <m:r>
                          <a:rPr lang="en-US" sz="2000" b="1" i="0" spc="-5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Calibri Light"/>
                          </a:rPr>
                          <m:t>𝐱</m:t>
                        </m:r>
                      </m:sub>
                    </m:sSub>
                  </m:oMath>
                </a14:m>
                <a:r>
                  <a:rPr lang="en-US" sz="20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in a </a:t>
                </a:r>
                <a:r>
                  <a:rPr lang="en-US" sz="2000" b="1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non-linear fashion</a:t>
                </a:r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3B45C20F-9EC2-9522-4090-A3A281978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1066800"/>
                <a:ext cx="4019299" cy="5285880"/>
              </a:xfrm>
              <a:prstGeom prst="rect">
                <a:avLst/>
              </a:prstGeom>
              <a:blipFill>
                <a:blip r:embed="rId3"/>
                <a:stretch>
                  <a:fillRect t="-1615" r="-1821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B71EB2AB-E0EC-AEF0-AC37-85376F5B52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673813"/>
            <a:ext cx="4138645" cy="31071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303597C-C2E6-E641-9537-BFD263116A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723784"/>
            <a:ext cx="3811002" cy="285537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75DE0A0-D210-7BF0-B492-F7173ACD37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1" y="3733800"/>
            <a:ext cx="4019299" cy="301751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7965EF5-9D1B-1713-820C-569EFB4A9A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581400"/>
            <a:ext cx="3962400" cy="297479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A3AC847-B90F-38A8-434E-417ADE87110E}"/>
              </a:ext>
            </a:extLst>
          </p:cNvPr>
          <p:cNvSpPr/>
          <p:nvPr/>
        </p:nvSpPr>
        <p:spPr>
          <a:xfrm>
            <a:off x="6781800" y="3505200"/>
            <a:ext cx="193929" cy="1370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ADAE74-AF89-75CB-38B2-B809FED2D3A6}"/>
              </a:ext>
            </a:extLst>
          </p:cNvPr>
          <p:cNvSpPr/>
          <p:nvPr/>
        </p:nvSpPr>
        <p:spPr>
          <a:xfrm>
            <a:off x="6740271" y="3468748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66AF78-C071-7A57-AB43-6D2ED41DE50D}"/>
              </a:ext>
            </a:extLst>
          </p:cNvPr>
          <p:cNvSpPr/>
          <p:nvPr/>
        </p:nvSpPr>
        <p:spPr>
          <a:xfrm>
            <a:off x="10591800" y="3331736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E49375-C3B4-566E-2EC3-AAAAFFC51B5B}"/>
              </a:ext>
            </a:extLst>
          </p:cNvPr>
          <p:cNvSpPr/>
          <p:nvPr/>
        </p:nvSpPr>
        <p:spPr>
          <a:xfrm>
            <a:off x="6605206" y="6477516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8CB69D-FE30-7094-8CE8-1A596BDAB7D8}"/>
              </a:ext>
            </a:extLst>
          </p:cNvPr>
          <p:cNvSpPr/>
          <p:nvPr/>
        </p:nvSpPr>
        <p:spPr>
          <a:xfrm>
            <a:off x="10540438" y="6284174"/>
            <a:ext cx="270129" cy="13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2718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381000"/>
            <a:ext cx="4624070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4000" spc="-5" dirty="0">
                <a:solidFill>
                  <a:srgbClr val="0070C0"/>
                </a:solidFill>
                <a:latin typeface="+mn-lt"/>
                <a:cs typeface="Calibri Light"/>
              </a:rPr>
              <a:t>Orbit correction</a:t>
            </a:r>
            <a:endParaRPr sz="4000" spc="-5" dirty="0">
              <a:solidFill>
                <a:srgbClr val="0070C0"/>
              </a:solidFill>
              <a:latin typeface="+mn-lt"/>
              <a:cs typeface="Calibri Light"/>
            </a:endParaRP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CBEB0294-1D43-6F33-E81F-0F4C15EB9F8C}"/>
              </a:ext>
            </a:extLst>
          </p:cNvPr>
          <p:cNvSpPr txBox="1"/>
          <p:nvPr/>
        </p:nvSpPr>
        <p:spPr>
          <a:xfrm>
            <a:off x="457200" y="1447800"/>
            <a:ext cx="11022120" cy="528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Knobs have a significant impact on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    the performance of linear optics 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100" spc="-1" dirty="0">
                <a:solidFill>
                  <a:srgbClr val="171717"/>
                </a:solidFill>
                <a:latin typeface="Arial"/>
              </a:rPr>
              <a:t>    within a lattice subjected to errors</a:t>
            </a:r>
          </a:p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endParaRPr lang="en-US" sz="2100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D8325-71B0-957D-224E-F3682A48537C}"/>
              </a:ext>
            </a:extLst>
          </p:cNvPr>
          <p:cNvSpPr txBox="1"/>
          <p:nvPr/>
        </p:nvSpPr>
        <p:spPr>
          <a:xfrm>
            <a:off x="11353800" y="647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52518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3617</TotalTime>
  <Words>1430</Words>
  <Application>Microsoft Office PowerPoint</Application>
  <PresentationFormat>Widescreen</PresentationFormat>
  <Paragraphs>198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Arial</vt:lpstr>
      <vt:lpstr>Arial MT</vt:lpstr>
      <vt:lpstr>Calibri</vt:lpstr>
      <vt:lpstr>Cambria Math</vt:lpstr>
      <vt:lpstr>Symbol</vt:lpstr>
      <vt:lpstr>Wingdings</vt:lpstr>
      <vt:lpstr>Office Theme</vt:lpstr>
      <vt:lpstr>1_Office Theme</vt:lpstr>
      <vt:lpstr>PowerPoint Presentation</vt:lpstr>
      <vt:lpstr>Introduction</vt:lpstr>
      <vt:lpstr>The term “Tuning knobs” </vt:lpstr>
      <vt:lpstr>〖Implementation:β〗_(x,y)^∗ and w_(x,y) knobs</vt:lpstr>
      <vt:lpstr>β_(x,y)^∗ and w_(x,y) knobs</vt:lpstr>
      <vt:lpstr>Lattice with Errors</vt:lpstr>
      <vt:lpstr>w_x knob robustness: Ideal vs Error Lattice</vt:lpstr>
      <vt:lpstr>β_(x )^∗knob robustness: Ideal vs Error Lattice</vt:lpstr>
      <vt:lpstr>Orbit correction</vt:lpstr>
      <vt:lpstr>Orbit correction</vt:lpstr>
      <vt:lpstr>Orbit correction</vt:lpstr>
      <vt:lpstr>Orbit correction</vt:lpstr>
      <vt:lpstr>w_x knob post orbit correction</vt:lpstr>
      <vt:lpstr>β_(x )^∗knob post orbit correction</vt:lpstr>
      <vt:lpstr>Motivation (Vertical Dispersion &amp; Coupling knobs) </vt:lpstr>
      <vt:lpstr>Motivation </vt:lpstr>
      <vt:lpstr>Implementation</vt:lpstr>
      <vt:lpstr>Slopes from the linear fitting</vt:lpstr>
      <vt:lpstr>Cross talk of D_y^∗  Knob </vt:lpstr>
      <vt:lpstr>Chromatic variations of β, α, tune and Coupling</vt:lpstr>
      <vt:lpstr>Chromatic variations of β, α, tune and Coupling</vt:lpstr>
      <vt:lpstr>Cross talk of |F_1001^∗| Knob </vt:lpstr>
      <vt:lpstr>Chromatic variations of β, α, tune and Coupling</vt:lpstr>
      <vt:lpstr>Chromatic variations of β, α, tune and Coupling</vt:lpstr>
      <vt:lpstr>D_y^∗ and Coupling - after orbit correction</vt:lpstr>
      <vt:lpstr>D_y^∗ and Coupling - after orbit correction</vt:lpstr>
      <vt:lpstr>Conclusions &amp; Further Work</vt:lpstr>
      <vt:lpstr>Thank you for your attention</vt:lpstr>
      <vt:lpstr>Backup Slides</vt:lpstr>
      <vt:lpstr>w_x knob on ideal lattice</vt:lpstr>
      <vt:lpstr>β_(x )^∗knob on ideal lattice</vt:lpstr>
      <vt:lpstr>w_y knob wrt linear optics parameters</vt:lpstr>
      <vt:lpstr>β_(y )^∗knob wrt linear optics parameters</vt:lpstr>
      <vt:lpstr>w_y knob robustness: Ideal vs Error Lattice</vt:lpstr>
      <vt:lpstr>β_(y )^∗knob robustness: Ideal vs Error Lattice</vt:lpstr>
      <vt:lpstr>w_y knob post orbit correction</vt:lpstr>
      <vt:lpstr>β_(y )^∗knob post orbit correction</vt:lpstr>
      <vt:lpstr>Cross talk of |F_1010^∗| Knob </vt:lpstr>
      <vt:lpstr>Chromatic variations of β, α, tune and Coupling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satya sai jagabathuni</cp:lastModifiedBy>
  <cp:revision>323</cp:revision>
  <dcterms:created xsi:type="dcterms:W3CDTF">2023-11-03T09:35:55Z</dcterms:created>
  <dcterms:modified xsi:type="dcterms:W3CDTF">2023-12-15T12:35:39Z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2023-10-11T00:00:00Z</vt:filetime>
  </property>
  <property fmtid="{D5CDD505-2E9C-101B-9397-08002B2CF9AE}" pid="3" name="Creator">
    <vt:lpwstr>Microsoft PowerPoint v16</vt:lpwstr>
  </property>
  <property fmtid="{D5CDD505-2E9C-101B-9397-08002B2CF9AE}" pid="4" name="LastSaved">
    <vt:filetime>2023-11-03T00:00:00Z</vt:filetime>
  </property>
</Properties>
</file>