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81" r:id="rId4"/>
    <p:sldMasterId id="214748368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a65ed38511_0_5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2a65ed38511_0_5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a65ed38511_0_6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2a65ed38511_0_6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a65ed38511_0_10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g2a65ed38511_0_10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a65ed38511_0_1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g2a65ed38511_0_1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a73671b30a_1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g2a73671b30a_1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a65ed38511_0_11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g2a65ed38511_0_11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2a65ed38511_0_10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2a65ed38511_0_10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a65ed38511_0_11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g2a65ed38511_0_11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a65ed38511_0_116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g2a65ed38511_0_11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a65ed38511_0_10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a65ed38511_0_1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73671bb24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2a73671bb24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a65ed38511_0_5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2a65ed38511_0_5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65ed38511_0_5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g2a65ed38511_0_5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a65ed38511_0_6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2a65ed38511_0_6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a65ed38511_0_6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g2a65ed38511_0_6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a65ed38511_0_6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2a65ed38511_0_6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2a65ed38511_0_6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g2a65ed38511_0_6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9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" name="Google Shape;55;p13"/>
          <p:cNvSpPr/>
          <p:nvPr>
            <p:ph idx="2" type="pic"/>
          </p:nvPr>
        </p:nvSpPr>
        <p:spPr>
          <a:xfrm>
            <a:off x="305991" y="1079897"/>
            <a:ext cx="8532000" cy="3570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65" name="Google Shape;65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29598" y="532588"/>
            <a:ext cx="1492819" cy="147781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5"/>
          <p:cNvSpPr txBox="1"/>
          <p:nvPr>
            <p:ph type="ctrTitle"/>
          </p:nvPr>
        </p:nvSpPr>
        <p:spPr>
          <a:xfrm>
            <a:off x="305990" y="2571750"/>
            <a:ext cx="8532000" cy="16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" type="subTitle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b="1" sz="1300">
                <a:solidFill>
                  <a:schemeClr val="dk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9168" y="535867"/>
            <a:ext cx="1544286" cy="1544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305992" y="1194197"/>
            <a:ext cx="85320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indent="-31115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305992" y="1194197"/>
            <a:ext cx="85320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indent="-3048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305990" y="1194197"/>
            <a:ext cx="42126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4" name="Google Shape;84;p18"/>
          <p:cNvSpPr txBox="1"/>
          <p:nvPr>
            <p:ph idx="2" type="body"/>
          </p:nvPr>
        </p:nvSpPr>
        <p:spPr>
          <a:xfrm>
            <a:off x="305990" y="1820465"/>
            <a:ext cx="4212600" cy="28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3" type="body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6" name="Google Shape;86;p18"/>
          <p:cNvSpPr txBox="1"/>
          <p:nvPr>
            <p:ph idx="4" type="body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05990" y="1194198"/>
            <a:ext cx="42126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2" type="body"/>
          </p:nvPr>
        </p:nvSpPr>
        <p:spPr>
          <a:xfrm>
            <a:off x="4629149" y="1194198"/>
            <a:ext cx="42090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6" name="Google Shape;96;p19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0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0" name="Google Shape;100;p20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0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2" name="Google Shape;102;p20"/>
          <p:cNvSpPr/>
          <p:nvPr>
            <p:ph idx="2" type="pic"/>
          </p:nvPr>
        </p:nvSpPr>
        <p:spPr>
          <a:xfrm>
            <a:off x="305991" y="1079897"/>
            <a:ext cx="8532000" cy="3570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/>
          <p:nvPr>
            <p:ph idx="2" type="pic"/>
          </p:nvPr>
        </p:nvSpPr>
        <p:spPr>
          <a:xfrm>
            <a:off x="0" y="-3949"/>
            <a:ext cx="9144000" cy="47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5" name="Google Shape;105;p21"/>
          <p:cNvSpPr txBox="1"/>
          <p:nvPr>
            <p:ph idx="1" type="body"/>
          </p:nvPr>
        </p:nvSpPr>
        <p:spPr>
          <a:xfrm>
            <a:off x="6056709" y="-20814"/>
            <a:ext cx="3087300" cy="47781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35000" lIns="135000" spcFirstLastPara="1" rIns="135000" wrap="square" tIns="1350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indent="-3302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048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6" name="Google Shape;106;p21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7" name="Google Shape;107;p21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1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/>
          <p:nvPr>
            <p:ph type="title"/>
          </p:nvPr>
        </p:nvSpPr>
        <p:spPr>
          <a:xfrm>
            <a:off x="305992" y="280195"/>
            <a:ext cx="42126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" type="body"/>
          </p:nvPr>
        </p:nvSpPr>
        <p:spPr>
          <a:xfrm>
            <a:off x="305990" y="1198993"/>
            <a:ext cx="42126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2" name="Google Shape;112;p22"/>
          <p:cNvSpPr/>
          <p:nvPr>
            <p:ph idx="2" type="pic"/>
          </p:nvPr>
        </p:nvSpPr>
        <p:spPr>
          <a:xfrm>
            <a:off x="4625579" y="0"/>
            <a:ext cx="4518300" cy="4738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3" name="Google Shape;113;p22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4" name="Google Shape;114;p22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2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" type="body"/>
          </p:nvPr>
        </p:nvSpPr>
        <p:spPr>
          <a:xfrm>
            <a:off x="305990" y="1198993"/>
            <a:ext cx="42126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9" name="Google Shape;119;p23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0" name="Google Shape;120;p23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3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2" name="Google Shape;122;p23"/>
          <p:cNvSpPr/>
          <p:nvPr>
            <p:ph idx="2" type="pic"/>
          </p:nvPr>
        </p:nvSpPr>
        <p:spPr>
          <a:xfrm>
            <a:off x="4625579" y="1194197"/>
            <a:ext cx="42126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3" name="Google Shape;123;p23"/>
          <p:cNvSpPr/>
          <p:nvPr>
            <p:ph idx="3" type="pic"/>
          </p:nvPr>
        </p:nvSpPr>
        <p:spPr>
          <a:xfrm>
            <a:off x="4625579" y="2977277"/>
            <a:ext cx="42126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6" name="Google Shape;126;p24"/>
          <p:cNvSpPr txBox="1"/>
          <p:nvPr>
            <p:ph idx="1" type="body"/>
          </p:nvPr>
        </p:nvSpPr>
        <p:spPr>
          <a:xfrm>
            <a:off x="305990" y="1194197"/>
            <a:ext cx="42126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27" name="Google Shape;127;p24"/>
          <p:cNvSpPr txBox="1"/>
          <p:nvPr>
            <p:ph idx="2" type="body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28" name="Google Shape;128;p24"/>
          <p:cNvSpPr/>
          <p:nvPr>
            <p:ph idx="3" type="pic"/>
          </p:nvPr>
        </p:nvSpPr>
        <p:spPr>
          <a:xfrm>
            <a:off x="305991" y="1815703"/>
            <a:ext cx="4212600" cy="2834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9" name="Google Shape;129;p24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0" name="Google Shape;130;p24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1" name="Google Shape;131;p24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" name="Google Shape;132;p24"/>
          <p:cNvSpPr/>
          <p:nvPr>
            <p:ph idx="4" type="pic"/>
          </p:nvPr>
        </p:nvSpPr>
        <p:spPr>
          <a:xfrm>
            <a:off x="4629150" y="1815703"/>
            <a:ext cx="4212600" cy="2834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/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5" name="Google Shape;135;p25"/>
          <p:cNvSpPr txBox="1"/>
          <p:nvPr>
            <p:ph idx="1" type="body"/>
          </p:nvPr>
        </p:nvSpPr>
        <p:spPr>
          <a:xfrm>
            <a:off x="305990" y="1198993"/>
            <a:ext cx="27813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rtl="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6" name="Google Shape;136;p25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7" name="Google Shape;137;p25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8" name="Google Shape;138;p25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9" name="Google Shape;139;p25"/>
          <p:cNvSpPr/>
          <p:nvPr>
            <p:ph idx="2" type="pic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0" name="Google Shape;140;p25"/>
          <p:cNvSpPr/>
          <p:nvPr>
            <p:ph idx="3" type="pic"/>
          </p:nvPr>
        </p:nvSpPr>
        <p:spPr>
          <a:xfrm>
            <a:off x="6093511" y="2977277"/>
            <a:ext cx="27447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1" name="Google Shape;141;p25"/>
          <p:cNvSpPr/>
          <p:nvPr>
            <p:ph idx="4" type="pic"/>
          </p:nvPr>
        </p:nvSpPr>
        <p:spPr>
          <a:xfrm>
            <a:off x="3194447" y="1194197"/>
            <a:ext cx="27447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2" name="Google Shape;142;p25"/>
          <p:cNvSpPr/>
          <p:nvPr>
            <p:ph idx="5" type="pic"/>
          </p:nvPr>
        </p:nvSpPr>
        <p:spPr>
          <a:xfrm>
            <a:off x="3194447" y="2983511"/>
            <a:ext cx="27447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5" name="Google Shape;145;p26"/>
          <p:cNvSpPr txBox="1"/>
          <p:nvPr>
            <p:ph idx="1" type="body"/>
          </p:nvPr>
        </p:nvSpPr>
        <p:spPr>
          <a:xfrm>
            <a:off x="305990" y="1194197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46" name="Google Shape;146;p26"/>
          <p:cNvSpPr txBox="1"/>
          <p:nvPr>
            <p:ph idx="2" type="body"/>
          </p:nvPr>
        </p:nvSpPr>
        <p:spPr>
          <a:xfrm>
            <a:off x="6056709" y="1203725"/>
            <a:ext cx="27849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47" name="Google Shape;147;p26"/>
          <p:cNvSpPr/>
          <p:nvPr>
            <p:ph idx="3" type="pic"/>
          </p:nvPr>
        </p:nvSpPr>
        <p:spPr>
          <a:xfrm>
            <a:off x="305992" y="1815703"/>
            <a:ext cx="2781300" cy="2834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8" name="Google Shape;148;p26"/>
          <p:cNvSpPr/>
          <p:nvPr>
            <p:ph idx="4" type="pic"/>
          </p:nvPr>
        </p:nvSpPr>
        <p:spPr>
          <a:xfrm>
            <a:off x="6056710" y="1812131"/>
            <a:ext cx="2784900" cy="2834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9" name="Google Shape;149;p26"/>
          <p:cNvSpPr txBox="1"/>
          <p:nvPr>
            <p:ph idx="5" type="body"/>
          </p:nvPr>
        </p:nvSpPr>
        <p:spPr>
          <a:xfrm>
            <a:off x="3190385" y="1200920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50" name="Google Shape;150;p26"/>
          <p:cNvSpPr/>
          <p:nvPr>
            <p:ph idx="6" type="pic"/>
          </p:nvPr>
        </p:nvSpPr>
        <p:spPr>
          <a:xfrm>
            <a:off x="3190386" y="1822427"/>
            <a:ext cx="2781300" cy="2834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51" name="Google Shape;151;p26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2" name="Google Shape;152;p26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3" name="Google Shape;153;p26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7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6" name="Google Shape;156;p27"/>
          <p:cNvSpPr txBox="1"/>
          <p:nvPr>
            <p:ph idx="1" type="body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57" name="Google Shape;157;p27"/>
          <p:cNvSpPr/>
          <p:nvPr>
            <p:ph idx="2" type="pic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58" name="Google Shape;158;p27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9" name="Google Shape;159;p27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0" name="Google Shape;160;p27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1" name="Google Shape;161;p27"/>
          <p:cNvSpPr txBox="1"/>
          <p:nvPr>
            <p:ph idx="3" type="body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62" name="Google Shape;162;p27"/>
          <p:cNvSpPr/>
          <p:nvPr>
            <p:ph idx="4" type="pic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63" name="Google Shape;163;p27"/>
          <p:cNvSpPr txBox="1"/>
          <p:nvPr>
            <p:ph idx="5" type="body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64" name="Google Shape;164;p27"/>
          <p:cNvSpPr/>
          <p:nvPr>
            <p:ph idx="6" type="pic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8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7" name="Google Shape;167;p28"/>
          <p:cNvSpPr/>
          <p:nvPr>
            <p:ph idx="2" type="pic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68" name="Google Shape;168;p28"/>
          <p:cNvSpPr txBox="1"/>
          <p:nvPr>
            <p:ph idx="1" type="body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9" name="Google Shape;169;p28"/>
          <p:cNvSpPr txBox="1"/>
          <p:nvPr>
            <p:ph idx="3" type="body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0" name="Google Shape;170;p28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1" name="Google Shape;171;p28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2" name="Google Shape;172;p28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3" name="Google Shape;173;p28"/>
          <p:cNvSpPr txBox="1"/>
          <p:nvPr>
            <p:ph idx="4" type="body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6" name="Google Shape;176;p29"/>
          <p:cNvSpPr/>
          <p:nvPr>
            <p:ph idx="2" type="pic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77" name="Google Shape;177;p29"/>
          <p:cNvSpPr txBox="1"/>
          <p:nvPr>
            <p:ph idx="1" type="body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8" name="Google Shape;178;p29"/>
          <p:cNvSpPr txBox="1"/>
          <p:nvPr>
            <p:ph idx="3" type="body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9" name="Google Shape;179;p29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0" name="Google Shape;180;p29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1" name="Google Shape;181;p29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2" name="Google Shape;182;p29"/>
          <p:cNvSpPr txBox="1"/>
          <p:nvPr>
            <p:ph idx="4" type="body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0"/>
          <p:cNvSpPr txBox="1"/>
          <p:nvPr>
            <p:ph type="title"/>
          </p:nvPr>
        </p:nvSpPr>
        <p:spPr>
          <a:xfrm>
            <a:off x="305990" y="1282303"/>
            <a:ext cx="85320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5" name="Google Shape;185;p30"/>
          <p:cNvSpPr txBox="1"/>
          <p:nvPr>
            <p:ph idx="1" type="body"/>
          </p:nvPr>
        </p:nvSpPr>
        <p:spPr>
          <a:xfrm>
            <a:off x="305990" y="3442097"/>
            <a:ext cx="85320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500"/>
              <a:buNone/>
              <a:defRPr sz="1500">
                <a:solidFill>
                  <a:srgbClr val="888DBD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400"/>
              <a:buNone/>
              <a:defRPr sz="1400">
                <a:solidFill>
                  <a:srgbClr val="888DBD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86" name="Google Shape;186;p30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7" name="Google Shape;187;p30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8" name="Google Shape;188;p30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1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68974" y="3652327"/>
            <a:ext cx="806053" cy="806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6907" y="1556656"/>
            <a:ext cx="2030185" cy="2030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/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6" name="Google Shape;196;p33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97" name="Google Shape;197;p33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8" name="Google Shape;198;p33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9" name="Google Shape;199;p33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2" name="Google Shape;202;p34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3" name="Google Shape;203;p34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4" name="Google Shape;204;p34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5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7" name="Google Shape;207;p35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8" name="Google Shape;208;p35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23" Type="http://schemas.openxmlformats.org/officeDocument/2006/relationships/theme" Target="../theme/theme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0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05992" y="1194197"/>
            <a:ext cx="85320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b="1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62" name="Google Shape;62;p14"/>
          <p:cNvCxnSpPr/>
          <p:nvPr/>
        </p:nvCxnSpPr>
        <p:spPr>
          <a:xfrm>
            <a:off x="303053" y="4778102"/>
            <a:ext cx="8535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63" name="Google Shape;63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03052" y="4829306"/>
            <a:ext cx="264335" cy="26057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png"/><Relationship Id="rId4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png"/><Relationship Id="rId4" Type="http://schemas.openxmlformats.org/officeDocument/2006/relationships/image" Target="../media/image12.png"/><Relationship Id="rId5" Type="http://schemas.openxmlformats.org/officeDocument/2006/relationships/image" Target="../media/image26.png"/><Relationship Id="rId6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Relationship Id="rId4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Relationship Id="rId4" Type="http://schemas.openxmlformats.org/officeDocument/2006/relationships/image" Target="../media/image25.png"/><Relationship Id="rId5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png"/><Relationship Id="rId4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8.png"/><Relationship Id="rId6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6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214" name="Google Shape;214;p36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215" name="Google Shape;215;p36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6" name="Google Shape;216;p36"/>
          <p:cNvSpPr txBox="1"/>
          <p:nvPr>
            <p:ph idx="4294967295" type="subTitle"/>
          </p:nvPr>
        </p:nvSpPr>
        <p:spPr>
          <a:xfrm>
            <a:off x="252425" y="3438928"/>
            <a:ext cx="8532000" cy="11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800">
                <a:solidFill>
                  <a:srgbClr val="595959"/>
                </a:solidFill>
              </a:rPr>
              <a:t>Yannis Angelis</a:t>
            </a:r>
            <a:endParaRPr b="0" sz="1800">
              <a:solidFill>
                <a:srgbClr val="5959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800">
                <a:solidFill>
                  <a:srgbClr val="595959"/>
                </a:solidFill>
              </a:rPr>
              <a:t>Aristotle University of Thessaloniki, CERN</a:t>
            </a:r>
            <a:endParaRPr b="0" sz="18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800">
                <a:solidFill>
                  <a:srgbClr val="595959"/>
                </a:solidFill>
              </a:rPr>
              <a:t>LNO Meeting, 15.12.2023</a:t>
            </a:r>
            <a:endParaRPr b="0" sz="18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t/>
            </a:r>
            <a:endParaRPr/>
          </a:p>
        </p:txBody>
      </p:sp>
      <p:pic>
        <p:nvPicPr>
          <p:cNvPr id="217" name="Google Shape;217;p36"/>
          <p:cNvPicPr preferRelativeResize="0"/>
          <p:nvPr/>
        </p:nvPicPr>
        <p:blipFill rotWithShape="1">
          <a:blip r:embed="rId3">
            <a:alphaModFix/>
          </a:blip>
          <a:srcRect b="-10250" l="0" r="0" t="10250"/>
          <a:stretch/>
        </p:blipFill>
        <p:spPr>
          <a:xfrm>
            <a:off x="5716750" y="459075"/>
            <a:ext cx="2330501" cy="1784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43018" y="459067"/>
            <a:ext cx="1544286" cy="154428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6"/>
          <p:cNvSpPr txBox="1"/>
          <p:nvPr>
            <p:ph idx="4294967295" type="ctrTitle"/>
          </p:nvPr>
        </p:nvSpPr>
        <p:spPr>
          <a:xfrm>
            <a:off x="1566951" y="2243413"/>
            <a:ext cx="6117300" cy="7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en"/>
              <a:t>Update on HL-LHC optics studies</a:t>
            </a:r>
            <a:endParaRPr/>
          </a:p>
        </p:txBody>
      </p:sp>
      <p:sp>
        <p:nvSpPr>
          <p:cNvPr id="220" name="Google Shape;220;p36"/>
          <p:cNvSpPr txBox="1"/>
          <p:nvPr/>
        </p:nvSpPr>
        <p:spPr>
          <a:xfrm>
            <a:off x="5407200" y="2976563"/>
            <a:ext cx="3736800" cy="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1717"/>
                </a:solidFill>
              </a:rPr>
              <a:t>Supervisor: </a:t>
            </a:r>
            <a:r>
              <a:rPr lang="en" sz="1600">
                <a:solidFill>
                  <a:srgbClr val="171717"/>
                </a:solidFill>
              </a:rPr>
              <a:t>Riccardo De Maria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5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325" name="Google Shape;325;p45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326" name="Google Shape;326;p45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7" name="Google Shape;327;p45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How </a:t>
            </a:r>
            <a:r>
              <a:rPr b="0" lang="en" sz="2000">
                <a:solidFill>
                  <a:schemeClr val="accent4"/>
                </a:solidFill>
              </a:rPr>
              <a:t>not</a:t>
            </a:r>
            <a:r>
              <a:rPr lang="en" sz="2000"/>
              <a:t> to match the </a:t>
            </a:r>
            <a:r>
              <a:rPr lang="en" sz="2000" strike="sngStrike"/>
              <a:t>crossing angle</a:t>
            </a:r>
            <a:r>
              <a:rPr lang="en" sz="2000"/>
              <a:t> crabbing angle</a:t>
            </a:r>
            <a:endParaRPr sz="2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328" name="Google Shape;328;p45"/>
          <p:cNvSpPr txBox="1"/>
          <p:nvPr/>
        </p:nvSpPr>
        <p:spPr>
          <a:xfrm>
            <a:off x="422100" y="1087050"/>
            <a:ext cx="29724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CC Angle: H=314, V=317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329" name="Google Shape;329;p45"/>
          <p:cNvSpPr txBox="1"/>
          <p:nvPr/>
        </p:nvSpPr>
        <p:spPr>
          <a:xfrm>
            <a:off x="3588650" y="419100"/>
            <a:ext cx="20739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</a:rPr>
              <a:t>Excellent…</a:t>
            </a:r>
            <a:endParaRPr sz="16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B0E14"/>
              </a:solidFill>
            </a:endParaRPr>
          </a:p>
        </p:txBody>
      </p:sp>
      <p:sp>
        <p:nvSpPr>
          <p:cNvPr id="330" name="Google Shape;330;p45"/>
          <p:cNvSpPr txBox="1"/>
          <p:nvPr/>
        </p:nvSpPr>
        <p:spPr>
          <a:xfrm>
            <a:off x="3524625" y="944850"/>
            <a:ext cx="2343900" cy="6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</a:rPr>
              <a:t>Let’s try to optimize the beta ratio at the CC</a:t>
            </a:r>
            <a:endParaRPr sz="1600">
              <a:solidFill>
                <a:srgbClr val="0B0E14"/>
              </a:solidFill>
            </a:endParaRPr>
          </a:p>
        </p:txBody>
      </p:sp>
      <p:pic>
        <p:nvPicPr>
          <p:cNvPr id="331" name="Google Shape;33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1610678"/>
            <a:ext cx="3306250" cy="3137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3642" y="1540351"/>
            <a:ext cx="3380357" cy="320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25400" y="2076450"/>
            <a:ext cx="1144362" cy="32475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45"/>
          <p:cNvSpPr txBox="1"/>
          <p:nvPr/>
        </p:nvSpPr>
        <p:spPr>
          <a:xfrm>
            <a:off x="6782725" y="3141725"/>
            <a:ext cx="2373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171717"/>
              </a:solidFill>
            </a:endParaRPr>
          </a:p>
        </p:txBody>
      </p:sp>
      <p:pic>
        <p:nvPicPr>
          <p:cNvPr id="335" name="Google Shape;335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2100" y="2043550"/>
            <a:ext cx="1130446" cy="32475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45"/>
          <p:cNvSpPr txBox="1"/>
          <p:nvPr/>
        </p:nvSpPr>
        <p:spPr>
          <a:xfrm>
            <a:off x="6097350" y="1021125"/>
            <a:ext cx="29724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CC Angle: H=389, V=391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675" y="414530"/>
            <a:ext cx="4385975" cy="431445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46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343" name="Google Shape;343;p46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344" name="Google Shape;344;p46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5" name="Google Shape;345;p46"/>
          <p:cNvSpPr txBox="1"/>
          <p:nvPr/>
        </p:nvSpPr>
        <p:spPr>
          <a:xfrm>
            <a:off x="1906413" y="67500"/>
            <a:ext cx="54384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Are we happy with this?</a:t>
            </a:r>
            <a:endParaRPr b="1" sz="1600">
              <a:solidFill>
                <a:srgbClr val="FF0000"/>
              </a:solidFill>
            </a:endParaRPr>
          </a:p>
        </p:txBody>
      </p:sp>
      <p:sp>
        <p:nvSpPr>
          <p:cNvPr id="346" name="Google Shape;346;p46"/>
          <p:cNvSpPr txBox="1"/>
          <p:nvPr/>
        </p:nvSpPr>
        <p:spPr>
          <a:xfrm>
            <a:off x="4625600" y="1098450"/>
            <a:ext cx="4085100" cy="9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‘Bumps’ at Q5-Q6 might introduce ‘</a:t>
            </a:r>
            <a:r>
              <a:rPr lang="en" sz="1600">
                <a:solidFill>
                  <a:srgbClr val="FF0000"/>
                </a:solidFill>
              </a:rPr>
              <a:t>bumps’ at the orbit</a:t>
            </a:r>
            <a:r>
              <a:rPr lang="en" sz="1600">
                <a:solidFill>
                  <a:srgbClr val="171717"/>
                </a:solidFill>
              </a:rPr>
              <a:t>.</a:t>
            </a:r>
            <a:endParaRPr sz="16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Orbit leakage from CC should be checked</a:t>
            </a:r>
            <a:endParaRPr sz="1600">
              <a:solidFill>
                <a:srgbClr val="171717"/>
              </a:solidFill>
            </a:endParaRPr>
          </a:p>
        </p:txBody>
      </p:sp>
      <p:cxnSp>
        <p:nvCxnSpPr>
          <p:cNvPr id="347" name="Google Shape;347;p46"/>
          <p:cNvCxnSpPr>
            <a:stCxn id="346" idx="1"/>
          </p:cNvCxnSpPr>
          <p:nvPr/>
        </p:nvCxnSpPr>
        <p:spPr>
          <a:xfrm flipH="1">
            <a:off x="3287600" y="1586250"/>
            <a:ext cx="1338000" cy="2185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8" name="Google Shape;348;p46"/>
          <p:cNvCxnSpPr>
            <a:stCxn id="346" idx="1"/>
          </p:cNvCxnSpPr>
          <p:nvPr/>
        </p:nvCxnSpPr>
        <p:spPr>
          <a:xfrm flipH="1">
            <a:off x="1859000" y="1586250"/>
            <a:ext cx="2766600" cy="222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9" name="Google Shape;349;p46"/>
          <p:cNvSpPr txBox="1"/>
          <p:nvPr/>
        </p:nvSpPr>
        <p:spPr>
          <a:xfrm>
            <a:off x="4900775" y="2742275"/>
            <a:ext cx="3548700" cy="11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rgbClr val="0000FF"/>
                </a:solidFill>
              </a:rPr>
              <a:t>Next step:</a:t>
            </a:r>
            <a:r>
              <a:rPr lang="en" sz="1600">
                <a:solidFill>
                  <a:srgbClr val="0000FF"/>
                </a:solidFill>
              </a:rPr>
              <a:t> reduce beta at the CC</a:t>
            </a:r>
            <a:endParaRPr sz="16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7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355" name="Google Shape;355;p47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356" name="Google Shape;356;p47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7" name="Google Shape;357;p47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Rematching chromatic functions</a:t>
            </a:r>
            <a:endParaRPr sz="2900"/>
          </a:p>
        </p:txBody>
      </p:sp>
      <p:pic>
        <p:nvPicPr>
          <p:cNvPr id="358" name="Google Shape;358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1930" y="510550"/>
            <a:ext cx="4190196" cy="4216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853100"/>
            <a:ext cx="2979300" cy="2838067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7"/>
          <p:cNvSpPr txBox="1"/>
          <p:nvPr/>
        </p:nvSpPr>
        <p:spPr>
          <a:xfrm>
            <a:off x="0" y="354050"/>
            <a:ext cx="2373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Chromatic Functions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61" name="Google Shape;361;p47"/>
          <p:cNvSpPr txBox="1"/>
          <p:nvPr/>
        </p:nvSpPr>
        <p:spPr>
          <a:xfrm>
            <a:off x="2747875" y="2476725"/>
            <a:ext cx="31461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How it should be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8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367" name="Google Shape;367;p48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368" name="Google Shape;368;p48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9" name="Google Shape;369;p48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Rematching chromatic functions</a:t>
            </a:r>
            <a:endParaRPr sz="2900"/>
          </a:p>
        </p:txBody>
      </p:sp>
      <p:pic>
        <p:nvPicPr>
          <p:cNvPr id="370" name="Google Shape;37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3100"/>
            <a:ext cx="2979300" cy="283806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48"/>
          <p:cNvSpPr txBox="1"/>
          <p:nvPr/>
        </p:nvSpPr>
        <p:spPr>
          <a:xfrm>
            <a:off x="0" y="354050"/>
            <a:ext cx="2373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Chromatic Functions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372" name="Google Shape;372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3725" y="428400"/>
            <a:ext cx="4035101" cy="4286699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48"/>
          <p:cNvSpPr txBox="1"/>
          <p:nvPr/>
        </p:nvSpPr>
        <p:spPr>
          <a:xfrm>
            <a:off x="3052666" y="2209836"/>
            <a:ext cx="1923300" cy="5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How it is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49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379" name="Google Shape;379;p49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380" name="Google Shape;380;p49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1" name="Google Shape;381;p49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Rematching chromatic functions</a:t>
            </a:r>
            <a:endParaRPr sz="2900"/>
          </a:p>
        </p:txBody>
      </p:sp>
      <p:pic>
        <p:nvPicPr>
          <p:cNvPr id="382" name="Google Shape;38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3100"/>
            <a:ext cx="1696525" cy="16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49"/>
          <p:cNvSpPr txBox="1"/>
          <p:nvPr/>
        </p:nvSpPr>
        <p:spPr>
          <a:xfrm>
            <a:off x="0" y="354050"/>
            <a:ext cx="2373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Chromatic Functions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384" name="Google Shape;384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00" y="1804424"/>
            <a:ext cx="2932426" cy="295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9050" y="879225"/>
            <a:ext cx="5273025" cy="3833523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49"/>
          <p:cNvSpPr txBox="1"/>
          <p:nvPr/>
        </p:nvSpPr>
        <p:spPr>
          <a:xfrm>
            <a:off x="420275" y="1860500"/>
            <a:ext cx="14607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How it is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87" name="Google Shape;387;p49"/>
          <p:cNvSpPr txBox="1"/>
          <p:nvPr/>
        </p:nvSpPr>
        <p:spPr>
          <a:xfrm>
            <a:off x="3986525" y="276225"/>
            <a:ext cx="5005500" cy="6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Attempt of rematching with constraints on W values for sextupoles left and right of IP1,5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0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393" name="Google Shape;393;p50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394" name="Google Shape;394;p50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5" name="Google Shape;395;p50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Flat optics and detuning</a:t>
            </a:r>
            <a:endParaRPr sz="2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396" name="Google Shape;396;p50"/>
          <p:cNvPicPr preferRelativeResize="0"/>
          <p:nvPr/>
        </p:nvPicPr>
        <p:blipFill rotWithShape="1">
          <a:blip r:embed="rId3">
            <a:alphaModFix/>
          </a:blip>
          <a:srcRect b="37549" l="0" r="52143" t="22105"/>
          <a:stretch/>
        </p:blipFill>
        <p:spPr>
          <a:xfrm>
            <a:off x="3531438" y="419100"/>
            <a:ext cx="2188332" cy="1038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836" y="1605450"/>
            <a:ext cx="8511176" cy="314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51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403" name="Google Shape;403;p51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404" name="Google Shape;404;p51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5" name="Google Shape;405;p51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Flat optics and detuning</a:t>
            </a:r>
            <a:endParaRPr sz="2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406" name="Google Shape;40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3250" y="1315675"/>
            <a:ext cx="6443352" cy="3383525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1"/>
          <p:cNvSpPr txBox="1"/>
          <p:nvPr/>
        </p:nvSpPr>
        <p:spPr>
          <a:xfrm>
            <a:off x="0" y="325975"/>
            <a:ext cx="5974200" cy="9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Footprint for 100 turns, with Ioct = 450 A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  <p:pic>
        <p:nvPicPr>
          <p:cNvPr id="408" name="Google Shape;408;p51"/>
          <p:cNvPicPr preferRelativeResize="0"/>
          <p:nvPr/>
        </p:nvPicPr>
        <p:blipFill rotWithShape="1">
          <a:blip r:embed="rId4">
            <a:alphaModFix/>
          </a:blip>
          <a:srcRect b="50815" l="0" r="55241" t="32514"/>
          <a:stretch/>
        </p:blipFill>
        <p:spPr>
          <a:xfrm>
            <a:off x="522550" y="632850"/>
            <a:ext cx="2852374" cy="59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51"/>
          <p:cNvPicPr preferRelativeResize="0"/>
          <p:nvPr/>
        </p:nvPicPr>
        <p:blipFill rotWithShape="1">
          <a:blip r:embed="rId5">
            <a:alphaModFix/>
          </a:blip>
          <a:srcRect b="37549" l="0" r="52143" t="22105"/>
          <a:stretch/>
        </p:blipFill>
        <p:spPr>
          <a:xfrm>
            <a:off x="131100" y="1533175"/>
            <a:ext cx="2188332" cy="1038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86504" y="1661353"/>
            <a:ext cx="2620246" cy="36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2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416" name="Google Shape;416;p52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417" name="Google Shape;417;p52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8" name="Google Shape;418;p52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Conclusions and Next steps</a:t>
            </a:r>
            <a:endParaRPr sz="2900"/>
          </a:p>
        </p:txBody>
      </p:sp>
      <p:sp>
        <p:nvSpPr>
          <p:cNvPr id="419" name="Google Shape;419;p52"/>
          <p:cNvSpPr txBox="1"/>
          <p:nvPr/>
        </p:nvSpPr>
        <p:spPr>
          <a:xfrm>
            <a:off x="4801800" y="1438750"/>
            <a:ext cx="4342200" cy="3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en" sz="1600">
                <a:solidFill>
                  <a:srgbClr val="171717"/>
                </a:solidFill>
              </a:rPr>
              <a:t>Check the beta bumps at Q5-Q6 and the effect on the orbit</a:t>
            </a:r>
            <a:endParaRPr sz="1600">
              <a:solidFill>
                <a:srgbClr val="171717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en" sz="1600">
                <a:solidFill>
                  <a:srgbClr val="171717"/>
                </a:solidFill>
              </a:rPr>
              <a:t>Crossing and crabbing angle optimisation for flat optics</a:t>
            </a:r>
            <a:endParaRPr sz="1600">
              <a:solidFill>
                <a:srgbClr val="171717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en" sz="1600">
                <a:solidFill>
                  <a:srgbClr val="171717"/>
                </a:solidFill>
              </a:rPr>
              <a:t>Port remaining rematch_hllhc madx scripts in xsuite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420" name="Google Shape;420;p52"/>
          <p:cNvSpPr txBox="1"/>
          <p:nvPr/>
        </p:nvSpPr>
        <p:spPr>
          <a:xfrm>
            <a:off x="50500" y="1438750"/>
            <a:ext cx="4342200" cy="3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en" sz="1600">
                <a:solidFill>
                  <a:srgbClr val="171717"/>
                </a:solidFill>
              </a:rPr>
              <a:t>A way to control the effectiveness of crossing angle correctors and maximum crab angle by exploiting the betas at IP1,5</a:t>
            </a:r>
            <a:endParaRPr sz="1600">
              <a:solidFill>
                <a:srgbClr val="171717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en" sz="1600">
                <a:solidFill>
                  <a:srgbClr val="171717"/>
                </a:solidFill>
              </a:rPr>
              <a:t>Chromatic functions not behaving nice</a:t>
            </a:r>
            <a:endParaRPr sz="1600">
              <a:solidFill>
                <a:srgbClr val="171717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en" sz="1600">
                <a:solidFill>
                  <a:srgbClr val="171717"/>
                </a:solidFill>
              </a:rPr>
              <a:t>Detuning effects from octupoles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7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Contents</a:t>
            </a:r>
            <a:endParaRPr/>
          </a:p>
        </p:txBody>
      </p:sp>
      <p:sp>
        <p:nvSpPr>
          <p:cNvPr id="226" name="Google Shape;226;p37"/>
          <p:cNvSpPr txBox="1"/>
          <p:nvPr>
            <p:ph idx="1" type="body"/>
          </p:nvPr>
        </p:nvSpPr>
        <p:spPr>
          <a:xfrm>
            <a:off x="2447600" y="1829674"/>
            <a:ext cx="4212600" cy="2293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Rematching IR15 and effects on crossing angle and crabbing angle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Rematching of chromatic functions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Flat optics and octupoles</a:t>
            </a:r>
            <a:endParaRPr/>
          </a:p>
        </p:txBody>
      </p:sp>
      <p:sp>
        <p:nvSpPr>
          <p:cNvPr id="227" name="Google Shape;227;p37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8" name="Google Shape;228;p37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229" name="Google Shape;229;p37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</a:t>
            </a:r>
            <a:r>
              <a:rPr lang="en"/>
              <a:t>Last LNO section meeting in 2023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8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235" name="Google Shape;235;p38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236" name="Google Shape;236;p38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How </a:t>
            </a:r>
            <a:r>
              <a:rPr b="0" lang="en" sz="2000">
                <a:solidFill>
                  <a:schemeClr val="accent4"/>
                </a:solidFill>
              </a:rPr>
              <a:t>not</a:t>
            </a:r>
            <a:r>
              <a:rPr lang="en" sz="2000"/>
              <a:t> to match the crossing angle</a:t>
            </a:r>
            <a:endParaRPr sz="2900"/>
          </a:p>
        </p:txBody>
      </p:sp>
      <p:pic>
        <p:nvPicPr>
          <p:cNvPr id="237" name="Google Shape;23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6000" y="1144325"/>
            <a:ext cx="3612000" cy="3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2374" y="602750"/>
            <a:ext cx="1719250" cy="4773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8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9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245" name="Google Shape;245;p39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246" name="Google Shape;246;p39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How </a:t>
            </a:r>
            <a:r>
              <a:rPr b="0" lang="en" sz="2000">
                <a:solidFill>
                  <a:schemeClr val="accent4"/>
                </a:solidFill>
              </a:rPr>
              <a:t>not</a:t>
            </a:r>
            <a:r>
              <a:rPr lang="en" sz="2000"/>
              <a:t> to match the crossing angle</a:t>
            </a:r>
            <a:endParaRPr sz="2900"/>
          </a:p>
        </p:txBody>
      </p:sp>
      <p:sp>
        <p:nvSpPr>
          <p:cNvPr id="247" name="Google Shape;247;p39"/>
          <p:cNvSpPr txBox="1"/>
          <p:nvPr/>
        </p:nvSpPr>
        <p:spPr>
          <a:xfrm>
            <a:off x="0" y="602750"/>
            <a:ext cx="4203600" cy="11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Rematching HL optics for some β</a:t>
            </a:r>
            <a:r>
              <a:rPr baseline="30000" lang="en" sz="1800">
                <a:solidFill>
                  <a:schemeClr val="dk2"/>
                </a:solidFill>
              </a:rPr>
              <a:t>*</a:t>
            </a:r>
            <a:endParaRPr baseline="-25000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And you get this ‘beautiful’ orbit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48" name="Google Shape;24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2000" y="1252675"/>
            <a:ext cx="3612000" cy="3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750" y="1548724"/>
            <a:ext cx="5257748" cy="2978912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9"/>
          <p:cNvSpPr txBox="1"/>
          <p:nvPr/>
        </p:nvSpPr>
        <p:spPr>
          <a:xfrm>
            <a:off x="1010700" y="2018225"/>
            <a:ext cx="2182200" cy="2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on_x1 = 250,on_x5 = 250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251" name="Google Shape;251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12374" y="602750"/>
            <a:ext cx="1719250" cy="477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9"/>
          <p:cNvSpPr txBox="1"/>
          <p:nvPr/>
        </p:nvSpPr>
        <p:spPr>
          <a:xfrm>
            <a:off x="5068225" y="916200"/>
            <a:ext cx="40605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Do β around IP affect xing angle correctors</a:t>
            </a:r>
            <a:r>
              <a:rPr lang="en">
                <a:solidFill>
                  <a:srgbClr val="FF0000"/>
                </a:solidFill>
              </a:rPr>
              <a:t>??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253" name="Google Shape;253;p39"/>
          <p:cNvCxnSpPr/>
          <p:nvPr/>
        </p:nvCxnSpPr>
        <p:spPr>
          <a:xfrm rot="10800000">
            <a:off x="6785625" y="772925"/>
            <a:ext cx="729600" cy="77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4" name="Google Shape;254;p39"/>
          <p:cNvSpPr txBox="1"/>
          <p:nvPr/>
        </p:nvSpPr>
        <p:spPr>
          <a:xfrm>
            <a:off x="5254125" y="353350"/>
            <a:ext cx="37947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71717"/>
                </a:solidFill>
              </a:rPr>
              <a:t>Can we do something for the peaks?</a:t>
            </a:r>
            <a:endParaRPr sz="1500">
              <a:solidFill>
                <a:srgbClr val="171717"/>
              </a:solidFill>
            </a:endParaRPr>
          </a:p>
        </p:txBody>
      </p:sp>
      <p:sp>
        <p:nvSpPr>
          <p:cNvPr id="255" name="Google Shape;255;p39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0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261" name="Google Shape;261;p40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262" name="Google Shape;262;p40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How </a:t>
            </a:r>
            <a:r>
              <a:rPr b="0" lang="en" sz="2000">
                <a:solidFill>
                  <a:schemeClr val="accent4"/>
                </a:solidFill>
              </a:rPr>
              <a:t>not</a:t>
            </a:r>
            <a:r>
              <a:rPr lang="en" sz="2000"/>
              <a:t> to match the crossing angle</a:t>
            </a:r>
            <a:endParaRPr sz="2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263" name="Google Shape;263;p40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4" name="Google Shape;264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74000"/>
            <a:ext cx="4169793" cy="398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40"/>
          <p:cNvSpPr txBox="1"/>
          <p:nvPr/>
        </p:nvSpPr>
        <p:spPr>
          <a:xfrm>
            <a:off x="1666875" y="345600"/>
            <a:ext cx="68520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Rematch IP but with a constraint for the ratio of the peaks</a:t>
            </a:r>
            <a:endParaRPr sz="1600">
              <a:solidFill>
                <a:srgbClr val="171717"/>
              </a:solidFill>
            </a:endParaRPr>
          </a:p>
        </p:txBody>
      </p:sp>
      <p:pic>
        <p:nvPicPr>
          <p:cNvPr id="266" name="Google Shape;26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9675" y="767415"/>
            <a:ext cx="4194001" cy="3980234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40"/>
          <p:cNvSpPr txBox="1"/>
          <p:nvPr/>
        </p:nvSpPr>
        <p:spPr>
          <a:xfrm>
            <a:off x="5132950" y="5308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8" name="Google Shape;268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56925" y="1566926"/>
            <a:ext cx="1330500" cy="305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6400" y="1385200"/>
            <a:ext cx="1236620" cy="27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1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275" name="Google Shape;275;p41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276" name="Google Shape;276;p41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How </a:t>
            </a:r>
            <a:r>
              <a:rPr b="0" lang="en" sz="2000">
                <a:solidFill>
                  <a:schemeClr val="accent4"/>
                </a:solidFill>
              </a:rPr>
              <a:t>not</a:t>
            </a:r>
            <a:r>
              <a:rPr lang="en" sz="2000"/>
              <a:t> to match the crossing angle</a:t>
            </a:r>
            <a:endParaRPr sz="2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277" name="Google Shape;277;p41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8" name="Google Shape;278;p41"/>
          <p:cNvSpPr txBox="1"/>
          <p:nvPr/>
        </p:nvSpPr>
        <p:spPr>
          <a:xfrm>
            <a:off x="1666875" y="345600"/>
            <a:ext cx="68520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Rematch IP but with a constraint for the ratio of the peaks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279" name="Google Shape;279;p41"/>
          <p:cNvSpPr txBox="1"/>
          <p:nvPr/>
        </p:nvSpPr>
        <p:spPr>
          <a:xfrm>
            <a:off x="5132950" y="5308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0" name="Google Shape;28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2225" y="1301726"/>
            <a:ext cx="1330500" cy="305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6000" y="1369825"/>
            <a:ext cx="1236620" cy="27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225" y="1742375"/>
            <a:ext cx="4422149" cy="2505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25599" y="1762935"/>
            <a:ext cx="4356828" cy="24684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2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289" name="Google Shape;289;p42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290" name="Google Shape;290;p42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1" name="Google Shape;291;p42"/>
          <p:cNvSpPr txBox="1"/>
          <p:nvPr/>
        </p:nvSpPr>
        <p:spPr>
          <a:xfrm>
            <a:off x="1906400" y="2080050"/>
            <a:ext cx="54384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Are we happy with this?</a:t>
            </a:r>
            <a:endParaRPr b="1" sz="1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3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297" name="Google Shape;297;p43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298" name="Google Shape;298;p43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9" name="Google Shape;299;p43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How </a:t>
            </a:r>
            <a:r>
              <a:rPr b="0" lang="en" sz="2000">
                <a:solidFill>
                  <a:schemeClr val="accent4"/>
                </a:solidFill>
              </a:rPr>
              <a:t>not</a:t>
            </a:r>
            <a:r>
              <a:rPr lang="en" sz="2000"/>
              <a:t> to match the </a:t>
            </a:r>
            <a:r>
              <a:rPr lang="en" sz="2000" strike="sngStrike"/>
              <a:t>crossing angle</a:t>
            </a:r>
            <a:r>
              <a:rPr lang="en" sz="2000"/>
              <a:t> crabbing angle</a:t>
            </a:r>
            <a:endParaRPr sz="2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300" name="Google Shape;30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57950"/>
            <a:ext cx="3524626" cy="2996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9050" y="1751375"/>
            <a:ext cx="3524625" cy="299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21401" y="2353237"/>
            <a:ext cx="1118147" cy="230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1142" y="2218055"/>
            <a:ext cx="1045284" cy="20618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3"/>
          <p:cNvSpPr txBox="1"/>
          <p:nvPr/>
        </p:nvSpPr>
        <p:spPr>
          <a:xfrm>
            <a:off x="453175" y="1265550"/>
            <a:ext cx="29037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CC Angle: H=365, V=367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305" name="Google Shape;305;p43"/>
          <p:cNvSpPr txBox="1"/>
          <p:nvPr/>
        </p:nvSpPr>
        <p:spPr>
          <a:xfrm>
            <a:off x="6175875" y="1298175"/>
            <a:ext cx="29724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CC Angle: H=314, V=317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4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15 December 2023</a:t>
            </a:r>
            <a:endParaRPr/>
          </a:p>
        </p:txBody>
      </p:sp>
      <p:sp>
        <p:nvSpPr>
          <p:cNvPr id="311" name="Google Shape;311;p44"/>
          <p:cNvSpPr txBox="1"/>
          <p:nvPr>
            <p:ph idx="11" type="ftr"/>
          </p:nvPr>
        </p:nvSpPr>
        <p:spPr>
          <a:xfrm>
            <a:off x="1058598" y="4818750"/>
            <a:ext cx="4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Yannis Angelis | LNO Meeting</a:t>
            </a:r>
            <a:endParaRPr/>
          </a:p>
        </p:txBody>
      </p:sp>
      <p:sp>
        <p:nvSpPr>
          <p:cNvPr id="312" name="Google Shape;312;p44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3" name="Google Shape;313;p44"/>
          <p:cNvSpPr txBox="1"/>
          <p:nvPr>
            <p:ph type="title"/>
          </p:nvPr>
        </p:nvSpPr>
        <p:spPr>
          <a:xfrm>
            <a:off x="-1" y="-2"/>
            <a:ext cx="7651800" cy="4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How </a:t>
            </a:r>
            <a:r>
              <a:rPr b="0" lang="en" sz="2000">
                <a:solidFill>
                  <a:schemeClr val="accent4"/>
                </a:solidFill>
              </a:rPr>
              <a:t>not</a:t>
            </a:r>
            <a:r>
              <a:rPr lang="en" sz="2000"/>
              <a:t> to match the </a:t>
            </a:r>
            <a:r>
              <a:rPr lang="en" sz="2000" strike="sngStrike"/>
              <a:t>crossing angle</a:t>
            </a:r>
            <a:r>
              <a:rPr lang="en" sz="2000"/>
              <a:t> crabbing angle</a:t>
            </a:r>
            <a:endParaRPr sz="2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314" name="Google Shape;314;p44"/>
          <p:cNvSpPr txBox="1"/>
          <p:nvPr/>
        </p:nvSpPr>
        <p:spPr>
          <a:xfrm>
            <a:off x="453175" y="1144450"/>
            <a:ext cx="29037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CC Angle: H=365, V=367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315" name="Google Shape;315;p44"/>
          <p:cNvSpPr txBox="1"/>
          <p:nvPr/>
        </p:nvSpPr>
        <p:spPr>
          <a:xfrm>
            <a:off x="6175875" y="1087050"/>
            <a:ext cx="29724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CC Angle: H=314, V=317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316" name="Google Shape;316;p44"/>
          <p:cNvSpPr txBox="1"/>
          <p:nvPr/>
        </p:nvSpPr>
        <p:spPr>
          <a:xfrm>
            <a:off x="3588650" y="419100"/>
            <a:ext cx="20739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</a:rPr>
              <a:t>Excellent…</a:t>
            </a:r>
            <a:endParaRPr sz="16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B0E14"/>
              </a:solidFill>
            </a:endParaRPr>
          </a:p>
        </p:txBody>
      </p:sp>
      <p:sp>
        <p:nvSpPr>
          <p:cNvPr id="317" name="Google Shape;317;p44"/>
          <p:cNvSpPr txBox="1"/>
          <p:nvPr/>
        </p:nvSpPr>
        <p:spPr>
          <a:xfrm>
            <a:off x="3524625" y="944850"/>
            <a:ext cx="2343900" cy="6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</a:rPr>
              <a:t>Let’s try to optimize the beta ratio at the CC</a:t>
            </a:r>
            <a:endParaRPr sz="1600">
              <a:solidFill>
                <a:srgbClr val="0B0E14"/>
              </a:solidFill>
            </a:endParaRPr>
          </a:p>
        </p:txBody>
      </p:sp>
      <p:pic>
        <p:nvPicPr>
          <p:cNvPr id="318" name="Google Shape;31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3774" y="1610678"/>
            <a:ext cx="3306250" cy="3137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450" y="1540350"/>
            <a:ext cx="3380357" cy="320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